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66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167DE-BF02-4F64-86E8-BB47E37B6BA5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01D86-E946-4EAD-B351-D82DEE66EE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19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Shamir</a:t>
            </a:r>
            <a:r>
              <a:rPr lang="cs-CZ" dirty="0"/>
              <a:t> </a:t>
            </a:r>
            <a:r>
              <a:rPr lang="cs-CZ" dirty="0" err="1"/>
              <a:t>cool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1D86-E946-4EAD-B351-D82DEE66EE1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382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Shamir</a:t>
            </a:r>
            <a:r>
              <a:rPr lang="cs-CZ" dirty="0"/>
              <a:t> </a:t>
            </a:r>
            <a:r>
              <a:rPr lang="cs-CZ" dirty="0" err="1"/>
              <a:t>cool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1D86-E946-4EAD-B351-D82DEE66EE1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382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Shamir</a:t>
            </a:r>
            <a:r>
              <a:rPr lang="cs-CZ" dirty="0"/>
              <a:t> </a:t>
            </a:r>
            <a:r>
              <a:rPr lang="cs-CZ" dirty="0" err="1"/>
              <a:t>cool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1D86-E946-4EAD-B351-D82DEE66EE1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382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Shamir</a:t>
            </a:r>
            <a:r>
              <a:rPr lang="cs-CZ" dirty="0"/>
              <a:t> </a:t>
            </a:r>
            <a:r>
              <a:rPr lang="cs-CZ" dirty="0" err="1"/>
              <a:t>cool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1D86-E946-4EAD-B351-D82DEE66EE1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382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Shamir</a:t>
            </a:r>
            <a:r>
              <a:rPr lang="cs-CZ" dirty="0"/>
              <a:t> </a:t>
            </a:r>
            <a:r>
              <a:rPr lang="cs-CZ" dirty="0" err="1"/>
              <a:t>cool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1D86-E946-4EAD-B351-D82DEE66EE1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382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Shamir</a:t>
            </a:r>
            <a:r>
              <a:rPr lang="cs-CZ" dirty="0"/>
              <a:t> </a:t>
            </a:r>
            <a:r>
              <a:rPr lang="cs-CZ" dirty="0" err="1"/>
              <a:t>cool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1D86-E946-4EAD-B351-D82DEE66EE19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382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Shamir</a:t>
            </a:r>
            <a:r>
              <a:rPr lang="cs-CZ" dirty="0"/>
              <a:t> </a:t>
            </a:r>
            <a:r>
              <a:rPr lang="cs-CZ" dirty="0" err="1"/>
              <a:t>cool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1D86-E946-4EAD-B351-D82DEE66EE19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382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Shamir</a:t>
            </a:r>
            <a:r>
              <a:rPr lang="cs-CZ" dirty="0"/>
              <a:t> </a:t>
            </a:r>
            <a:r>
              <a:rPr lang="cs-CZ" dirty="0" err="1"/>
              <a:t>cool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01D86-E946-4EAD-B351-D82DEE66EE19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382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PRAVÉ OKO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46C6E-DC9A-463E-A91D-D3F88CB7A5D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291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70FD-686D-49B4-A3BC-93C69FB30AFF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71B9-4160-41E0-8FDC-3AC70AFD432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70FD-686D-49B4-A3BC-93C69FB30AFF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71B9-4160-41E0-8FDC-3AC70AFD432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70FD-686D-49B4-A3BC-93C69FB30AFF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71B9-4160-41E0-8FDC-3AC70AFD4320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70FD-686D-49B4-A3BC-93C69FB30AFF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71B9-4160-41E0-8FDC-3AC70AFD432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70FD-686D-49B4-A3BC-93C69FB30AFF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71B9-4160-41E0-8FDC-3AC70AFD432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70FD-686D-49B4-A3BC-93C69FB30AFF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71B9-4160-41E0-8FDC-3AC70AFD432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70FD-686D-49B4-A3BC-93C69FB30AFF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71B9-4160-41E0-8FDC-3AC70AFD432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70FD-686D-49B4-A3BC-93C69FB30AFF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71B9-4160-41E0-8FDC-3AC70AFD432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70FD-686D-49B4-A3BC-93C69FB30AFF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71B9-4160-41E0-8FDC-3AC70AFD432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70FD-686D-49B4-A3BC-93C69FB30AFF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71B9-4160-41E0-8FDC-3AC70AFD4320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670FD-686D-49B4-A3BC-93C69FB30AFF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571B9-4160-41E0-8FDC-3AC70AFD432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6B670FD-686D-49B4-A3BC-93C69FB30AFF}" type="datetimeFigureOut">
              <a:rPr lang="cs-CZ" smtClean="0"/>
              <a:t>24.11.2020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4C571B9-4160-41E0-8FDC-3AC70AFD4320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hszxPv2B4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th/zxtrk/Diplomova_prace_Ouhelova.pdf" TargetMode="External"/><Relationship Id="rId2" Type="http://schemas.openxmlformats.org/officeDocument/2006/relationships/hyperlink" Target="https://is.muni.cz/th/zc8is/Diplomova_prace_-_B._Hrackova_5llez.pdf?zpet=%2Fvyhledavani%2F%3Fsearch%3DHR%C3%81%C4%8CKOV%C3%81%20agenda:th%26start%3D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inocular.cz/presentations/z5-BinokularniVideni/" TargetMode="External"/><Relationship Id="rId4" Type="http://schemas.openxmlformats.org/officeDocument/2006/relationships/hyperlink" Target="http://binocular.cz/presentations/uvodAVyznamBV-2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ioptra.cz/vergencni-stereoskop-vs-01-d-24" TargetMode="External"/><Relationship Id="rId3" Type="http://schemas.openxmlformats.org/officeDocument/2006/relationships/hyperlink" Target="https://www.studiolens.cz/products/digitalni-okluze-amblyz/" TargetMode="External"/><Relationship Id="rId7" Type="http://schemas.openxmlformats.org/officeDocument/2006/relationships/hyperlink" Target="https://www.optiscont.cz/dioptricke-bryle-nano-vista" TargetMode="External"/><Relationship Id="rId2" Type="http://schemas.openxmlformats.org/officeDocument/2006/relationships/hyperlink" Target="http://optikaprodeti.cz/2016/01/lecba-tupozrakosti-brylemi-ambly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ptikaheckova.cz/sortiment/brylove-cocky/64-cool.html" TargetMode="External"/><Relationship Id="rId5" Type="http://schemas.openxmlformats.org/officeDocument/2006/relationships/hyperlink" Target="http://www.coloroptik.com/katalog/prizmaticke-listy-10-40/" TargetMode="External"/><Relationship Id="rId10" Type="http://schemas.openxmlformats.org/officeDocument/2006/relationships/hyperlink" Target="https://is.muni.cz/th/zxtrk/Diplomova_prace_Ouhelova.pdf" TargetMode="External"/><Relationship Id="rId4" Type="http://schemas.openxmlformats.org/officeDocument/2006/relationships/hyperlink" Target="https://adoc.pub/workshop-nacvik-zrakovych-dovednosti-pomoci-zrakove-terapie.html" TargetMode="External"/><Relationship Id="rId9" Type="http://schemas.openxmlformats.org/officeDocument/2006/relationships/hyperlink" Target="https://docplayer.cz/1841145-Frantisek-pluhacek-marketa-halbrstatova-katedra-optiky-prf-up-v-olomouci-www-optometry-cz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780108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 PORUCH BINOKULÁRNÍHO VIDĚNÍ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1760" y="3573016"/>
            <a:ext cx="4352528" cy="147320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Mgr. Barbora Hráčková</a:t>
            </a:r>
          </a:p>
          <a:p>
            <a:r>
              <a:rPr lang="cs-CZ" dirty="0"/>
              <a:t>Oftalmologie</a:t>
            </a:r>
          </a:p>
          <a:p>
            <a:r>
              <a:rPr lang="cs-CZ" dirty="0"/>
              <a:t>Pedagogická fakulta</a:t>
            </a:r>
          </a:p>
          <a:p>
            <a:r>
              <a:rPr lang="cs-CZ" dirty="0"/>
              <a:t>1. 12. 2020</a:t>
            </a:r>
          </a:p>
        </p:txBody>
      </p:sp>
    </p:spTree>
    <p:extLst>
      <p:ext uri="{BB962C8B-B14F-4D97-AF65-F5344CB8AC3E}">
        <p14:creationId xmlns:p14="http://schemas.microsoft.com/office/powerpoint/2010/main" val="1956581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2375727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BINOKULÁRNÍ PLEOPTIKA</a:t>
            </a:r>
          </a:p>
        </p:txBody>
      </p:sp>
      <p:pic>
        <p:nvPicPr>
          <p:cNvPr id="5126" name="Picture 6" descr="product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779" y="3212976"/>
            <a:ext cx="3168352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37" y="3044957"/>
            <a:ext cx="5170883" cy="344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AMBLYOPIE</a:t>
            </a:r>
          </a:p>
        </p:txBody>
      </p:sp>
    </p:spTree>
    <p:extLst>
      <p:ext uri="{BB962C8B-B14F-4D97-AF65-F5344CB8AC3E}">
        <p14:creationId xmlns:p14="http://schemas.microsoft.com/office/powerpoint/2010/main" val="705503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2204864"/>
            <a:ext cx="7543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Primární</a:t>
            </a:r>
            <a:r>
              <a:rPr lang="cs-CZ" sz="2000" b="1" dirty="0">
                <a:latin typeface="Candara" panose="020E0502030303020204" pitchFamily="34" charset="0"/>
              </a:rPr>
              <a:t>	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		latentní (heteroforie)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bg2">
                    <a:lumMod val="75000"/>
                  </a:schemeClr>
                </a:solidFill>
                <a:latin typeface="Candara" panose="020E0502030303020204" pitchFamily="34" charset="0"/>
              </a:rPr>
              <a:t>		</a:t>
            </a:r>
            <a:r>
              <a:rPr lang="cs-CZ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manifestní (</a:t>
            </a:r>
            <a:r>
              <a:rPr lang="cs-CZ" sz="2000" b="1" dirty="0" err="1">
                <a:solidFill>
                  <a:schemeClr val="tx1"/>
                </a:solidFill>
                <a:latin typeface="Candara" panose="020E0502030303020204" pitchFamily="34" charset="0"/>
              </a:rPr>
              <a:t>heterotropie</a:t>
            </a:r>
            <a:r>
              <a:rPr lang="cs-CZ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)</a:t>
            </a:r>
          </a:p>
          <a:p>
            <a:pPr marL="0" indent="0">
              <a:buNone/>
            </a:pPr>
            <a:r>
              <a:rPr lang="cs-CZ" sz="2000" b="1" dirty="0">
                <a:latin typeface="Candara" panose="020E0502030303020204" pitchFamily="34" charset="0"/>
              </a:rPr>
              <a:t>			</a:t>
            </a:r>
            <a:r>
              <a:rPr lang="cs-CZ" sz="2000" b="1" dirty="0">
                <a:solidFill>
                  <a:srgbClr val="00B050"/>
                </a:solidFill>
                <a:latin typeface="Candara" panose="020E0502030303020204" pitchFamily="34" charset="0"/>
              </a:rPr>
              <a:t>konkomitantní</a:t>
            </a:r>
          </a:p>
          <a:p>
            <a:pPr marL="0" indent="0">
              <a:buNone/>
            </a:pPr>
            <a:r>
              <a:rPr lang="cs-CZ" sz="2000" b="1" dirty="0">
                <a:latin typeface="Candara" panose="020E0502030303020204" pitchFamily="34" charset="0"/>
              </a:rPr>
              <a:t>				</a:t>
            </a:r>
            <a:r>
              <a:rPr lang="cs-CZ" sz="2000" b="1" dirty="0">
                <a:solidFill>
                  <a:srgbClr val="00B0F0"/>
                </a:solidFill>
                <a:latin typeface="Candara" panose="020E0502030303020204" pitchFamily="34" charset="0"/>
              </a:rPr>
              <a:t>konvergentní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00B0F0"/>
                </a:solidFill>
                <a:latin typeface="Candara" panose="020E0502030303020204" pitchFamily="34" charset="0"/>
              </a:rPr>
              <a:t>				divergentní</a:t>
            </a:r>
          </a:p>
          <a:p>
            <a:pPr marL="0" indent="0">
              <a:buNone/>
            </a:pPr>
            <a:r>
              <a:rPr lang="cs-CZ" sz="2000" b="1" dirty="0">
                <a:latin typeface="Candara" panose="020E0502030303020204" pitchFamily="34" charset="0"/>
              </a:rPr>
              <a:t>			</a:t>
            </a:r>
            <a:r>
              <a:rPr lang="cs-CZ" sz="2000" b="1" dirty="0">
                <a:solidFill>
                  <a:srgbClr val="00B050"/>
                </a:solidFill>
                <a:latin typeface="Candara" panose="020E0502030303020204" pitchFamily="34" charset="0"/>
              </a:rPr>
              <a:t>paralytický</a:t>
            </a:r>
          </a:p>
          <a:p>
            <a:pPr marL="0" indent="0">
              <a:buNone/>
            </a:pPr>
            <a:r>
              <a:rPr lang="cs-CZ" sz="2000" b="1" dirty="0">
                <a:latin typeface="Candara" panose="020E0502030303020204" pitchFamily="34" charset="0"/>
              </a:rPr>
              <a:t>				</a:t>
            </a:r>
            <a:r>
              <a:rPr lang="cs-CZ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kongenitální</a:t>
            </a:r>
          </a:p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  <a:latin typeface="Candara" panose="020E0502030303020204" pitchFamily="34" charset="0"/>
              </a:rPr>
              <a:t>				získaný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Sekundární</a:t>
            </a:r>
          </a:p>
        </p:txBody>
      </p:sp>
      <p:cxnSp>
        <p:nvCxnSpPr>
          <p:cNvPr id="6" name="Přímá spojnice 5"/>
          <p:cNvCxnSpPr/>
          <p:nvPr/>
        </p:nvCxnSpPr>
        <p:spPr>
          <a:xfrm flipH="1">
            <a:off x="2064695" y="2781347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2064695" y="2781347"/>
            <a:ext cx="288032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2780450" y="3573016"/>
            <a:ext cx="64807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2780450" y="3573016"/>
            <a:ext cx="648072" cy="10801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4091483" y="3969060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4091483" y="3969060"/>
            <a:ext cx="288032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4104052" y="4919065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4091483" y="4919065"/>
            <a:ext cx="288032" cy="2880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Nadpis 1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STRABISMUS</a:t>
            </a:r>
          </a:p>
        </p:txBody>
      </p:sp>
    </p:spTree>
    <p:extLst>
      <p:ext uri="{BB962C8B-B14F-4D97-AF65-F5344CB8AC3E}">
        <p14:creationId xmlns:p14="http://schemas.microsoft.com/office/powerpoint/2010/main" val="712446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92423" y="2348880"/>
            <a:ext cx="7408333" cy="345069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sz="2000" dirty="0"/>
              <a:t>kontrola brýlové korekce: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/>
              <a:t>odpovídající  dioptrická hodnota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sz="2000" dirty="0"/>
              <a:t>správná centrace brýlového středu</a:t>
            </a:r>
          </a:p>
          <a:p>
            <a:pPr marL="349250" lvl="1" indent="-342900">
              <a:buFontTx/>
              <a:buChar char="-"/>
            </a:pPr>
            <a:r>
              <a:rPr lang="cs-CZ" sz="2000" dirty="0"/>
              <a:t>zraková terapie:</a:t>
            </a:r>
          </a:p>
          <a:p>
            <a:pPr marL="530225" lvl="2" indent="-265113">
              <a:buFont typeface="Courier New" panose="02070309020205020404" pitchFamily="49" charset="0"/>
              <a:buChar char="o"/>
            </a:pPr>
            <a:r>
              <a:rPr lang="cs-CZ" dirty="0"/>
              <a:t>fúzní vergence</a:t>
            </a:r>
          </a:p>
          <a:p>
            <a:pPr marL="530225" lvl="2" indent="-265113">
              <a:buFont typeface="Courier New" panose="02070309020205020404" pitchFamily="49" charset="0"/>
              <a:buChar char="o"/>
            </a:pPr>
            <a:r>
              <a:rPr lang="cs-CZ" dirty="0"/>
              <a:t>akomodace  a konvergence</a:t>
            </a:r>
          </a:p>
          <a:p>
            <a:pPr lvl="1">
              <a:buFontTx/>
              <a:buChar char="-"/>
            </a:pPr>
            <a:endParaRPr lang="cs-CZ" sz="1800" dirty="0"/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455990" y="54868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 HETEROFORIE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344" y="3573016"/>
            <a:ext cx="2304250" cy="285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PRIZMATICKÉ LIŠTY 10Δ-40Δ - Coloroptik s.r.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" t="7968" r="7677" b="55749"/>
          <a:stretch/>
        </p:blipFill>
        <p:spPr bwMode="auto">
          <a:xfrm>
            <a:off x="789695" y="4509120"/>
            <a:ext cx="4633767" cy="196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389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9552" y="2420888"/>
            <a:ext cx="7408333" cy="3450696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cs-CZ" sz="2000" b="1" dirty="0">
                <a:solidFill>
                  <a:schemeClr val="accent1"/>
                </a:solidFill>
              </a:rPr>
              <a:t>KONZERVATIVNÍ LÉČBA</a:t>
            </a:r>
          </a:p>
          <a:p>
            <a:pPr marL="457200" indent="-457200">
              <a:buAutoNum type="arabicParenR"/>
            </a:pPr>
            <a:endParaRPr lang="cs-CZ" sz="2000" b="1" dirty="0">
              <a:solidFill>
                <a:schemeClr val="accent1"/>
              </a:solidFill>
            </a:endParaRPr>
          </a:p>
          <a:p>
            <a:pPr marL="457200" indent="-457200">
              <a:buAutoNum type="arabicParenR"/>
            </a:pPr>
            <a:r>
              <a:rPr lang="cs-CZ" sz="2000" b="1" dirty="0">
                <a:solidFill>
                  <a:schemeClr val="accent1"/>
                </a:solidFill>
              </a:rPr>
              <a:t>INVAZIVNÍ LÉČBA</a:t>
            </a:r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395536" y="54868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LÉČBA HETEROTROPIE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091" y="3789040"/>
            <a:ext cx="1970069" cy="264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▷ Exotropie oder Exoforia: Ursachen und Behandlung - Área Oftalmológic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r="21606"/>
          <a:stretch/>
        </p:blipFill>
        <p:spPr bwMode="auto">
          <a:xfrm>
            <a:off x="6649984" y="3789040"/>
            <a:ext cx="2105375" cy="26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410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1" y="2348880"/>
            <a:ext cx="4176464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</a:rPr>
              <a:t>BRÝLOVÁ KOREKCE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E-line (Franklinovy </a:t>
            </a:r>
            <a:r>
              <a:rPr lang="cs-CZ" sz="2000" dirty="0" err="1">
                <a:solidFill>
                  <a:schemeClr val="tx1"/>
                </a:solidFill>
              </a:rPr>
              <a:t>bifokály</a:t>
            </a:r>
            <a:r>
              <a:rPr lang="cs-CZ" sz="2000" dirty="0">
                <a:solidFill>
                  <a:schemeClr val="tx1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antikorekce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dětské multifokální brýlové čočky</a:t>
            </a:r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395536" y="54868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KONZERVATIVNÍ LÉČBA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16065"/>
            <a:ext cx="3356992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93096"/>
            <a:ext cx="2469256" cy="186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935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0" y="2348880"/>
            <a:ext cx="8208911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</a:rPr>
              <a:t>ORTOPTICKO – PLEOPTICKÁ TERAPIE </a:t>
            </a:r>
          </a:p>
          <a:p>
            <a:pPr marL="0" indent="0">
              <a:buNone/>
            </a:pPr>
            <a:endParaRPr lang="cs-CZ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  <a:latin typeface="Candara" panose="020E0502030303020204" pitchFamily="34" charset="0"/>
              </a:rPr>
              <a:t>ORTOPTIKA</a:t>
            </a:r>
          </a:p>
          <a:p>
            <a:pPr marL="265113" indent="-265113">
              <a:buNone/>
            </a:pPr>
            <a:r>
              <a:rPr lang="cs-CZ" sz="2000" dirty="0">
                <a:solidFill>
                  <a:schemeClr val="tx1"/>
                </a:solidFill>
                <a:latin typeface="Candara" panose="020E0502030303020204" pitchFamily="34" charset="0"/>
              </a:rPr>
              <a:t>=  snaha o obnovení jednoduchého binokulárního vidění v motorické i senzorické složce </a:t>
            </a:r>
          </a:p>
          <a:p>
            <a:pPr marL="176213" indent="-176213">
              <a:buNone/>
            </a:pPr>
            <a:r>
              <a:rPr lang="cs-CZ" sz="2000" dirty="0">
                <a:solidFill>
                  <a:schemeClr val="tx1"/>
                </a:solidFill>
                <a:latin typeface="Candara" panose="020E0502030303020204" pitchFamily="34" charset="0"/>
              </a:rPr>
              <a:t>=  snaha o spolupráci pravého a levého oka</a:t>
            </a:r>
          </a:p>
          <a:p>
            <a:pPr marL="0" indent="0"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PLEOPTIKA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Viz předešlé</a:t>
            </a:r>
          </a:p>
          <a:p>
            <a:pPr>
              <a:buFontTx/>
              <a:buChar char="-"/>
            </a:pP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chemeClr val="accent1"/>
              </a:solidFill>
            </a:endParaRPr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395536" y="54868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KONZERVATIVNÍ LÉČBA</a:t>
            </a:r>
          </a:p>
        </p:txBody>
      </p:sp>
    </p:spTree>
    <p:extLst>
      <p:ext uri="{BB962C8B-B14F-4D97-AF65-F5344CB8AC3E}">
        <p14:creationId xmlns:p14="http://schemas.microsoft.com/office/powerpoint/2010/main" val="4087589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1" y="2348880"/>
            <a:ext cx="8208910" cy="4248472"/>
          </a:xfrm>
        </p:spPr>
        <p:txBody>
          <a:bodyPr>
            <a:normAutofit/>
          </a:bodyPr>
          <a:lstStyle/>
          <a:p>
            <a:endParaRPr lang="cs-CZ" sz="2000" dirty="0">
              <a:hlinkClick r:id="rId3"/>
            </a:endParaRPr>
          </a:p>
          <a:p>
            <a:endParaRPr lang="cs-CZ" sz="2000" dirty="0">
              <a:hlinkClick r:id="rId3"/>
            </a:endParaRPr>
          </a:p>
          <a:p>
            <a:pPr marL="2514600" lvl="8" indent="0">
              <a:buNone/>
            </a:pPr>
            <a:r>
              <a:rPr lang="cs-CZ" sz="2000" dirty="0">
                <a:hlinkClick r:id="rId3"/>
              </a:rPr>
              <a:t>Https</a:t>
            </a:r>
            <a:endParaRPr lang="cs-CZ" sz="2000" dirty="0"/>
          </a:p>
          <a:p>
            <a:pPr marL="0" indent="0">
              <a:buNone/>
            </a:pPr>
            <a:endParaRPr lang="cs-CZ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chemeClr val="accent1"/>
              </a:solidFill>
            </a:endParaRPr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395536" y="54868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KONZERVATIVNÍ LÉČBA</a:t>
            </a:r>
          </a:p>
        </p:txBody>
      </p:sp>
      <p:pic>
        <p:nvPicPr>
          <p:cNvPr id="7" name="Picture 2" descr="VÃ½sledek obrÃ¡zku pro SYNOPTOF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3168352" cy="318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1"/>
          <p:cNvSpPr txBox="1">
            <a:spLocks/>
          </p:cNvSpPr>
          <p:nvPr/>
        </p:nvSpPr>
        <p:spPr>
          <a:xfrm>
            <a:off x="611560" y="2348880"/>
            <a:ext cx="8208911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cs-CZ" sz="2000" b="1" dirty="0">
                <a:solidFill>
                  <a:schemeClr val="accent1"/>
                </a:solidFill>
              </a:rPr>
              <a:t>ORTOPTICKO – PLEOPTICKÁ TERAPIE 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SYNOPTOFOR</a:t>
            </a: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Font typeface="Symbol" pitchFamily="18" charset="2"/>
              <a:buNone/>
            </a:pPr>
            <a:endParaRPr lang="cs-CZ" sz="20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Gabinet okulistyczny N&amp;M | Łódź">
            <a:extLst>
              <a:ext uri="{FF2B5EF4-FFF2-40B4-BE49-F238E27FC236}">
                <a16:creationId xmlns:a16="http://schemas.microsoft.com/office/drawing/2014/main" id="{46653585-50A1-4831-8229-6CACE2BB4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45664"/>
            <a:ext cx="31432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55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1" y="2348880"/>
            <a:ext cx="8213176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</a:rPr>
              <a:t>ORTOPTICKO – PLEOPTICKÁ TERAPIE 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CHEIROSKOP			       STEREOSKOP		</a:t>
            </a:r>
          </a:p>
          <a:p>
            <a:pPr marL="0" indent="0">
              <a:buNone/>
            </a:pPr>
            <a:endParaRPr lang="cs-CZ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chemeClr val="accent1"/>
              </a:solidFill>
            </a:endParaRPr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395536" y="54868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KONZERVATIVNÍ LÉČBA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2"/>
          <a:stretch/>
        </p:blipFill>
        <p:spPr bwMode="auto">
          <a:xfrm>
            <a:off x="251520" y="3371784"/>
            <a:ext cx="3993404" cy="297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9"/>
          <a:stretch/>
        </p:blipFill>
        <p:spPr bwMode="auto">
          <a:xfrm>
            <a:off x="4788024" y="3335810"/>
            <a:ext cx="4036713" cy="283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287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1" y="2348880"/>
            <a:ext cx="8213176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</a:rPr>
              <a:t>ORTOPTICKO – PLEOPTICKÁ TERAPIE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tx1"/>
                </a:solidFill>
              </a:rPr>
              <a:t>FREE SPACE TECHNIKY		</a:t>
            </a:r>
          </a:p>
          <a:p>
            <a:pPr marL="0" indent="0">
              <a:buNone/>
            </a:pPr>
            <a:endParaRPr lang="cs-CZ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chemeClr val="accent1"/>
              </a:solidFill>
            </a:endParaRPr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395536" y="54868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KONZERVATIVNÍ LÉČBA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2"/>
          <a:stretch/>
        </p:blipFill>
        <p:spPr bwMode="auto">
          <a:xfrm>
            <a:off x="1619672" y="3068960"/>
            <a:ext cx="6547077" cy="351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244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1" y="2348880"/>
            <a:ext cx="8213176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</a:rPr>
              <a:t>PRIZMATICKÁ KOREKCE</a:t>
            </a:r>
          </a:p>
          <a:p>
            <a:pPr marL="0" indent="0"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chemeClr val="accent1"/>
              </a:solidFill>
            </a:endParaRPr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395536" y="54868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KONZERVATIVNÍ LÉČBA</a:t>
            </a:r>
          </a:p>
        </p:txBody>
      </p:sp>
      <p:pic>
        <p:nvPicPr>
          <p:cNvPr id="5" name="Picture 2" descr="VÃ½sledek obrÃ¡zku pro PRIZMATICKÃ ÄOÄ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498" y="3284984"/>
            <a:ext cx="4983003" cy="18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193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PATOLOGIE BV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420888"/>
            <a:ext cx="6399813" cy="360381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SUPRESE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AMBLYOPIE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ANOMÁLNÍ RETINÁLNÍ KORESPONDENCE (ARK)</a:t>
            </a:r>
          </a:p>
        </p:txBody>
      </p:sp>
    </p:spTree>
    <p:extLst>
      <p:ext uri="{BB962C8B-B14F-4D97-AF65-F5344CB8AC3E}">
        <p14:creationId xmlns:p14="http://schemas.microsoft.com/office/powerpoint/2010/main" val="40127442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1" y="2348880"/>
            <a:ext cx="8213176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</a:rPr>
              <a:t>PRIZMATICKÁ KOREKCE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</a:rPr>
              <a:t>- decentrace optického středu brýlových čoček</a:t>
            </a:r>
          </a:p>
          <a:p>
            <a:pPr marL="0" indent="0"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chemeClr val="accent1"/>
              </a:solidFill>
            </a:endParaRPr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395536" y="54868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KONZERVATIVNÍ LÉČBA</a:t>
            </a:r>
          </a:p>
        </p:txBody>
      </p:sp>
      <p:pic>
        <p:nvPicPr>
          <p:cNvPr id="4098" name="Picture 2" descr="MASARYKOVA UNIVERZITA Lékařská fakul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84984"/>
            <a:ext cx="514052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742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11561" y="2348880"/>
            <a:ext cx="8213176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</a:rPr>
              <a:t>PRIZMATICKÁ KOREKCE</a:t>
            </a:r>
          </a:p>
          <a:p>
            <a:pPr>
              <a:buFontTx/>
              <a:buChar char="-"/>
            </a:pPr>
            <a:r>
              <a:rPr lang="cs-CZ" sz="2000" dirty="0">
                <a:solidFill>
                  <a:schemeClr val="tx1"/>
                </a:solidFill>
              </a:rPr>
              <a:t>Fresnelova fólie</a:t>
            </a:r>
          </a:p>
          <a:p>
            <a:pPr>
              <a:buFontTx/>
              <a:buChar char="-"/>
            </a:pPr>
            <a:endParaRPr lang="cs-CZ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cs-CZ" sz="2000" b="1" dirty="0">
              <a:solidFill>
                <a:schemeClr val="accent1"/>
              </a:solidFill>
            </a:endParaRPr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395536" y="548680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KONZERVATIVNÍ LÉČBA</a:t>
            </a:r>
          </a:p>
        </p:txBody>
      </p:sp>
      <p:pic>
        <p:nvPicPr>
          <p:cNvPr id="5" name="Picture 2" descr="Image result for fresnellovy folie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r="5801"/>
          <a:stretch/>
        </p:blipFill>
        <p:spPr bwMode="auto">
          <a:xfrm>
            <a:off x="4644008" y="3367816"/>
            <a:ext cx="3760839" cy="247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3" t="29792" r="41787" b="47083"/>
          <a:stretch/>
        </p:blipFill>
        <p:spPr bwMode="auto">
          <a:xfrm>
            <a:off x="1331640" y="3403894"/>
            <a:ext cx="2376264" cy="244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319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CHIRURGIE STRABISMU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cs-CZ" sz="2000" dirty="0">
                <a:latin typeface="Candara" panose="020E0502030303020204" pitchFamily="34" charset="0"/>
              </a:rPr>
              <a:t>před zákrokem musí mít pacient stabilní úchylku oka alespoň     ½ roku (výjimkou jsou úrazy hlavy, kdy je nutné operovat ihned)</a:t>
            </a:r>
          </a:p>
          <a:p>
            <a:pPr>
              <a:buFontTx/>
              <a:buChar char="-"/>
            </a:pPr>
            <a:r>
              <a:rPr lang="cs-CZ" sz="2000" dirty="0">
                <a:latin typeface="Candara" panose="020E0502030303020204" pitchFamily="34" charset="0"/>
              </a:rPr>
              <a:t>posun okohybného svalu o 1 mm přibližně kompenzuje velikost úchylky 2°-3°</a:t>
            </a:r>
          </a:p>
          <a:p>
            <a:pPr>
              <a:buFontTx/>
              <a:buChar char="-"/>
            </a:pPr>
            <a:r>
              <a:rPr lang="cs-CZ" sz="2000" dirty="0">
                <a:latin typeface="Candara" panose="020E0502030303020204" pitchFamily="34" charset="0"/>
              </a:rPr>
              <a:t>velikost úchylky oka se můžeme měnit ½ roku po operaci</a:t>
            </a:r>
          </a:p>
        </p:txBody>
      </p:sp>
    </p:spTree>
    <p:extLst>
      <p:ext uri="{BB962C8B-B14F-4D97-AF65-F5344CB8AC3E}">
        <p14:creationId xmlns:p14="http://schemas.microsoft.com/office/powerpoint/2010/main" val="2117113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CHIRURGIE STRABISMU</a:t>
            </a:r>
          </a:p>
        </p:txBody>
      </p:sp>
      <p:pic>
        <p:nvPicPr>
          <p:cNvPr id="31747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/>
          <a:stretch/>
        </p:blipFill>
        <p:spPr bwMode="auto">
          <a:xfrm>
            <a:off x="1763688" y="2564904"/>
            <a:ext cx="5460809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034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9518" y="2348880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ZESLABUJÍCÍ OPERACE PŘÍMÝCH SVALŮ</a:t>
            </a:r>
          </a:p>
          <a:p>
            <a:pPr marL="906463" indent="-2730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2"/>
                </a:solidFill>
                <a:latin typeface="Candara" panose="020E0502030303020204" pitchFamily="34" charset="0"/>
              </a:rPr>
              <a:t>	</a:t>
            </a:r>
            <a:r>
              <a:rPr lang="cs-CZ" sz="2000" dirty="0" err="1">
                <a:latin typeface="Candara" panose="020E0502030303020204" pitchFamily="34" charset="0"/>
              </a:rPr>
              <a:t>Retropozice</a:t>
            </a:r>
            <a:endParaRPr lang="cs-CZ" sz="2000" b="1" dirty="0"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CHIRURGIE STRABISMU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1" t="59583" r="26442" b="21667"/>
          <a:stretch/>
        </p:blipFill>
        <p:spPr bwMode="auto">
          <a:xfrm>
            <a:off x="2699792" y="3356992"/>
            <a:ext cx="374441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818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348880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ZESLABUJÍCÍ OPERACE PŘÍMÝCH SVALŮ</a:t>
            </a:r>
          </a:p>
          <a:p>
            <a:pPr marL="906463" indent="-2730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2"/>
                </a:solidFill>
                <a:latin typeface="Candara" panose="020E0502030303020204" pitchFamily="34" charset="0"/>
              </a:rPr>
              <a:t>	</a:t>
            </a:r>
            <a:r>
              <a:rPr lang="cs-CZ" sz="2000" dirty="0" err="1">
                <a:latin typeface="Candara" panose="020E0502030303020204" pitchFamily="34" charset="0"/>
              </a:rPr>
              <a:t>Retropozice</a:t>
            </a:r>
            <a:endParaRPr lang="cs-CZ" sz="2000" dirty="0">
              <a:latin typeface="Candara" panose="020E0502030303020204" pitchFamily="34" charset="0"/>
            </a:endParaRPr>
          </a:p>
          <a:p>
            <a:pPr marL="906463" indent="-27305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Hang-</a:t>
            </a:r>
            <a:r>
              <a:rPr lang="cs-CZ" sz="2000" dirty="0" err="1">
                <a:latin typeface="Candara" panose="020E0502030303020204" pitchFamily="34" charset="0"/>
              </a:rPr>
              <a:t>back</a:t>
            </a:r>
            <a:r>
              <a:rPr lang="cs-CZ" sz="2000" dirty="0">
                <a:latin typeface="Candara" panose="020E0502030303020204" pitchFamily="34" charset="0"/>
              </a:rPr>
              <a:t> technika</a:t>
            </a:r>
          </a:p>
          <a:p>
            <a:pPr marL="906463" indent="-273050"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accent2"/>
              </a:solidFill>
              <a:latin typeface="Candara" panose="020E0502030303020204" pitchFamily="34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CHIRURGIE STRABISMU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1" t="39375" r="26091" b="48542"/>
          <a:stretch/>
        </p:blipFill>
        <p:spPr bwMode="auto">
          <a:xfrm>
            <a:off x="1979712" y="3910953"/>
            <a:ext cx="484936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013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348880"/>
            <a:ext cx="7408333" cy="3450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ZESLABUJÍCÍ OPERACE PŘÍMÝCH SVALŮ</a:t>
            </a:r>
          </a:p>
          <a:p>
            <a:pPr marL="906463" indent="-27305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accent2"/>
                </a:solidFill>
                <a:latin typeface="Candara" panose="020E0502030303020204" pitchFamily="34" charset="0"/>
              </a:rPr>
              <a:t>	</a:t>
            </a:r>
            <a:r>
              <a:rPr lang="cs-CZ" sz="2000" dirty="0" err="1">
                <a:latin typeface="Candara" panose="020E0502030303020204" pitchFamily="34" charset="0"/>
              </a:rPr>
              <a:t>Retropozice</a:t>
            </a:r>
            <a:r>
              <a:rPr lang="cs-CZ" sz="2000" dirty="0">
                <a:latin typeface="Candara" panose="020E0502030303020204" pitchFamily="34" charset="0"/>
              </a:rPr>
              <a:t> svalu</a:t>
            </a:r>
          </a:p>
          <a:p>
            <a:pPr marL="906463" indent="-27305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Hang-</a:t>
            </a:r>
            <a:r>
              <a:rPr lang="cs-CZ" sz="2000" dirty="0" err="1">
                <a:latin typeface="Candara" panose="020E0502030303020204" pitchFamily="34" charset="0"/>
              </a:rPr>
              <a:t>back</a:t>
            </a:r>
            <a:r>
              <a:rPr lang="cs-CZ" sz="2000" dirty="0">
                <a:latin typeface="Candara" panose="020E0502030303020204" pitchFamily="34" charset="0"/>
              </a:rPr>
              <a:t> technika</a:t>
            </a:r>
          </a:p>
          <a:p>
            <a:pPr marL="906463" indent="-27305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Candara" panose="020E0502030303020204" pitchFamily="34" charset="0"/>
              </a:rPr>
              <a:t>Retroekvatoriální</a:t>
            </a:r>
            <a:r>
              <a:rPr lang="cs-CZ" sz="2000" dirty="0">
                <a:latin typeface="Candara" panose="020E0502030303020204" pitchFamily="34" charset="0"/>
              </a:rPr>
              <a:t> </a:t>
            </a:r>
            <a:r>
              <a:rPr lang="cs-CZ" sz="2000" dirty="0" err="1">
                <a:latin typeface="Candara" panose="020E0502030303020204" pitchFamily="34" charset="0"/>
              </a:rPr>
              <a:t>myopexe</a:t>
            </a:r>
            <a:endParaRPr lang="cs-CZ" sz="2000" dirty="0">
              <a:latin typeface="Candara" panose="020E0502030303020204" pitchFamily="34" charset="0"/>
            </a:endParaRPr>
          </a:p>
          <a:p>
            <a:pPr marL="906463" indent="-27305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Elongace svalu</a:t>
            </a:r>
          </a:p>
          <a:p>
            <a:pPr marL="906463" indent="-27305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Tenotomie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ZESILUJÍCÍ OPERACE PŘÍMÝCH SVALŮ</a:t>
            </a:r>
          </a:p>
          <a:p>
            <a:pPr marL="906463" indent="-27305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Resekce</a:t>
            </a:r>
          </a:p>
          <a:p>
            <a:pPr marL="906463" indent="-27305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Antepozice</a:t>
            </a:r>
          </a:p>
          <a:p>
            <a:pPr marL="906463" indent="-273050">
              <a:buFont typeface="Arial" panose="020B0604020202020204" pitchFamily="34" charset="0"/>
              <a:buChar char="•"/>
            </a:pPr>
            <a:r>
              <a:rPr lang="cs-CZ" sz="2000" dirty="0">
                <a:latin typeface="Candara" panose="020E0502030303020204" pitchFamily="34" charset="0"/>
              </a:rPr>
              <a:t>Zřasení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CHIRURGIE STRABISMU</a:t>
            </a:r>
          </a:p>
        </p:txBody>
      </p:sp>
    </p:spTree>
    <p:extLst>
      <p:ext uri="{BB962C8B-B14F-4D97-AF65-F5344CB8AC3E}">
        <p14:creationId xmlns:p14="http://schemas.microsoft.com/office/powerpoint/2010/main" val="4059324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2348880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TRANSPOZIČNÍ TECHNIKY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tx1"/>
                </a:solidFill>
                <a:latin typeface="Candara" panose="020E0502030303020204" pitchFamily="34" charset="0"/>
              </a:rPr>
              <a:t> - při paréze </a:t>
            </a:r>
            <a:r>
              <a:rPr lang="cs-CZ" sz="2000" dirty="0" err="1">
                <a:solidFill>
                  <a:schemeClr val="tx1"/>
                </a:solidFill>
                <a:latin typeface="Candara" panose="020E0502030303020204" pitchFamily="34" charset="0"/>
              </a:rPr>
              <a:t>nervus</a:t>
            </a:r>
            <a:r>
              <a:rPr lang="cs-CZ" sz="2000" dirty="0">
                <a:solidFill>
                  <a:schemeClr val="tx1"/>
                </a:solidFill>
                <a:latin typeface="Candara" panose="020E0502030303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andara" panose="020E0502030303020204" pitchFamily="34" charset="0"/>
              </a:rPr>
              <a:t>abducens</a:t>
            </a:r>
            <a:r>
              <a:rPr lang="cs-CZ" sz="2000" dirty="0">
                <a:solidFill>
                  <a:schemeClr val="tx1"/>
                </a:solidFill>
                <a:latin typeface="Candara" panose="020E0502030303020204" pitchFamily="34" charset="0"/>
              </a:rPr>
              <a:t> (VI. hlavový nerv)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CHIRURGIE STRABISMU</a:t>
            </a:r>
          </a:p>
        </p:txBody>
      </p:sp>
      <p:pic>
        <p:nvPicPr>
          <p:cNvPr id="5" name="Picture 2" descr="Strabismus - Opera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7" r="50000"/>
          <a:stretch/>
        </p:blipFill>
        <p:spPr bwMode="auto">
          <a:xfrm>
            <a:off x="1115616" y="3356991"/>
            <a:ext cx="2190750" cy="263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trabismus - Opera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797"/>
          <a:stretch/>
        </p:blipFill>
        <p:spPr bwMode="auto">
          <a:xfrm>
            <a:off x="5292080" y="3356992"/>
            <a:ext cx="2190750" cy="263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115616" y="622773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>
                <a:solidFill>
                  <a:schemeClr val="accent1"/>
                </a:solidFill>
              </a:rPr>
              <a:t>Jensenova operace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932040" y="624374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chemeClr val="accent1"/>
                </a:solidFill>
              </a:rPr>
              <a:t>Hummelsheimova</a:t>
            </a:r>
            <a:r>
              <a:rPr lang="cs-CZ" b="1" dirty="0">
                <a:solidFill>
                  <a:schemeClr val="accent1"/>
                </a:solidFill>
              </a:rPr>
              <a:t> operace</a:t>
            </a:r>
          </a:p>
        </p:txBody>
      </p:sp>
    </p:spTree>
    <p:extLst>
      <p:ext uri="{BB962C8B-B14F-4D97-AF65-F5344CB8AC3E}">
        <p14:creationId xmlns:p14="http://schemas.microsoft.com/office/powerpoint/2010/main" val="2606617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DĚKUJI ZA POZORNOST</a:t>
            </a:r>
          </a:p>
        </p:txBody>
      </p:sp>
      <p:sp>
        <p:nvSpPr>
          <p:cNvPr id="4" name="AutoShape 2" descr="Jak zlepšit pozornost u dítěte? Toto musíte změnit! | PředškolníVěk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80928"/>
            <a:ext cx="4800868" cy="320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987824" y="633475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barbora.hracka@gmail.com</a:t>
            </a:r>
          </a:p>
        </p:txBody>
      </p:sp>
    </p:spTree>
    <p:extLst>
      <p:ext uri="{BB962C8B-B14F-4D97-AF65-F5344CB8AC3E}">
        <p14:creationId xmlns:p14="http://schemas.microsoft.com/office/powerpoint/2010/main" val="421722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>
                <a:latin typeface="Candara" panose="020E0502030303020204" pitchFamily="34" charset="0"/>
              </a:rPr>
              <a:t>DIVIŠOVÁ, Gabriela. </a:t>
            </a:r>
            <a:r>
              <a:rPr lang="cs-CZ" i="1" dirty="0">
                <a:latin typeface="Candara" panose="020E0502030303020204" pitchFamily="34" charset="0"/>
              </a:rPr>
              <a:t>Strabismus</a:t>
            </a:r>
            <a:r>
              <a:rPr lang="cs-CZ" dirty="0">
                <a:latin typeface="Candara" panose="020E0502030303020204" pitchFamily="34" charset="0"/>
              </a:rPr>
              <a:t>. Praha: Avicenum, 1990. ISBN 978-80-201-0037-5.</a:t>
            </a:r>
          </a:p>
          <a:p>
            <a:pPr marL="0" indent="0">
              <a:buNone/>
            </a:pPr>
            <a:endParaRPr lang="cs-CZ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Candara" panose="020E0502030303020204" pitchFamily="34" charset="0"/>
              </a:rPr>
              <a:t>HROMÁDKOVÁ, Lada. </a:t>
            </a:r>
            <a:r>
              <a:rPr lang="cs-CZ" i="1" dirty="0">
                <a:latin typeface="Candara" panose="020E0502030303020204" pitchFamily="34" charset="0"/>
              </a:rPr>
              <a:t>Šilhání</a:t>
            </a:r>
            <a:r>
              <a:rPr lang="cs-CZ" dirty="0">
                <a:latin typeface="Candara" panose="020E0502030303020204" pitchFamily="34" charset="0"/>
              </a:rPr>
              <a:t>. Brno: Národní centrum ošetřovatelství a nelékařských zdravotnických oborů, 2011. ISBN 978-80-7013-530-3.</a:t>
            </a:r>
          </a:p>
          <a:p>
            <a:pPr marL="0" indent="0">
              <a:buNone/>
            </a:pPr>
            <a:endParaRPr lang="cs-CZ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Candara" panose="020E0502030303020204" pitchFamily="34" charset="0"/>
                <a:hlinkClick r:id="rId2"/>
              </a:rPr>
              <a:t>https://is.muni.cz/th/zc8is/Diplomova_prace_-_B._Hrackova_5llez.pdf?zpet=%2Fvyhledavani%2F%3Fsearch%3DHR%C3%81%C4%8CKOV%C3%81%20agenda:th%26start%3D1</a:t>
            </a:r>
            <a:endParaRPr lang="cs-CZ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cs-CZ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Candara" panose="020E0502030303020204" pitchFamily="34" charset="0"/>
                <a:hlinkClick r:id="rId3"/>
              </a:rPr>
              <a:t>https://is.muni.cz/th/zxtrk/Diplomova_prace_Ouhelova.pdf</a:t>
            </a:r>
            <a:endParaRPr lang="cs-CZ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cs-CZ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Candara" panose="020E0502030303020204" pitchFamily="34" charset="0"/>
                <a:hlinkClick r:id="rId4"/>
              </a:rPr>
              <a:t>http://binocular.cz/presentations/uvodAVyznamBV-2.0/</a:t>
            </a:r>
            <a:endParaRPr lang="cs-CZ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cs-CZ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Candara" panose="020E0502030303020204" pitchFamily="34" charset="0"/>
                <a:hlinkClick r:id="rId5"/>
              </a:rPr>
              <a:t>http://binocular.cz/presentations/z5-BinokularniVideni/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/>
              <a:t>INFORMAČNÍ ZDROJE</a:t>
            </a:r>
          </a:p>
        </p:txBody>
      </p:sp>
    </p:spTree>
    <p:extLst>
      <p:ext uri="{BB962C8B-B14F-4D97-AF65-F5344CB8AC3E}">
        <p14:creationId xmlns:p14="http://schemas.microsoft.com/office/powerpoint/2010/main" val="655704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AMBLYOPIE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50"/>
          <a:stretch/>
        </p:blipFill>
        <p:spPr bwMode="auto">
          <a:xfrm>
            <a:off x="539552" y="3789040"/>
            <a:ext cx="2219108" cy="238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VÃ½sledek obrÃ¡zku pro plusopti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7"/>
          <a:stretch/>
        </p:blipFill>
        <p:spPr bwMode="auto">
          <a:xfrm>
            <a:off x="2987824" y="2920181"/>
            <a:ext cx="5724526" cy="351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83568" y="2251027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1"/>
                </a:solidFill>
              </a:rPr>
              <a:t>SCREENING</a:t>
            </a:r>
          </a:p>
        </p:txBody>
      </p:sp>
    </p:spTree>
    <p:extLst>
      <p:ext uri="{BB962C8B-B14F-4D97-AF65-F5344CB8AC3E}">
        <p14:creationId xmlns:p14="http://schemas.microsoft.com/office/powerpoint/2010/main" val="31330238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2"/>
              </a:rPr>
              <a:t>http://optikaprodeti.cz/2016/01/lecba-tupozrakosti-brylemi-amblyz/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3"/>
              </a:rPr>
              <a:t>https://www.studiolens.cz/products/digitalni-okluze-amblyz/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4"/>
              </a:rPr>
              <a:t>https://adoc.pub/workshop-nacvik-zrakovych-dovednosti-pomoci-zrakove-terapie.html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5"/>
              </a:rPr>
              <a:t>http://www.coloroptik.com/katalog/prizmaticke-listy-10-40/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6"/>
              </a:rPr>
              <a:t>https://www.optikaheckova.cz/sortiment/brylove-cocky/64-cool.html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7"/>
              </a:rPr>
              <a:t>https://www.optiscont.cz/dioptricke-bryle-nano-vista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https://gabinetokulistyczny-lodz.pl/zez-2/-patrik.html</a:t>
            </a:r>
            <a:r>
              <a:rPr lang="cs-CZ" dirty="0">
                <a:latin typeface="Candara" panose="020E0502030303020204" pitchFamily="34" charset="0"/>
              </a:rPr>
              <a:t>https://www.dioptra.cz/cheiroskop-chr-01---d-248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andara" panose="020E0502030303020204" pitchFamily="34" charset="0"/>
                <a:hlinkClick r:id="rId8"/>
              </a:rPr>
              <a:t>https://www.dioptra.cz/vergencni-stereoskop-vs-01-d-24</a:t>
            </a:r>
            <a:endParaRPr lang="cs-CZ" dirty="0">
              <a:latin typeface="Candara" panose="020E0502030303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9"/>
              </a:rPr>
              <a:t>https://docplayer.cz/1841145-Frantisek-pluhacek-marketa-halbrstatova-katedra-optiky-prf-up-v-olomouci-www-optometry-cz.html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10"/>
              </a:rPr>
              <a:t>https://is.muni.cz/th/zxtrk/Diplomova_prace_Ouhelova.pdf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https://cs.iliveok.com/health/strabismus-operace_111342i15936.html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https://www.predskolnivek.cz/jak-zlepsit-pozornost-u-ditete-toto-musite-zmenit/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/>
              <a:t>OBRAZOVÉ ZDROJE</a:t>
            </a:r>
          </a:p>
        </p:txBody>
      </p:sp>
    </p:spTree>
    <p:extLst>
      <p:ext uri="{BB962C8B-B14F-4D97-AF65-F5344CB8AC3E}">
        <p14:creationId xmlns:p14="http://schemas.microsoft.com/office/powerpoint/2010/main" val="2616191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AMBLYOPIE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348880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PLEOPTIKA</a:t>
            </a:r>
          </a:p>
          <a:p>
            <a:pPr marL="0" indent="0">
              <a:buNone/>
            </a:pPr>
            <a:r>
              <a:rPr lang="cs-CZ" sz="2000" dirty="0">
                <a:latin typeface="Candara" panose="020E0502030303020204" pitchFamily="34" charset="0"/>
              </a:rPr>
              <a:t>= léčba amblyopie</a:t>
            </a:r>
          </a:p>
          <a:p>
            <a:pPr marL="0" indent="0">
              <a:buNone/>
            </a:pPr>
            <a:r>
              <a:rPr lang="cs-CZ" sz="2000" dirty="0">
                <a:latin typeface="Candara" panose="020E0502030303020204" pitchFamily="34" charset="0"/>
              </a:rPr>
              <a:t>= snaha o normalizaci zrakové ostrosti a dalších zrakových funkcí tupozrakého oka</a:t>
            </a:r>
          </a:p>
          <a:p>
            <a:pPr marL="0" indent="0">
              <a:buNone/>
            </a:pPr>
            <a:r>
              <a:rPr lang="cs-CZ" sz="2000" dirty="0">
                <a:latin typeface="Candara" panose="020E0502030303020204" pitchFamily="34" charset="0"/>
              </a:rPr>
              <a:t>- nutná okluze zdravého oka + stimulace tupozrakého oka</a:t>
            </a:r>
            <a:endParaRPr lang="cs-CZ" sz="2000" b="1" dirty="0">
              <a:solidFill>
                <a:schemeClr val="accent2"/>
              </a:solidFill>
              <a:latin typeface="Candara" panose="020E0502030303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691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348880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PLEOPTIKA</a:t>
            </a:r>
          </a:p>
          <a:p>
            <a:pPr marL="0" indent="0">
              <a:buNone/>
            </a:pPr>
            <a:r>
              <a:rPr lang="cs-CZ" sz="2000" dirty="0">
                <a:latin typeface="Candara" panose="020E0502030303020204" pitchFamily="34" charset="0"/>
              </a:rPr>
              <a:t>- typy okluze: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432" y="3140968"/>
            <a:ext cx="1903133" cy="254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7" t="-82" r="18754"/>
          <a:stretch/>
        </p:blipFill>
        <p:spPr bwMode="auto">
          <a:xfrm>
            <a:off x="3779912" y="3140968"/>
            <a:ext cx="1946218" cy="251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911" y="3135537"/>
            <a:ext cx="1919997" cy="252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AMBLYOPIE</a:t>
            </a:r>
          </a:p>
        </p:txBody>
      </p:sp>
    </p:spTree>
    <p:extLst>
      <p:ext uri="{BB962C8B-B14F-4D97-AF65-F5344CB8AC3E}">
        <p14:creationId xmlns:p14="http://schemas.microsoft.com/office/powerpoint/2010/main" val="2559927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420888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AKTIVNÍ PLEOPTIKA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068" y="2492896"/>
            <a:ext cx="3080330" cy="305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71497"/>
            <a:ext cx="2773363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398" y="4268211"/>
            <a:ext cx="2139620" cy="204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AMBLYOPIE</a:t>
            </a:r>
          </a:p>
        </p:txBody>
      </p:sp>
    </p:spTree>
    <p:extLst>
      <p:ext uri="{BB962C8B-B14F-4D97-AF65-F5344CB8AC3E}">
        <p14:creationId xmlns:p14="http://schemas.microsoft.com/office/powerpoint/2010/main" val="3081295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2348880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PASIVNÍ PLEOPTIKA</a:t>
            </a:r>
          </a:p>
        </p:txBody>
      </p:sp>
      <p:pic>
        <p:nvPicPr>
          <p:cNvPr id="7" name="Picture 2" descr="VÃ½sledek obrÃ¡zku pro SYNOPTOF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413"/>
            <a:ext cx="3168352" cy="318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9279"/>
            <a:ext cx="277626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AMBLYOPIE</a:t>
            </a:r>
            <a:endParaRPr lang="cs-CZ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547664" y="62474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Synoptofor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628085" y="6247464"/>
            <a:ext cx="12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Centrofor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629873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21" t="19167" r="38741" b="54375"/>
          <a:stretch/>
        </p:blipFill>
        <p:spPr bwMode="auto">
          <a:xfrm>
            <a:off x="1187624" y="2924944"/>
            <a:ext cx="3416168" cy="22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2" t="33542" r="31259" b="42917"/>
          <a:stretch/>
        </p:blipFill>
        <p:spPr bwMode="auto">
          <a:xfrm>
            <a:off x="4774033" y="2924944"/>
            <a:ext cx="3189351" cy="22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5" descr="VÃ½sledek obrÃ¡zku pro CENTROF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611560" y="2348880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cs-CZ" sz="2000" b="1">
                <a:solidFill>
                  <a:schemeClr val="accent1"/>
                </a:solidFill>
                <a:latin typeface="Candara" panose="020E0502030303020204" pitchFamily="34" charset="0"/>
              </a:rPr>
              <a:t>PASIVNÍ PLEOPTIKA</a:t>
            </a:r>
            <a:endParaRPr lang="cs-CZ" sz="2000" b="1" dirty="0">
              <a:solidFill>
                <a:schemeClr val="accent1"/>
              </a:solidFill>
              <a:latin typeface="Candara" panose="020E0502030303020204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AMBLYOPIE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067616" y="579957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b="1" dirty="0"/>
              <a:t>CAM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436096" y="582270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b="1" dirty="0"/>
              <a:t>BRS</a:t>
            </a:r>
          </a:p>
        </p:txBody>
      </p:sp>
    </p:spTree>
    <p:extLst>
      <p:ext uri="{BB962C8B-B14F-4D97-AF65-F5344CB8AC3E}">
        <p14:creationId xmlns:p14="http://schemas.microsoft.com/office/powerpoint/2010/main" val="23329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2375727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BINOKULÁRNÍ PLEOPTIKA</a:t>
            </a:r>
          </a:p>
          <a:p>
            <a:pPr marL="0" indent="0">
              <a:buNone/>
            </a:pPr>
            <a:r>
              <a:rPr lang="cs-CZ" sz="2000" b="1" dirty="0">
                <a:solidFill>
                  <a:schemeClr val="accent1"/>
                </a:solidFill>
                <a:latin typeface="Candara" panose="020E0502030303020204" pitchFamily="34" charset="0"/>
              </a:rPr>
              <a:t>- </a:t>
            </a:r>
            <a:r>
              <a:rPr lang="cs-CZ" sz="2000" dirty="0">
                <a:solidFill>
                  <a:schemeClr val="tx1"/>
                </a:solidFill>
                <a:latin typeface="Candara" panose="020E0502030303020204" pitchFamily="34" charset="0"/>
              </a:rPr>
              <a:t>elektronické brýle </a:t>
            </a:r>
            <a:r>
              <a:rPr lang="cs-CZ" sz="2000" dirty="0" err="1">
                <a:solidFill>
                  <a:schemeClr val="tx1"/>
                </a:solidFill>
                <a:latin typeface="Candara" panose="020E0502030303020204" pitchFamily="34" charset="0"/>
              </a:rPr>
              <a:t>Amblyz</a:t>
            </a:r>
            <a:endParaRPr lang="cs-CZ" sz="20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AMBLYOPIE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73016"/>
            <a:ext cx="28575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Digitální okluzor Amblyz :: STUDIOL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68178"/>
            <a:ext cx="31051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241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265</TotalTime>
  <Words>674</Words>
  <Application>Microsoft Office PowerPoint</Application>
  <PresentationFormat>Předvádění na obrazovce (4:3)</PresentationFormat>
  <Paragraphs>172</Paragraphs>
  <Slides>30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Calibri</vt:lpstr>
      <vt:lpstr>Candara</vt:lpstr>
      <vt:lpstr>Courier New</vt:lpstr>
      <vt:lpstr>Symbol</vt:lpstr>
      <vt:lpstr>Vlnění</vt:lpstr>
      <vt:lpstr>LÉČBA PORUCH BINOKULÁRNÍHO VIDĚNÍ</vt:lpstr>
      <vt:lpstr>PATOLOGIE BV</vt:lpstr>
      <vt:lpstr>AMBLYOPIE</vt:lpstr>
      <vt:lpstr>AMBLYOPIE</vt:lpstr>
      <vt:lpstr>AMBLYOPIE</vt:lpstr>
      <vt:lpstr>AMBLYOPIE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LÉČBA HETEROFORIE</vt:lpstr>
      <vt:lpstr>LÉČBA HETEROTROPIE</vt:lpstr>
      <vt:lpstr>KONZERVATIVNÍ LÉČBA</vt:lpstr>
      <vt:lpstr>KONZERVATIVNÍ LÉČBA</vt:lpstr>
      <vt:lpstr>KONZERVATIVNÍ LÉČBA</vt:lpstr>
      <vt:lpstr>KONZERVATIVNÍ LÉČBA</vt:lpstr>
      <vt:lpstr>KONZERVATIVNÍ LÉČBA</vt:lpstr>
      <vt:lpstr>KONZERVATIVNÍ LÉČBA</vt:lpstr>
      <vt:lpstr>KONZERVATIVNÍ LÉČBA</vt:lpstr>
      <vt:lpstr>KONZERVATIVNÍ LÉČBA</vt:lpstr>
      <vt:lpstr>CHIRURGIE STRABISMU</vt:lpstr>
      <vt:lpstr>CHIRURGIE STRABISMU</vt:lpstr>
      <vt:lpstr>CHIRURGIE STRABISMU</vt:lpstr>
      <vt:lpstr>CHIRURGIE STRABISMU</vt:lpstr>
      <vt:lpstr>CHIRURGIE STRABISMU</vt:lpstr>
      <vt:lpstr>CHIRURGIE STRABISMU</vt:lpstr>
      <vt:lpstr>DĚKUJI ZA POZORNOST</vt:lpstr>
      <vt:lpstr>INFORMAČNÍ ZDROJE</vt:lpstr>
      <vt:lpstr>OBRAZOVÉ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LÉČBA PORUCH BINOKULÁRNÍHO VIDĚNÍ</dc:title>
  <dc:creator>Monika</dc:creator>
  <cp:lastModifiedBy>Martin Vrubel</cp:lastModifiedBy>
  <cp:revision>29</cp:revision>
  <dcterms:created xsi:type="dcterms:W3CDTF">2020-11-07T21:26:38Z</dcterms:created>
  <dcterms:modified xsi:type="dcterms:W3CDTF">2020-11-24T11:24:47Z</dcterms:modified>
</cp:coreProperties>
</file>