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681"/>
  </p:normalViewPr>
  <p:slideViewPr>
    <p:cSldViewPr snapToGrid="0" snapToObjects="1">
      <p:cViewPr varScale="1">
        <p:scale>
          <a:sx n="91" d="100"/>
          <a:sy n="91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80539D-A469-9944-A971-4CC9944BE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0ACDB6-17D1-E644-8B87-EFD1DF378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7F5948-92C3-DB41-85EC-B571CCEE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7DDB-F06D-214D-817B-31FC3B71C1C1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83D884-1797-CC4C-A70C-7F4E83F91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0CBA25-9D58-A845-ACBF-BA6FDC234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7187-021D-F748-A315-88D2319D9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856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2C616-F8A1-6145-AC12-8A3FACAF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7DC6F31-F514-E34E-9C2E-E944AC7BB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3DB6E7-EA4B-1E48-A0FE-C4B885DDA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7DDB-F06D-214D-817B-31FC3B71C1C1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82348E-2F0C-384A-A1FF-76DC56D8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ADBC9E-1C59-D74D-9BD8-2FD3121D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7187-021D-F748-A315-88D2319D9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69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C6D3FD9-FACF-F348-B342-C16933A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45E2DAE-38E4-194B-B1A6-95724C89E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8E6E83-070B-894F-8613-35BBF4327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7DDB-F06D-214D-817B-31FC3B71C1C1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4DFB87-8BAA-F940-8572-A54217708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CF43E6-2812-6E4D-82B0-55D700271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7187-021D-F748-A315-88D2319D9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17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DD37C-0C95-AB4B-B0A0-0B37DB60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3A3F3D-7F7E-4B4C-A26E-CB8D12A1B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CB7F9B-FF4F-644A-833F-52EF16FE0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7DDB-F06D-214D-817B-31FC3B71C1C1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00D892-4317-C746-A1B4-AB5B3616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35AC19-9FA2-4E4D-9E88-073A8AEC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7187-021D-F748-A315-88D2319D9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47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812D8-A960-DA49-9D02-0A7380016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5D4564-1950-FA43-8D52-DB54D2F10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03B5E3-AFE1-6A48-BB35-5C1BAC17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7DDB-F06D-214D-817B-31FC3B71C1C1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23CAFB-9E10-7F41-ADBD-40D0FDAA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4C5544-9E1D-E943-9A0C-5EFD3C71C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7187-021D-F748-A315-88D2319D9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806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375F2A-C044-C24E-BD78-A568EA74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9B2A17-03B5-5F4F-9EEE-96ABCD5EC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80CE4C-9E44-774F-BFF9-D72C2BF35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B8236E-7213-5248-90E3-93F52F024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7DDB-F06D-214D-817B-31FC3B71C1C1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473D92A-5CFB-1144-8539-2689FFB02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E90EC1-125F-2141-9BE0-7F3EE217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7187-021D-F748-A315-88D2319D9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76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56CA4-1B62-F247-93F1-06E74B45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D63536-3FC0-F64C-B22A-79336F5FC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8B5CA5A-40A4-E742-8A11-E4985D153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527067F-E29A-7E46-9AA1-A810DAE4C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2EE268D-8CF5-AB4F-9C3A-8D43DE932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0003139-5BEB-3749-9A72-719F74B9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7DDB-F06D-214D-817B-31FC3B71C1C1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37F621C-F0DF-F847-8826-5161D4CA2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346FA50-A1E9-F244-8D2E-B0D9C9B1D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7187-021D-F748-A315-88D2319D9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8220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16D33E-0736-D349-9671-D4ADC64B1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837B81D-D721-B848-907C-A0F4A278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7DDB-F06D-214D-817B-31FC3B71C1C1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F3B51DB-C7B3-4040-A855-6C5ECC9BD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886FF4-FED8-2E47-AA7A-1109104B6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7187-021D-F748-A315-88D2319D9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46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56D5C0A-82C0-5F45-84E1-C2605E7D9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7DDB-F06D-214D-817B-31FC3B71C1C1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F29ADA0-2F18-DE4E-9422-95BC9B30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DA1143B-D468-DC49-8511-326752D6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7187-021D-F748-A315-88D2319D9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41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E2B4AF-3291-3A4B-B2CB-9F14319D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1AEE2C-B2A2-184E-B3B7-EDE82F978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F27E8BA-A9C1-4849-8035-338294EB9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763ABC4-9BB2-AE4F-8A51-3CC2421DD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7DDB-F06D-214D-817B-31FC3B71C1C1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0EDA2C-2211-194E-9219-D46E2E60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0A152B-F92A-8A43-9CCC-6BF029638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7187-021D-F748-A315-88D2319D9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35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5A763C-8300-ED40-9452-C69B75452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6C58433-A417-7A4E-BC4C-AE53CF1CF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0C5B341-A863-F444-9704-5E486C963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8F23F8-7698-674B-BB46-612D2916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7DDB-F06D-214D-817B-31FC3B71C1C1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B26CD8-FA29-4F44-B793-30BFC6F4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D1404F-2D6B-AC42-8F44-C77076CE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7187-021D-F748-A315-88D2319D9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86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CEDC5E2-ABD0-9045-820C-9C84A450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BE445B-1C6D-4C40-B292-A3C33521B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8069FB-5744-CC45-9F29-80A50E1D55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17DDB-F06D-214D-817B-31FC3B71C1C1}" type="datetimeFigureOut">
              <a:rPr lang="cs-CZ" smtClean="0"/>
              <a:t>14.04.2020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2CAB6C-1355-944C-ACAC-FE6C3D9D3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FE72ED-EC5B-C549-B478-F2AB172FD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67187-021D-F748-A315-88D2319D9E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67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4E8606-7F79-7A4B-9967-2DF4F44ECC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Mezioborová spolupráce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78A783D-0C1B-AA41-9F82-00F3FD3C08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Funkční vidění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5DCE008-5160-8642-BCD8-A83DECC9E1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2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34"/>
    </mc:Choice>
    <mc:Fallback>
      <p:transition spd="slow" advTm="50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094D86-4C5D-8447-9F9F-EF69DA655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Kde najdeme informace o činnostech, které odborník v daném oboru může provádět?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A8B042-267D-8049-B065-4AA634E51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Vyhláška č. 55/2011 Sb. </a:t>
            </a:r>
            <a:r>
              <a:rPr lang="cs-CZ" i="1" dirty="0"/>
              <a:t>Vyhláška o činnostech zdravotnických pracovníků a jiných odborných pracovníků</a:t>
            </a:r>
          </a:p>
          <a:p>
            <a:pPr marL="0" indent="0">
              <a:buNone/>
            </a:pPr>
            <a:endParaRPr lang="cs-CZ" i="1" dirty="0"/>
          </a:p>
          <a:p>
            <a:r>
              <a:rPr lang="cs-CZ" b="1" dirty="0"/>
              <a:t>§ 47: Absolvent magisterského studijního oboru speciální pedagogika se státní zkouškou z </a:t>
            </a:r>
            <a:r>
              <a:rPr lang="cs-CZ" b="1" dirty="0" err="1"/>
              <a:t>oftalmopedie</a:t>
            </a:r>
            <a:r>
              <a:rPr lang="cs-CZ" b="1" dirty="0"/>
              <a:t> nebo </a:t>
            </a:r>
            <a:r>
              <a:rPr lang="cs-CZ" b="1" dirty="0" err="1"/>
              <a:t>tyflopedie</a:t>
            </a:r>
            <a:r>
              <a:rPr lang="cs-CZ" b="1" dirty="0"/>
              <a:t> (</a:t>
            </a:r>
            <a:r>
              <a:rPr lang="cs-CZ" b="1" dirty="0" err="1"/>
              <a:t>oftalmoped</a:t>
            </a:r>
            <a:r>
              <a:rPr lang="cs-CZ" b="1" dirty="0"/>
              <a:t>)</a:t>
            </a:r>
          </a:p>
          <a:p>
            <a:r>
              <a:rPr lang="cs-CZ" b="1" dirty="0"/>
              <a:t>§ 24: Zrakový terapeut</a:t>
            </a:r>
          </a:p>
          <a:p>
            <a:r>
              <a:rPr lang="cs-CZ" b="1" dirty="0"/>
              <a:t>§ 11: </a:t>
            </a:r>
            <a:r>
              <a:rPr lang="cs-CZ" b="1" dirty="0" err="1"/>
              <a:t>Ortoptista</a:t>
            </a:r>
            <a:endParaRPr lang="cs-CZ" b="1" dirty="0"/>
          </a:p>
          <a:p>
            <a:r>
              <a:rPr lang="cs-CZ" b="1" dirty="0"/>
              <a:t>§ 10: </a:t>
            </a:r>
            <a:r>
              <a:rPr lang="cs-CZ" b="1" dirty="0" err="1"/>
              <a:t>Optometrista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D7801DF-3C92-9B4F-85F5-F741E871A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6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273"/>
    </mc:Choice>
    <mc:Fallback>
      <p:transition spd="slow" advTm="163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6DE736-329B-D441-AC9D-C01647B7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Profese podílející se na rozvoji zrakových funkcí a léčbě oka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743804-892A-1144-B0C3-C0078A09D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Oftalmoped</a:t>
            </a:r>
            <a:r>
              <a:rPr lang="cs-CZ" dirty="0"/>
              <a:t>, </a:t>
            </a:r>
            <a:r>
              <a:rPr lang="cs-CZ" dirty="0" err="1"/>
              <a:t>Tyfloped</a:t>
            </a:r>
            <a:endParaRPr lang="cs-CZ" dirty="0"/>
          </a:p>
          <a:p>
            <a:r>
              <a:rPr lang="cs-CZ" dirty="0"/>
              <a:t>Zrakový terapeut</a:t>
            </a:r>
          </a:p>
          <a:p>
            <a:r>
              <a:rPr lang="cs-CZ" dirty="0" err="1"/>
              <a:t>Ortoptista</a:t>
            </a:r>
            <a:endParaRPr lang="cs-CZ" dirty="0"/>
          </a:p>
          <a:p>
            <a:r>
              <a:rPr lang="cs-CZ" dirty="0" err="1"/>
              <a:t>Optometrista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Oftalmolog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D46AADF-D5DF-DC4E-89A5-D8DF296EA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0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06"/>
    </mc:Choice>
    <mc:Fallback>
      <p:transition spd="slow" advTm="101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B9EADE-E48D-284B-B094-C6CE8F1A6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Nelékařské zdravotnické profese</a:t>
            </a:r>
            <a:br>
              <a:rPr lang="cs-CZ" dirty="0"/>
            </a:br>
            <a:r>
              <a:rPr lang="cs-CZ" dirty="0"/>
              <a:t>- vymezení působnosti – cílová skupina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B87F49-1E1F-8D40-ACF2-5C20E4782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Oftalmoped</a:t>
            </a:r>
            <a:r>
              <a:rPr lang="cs-CZ" dirty="0"/>
              <a:t>, </a:t>
            </a:r>
            <a:r>
              <a:rPr lang="cs-CZ" dirty="0" err="1"/>
              <a:t>Tyfloped</a:t>
            </a:r>
            <a:endParaRPr lang="cs-CZ" dirty="0"/>
          </a:p>
          <a:p>
            <a:endParaRPr lang="cs-CZ" dirty="0"/>
          </a:p>
          <a:p>
            <a:r>
              <a:rPr lang="cs-CZ" dirty="0"/>
              <a:t>Zrakový terapeut</a:t>
            </a:r>
          </a:p>
          <a:p>
            <a:endParaRPr lang="cs-CZ" dirty="0"/>
          </a:p>
          <a:p>
            <a:r>
              <a:rPr lang="cs-CZ" dirty="0" err="1"/>
              <a:t>Ortoptista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Optometrista</a:t>
            </a:r>
            <a:endParaRPr lang="cs-CZ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0454DD8-0323-2C45-B2CC-46718D6FC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6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604"/>
    </mc:Choice>
    <mc:Fallback>
      <p:transition spd="slow" advTm="304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299935-5F99-DF46-8064-1D86C72DC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Nelékařské zdravotnické profese</a:t>
            </a:r>
            <a:br>
              <a:rPr lang="cs-CZ" dirty="0"/>
            </a:br>
            <a:r>
              <a:rPr lang="cs-CZ" dirty="0"/>
              <a:t>- jak se jimi stát?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7B8F28-148B-A24D-84E2-BC299014B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Oftalmoped</a:t>
            </a:r>
            <a:r>
              <a:rPr lang="cs-CZ" dirty="0"/>
              <a:t>, </a:t>
            </a:r>
            <a:r>
              <a:rPr lang="cs-CZ" dirty="0" err="1"/>
              <a:t>Tyfloped</a:t>
            </a:r>
            <a:endParaRPr lang="cs-CZ" dirty="0"/>
          </a:p>
          <a:p>
            <a:endParaRPr lang="cs-CZ" dirty="0"/>
          </a:p>
          <a:p>
            <a:r>
              <a:rPr lang="cs-CZ" dirty="0"/>
              <a:t>Zrakový terapeut</a:t>
            </a:r>
          </a:p>
          <a:p>
            <a:endParaRPr lang="cs-CZ" dirty="0"/>
          </a:p>
          <a:p>
            <a:r>
              <a:rPr lang="cs-CZ" dirty="0" err="1"/>
              <a:t>Ortoptista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Optometrista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466F025-3C5C-D24E-8A26-CFD3BC63F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8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026"/>
    </mc:Choice>
    <mc:Fallback>
      <p:transition spd="slow" advTm="179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B74766-D4BF-9041-98F8-96A2D43B6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Nelékařské zdravotnické profese</a:t>
            </a:r>
            <a:br>
              <a:rPr lang="cs-CZ" dirty="0"/>
            </a:br>
            <a:r>
              <a:rPr lang="cs-CZ" dirty="0"/>
              <a:t>- vymezení činností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CFB954-8F0D-A949-80AD-30D0F8BEB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Oftalmoped</a:t>
            </a:r>
            <a:r>
              <a:rPr lang="cs-CZ" dirty="0"/>
              <a:t>, </a:t>
            </a:r>
            <a:r>
              <a:rPr lang="cs-CZ" dirty="0" err="1"/>
              <a:t>Tyfloped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EFA41DD-F393-894D-BF64-990FBCB48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8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449"/>
    </mc:Choice>
    <mc:Fallback>
      <p:transition spd="slow" advTm="136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21F51-DAFC-AB4A-A2D3-03D66F2E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Nelékařské zdravotnické profese</a:t>
            </a:r>
            <a:br>
              <a:rPr lang="cs-CZ" dirty="0"/>
            </a:br>
            <a:r>
              <a:rPr lang="cs-CZ" dirty="0"/>
              <a:t>- vymezení činností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B423CB-139A-B24A-951E-361A9FD10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Zrakový terapeut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543DFC5-A902-8444-ADF4-E593DF8F0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1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403"/>
    </mc:Choice>
    <mc:Fallback>
      <p:transition spd="slow" advTm="155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6D5721-26BA-E14E-B692-3244D645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Nelékařské zdravotnické profese</a:t>
            </a:r>
            <a:br>
              <a:rPr lang="cs-CZ" dirty="0"/>
            </a:br>
            <a:r>
              <a:rPr lang="cs-CZ" dirty="0"/>
              <a:t>- vymezení činností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0C68BB-F39A-E04D-A611-FC829EB6D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Ortoptista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509E15F-261C-F44F-9D87-545466C41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95"/>
    </mc:Choice>
    <mc:Fallback>
      <p:transition spd="slow" advTm="107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3A6CA-6EB9-9D4B-8EE6-B284E0B3B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Nelékařské zdravotnické profese</a:t>
            </a:r>
            <a:br>
              <a:rPr lang="cs-CZ" dirty="0"/>
            </a:br>
            <a:r>
              <a:rPr lang="cs-CZ" dirty="0"/>
              <a:t>- vymezení činností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B36904-9389-8445-BD7C-EBB782E97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Optometrista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FA8BBD3-7B84-3F43-8470-F775DF427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3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98"/>
    </mc:Choice>
    <mc:Fallback>
      <p:transition spd="slow" advTm="138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F33061-F6C1-9748-93EF-32B70782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najdeme informace o vymezení profese a způsobu, jak zájemce získá kvalifikaci v oboru?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AC4696-F81A-0D47-8B32-2EB456E92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Zákon č. 96/2004 Sb. o nelékařských zdravotnických povoláních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Přesněji: </a:t>
            </a:r>
            <a:r>
              <a:rPr lang="cs-CZ" i="1" dirty="0"/>
              <a:t>Zákon o podmínkách získávání a uznávání způsobilosti k výkonu nelékařských zdravotnických povolání a k výkonu činnosti souvisejících s poskytováním zdravotní péče a o změně některých souvisejících zákonů</a:t>
            </a:r>
          </a:p>
          <a:p>
            <a:pPr marL="0" indent="0">
              <a:buNone/>
            </a:pPr>
            <a:endParaRPr lang="cs-CZ" i="1" dirty="0"/>
          </a:p>
          <a:p>
            <a:r>
              <a:rPr lang="cs-CZ" b="1" dirty="0"/>
              <a:t>§ 43: Jiný odborný pracovník - </a:t>
            </a:r>
            <a:r>
              <a:rPr lang="cs-CZ" b="1" dirty="0" err="1"/>
              <a:t>oftalmoped</a:t>
            </a:r>
            <a:endParaRPr lang="cs-CZ" i="1" dirty="0"/>
          </a:p>
          <a:p>
            <a:r>
              <a:rPr lang="cs-CZ" b="1" dirty="0"/>
              <a:t>§ 23a: Odborná způsobilost k výkonu povolání zrakového terapeuta</a:t>
            </a:r>
          </a:p>
          <a:p>
            <a:r>
              <a:rPr lang="cs-CZ" b="1" dirty="0"/>
              <a:t>§ 12: Odborná způsobilost k výkonu povolání </a:t>
            </a:r>
            <a:r>
              <a:rPr lang="cs-CZ" b="1" dirty="0" err="1"/>
              <a:t>ortoptisty</a:t>
            </a:r>
            <a:endParaRPr lang="cs-CZ" b="1" dirty="0"/>
          </a:p>
          <a:p>
            <a:r>
              <a:rPr lang="cs-CZ" b="1" dirty="0"/>
              <a:t>§ 11: Odborná způsobilost k výkonu povolání </a:t>
            </a:r>
            <a:r>
              <a:rPr lang="cs-CZ" b="1" dirty="0" err="1"/>
              <a:t>optometristy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E0E8A29-EC7F-2B4F-9865-720492585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4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252"/>
    </mc:Choice>
    <mc:Fallback>
      <p:transition spd="slow" advTm="172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243</Words>
  <Application>Microsoft Macintosh PowerPoint</Application>
  <PresentationFormat>Širokoúhlá obrazovka</PresentationFormat>
  <Paragraphs>52</Paragraphs>
  <Slides>10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Mezioborová spolupráce</vt:lpstr>
      <vt:lpstr>Profese podílející se na rozvoji zrakových funkcí a léčbě oka</vt:lpstr>
      <vt:lpstr>Nelékařské zdravotnické profese - vymezení působnosti – cílová skupina</vt:lpstr>
      <vt:lpstr>Nelékařské zdravotnické profese - jak se jimi stát?</vt:lpstr>
      <vt:lpstr>Nelékařské zdravotnické profese - vymezení činností</vt:lpstr>
      <vt:lpstr>Nelékařské zdravotnické profese - vymezení činností</vt:lpstr>
      <vt:lpstr>Nelékařské zdravotnické profese - vymezení činností</vt:lpstr>
      <vt:lpstr>Nelékařské zdravotnické profese - vymezení činností</vt:lpstr>
      <vt:lpstr>Kde najdeme informace o vymezení profese a způsobu, jak zájemce získá kvalifikaci v oboru?</vt:lpstr>
      <vt:lpstr>Kde najdeme informace o činnostech, které odborník v daném oboru může provádět?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Mezioborová spolupráce</dc:title>
  <dc:creator>Uživatel Microsoft Office</dc:creator>
  <cp:lastModifiedBy>Uživatel Microsoft Office</cp:lastModifiedBy>
  <cp:revision>6</cp:revision>
  <dcterms:created xsi:type="dcterms:W3CDTF">2020-04-14T17:37:17Z</dcterms:created>
  <dcterms:modified xsi:type="dcterms:W3CDTF">2020-04-14T21:44:15Z</dcterms:modified>
</cp:coreProperties>
</file>