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1" r:id="rId2"/>
    <p:sldId id="365" r:id="rId3"/>
    <p:sldId id="310" r:id="rId4"/>
    <p:sldId id="295" r:id="rId5"/>
    <p:sldId id="275" r:id="rId6"/>
    <p:sldId id="311" r:id="rId7"/>
    <p:sldId id="296" r:id="rId8"/>
    <p:sldId id="297" r:id="rId9"/>
    <p:sldId id="298" r:id="rId10"/>
    <p:sldId id="300" r:id="rId11"/>
    <p:sldId id="301" r:id="rId12"/>
    <p:sldId id="364" r:id="rId13"/>
    <p:sldId id="302" r:id="rId14"/>
    <p:sldId id="303" r:id="rId15"/>
    <p:sldId id="305" r:id="rId16"/>
    <p:sldId id="306" r:id="rId17"/>
    <p:sldId id="360" r:id="rId18"/>
    <p:sldId id="357" r:id="rId19"/>
    <p:sldId id="358" r:id="rId20"/>
    <p:sldId id="366" r:id="rId21"/>
    <p:sldId id="361" r:id="rId22"/>
    <p:sldId id="257" r:id="rId23"/>
    <p:sldId id="362" r:id="rId24"/>
    <p:sldId id="363" r:id="rId25"/>
    <p:sldId id="261" r:id="rId26"/>
    <p:sldId id="367" r:id="rId27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659FE-D93E-43C5-BC63-8AC45339E720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57FE7-BA89-4CC6-9194-084E20502F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64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65E666-9D9A-4806-B61A-CAF49734E709}" type="slidenum">
              <a:rPr lang="cs-CZ" altLang="cs-CZ"/>
              <a:pPr eaLnBrk="1" hangingPunct="1"/>
              <a:t>4</a:t>
            </a:fld>
            <a:endParaRPr lang="cs-CZ" alt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7B0757-1539-4D57-9859-53EAEEEB564F}" type="slidenum">
              <a:rPr lang="cs-CZ" altLang="cs-CZ"/>
              <a:pPr eaLnBrk="1" hangingPunct="1"/>
              <a:t>9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4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04E361-6542-404C-B900-E135193C98CA}" type="slidenum">
              <a:rPr lang="cs-CZ" altLang="cs-CZ"/>
              <a:pPr eaLnBrk="1" hangingPunct="1"/>
              <a:t>10</a:t>
            </a:fld>
            <a:endParaRPr lang="cs-CZ" alt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0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B40B82-88F0-40B5-B583-A150C031A963}" type="slidenum">
              <a:rPr lang="cs-CZ" altLang="cs-CZ"/>
              <a:pPr eaLnBrk="1" hangingPunct="1"/>
              <a:t>11</a:t>
            </a:fld>
            <a:endParaRPr lang="cs-CZ" alt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2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5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7FE7-BA89-4CC6-9194-084E20502F1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80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30.12.2020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hyperlink" Target="https://www.irozhlas.cz/zpravy-domov/namest-na-hane-olomoucky-kraj-domov-pro-osoby-s-postizenim-petice_1912081319_dok?fbclid=IwAR1qDmroLoohCgPDuOLievMkwnvlv-QTh-UlJQImmkAsmLRasJeCXtdNyQE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s://www.cia.gov/library/publications/the-world-factbook/rankorder/2102rank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Sociologie pro speciální pedagogy: Medicína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Lenka Slepičková</a:t>
            </a:r>
          </a:p>
        </p:txBody>
      </p:sp>
    </p:spTree>
    <p:extLst>
      <p:ext uri="{BB962C8B-B14F-4D97-AF65-F5344CB8AC3E}">
        <p14:creationId xmlns:p14="http://schemas.microsoft.com/office/powerpoint/2010/main" val="20129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Funkcionalistické zkoumání medicíny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100"/>
              <a:t> </a:t>
            </a:r>
            <a:r>
              <a:rPr lang="cs-CZ" altLang="cs-CZ" sz="2300"/>
              <a:t>Parsons 1951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300"/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Nemoc jako specifický typ deviace.  Nemocný sice nevykonává své běžné společenské  role, ale není za to negativně sankcionován, neboť mu není připisována zodpovědnost za jeho nemoc.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Správný výkon role pacienta - povinnost dávat najevo nežádoucnost a přechodnost svého stavu, vyhledat odborníky a podrobit se léčebnému procesu.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Lékařská profese je především institucí sociální kontroly, neboť skrze ni společnost kontroluje vlastní stabilitu, která je nemocí ohrožena.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/>
              <a:t>Role lékaře podle Parsonse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10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F0E089-EDE1-41A5-8CC3-7B01918B4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i="1" dirty="0" err="1"/>
              <a:t>Medikalizace</a:t>
            </a:r>
            <a:r>
              <a:rPr lang="cs-CZ" i="1" dirty="0"/>
              <a:t> (</a:t>
            </a:r>
            <a:r>
              <a:rPr lang="cs-CZ" i="1" dirty="0" err="1"/>
              <a:t>medicinalizace</a:t>
            </a:r>
            <a:r>
              <a:rPr lang="cs-CZ" i="1" dirty="0"/>
              <a:t>) společnosti</a:t>
            </a:r>
            <a:r>
              <a:rPr lang="cs-CZ" sz="3600" dirty="0"/>
              <a:t/>
            </a:r>
            <a:br>
              <a:rPr lang="cs-CZ" sz="3600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6106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9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800" dirty="0"/>
              <a:t>Rozšiřování působnosti medicíny do sfér, které dříve do její kompetence nepatřily (různé sociální a individuální problémy), aplikace postupů na problémy, které nesouvisejí s nemocemi (prevence, estetická medicína, léky)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800" dirty="0"/>
              <a:t>Aktivní účast pacientů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800" dirty="0"/>
              <a:t>Také proces </a:t>
            </a:r>
            <a:r>
              <a:rPr lang="cs-CZ" sz="2800" dirty="0" err="1"/>
              <a:t>demedikalizace</a:t>
            </a:r>
            <a:endParaRPr 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sz="28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i="1" dirty="0"/>
              <a:t>Př. </a:t>
            </a:r>
            <a:r>
              <a:rPr lang="cs-CZ" sz="2800" i="1" dirty="0" err="1"/>
              <a:t>Diagnostic</a:t>
            </a:r>
            <a:r>
              <a:rPr lang="cs-CZ" sz="2800" i="1" dirty="0"/>
              <a:t> and </a:t>
            </a:r>
            <a:r>
              <a:rPr lang="cs-CZ" sz="2800" i="1" dirty="0" err="1"/>
              <a:t>Statistical</a:t>
            </a:r>
            <a:r>
              <a:rPr lang="cs-CZ" sz="2800" i="1" dirty="0"/>
              <a:t> </a:t>
            </a:r>
            <a:r>
              <a:rPr lang="cs-CZ" sz="2800" i="1" dirty="0" err="1"/>
              <a:t>Manual</a:t>
            </a:r>
            <a:r>
              <a:rPr lang="cs-CZ" sz="2800" i="1" dirty="0"/>
              <a:t> </a:t>
            </a:r>
            <a:r>
              <a:rPr lang="cs-CZ" sz="2800" i="1" dirty="0" err="1"/>
              <a:t>of</a:t>
            </a:r>
            <a:r>
              <a:rPr lang="cs-CZ" sz="2800" i="1" dirty="0"/>
              <a:t> </a:t>
            </a:r>
            <a:r>
              <a:rPr lang="cs-CZ" sz="2800" i="1" dirty="0" err="1"/>
              <a:t>Mental</a:t>
            </a:r>
            <a:r>
              <a:rPr lang="cs-CZ" sz="2800" i="1" dirty="0"/>
              <a:t> </a:t>
            </a:r>
            <a:r>
              <a:rPr lang="cs-CZ" sz="2800" i="1" dirty="0" err="1"/>
              <a:t>Disorders</a:t>
            </a:r>
            <a:endParaRPr 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i="1" dirty="0"/>
              <a:t>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dirty="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D7591-A424-4FDB-A214-123E0ADC8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  <p:bldP spid="92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4DFD9FB-C5B5-40CE-8EF0-17E88794A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518" t="16542" r="37471" b="23001"/>
          <a:stretch/>
        </p:blipFill>
        <p:spPr>
          <a:xfrm>
            <a:off x="755576" y="908720"/>
            <a:ext cx="6984778" cy="4656518"/>
          </a:xfr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842462-A8DF-4D1A-A0C0-CCBE94B1F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545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3200"/>
              <a:t>snižuje naši toleranci rozdílů, zužuje definici toho, co je a co není normální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3200"/>
              <a:t>nehledají se příčiny problémů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3200"/>
              <a:t>medikalizace celého života, medikalizace ženského těla</a:t>
            </a:r>
          </a:p>
          <a:p>
            <a:endParaRPr lang="cs-CZ" altLang="cs-CZ"/>
          </a:p>
        </p:txBody>
      </p:sp>
      <p:sp>
        <p:nvSpPr>
          <p:cNvPr id="14339" name="TextovéPole 3"/>
          <p:cNvSpPr txBox="1">
            <a:spLocks noChangeArrowheads="1"/>
          </p:cNvSpPr>
          <p:nvPr/>
        </p:nvSpPr>
        <p:spPr bwMode="auto">
          <a:xfrm>
            <a:off x="228600" y="228600"/>
            <a:ext cx="746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400"/>
              <a:t>Kritika medikalizace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629C70-124E-46A5-A7A4-19ADB7D56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tx2">
                    <a:lumMod val="75000"/>
                  </a:schemeClr>
                </a:solidFill>
              </a:rPr>
              <a:t>Ivan </a:t>
            </a:r>
            <a:r>
              <a:rPr lang="cs-CZ" sz="2000" dirty="0" err="1">
                <a:solidFill>
                  <a:schemeClr val="tx2">
                    <a:lumMod val="75000"/>
                  </a:schemeClr>
                </a:solidFill>
              </a:rPr>
              <a:t>Illich</a:t>
            </a:r>
            <a:endParaRPr lang="cs-CZ" sz="20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5715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000" dirty="0" err="1"/>
              <a:t>iatrogenní</a:t>
            </a:r>
            <a:r>
              <a:rPr lang="cs-CZ" sz="2000" dirty="0"/>
              <a:t> působení medicíny (pevně zakotveno v praxi medicíny a odolné vůči snahám je řešit) </a:t>
            </a:r>
          </a:p>
          <a:p>
            <a:pPr marL="571500" indent="-5715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6D2017-2569-4EE5-9261-C20DFEEB2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098" name="Picture 2" descr="Limity medicíny">
            <a:extLst>
              <a:ext uri="{FF2B5EF4-FFF2-40B4-BE49-F238E27FC236}">
                <a16:creationId xmlns:a16="http://schemas.microsoft.com/office/drawing/2014/main" id="{DB48C8EC-9503-4450-84CB-D8EF903D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23717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30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Současné trendy v medicíně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  <a:defRPr/>
            </a:pPr>
            <a:endParaRPr lang="cs-CZ" sz="1800" i="1" dirty="0"/>
          </a:p>
          <a:p>
            <a:pPr>
              <a:buFontTx/>
              <a:buChar char="-"/>
              <a:defRPr/>
            </a:pPr>
            <a:r>
              <a:rPr lang="cs-CZ" sz="2000" dirty="0"/>
              <a:t>rozvoj technologií a možností medicíny (např. genová terapie, reprodukční medicína atd.)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pozornost se obrací od nemoci ke zdraví – hledání rizikových faktorů nemocí (i v genech), náchylnosti k nemocem - je třeba konstantně monitorovat vlastní tělo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udržení zdraví jako otázka individuální morální zodpovědnosti a životního stylu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pacient jako konzument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budoucí „pacient“ oslovován přímo farmaceutickými firmami – spotřeba léků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proměna vztahu mezi lékařem a pacientem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medicínský turismus (transplantace, experimentální léčba - kmenové buňky, ukončení života, léčba neplodnosti, stomatologie, estetická medicína, lázeňská léčba) </a:t>
            </a:r>
          </a:p>
          <a:p>
            <a:pPr>
              <a:buFontTx/>
              <a:buChar char="-"/>
              <a:defRPr/>
            </a:pPr>
            <a:endParaRPr lang="cs-CZ" sz="2000" dirty="0"/>
          </a:p>
          <a:p>
            <a:pPr lvl="0"/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12976"/>
            <a:ext cx="2376264" cy="291318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783B59-F862-4AFA-9A8B-849B33C7A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2590800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Př. Snížení kritického krevního tlaku ze 140/90 na 120/80 by přineslo na trh 30 milionů nových konzumentů léků v USA</a:t>
            </a:r>
          </a:p>
          <a:p>
            <a:r>
              <a:rPr lang="cs-CZ" altLang="cs-CZ"/>
              <a:t>Technologie pro konstantní kontrolu svého zdraví</a:t>
            </a:r>
          </a:p>
          <a:p>
            <a:endParaRPr lang="cs-CZ" altLang="cs-CZ"/>
          </a:p>
        </p:txBody>
      </p:sp>
      <p:pic>
        <p:nvPicPr>
          <p:cNvPr id="18435" name="Picture 4" descr="http://www.suncoastenterprises.com/images/babymo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134676" cy="25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http://www.tensoval.cz/images/key_visual_monito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27693"/>
            <a:ext cx="37703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.ytimg.com/vi/XVsxw3z70dw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-337" r="-394" b="337"/>
          <a:stretch/>
        </p:blipFill>
        <p:spPr bwMode="auto">
          <a:xfrm>
            <a:off x="1907704" y="2746390"/>
            <a:ext cx="3815638" cy="22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ýsledek obrázku pro sperm test home u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48" y="4969262"/>
            <a:ext cx="2449871" cy="18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A11845-4901-403D-8AAB-D4FBF2B4D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549233-70A4-4C7C-AF9F-5F889AE9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2800" dirty="0"/>
              <a:t>Spotřeba antidepresiv </a:t>
            </a:r>
            <a:br>
              <a:rPr lang="cs-CZ" altLang="cs-CZ" sz="2800" dirty="0"/>
            </a:br>
            <a:r>
              <a:rPr lang="cs-CZ" altLang="cs-CZ" sz="2800" dirty="0"/>
              <a:t>(počet obyvatel beroucí denní dávku na 1000 obyvatel </a:t>
            </a:r>
            <a:r>
              <a:rPr lang="en-US" altLang="cs-CZ" sz="2800" i="1" dirty="0" err="1"/>
              <a:t>Zdroj</a:t>
            </a:r>
            <a:r>
              <a:rPr lang="en-US" altLang="cs-CZ" sz="2800" i="1" dirty="0"/>
              <a:t>: OECD Health Data 2007</a:t>
            </a:r>
            <a:r>
              <a:rPr lang="cs-CZ" altLang="cs-CZ" sz="2800" i="1" dirty="0"/>
              <a:t>, 2020)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endParaRPr lang="en-US" sz="28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B7A487C-59C9-44F7-B3C2-F968D90697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50654171"/>
              </p:ext>
            </p:extLst>
          </p:nvPr>
        </p:nvGraphicFramePr>
        <p:xfrm>
          <a:off x="1043608" y="2204865"/>
          <a:ext cx="7200801" cy="423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511">
                  <a:extLst>
                    <a:ext uri="{9D8B030D-6E8A-4147-A177-3AD203B41FA5}">
                      <a16:colId xmlns:a16="http://schemas.microsoft.com/office/drawing/2014/main" val="1907791778"/>
                    </a:ext>
                  </a:extLst>
                </a:gridCol>
                <a:gridCol w="1835103">
                  <a:extLst>
                    <a:ext uri="{9D8B030D-6E8A-4147-A177-3AD203B41FA5}">
                      <a16:colId xmlns:a16="http://schemas.microsoft.com/office/drawing/2014/main" val="147658248"/>
                    </a:ext>
                  </a:extLst>
                </a:gridCol>
                <a:gridCol w="1835103">
                  <a:extLst>
                    <a:ext uri="{9D8B030D-6E8A-4147-A177-3AD203B41FA5}">
                      <a16:colId xmlns:a16="http://schemas.microsoft.com/office/drawing/2014/main" val="4083318439"/>
                    </a:ext>
                  </a:extLst>
                </a:gridCol>
                <a:gridCol w="1762084">
                  <a:extLst>
                    <a:ext uri="{9D8B030D-6E8A-4147-A177-3AD203B41FA5}">
                      <a16:colId xmlns:a16="http://schemas.microsoft.com/office/drawing/2014/main" val="381302238"/>
                    </a:ext>
                  </a:extLst>
                </a:gridCol>
              </a:tblGrid>
              <a:tr h="222495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300" u="none" strike="noStrike" dirty="0">
                          <a:effectLst/>
                        </a:rPr>
                        <a:t>Stát</a:t>
                      </a:r>
                      <a:endParaRPr lang="cs-CZ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300" u="none" strike="noStrike">
                          <a:effectLst/>
                        </a:rPr>
                        <a:t>1995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300" u="none" strike="noStrike">
                          <a:effectLst/>
                        </a:rPr>
                        <a:t>2005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1300" u="none" strike="noStrike">
                          <a:effectLst/>
                        </a:rPr>
                        <a:t>2016-2017</a:t>
                      </a:r>
                      <a:endParaRPr lang="cs-CZ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744405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Austrálie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21,4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67,2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106,7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057526960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Belgie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?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53,3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79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3640348186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Česko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5,4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26,9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57,1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4216354591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Finsko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20,3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>
                          <a:effectLst/>
                        </a:rPr>
                        <a:t>?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67,6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3543057944"/>
                  </a:ext>
                </a:extLst>
              </a:tr>
              <a:tr h="398473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Island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33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94,8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141,4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903704939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Maďarsko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6,3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22,5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28, 8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608322195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Nizozemí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?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39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48,1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1874657340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Slovensko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18,1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>
                          <a:effectLst/>
                        </a:rPr>
                        <a:t>38,9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73127710"/>
                  </a:ext>
                </a:extLst>
              </a:tr>
              <a:tr h="1047157"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effectLst/>
                        </a:rPr>
                        <a:t>Velká Británie                                                         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effectLst/>
                        </a:rPr>
                        <a:t>19,6          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effectLst/>
                        </a:rPr>
                        <a:t>47,3          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u="none" strike="noStrike" dirty="0">
                          <a:effectLst/>
                        </a:rPr>
                        <a:t>100,1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712899035"/>
                  </a:ext>
                </a:extLst>
              </a:tr>
              <a:tr h="22249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u="none" strike="noStrike">
                          <a:effectLst/>
                        </a:rPr>
                        <a:t> 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u="none" strike="noStrike">
                          <a:effectLst/>
                        </a:rPr>
                        <a:t> 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u="none" strike="noStrike">
                          <a:effectLst/>
                        </a:rPr>
                        <a:t> 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6" marR="4736" marT="47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300" u="none" strike="noStrike" dirty="0">
                          <a:effectLst/>
                        </a:rPr>
                        <a:t> 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6" marR="4736" marT="4736" marB="0" anchor="ctr"/>
                </a:tc>
                <a:extLst>
                  <a:ext uri="{0D108BD9-81ED-4DB2-BD59-A6C34878D82A}">
                    <a16:rowId xmlns:a16="http://schemas.microsoft.com/office/drawing/2014/main" val="2268263401"/>
                  </a:ext>
                </a:extLst>
              </a:tr>
            </a:tbl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684267-8542-499A-A325-97D7D6248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10269B9-F477-47D4-AE4E-19A7F91FC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8" t="12006" r="24801" b="6601"/>
          <a:stretch/>
        </p:blipFill>
        <p:spPr>
          <a:xfrm>
            <a:off x="827584" y="330329"/>
            <a:ext cx="6984776" cy="606099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CF0CA6-74D8-4C01-A16D-39A87532C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6A2B438-D14B-4DF6-8DBE-3B93F8CA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769" r="19573" b="11863"/>
          <a:stretch/>
        </p:blipFill>
        <p:spPr>
          <a:xfrm>
            <a:off x="7429" y="1844824"/>
            <a:ext cx="5932069" cy="31683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F2A2B8-F7EA-43C2-8FCD-7128C30DB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6" t="10894" r="23226" b="24801"/>
          <a:stretch/>
        </p:blipFill>
        <p:spPr>
          <a:xfrm>
            <a:off x="4932040" y="1852353"/>
            <a:ext cx="4114800" cy="277945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DD0373-47C3-4562-82E2-F84205509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7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B0B2A7-6D5B-41BA-ADE1-31630A63B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Toto je prezentace se zvukem. U většiny slidů najdete šedou ikonku reproduktoru. Můžete si tedy kliknutím na tuto ikonku ke každému slidu pustit komentář. </a:t>
            </a:r>
          </a:p>
        </p:txBody>
      </p:sp>
    </p:spTree>
    <p:extLst>
      <p:ext uri="{BB962C8B-B14F-4D97-AF65-F5344CB8AC3E}">
        <p14:creationId xmlns:p14="http://schemas.microsoft.com/office/powerpoint/2010/main" val="97671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CAE7A1-B346-4648-A194-33D3BDC91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776"/>
          <a:stretch/>
        </p:blipFill>
        <p:spPr>
          <a:xfrm>
            <a:off x="107504" y="676262"/>
            <a:ext cx="8928992" cy="5641974"/>
          </a:xfr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E838A3-F06D-4044-BA5B-ADE32BA64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A009A-74A8-43FA-B521-35CD4BA0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Výzkum postojů k osobám s postižením (2011)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278643-5FDE-439F-ACCC-BCC055917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6" t="16401" r="17713" b="12201"/>
          <a:stretch/>
        </p:blipFill>
        <p:spPr>
          <a:xfrm>
            <a:off x="755577" y="1700808"/>
            <a:ext cx="7823456" cy="480718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9BDA2A-761E-4CD4-91EF-B7E7FEF6C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3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3560B-3D79-4F2E-A8D9-88C0BD76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DEINSTITUCIONALIZACE SOCIÁLNÍCH SLUŽEB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9ECD2-F4C3-494D-ADC4-BCC222B07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/>
              <a:t>CÍLEM JE</a:t>
            </a:r>
          </a:p>
          <a:p>
            <a:pPr marL="0" indent="0">
              <a:buNone/>
            </a:pPr>
            <a:r>
              <a:rPr lang="cs-CZ" i="1" dirty="0"/>
              <a:t>„podpořit proces zkvalitňování životních podmínek uživatelů současných pobytových zařízení sociální péče a podpořit naplňování lidských práv uživatelů sociálních služeb a jejich práva na plnohodnotný život srovnatelný s vrstevníky žijícími v přirozeném prostředí“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JEDNÍM Z NÁSTROJŮ JE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b="1" i="1" u="sng" dirty="0"/>
              <a:t>TRANSFORMACE SOCIÁLNÍ PÉČE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6F499F-CE68-4815-A666-4146F545E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697FEB3-9274-40FF-9D89-55A060058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01" b="12201"/>
          <a:stretch/>
        </p:blipFill>
        <p:spPr>
          <a:xfrm>
            <a:off x="0" y="1700808"/>
            <a:ext cx="9144000" cy="367240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43521B-061F-4BF8-8EC5-BE7DEDB6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0D745F4-808C-4A05-B507-E2C4F93F0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6089" b="21409"/>
          <a:stretch/>
        </p:blipFill>
        <p:spPr>
          <a:xfrm>
            <a:off x="683568" y="1916832"/>
            <a:ext cx="8046156" cy="2376264"/>
          </a:xfr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8C0CE5-0B34-4E65-9CFA-22D7C3DE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947445-A46E-4A9E-BCF1-473B6DA56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https://www.irozhlas.cz/zpravy-domov/namest-na-hane-olomoucky-kraj-domov-pro-osoby-s-postizenim-petice_1912081319_dok?fbclid=IwAR1qDmroLoohCgPDuOLievMkwnvlv-QTh-UlJQImmkAsmLRasJeCXtdNyQE</a:t>
            </a: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EB2DEF-FB83-49B4-B5FC-3B99C886B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5490A-FC82-4ECC-A5BE-3B0DF87F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E9E730-9926-4151-86F9-74562A92D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V případě jakýchkoli dotazů jsem k dispozici na slepicka@mail.muni.cz</a:t>
            </a:r>
          </a:p>
        </p:txBody>
      </p:sp>
    </p:spTree>
    <p:extLst>
      <p:ext uri="{BB962C8B-B14F-4D97-AF65-F5344CB8AC3E}">
        <p14:creationId xmlns:p14="http://schemas.microsoft.com/office/powerpoint/2010/main" val="247498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je sociologii po medicíně?</a:t>
            </a:r>
            <a:endParaRPr lang="en-US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39478E-7B61-4947-80CF-DD03B1AAC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90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90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90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90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9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100" i="1">
                <a:solidFill>
                  <a:srgbClr val="C00000"/>
                </a:solidFill>
              </a:rPr>
              <a:t>„</a:t>
            </a:r>
            <a:r>
              <a:rPr lang="cs-CZ" altLang="cs-CZ" sz="2100" i="1">
                <a:solidFill>
                  <a:schemeClr val="accent2"/>
                </a:solidFill>
              </a:rPr>
              <a:t>Definice zdraví a nemoci, normality a nenormality, zdravého rozumu a šílenství se v závislosti na na společnosti, kultuře a historickém období velmi mění. Lékařské diagnostické kategorie, jako „nemocný“, „abnormální“ a „duševně chorý“ nejou univerzální, objektivní a nutně spolehlivé. Jsou dané kulturou, třídou a dobou (…).“</a:t>
            </a:r>
            <a:r>
              <a:rPr lang="cs-CZ" altLang="cs-CZ" sz="2100">
                <a:solidFill>
                  <a:schemeClr val="accent2"/>
                </a:solidFill>
              </a:rPr>
              <a:t>  	</a:t>
            </a:r>
            <a:r>
              <a:rPr lang="cs-CZ" altLang="cs-CZ" sz="2100"/>
              <a:t>	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100">
                <a:solidFill>
                  <a:schemeClr val="accent2"/>
                </a:solidFill>
              </a:rPr>
              <a:t>							R. C. Fox 197</a:t>
            </a:r>
            <a:endParaRPr lang="cs-CZ" altLang="cs-CZ" sz="2100" i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283BC9-000F-44D1-AF9D-401EA2813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D5E88989-9386-4D67-80F6-E08EC4BA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9074" r="32323" b="6787"/>
          <a:stretch>
            <a:fillRect/>
          </a:stretch>
        </p:blipFill>
        <p:spPr bwMode="auto">
          <a:xfrm>
            <a:off x="76200" y="123825"/>
            <a:ext cx="49530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ovéPole 4">
            <a:extLst>
              <a:ext uri="{FF2B5EF4-FFF2-40B4-BE49-F238E27FC236}">
                <a16:creationId xmlns:a16="http://schemas.microsoft.com/office/drawing/2014/main" id="{0CCDE60E-F6DF-4B71-8C22-44AD1511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960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Hrešanová 2012: 233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F67092-B3D6-48BE-8A98-32B2B3A66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Př. Naděje dožití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https://www.cia.gov/library/publications/the-world-factbook/rankorder/2102rank.html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8F9BFF-B6CC-4A00-A243-5E13A041F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Tradiční společnost a zdraví a nemoc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8F26AD-1460-4091-877B-5FDE65104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„Podhozenec“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cs-CZ" altLang="cs-CZ" sz="2400"/>
              <a:t>„K široce rozšířeným představám patřila záměna narozeného dítěte nějakou démonickou bytostí, která je sebere z kolébky, kam podstrčí vlastní, škaredé a neduživé dítě, podhozence. V některých místech byli přesvědčeni, že se tak děje jen nepokřtěným dětem nebo těm, jejichž matky nebyly u církevního úvodu. (…) Podvržené dítě se obvykle vyznačovalo velkou hlavou a příliš velkýma očima, tenkými údy a zakrslým růstem, nemluvilo,bylo neklidné, divoké a zlé, nenasytné, plačtivé a stále chorobné, trápilo celé okolí a bylo třeba se ho co nejdříve zbavit.“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/>
          </a:p>
          <a:p>
            <a:pPr marL="644525" lvl="2" indent="0">
              <a:buFont typeface="Wingdings" panose="05000000000000000000" pitchFamily="2" charset="2"/>
              <a:buNone/>
            </a:pPr>
            <a:r>
              <a:rPr lang="cs-CZ" altLang="cs-CZ" sz="1700"/>
              <a:t>Alexandra Navrátilová: Narození a smrt v české lidové kultuře (2004:117)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62B78F-D57F-41F0-BFAC-1D8FA97D8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Moderní lékařství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cs-CZ" altLang="cs-CZ" sz="2100" dirty="0"/>
              <a:t>Medicína jako „výkladní skříň“ modernizace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Nalézání fyzických příčin nemocí, tělo jako stroj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Základem medicíny se stávají přírodní vědy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Nemocnice jako vhodné prostředí pro léčbu vážných chorob</a:t>
            </a:r>
          </a:p>
          <a:p>
            <a:pPr>
              <a:lnSpc>
                <a:spcPct val="80000"/>
              </a:lnSpc>
            </a:pPr>
            <a:r>
              <a:rPr lang="cs-CZ" altLang="cs-CZ" sz="2100" i="1" dirty="0"/>
              <a:t>Profese</a:t>
            </a:r>
            <a:r>
              <a:rPr lang="cs-CZ" altLang="cs-CZ" sz="2100" dirty="0"/>
              <a:t> lékaře (jako elitní), morální akcent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Zdraví jako veřejný zájem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Nové léky a chirurgické postupy zejména od pol. 20. století (40. léta antibiotika, po válce očkování)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V moderní společnosti úmrtnost stoupá s věkem</a:t>
            </a:r>
          </a:p>
          <a:p>
            <a:pPr>
              <a:lnSpc>
                <a:spcPct val="80000"/>
              </a:lnSpc>
            </a:pPr>
            <a:r>
              <a:rPr lang="cs-CZ" altLang="cs-CZ" sz="2100" dirty="0"/>
              <a:t>Smrtelnými chorobami jsou zhoubné nádory a srdeční choroby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A266E4-B1B8-4C8C-817F-8DFB700A6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Zástupný symbol pro obsah 5" descr="nemocniční medicína.jpg">
            <a:extLst>
              <a:ext uri="{FF2B5EF4-FFF2-40B4-BE49-F238E27FC236}">
                <a16:creationId xmlns:a16="http://schemas.microsoft.com/office/drawing/2014/main" id="{95752B11-FA3F-43F3-BA2B-C29E81E10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08" y="1196752"/>
            <a:ext cx="3001666" cy="210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lékař u lůžka 2.gif">
            <a:extLst>
              <a:ext uri="{FF2B5EF4-FFF2-40B4-BE49-F238E27FC236}">
                <a16:creationId xmlns:a16="http://schemas.microsoft.com/office/drawing/2014/main" id="{5264CFCC-3A2E-4712-80F6-D8CBB874DA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59" y="3424590"/>
            <a:ext cx="2709565" cy="29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1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873</Words>
  <Application>Microsoft Office PowerPoint</Application>
  <PresentationFormat>Předvádění na obrazovce (4:3)</PresentationFormat>
  <Paragraphs>125</Paragraphs>
  <Slides>26</Slides>
  <Notes>5</Notes>
  <HiddenSlides>0</HiddenSlides>
  <MMClips>23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Motiv sady Office</vt:lpstr>
      <vt:lpstr>Sociologie pro speciální pedagogy: Medicína</vt:lpstr>
      <vt:lpstr>Prezentace aplikace PowerPoint</vt:lpstr>
      <vt:lpstr>Co je sociologii po medicíně?</vt:lpstr>
      <vt:lpstr>Prezentace aplikace PowerPoint</vt:lpstr>
      <vt:lpstr>Prezentace aplikace PowerPoint</vt:lpstr>
      <vt:lpstr>Př. Naděje dožití</vt:lpstr>
      <vt:lpstr>Tradiční společnost a zdraví a nemoc</vt:lpstr>
      <vt:lpstr>„Podhozenec“</vt:lpstr>
      <vt:lpstr>Moderní lékařství</vt:lpstr>
      <vt:lpstr>Funkcionalistické zkoumání medicíny</vt:lpstr>
      <vt:lpstr>Medikalizace (medicinalizace) společnosti </vt:lpstr>
      <vt:lpstr>Prezentace aplikace PowerPoint</vt:lpstr>
      <vt:lpstr>Prezentace aplikace PowerPoint</vt:lpstr>
      <vt:lpstr>Prezentace aplikace PowerPoint</vt:lpstr>
      <vt:lpstr>Současné trendy v medicíně</vt:lpstr>
      <vt:lpstr>Prezentace aplikace PowerPoint</vt:lpstr>
      <vt:lpstr>Spotřeba antidepresiv  (počet obyvatel beroucí denní dávku na 1000 obyvatel Zdroj: OECD Health Data 2007, 2020) </vt:lpstr>
      <vt:lpstr>Prezentace aplikace PowerPoint</vt:lpstr>
      <vt:lpstr>Prezentace aplikace PowerPoint</vt:lpstr>
      <vt:lpstr>Prezentace aplikace PowerPoint</vt:lpstr>
      <vt:lpstr>Výzkum postojů k osobám s postižením (2011)</vt:lpstr>
      <vt:lpstr>DEINSTITUCIONALIZACE SOCIÁLNÍCH SLUŽEB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Sociologie pro speciální pedagogy: Medicína</dc:title>
  <dc:creator>Lenka Slepičková</dc:creator>
  <cp:lastModifiedBy>Lenhartova</cp:lastModifiedBy>
  <cp:revision>14</cp:revision>
  <dcterms:created xsi:type="dcterms:W3CDTF">2020-12-29T17:16:38Z</dcterms:created>
  <dcterms:modified xsi:type="dcterms:W3CDTF">2020-12-30T09:02:22Z</dcterms:modified>
</cp:coreProperties>
</file>