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5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3" r:id="rId7"/>
    <p:sldId id="327" r:id="rId8"/>
    <p:sldId id="321" r:id="rId9"/>
    <p:sldId id="322" r:id="rId10"/>
    <p:sldId id="323" r:id="rId11"/>
    <p:sldId id="324" r:id="rId12"/>
    <p:sldId id="325" r:id="rId13"/>
    <p:sldId id="326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3" r:id="rId30"/>
    <p:sldId id="285" r:id="rId31"/>
    <p:sldId id="286" r:id="rId32"/>
    <p:sldId id="287" r:id="rId33"/>
    <p:sldId id="288" r:id="rId34"/>
    <p:sldId id="307" r:id="rId35"/>
  </p:sldIdLst>
  <p:sldSz cx="12192000" cy="6858000"/>
  <p:notesSz cx="6858000" cy="9144000"/>
  <p:embeddedFontLst>
    <p:embeddedFont>
      <p:font typeface="Questrial" panose="020B060402020202020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Google Shape;94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5minut</a:t>
            </a:r>
            <a:endParaRPr dirty="0"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61B0C-434D-6348-BE20-71855595D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537612-C985-204B-9062-FD3235A6B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D9F5C4-9D66-A64F-9CF6-B3C2CC00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AB2E16-A617-E348-B857-403E69E0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9E8B46-09DC-8E4F-B2F3-0C28B62F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1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E2660-0F2B-F145-9A49-342DFF00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87286A-C12B-A04F-BEFE-B30E3A048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B03AE3-2460-1D4E-B0B0-9B8488FC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FC0730-816C-9C42-915A-C266AD36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8513CE-61F5-954C-BF11-C8587883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96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677934-0D3D-434A-8207-459540EDF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C1082D-E7F6-FF49-980B-2250889F5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570F1-57A1-7749-84F8-17FDE6D7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C9364-B9CE-7E48-B42C-70D56C09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E6D739-D77D-944F-8792-6907563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4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E9E4C-EFF5-5D48-BB06-123D606E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C12D2-18A3-F749-879D-077A64918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8DDD2F-0184-7849-AF15-A4B89F80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4FE3C-166D-1047-B025-9A4B5BD5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3A3978-4032-C148-BD2D-954F68C7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7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5E858-5A4B-6A48-B8D5-1B2FDF1C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634082-34A1-1D43-9FA4-C4C6AF88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2B969C-3C3E-2B4B-8417-2BA530E8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FA25A8-97C6-8547-B52A-F7D2C699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A108B8-01C2-A742-8ABE-5BBE71AD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7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91558-64EA-3D4B-B859-D915171B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F04744-9D98-294A-A6B5-E440971B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6AC329-0B31-514F-AE06-95F84AD6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BF67DC-6752-BD49-9D8C-29E6E808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5E2215-DAAD-B346-9F2D-E8D1C516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77839C-716D-534E-8D73-80520C81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8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F51F-C57E-9042-8FE3-99ABA99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732158-C0EA-1F46-87DE-8B496DFFA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E1626-EBB2-844A-8FD4-C9D0B4CA7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AB331B-3FED-7A4B-A0E1-046E7D41B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7F22DB-C3C7-2549-B22F-A85280CEC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558ACF-2EDE-E341-A0ED-F2B54DF3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EAFD05-C9DC-6045-84E3-8D9F91A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B0428-0888-D04E-B972-F65E2619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8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35034-F07A-EF45-8209-441ACC61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CB8943-9BF1-0942-90F5-2F0D59BE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C97F5F-9762-8D41-A107-58DA7D99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F886C1-8402-1F43-B67B-A5AE2078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1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226E35-E476-7243-9151-7EB7A644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7478B1-A88E-C849-A783-2A8B33C3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5861B1-E075-9C45-9C0A-601698F0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09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6AE43-4014-2D4A-8EF8-244B596D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550CE-F56D-6F4B-AA6B-BB411A4D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5C679C-3226-FF43-828B-F25742448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C34DCE-2C9B-704D-815E-F1772B06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8CF53C-5F87-3E43-B047-8BA7EE76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5EB839-50D5-FC49-9C6B-3B709257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18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1BFDD-7997-0544-B2A6-546D3CF1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8FB1EC-DED8-B347-86A5-3DA09D909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DFA829-49D0-EE45-885F-0F4A96C2C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C682C3-B368-7C43-8B2D-0904D3BB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310ED6-D711-1040-9ECB-2CC0AE2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60C8F7-2DF0-4543-B815-8F02DC63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1727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0D24CD2-631B-6041-8DC4-8653ED74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B187D6-92F8-9349-AAB9-C4B23DD8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1F8364-ED7F-0146-9BD0-F0E1DD16F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4767F4-D431-FF4E-A3C6-E12D3FD64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ED981C-92E9-0141-9EEE-44297ABFE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2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0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Google Shape;166;p20"/>
          <p:cNvSpPr txBox="1"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KRIZOVÁ INTERVENCE</a:t>
            </a:r>
            <a:endParaRPr lang="cs-CZ" sz="4400" dirty="0"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lang="cs-CZ" sz="1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cs-CZ" sz="1500" dirty="0">
                <a:latin typeface="Calibri"/>
                <a:ea typeface="Calibri"/>
                <a:cs typeface="Calibri"/>
                <a:sym typeface="Calibri"/>
              </a:rPr>
              <a:t>VĚRA LINHARTOVÁ</a:t>
            </a:r>
            <a:endParaRPr lang="cs-CZ" sz="1500" dirty="0"/>
          </a:p>
        </p:txBody>
      </p:sp>
      <p:pic>
        <p:nvPicPr>
          <p:cNvPr id="172" name="Picture 168">
            <a:extLst>
              <a:ext uri="{FF2B5EF4-FFF2-40B4-BE49-F238E27FC236}">
                <a16:creationId xmlns:a16="http://schemas.microsoft.com/office/drawing/2014/main" id="{D334ED8E-CC6F-47E3-ACD9-843BAB694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4" r="2050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8CED8-21FC-8448-8AB7-13112340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Krize pramenící z náhlého traumatizujícího stresu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3B0BD-AFAE-B04C-983A-69B65A6DB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spouštěčem mocný, vnější neočekáváný stresor, není kontrola, zdrcení, ochromení  (náhlá smrt, katastrofa, znásilnění)</a:t>
            </a:r>
            <a:endParaRPr lang="cs-CZ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KI: poskytnutí mobilizace a podpory, bezpečný rámec pro emoční prožívání a autentické vyjádření (vztek, smutek, bezmoc), hledání nových metod vyrovnání se se změnami, </a:t>
            </a:r>
            <a:r>
              <a:rPr lang="cs-CZ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kt</a:t>
            </a: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Jsou důsledkem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00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88417-185F-EF47-89CA-3D0C1115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Krize </a:t>
            </a:r>
            <a:r>
              <a:rPr lang="cs-CZ" b="1" dirty="0">
                <a:solidFill>
                  <a:schemeClr val="dk1"/>
                </a:solidFill>
                <a:cs typeface="Calibri"/>
                <a:sym typeface="Calibri"/>
              </a:rPr>
              <a:t>zrání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00E85-4E7F-9148-8405-4CEDD176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b="1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vývojové – vyplývají z psychodynamiky jedince – pramení z neúčinných pokusů řešit mezilidské situace, dosáhnout citové zralosti, nedořešené a nedokončené vývojové otázky (závislost, boj o moc, hodnotové konflikty, intimita, sexuální identita – např. zneužívání), objevují se opakované vzorce obtíží ve vztazích</a:t>
            </a:r>
            <a:endParaRPr lang="cs-CZ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KI: přijmout krizi jako vývojovou výzvu a porozumět  jí, rozvíjet vyrovnávací strategie k řešení vývojového konfliktu (pokračování PST)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26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6585-3E42-5B42-9176-D793599F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Krize </a:t>
            </a:r>
            <a:r>
              <a:rPr lang="cs-CZ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ramenící</a:t>
            </a: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z psychopatologie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E0052-6B93-1A45-A248-3CB8F6C2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kontinuum předchozí třídy – poklad v nedořešených nebo provizorně řešených vývojových otázkách – spouštěč neřešené vnitřní otázky, </a:t>
            </a:r>
            <a:r>
              <a:rPr lang="cs-CZ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kt</a:t>
            </a: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oživují událostmi v rámci vztahového kontextu- předchozí patologie může krizi předurčovat nebo ztěžovat její řešení (hraniční osobnost, závažné neurózy, závislosti)</a:t>
            </a:r>
            <a:endParaRPr lang="cs-CZ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KI: reakce na aktuální problém, řešení současného stavu rozvíjením dovednosti a kompetence K s cílem stabilizovat co nejvyšší úroveň jeho fungování, zapojujeme rodinný systém, po odeznění akutní k další dlouhodobá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1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C243B-AF2E-FA40-8429-6E408C80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Psychiatrické neodkladnosti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141FFF-A13D-DD4B-8F0E-E4069DA3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akutní stavy (může i nemusí provázet duševní onemocnění), zhoršuje se celkové fungování, K. nejsou </a:t>
            </a:r>
            <a:r>
              <a:rPr lang="cs-CZ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zodpovědni</a:t>
            </a: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za své chování (akutní psychózy, intoxikace, </a:t>
            </a:r>
            <a:r>
              <a:rPr lang="cs-CZ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suicidiální</a:t>
            </a: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ch., agrese)</a:t>
            </a:r>
            <a:endParaRPr lang="cs-CZ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KI: velmi obtížná, K schopen poskytnout omezené informace, služba musí být poskytnuta urgentně, rychlá a </a:t>
            </a:r>
            <a:r>
              <a:rPr lang="cs-CZ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učinná</a:t>
            </a: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stabilizace a redukce nebezpečí pro K i okolí, rychlý zásah v situacích ohrožující život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46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>
            <a:spLocks noGrp="1"/>
          </p:cNvSpPr>
          <p:nvPr>
            <p:ph type="title"/>
          </p:nvPr>
        </p:nvSpPr>
        <p:spPr>
          <a:xfrm>
            <a:off x="1209156" y="-24312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KRIZOVÁ INTERVENCE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5" name="Google Shape;335;p29"/>
          <p:cNvGrpSpPr/>
          <p:nvPr/>
        </p:nvGrpSpPr>
        <p:grpSpPr>
          <a:xfrm>
            <a:off x="345348" y="920962"/>
            <a:ext cx="11501303" cy="5719294"/>
            <a:chOff x="0" y="0"/>
            <a:chExt cx="11467833" cy="5719294"/>
          </a:xfrm>
        </p:grpSpPr>
        <p:sp>
          <p:nvSpPr>
            <p:cNvPr id="337" name="Google Shape;337;p29"/>
            <p:cNvSpPr txBox="1"/>
            <p:nvPr/>
          </p:nvSpPr>
          <p:spPr>
            <a:xfrm>
              <a:off x="0" y="2395704"/>
              <a:ext cx="11467833" cy="8823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cs-CZ" sz="2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Principy a znaky</a:t>
              </a:r>
              <a:endParaRPr sz="28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5599" y="3948291"/>
              <a:ext cx="1041512" cy="1771003"/>
            </a:xfrm>
            <a:prstGeom prst="rect">
              <a:avLst/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9" name="Google Shape;339;p29"/>
            <p:cNvSpPr txBox="1"/>
            <p:nvPr/>
          </p:nvSpPr>
          <p:spPr>
            <a:xfrm>
              <a:off x="5599" y="3323589"/>
              <a:ext cx="1041512" cy="23957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Včasná, krátkodobá, časově ohraničená, časově flexibilní (průměrný hovor TKI 15 až 20 minut)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1047111" y="3948291"/>
              <a:ext cx="1041512" cy="1771003"/>
            </a:xfrm>
            <a:prstGeom prst="rect">
              <a:avLst/>
            </a:prstGeom>
            <a:solidFill>
              <a:srgbClr val="D8E9D0">
                <a:alpha val="89803"/>
              </a:srgbClr>
            </a:solidFill>
            <a:ln w="15875" cap="flat" cmpd="sng">
              <a:solidFill>
                <a:srgbClr val="D8E9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1" name="Google Shape;341;p29"/>
            <p:cNvSpPr txBox="1"/>
            <p:nvPr/>
          </p:nvSpPr>
          <p:spPr>
            <a:xfrm>
              <a:off x="1047111" y="3323589"/>
              <a:ext cx="1041512" cy="23957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Snadno dosažitelná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 kontinuální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088623" y="3948291"/>
              <a:ext cx="1041512" cy="1771003"/>
            </a:xfrm>
            <a:prstGeom prst="rect">
              <a:avLst/>
            </a:prstGeom>
            <a:solidFill>
              <a:srgbClr val="F1DECD">
                <a:alpha val="89803"/>
              </a:srgbClr>
            </a:solidFill>
            <a:ln w="15875" cap="flat" cmpd="sng">
              <a:solidFill>
                <a:srgbClr val="F1DE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3" name="Google Shape;343;p29"/>
            <p:cNvSpPr txBox="1"/>
            <p:nvPr/>
          </p:nvSpPr>
          <p:spPr>
            <a:xfrm>
              <a:off x="2088623" y="3323589"/>
              <a:ext cx="1041512" cy="23957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Uvědomění si možností limitů, důležitá je aktivita K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130136" y="3948291"/>
              <a:ext cx="1041512" cy="1771003"/>
            </a:xfrm>
            <a:prstGeom prst="rect">
              <a:avLst/>
            </a:prstGeom>
            <a:solidFill>
              <a:srgbClr val="EDD2CC">
                <a:alpha val="89803"/>
              </a:srgbClr>
            </a:solidFill>
            <a:ln w="15875" cap="flat" cmpd="sng">
              <a:solidFill>
                <a:srgbClr val="EDD2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5" name="Google Shape;345;p29"/>
            <p:cNvSpPr txBox="1"/>
            <p:nvPr/>
          </p:nvSpPr>
          <p:spPr>
            <a:xfrm>
              <a:off x="3130136" y="3323589"/>
              <a:ext cx="1041512" cy="23957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Aktivní, direktivní přístup – strukturovanost, vedení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171648" y="3948291"/>
              <a:ext cx="1041512" cy="1771003"/>
            </a:xfrm>
            <a:prstGeom prst="rect">
              <a:avLst/>
            </a:prstGeom>
            <a:solidFill>
              <a:srgbClr val="E0CFEE">
                <a:alpha val="89803"/>
              </a:srgbClr>
            </a:solidFill>
            <a:ln w="15875" cap="flat" cmpd="sng">
              <a:solidFill>
                <a:srgbClr val="E0CFE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7" name="Google Shape;347;p29"/>
            <p:cNvSpPr txBox="1"/>
            <p:nvPr/>
          </p:nvSpPr>
          <p:spPr>
            <a:xfrm>
              <a:off x="4171648" y="3323589"/>
              <a:ext cx="1041512" cy="23957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Zaměření na abreakci emocí – volný průběh, podpora, ohraničení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5213160" y="3948291"/>
              <a:ext cx="1041512" cy="1771003"/>
            </a:xfrm>
            <a:prstGeom prst="rect">
              <a:avLst/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9" name="Google Shape;349;p29"/>
            <p:cNvSpPr txBox="1"/>
            <p:nvPr/>
          </p:nvSpPr>
          <p:spPr>
            <a:xfrm>
              <a:off x="5213160" y="3323589"/>
              <a:ext cx="1041512" cy="23957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Zaměření na vznik současné situace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6254672" y="3948291"/>
              <a:ext cx="1041512" cy="1771003"/>
            </a:xfrm>
            <a:prstGeom prst="rect">
              <a:avLst/>
            </a:prstGeom>
            <a:solidFill>
              <a:srgbClr val="D8E9D0">
                <a:alpha val="89803"/>
              </a:srgbClr>
            </a:solidFill>
            <a:ln w="15875" cap="flat" cmpd="sng">
              <a:solidFill>
                <a:srgbClr val="D8E9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1" name="Google Shape;351;p29"/>
            <p:cNvSpPr txBox="1"/>
            <p:nvPr/>
          </p:nvSpPr>
          <p:spPr>
            <a:xfrm>
              <a:off x="6254672" y="3323589"/>
              <a:ext cx="1041512" cy="23957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Účelné řešení aktuálního problému „tady a teď“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296184" y="3948291"/>
              <a:ext cx="1041512" cy="1771003"/>
            </a:xfrm>
            <a:prstGeom prst="rect">
              <a:avLst/>
            </a:prstGeom>
            <a:solidFill>
              <a:srgbClr val="F1DECD">
                <a:alpha val="89803"/>
              </a:srgbClr>
            </a:solidFill>
            <a:ln w="15875" cap="flat" cmpd="sng">
              <a:solidFill>
                <a:srgbClr val="F1DE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3" name="Google Shape;353;p29"/>
            <p:cNvSpPr txBox="1"/>
            <p:nvPr/>
          </p:nvSpPr>
          <p:spPr>
            <a:xfrm>
              <a:off x="7296184" y="3323589"/>
              <a:ext cx="1041512" cy="23957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Podpora sebejistoty K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8337696" y="3948291"/>
              <a:ext cx="1041512" cy="1771003"/>
            </a:xfrm>
            <a:prstGeom prst="rect">
              <a:avLst/>
            </a:prstGeom>
            <a:solidFill>
              <a:srgbClr val="EDD2CC">
                <a:alpha val="89803"/>
              </a:srgbClr>
            </a:solidFill>
            <a:ln w="15875" cap="flat" cmpd="sng">
              <a:solidFill>
                <a:srgbClr val="EDD2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5" name="Google Shape;355;p29"/>
            <p:cNvSpPr txBox="1"/>
            <p:nvPr/>
          </p:nvSpPr>
          <p:spPr>
            <a:xfrm>
              <a:off x="8337696" y="3323589"/>
              <a:ext cx="1041512" cy="23957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Zaměření na krátkodobé plány – krokování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9379209" y="3948291"/>
              <a:ext cx="1041512" cy="1771003"/>
            </a:xfrm>
            <a:prstGeom prst="rect">
              <a:avLst/>
            </a:prstGeom>
            <a:solidFill>
              <a:srgbClr val="E0CFEE">
                <a:alpha val="89803"/>
              </a:srgbClr>
            </a:solidFill>
            <a:ln w="15875" cap="flat" cmpd="sng">
              <a:solidFill>
                <a:srgbClr val="E0CFE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7" name="Google Shape;357;p29"/>
            <p:cNvSpPr txBox="1"/>
            <p:nvPr/>
          </p:nvSpPr>
          <p:spPr>
            <a:xfrm>
              <a:off x="9379209" y="3323589"/>
              <a:ext cx="1041512" cy="23957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Zaměření na systém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10420721" y="3948291"/>
              <a:ext cx="1041512" cy="1771003"/>
            </a:xfrm>
            <a:prstGeom prst="rect">
              <a:avLst/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9" name="Google Shape;359;p29"/>
            <p:cNvSpPr txBox="1"/>
            <p:nvPr/>
          </p:nvSpPr>
          <p:spPr>
            <a:xfrm>
              <a:off x="10420721" y="3323589"/>
              <a:ext cx="1041512" cy="23957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9550" tIns="17775" rIns="995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Prevence zhoršování situace</a:t>
              </a:r>
              <a:endParaRPr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 rot="10800000">
              <a:off x="0" y="0"/>
              <a:ext cx="11467833" cy="2395703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bg1">
                <a:lumMod val="75000"/>
              </a:schemeClr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1" name="Google Shape;361;p29"/>
            <p:cNvSpPr txBox="1"/>
            <p:nvPr/>
          </p:nvSpPr>
          <p:spPr>
            <a:xfrm>
              <a:off x="0" y="0"/>
              <a:ext cx="11467833" cy="155665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cs-CZ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Algoritmy, strategie, selektivně užívané při práci s lidmi, </a:t>
              </a:r>
              <a:r>
                <a:rPr lang="cs-CZ" b="0" i="0" u="none" strike="noStrike" cap="none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kt</a:t>
              </a:r>
              <a:r>
                <a:rPr lang="cs-CZ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 nejsou nemocní </a:t>
              </a:r>
              <a:r>
                <a:rPr lang="cs-CZ" b="0" i="0" u="none" strike="noStrike" cap="none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x</a:t>
              </a:r>
              <a:r>
                <a:rPr lang="cs-CZ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ocitli se v krizi – mají umožnit okamžité a efektivní zacházení s akutními reakcemi </a:t>
              </a:r>
              <a:endParaRPr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8" name="Google Shape;36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0"/>
          <p:cNvSpPr txBox="1">
            <a:spLocks noGrp="1"/>
          </p:cNvSpPr>
          <p:nvPr>
            <p:ph type="title"/>
          </p:nvPr>
        </p:nvSpPr>
        <p:spPr>
          <a:xfrm>
            <a:off x="913774" y="-29588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PROCES A FÁZE KI</a:t>
            </a:r>
            <a:endParaRPr dirty="0"/>
          </a:p>
        </p:txBody>
      </p:sp>
      <p:grpSp>
        <p:nvGrpSpPr>
          <p:cNvPr id="371" name="Google Shape;371;p30"/>
          <p:cNvGrpSpPr/>
          <p:nvPr/>
        </p:nvGrpSpPr>
        <p:grpSpPr>
          <a:xfrm>
            <a:off x="137633" y="1256549"/>
            <a:ext cx="11608489" cy="5191209"/>
            <a:chOff x="1446" y="244871"/>
            <a:chExt cx="11608489" cy="5191209"/>
          </a:xfrm>
        </p:grpSpPr>
        <p:sp>
          <p:nvSpPr>
            <p:cNvPr id="372" name="Google Shape;372;p30"/>
            <p:cNvSpPr/>
            <p:nvPr/>
          </p:nvSpPr>
          <p:spPr>
            <a:xfrm>
              <a:off x="1185986" y="730615"/>
              <a:ext cx="947631" cy="71"/>
            </a:xfrm>
            <a:prstGeom prst="rect">
              <a:avLst/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2190475" y="651050"/>
              <a:ext cx="108977" cy="204688"/>
            </a:xfrm>
            <a:prstGeom prst="chevron">
              <a:avLst>
                <a:gd name="adj" fmla="val 90000"/>
              </a:avLst>
            </a:prstGeom>
            <a:solidFill>
              <a:srgbClr val="CCEADD">
                <a:alpha val="89803"/>
              </a:srgbClr>
            </a:solidFill>
            <a:ln w="15875" cap="flat" cmpd="sng">
              <a:solidFill>
                <a:srgbClr val="CCEA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581753" y="244872"/>
              <a:ext cx="971558" cy="971558"/>
            </a:xfrm>
            <a:prstGeom prst="ellipse">
              <a:avLst/>
            </a:prstGeom>
            <a:solidFill>
              <a:srgbClr val="4ACAAD"/>
            </a:solidFill>
            <a:ln w="15875" cap="flat" cmpd="sng">
              <a:solidFill>
                <a:srgbClr val="4ACA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 txBox="1"/>
            <p:nvPr/>
          </p:nvSpPr>
          <p:spPr>
            <a:xfrm>
              <a:off x="724034" y="387153"/>
              <a:ext cx="686996" cy="68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00" tIns="37700" rIns="37700" bIns="37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cs-CZ" sz="4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1446" y="1382030"/>
              <a:ext cx="2132171" cy="405405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CCEADB">
                <a:alpha val="89803"/>
              </a:srgbClr>
            </a:solidFill>
            <a:ln w="15875" cap="flat" cmpd="sng">
              <a:solidFill>
                <a:srgbClr val="CCEAD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 txBox="1"/>
            <p:nvPr/>
          </p:nvSpPr>
          <p:spPr>
            <a:xfrm>
              <a:off x="1446" y="1808464"/>
              <a:ext cx="2132171" cy="362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175" tIns="165100" rIns="168175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cs-CZ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navázání kontaktu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cs-CZ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akceptace všech projevů k, ventilace emocí - prostor pro pláč, hněv, panika – snížení úzkosti, uzemňování k, mlčení – otázky uzavřené ano x ne, prostor pro ticho, legitimizace,  okamžitá redukce ohrožení -  zdraví a život, volání IZS (např. otrava paralelně s kontaktem s k voláme 155), první psychická pomoc -stabilizace – zvládnutí šoku a zajištění psychosociálních potřeb – 5T (ticho,teplo, tekutiny,tišení bolesti, transport), informace, kontakt s blízkými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2370525" y="730615"/>
              <a:ext cx="2132171" cy="72"/>
            </a:xfrm>
            <a:prstGeom prst="rect">
              <a:avLst/>
            </a:prstGeom>
            <a:solidFill>
              <a:srgbClr val="CCEADA">
                <a:alpha val="89803"/>
              </a:srgbClr>
            </a:solidFill>
            <a:ln w="15875" cap="flat" cmpd="sng">
              <a:solidFill>
                <a:srgbClr val="CCEAD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4559555" y="651049"/>
              <a:ext cx="108977" cy="204688"/>
            </a:xfrm>
            <a:prstGeom prst="chevron">
              <a:avLst>
                <a:gd name="adj" fmla="val 90000"/>
              </a:avLst>
            </a:prstGeom>
            <a:solidFill>
              <a:srgbClr val="CCEAD8">
                <a:alpha val="89803"/>
              </a:srgbClr>
            </a:solidFill>
            <a:ln w="15875" cap="flat" cmpd="sng">
              <a:solidFill>
                <a:srgbClr val="CCEAD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2950832" y="244871"/>
              <a:ext cx="971558" cy="971558"/>
            </a:xfrm>
            <a:prstGeom prst="ellipse">
              <a:avLst/>
            </a:prstGeom>
            <a:solidFill>
              <a:srgbClr val="4CC786"/>
            </a:solidFill>
            <a:ln w="15875" cap="flat" cmpd="sng">
              <a:solidFill>
                <a:srgbClr val="4CC7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 txBox="1"/>
            <p:nvPr/>
          </p:nvSpPr>
          <p:spPr>
            <a:xfrm>
              <a:off x="3093113" y="387152"/>
              <a:ext cx="686996" cy="68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00" tIns="37700" rIns="37700" bIns="37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cs-CZ" sz="4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2370525" y="1382030"/>
              <a:ext cx="2132171" cy="405405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CCEAD5">
                <a:alpha val="89803"/>
              </a:srgbClr>
            </a:solidFill>
            <a:ln w="15875" cap="flat" cmpd="sng">
              <a:solidFill>
                <a:srgbClr val="CCEAD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 txBox="1"/>
            <p:nvPr/>
          </p:nvSpPr>
          <p:spPr>
            <a:xfrm>
              <a:off x="2370525" y="1808464"/>
              <a:ext cx="2132171" cy="362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175" tIns="165100" rIns="168175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zakázka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jakou pomoc od nás očekává, co potřebuje, proč přichází - ne vždy jasná formulace – my aktivně zjišťujeme, mapujeme, než budeme hledat řešení, někdy testovací, menší téma – komu se svěřuje, dá se?, vyjadřujeme podporu, oceňujeme, vyjadřujeme zájem, aktivně se ptáme – i na skrytou zakázku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4739605" y="730615"/>
              <a:ext cx="2132171" cy="72"/>
            </a:xfrm>
            <a:prstGeom prst="rect">
              <a:avLst/>
            </a:prstGeom>
            <a:solidFill>
              <a:srgbClr val="CDE9D3">
                <a:alpha val="89803"/>
              </a:srgbClr>
            </a:solidFill>
            <a:ln w="15875" cap="flat" cmpd="sng">
              <a:solidFill>
                <a:srgbClr val="CDE9D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928634" y="651049"/>
              <a:ext cx="108977" cy="204688"/>
            </a:xfrm>
            <a:prstGeom prst="chevron">
              <a:avLst>
                <a:gd name="adj" fmla="val 90000"/>
              </a:avLst>
            </a:prstGeom>
            <a:solidFill>
              <a:srgbClr val="CDE9D1">
                <a:alpha val="89803"/>
              </a:srgbClr>
            </a:solidFill>
            <a:ln w="15875" cap="flat" cmpd="sng">
              <a:solidFill>
                <a:srgbClr val="CDE9D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5319911" y="244871"/>
              <a:ext cx="971558" cy="971558"/>
            </a:xfrm>
            <a:prstGeom prst="ellipse">
              <a:avLst/>
            </a:prstGeom>
            <a:solidFill>
              <a:srgbClr val="4FC563"/>
            </a:solidFill>
            <a:ln w="15875" cap="flat" cmpd="sng">
              <a:solidFill>
                <a:srgbClr val="4FC5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 txBox="1"/>
            <p:nvPr/>
          </p:nvSpPr>
          <p:spPr>
            <a:xfrm>
              <a:off x="5462192" y="387152"/>
              <a:ext cx="686996" cy="68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00" tIns="37700" rIns="37700" bIns="37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cs-CZ" sz="4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739605" y="1382030"/>
              <a:ext cx="2132171" cy="405405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CDE9D0">
                <a:alpha val="89803"/>
              </a:srgbClr>
            </a:solidFill>
            <a:ln w="15875" cap="flat" cmpd="sng">
              <a:solidFill>
                <a:srgbClr val="CDE9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 txBox="1"/>
            <p:nvPr/>
          </p:nvSpPr>
          <p:spPr>
            <a:xfrm>
              <a:off x="4739605" y="1808464"/>
              <a:ext cx="2132171" cy="362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175" tIns="165100" rIns="168175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mapování, orientace k krizové situaci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mapujeme – nenecháme se stáhnout „hledáním a nabízením řešení“ – co krizi spustilo, udržuje, co už zkusil k za řešení , vypovídání, sdílení, vyhýbáme se unáhlenému doporučení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7108684" y="730615"/>
              <a:ext cx="2132171" cy="72"/>
            </a:xfrm>
            <a:prstGeom prst="rect">
              <a:avLst/>
            </a:prstGeom>
            <a:solidFill>
              <a:srgbClr val="CDE9CE">
                <a:alpha val="89803"/>
              </a:srgbClr>
            </a:solidFill>
            <a:ln w="15875" cap="flat" cmpd="sng">
              <a:solidFill>
                <a:srgbClr val="CDE9C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9297714" y="651049"/>
              <a:ext cx="108977" cy="204688"/>
            </a:xfrm>
            <a:prstGeom prst="chevron">
              <a:avLst>
                <a:gd name="adj" fmla="val 90000"/>
              </a:avLst>
            </a:prstGeom>
            <a:solidFill>
              <a:srgbClr val="D0E9CD">
                <a:alpha val="89803"/>
              </a:srgbClr>
            </a:solidFill>
            <a:ln w="15875" cap="flat" cmpd="sng">
              <a:solidFill>
                <a:srgbClr val="D0E9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7688991" y="244871"/>
              <a:ext cx="971558" cy="971558"/>
            </a:xfrm>
            <a:prstGeom prst="ellipse">
              <a:avLst/>
            </a:prstGeom>
            <a:solidFill>
              <a:srgbClr val="62C252"/>
            </a:solidFill>
            <a:ln w="15875" cap="flat" cmpd="sng">
              <a:solidFill>
                <a:srgbClr val="62C2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 txBox="1"/>
            <p:nvPr/>
          </p:nvSpPr>
          <p:spPr>
            <a:xfrm>
              <a:off x="7831272" y="387152"/>
              <a:ext cx="686996" cy="68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00" tIns="37700" rIns="37700" bIns="37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cs-CZ" sz="4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7108684" y="1382030"/>
              <a:ext cx="2132171" cy="405405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D2E9CD">
                <a:alpha val="89803"/>
              </a:srgbClr>
            </a:solidFill>
            <a:ln w="15875" cap="flat" cmpd="sng">
              <a:solidFill>
                <a:srgbClr val="D2E9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 txBox="1"/>
            <p:nvPr/>
          </p:nvSpPr>
          <p:spPr>
            <a:xfrm>
              <a:off x="7108684" y="1808464"/>
              <a:ext cx="2132171" cy="362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175" tIns="165100" rIns="168175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hledání řešení, intervencí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zaměřujeme se na krátkodobé plány, malé úkoly, je tolik, kolik k zvládne – „rozkrokovat“, možno napsat, detailně rozpracováváme možné cesty řešení – k vybírá posilujeme emoční prožívání, nabízíme podporu, důležité předání informací, edukace, evnt. předání do další služby , rozpracování další podpůrné sítě, možnosti další péče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9477764" y="730614"/>
              <a:ext cx="1066085" cy="72"/>
            </a:xfrm>
            <a:prstGeom prst="rect">
              <a:avLst/>
            </a:prstGeom>
            <a:solidFill>
              <a:srgbClr val="D4E8CE">
                <a:alpha val="89803"/>
              </a:srgbClr>
            </a:solidFill>
            <a:ln w="15875" cap="flat" cmpd="sng">
              <a:solidFill>
                <a:srgbClr val="D4E8C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10058070" y="244871"/>
              <a:ext cx="971558" cy="971558"/>
            </a:xfrm>
            <a:prstGeom prst="ellipse">
              <a:avLst/>
            </a:prstGeom>
            <a:solidFill>
              <a:srgbClr val="85C055"/>
            </a:solidFill>
            <a:ln w="15875" cap="flat" cmpd="sng">
              <a:solidFill>
                <a:srgbClr val="85C0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 txBox="1"/>
            <p:nvPr/>
          </p:nvSpPr>
          <p:spPr>
            <a:xfrm>
              <a:off x="10200351" y="387152"/>
              <a:ext cx="686996" cy="68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00" tIns="37700" rIns="37700" bIns="37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cs-CZ" sz="4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9477764" y="1382030"/>
              <a:ext cx="2132171" cy="405405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D7E8CE">
                <a:alpha val="89803"/>
              </a:srgbClr>
            </a:solidFill>
            <a:ln w="15875" cap="flat" cmpd="sng">
              <a:solidFill>
                <a:srgbClr val="D7E8C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 txBox="1"/>
            <p:nvPr/>
          </p:nvSpPr>
          <p:spPr>
            <a:xfrm>
              <a:off x="9477764" y="1808464"/>
              <a:ext cx="2132171" cy="362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175" tIns="165100" rIns="168175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závěr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podtrhnout doporučení, společná dohoda, co se bud dít dál, jak je na konci rozhovoru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OTÁZKY PRO KI</a:t>
            </a:r>
            <a:endParaRPr dirty="0"/>
          </a:p>
        </p:txBody>
      </p:sp>
      <p:sp>
        <p:nvSpPr>
          <p:cNvPr id="421" name="Google Shape;421;p32"/>
          <p:cNvSpPr txBox="1">
            <a:spLocks noGrp="1"/>
          </p:cNvSpPr>
          <p:nvPr>
            <p:ph idx="1"/>
          </p:nvPr>
        </p:nvSpPr>
        <p:spPr>
          <a:xfrm>
            <a:off x="4152012" y="221673"/>
            <a:ext cx="8039988" cy="663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Čím ta krizová situace začala? Co spustilo a jak dlouho trvá?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Už jste v minulosti zažil něco podobného? Co vám tenkrát pomohlo? V čem je to dnes jiné?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Co vám obvykle pomáhá v těžkých životních situacích?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Kdo je všechno v krizi? Koho se všeho týká?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V situaci, kde je více zátěžových věcí: pojďme vybrat, co je nyní nejaktuálnější, nejtěžší, co nejdříve potřebuje vyřešit.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Co už jste s tou situací zkusil dělat, jakou to mělo odezvu?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Kdo všechno o vaši situaci ví? Jaké jsou reakce nejbližšího okolí? Kdo vám pomáhá?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Ptáme se po tělesných, psychických, sociálních změnách v krizovém prožívání se zaměřením na poslední hodiny, dny a týdny: máte nějaké tělesné potíže? Jak spíte? Kdy jste pil a jedl naposledy? Jak se soustředíte?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Už jste se obrátil na nějakou odbornou pomoc?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Jak to celé prožíváte? Co cítíte, když o tom mluvíte? Pláčete, zlobíte se…?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Co byste si přál, aby se ve vaší situaci stalo?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Co vám pomáhá tu situaci vydržet? Naopak, co vám v té situaci brání věci změnit?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Vnímáte v té situaci nějaký pozitivní přínos? Naopak, co s tou situací ztrácíte?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Co by se mohlo stát nejhoršího?</a:t>
            </a:r>
            <a:endParaRPr dirty="0"/>
          </a:p>
          <a:p>
            <a:pPr marL="228600" lvl="0" indent="-127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1" name="Google Shape;431;p33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cs-CZ" sz="3100" dirty="0">
                <a:latin typeface="Calibri"/>
                <a:ea typeface="Calibri"/>
                <a:cs typeface="Calibri"/>
                <a:sym typeface="Calibri"/>
              </a:rPr>
              <a:t>BÝT DOBRÝM POSLUCHAČEM JE ZÁKLAD</a:t>
            </a:r>
            <a:br>
              <a:rPr lang="cs-CZ" sz="3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31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3100" dirty="0">
                <a:latin typeface="Calibri"/>
                <a:ea typeface="Calibri"/>
                <a:cs typeface="Calibri"/>
                <a:sym typeface="Calibri"/>
              </a:rPr>
              <a:t>AKTIVNÍ NASLOUCHÁNÍ</a:t>
            </a:r>
            <a:endParaRPr dirty="0"/>
          </a:p>
        </p:txBody>
      </p:sp>
      <p:sp>
        <p:nvSpPr>
          <p:cNvPr id="432" name="Google Shape;432;p33"/>
          <p:cNvSpPr txBox="1">
            <a:spLocks noGrp="1"/>
          </p:cNvSpPr>
          <p:nvPr>
            <p:ph idx="1"/>
          </p:nvPr>
        </p:nvSpPr>
        <p:spPr>
          <a:xfrm>
            <a:off x="4152011" y="360218"/>
            <a:ext cx="7735189" cy="628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u TKI kompenzace absence neverbální roviny – verbálně reflektovat a projevovat empatii – </a:t>
            </a:r>
            <a:r>
              <a:rPr lang="cs-CZ" sz="2000" cap="none" dirty="0" err="1">
                <a:latin typeface="Calibri"/>
                <a:ea typeface="Calibri"/>
                <a:cs typeface="Calibri"/>
                <a:sym typeface="Calibri"/>
              </a:rPr>
              <a:t>hmmm</a:t>
            </a: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, aha, ano..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soustředěné naslouchání (tady a teď)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nespěchat, využít pomlky a pauzy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Nereagovat unáhleně, nedávat hned řešení, připravit si odpověď ( než vám odpovím, potřebuji ještě vědět)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Verbálně i neverbálně dávat najevo, že rozumím – opakovat, parafrázovat, rekapitulovat – „ Říkáte, že…, Jestli tomu dobře rozumím …, Pokusím se shrnout, co jste říkala…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Nekritizovat, raději klást otázky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Instrukce rozčlenit – jednoduché věty, ověřit pochopení, zopakovat</a:t>
            </a:r>
            <a:endParaRPr sz="36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Reflektovat tělesné změny, které na K vidím – vidím, že těžce dýcháte…, Teď jste zbledla v obličeji…</a:t>
            </a:r>
            <a:endParaRPr sz="3600" dirty="0"/>
          </a:p>
          <a:p>
            <a:pPr marL="228600" lvl="0" indent="-127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1" name="Google Shape;441;p34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cs-CZ" sz="4100" dirty="0">
                <a:latin typeface="Calibri"/>
                <a:ea typeface="Calibri"/>
                <a:cs typeface="Calibri"/>
                <a:sym typeface="Calibri"/>
              </a:rPr>
              <a:t>TECHNIKY VEDENÍ KONTAKTU S KLIENTEM V KI</a:t>
            </a:r>
            <a:endParaRPr dirty="0"/>
          </a:p>
        </p:txBody>
      </p:sp>
      <p:grpSp>
        <p:nvGrpSpPr>
          <p:cNvPr id="444" name="Google Shape;444;p34"/>
          <p:cNvGrpSpPr/>
          <p:nvPr/>
        </p:nvGrpSpPr>
        <p:grpSpPr>
          <a:xfrm>
            <a:off x="4594225" y="890912"/>
            <a:ext cx="6683374" cy="4603100"/>
            <a:chOff x="0" y="1912"/>
            <a:chExt cx="6683374" cy="4603100"/>
          </a:xfrm>
        </p:grpSpPr>
        <p:sp>
          <p:nvSpPr>
            <p:cNvPr id="445" name="Google Shape;445;p34"/>
            <p:cNvSpPr/>
            <p:nvPr/>
          </p:nvSpPr>
          <p:spPr>
            <a:xfrm>
              <a:off x="0" y="1912"/>
              <a:ext cx="6683374" cy="969073"/>
            </a:xfrm>
            <a:prstGeom prst="roundRect">
              <a:avLst>
                <a:gd name="adj" fmla="val 10000"/>
              </a:avLst>
            </a:prstGeom>
            <a:solidFill>
              <a:srgbClr val="4ACAAD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293144" y="219953"/>
              <a:ext cx="532990" cy="53299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1119280" y="1912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 txBox="1"/>
            <p:nvPr/>
          </p:nvSpPr>
          <p:spPr>
            <a:xfrm>
              <a:off x="1119280" y="1912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550" tIns="102550" rIns="102550" bIns="102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estrial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Základ bezpečný, kvalitní a srozumitelný kontakt s K, přizpůsobení tempu K, „usedět“ emoce a podpořit k vlastní cestě řešení</a:t>
              </a:r>
              <a:endPara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0" y="1213254"/>
              <a:ext cx="6683374" cy="96907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293144" y="1431296"/>
              <a:ext cx="532990" cy="53299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1119280" y="1213254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 txBox="1"/>
            <p:nvPr/>
          </p:nvSpPr>
          <p:spPr>
            <a:xfrm>
              <a:off x="1119280" y="1213254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550" tIns="102550" rIns="102550" bIns="102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estrial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Rozdíl mezi osobním setkáním (face to face) a rozhovoru po telefonu a přes jiná média </a:t>
              </a:r>
              <a:endPara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0" y="2424596"/>
              <a:ext cx="6683374" cy="96907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293144" y="2642638"/>
              <a:ext cx="532990" cy="53299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1119280" y="2424596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 txBox="1"/>
            <p:nvPr/>
          </p:nvSpPr>
          <p:spPr>
            <a:xfrm>
              <a:off x="1119280" y="2424596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550" tIns="102550" rIns="102550" bIns="102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estrial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Neverbální složky hovoru – empatie, aktivní naslouchání, hlas (barva, intonace, výslovnost, dikce), tempo řeči a slovník</a:t>
              </a:r>
              <a:endPara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0" y="3635939"/>
              <a:ext cx="6683374" cy="969073"/>
            </a:xfrm>
            <a:prstGeom prst="roundRect">
              <a:avLst>
                <a:gd name="adj" fmla="val 10000"/>
              </a:avLst>
            </a:prstGeom>
            <a:solidFill>
              <a:srgbClr val="CE6430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293144" y="3853980"/>
              <a:ext cx="532990" cy="53299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1119280" y="3635939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 txBox="1"/>
            <p:nvPr/>
          </p:nvSpPr>
          <p:spPr>
            <a:xfrm>
              <a:off x="1119280" y="3635939"/>
              <a:ext cx="5564094" cy="96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550" tIns="102550" rIns="102550" bIns="102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estrial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Základem provázení a vedení, provázení a zrcadlení</a:t>
              </a:r>
              <a:endPara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cs-CZ" sz="4100" dirty="0">
                <a:latin typeface="Calibri"/>
                <a:ea typeface="Calibri"/>
                <a:cs typeface="Calibri"/>
                <a:sym typeface="Calibri"/>
              </a:rPr>
              <a:t>TECHNIKY VEDENÍ KONTAKTU S KLIENTEM V KI</a:t>
            </a:r>
            <a:endParaRPr dirty="0"/>
          </a:p>
        </p:txBody>
      </p:sp>
      <p:grpSp>
        <p:nvGrpSpPr>
          <p:cNvPr id="467" name="Google Shape;467;p35"/>
          <p:cNvGrpSpPr/>
          <p:nvPr/>
        </p:nvGrpSpPr>
        <p:grpSpPr>
          <a:xfrm>
            <a:off x="4597905" y="602676"/>
            <a:ext cx="6683374" cy="4177109"/>
            <a:chOff x="0" y="214907"/>
            <a:chExt cx="6683374" cy="4177109"/>
          </a:xfrm>
        </p:grpSpPr>
        <p:sp>
          <p:nvSpPr>
            <p:cNvPr id="468" name="Google Shape;468;p35"/>
            <p:cNvSpPr/>
            <p:nvPr/>
          </p:nvSpPr>
          <p:spPr>
            <a:xfrm>
              <a:off x="0" y="214907"/>
              <a:ext cx="2088554" cy="1253132"/>
            </a:xfrm>
            <a:prstGeom prst="rect">
              <a:avLst/>
            </a:prstGeom>
            <a:solidFill>
              <a:srgbClr val="4ACAAD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 txBox="1"/>
            <p:nvPr/>
          </p:nvSpPr>
          <p:spPr>
            <a:xfrm>
              <a:off x="0" y="214907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PROVÁZENÍ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297410" y="214907"/>
              <a:ext cx="2088554" cy="1253132"/>
            </a:xfrm>
            <a:prstGeom prst="rect">
              <a:avLst/>
            </a:prstGeom>
            <a:solidFill>
              <a:srgbClr val="4BC895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 txBox="1"/>
            <p:nvPr/>
          </p:nvSpPr>
          <p:spPr>
            <a:xfrm>
              <a:off x="2297410" y="214907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VEDENÍ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4594820" y="214907"/>
              <a:ext cx="2088554" cy="1253132"/>
            </a:xfrm>
            <a:prstGeom prst="rect">
              <a:avLst/>
            </a:prstGeom>
            <a:solidFill>
              <a:srgbClr val="4CC780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 txBox="1"/>
            <p:nvPr/>
          </p:nvSpPr>
          <p:spPr>
            <a:xfrm>
              <a:off x="4594820" y="214907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REFLEXE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0" y="1676896"/>
              <a:ext cx="2088554" cy="1253132"/>
            </a:xfrm>
            <a:prstGeom prst="rect">
              <a:avLst/>
            </a:prstGeom>
            <a:solidFill>
              <a:srgbClr val="4EC56C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 txBox="1"/>
            <p:nvPr/>
          </p:nvSpPr>
          <p:spPr>
            <a:xfrm>
              <a:off x="0" y="1676896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REKAPITULACE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297410" y="1676896"/>
              <a:ext cx="2088554" cy="1253132"/>
            </a:xfrm>
            <a:prstGeom prst="rect">
              <a:avLst/>
            </a:prstGeom>
            <a:solidFill>
              <a:srgbClr val="50C459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 txBox="1"/>
            <p:nvPr/>
          </p:nvSpPr>
          <p:spPr>
            <a:xfrm>
              <a:off x="2297410" y="1676896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PARAFRÁZE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4594820" y="1676896"/>
              <a:ext cx="2088554" cy="1253132"/>
            </a:xfrm>
            <a:prstGeom prst="rect">
              <a:avLst/>
            </a:prstGeom>
            <a:solidFill>
              <a:srgbClr val="5DC252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 txBox="1"/>
            <p:nvPr/>
          </p:nvSpPr>
          <p:spPr>
            <a:xfrm>
              <a:off x="4594820" y="1676896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SHRNUTÍ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1148705" y="3138884"/>
              <a:ext cx="2088554" cy="1253132"/>
            </a:xfrm>
            <a:prstGeom prst="rect">
              <a:avLst/>
            </a:prstGeom>
            <a:solidFill>
              <a:srgbClr val="71C153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 txBox="1"/>
            <p:nvPr/>
          </p:nvSpPr>
          <p:spPr>
            <a:xfrm>
              <a:off x="1148705" y="3138884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KOTVENÍ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46115" y="3138884"/>
              <a:ext cx="2088554" cy="1253132"/>
            </a:xfrm>
            <a:prstGeom prst="rect">
              <a:avLst/>
            </a:prstGeom>
            <a:solidFill>
              <a:srgbClr val="85C055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 txBox="1"/>
            <p:nvPr/>
          </p:nvSpPr>
          <p:spPr>
            <a:xfrm>
              <a:off x="3446115" y="3138884"/>
              <a:ext cx="2088554" cy="1253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Questrial"/>
                <a:buNone/>
              </a:pPr>
              <a:r>
                <a:rPr lang="cs-CZ" sz="22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ZHODNOCUJÍCÍ FORMULACE A OCENĚNÍ</a:t>
              </a:r>
              <a:endPara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84" name="Google Shape;484;p35"/>
          <p:cNvSpPr txBox="1"/>
          <p:nvPr/>
        </p:nvSpPr>
        <p:spPr>
          <a:xfrm>
            <a:off x="4152011" y="5083746"/>
            <a:ext cx="77004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Základní techniky jsou provázení a vedení, provázení a zrcadlení vzbuzují pocit, že je K přijímán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přednost má cvičená intuice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určitý ukazatel kvality vedení KI</a:t>
            </a: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642938" y="628650"/>
            <a:ext cx="2842138" cy="48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cs-CZ" sz="3700" dirty="0">
                <a:latin typeface="Calibri"/>
                <a:ea typeface="Calibri"/>
                <a:cs typeface="Calibri"/>
                <a:sym typeface="Calibri"/>
              </a:rPr>
              <a:t>KRIZOVÁ INTERVENCE DLE LEGISLATIVY</a:t>
            </a:r>
            <a:endParaRPr dirty="0"/>
          </a:p>
        </p:txBody>
      </p:sp>
      <p:sp>
        <p:nvSpPr>
          <p:cNvPr id="214" name="Google Shape;214;p23"/>
          <p:cNvSpPr txBox="1">
            <a:spLocks noGrp="1"/>
          </p:cNvSpPr>
          <p:nvPr>
            <p:ph idx="1"/>
          </p:nvPr>
        </p:nvSpPr>
        <p:spPr>
          <a:xfrm>
            <a:off x="4657726" y="628650"/>
            <a:ext cx="6619874" cy="503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krizová pomoc vzniká po 1.sv. válce – Evropa, po 2.sv. USA  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               (prevence sebevražd, pomoc veteránům)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40. a 50. léta první linky důvěry, u nás 60.léta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od r. 2007 – zákon o sociálních službách č. 108/2006 sb. – vymezuje telefonickou krizovou intervenci a krizovou pomoc jako sociální službu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krizová centra (různá cílová skupina, zřizovatel, provoz např. ambulantní </a:t>
            </a:r>
            <a:r>
              <a:rPr lang="cs-CZ" sz="2000" cap="none" dirty="0" err="1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 lůžkové)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inspirace: pro svou cílovou skupinu, ale šířeji si sepište krizové kontakty – můžete dávat K i blízkým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3" name="Google Shape;493;p36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PROVÁZENÍ</a:t>
            </a:r>
            <a:endParaRPr dirty="0"/>
          </a:p>
        </p:txBody>
      </p:sp>
      <p:sp>
        <p:nvSpPr>
          <p:cNvPr id="494" name="Google Shape;494;p36"/>
          <p:cNvSpPr txBox="1">
            <a:spLocks noGrp="1"/>
          </p:cNvSpPr>
          <p:nvPr>
            <p:ph idx="1"/>
          </p:nvPr>
        </p:nvSpPr>
        <p:spPr>
          <a:xfrm>
            <a:off x="4405745" y="1080654"/>
            <a:ext cx="7453745" cy="552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Důležitá dovednost empaticky naslouchat – navázání kontaktu, tempo řeči, soulad, intonace, zachycení emocí K</a:t>
            </a:r>
            <a:endParaRPr sz="32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Jít s K – podobný jazyk, jeho slova</a:t>
            </a:r>
            <a:endParaRPr sz="32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Neverbální úroveň – dýchání, tělo</a:t>
            </a:r>
            <a:endParaRPr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7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4" name="Google Shape;504;p37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VEDENÍ</a:t>
            </a:r>
            <a:endParaRPr dirty="0"/>
          </a:p>
        </p:txBody>
      </p:sp>
      <p:sp>
        <p:nvSpPr>
          <p:cNvPr id="505" name="Google Shape;505;p37"/>
          <p:cNvSpPr txBox="1">
            <a:spLocks noGrp="1"/>
          </p:cNvSpPr>
          <p:nvPr>
            <p:ph idx="1"/>
          </p:nvPr>
        </p:nvSpPr>
        <p:spPr>
          <a:xfrm>
            <a:off x="4468090" y="1163781"/>
            <a:ext cx="7294419" cy="479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vedeme – malý krok před k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poukazujeme na možnosti řešení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pracovník je držitelem problému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vedeme formou otázek, doptávání se., formulace, které rozvíjí dialog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8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5" name="Google Shape;515;p38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cs-CZ" sz="4100" dirty="0">
                <a:latin typeface="Calibri"/>
                <a:ea typeface="Calibri"/>
                <a:cs typeface="Calibri"/>
                <a:sym typeface="Calibri"/>
              </a:rPr>
              <a:t>REFLEXE 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(ZRCADLENÍ)</a:t>
            </a:r>
            <a:endParaRPr sz="4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 txBox="1"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Napodobování slovního i mimoslovního chování K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Smyslem dát najevo, že chápeme pocity K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Práce s emocemi K – zpřehlednění, uchopení emocí, pojmenování – slyším/ vnímám, že jste hodně rozrušená/smutný/ naštvaná…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9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6" name="Google Shape;526;p39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 dirty="0">
                <a:latin typeface="Calibri"/>
                <a:ea typeface="Calibri"/>
                <a:cs typeface="Calibri"/>
                <a:sym typeface="Calibri"/>
              </a:rPr>
              <a:t>REKAPITULACE</a:t>
            </a:r>
            <a:endParaRPr dirty="0"/>
          </a:p>
        </p:txBody>
      </p:sp>
      <p:sp>
        <p:nvSpPr>
          <p:cNvPr id="527" name="Google Shape;527;p39"/>
          <p:cNvSpPr txBox="1"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Vlastními slovy vyjadřujeme to ,co nám K říká – myšlenky, fakta, pocity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K může doplnit, rozvíjet dál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Pro K jistota, že nasloucháme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Pro pracovníka záchytný bod, křižovatka - vhodné použít, když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K mluví hodně dlouho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Příběh je složitý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Objevuje se mnoho témat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Pracovník si potřebuje ujasnit, upřesnit souvislosti v příběhu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Na konci rozhovoru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0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7" name="Google Shape;537;p40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PARAFRÁZE</a:t>
            </a:r>
            <a:endParaRPr dirty="0"/>
          </a:p>
        </p:txBody>
      </p:sp>
      <p:sp>
        <p:nvSpPr>
          <p:cNvPr id="538" name="Google Shape;538;p40"/>
          <p:cNvSpPr txBox="1">
            <a:spLocks noGrp="1"/>
          </p:cNvSpPr>
          <p:nvPr>
            <p:ph idx="1"/>
          </p:nvPr>
        </p:nvSpPr>
        <p:spPr>
          <a:xfrm>
            <a:off x="4398523" y="757237"/>
            <a:ext cx="6781799" cy="517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dáváme zpětnou vazbu, co jsme slyšeli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nabízíme pohled z jiného pohledu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strategický krok – pracovník převypráví obsah  a dodá své myšlenky posune hovor dál – nabídnutí cest, jak se zbavit trápení –např. zkušenost lidí v podobné situaci – rozšíření pohledu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SHRNUTÍ</a:t>
            </a:r>
            <a:endParaRPr dirty="0"/>
          </a:p>
        </p:txBody>
      </p:sp>
      <p:sp>
        <p:nvSpPr>
          <p:cNvPr id="549" name="Google Shape;549;p41"/>
          <p:cNvSpPr txBox="1">
            <a:spLocks noGrp="1"/>
          </p:cNvSpPr>
          <p:nvPr>
            <p:ph idx="1"/>
          </p:nvPr>
        </p:nvSpPr>
        <p:spPr>
          <a:xfrm>
            <a:off x="4245503" y="471054"/>
            <a:ext cx="7564581" cy="628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Shrnutí delšího úseku, slouží mimo jiné, aby se ani K ani P v hovoru neztratili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Otevírá prostor k dalšímu hledání cest a řešení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Účelem je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Dát dohromady důležité myšlenky a fakta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Položit základ pro další diskuzi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Zhodnotit dosažený pokrok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Doporučuje se po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Delším časovém úseku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Při více tématech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Při překotném či nesrozumitelném hovoru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V závěru  pro shrnutí celého hovoru s nabídkou řešení, ke kterému se K přiklání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U hovorů, kdy je P přesvědčen, že K rozumí, co by mu pomohlo zbavit se trápení a díky shrnutí je možné nabídnout pomoc s ukončením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9" name="Google Shape;559;p42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KOTVENÍ</a:t>
            </a:r>
            <a:endParaRPr dirty="0"/>
          </a:p>
        </p:txBody>
      </p:sp>
      <p:sp>
        <p:nvSpPr>
          <p:cNvPr id="560" name="Google Shape;560;p42"/>
          <p:cNvSpPr txBox="1">
            <a:spLocks noGrp="1"/>
          </p:cNvSpPr>
          <p:nvPr>
            <p:ph idx="1"/>
          </p:nvPr>
        </p:nvSpPr>
        <p:spPr>
          <a:xfrm>
            <a:off x="4152011" y="757237"/>
            <a:ext cx="764770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Zpevňování některých odpovědí K, zatímco jiné necháváme vyhasnout –  selekce produktivních nápadů K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Pomáhá snižovat pravděpodobnost nekontrolovaného zhoršení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Používáme slůvka  - aha, </a:t>
            </a:r>
            <a:r>
              <a:rPr lang="cs-CZ" sz="2000" cap="none" dirty="0" err="1">
                <a:latin typeface="Calibri"/>
                <a:ea typeface="Calibri"/>
                <a:cs typeface="Calibri"/>
                <a:sym typeface="Calibri"/>
              </a:rPr>
              <a:t>hmm</a:t>
            </a: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, opakujeme části odpovědí K, případně se vědomě vracíme – pozitivní kotvení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Opatrně na negativní kotvení - “chrlící k“ – zpevňujeme chování – hrozí zahlcení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Kotvení, upevňování, co funguje – cílené otázky na „kotvy“, pomáháme si uvědomit, můžeme i nabízet (“ říkala jste, že bratr se vás ptal, jak se máte)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Face to face – kotvení přes tělo – tělesné prožívání. Zachycení potřeb, zklidnění – dýchání, vnímání pracovníka, místnosti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0" name="Google Shape;570;p43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cs-CZ" sz="3100" dirty="0">
                <a:latin typeface="Calibri"/>
                <a:ea typeface="Calibri"/>
                <a:cs typeface="Calibri"/>
                <a:sym typeface="Calibri"/>
              </a:rPr>
              <a:t>ZHODNOCUJÍCÍ FORMULACE A OCENĚNÍ</a:t>
            </a:r>
            <a:endParaRPr dirty="0"/>
          </a:p>
        </p:txBody>
      </p:sp>
      <p:sp>
        <p:nvSpPr>
          <p:cNvPr id="571" name="Google Shape;571;p43"/>
          <p:cNvSpPr txBox="1">
            <a:spLocks noGrp="1"/>
          </p:cNvSpPr>
          <p:nvPr>
            <p:ph idx="1"/>
          </p:nvPr>
        </p:nvSpPr>
        <p:spPr>
          <a:xfrm>
            <a:off x="4152011" y="387927"/>
            <a:ext cx="7716139" cy="647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Cílem dát najevo, že K sdělení má váhu, je podstatné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Ocenění K patří k důležitým dovednostem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Součástí každého hovoru – min ocenění za zavolání, vyhledání služby, chce řešit situaci, udělal první krok, snaží se změnit svůj život…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Upřímné, důležitá naše autentičnost – vnitřní přesvědčení pracovníka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Do ocenění patří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Vyjádření úcty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Vyjádření radosti z toho, co se K podařilo dosáhnout, zvládnout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Pojmenování a podpora toho, co se K podařilo změnit vlastním úsilím, zároveň s předpokladem, že to P vnímá jako pozitivní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Výslovná pochvala, obdiv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6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2" name="Google Shape;602;p46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estrial"/>
              <a:buNone/>
            </a:pPr>
            <a:r>
              <a:rPr lang="cs-CZ" sz="4400" dirty="0"/>
              <a:t>EMOCE V KI</a:t>
            </a:r>
            <a:endParaRPr dirty="0"/>
          </a:p>
        </p:txBody>
      </p:sp>
      <p:sp>
        <p:nvSpPr>
          <p:cNvPr id="603" name="Google Shape;603;p46"/>
          <p:cNvSpPr txBox="1">
            <a:spLocks noGrp="1"/>
          </p:cNvSpPr>
          <p:nvPr>
            <p:ph idx="1"/>
          </p:nvPr>
        </p:nvSpPr>
        <p:spPr>
          <a:xfrm>
            <a:off x="4364182" y="484909"/>
            <a:ext cx="7827818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smutek a pláč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strach a úzkost –  někdy doprovází mlčení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panická úzkost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hněv a vztek, někdy doprovází agrese</a:t>
            </a:r>
            <a:endParaRPr sz="2400" dirty="0"/>
          </a:p>
          <a:p>
            <a:pPr marL="228600" lvl="0" indent="-1143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lidé v zátěžových situacích prožívají silné emoce – naše role umět adekvátně reagovat, přijmout je a unést, podpořit , nebát se pojmenovat, dát jim prostor a pomoci ventilovat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ventilace emocí snižuje napětí, uvolňuje a dává prostor řešení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emoce na počátku, ale i v průběhu, možné opakovaní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průběh emocí – křivka (nákres)</a:t>
            </a:r>
            <a:endParaRPr sz="2400" dirty="0"/>
          </a:p>
          <a:p>
            <a:pPr marL="228600" lvl="0" indent="-1143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7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3" name="Google Shape;613;p47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SMUTEK A PLÁČ</a:t>
            </a:r>
            <a:endParaRPr dirty="0"/>
          </a:p>
        </p:txBody>
      </p:sp>
      <p:sp>
        <p:nvSpPr>
          <p:cNvPr id="614" name="Google Shape;614;p47"/>
          <p:cNvSpPr txBox="1">
            <a:spLocks noGrp="1"/>
          </p:cNvSpPr>
          <p:nvPr>
            <p:ph idx="1"/>
          </p:nvPr>
        </p:nvSpPr>
        <p:spPr>
          <a:xfrm>
            <a:off x="4267200" y="193964"/>
            <a:ext cx="7620000" cy="651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Pláč umožňuje vyjádřit psy i </a:t>
            </a:r>
            <a:r>
              <a:rPr lang="cs-CZ" sz="1665" cap="none" dirty="0" err="1">
                <a:latin typeface="Calibri"/>
                <a:ea typeface="Calibri"/>
                <a:cs typeface="Calibri"/>
                <a:sym typeface="Calibri"/>
              </a:rPr>
              <a:t>fyz</a:t>
            </a: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 bolest, zármutek i štěstí – odplavení napětí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Pláč nestopujeme – přijímáme, vyjadřujeme podporu – odplavení, ventilaci ( Tady můžete plakat…)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None/>
            </a:pPr>
            <a:r>
              <a:rPr lang="cs-CZ" sz="1757" b="1" cap="none" dirty="0">
                <a:latin typeface="Calibri"/>
                <a:ea typeface="Calibri"/>
                <a:cs typeface="Calibri"/>
                <a:sym typeface="Calibri"/>
              </a:rPr>
              <a:t>KI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Reagovat na pláč- vidím, slyším, že pláčete, jsem tady s Vámi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Dát prostor a svolení pro pláč – můžete plakat, někdy to tak je, že se musíme plakat, máme čas vyplačte se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Zpočátku dávat uzavřené otázky, k se těžko mluví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Pláč přijmout a podpořit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Zrcadlit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Přizpůsobit tempo a hlas K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Reflektovat, jak se pláč mění – vidím, že jste se rozplakala ještě víc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Nechat K mluvit, pokud už se trochu zklidnil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Ptát se, co se stalo – Co vás rozplakalo?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Pláč je možno nabízet jako ventil napětí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Nabídnout kapesník, vodu, kontakt tělesný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Patologický pláč, účelový pláč – vést k racionalitě</a:t>
            </a:r>
            <a:endParaRPr dirty="0"/>
          </a:p>
          <a:p>
            <a:pPr marL="685800" lvl="1" indent="-12287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None/>
            </a:pP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KRIZE  PRINCIPY KI</a:t>
            </a:r>
            <a:endParaRPr dirty="0"/>
          </a:p>
        </p:txBody>
      </p:sp>
      <p:sp>
        <p:nvSpPr>
          <p:cNvPr id="225" name="Google Shape;225;p24"/>
          <p:cNvSpPr txBox="1">
            <a:spLocks noGrp="1"/>
          </p:cNvSpPr>
          <p:nvPr>
            <p:ph idx="1"/>
          </p:nvPr>
        </p:nvSpPr>
        <p:spPr>
          <a:xfrm>
            <a:off x="4059936" y="428625"/>
            <a:ext cx="7898702" cy="631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krize – v psychosociální oblasti jako důsledek střetu s překážkou, kterou nejsme schopni vlastními silami a běžnými strategiemi zvládnout v přijatelném čase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situace, </a:t>
            </a:r>
            <a:r>
              <a:rPr lang="cs-CZ" sz="1700" cap="none" dirty="0" err="1">
                <a:latin typeface="Calibri"/>
                <a:ea typeface="Calibri"/>
                <a:cs typeface="Calibri"/>
                <a:sym typeface="Calibri"/>
              </a:rPr>
              <a:t>kt</a:t>
            </a: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. způsobuje změnu v navyklém způsobu života a vyvolává stav nerovnováhy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cs-CZ" sz="1700" cap="none" dirty="0" err="1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 krize jako příležitost pro změnu – ztráta i zisk, výzva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                                            „Kdy jindy než teď?“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17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Calibri"/>
              <a:buChar char="-"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spouštěče – ztráta, změna, volba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Calibri"/>
              <a:buChar char="-"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projevy v somatických, psychických i sociálních symptomech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Calibri"/>
              <a:buChar char="-"/>
            </a:pP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řešení záleží na individuálních adaptačních schopnostech a </a:t>
            </a:r>
            <a:r>
              <a:rPr lang="cs-CZ" sz="1700" cap="none" dirty="0" err="1">
                <a:latin typeface="Calibri"/>
                <a:ea typeface="Calibri"/>
                <a:cs typeface="Calibri"/>
                <a:sym typeface="Calibri"/>
              </a:rPr>
              <a:t>coping</a:t>
            </a:r>
            <a:r>
              <a:rPr lang="cs-CZ" sz="1700" cap="none" dirty="0">
                <a:latin typeface="Calibri"/>
                <a:ea typeface="Calibri"/>
                <a:cs typeface="Calibri"/>
                <a:sym typeface="Calibri"/>
              </a:rPr>
              <a:t> strategiích (jaké máte/znáte?)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3" name="Google Shape;633;p49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STRACH A MLČENÍ</a:t>
            </a:r>
            <a:endParaRPr dirty="0"/>
          </a:p>
        </p:txBody>
      </p:sp>
      <p:sp>
        <p:nvSpPr>
          <p:cNvPr id="636" name="Google Shape;636;p49"/>
          <p:cNvSpPr txBox="1">
            <a:spLocks noGrp="1"/>
          </p:cNvSpPr>
          <p:nvPr>
            <p:ph idx="1"/>
          </p:nvPr>
        </p:nvSpPr>
        <p:spPr>
          <a:xfrm>
            <a:off x="4152011" y="428017"/>
            <a:ext cx="7871376" cy="64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řada důvodů – na počátku jiný význam než v průběhu – stud, tajemství, jak začít, potlačovaný pláč, silné emoce, nebezpečí – okolí i pracovník, testování, osamělost 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KI 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Čtení neverbálních signálů, popis a doptávání – vidím/slyším, že těžce dýcháte, jiné lidi okolo vás…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Zrcadlení, technika ozvěny – zopakování, co slyšíme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Dát prostor a čas – můžeme mlčet, někdy může být těžké začít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Podpora, pobídka k hovoru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Přizpůsobit tempo a hlas k – vlastní vnímání času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Oddělení k tempa od našeho – nenechat se strhnout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Uvědomění, že se k může v mlčení cítit dobře a bezpečně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Uzavřené otázky – stalo se dnes něco? Týká se to ještě někoho?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Orientace v situaci – jste zraněná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U TKI žádost o signál a vysvětlení, pokud pracovník nic neslyší – zkuste zakašlat, ať vím, že se slyšíme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Od uzavřených otázek k otevřeným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Ohraničit čas a informovat o čase – už jsme spolu 15 minut, máme na sebe ještě pár minut, poté budu muset zavěsit/ukončit konzultaci, můžeme se domluvit na jindy až se budete cítit 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0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4" name="Google Shape;644;p50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ÚZKOST A PANIKA V KI</a:t>
            </a:r>
            <a:endParaRPr dirty="0"/>
          </a:p>
        </p:txBody>
      </p:sp>
      <p:sp>
        <p:nvSpPr>
          <p:cNvPr id="647" name="Google Shape;647;p50"/>
          <p:cNvSpPr txBox="1">
            <a:spLocks noGrp="1"/>
          </p:cNvSpPr>
          <p:nvPr>
            <p:ph idx="1"/>
          </p:nvPr>
        </p:nvSpPr>
        <p:spPr>
          <a:xfrm>
            <a:off x="4152010" y="856035"/>
            <a:ext cx="7398915" cy="493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Příznaky – bušení srdce, bolest na hrudi, pocit dušení, závrať, pocity neskutečna, strach z umírání, s. Ze ztráty kontroly, s. Ze zešílení, vyhýbavé chování, snaha utéct ze situace, s. Z další ataky – trvá několik minut i déle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cs-CZ" sz="1665" b="1" cap="none" dirty="0">
                <a:latin typeface="Calibri"/>
                <a:ea typeface="Calibri"/>
                <a:cs typeface="Calibri"/>
                <a:sym typeface="Calibri"/>
              </a:rPr>
              <a:t>KI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Trojúhelník (emoce, myšlení, aktivita) – zúžení pouze k jednomu vrcholu 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cs-CZ" sz="1665" cap="none" dirty="0" err="1">
                <a:latin typeface="Calibri"/>
                <a:ea typeface="Calibri"/>
                <a:cs typeface="Calibri"/>
                <a:sym typeface="Calibri"/>
              </a:rPr>
              <a:t>vbourat</a:t>
            </a: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 se“ ke K – pevný silný hlas 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Jít kus cesty s k a pak zásah - „jsem tu s vámi, už bude dobře slyšíte mě?“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Direktivní vedení – teď budu mluvit já, poslouchejte mě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Zjistit aktuální stav (kdo, kde, jak, co ses stalo), eliminace ohrožení života a zdraví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Přístup z boku ( viditelnost), krátké hlasité povely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Usadit i sebe, nejlépe opřít – společně zklidnit dýchání 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Tělo – držet, oční kontakt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 dirty="0">
                <a:latin typeface="Calibri"/>
                <a:ea typeface="Calibri"/>
                <a:cs typeface="Calibri"/>
                <a:sym typeface="Calibri"/>
              </a:rPr>
              <a:t>Po zklidnění prostor pro emoce – často do pláče</a:t>
            </a:r>
            <a:endParaRPr sz="1665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1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6" name="Google Shape;656;p51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VZTEK, HNĚV A AGRESE</a:t>
            </a:r>
            <a:endParaRPr dirty="0"/>
          </a:p>
        </p:txBody>
      </p:sp>
      <p:sp>
        <p:nvSpPr>
          <p:cNvPr id="657" name="Google Shape;657;p51"/>
          <p:cNvSpPr txBox="1">
            <a:spLocks noGrp="1"/>
          </p:cNvSpPr>
          <p:nvPr>
            <p:ph idx="1"/>
          </p:nvPr>
        </p:nvSpPr>
        <p:spPr>
          <a:xfrm>
            <a:off x="4152012" y="0"/>
            <a:ext cx="8132064" cy="685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signály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psychomotorické – neklid, pohyb, nervozita, zvýšená gestikulace, přešlapávání, podupávání x stažené tělo, strnulost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mimika – stažená tvář, vyhýbaní se očnímu kontaktu, sklený výraz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řeč – zvýšená hlasitost, tempo, výhružky, nadávky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pohyb v prostoru – nerespektování osobní zóny, odmítá se posadit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celkový vzhled – celková zanedbanost, nebezpečný předmět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Základní přístupy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Dynamický – energie agrese, zrcadlení, hlasitý pevný hlas, jasné hranice, direktivní přístup, postupné zklidňování – méně funguje i K, kde je narušen kontakt s realitou – intoxikace, psychotické projevy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Zklidňující – pevný, klidný hlas, vyrovnanost, pomalejší tempo než K, ustát provokaci, dát prostor pro ventilaci, vyjednávání, diskuze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600" b="1" cap="none" dirty="0">
                <a:latin typeface="Calibri"/>
                <a:ea typeface="Calibri"/>
                <a:cs typeface="Calibri"/>
                <a:sym typeface="Calibri"/>
              </a:rPr>
              <a:t>KI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 dát prostor pro verbalizaci agrese, vymluvení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Respekt k o osobnímu prostoru K, udržovat bezpečnou vzdálenost pro sebe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Snaha posadit, při odmítnutí kopírování chování (stát – zůstat stát)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Zdvořilý, profesionální a pevný přístup, vyjádřit pochopení x udržení neutrality, ! K vycítí strach a svou převahu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Po ventilaci více strukturovat rozhovor – ptáme se na zakázku, vymezit možnosti konzultace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Nezlehčovat situaci, nelhat a neslibovat, jednoznačně a srozumitelně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Používat jméno a udržovat oční kontakt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Na hrubost a vulgarity odpovídat rázně a pevně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Redukce dalších rušivých faktorů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V případě extrémně emotivního projevu přerušit konzultaci a domluvit jiný termín – direktivní ukončení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Požádat o spolupráci, upozornit na důsledky chování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 dirty="0">
                <a:latin typeface="Calibri"/>
                <a:ea typeface="Calibri"/>
                <a:cs typeface="Calibri"/>
                <a:sym typeface="Calibri"/>
              </a:rPr>
              <a:t>Ohrožuje-li bezprostředně sebe či okolí – předně vlastní bezpečí a dalších K, pomoc kolegů a dalších osob – PČR, RZ</a:t>
            </a:r>
            <a:endParaRPr dirty="0"/>
          </a:p>
          <a:p>
            <a:pPr marL="685800" lvl="1" indent="-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2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cs-CZ" sz="3700" dirty="0">
                <a:latin typeface="Calibri"/>
                <a:ea typeface="Calibri"/>
                <a:cs typeface="Calibri"/>
                <a:sym typeface="Calibri"/>
              </a:rPr>
              <a:t>BEZPEČNOST PRACOVNÍKŮ</a:t>
            </a:r>
            <a:endParaRPr dirty="0"/>
          </a:p>
        </p:txBody>
      </p:sp>
      <p:sp>
        <p:nvSpPr>
          <p:cNvPr id="668" name="Google Shape;668;p52"/>
          <p:cNvSpPr txBox="1">
            <a:spLocks noGrp="1"/>
          </p:cNvSpPr>
          <p:nvPr>
            <p:ph idx="1"/>
          </p:nvPr>
        </p:nvSpPr>
        <p:spPr>
          <a:xfrm>
            <a:off x="4152012" y="371220"/>
            <a:ext cx="8039988" cy="67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vždy na prvním místě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zásady 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prostor pracoviště a </a:t>
            </a:r>
            <a:r>
              <a:rPr lang="cs-CZ" sz="1600" cap="none" dirty="0" err="1">
                <a:latin typeface="Calibri"/>
                <a:ea typeface="Calibri"/>
                <a:cs typeface="Calibri"/>
                <a:sym typeface="Calibri"/>
              </a:rPr>
              <a:t>konzultovny</a:t>
            </a:r>
            <a:endParaRPr sz="16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týmová spolupráce – př. v IC </a:t>
            </a:r>
            <a:r>
              <a:rPr lang="cs-CZ" sz="1600" cap="none" dirty="0" err="1">
                <a:latin typeface="Calibri"/>
                <a:ea typeface="Calibri"/>
                <a:cs typeface="Calibri"/>
                <a:sym typeface="Calibri"/>
              </a:rPr>
              <a:t>prvokontakt</a:t>
            </a: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 ve dvou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metodika bezpečnosti práce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spolupráce a kontakty – PČR , ochranka 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realistický odhad událostí – naše limity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pohled psychiatra – dle závažnosti či diagnózy, možnost nedobrovolné hospitalizace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ukončení hovoru TKI, KI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shrnutí, rekapitulace, shrnutí kroků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připomenutí času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reflexe točení v kruhu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psychohygiena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limit – jedno téma, do 10 min – informované zavěšení, ukončení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1"/>
          <p:cNvSpPr txBox="1">
            <a:spLocks noGrp="1"/>
          </p:cNvSpPr>
          <p:nvPr>
            <p:ph type="title"/>
          </p:nvPr>
        </p:nvSpPr>
        <p:spPr>
          <a:xfrm>
            <a:off x="1624465" y="318479"/>
            <a:ext cx="7859564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ZDROJE</a:t>
            </a:r>
            <a:endParaRPr dirty="0"/>
          </a:p>
        </p:txBody>
      </p:sp>
      <p:sp>
        <p:nvSpPr>
          <p:cNvPr id="948" name="Google Shape;948;p71"/>
          <p:cNvSpPr txBox="1">
            <a:spLocks noGrp="1"/>
          </p:cNvSpPr>
          <p:nvPr>
            <p:ph idx="1"/>
          </p:nvPr>
        </p:nvSpPr>
        <p:spPr>
          <a:xfrm>
            <a:off x="913775" y="1716946"/>
            <a:ext cx="10519231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Vodáčková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Daniela. Krizová intervence. 3. Vyd. Praha: Portál, 2012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Brož, Filip a Daniela </a:t>
            </a: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Vodáčková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. Krizová intervence v kazuistikách. Vydání první. Praha: Portál, 2015.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Baštecká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Bohumila. Psychosociální krizová spolupráce. Vyd. 1. Praha: </a:t>
            </a: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Grada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2013.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Kopřiva, Karel. Lidský vztah jako součást profese : psychoterapeutické kapitoly pro sociální, pedagogické a zdravotnické profese. 4. Vyd. Praha: Portál, 2000</a:t>
            </a:r>
            <a:endParaRPr dirty="0"/>
          </a:p>
        </p:txBody>
      </p:sp>
      <p:pic>
        <p:nvPicPr>
          <p:cNvPr id="950" name="Google Shape;950;p71"/>
          <p:cNvPicPr preferRelativeResize="0"/>
          <p:nvPr/>
        </p:nvPicPr>
        <p:blipFill rotWithShape="1">
          <a:blip r:embed="rId3">
            <a:alphaModFix/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/>
            <a:ahLst/>
            <a:cxnLst/>
            <a:rect l="l" t="t" r="r" b="b"/>
            <a:pathLst>
              <a:path w="4103216" h="1714050" extrusionOk="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JAK PODLE V</a:t>
            </a:r>
            <a:br>
              <a:rPr lang="cs-CZ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VÁS VYPADÁ ČLOVĚK V KRIZI?</a:t>
            </a:r>
            <a:endParaRPr dirty="0"/>
          </a:p>
        </p:txBody>
      </p:sp>
      <p:grpSp>
        <p:nvGrpSpPr>
          <p:cNvPr id="233" name="Google Shape;233;p25"/>
          <p:cNvGrpSpPr/>
          <p:nvPr/>
        </p:nvGrpSpPr>
        <p:grpSpPr>
          <a:xfrm>
            <a:off x="1290843" y="2539508"/>
            <a:ext cx="9610313" cy="3015000"/>
            <a:chOff x="376443" y="7033"/>
            <a:chExt cx="9610313" cy="3015000"/>
          </a:xfrm>
        </p:grpSpPr>
        <p:sp>
          <p:nvSpPr>
            <p:cNvPr id="234" name="Google Shape;234;p25"/>
            <p:cNvSpPr/>
            <p:nvPr/>
          </p:nvSpPr>
          <p:spPr>
            <a:xfrm>
              <a:off x="935850" y="7033"/>
              <a:ext cx="1749937" cy="1749937"/>
            </a:xfrm>
            <a:prstGeom prst="ellipse">
              <a:avLst/>
            </a:prstGeom>
            <a:solidFill>
              <a:srgbClr val="4ACAAD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1308787" y="379971"/>
              <a:ext cx="1004062" cy="10040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376443" y="2302033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 txBox="1"/>
            <p:nvPr/>
          </p:nvSpPr>
          <p:spPr>
            <a:xfrm>
              <a:off x="376443" y="2302033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Questrial"/>
                <a:buNone/>
              </a:pPr>
              <a:r>
                <a:rPr lang="cs-CZ" sz="26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TĚLESNÉ PŘÍZNAKY</a:t>
              </a:r>
              <a:endPara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306631" y="7033"/>
              <a:ext cx="1749937" cy="17499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679568" y="379971"/>
              <a:ext cx="1004062" cy="10040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3747225" y="2302033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 txBox="1"/>
            <p:nvPr/>
          </p:nvSpPr>
          <p:spPr>
            <a:xfrm>
              <a:off x="3747225" y="2302033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Questrial"/>
                <a:buNone/>
              </a:pPr>
              <a:r>
                <a:rPr lang="cs-CZ" sz="26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PSYCHICKÉ PŘÍZNAKY</a:t>
              </a:r>
              <a:endPara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7677412" y="7033"/>
              <a:ext cx="1749937" cy="17499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8050350" y="379971"/>
              <a:ext cx="1004062" cy="10040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7118006" y="2302033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 txBox="1"/>
            <p:nvPr/>
          </p:nvSpPr>
          <p:spPr>
            <a:xfrm>
              <a:off x="7118006" y="2302033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Questrial"/>
                <a:buNone/>
              </a:pPr>
              <a:r>
                <a:rPr lang="cs-CZ" sz="26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SOCIÁLNÍ PŘÍZNAKY</a:t>
              </a:r>
              <a:endPara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PRŮBĚH KRIZE</a:t>
            </a:r>
            <a:endParaRPr dirty="0"/>
          </a:p>
        </p:txBody>
      </p:sp>
      <p:sp>
        <p:nvSpPr>
          <p:cNvPr id="255" name="Google Shape;255;p26"/>
          <p:cNvSpPr txBox="1">
            <a:spLocks noGrp="1"/>
          </p:cNvSpPr>
          <p:nvPr>
            <p:ph idx="1"/>
          </p:nvPr>
        </p:nvSpPr>
        <p:spPr>
          <a:xfrm>
            <a:off x="4059935" y="428625"/>
            <a:ext cx="7812977" cy="624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akutní stav do 72 hodin</a:t>
            </a:r>
            <a:endParaRPr sz="40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ztráta psychické rovnováhy – je-li do 4 až 6 týdnů zvládnut, je to signál, že K nalezl nové vyrovnávající strategie</a:t>
            </a:r>
            <a:endParaRPr sz="40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krizové stavy mohou samy odeznít, </a:t>
            </a:r>
            <a:r>
              <a:rPr lang="cs-CZ" sz="1800" cap="none" dirty="0" err="1">
                <a:latin typeface="Calibri"/>
                <a:ea typeface="Calibri"/>
                <a:cs typeface="Calibri"/>
                <a:sym typeface="Calibri"/>
              </a:rPr>
              <a:t>chronifikovat</a:t>
            </a: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 či vyvolat poruchu nebo nemoc</a:t>
            </a:r>
            <a:endParaRPr sz="40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krize jako proces – fáze a stádia (trvají hodiny až dny) –</a:t>
            </a:r>
            <a:r>
              <a:rPr lang="cs-CZ" sz="1800" b="1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cap="none" dirty="0" err="1">
                <a:latin typeface="Calibri"/>
                <a:ea typeface="Calibri"/>
                <a:cs typeface="Calibri"/>
                <a:sym typeface="Calibri"/>
              </a:rPr>
              <a:t>Caplanův</a:t>
            </a:r>
            <a:r>
              <a:rPr lang="cs-CZ" sz="1800" b="1" cap="none" dirty="0">
                <a:latin typeface="Calibri"/>
                <a:ea typeface="Calibri"/>
                <a:cs typeface="Calibri"/>
                <a:sym typeface="Calibri"/>
              </a:rPr>
              <a:t> model krize</a:t>
            </a:r>
            <a:endParaRPr sz="4000" dirty="0"/>
          </a:p>
          <a:p>
            <a:pPr marL="514350" lvl="0" indent="-514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Pocit ohrožení – napětí, úzkost, snaha používat naučené mechanismy (trvá krátce, vteřiny)</a:t>
            </a:r>
            <a:endParaRPr sz="4000" dirty="0"/>
          </a:p>
          <a:p>
            <a:pPr marL="514350" lvl="0" indent="-514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Plné uvědomění nepohody, zranitelnosti a neschopnosti zvládnout situaci, ztráta kontroly – metoda náhodných pokusů (trvá hodiny až dny) (řešení nebo do 3.fáze)</a:t>
            </a:r>
            <a:endParaRPr sz="4000" dirty="0"/>
          </a:p>
          <a:p>
            <a:pPr marL="514350" lvl="0" indent="-514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Selhání, neschopnost řešení nastalé situace, snaha o inovaci metod řešení – </a:t>
            </a:r>
            <a:r>
              <a:rPr lang="cs-CZ" sz="1800" b="1" i="1" cap="none" dirty="0">
                <a:latin typeface="Calibri"/>
                <a:ea typeface="Calibri"/>
                <a:cs typeface="Calibri"/>
                <a:sym typeface="Calibri"/>
              </a:rPr>
              <a:t>největší ochota a přístupnost pro pomoc z vnějšku </a:t>
            </a: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– čas pro KI – vyhledání odborné pomoci (hodiny až dny) (lze dostat stav na „předkrizovou“ úroveň)</a:t>
            </a:r>
            <a:endParaRPr sz="4000" dirty="0"/>
          </a:p>
          <a:p>
            <a:pPr marL="514350" lvl="0" indent="-514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cs-CZ" sz="1800" cap="none" dirty="0">
                <a:latin typeface="Calibri"/>
                <a:ea typeface="Calibri"/>
                <a:cs typeface="Calibri"/>
                <a:sym typeface="Calibri"/>
              </a:rPr>
              <a:t>Závažný stav psychického ohrožení, celková dezorganizace a dekompenzace – chybí síla zvládnout i vyhledat pomoc – nezbytná odborná pomoc – nutnost aktivity blízkých (dny až týdny)</a:t>
            </a:r>
            <a:endParaRPr sz="4000" dirty="0"/>
          </a:p>
          <a:p>
            <a:pPr marL="228600" lvl="0" indent="-1460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8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 dirty="0">
                <a:latin typeface="Calibri"/>
                <a:ea typeface="Calibri"/>
                <a:cs typeface="Calibri"/>
                <a:sym typeface="Calibri"/>
              </a:rPr>
              <a:t>PŘIROZENÉ MECHANISMY ZVLÁDÁNÍ ZÁTĚŽE</a:t>
            </a:r>
            <a:endParaRPr dirty="0"/>
          </a:p>
        </p:txBody>
      </p:sp>
      <p:grpSp>
        <p:nvGrpSpPr>
          <p:cNvPr id="263" name="Google Shape;263;p27"/>
          <p:cNvGrpSpPr/>
          <p:nvPr/>
        </p:nvGrpSpPr>
        <p:grpSpPr>
          <a:xfrm>
            <a:off x="4300538" y="58873"/>
            <a:ext cx="7282126" cy="6423586"/>
            <a:chOff x="609334" y="58873"/>
            <a:chExt cx="6430612" cy="6423586"/>
          </a:xfrm>
        </p:grpSpPr>
        <p:sp>
          <p:nvSpPr>
            <p:cNvPr id="264" name="Google Shape;264;p27"/>
            <p:cNvSpPr/>
            <p:nvPr/>
          </p:nvSpPr>
          <p:spPr>
            <a:xfrm>
              <a:off x="1134131" y="399030"/>
              <a:ext cx="5494840" cy="549484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4ACAA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 txBox="1"/>
            <p:nvPr/>
          </p:nvSpPr>
          <p:spPr>
            <a:xfrm>
              <a:off x="4020884" y="909265"/>
              <a:ext cx="1308295" cy="1046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Sch. Projevit emoce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1204778" y="487340"/>
              <a:ext cx="5494840" cy="549484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4BC89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 txBox="1"/>
            <p:nvPr/>
          </p:nvSpPr>
          <p:spPr>
            <a:xfrm>
              <a:off x="4936691" y="2479219"/>
              <a:ext cx="1504539" cy="915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Sch. Sdělovat a sdílet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179267" y="598545"/>
              <a:ext cx="5494840" cy="549484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4DC67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4707739" y="3852929"/>
              <a:ext cx="1308295" cy="1013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Sch. Kontaktu s vlastním tělem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077220" y="647606"/>
              <a:ext cx="5494840" cy="5494840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4FC56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3186846" y="4964981"/>
              <a:ext cx="1275588" cy="915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Sch. Kontaktu s vlastními potřebami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975173" y="598545"/>
              <a:ext cx="5494840" cy="5494840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rgbClr val="56C35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 txBox="1"/>
            <p:nvPr/>
          </p:nvSpPr>
          <p:spPr>
            <a:xfrm>
              <a:off x="1633245" y="3852929"/>
              <a:ext cx="1308295" cy="1013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Uvědomění vlastních možností / zdrojů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949661" y="487340"/>
              <a:ext cx="5494840" cy="5494840"/>
            </a:xfrm>
            <a:prstGeom prst="pie">
              <a:avLst>
                <a:gd name="adj1" fmla="val 10028574"/>
                <a:gd name="adj2" fmla="val 13114284"/>
              </a:avLst>
            </a:prstGeom>
            <a:solidFill>
              <a:srgbClr val="6EC15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 txBox="1"/>
            <p:nvPr/>
          </p:nvSpPr>
          <p:spPr>
            <a:xfrm>
              <a:off x="1208049" y="2479219"/>
              <a:ext cx="1504539" cy="915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Sch. využít zkušenosti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020309" y="399030"/>
              <a:ext cx="5494840" cy="5494840"/>
            </a:xfrm>
            <a:prstGeom prst="pie">
              <a:avLst>
                <a:gd name="adj1" fmla="val 13114284"/>
                <a:gd name="adj2" fmla="val 16200000"/>
              </a:avLst>
            </a:prstGeom>
            <a:solidFill>
              <a:srgbClr val="85C05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 txBox="1"/>
            <p:nvPr/>
          </p:nvSpPr>
          <p:spPr>
            <a:xfrm>
              <a:off x="2320100" y="909265"/>
              <a:ext cx="1308295" cy="1046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Sch. Využít kolektivní vzorce chování či rituály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793700" y="58873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6" y="4067"/>
                  </a:moveTo>
                  <a:lnTo>
                    <a:pt x="60006" y="4067"/>
                  </a:lnTo>
                  <a:cubicBezTo>
                    <a:pt x="75265" y="4069"/>
                    <a:pt x="89862" y="10305"/>
                    <a:pt x="100412" y="21331"/>
                  </a:cubicBezTo>
                  <a:lnTo>
                    <a:pt x="103582" y="18802"/>
                  </a:lnTo>
                  <a:lnTo>
                    <a:pt x="101341" y="27025"/>
                  </a:lnTo>
                  <a:lnTo>
                    <a:pt x="92452" y="27680"/>
                  </a:lnTo>
                  <a:lnTo>
                    <a:pt x="95620" y="25153"/>
                  </a:lnTo>
                  <a:lnTo>
                    <a:pt x="95620" y="25153"/>
                  </a:lnTo>
                  <a:cubicBezTo>
                    <a:pt x="86247" y="15572"/>
                    <a:pt x="73409" y="10171"/>
                    <a:pt x="60005" y="10169"/>
                  </a:cubicBezTo>
                  <a:close/>
                </a:path>
              </a:pathLst>
            </a:custGeom>
            <a:solidFill>
              <a:srgbClr val="4AC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864792" y="147574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730" y="25127"/>
                  </a:moveTo>
                  <a:lnTo>
                    <a:pt x="103730" y="25127"/>
                  </a:lnTo>
                  <a:cubicBezTo>
                    <a:pt x="113246" y="37060"/>
                    <a:pt x="117472" y="52364"/>
                    <a:pt x="115429" y="67489"/>
                  </a:cubicBezTo>
                  <a:lnTo>
                    <a:pt x="119382" y="68391"/>
                  </a:lnTo>
                  <a:lnTo>
                    <a:pt x="111556" y="71765"/>
                  </a:lnTo>
                  <a:lnTo>
                    <a:pt x="105502" y="65223"/>
                  </a:lnTo>
                  <a:lnTo>
                    <a:pt x="109453" y="66125"/>
                  </a:lnTo>
                  <a:cubicBezTo>
                    <a:pt x="111101" y="52821"/>
                    <a:pt x="107318" y="39413"/>
                    <a:pt x="98960" y="28932"/>
                  </a:cubicBezTo>
                  <a:close/>
                </a:path>
              </a:pathLst>
            </a:custGeom>
            <a:solidFill>
              <a:srgbClr val="4BC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839190" y="258521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33" y="72436"/>
                  </a:moveTo>
                  <a:cubicBezTo>
                    <a:pt x="111139" y="87318"/>
                    <a:pt x="101810" y="100167"/>
                    <a:pt x="88710" y="108002"/>
                  </a:cubicBezTo>
                  <a:lnTo>
                    <a:pt x="90469" y="111655"/>
                  </a:lnTo>
                  <a:lnTo>
                    <a:pt x="82952" y="107641"/>
                  </a:lnTo>
                  <a:lnTo>
                    <a:pt x="84290" y="98829"/>
                  </a:lnTo>
                  <a:lnTo>
                    <a:pt x="86049" y="102480"/>
                  </a:lnTo>
                  <a:lnTo>
                    <a:pt x="86049" y="102480"/>
                  </a:lnTo>
                  <a:cubicBezTo>
                    <a:pt x="97479" y="95471"/>
                    <a:pt x="105602" y="84151"/>
                    <a:pt x="108583" y="71079"/>
                  </a:cubicBezTo>
                  <a:close/>
                </a:path>
              </a:pathLst>
            </a:custGeom>
            <a:solidFill>
              <a:srgbClr val="4DC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737063" y="307305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264" y="110396"/>
                  </a:moveTo>
                  <a:lnTo>
                    <a:pt x="84264" y="110396"/>
                  </a:lnTo>
                  <a:cubicBezTo>
                    <a:pt x="70514" y="117016"/>
                    <a:pt x="54656" y="117730"/>
                    <a:pt x="40367" y="112374"/>
                  </a:cubicBezTo>
                  <a:lnTo>
                    <a:pt x="38608" y="116027"/>
                  </a:lnTo>
                  <a:lnTo>
                    <a:pt x="37059" y="107647"/>
                  </a:lnTo>
                  <a:lnTo>
                    <a:pt x="44784" y="103199"/>
                  </a:lnTo>
                  <a:lnTo>
                    <a:pt x="43026" y="106851"/>
                  </a:lnTo>
                  <a:cubicBezTo>
                    <a:pt x="55629" y="111417"/>
                    <a:pt x="69540" y="110713"/>
                    <a:pt x="81617" y="104898"/>
                  </a:cubicBezTo>
                  <a:close/>
                </a:path>
              </a:pathLst>
            </a:custGeom>
            <a:solidFill>
              <a:srgbClr val="4FC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4936" y="258521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724" y="110390"/>
                  </a:moveTo>
                  <a:lnTo>
                    <a:pt x="35724" y="110390"/>
                  </a:lnTo>
                  <a:cubicBezTo>
                    <a:pt x="21972" y="103765"/>
                    <a:pt x="11525" y="91807"/>
                    <a:pt x="6807" y="77290"/>
                  </a:cubicBezTo>
                  <a:lnTo>
                    <a:pt x="2854" y="78191"/>
                  </a:lnTo>
                  <a:lnTo>
                    <a:pt x="8442" y="71757"/>
                  </a:lnTo>
                  <a:lnTo>
                    <a:pt x="16735" y="75026"/>
                  </a:lnTo>
                  <a:lnTo>
                    <a:pt x="12783" y="75927"/>
                  </a:lnTo>
                  <a:cubicBezTo>
                    <a:pt x="17069" y="88632"/>
                    <a:pt x="26293" y="99073"/>
                    <a:pt x="38373" y="104893"/>
                  </a:cubicBezTo>
                  <a:close/>
                </a:path>
              </a:pathLst>
            </a:custGeom>
            <a:solidFill>
              <a:srgbClr val="56C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09334" y="147574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69" y="72444"/>
                  </a:moveTo>
                  <a:cubicBezTo>
                    <a:pt x="2074" y="57564"/>
                    <a:pt x="4906" y="41942"/>
                    <a:pt x="13310" y="29202"/>
                  </a:cubicBezTo>
                  <a:lnTo>
                    <a:pt x="10140" y="26674"/>
                  </a:lnTo>
                  <a:lnTo>
                    <a:pt x="18655" y="27030"/>
                  </a:lnTo>
                  <a:lnTo>
                    <a:pt x="21271" y="35550"/>
                  </a:lnTo>
                  <a:lnTo>
                    <a:pt x="18103" y="33024"/>
                  </a:lnTo>
                  <a:lnTo>
                    <a:pt x="18103" y="33024"/>
                  </a:lnTo>
                  <a:cubicBezTo>
                    <a:pt x="10845" y="44295"/>
                    <a:pt x="8436" y="58016"/>
                    <a:pt x="11418" y="71086"/>
                  </a:cubicBezTo>
                  <a:close/>
                </a:path>
              </a:pathLst>
            </a:custGeom>
            <a:solidFill>
              <a:srgbClr val="6E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80426" y="58873"/>
              <a:ext cx="6175154" cy="6175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274" y="25122"/>
                  </a:moveTo>
                  <a:lnTo>
                    <a:pt x="16274" y="25122"/>
                  </a:lnTo>
                  <a:cubicBezTo>
                    <a:pt x="25789" y="13192"/>
                    <a:pt x="39766" y="5669"/>
                    <a:pt x="54964" y="4295"/>
                  </a:cubicBezTo>
                  <a:lnTo>
                    <a:pt x="54963" y="240"/>
                  </a:lnTo>
                  <a:lnTo>
                    <a:pt x="59995" y="7118"/>
                  </a:lnTo>
                  <a:lnTo>
                    <a:pt x="54965" y="14477"/>
                  </a:lnTo>
                  <a:lnTo>
                    <a:pt x="54964" y="10424"/>
                  </a:lnTo>
                  <a:lnTo>
                    <a:pt x="54964" y="10424"/>
                  </a:lnTo>
                  <a:cubicBezTo>
                    <a:pt x="41629" y="11779"/>
                    <a:pt x="29402" y="18449"/>
                    <a:pt x="21044" y="28927"/>
                  </a:cubicBezTo>
                  <a:close/>
                </a:path>
              </a:pathLst>
            </a:custGeom>
            <a:solidFill>
              <a:srgbClr val="85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B80465-A98E-1243-B379-E5923BC8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TYPOLOGIE KRIZÍ DLE BALDWINA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88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0A74E-2AAB-6746-B6E7-70720EA6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Krize situační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7F724-C825-1B4A-BF9D-760DBEC2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– jako problematická situace, budí dojem neodkladnosti, ztráta a její hrozba (rozchod), změna a její anticipace (rozvod, stěhování, vyhazov v práci), volba (dva partneři)</a:t>
            </a:r>
            <a:endParaRPr lang="cs-CZ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KI: osvětlení spouštěčů, služby a podpora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14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C41A2-369A-8A4B-A6F5-1619FD14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Krize tranzitorní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0D95A-D533-904F-BF9A-D99A8E23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z očekávaných životních změn, překážky dané vývojovými nároky - předvídatelný proces růstu a vývoje (jedinec i rodina) (puberta, odchod dětí/rodičů, důchod)</a:t>
            </a:r>
            <a:endParaRPr lang="cs-CZ" dirty="0"/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endParaRPr lang="cs-CZ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85"/>
              </a:spcBef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KI: projít úskalí změn, prozkoumání a porozumění – jaký mají význam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965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3245</Words>
  <Application>Microsoft Office PowerPoint</Application>
  <PresentationFormat>Širokoúhlá obrazovka</PresentationFormat>
  <Paragraphs>322</Paragraphs>
  <Slides>34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Questrial</vt:lpstr>
      <vt:lpstr>Verdana</vt:lpstr>
      <vt:lpstr>Calibri</vt:lpstr>
      <vt:lpstr>Calibri Light</vt:lpstr>
      <vt:lpstr>Motiv Office</vt:lpstr>
      <vt:lpstr>KRIZOVÁ INTERVENCE</vt:lpstr>
      <vt:lpstr>KRIZOVÁ INTERVENCE DLE LEGISLATIVY</vt:lpstr>
      <vt:lpstr>KRIZE  PRINCIPY KI</vt:lpstr>
      <vt:lpstr>JAK PODLE V VÁS VYPADÁ ČLOVĚK V KRIZI?</vt:lpstr>
      <vt:lpstr>PRŮBĚH KRIZE</vt:lpstr>
      <vt:lpstr>PŘIROZENÉ MECHANISMY ZVLÁDÁNÍ ZÁTĚŽE</vt:lpstr>
      <vt:lpstr>TYPOLOGIE KRIZÍ DLE BALDWINA</vt:lpstr>
      <vt:lpstr>Krize situační</vt:lpstr>
      <vt:lpstr>Krize tranzitorní</vt:lpstr>
      <vt:lpstr>Krize pramenící z náhlého traumatizujícího stresu </vt:lpstr>
      <vt:lpstr>Krize zrání</vt:lpstr>
      <vt:lpstr>Krize ramenící z psychopatologie</vt:lpstr>
      <vt:lpstr>Psychiatrické neodkladnosti</vt:lpstr>
      <vt:lpstr>KRIZOVÁ INTERVENCE</vt:lpstr>
      <vt:lpstr>PROCES A FÁZE KI</vt:lpstr>
      <vt:lpstr>OTÁZKY PRO KI</vt:lpstr>
      <vt:lpstr>BÝT DOBRÝM POSLUCHAČEM JE ZÁKLAD  AKTIVNÍ NASLOUCHÁNÍ</vt:lpstr>
      <vt:lpstr>TECHNIKY VEDENÍ KONTAKTU S KLIENTEM V KI</vt:lpstr>
      <vt:lpstr>TECHNIKY VEDENÍ KONTAKTU S KLIENTEM V KI</vt:lpstr>
      <vt:lpstr>PROVÁZENÍ</vt:lpstr>
      <vt:lpstr>VEDENÍ</vt:lpstr>
      <vt:lpstr>REFLEXE (ZRCADLENÍ)</vt:lpstr>
      <vt:lpstr>REKAPITULACE</vt:lpstr>
      <vt:lpstr>PARAFRÁZE</vt:lpstr>
      <vt:lpstr>SHRNUTÍ</vt:lpstr>
      <vt:lpstr>KOTVENÍ</vt:lpstr>
      <vt:lpstr>ZHODNOCUJÍCÍ FORMULACE A OCENĚNÍ</vt:lpstr>
      <vt:lpstr>EMOCE V KI</vt:lpstr>
      <vt:lpstr>SMUTEK A PLÁČ</vt:lpstr>
      <vt:lpstr>STRACH A MLČENÍ</vt:lpstr>
      <vt:lpstr>ÚZKOST A PANIKA V KI</vt:lpstr>
      <vt:lpstr>VZTEK, HNĚV A AGRESE</vt:lpstr>
      <vt:lpstr>BEZPEČNOST PRACOVNÍKŮ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KRIZOVÁ INTERVENCE</dc:title>
  <dc:creator>Věra Linhartová</dc:creator>
  <cp:lastModifiedBy>lektor</cp:lastModifiedBy>
  <cp:revision>4</cp:revision>
  <dcterms:created xsi:type="dcterms:W3CDTF">2020-12-11T16:03:25Z</dcterms:created>
  <dcterms:modified xsi:type="dcterms:W3CDTF">2020-12-12T11:44:56Z</dcterms:modified>
</cp:coreProperties>
</file>