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315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17" r:id="rId14"/>
    <p:sldId id="31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275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5A73-B8DD-4612-9E40-8814C33114BF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1E1C0-F9F4-44F2-B87A-124AFABC3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81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76EC-BD61-47F1-9B3B-6B57B1D0A4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52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76EC-BD61-47F1-9B3B-6B57B1D0A4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8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73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25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55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20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1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7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5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30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18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9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6432A-ABED-418C-A579-91CD476DDCBE}" type="datetimeFigureOut">
              <a:rPr lang="cs-CZ" smtClean="0"/>
              <a:t>09.03.2020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6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kuomtYlZME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Sociální psychologie 4</a:t>
            </a:r>
            <a:br>
              <a:rPr lang="cs-CZ" dirty="0"/>
            </a:br>
            <a:r>
              <a:rPr lang="cs-CZ" sz="3200" dirty="0"/>
              <a:t>Halo efekt a budování dojmu </a:t>
            </a:r>
            <a:r>
              <a:rPr lang="cs-CZ" sz="3200"/>
              <a:t>o druhých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Jan Krása</a:t>
            </a:r>
          </a:p>
          <a:p>
            <a:r>
              <a:rPr lang="cs-CZ" dirty="0"/>
              <a:t>Katedra psychologie, Pedagogická fakulta, MU</a:t>
            </a:r>
          </a:p>
        </p:txBody>
      </p:sp>
    </p:spTree>
    <p:extLst>
      <p:ext uri="{BB962C8B-B14F-4D97-AF65-F5344CB8AC3E}">
        <p14:creationId xmlns:p14="http://schemas.microsoft.com/office/powerpoint/2010/main" val="75467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725" y="2378952"/>
            <a:ext cx="4568552" cy="345931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5056" y="2445619"/>
            <a:ext cx="4338316" cy="329718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27990" y="1095249"/>
            <a:ext cx="2906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1350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GB" sz="1350" i="1" dirty="0" err="1">
                <a:solidFill>
                  <a:prstClr val="black"/>
                </a:solidFill>
                <a:latin typeface="Calibri" panose="020F0502020204030204"/>
              </a:rPr>
              <a:t>etecting</a:t>
            </a: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 danger that does not really exist (false positive error) is much less costly then the failure to detect real danger (false negative error)</a:t>
            </a:r>
            <a:endParaRPr lang="cs-CZ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646480" y="5742802"/>
            <a:ext cx="6172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Třebický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 et al.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 (2013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Psychological science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24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(9), 1664-1672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57250"/>
            <a:ext cx="5147996" cy="13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3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558" y="2508562"/>
            <a:ext cx="3886200" cy="307988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64897" y="5702297"/>
            <a:ext cx="34740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dvTT94c8263f.I"/>
              </a:rPr>
              <a:t>Personality and Individual Differences 99 (2016) 22</a:t>
            </a:r>
            <a:r>
              <a:rPr lang="en-US" sz="1050" dirty="0">
                <a:latin typeface="AdvTT94c8263f.I+20"/>
              </a:rPr>
              <a:t>–</a:t>
            </a:r>
            <a:r>
              <a:rPr lang="en-US" sz="1050" dirty="0">
                <a:latin typeface="AdvTT94c8263f.I"/>
              </a:rPr>
              <a:t>27</a:t>
            </a:r>
            <a:endParaRPr lang="cs-CZ" sz="105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857250"/>
            <a:ext cx="4909705" cy="13182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01" y="1601353"/>
            <a:ext cx="4574465" cy="4042951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579" y="1477870"/>
            <a:ext cx="4611087" cy="41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8034"/>
            <a:ext cx="1452311" cy="15958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39" y="2588034"/>
            <a:ext cx="1484832" cy="1605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67" y="2588034"/>
            <a:ext cx="1432672" cy="15863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26" y="2588034"/>
            <a:ext cx="1434502" cy="15883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5" y="2588034"/>
            <a:ext cx="1461186" cy="15855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29" y="2588033"/>
            <a:ext cx="1496647" cy="159999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61" y="4263224"/>
            <a:ext cx="1501883" cy="161555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54" y="4277957"/>
            <a:ext cx="1463513" cy="158608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" y="4301312"/>
            <a:ext cx="1455158" cy="159497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22" y="4283802"/>
            <a:ext cx="1480913" cy="159497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176"/>
            <a:ext cx="1439689" cy="1586036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03" y="4280994"/>
            <a:ext cx="1439370" cy="1597867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812185" y="105917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dirty="0"/>
              <a:t>Czech and </a:t>
            </a:r>
            <a:r>
              <a:rPr lang="cs-CZ" dirty="0" err="1"/>
              <a:t>Turkish</a:t>
            </a:r>
            <a:r>
              <a:rPr lang="cs-CZ" dirty="0"/>
              <a:t> </a:t>
            </a:r>
            <a:r>
              <a:rPr lang="cs-CZ" dirty="0" err="1"/>
              <a:t>composite</a:t>
            </a:r>
            <a:r>
              <a:rPr lang="cs-CZ" dirty="0"/>
              <a:t> </a:t>
            </a:r>
            <a:r>
              <a:rPr lang="cs-CZ" dirty="0" err="1"/>
              <a:t>female</a:t>
            </a:r>
            <a:r>
              <a:rPr lang="cs-CZ" dirty="0"/>
              <a:t> </a:t>
            </a:r>
            <a:r>
              <a:rPr lang="cs-CZ" dirty="0" err="1"/>
              <a:t>faces</a:t>
            </a:r>
            <a:r>
              <a:rPr lang="cs-CZ" dirty="0"/>
              <a:t/>
            </a:r>
            <a:br>
              <a:rPr lang="cs-CZ" dirty="0"/>
            </a:br>
            <a:r>
              <a:rPr lang="cs-CZ" sz="1650" dirty="0" err="1"/>
              <a:t>Upper</a:t>
            </a:r>
            <a:r>
              <a:rPr lang="cs-CZ" sz="1650" dirty="0"/>
              <a:t> line: 6 </a:t>
            </a:r>
            <a:r>
              <a:rPr lang="cs-CZ" sz="1650" dirty="0" err="1"/>
              <a:t>faces</a:t>
            </a:r>
            <a:r>
              <a:rPr lang="cs-CZ" sz="1650" dirty="0"/>
              <a:t> </a:t>
            </a:r>
            <a:r>
              <a:rPr lang="cs-CZ" sz="1650" dirty="0" err="1"/>
              <a:t>closest</a:t>
            </a:r>
            <a:r>
              <a:rPr lang="cs-CZ" sz="1650" dirty="0"/>
              <a:t> to </a:t>
            </a:r>
            <a:r>
              <a:rPr lang="cs-CZ" sz="1650" dirty="0" err="1"/>
              <a:t>determined</a:t>
            </a:r>
            <a:r>
              <a:rPr lang="cs-CZ" sz="1650" dirty="0"/>
              <a:t> </a:t>
            </a:r>
            <a:r>
              <a:rPr lang="cs-CZ" sz="1650" dirty="0" err="1"/>
              <a:t>position</a:t>
            </a:r>
            <a:r>
              <a:rPr lang="cs-CZ" sz="1650" dirty="0"/>
              <a:t> </a:t>
            </a:r>
            <a:r>
              <a:rPr lang="cs-CZ" sz="1650" dirty="0" err="1"/>
              <a:t>unwarped</a:t>
            </a:r>
            <a:r>
              <a:rPr lang="cs-CZ" sz="1650" dirty="0"/>
              <a:t> to </a:t>
            </a:r>
            <a:r>
              <a:rPr lang="cs-CZ" sz="1650" dirty="0" err="1"/>
              <a:t>predicted</a:t>
            </a:r>
            <a:r>
              <a:rPr lang="cs-CZ" sz="1650" dirty="0"/>
              <a:t> </a:t>
            </a:r>
            <a:r>
              <a:rPr lang="cs-CZ" sz="1650" dirty="0" err="1"/>
              <a:t>SDi</a:t>
            </a:r>
            <a:r>
              <a:rPr lang="cs-CZ" sz="1650" dirty="0"/>
              <a:t> </a:t>
            </a:r>
            <a:r>
              <a:rPr lang="cs-CZ" sz="1650" dirty="0" err="1"/>
              <a:t>shape</a:t>
            </a:r>
            <a:r>
              <a:rPr lang="cs-CZ" sz="1650" dirty="0"/>
              <a:t/>
            </a:r>
            <a:br>
              <a:rPr lang="cs-CZ" sz="1650" dirty="0"/>
            </a:br>
            <a:r>
              <a:rPr lang="cs-CZ" sz="1650" dirty="0" err="1"/>
              <a:t>Bottom</a:t>
            </a:r>
            <a:r>
              <a:rPr lang="cs-CZ" sz="1650" dirty="0"/>
              <a:t> line: </a:t>
            </a:r>
            <a:r>
              <a:rPr lang="cs-CZ" sz="1650" dirty="0" err="1"/>
              <a:t>always</a:t>
            </a:r>
            <a:r>
              <a:rPr lang="cs-CZ" sz="1650" dirty="0"/>
              <a:t> </a:t>
            </a:r>
            <a:r>
              <a:rPr lang="cs-CZ" sz="1650" dirty="0" err="1"/>
              <a:t>the</a:t>
            </a:r>
            <a:r>
              <a:rPr lang="cs-CZ" sz="1650" dirty="0"/>
              <a:t> </a:t>
            </a:r>
            <a:r>
              <a:rPr lang="cs-CZ" sz="1650" dirty="0" err="1"/>
              <a:t>same</a:t>
            </a:r>
            <a:r>
              <a:rPr lang="cs-CZ" sz="1650" dirty="0"/>
              <a:t> 10 </a:t>
            </a:r>
            <a:r>
              <a:rPr lang="cs-CZ" sz="1650" dirty="0" err="1"/>
              <a:t>facial</a:t>
            </a:r>
            <a:r>
              <a:rPr lang="cs-CZ" sz="1650" dirty="0"/>
              <a:t> </a:t>
            </a:r>
            <a:r>
              <a:rPr lang="cs-CZ" sz="1650" dirty="0" err="1"/>
              <a:t>textures</a:t>
            </a:r>
            <a:r>
              <a:rPr lang="cs-CZ" sz="1650" dirty="0"/>
              <a:t> </a:t>
            </a:r>
            <a:r>
              <a:rPr lang="cs-CZ" sz="1650" dirty="0" err="1"/>
              <a:t>unwarped</a:t>
            </a:r>
            <a:r>
              <a:rPr lang="cs-CZ" sz="1650" dirty="0"/>
              <a:t> to </a:t>
            </a:r>
            <a:r>
              <a:rPr lang="cs-CZ" sz="1650" dirty="0" err="1"/>
              <a:t>predicted</a:t>
            </a:r>
            <a:r>
              <a:rPr lang="cs-CZ" sz="1650" dirty="0"/>
              <a:t> </a:t>
            </a:r>
            <a:r>
              <a:rPr lang="cs-CZ" sz="1650" dirty="0" err="1"/>
              <a:t>SDi</a:t>
            </a:r>
            <a:r>
              <a:rPr lang="cs-CZ" sz="1650" dirty="0"/>
              <a:t> </a:t>
            </a:r>
            <a:r>
              <a:rPr lang="cs-CZ" sz="1650" dirty="0" err="1"/>
              <a:t>configuration</a:t>
            </a:r>
            <a:endParaRPr lang="cs-CZ" sz="1650" dirty="0"/>
          </a:p>
        </p:txBody>
      </p:sp>
      <p:sp>
        <p:nvSpPr>
          <p:cNvPr id="9" name="TextovéPole 8"/>
          <p:cNvSpPr txBox="1"/>
          <p:nvPr/>
        </p:nvSpPr>
        <p:spPr>
          <a:xfrm>
            <a:off x="-1" y="2256334"/>
            <a:ext cx="91582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1350" dirty="0">
                <a:latin typeface="Calibri" panose="020F0502020204030204"/>
              </a:rPr>
              <a:t>CZ far </a:t>
            </a:r>
            <a:r>
              <a:rPr lang="cs-CZ" sz="1350" dirty="0" err="1">
                <a:latin typeface="Calibri" panose="020F0502020204030204"/>
              </a:rPr>
              <a:t>away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from</a:t>
            </a:r>
            <a:r>
              <a:rPr lang="cs-CZ" sz="1350" dirty="0">
                <a:latin typeface="Calibri" panose="020F0502020204030204"/>
              </a:rPr>
              <a:t> TR           CZ </a:t>
            </a:r>
            <a:r>
              <a:rPr lang="cs-CZ" sz="1350" dirty="0" err="1">
                <a:latin typeface="Calibri" panose="020F0502020204030204"/>
              </a:rPr>
              <a:t>mean</a:t>
            </a:r>
            <a:r>
              <a:rPr lang="cs-CZ" sz="1350" dirty="0">
                <a:latin typeface="Calibri" panose="020F0502020204030204"/>
              </a:rPr>
              <a:t>                  CZ </a:t>
            </a:r>
            <a:r>
              <a:rPr lang="cs-CZ" sz="1350" dirty="0" err="1">
                <a:latin typeface="Calibri" panose="020F0502020204030204"/>
              </a:rPr>
              <a:t>closest</a:t>
            </a:r>
            <a:r>
              <a:rPr lang="cs-CZ" sz="1350" dirty="0">
                <a:latin typeface="Calibri" panose="020F0502020204030204"/>
              </a:rPr>
              <a:t> to TR         </a:t>
            </a:r>
            <a:r>
              <a:rPr lang="cs-CZ" sz="1350" dirty="0" err="1">
                <a:latin typeface="Calibri" panose="020F0502020204030204"/>
              </a:rPr>
              <a:t>TR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closest</a:t>
            </a:r>
            <a:r>
              <a:rPr lang="cs-CZ" sz="1350" dirty="0">
                <a:latin typeface="Calibri" panose="020F0502020204030204"/>
              </a:rPr>
              <a:t> to Czech           TR  </a:t>
            </a:r>
            <a:r>
              <a:rPr lang="cs-CZ" sz="1350" dirty="0" err="1">
                <a:latin typeface="Calibri" panose="020F0502020204030204"/>
              </a:rPr>
              <a:t>mean</a:t>
            </a:r>
            <a:r>
              <a:rPr lang="cs-CZ" sz="1350" dirty="0">
                <a:latin typeface="Calibri" panose="020F0502020204030204"/>
              </a:rPr>
              <a:t>               TR far </a:t>
            </a:r>
            <a:r>
              <a:rPr lang="cs-CZ" sz="1350" dirty="0" err="1">
                <a:latin typeface="Calibri" panose="020F0502020204030204"/>
              </a:rPr>
              <a:t>away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from</a:t>
            </a:r>
            <a:r>
              <a:rPr lang="cs-CZ" sz="1350" dirty="0">
                <a:latin typeface="Calibri" panose="020F0502020204030204"/>
              </a:rPr>
              <a:t> CZ  	   </a:t>
            </a:r>
          </a:p>
        </p:txBody>
      </p:sp>
    </p:spTree>
    <p:extLst>
      <p:ext uri="{BB962C8B-B14F-4D97-AF65-F5344CB8AC3E}">
        <p14:creationId xmlns:p14="http://schemas.microsoft.com/office/powerpoint/2010/main" val="170034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895" y="1421569"/>
            <a:ext cx="7886700" cy="1325563"/>
          </a:xfrm>
        </p:spPr>
        <p:txBody>
          <a:bodyPr/>
          <a:lstStyle/>
          <a:p>
            <a:pPr algn="ctr"/>
            <a:r>
              <a:rPr lang="cs-CZ" dirty="0" smtClean="0"/>
              <a:t>Tváře vytvořené umělou inteligencí</a:t>
            </a:r>
            <a:endParaRPr lang="cs-CZ" dirty="0"/>
          </a:p>
        </p:txBody>
      </p:sp>
      <p:pic>
        <p:nvPicPr>
          <p:cNvPr id="1026" name="Picture 2" descr="Image result for artificial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7" y="2388093"/>
            <a:ext cx="7900796" cy="401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Krása (tváří) je </a:t>
            </a:r>
            <a:r>
              <a:rPr lang="cs-CZ" smtClean="0"/>
              <a:t>v průměrnosti.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4619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359545" y="287201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 rozpoznávání atraktivity máme určený nějaký modul </a:t>
            </a:r>
            <a:r>
              <a:rPr lang="cs-CZ" sz="2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Systému 1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 Jestli je někdo ne/atraktivní poznáme ihned. 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Jedná se opět o automatický a nezrušitelný proces, který má evoluční opodstatnění: např. vždy bylo třeba poznat, zda je partner/</a:t>
            </a:r>
            <a:r>
              <a:rPr lang="cs-CZ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reprodukčně perspektivní.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2050" name="Picture 2" descr="https://vmcdn.ca/old/sootoday/userfiles/images/Police/Drugs/Meth_F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46" y="3083666"/>
            <a:ext cx="5211038" cy="370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086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457200" y="1628800"/>
            <a:ext cx="8229240" cy="4968552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Landy &amp; </a:t>
            </a:r>
            <a:r>
              <a:rPr lang="cs-CZ" sz="2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Sigall</a:t>
            </a: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(1974) demonstrovali halo efekt na posuzování inteligence a akademických schopností. 6o studentů (muži) posuzovali kvalitu esejí, které byly jak dobré tak špatné. Třetina esejí obsahovala fotku atraktivních žen, třetina neatraktivních a třetina fotku neměla (tzv. kontrolní skupina).</a:t>
            </a:r>
          </a:p>
          <a:p>
            <a:pPr marL="438840" indent="-319680"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Respondenti dávali jasně lepší hodnocení atraktivním autorkám: Na škále od 1 do 9  dostávaly dobré eseje atraktivních autorek průměrné hodnocení 6,7, zatímco neatraktivní 5,9 (6,6 pro kontrolní skupinu bez fotek). Rozdíl byl nicméně ještě větší, když byly posuzovány špatné eseje: atraktivní dostaly 5,2, bez fotky 4,7 a neatraktivní 2,7. </a:t>
            </a:r>
          </a:p>
        </p:txBody>
      </p:sp>
    </p:spTree>
    <p:extLst>
      <p:ext uri="{BB962C8B-B14F-4D97-AF65-F5344CB8AC3E}">
        <p14:creationId xmlns:p14="http://schemas.microsoft.com/office/powerpoint/2010/main" val="36676037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Dion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Berscheid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Walster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(1972) uskutečnili výzkum se 60 studenty. Každý student dostal 3 různé fotografie: atraktivní, průměrně atraktivní a neatraktivní osoby. </a:t>
            </a:r>
          </a:p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Osoby posuzovali na 27 osobnostních škálách (altruismus, sebeprosazování, důvěryhodnost atp.), dále měli odhadnout celkovou spokojenost a nakonec i určit jak prestižní profesi vykonávají.</a:t>
            </a:r>
          </a:p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Výsledky ukázaly, že respondenti předpokládali, že více sociálně žádaných vlastností mají atraktivní lidé (oproti průměrným a neatraktivním). Respondenti také věřili, že atraktivní lidé vedou šťastnější životy, mají šťastnější manželství, lepší rodiče a lepší kariéru než ostatní.</a:t>
            </a:r>
          </a:p>
        </p:txBody>
      </p:sp>
    </p:spTree>
    <p:extLst>
      <p:ext uri="{BB962C8B-B14F-4D97-AF65-F5344CB8AC3E}">
        <p14:creationId xmlns:p14="http://schemas.microsoft.com/office/powerpoint/2010/main" val="23723681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251640" y="1556792"/>
            <a:ext cx="8640720" cy="504056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 jiné studii (Ostrove &amp; </a:t>
            </a:r>
            <a:r>
              <a:rPr lang="cs-CZ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Sigall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1975) byly posuzovány dva hypotetické zločiny: loupež a podvod.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Loupež: žena si pořídila ilegálně klíč a ukradla 2200 $.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Podvod: žena manipulovala s mužem, aby investoval do fiktivní firmy 2200 $.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Výsledky ukázaly, že posuzovatelé odlišovali typ zločinu. Pokud nebyl zločin ovlivněn atraktivitou (loupež), neatraktivní pachatelky byly trestány více.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Pokud zločin s atraktivitou souvisel (podvod), byly více trestány atraktivní pachatelky .</a:t>
            </a:r>
          </a:p>
        </p:txBody>
      </p:sp>
    </p:spTree>
    <p:extLst>
      <p:ext uri="{BB962C8B-B14F-4D97-AF65-F5344CB8AC3E}">
        <p14:creationId xmlns:p14="http://schemas.microsoft.com/office/powerpoint/2010/main" val="907423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Političtí kandidáti, kteří vypadali více atraktivní, byly posuzováni také jako více kompetentní a byly více voleni.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Palmer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Peterson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(2012) zjistili, že atraktivnější kandidáti  byli posuzování také jako informovanější. 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 ukazuje, jak velký vliv v politice má atraktivní vzhled a jeho mediální vylepšování.</a:t>
            </a:r>
          </a:p>
        </p:txBody>
      </p:sp>
    </p:spTree>
    <p:extLst>
      <p:ext uri="{BB962C8B-B14F-4D97-AF65-F5344CB8AC3E}">
        <p14:creationId xmlns:p14="http://schemas.microsoft.com/office/powerpoint/2010/main" val="1087441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Může být pozitivní, ale i 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negativní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devil‘s</a:t>
            </a:r>
            <a:r>
              <a:rPr lang="cs-CZ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horns</a:t>
            </a:r>
            <a:r>
              <a:rPr lang="cs-CZ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halo efekt.</a:t>
            </a:r>
          </a:p>
        </p:txBody>
      </p:sp>
    </p:spTree>
    <p:extLst>
      <p:ext uri="{BB962C8B-B14F-4D97-AF65-F5344CB8AC3E}">
        <p14:creationId xmlns:p14="http://schemas.microsoft.com/office/powerpoint/2010/main" val="141929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5567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Důvod budování dojmu o druhých? – žijeme s lidmi a potřebujeme předvídat jejich chování, abychom s nimi mohli kooperovat – na tom je založena celá lidská kultura. Srov. </a:t>
            </a:r>
            <a:r>
              <a:rPr lang="cs-CZ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Dunbarovu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1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social</a:t>
            </a:r>
            <a:r>
              <a:rPr lang="cs-CZ" sz="32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brain </a:t>
            </a:r>
            <a:r>
              <a:rPr lang="cs-CZ" sz="3200" b="1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hypothesis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49430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Konfirmační zkreslení (</a:t>
            </a:r>
            <a:r>
              <a:rPr lang="cs-CZ" sz="3600" b="1" i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confirmation bias</a:t>
            </a:r>
            <a:r>
              <a:rPr lang="cs-CZ" sz="36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457200" y="1281432"/>
            <a:ext cx="8229240" cy="511236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 to tendence vyhledávat, interpretovat a upomínat si zvláště na takové informace, které potvrzují (konfirmují) naše existující přesvědčení (</a:t>
            </a:r>
            <a:r>
              <a:rPr lang="cs-CZ" sz="24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a schémata, zatímco nepoměrně méně uvažujeme o jiných, alternativních, možnostech (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Plous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Scott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1993).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Výraznější je u emočně nabitých témat.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Užití nejednoznačných důkazů k podpoře vlastních domněnek.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Spojuje tyto jevy: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iluzorní korelaci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(kdy máme dojem, že určité jevy spolu souvisí, přičemž však spolu nesouvisí),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perseveraci přesvědčení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(jev, kdy </a:t>
            </a:r>
            <a:r>
              <a:rPr lang="cs-CZ" sz="24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přetrvává, resp. je vybaven, i po jeho vyvrácení),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efektu pořadí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(za důležitější považujeme první informaci: původnější je lepší).</a:t>
            </a:r>
          </a:p>
        </p:txBody>
      </p:sp>
    </p:spTree>
    <p:extLst>
      <p:ext uri="{BB962C8B-B14F-4D97-AF65-F5344CB8AC3E}">
        <p14:creationId xmlns:p14="http://schemas.microsoft.com/office/powerpoint/2010/main" val="37111115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/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Sociální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kognice (jak ostatní vnímáme?)</a:t>
            </a:r>
          </a:p>
          <a:p>
            <a:pPr marL="11880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je jedna věc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Druhá věc je to, že naše přesvědčení (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může ovlivňovat a také ovlivňuje naše chování a tím i chování druhých.</a:t>
            </a:r>
          </a:p>
          <a:p>
            <a:pPr marL="118800"/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=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sebenaplňující se proroctví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</a:t>
            </a:r>
            <a:r>
              <a:rPr lang="cs-CZ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labeling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theory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teorie nálepkování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): nálepka kriminálníka překryje nálepku rodiče, přítele, souseda atd.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777069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57200" y="1171479"/>
            <a:ext cx="8229240" cy="49658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37160">
              <a:lnSpc>
                <a:spcPct val="100000"/>
              </a:lnSpc>
            </a:pPr>
            <a:r>
              <a:rPr lang="cs-CZ" sz="27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Rosenthal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 &amp;Jacobson (1968) ukázali, že jestliže učitelé byli navedeni, aby si mysleli, že jsou někteří žáci perspektivnější, tito žáci skutečně po nějaké době měli lepší výsledky (pomocí objektivních metod měření).</a:t>
            </a: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Skutečnost může být očekáváním pozitivně (</a:t>
            </a:r>
            <a:r>
              <a:rPr lang="cs-CZ" sz="2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</a:t>
            </a:r>
            <a:r>
              <a:rPr lang="cs-CZ" sz="2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efekt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či negativně (</a:t>
            </a:r>
            <a:r>
              <a:rPr lang="cs-CZ" sz="2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golem efekt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ovlivněna. </a:t>
            </a: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b="0" u="sng" strike="noStrike" spc="-1" dirty="0">
                <a:solidFill>
                  <a:srgbClr val="168BBA"/>
                </a:solidFill>
                <a:uFill>
                  <a:solidFill>
                    <a:srgbClr val="FFFFFF"/>
                  </a:solidFill>
                </a:uFill>
                <a:latin typeface="Corbel"/>
                <a:hlinkClick r:id="rId2"/>
              </a:rPr>
              <a:t>https://www.youtube.com/watch?v=dkuomtYlZME</a:t>
            </a: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Role předvolebních průzkumů.</a:t>
            </a: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Příklady ze života?</a:t>
            </a:r>
          </a:p>
        </p:txBody>
      </p:sp>
    </p:spTree>
    <p:extLst>
      <p:ext uri="{BB962C8B-B14F-4D97-AF65-F5344CB8AC3E}">
        <p14:creationId xmlns:p14="http://schemas.microsoft.com/office/powerpoint/2010/main" val="865842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251640" y="33264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Děkuji za pozornost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457200" y="4005000"/>
            <a:ext cx="8229240" cy="23954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876049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95309" y="1275347"/>
            <a:ext cx="8491131" cy="5050741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>
              <a:lnSpc>
                <a:spcPct val="100000"/>
              </a:lnSpc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Působí na nás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(resp. efekt pořadí), v jakém jsou informace o někom (o něčem) prezentovány. 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Solomon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Asch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(1946) zjistil, že ze stejného seznamu 3+3 atributů generujeme odlišné představy o nositeli podle pořadí atributů.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Možné vysvětlení?: První informace jsou asi chápány jako </a:t>
            </a:r>
            <a:r>
              <a:rPr lang="cs-CZ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centrální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a následující jako </a:t>
            </a:r>
            <a:r>
              <a:rPr lang="cs-CZ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okrajové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roli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ve zpětné vazbě pro žáky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roli </a:t>
            </a:r>
            <a:r>
              <a:rPr lang="cs-CZ" sz="28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 popisu žáků, tříd, osob…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960442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180730"/>
            <a:ext cx="8229240" cy="5416622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Ačkoli by málokdo o sobě prohlásil, že se nechá při posuzování lidí svést vnějším zjevem, výzkumy ukazují pravý  opak.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Def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.: jedná se o globální posuzování druhého podle celkového dojmu z něj, bez posouzení všech ostatní dojmů.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Přítomnost určitého centrálního rysu (např. fyzické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atraktivity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ovlivňuje celkový dojem z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člověka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 (bez ohledu na efekt pořadí)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Edward </a:t>
            </a:r>
            <a:r>
              <a:rPr lang="cs-CZ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Thorndike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(1920) první psal o 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efektu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pouze u osob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</a:t>
            </a:r>
            <a:r>
              <a:rPr lang="cs-CZ" sz="2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halo,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nikoli Haló,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 náboženský termín!)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Vypozoroval příliš těsné a podobné korelace v hodnocení vlastností osob.</a:t>
            </a:r>
          </a:p>
        </p:txBody>
      </p:sp>
    </p:spTree>
    <p:extLst>
      <p:ext uri="{BB962C8B-B14F-4D97-AF65-F5344CB8AC3E}">
        <p14:creationId xmlns:p14="http://schemas.microsoft.com/office/powerpoint/2010/main" val="13325293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9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– svatozář – většina náboženství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15" name="Picture 2"/>
          <p:cNvPicPr/>
          <p:nvPr/>
        </p:nvPicPr>
        <p:blipFill>
          <a:blip r:embed="rId2" cstate="print"/>
          <a:stretch/>
        </p:blipFill>
        <p:spPr>
          <a:xfrm>
            <a:off x="-30960" y="1412640"/>
            <a:ext cx="5019480" cy="7414560"/>
          </a:xfrm>
          <a:prstGeom prst="rect">
            <a:avLst/>
          </a:prstGeom>
          <a:ln>
            <a:noFill/>
          </a:ln>
        </p:spPr>
      </p:pic>
      <p:pic>
        <p:nvPicPr>
          <p:cNvPr id="116" name="Picture 4"/>
          <p:cNvPicPr/>
          <p:nvPr/>
        </p:nvPicPr>
        <p:blipFill>
          <a:blip r:embed="rId3" cstate="print"/>
          <a:stretch/>
        </p:blipFill>
        <p:spPr>
          <a:xfrm>
            <a:off x="4961520" y="1412640"/>
            <a:ext cx="4326840" cy="5527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3150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Základním stavebním kamenem halo efektu je nalezení centrálního rysu pozorované osoby, např. </a:t>
            </a:r>
            <a:r>
              <a:rPr lang="cs-CZ" sz="2800" b="1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atraktivita</a:t>
            </a:r>
            <a:r>
              <a:rPr lang="cs-CZ" sz="28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vztah ke zvířatům, k fotbalu, politický názor, používání konkrétních artefaktů atp.) – ten je pak asociačně spojen s několika dalšími rysy osobnosti: atraktivní lidé jsou posuzováni také jako otevřenější, sociálně zdatnější, chytřejší, odvážnější, morálnější apod.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Např. Knap (1978) zjistil, že muži v USA vyšší 1,83 m dostávají o 10% vyšší nástupní plat.</a:t>
            </a:r>
            <a:endParaRPr lang="cs-CZ" sz="2800" b="0" strike="noStrike" spc="-1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216228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926432"/>
            <a:ext cx="8898019" cy="50051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76737" y="6184232"/>
            <a:ext cx="287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Kredit: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76726" y="6184232"/>
            <a:ext cx="57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Tento a následujících 5 </a:t>
            </a:r>
            <a:r>
              <a:rPr lang="cs-CZ" dirty="0" err="1"/>
              <a:t>slidů</a:t>
            </a:r>
            <a:r>
              <a:rPr lang="cs-CZ" dirty="0"/>
              <a:t> o lidských tvářích je z prezentace </a:t>
            </a:r>
            <a:r>
              <a:rPr lang="cs-CZ" dirty="0" err="1"/>
              <a:t>Kleisner</a:t>
            </a:r>
            <a:r>
              <a:rPr lang="cs-CZ" dirty="0"/>
              <a:t>, 2018, Kognitivní škola</a:t>
            </a:r>
          </a:p>
        </p:txBody>
      </p:sp>
      <p:sp>
        <p:nvSpPr>
          <p:cNvPr id="5" name="TextShape 1"/>
          <p:cNvSpPr txBox="1"/>
          <p:nvPr/>
        </p:nvSpPr>
        <p:spPr>
          <a:xfrm>
            <a:off x="457200" y="155520"/>
            <a:ext cx="8229240" cy="518248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Krátce o výzkumu atraktivity a tváří vůbec</a:t>
            </a:r>
            <a:endParaRPr lang="cs-CZ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18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0" y="1269424"/>
            <a:ext cx="1967012" cy="200536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53" y="3395297"/>
            <a:ext cx="4701924" cy="25417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570" y="1442247"/>
            <a:ext cx="1640717" cy="4914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058" y="2272107"/>
            <a:ext cx="1629229" cy="3635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7" y="884108"/>
            <a:ext cx="2880713" cy="36424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" y="4914947"/>
            <a:ext cx="33886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1350" b="1" dirty="0" err="1">
                <a:solidFill>
                  <a:prstClr val="black"/>
                </a:solidFill>
                <a:latin typeface="Calibri" panose="020F0502020204030204"/>
              </a:rPr>
              <a:t>unattractive</a:t>
            </a:r>
            <a:r>
              <a:rPr lang="cs-CZ" sz="1350" b="1" dirty="0">
                <a:solidFill>
                  <a:prstClr val="black"/>
                </a:solidFill>
                <a:latin typeface="Calibri" panose="020F0502020204030204"/>
              </a:rPr>
              <a:t>  1  2  3  4  5  6  7    </a:t>
            </a:r>
            <a:r>
              <a:rPr lang="cs-CZ" sz="1350" b="1" dirty="0" err="1">
                <a:solidFill>
                  <a:prstClr val="black"/>
                </a:solidFill>
                <a:latin typeface="Calibri" panose="020F0502020204030204"/>
              </a:rPr>
              <a:t>attractive</a:t>
            </a:r>
            <a:endParaRPr lang="cs-CZ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697" y="908744"/>
            <a:ext cx="2047836" cy="24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3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980" y="1281179"/>
            <a:ext cx="4001255" cy="617110"/>
          </a:xfrm>
        </p:spPr>
        <p:txBody>
          <a:bodyPr>
            <a:noAutofit/>
          </a:bodyPr>
          <a:lstStyle/>
          <a:p>
            <a:r>
              <a:rPr lang="en-US" sz="1800" b="1" dirty="0"/>
              <a:t>Scores of distinctiveness (S</a:t>
            </a:r>
            <a:r>
              <a:rPr lang="cs-CZ" sz="1800" b="1" dirty="0"/>
              <a:t>Di):</a:t>
            </a:r>
            <a:r>
              <a:rPr lang="en-US" sz="1800" dirty="0"/>
              <a:t> </a:t>
            </a:r>
            <a:r>
              <a:rPr lang="cs-CZ" sz="1800" dirty="0"/>
              <a:t> </a:t>
            </a:r>
            <a:br>
              <a:rPr lang="cs-CZ" sz="1800" dirty="0"/>
            </a:br>
            <a:r>
              <a:rPr lang="cs-CZ" sz="1500" dirty="0"/>
              <a:t>t</a:t>
            </a:r>
            <a:r>
              <a:rPr lang="en-US" sz="1500" dirty="0"/>
              <a:t>he more a face is distant from its </a:t>
            </a:r>
            <a:r>
              <a:rPr lang="en-US" sz="1500" dirty="0" err="1"/>
              <a:t>ingroup</a:t>
            </a:r>
            <a:r>
              <a:rPr lang="en-US" sz="1500" dirty="0"/>
              <a:t> mean </a:t>
            </a:r>
            <a:r>
              <a:rPr lang="cs-CZ" sz="1500" dirty="0"/>
              <a:t>(on axis </a:t>
            </a:r>
            <a:r>
              <a:rPr lang="cs-CZ" sz="1500" dirty="0" err="1"/>
              <a:t>towards</a:t>
            </a:r>
            <a:r>
              <a:rPr lang="cs-CZ" sz="1500" dirty="0"/>
              <a:t> </a:t>
            </a:r>
            <a:r>
              <a:rPr lang="cs-CZ" sz="1500" dirty="0" err="1"/>
              <a:t>outgroup</a:t>
            </a:r>
            <a:r>
              <a:rPr lang="cs-CZ" sz="1500" dirty="0"/>
              <a:t> </a:t>
            </a:r>
            <a:r>
              <a:rPr lang="cs-CZ" sz="1500" dirty="0" err="1"/>
              <a:t>mean</a:t>
            </a:r>
            <a:r>
              <a:rPr lang="cs-CZ" sz="1500" dirty="0"/>
              <a:t>) </a:t>
            </a:r>
            <a:r>
              <a:rPr lang="en-US" sz="1500" dirty="0"/>
              <a:t>the more distinct it is and the more it resembles outgroup standards.</a:t>
            </a:r>
            <a:endParaRPr lang="cs-CZ" sz="15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3260968"/>
            <a:ext cx="9144000" cy="2483676"/>
            <a:chOff x="0" y="2515918"/>
            <a:chExt cx="12192000" cy="331156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3975" y="2534644"/>
              <a:ext cx="2982338" cy="3274634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7358" y="2515918"/>
              <a:ext cx="2978344" cy="3293360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5389" y="2534644"/>
              <a:ext cx="2856611" cy="3292842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24473"/>
              <a:ext cx="2878282" cy="3294976"/>
            </a:xfrm>
            <a:prstGeom prst="rect">
              <a:avLst/>
            </a:prstGeom>
          </p:spPr>
        </p:pic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897" y="950769"/>
            <a:ext cx="2980910" cy="1635919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93148" y="2869669"/>
            <a:ext cx="2070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CZ farthest away from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CMR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054943" y="2869669"/>
            <a:ext cx="2070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MR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farthest away from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CZ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671938" y="2891270"/>
            <a:ext cx="14232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Z 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closest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 to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CMR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102977" y="2869669"/>
            <a:ext cx="14232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MR 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closest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 to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CZ</a:t>
            </a:r>
            <a:endParaRPr lang="cs-CZ" sz="1350" dirty="0"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98741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909</Words>
  <Application>Microsoft Office PowerPoint</Application>
  <PresentationFormat>Předvádění na obrazovce (4:3)</PresentationFormat>
  <Paragraphs>83</Paragraphs>
  <Slides>23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AdvTT94c8263f.I</vt:lpstr>
      <vt:lpstr>AdvTT94c8263f.I+20</vt:lpstr>
      <vt:lpstr>Arial</vt:lpstr>
      <vt:lpstr>Calibri</vt:lpstr>
      <vt:lpstr>Calibri Light</vt:lpstr>
      <vt:lpstr>Corbel</vt:lpstr>
      <vt:lpstr>Wingdings 2</vt:lpstr>
      <vt:lpstr>Motiv Office</vt:lpstr>
      <vt:lpstr>Sociální psychologie 4 Halo efekt a budování dojmu o druhých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Scores of distinctiveness (SDi):   the more a face is distant from its ingroup mean (on axis towards outgroup mean) the more distinct it is and the more it resembles outgroup standards.</vt:lpstr>
      <vt:lpstr>Prezentace aplikace PowerPoint</vt:lpstr>
      <vt:lpstr>Prezentace aplikace PowerPoint</vt:lpstr>
      <vt:lpstr>Czech and Turkish composite female faces Upper line: 6 faces closest to determined position unwarped to predicted SDi shape Bottom line: always the same 10 facial textures unwarped to predicted SDi configuration</vt:lpstr>
      <vt:lpstr>Tváře vytvořené umělou inteligencí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4 Budování dojmu o druhých a teorie mysli</dc:title>
  <dc:creator>J.Krása</dc:creator>
  <cp:lastModifiedBy>Jan Krása</cp:lastModifiedBy>
  <cp:revision>27</cp:revision>
  <dcterms:created xsi:type="dcterms:W3CDTF">2019-02-11T16:22:50Z</dcterms:created>
  <dcterms:modified xsi:type="dcterms:W3CDTF">2020-03-09T07:51:31Z</dcterms:modified>
</cp:coreProperties>
</file>