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8" r:id="rId3"/>
    <p:sldId id="366" r:id="rId4"/>
    <p:sldId id="284" r:id="rId5"/>
    <p:sldId id="336" r:id="rId6"/>
    <p:sldId id="368" r:id="rId7"/>
    <p:sldId id="369" r:id="rId8"/>
    <p:sldId id="339" r:id="rId9"/>
    <p:sldId id="365" r:id="rId10"/>
    <p:sldId id="377" r:id="rId11"/>
    <p:sldId id="403" r:id="rId12"/>
    <p:sldId id="389" r:id="rId13"/>
    <p:sldId id="370" r:id="rId14"/>
    <p:sldId id="371" r:id="rId15"/>
    <p:sldId id="372" r:id="rId16"/>
    <p:sldId id="373" r:id="rId17"/>
    <p:sldId id="374" r:id="rId18"/>
    <p:sldId id="375" r:id="rId19"/>
    <p:sldId id="391" r:id="rId20"/>
    <p:sldId id="393" r:id="rId21"/>
    <p:sldId id="394" r:id="rId22"/>
    <p:sldId id="397" r:id="rId23"/>
    <p:sldId id="396" r:id="rId24"/>
    <p:sldId id="398" r:id="rId25"/>
    <p:sldId id="399" r:id="rId26"/>
    <p:sldId id="400" r:id="rId27"/>
    <p:sldId id="401" r:id="rId28"/>
    <p:sldId id="402" r:id="rId29"/>
    <p:sldId id="363" r:id="rId30"/>
    <p:sldId id="337" r:id="rId31"/>
    <p:sldId id="346" r:id="rId32"/>
    <p:sldId id="287" r:id="rId33"/>
    <p:sldId id="347" r:id="rId34"/>
    <p:sldId id="342" r:id="rId35"/>
    <p:sldId id="344" r:id="rId36"/>
    <p:sldId id="291" r:id="rId37"/>
    <p:sldId id="352" r:id="rId38"/>
    <p:sldId id="353" r:id="rId39"/>
    <p:sldId id="354" r:id="rId40"/>
    <p:sldId id="348" r:id="rId41"/>
    <p:sldId id="294" r:id="rId42"/>
    <p:sldId id="349" r:id="rId43"/>
    <p:sldId id="295" r:id="rId44"/>
    <p:sldId id="296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0" d="100"/>
          <a:sy n="80" d="100"/>
        </p:scale>
        <p:origin x="11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jDhyfxyJCg" TargetMode="External"/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TB2P0cToHQ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cas.uab.edu/peacefulsocieties/societies/ifaluk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- Emoce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648072"/>
          </a:xfrm>
        </p:spPr>
        <p:txBody>
          <a:bodyPr>
            <a:normAutofit/>
          </a:bodyPr>
          <a:lstStyle/>
          <a:p>
            <a:r>
              <a:rPr lang="cs-CZ" sz="2400" dirty="0"/>
              <a:t>Jan Krása, Katedra psychologie, Pedagogická fakulta, </a:t>
            </a:r>
            <a:r>
              <a:rPr lang="cs-CZ" sz="2400" dirty="0" smtClean="0"/>
              <a:t>MUNI</a:t>
            </a:r>
            <a:endParaRPr lang="cs-CZ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Oční kontakt u lidí a primátů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5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 smtClean="0"/>
              <a:t>Udržovat oční kontakt mezi primáty je jednoduše výzvou k souboji: buď ten druhý projeví submisi, nebo zaútočí.</a:t>
            </a:r>
          </a:p>
          <a:p>
            <a:pPr marL="118872" indent="0">
              <a:buNone/>
            </a:pPr>
            <a:r>
              <a:rPr lang="cs-CZ" dirty="0" smtClean="0"/>
              <a:t>Šimpanzi se na sebe dívají přátelsky, ale stejně se snaží vyhýbat upřenému zírání na druhé.</a:t>
            </a:r>
          </a:p>
          <a:p>
            <a:pPr marL="118872" indent="0">
              <a:buNone/>
            </a:pPr>
            <a:r>
              <a:rPr lang="cs-CZ" dirty="0" smtClean="0"/>
              <a:t>Pouze lidé si hledí do očí s láskou. A když si hledíme do očí, vyvolává to  v nás úsměv.</a:t>
            </a:r>
          </a:p>
          <a:p>
            <a:pPr marL="118872" indent="0">
              <a:buNone/>
            </a:pPr>
            <a:r>
              <a:rPr lang="cs-CZ" dirty="0" smtClean="0"/>
              <a:t>Lidské děti dokonce mají tzv. novorozenecký úsměv (ve spánku i při bdění). Po 2-3 měsících je nahrazen tzv. </a:t>
            </a:r>
            <a:r>
              <a:rPr lang="cs-CZ" b="1" dirty="0" smtClean="0"/>
              <a:t>sociálním úsměvem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r>
              <a:rPr lang="cs-CZ" dirty="0" smtClean="0"/>
              <a:t>Novorozenecký úsměv byl zaznamenán také u šimpanzů (</a:t>
            </a:r>
            <a:r>
              <a:rPr lang="cs-CZ" dirty="0" err="1"/>
              <a:t>Mizuno</a:t>
            </a:r>
            <a:r>
              <a:rPr lang="cs-CZ" dirty="0"/>
              <a:t> et al</a:t>
            </a:r>
            <a:r>
              <a:rPr lang="cs-CZ" dirty="0" smtClean="0"/>
              <a:t>., 2006) a později i u makaků (</a:t>
            </a:r>
            <a:r>
              <a:rPr lang="it-IT" dirty="0"/>
              <a:t>Ferrari, Paukner, Ruggiero, et al. </a:t>
            </a:r>
            <a:r>
              <a:rPr lang="it-IT" dirty="0" smtClean="0"/>
              <a:t>2009</a:t>
            </a:r>
            <a:r>
              <a:rPr lang="cs-CZ" dirty="0" smtClean="0"/>
              <a:t>)</a:t>
            </a:r>
            <a:r>
              <a:rPr lang="cs-CZ" dirty="0"/>
              <a:t> a jiných </a:t>
            </a:r>
            <a:r>
              <a:rPr lang="cs-CZ" dirty="0" smtClean="0"/>
              <a:t>opic. Avšak po pár dnech zaniká.</a:t>
            </a:r>
          </a:p>
          <a:p>
            <a:pPr marL="118872" indent="0">
              <a:buNone/>
            </a:pPr>
            <a:r>
              <a:rPr lang="cs-CZ" dirty="0" smtClean="0"/>
              <a:t>Úsměv tedy bude patrně adaptací velmi starou, rozvinutou hlavně u člověka. (</a:t>
            </a:r>
            <a:r>
              <a:rPr lang="cs-CZ" dirty="0" err="1" smtClean="0"/>
              <a:t>Mitsuzawa</a:t>
            </a:r>
            <a:r>
              <a:rPr lang="cs-CZ" dirty="0" smtClean="0"/>
              <a:t>, 2012)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2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OK, máme tu lidskou tvář jako displej, který komunikuje emoční stavy jedince. Přičemž tyto vnitřní stavy jedince jsou v sociální interakci vysoce relevantními znaky. (Pravděpodobně právě proto máme systém </a:t>
            </a:r>
            <a:r>
              <a:rPr lang="cs-CZ" i="1" dirty="0" smtClean="0"/>
              <a:t>produkce</a:t>
            </a:r>
            <a:r>
              <a:rPr lang="cs-CZ" dirty="0" smtClean="0"/>
              <a:t> i </a:t>
            </a:r>
            <a:r>
              <a:rPr lang="cs-CZ" i="1" dirty="0" smtClean="0"/>
              <a:t>čtení</a:t>
            </a:r>
            <a:r>
              <a:rPr lang="cs-CZ" dirty="0" smtClean="0"/>
              <a:t> emocí vysoce zautomatizovaný.) </a:t>
            </a:r>
          </a:p>
          <a:p>
            <a:r>
              <a:rPr lang="cs-CZ" dirty="0" smtClean="0"/>
              <a:t>Jaké však emoce (</a:t>
            </a:r>
            <a:r>
              <a:rPr lang="cs-CZ" i="1" dirty="0" smtClean="0"/>
              <a:t>konkrétně</a:t>
            </a:r>
            <a:r>
              <a:rPr lang="cs-CZ" dirty="0" smtClean="0"/>
              <a:t>) tedy cítíme a jaké komunikujeme?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978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Kolik a jaké emoce lze rozlišit?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výčtu tzv. </a:t>
            </a:r>
            <a:r>
              <a:rPr lang="cs-CZ" b="1" dirty="0" smtClean="0"/>
              <a:t>základních emocí </a:t>
            </a:r>
            <a:r>
              <a:rPr lang="cs-CZ" dirty="0" smtClean="0"/>
              <a:t>se různí autoři mírně liší (ale nijak zásadně). </a:t>
            </a:r>
          </a:p>
          <a:p>
            <a:r>
              <a:rPr lang="cs-CZ" dirty="0" smtClean="0"/>
              <a:t>Záleží na tom, jakou metodiku daný autor zvolil. V následujícím výkladu uvádím obecně velmi přijímaný (nikoli jediný) výčet základních emocí dle </a:t>
            </a:r>
            <a:r>
              <a:rPr lang="cs-CZ" dirty="0" err="1" smtClean="0"/>
              <a:t>Ekmana</a:t>
            </a:r>
            <a:r>
              <a:rPr lang="cs-CZ" dirty="0" smtClean="0"/>
              <a:t> a </a:t>
            </a:r>
            <a:r>
              <a:rPr lang="cs-CZ" dirty="0" err="1" smtClean="0"/>
              <a:t>Izarda</a:t>
            </a:r>
            <a:r>
              <a:rPr lang="cs-CZ" dirty="0" smtClean="0"/>
              <a:t> a cestu k tomuto výčtu základních emocí.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13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S. </a:t>
            </a:r>
            <a:r>
              <a:rPr lang="cs-CZ" dirty="0" err="1" smtClean="0"/>
              <a:t>Tomkins</a:t>
            </a:r>
            <a:r>
              <a:rPr lang="cs-CZ" dirty="0" smtClean="0"/>
              <a:t> v </a:t>
            </a:r>
            <a:r>
              <a:rPr lang="cs-CZ" dirty="0"/>
              <a:t>60. letech přišel s (nijak </a:t>
            </a:r>
            <a:r>
              <a:rPr lang="cs-CZ" dirty="0" smtClean="0"/>
              <a:t>novým, srov. Darwina) </a:t>
            </a:r>
            <a:r>
              <a:rPr lang="cs-CZ" dirty="0"/>
              <a:t>názorem, že existuje omezený počet </a:t>
            </a:r>
            <a:r>
              <a:rPr lang="cs-CZ" dirty="0" smtClean="0"/>
              <a:t>základních a vrozených </a:t>
            </a:r>
            <a:r>
              <a:rPr lang="cs-CZ" dirty="0"/>
              <a:t>E.</a:t>
            </a:r>
          </a:p>
          <a:p>
            <a:pPr>
              <a:buNone/>
            </a:pPr>
            <a:r>
              <a:rPr lang="cs-CZ" b="1" dirty="0"/>
              <a:t>Základní E </a:t>
            </a:r>
            <a:r>
              <a:rPr lang="cs-CZ" dirty="0"/>
              <a:t>= vrozený nervově-motorický program. Tento program by měl určovat výraz tváře, modulovat hlas a vést ke změnám na fyziologické úrovni i v motorické činnosti. Tyto základní E by </a:t>
            </a:r>
            <a:r>
              <a:rPr lang="cs-CZ" dirty="0" smtClean="0"/>
              <a:t>měly:</a:t>
            </a:r>
          </a:p>
          <a:p>
            <a:r>
              <a:rPr lang="cs-CZ" dirty="0" smtClean="0"/>
              <a:t>být rozpoznatelné ve všech kulturách;</a:t>
            </a:r>
          </a:p>
          <a:p>
            <a:r>
              <a:rPr lang="cs-CZ" dirty="0" smtClean="0"/>
              <a:t>mít podobné motorické vzorce;</a:t>
            </a:r>
          </a:p>
          <a:p>
            <a:r>
              <a:rPr lang="cs-CZ" dirty="0" smtClean="0"/>
              <a:t>mít ve všech jazycích svoje názvy.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Výzkumy </a:t>
            </a:r>
            <a:r>
              <a:rPr lang="cs-CZ" i="1" dirty="0"/>
              <a:t>výrazů tváře </a:t>
            </a:r>
            <a:r>
              <a:rPr lang="cs-CZ" dirty="0"/>
              <a:t>P. </a:t>
            </a:r>
            <a:r>
              <a:rPr lang="cs-CZ" dirty="0" err="1"/>
              <a:t>Ekmana</a:t>
            </a:r>
            <a:r>
              <a:rPr lang="cs-CZ" dirty="0"/>
              <a:t> (1972) a C. </a:t>
            </a:r>
            <a:r>
              <a:rPr lang="cs-CZ" dirty="0" err="1" smtClean="0"/>
              <a:t>Izarda</a:t>
            </a:r>
            <a:r>
              <a:rPr lang="cs-CZ" dirty="0" smtClean="0"/>
              <a:t> (1971</a:t>
            </a:r>
            <a:r>
              <a:rPr lang="cs-CZ" dirty="0"/>
              <a:t>)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a </a:t>
            </a:r>
            <a:r>
              <a:rPr lang="cs-CZ" i="1" dirty="0" smtClean="0"/>
              <a:t>zvukových</a:t>
            </a:r>
            <a:r>
              <a:rPr lang="cs-CZ" dirty="0" smtClean="0"/>
              <a:t> (tj. </a:t>
            </a:r>
            <a:r>
              <a:rPr lang="cs-CZ" b="1" dirty="0" err="1" smtClean="0"/>
              <a:t>paraverbálních</a:t>
            </a:r>
            <a:r>
              <a:rPr lang="cs-CZ" dirty="0" smtClean="0"/>
              <a:t>) projevů (</a:t>
            </a:r>
            <a:r>
              <a:rPr lang="en-GB" dirty="0" smtClean="0"/>
              <a:t>Scherer et al.</a:t>
            </a:r>
            <a:r>
              <a:rPr lang="cs-CZ" dirty="0" smtClean="0"/>
              <a:t>, </a:t>
            </a:r>
            <a:r>
              <a:rPr lang="en-GB" dirty="0" smtClean="0"/>
              <a:t>1996</a:t>
            </a:r>
            <a:r>
              <a:rPr lang="cs-CZ" dirty="0" smtClean="0"/>
              <a:t>) tento předpoklad potvrdily. (</a:t>
            </a:r>
            <a:r>
              <a:rPr lang="en-GB" dirty="0" smtClean="0"/>
              <a:t>60 </a:t>
            </a:r>
            <a:r>
              <a:rPr lang="en-GB" dirty="0"/>
              <a:t>% </a:t>
            </a:r>
            <a:r>
              <a:rPr lang="cs-CZ" dirty="0"/>
              <a:t>přesnost</a:t>
            </a:r>
            <a:r>
              <a:rPr lang="en-GB" dirty="0"/>
              <a:t>: </a:t>
            </a:r>
            <a:r>
              <a:rPr lang="cs-CZ" dirty="0"/>
              <a:t>všechny emoce a u všech </a:t>
            </a:r>
            <a:r>
              <a:rPr lang="cs-CZ" dirty="0" smtClean="0"/>
              <a:t>skupin).</a:t>
            </a:r>
            <a:endParaRPr lang="en-GB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Ekman</a:t>
            </a:r>
            <a:r>
              <a:rPr lang="cs-CZ" dirty="0" smtClean="0"/>
              <a:t> – Papua-Nová Guinea (1967)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11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 smtClean="0"/>
              <a:t>Izard</a:t>
            </a:r>
            <a:r>
              <a:rPr lang="cs-CZ" dirty="0" smtClean="0"/>
              <a:t> </a:t>
            </a:r>
            <a:r>
              <a:rPr lang="cs-CZ" dirty="0"/>
              <a:t>(1972)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86804" cy="472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9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 smtClean="0"/>
              <a:t>Izard</a:t>
            </a:r>
            <a:r>
              <a:rPr lang="cs-CZ" dirty="0" smtClean="0"/>
              <a:t> </a:t>
            </a:r>
            <a:r>
              <a:rPr lang="cs-CZ" dirty="0"/>
              <a:t>(1972)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</p:txBody>
      </p:sp>
      <p:pic>
        <p:nvPicPr>
          <p:cNvPr id="3074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1385"/>
            <a:ext cx="6869038" cy="51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40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Paul Ekman: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www.youtube.com/watch?v=pVp5pGSwZkg</a:t>
            </a:r>
            <a:endParaRPr lang="cs-CZ" dirty="0" smtClean="0"/>
          </a:p>
          <a:p>
            <a:endParaRPr lang="cs-CZ" dirty="0"/>
          </a:p>
          <a:p>
            <a:r>
              <a:rPr lang="en-GB" dirty="0"/>
              <a:t>Video: </a:t>
            </a:r>
            <a:r>
              <a:rPr lang="cs-CZ" dirty="0" smtClean="0"/>
              <a:t>Máme všichni ty samé základní emoce</a:t>
            </a:r>
            <a:r>
              <a:rPr lang="en-GB" dirty="0" smtClean="0"/>
              <a:t>? </a:t>
            </a:r>
            <a:r>
              <a:rPr lang="en-GB" sz="1800" dirty="0">
                <a:hlinkClick r:id="rId3"/>
              </a:rPr>
              <a:t>http://www.youtube.com/watch?v=jjDhyfxyJCg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020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hlavě (2015) – </a:t>
            </a:r>
            <a:r>
              <a:rPr lang="cs-CZ" i="1" dirty="0" err="1"/>
              <a:t>Inside</a:t>
            </a:r>
            <a:r>
              <a:rPr lang="cs-CZ" i="1" dirty="0"/>
              <a:t> </a:t>
            </a:r>
            <a:r>
              <a:rPr lang="cs-CZ" i="1" dirty="0" err="1"/>
              <a:t>out</a:t>
            </a:r>
            <a:r>
              <a:rPr lang="cs-CZ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2" name="Picture 4" descr="Výsledek obrázku pro inside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18" y="1988840"/>
            <a:ext cx="9175318" cy="3960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691680" y="61653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https://www.youtube.com/watch?v=1TB2P0cToHQ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121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Emoce a limbický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OK, nyní víme, jaké emoce jsou základní emoce a které jsou odvozené.</a:t>
            </a:r>
          </a:p>
          <a:p>
            <a:r>
              <a:rPr lang="cs-CZ" dirty="0" smtClean="0"/>
              <a:t>Jaká součást nervového systému je za emoce zodpovědná? A co nám to může říci o samotných emocích?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86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minulou přednášku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Co je to kategorizace?</a:t>
            </a:r>
          </a:p>
          <a:p>
            <a:pPr>
              <a:buNone/>
            </a:pPr>
            <a:r>
              <a:rPr lang="cs-CZ" dirty="0"/>
              <a:t>Co je to sociální stereotyp?</a:t>
            </a:r>
          </a:p>
          <a:p>
            <a:pPr>
              <a:buNone/>
            </a:pPr>
            <a:r>
              <a:rPr lang="cs-CZ" dirty="0"/>
              <a:t>Jak vzniká soc. stereotyp?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Emoce jsou spojovány s funkcí tzv. limbického systému, kterým kromě savců disponují také ptáci. Vzhledem k jejich fylogenetickému původu v plazí skupině (</a:t>
            </a:r>
            <a:r>
              <a:rPr lang="cs-CZ" i="1" dirty="0" err="1" smtClean="0"/>
              <a:t>Dinosauria</a:t>
            </a:r>
            <a:r>
              <a:rPr lang="cs-CZ" dirty="0" smtClean="0"/>
              <a:t>), u které je také doložena péče o mladé, lze uvažovat o přítomnosti nějakého emočního systému také u plazů. Srov. chameleóna: chameleón </a:t>
            </a:r>
            <a:r>
              <a:rPr lang="cs-CZ" dirty="0"/>
              <a:t>evidentně inzeruje svoje emoce ve </a:t>
            </a:r>
            <a:r>
              <a:rPr lang="cs-CZ" dirty="0" smtClean="0"/>
              <a:t>změnách barvy svého těla.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751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Evoluce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2088232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b="1" dirty="0" smtClean="0"/>
              <a:t>Model trojího </a:t>
            </a:r>
            <a:r>
              <a:rPr lang="cs-CZ" b="1" dirty="0" smtClean="0"/>
              <a:t>mozku </a:t>
            </a:r>
            <a:r>
              <a:rPr lang="cs-CZ" dirty="0" smtClean="0"/>
              <a:t>(</a:t>
            </a:r>
            <a:r>
              <a:rPr lang="cs-CZ" dirty="0" err="1" smtClean="0"/>
              <a:t>MacLean</a:t>
            </a:r>
            <a:r>
              <a:rPr lang="cs-CZ" dirty="0" smtClean="0"/>
              <a:t>, 1960</a:t>
            </a:r>
            <a:r>
              <a:rPr lang="cs-CZ" dirty="0" smtClean="0"/>
              <a:t>):</a:t>
            </a:r>
            <a:endParaRPr lang="cs-CZ" dirty="0"/>
          </a:p>
          <a:p>
            <a:r>
              <a:rPr lang="cs-CZ" dirty="0" smtClean="0"/>
              <a:t>Plazí mozek (mozkový kmen)</a:t>
            </a:r>
          </a:p>
          <a:p>
            <a:r>
              <a:rPr lang="cs-CZ" dirty="0" err="1" smtClean="0"/>
              <a:t>Paleosavčí</a:t>
            </a:r>
            <a:r>
              <a:rPr lang="cs-CZ" dirty="0" smtClean="0"/>
              <a:t> </a:t>
            </a:r>
            <a:r>
              <a:rPr lang="cs-CZ" b="1" dirty="0" smtClean="0"/>
              <a:t>limbický systém </a:t>
            </a:r>
            <a:r>
              <a:rPr lang="cs-CZ" b="1" dirty="0" smtClean="0"/>
              <a:t>vznikl </a:t>
            </a:r>
            <a:r>
              <a:rPr lang="cs-CZ" dirty="0" smtClean="0"/>
              <a:t>v </a:t>
            </a:r>
            <a:r>
              <a:rPr lang="cs-CZ" dirty="0" smtClean="0"/>
              <a:t>Křídě </a:t>
            </a:r>
            <a:r>
              <a:rPr lang="cs-CZ" dirty="0" smtClean="0"/>
              <a:t>          (v čase </a:t>
            </a:r>
            <a:r>
              <a:rPr lang="cs-CZ" dirty="0" smtClean="0"/>
              <a:t>dinosaurů, 145-65 </a:t>
            </a:r>
            <a:r>
              <a:rPr lang="cs-CZ" dirty="0" err="1" smtClean="0"/>
              <a:t>Ga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Neosavčí</a:t>
            </a:r>
            <a:r>
              <a:rPr lang="cs-CZ" dirty="0" smtClean="0"/>
              <a:t> mozek – </a:t>
            </a:r>
            <a:r>
              <a:rPr lang="cs-CZ" dirty="0" err="1" smtClean="0"/>
              <a:t>neokortex</a:t>
            </a:r>
            <a:r>
              <a:rPr lang="cs-CZ" dirty="0" smtClean="0"/>
              <a:t>. </a:t>
            </a:r>
            <a:endParaRPr lang="cs-CZ" dirty="0" smtClean="0"/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1026" name="Picture 2" descr="Výsledek obrázku pro paleomammalian b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6200"/>
            <a:ext cx="3228857" cy="286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vian brain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47" y="3886200"/>
            <a:ext cx="571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26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What Is the Limbic System | PARTS OF THE LIMBIC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6" y="0"/>
            <a:ext cx="8028384" cy="68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22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Limbický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LS </a:t>
            </a:r>
            <a:r>
              <a:rPr lang="cs-CZ" dirty="0" smtClean="0"/>
              <a:t>paralelně s prožitkem emoce ovlivňuje </a:t>
            </a:r>
            <a:r>
              <a:rPr lang="cs-CZ" b="1" dirty="0" smtClean="0"/>
              <a:t>endokrinní systém </a:t>
            </a:r>
            <a:r>
              <a:rPr lang="cs-CZ" dirty="0" smtClean="0"/>
              <a:t>a </a:t>
            </a:r>
            <a:r>
              <a:rPr lang="cs-CZ" b="1" dirty="0" smtClean="0"/>
              <a:t>vegetativní nervový systém</a:t>
            </a:r>
            <a:r>
              <a:rPr lang="cs-CZ" dirty="0" smtClean="0"/>
              <a:t>. </a:t>
            </a:r>
          </a:p>
          <a:p>
            <a:r>
              <a:rPr lang="en-GB" dirty="0" smtClean="0"/>
              <a:t>LS </a:t>
            </a:r>
            <a:r>
              <a:rPr lang="cs-CZ" dirty="0" smtClean="0"/>
              <a:t>je bohatě spojen s </a:t>
            </a:r>
            <a:r>
              <a:rPr lang="en-GB" b="1" dirty="0" err="1" smtClean="0"/>
              <a:t>ncl</a:t>
            </a:r>
            <a:r>
              <a:rPr lang="en-GB" b="1" dirty="0"/>
              <a:t>. </a:t>
            </a:r>
            <a:r>
              <a:rPr lang="en-GB" b="1" dirty="0" err="1"/>
              <a:t>accumbens</a:t>
            </a:r>
            <a:r>
              <a:rPr lang="en-GB" b="1" dirty="0"/>
              <a:t> </a:t>
            </a:r>
            <a:r>
              <a:rPr lang="en-GB" dirty="0" smtClean="0"/>
              <a:t>(</a:t>
            </a:r>
            <a:r>
              <a:rPr lang="cs-CZ" dirty="0" smtClean="0"/>
              <a:t>které je zapojeno do systému pozitivní odměny</a:t>
            </a:r>
            <a:r>
              <a:rPr lang="en-GB" dirty="0" smtClean="0"/>
              <a:t>).</a:t>
            </a:r>
            <a:r>
              <a:rPr lang="cs-CZ" dirty="0" smtClean="0"/>
              <a:t> Srov. známý experiment s voperováním dráždidla do</a:t>
            </a:r>
            <a:r>
              <a:rPr lang="en-GB" dirty="0" smtClean="0"/>
              <a:t> </a:t>
            </a:r>
            <a:r>
              <a:rPr lang="cs-CZ" dirty="0" err="1" smtClean="0"/>
              <a:t>ncl</a:t>
            </a:r>
            <a:r>
              <a:rPr lang="cs-CZ" dirty="0" smtClean="0"/>
              <a:t>. </a:t>
            </a:r>
            <a:r>
              <a:rPr lang="cs-CZ" dirty="0" err="1" smtClean="0"/>
              <a:t>accumbens</a:t>
            </a:r>
            <a:r>
              <a:rPr lang="cs-CZ" dirty="0" smtClean="0"/>
              <a:t> krysám (</a:t>
            </a:r>
            <a:r>
              <a:rPr lang="en-GB" dirty="0" smtClean="0"/>
              <a:t>Olds </a:t>
            </a:r>
            <a:r>
              <a:rPr lang="en-GB" dirty="0"/>
              <a:t>&amp; </a:t>
            </a:r>
            <a:r>
              <a:rPr lang="en-GB" dirty="0" smtClean="0"/>
              <a:t>Milner</a:t>
            </a:r>
            <a:r>
              <a:rPr lang="cs-CZ" dirty="0" smtClean="0"/>
              <a:t>, </a:t>
            </a:r>
            <a:r>
              <a:rPr lang="en-GB" dirty="0" smtClean="0"/>
              <a:t>1954)</a:t>
            </a:r>
            <a:r>
              <a:rPr lang="cs-CZ" dirty="0" smtClean="0"/>
              <a:t>.</a:t>
            </a:r>
            <a:endParaRPr lang="en-GB" b="1" dirty="0"/>
          </a:p>
          <a:p>
            <a:r>
              <a:rPr lang="en-GB" dirty="0"/>
              <a:t>LS </a:t>
            </a:r>
            <a:r>
              <a:rPr lang="cs-CZ" dirty="0" smtClean="0"/>
              <a:t>zahrnuje i </a:t>
            </a:r>
            <a:r>
              <a:rPr lang="cs-CZ" b="1" dirty="0" smtClean="0"/>
              <a:t>bazální </a:t>
            </a:r>
            <a:r>
              <a:rPr lang="en-GB" b="1" dirty="0" smtClean="0"/>
              <a:t>ganglia</a:t>
            </a:r>
            <a:r>
              <a:rPr lang="en-GB" dirty="0"/>
              <a:t>, </a:t>
            </a:r>
            <a:r>
              <a:rPr lang="cs-CZ" dirty="0" smtClean="0"/>
              <a:t>které řídí záměrné pohyby.</a:t>
            </a:r>
            <a:endParaRPr lang="en-GB" dirty="0"/>
          </a:p>
          <a:p>
            <a:r>
              <a:rPr lang="en-GB" dirty="0"/>
              <a:t>LS </a:t>
            </a:r>
            <a:r>
              <a:rPr lang="cs-CZ" dirty="0" smtClean="0"/>
              <a:t>značně propojen s </a:t>
            </a:r>
            <a:r>
              <a:rPr lang="en-GB" b="1" dirty="0" err="1" smtClean="0"/>
              <a:t>prefront</a:t>
            </a:r>
            <a:r>
              <a:rPr lang="cs-CZ" b="1" dirty="0" smtClean="0"/>
              <a:t>á</a:t>
            </a:r>
            <a:r>
              <a:rPr lang="en-GB" b="1" dirty="0" smtClean="0"/>
              <a:t>l</a:t>
            </a:r>
            <a:r>
              <a:rPr lang="cs-CZ" b="1" dirty="0" smtClean="0"/>
              <a:t>ní kůrou</a:t>
            </a:r>
            <a:r>
              <a:rPr lang="en-GB" b="1" dirty="0" smtClean="0"/>
              <a:t> </a:t>
            </a:r>
            <a:r>
              <a:rPr lang="en-GB" dirty="0" smtClean="0"/>
              <a:t>(</a:t>
            </a:r>
            <a:r>
              <a:rPr lang="cs-CZ" dirty="0" smtClean="0"/>
              <a:t>srov. </a:t>
            </a:r>
            <a:r>
              <a:rPr lang="en-GB" dirty="0" err="1" smtClean="0"/>
              <a:t>prefront</a:t>
            </a:r>
            <a:r>
              <a:rPr lang="cs-CZ" dirty="0" smtClean="0"/>
              <a:t>á</a:t>
            </a:r>
            <a:r>
              <a:rPr lang="en-GB" dirty="0" smtClean="0"/>
              <a:t>l</a:t>
            </a:r>
            <a:r>
              <a:rPr lang="cs-CZ" dirty="0" smtClean="0"/>
              <a:t>ní</a:t>
            </a:r>
            <a:r>
              <a:rPr lang="en-GB" dirty="0" smtClean="0"/>
              <a:t> </a:t>
            </a:r>
            <a:r>
              <a:rPr lang="en-GB" dirty="0" err="1" smtClean="0"/>
              <a:t>lobotom</a:t>
            </a:r>
            <a:r>
              <a:rPr lang="cs-CZ" dirty="0" err="1" smtClean="0"/>
              <a:t>ie</a:t>
            </a:r>
            <a:r>
              <a:rPr lang="en-GB" dirty="0" smtClean="0"/>
              <a:t>)</a:t>
            </a:r>
            <a:r>
              <a:rPr lang="cs-CZ" dirty="0" smtClean="0"/>
              <a:t>.</a:t>
            </a:r>
            <a:endParaRPr lang="en-GB" dirty="0"/>
          </a:p>
          <a:p>
            <a:r>
              <a:rPr lang="en-GB" dirty="0"/>
              <a:t>LS </a:t>
            </a:r>
            <a:r>
              <a:rPr lang="cs-CZ" dirty="0" smtClean="0"/>
              <a:t>je spojen s čichovými kyji (</a:t>
            </a:r>
            <a:r>
              <a:rPr lang="en-GB" b="1" dirty="0" smtClean="0"/>
              <a:t>olfactory bulbs</a:t>
            </a:r>
            <a:r>
              <a:rPr lang="cs-CZ" dirty="0" smtClean="0"/>
              <a:t>)</a:t>
            </a:r>
            <a:r>
              <a:rPr lang="en-GB" b="1" dirty="0" smtClean="0"/>
              <a:t> </a:t>
            </a:r>
            <a:r>
              <a:rPr lang="cs-CZ" dirty="0" smtClean="0"/>
              <a:t>čichová paměť</a:t>
            </a:r>
            <a:r>
              <a:rPr lang="en-GB" dirty="0" smtClean="0"/>
              <a:t>)</a:t>
            </a:r>
            <a:r>
              <a:rPr lang="cs-CZ" dirty="0" smtClean="0"/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56905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093267" cy="50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73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Limbický systém kontroluje: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Afekty a emoce</a:t>
            </a:r>
            <a:r>
              <a:rPr lang="cs-CZ" dirty="0" smtClean="0"/>
              <a:t>, prostorovou paměť, pracovní paměť, část senzorických procesů, vnímání času, pozornost, instinkty, autonomní vegetativní systém a částečně i motorickou činnost.</a:t>
            </a:r>
          </a:p>
          <a:p>
            <a:r>
              <a:rPr lang="cs-CZ" dirty="0" smtClean="0"/>
              <a:t>Oboustranné odebrání </a:t>
            </a:r>
            <a:r>
              <a:rPr lang="en-GB" dirty="0" err="1" smtClean="0"/>
              <a:t>hippocamp</a:t>
            </a:r>
            <a:r>
              <a:rPr lang="cs-CZ" dirty="0" smtClean="0"/>
              <a:t>ů</a:t>
            </a:r>
            <a:r>
              <a:rPr lang="en-GB" dirty="0" smtClean="0"/>
              <a:t> </a:t>
            </a:r>
            <a:r>
              <a:rPr lang="cs-CZ" dirty="0" smtClean="0"/>
              <a:t>(což je </a:t>
            </a:r>
            <a:r>
              <a:rPr lang="cs-CZ" dirty="0" smtClean="0"/>
              <a:t>součást LS), vedlo k tomu, že informace v sémantické a episodické paměti vyhasínaly a nikdy nedosáhly dlouhodobé paměti: jedinec tak žil v bublině, která měla několik minut. Přesto jeho emocionalita (spolu s motorickou dlouhodobou pamětí) narušena nebyla (srov. Henry </a:t>
            </a:r>
            <a:r>
              <a:rPr lang="cs-CZ" dirty="0" err="1" smtClean="0"/>
              <a:t>Molaison</a:t>
            </a:r>
            <a:r>
              <a:rPr lang="cs-CZ" dirty="0" smtClean="0"/>
              <a:t> v r. 1953; </a:t>
            </a:r>
            <a:r>
              <a:rPr lang="cs-CZ" dirty="0" err="1" smtClean="0"/>
              <a:t>Milnerová</a:t>
            </a:r>
            <a:r>
              <a:rPr lang="cs-CZ" dirty="0" smtClean="0"/>
              <a:t>, 1957).</a:t>
            </a:r>
          </a:p>
        </p:txBody>
      </p:sp>
    </p:spTree>
    <p:extLst>
      <p:ext uri="{BB962C8B-B14F-4D97-AF65-F5344CB8AC3E}">
        <p14:creationId xmlns:p14="http://schemas.microsoft.com/office/powerpoint/2010/main" val="1465439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2187575"/>
            <a:ext cx="63722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746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Limbic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and </a:t>
            </a:r>
            <a:r>
              <a:rPr lang="cs-CZ" dirty="0" err="1" smtClean="0"/>
              <a:t>emotions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/>
          <a:lstStyle/>
          <a:p>
            <a:r>
              <a:rPr lang="cs-CZ" dirty="0" smtClean="0"/>
              <a:t>Díky LS disponujeme s několika emocemi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cs-CZ" dirty="0" smtClean="0"/>
              <a:t>Emoce nás informují o hodnotách objektů ve světě i v naší mysli</a:t>
            </a:r>
            <a:r>
              <a:rPr lang="en-GB" dirty="0" smtClean="0"/>
              <a:t>.</a:t>
            </a:r>
            <a:endParaRPr lang="en-GB" dirty="0" smtClean="0"/>
          </a:p>
          <a:p>
            <a:endParaRPr lang="cs-CZ" dirty="0" smtClean="0"/>
          </a:p>
          <a:p>
            <a:r>
              <a:rPr lang="en-GB" dirty="0" smtClean="0"/>
              <a:t>Paul </a:t>
            </a:r>
            <a:r>
              <a:rPr lang="en-GB" dirty="0" smtClean="0"/>
              <a:t>Ekman: </a:t>
            </a:r>
            <a:r>
              <a:rPr lang="en-GB" dirty="0" smtClean="0">
                <a:hlinkClick r:id="rId2"/>
              </a:rPr>
              <a:t>https://www.youtube.com/watch?v=pVp5pGSwZkg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207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171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funkce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OK, nyní víme jaké emoce cítíme a jaká část nervového systému je za produkci emocí zodpovědná.</a:t>
            </a:r>
          </a:p>
          <a:p>
            <a:pPr>
              <a:buNone/>
            </a:pPr>
            <a:r>
              <a:rPr lang="cs-CZ" dirty="0" smtClean="0"/>
              <a:t>K čemu nám však </a:t>
            </a:r>
            <a:r>
              <a:rPr lang="cs-CZ" dirty="0" smtClean="0"/>
              <a:t>emoce jsou? </a:t>
            </a:r>
          </a:p>
          <a:p>
            <a:pPr>
              <a:buNone/>
            </a:pPr>
            <a:r>
              <a:rPr lang="cs-CZ" dirty="0" smtClean="0"/>
              <a:t>Už </a:t>
            </a:r>
            <a:r>
              <a:rPr lang="cs-CZ" dirty="0"/>
              <a:t>Darwin (1872; </a:t>
            </a:r>
            <a:r>
              <a:rPr lang="pl-PL" i="1" dirty="0"/>
              <a:t>Výraz emocí u člověka a u zvířat</a:t>
            </a:r>
            <a:r>
              <a:rPr lang="pl-PL" dirty="0"/>
              <a:t>) spekuluje o původně vnějších v průběhu evoluce zvnitřněných „účelových zvycích” (srov. výraz pro znechucení a jeho evoluce; srov. smích).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V lidských komunitách mají emoce přinejmenším </a:t>
            </a:r>
            <a:r>
              <a:rPr lang="cs-CZ" b="1" dirty="0" smtClean="0"/>
              <a:t>tři funkce</a:t>
            </a:r>
            <a:r>
              <a:rPr lang="cs-CZ" dirty="0" smtClean="0"/>
              <a:t>: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1</a:t>
            </a:r>
            <a:r>
              <a:rPr lang="cs-CZ" dirty="0" smtClean="0"/>
              <a:t>. </a:t>
            </a:r>
            <a:r>
              <a:rPr lang="cs-CZ" b="1" dirty="0" smtClean="0"/>
              <a:t>informační</a:t>
            </a:r>
            <a:r>
              <a:rPr lang="cs-CZ" dirty="0" smtClean="0"/>
              <a:t> (biologická)</a:t>
            </a: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2. </a:t>
            </a:r>
            <a:r>
              <a:rPr lang="cs-CZ" b="1" dirty="0" smtClean="0"/>
              <a:t>komunikační</a:t>
            </a:r>
            <a:r>
              <a:rPr lang="cs-CZ" dirty="0" smtClean="0"/>
              <a:t> (sociální)</a:t>
            </a: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3. </a:t>
            </a:r>
            <a:r>
              <a:rPr lang="cs-CZ" b="1" dirty="0" smtClean="0"/>
              <a:t>motivační</a:t>
            </a:r>
            <a:r>
              <a:rPr lang="cs-CZ" dirty="0" smtClean="0"/>
              <a:t> (biologická i sociální)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58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dozvíte: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Jakou roli v komunikaci emocí hraje lidská tvář.</a:t>
            </a:r>
            <a:endParaRPr lang="cs-CZ" dirty="0" smtClean="0"/>
          </a:p>
          <a:p>
            <a:r>
              <a:rPr lang="cs-CZ" dirty="0" smtClean="0"/>
              <a:t>Co jsou to </a:t>
            </a:r>
            <a:r>
              <a:rPr lang="cs-CZ" b="1" dirty="0" smtClean="0"/>
              <a:t>základní emoce</a:t>
            </a:r>
            <a:r>
              <a:rPr lang="cs-CZ" dirty="0" smtClean="0"/>
              <a:t>.</a:t>
            </a:r>
          </a:p>
          <a:p>
            <a:r>
              <a:rPr lang="cs-CZ" dirty="0" smtClean="0"/>
              <a:t>Jaká součást CNS je za prožitek emocí zodpovědná. </a:t>
            </a:r>
          </a:p>
          <a:p>
            <a:r>
              <a:rPr lang="cs-CZ" dirty="0" smtClean="0"/>
              <a:t>K čemu nám lidem emoce jsou.</a:t>
            </a:r>
          </a:p>
          <a:p>
            <a:r>
              <a:rPr lang="cs-CZ" dirty="0" smtClean="0"/>
              <a:t>A jak s projevem emocí dokážeme zacházet.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218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Nejdůležitější funkce E pro jedince spočívá v stanovení základních hodnot života (libost – nelibost ad.).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Evoluce: z plazího </a:t>
            </a:r>
            <a:r>
              <a:rPr lang="cs-CZ" i="1" dirty="0" err="1"/>
              <a:t>arousalu</a:t>
            </a:r>
            <a:r>
              <a:rPr lang="cs-CZ" dirty="0"/>
              <a:t>, asi skrze čichové funkce </a:t>
            </a:r>
            <a:r>
              <a:rPr lang="cs-CZ" dirty="0" err="1"/>
              <a:t>paleosavců</a:t>
            </a:r>
            <a:r>
              <a:rPr lang="cs-CZ" dirty="0"/>
              <a:t> (vznik limbického systému: funkce, složení).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Bez E je život velmi nebezpečný.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Nicméně tato primární funkce není tolik důležitá pro sociální psychologii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r>
              <a:rPr lang="cs-CZ" dirty="0" smtClean="0"/>
              <a:t>ALE: </a:t>
            </a:r>
            <a:r>
              <a:rPr lang="cs-CZ" b="1" i="1" dirty="0" smtClean="0"/>
              <a:t>feeling </a:t>
            </a:r>
            <a:r>
              <a:rPr lang="cs-CZ" b="1" i="1" dirty="0" err="1" smtClean="0"/>
              <a:t>rules</a:t>
            </a:r>
            <a:r>
              <a:rPr lang="cs-CZ" b="1" i="1" dirty="0" smtClean="0"/>
              <a:t> </a:t>
            </a:r>
            <a:r>
              <a:rPr lang="cs-CZ" dirty="0" smtClean="0"/>
              <a:t>v různých kulturách a různých dobách (středověk a rozkoš…).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4914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e nieuwe kampleider Tantalus is vol met woede nadat hij honderden jaren in de onderwereld heeft gezet en zint op wraak die hij vervolgens neemt op alle kamplede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" y="-13713"/>
            <a:ext cx="4567303" cy="68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ght, I mean business.... lets do this Provérbios 20:11 Até a criança se dará a conhecer pelas suas ações, se a sua obra é pura e ret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71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87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E slouží </a:t>
            </a:r>
            <a:r>
              <a:rPr lang="cs-CZ" b="1" dirty="0"/>
              <a:t>komunikaci</a:t>
            </a:r>
            <a:r>
              <a:rPr lang="cs-CZ" dirty="0"/>
              <a:t> – je to adaptace na život ve skupině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cs-CZ" dirty="0" smtClean="0"/>
              <a:t>E </a:t>
            </a:r>
            <a:r>
              <a:rPr lang="cs-CZ" dirty="0"/>
              <a:t>tedy nejsou jen výrazem </a:t>
            </a:r>
            <a:r>
              <a:rPr lang="cs-CZ" i="1" dirty="0"/>
              <a:t>vnitřního nastavení </a:t>
            </a:r>
            <a:r>
              <a:rPr lang="cs-CZ" dirty="0"/>
              <a:t>člověka, slouží také jako komunikační nástroj - srov. chování osob na bowlingu (</a:t>
            </a:r>
            <a:r>
              <a:rPr lang="cs-CZ" dirty="0" err="1"/>
              <a:t>Kraut</a:t>
            </a:r>
            <a:r>
              <a:rPr lang="cs-CZ" dirty="0"/>
              <a:t> &amp; </a:t>
            </a:r>
            <a:r>
              <a:rPr lang="cs-CZ" dirty="0" err="1"/>
              <a:t>Johnston</a:t>
            </a:r>
            <a:r>
              <a:rPr lang="cs-CZ" dirty="0"/>
              <a:t>, 1979). + úsměv ve </a:t>
            </a:r>
            <a:r>
              <a:rPr lang="cs-CZ" dirty="0" smtClean="0"/>
              <a:t>společnosti (ALE: při textování).</a:t>
            </a:r>
            <a:endParaRPr lang="cs-CZ" dirty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Základní </a:t>
            </a:r>
            <a:r>
              <a:rPr lang="cs-CZ" b="1" dirty="0"/>
              <a:t>E slouží jako znaky v soc. komunikaci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Se znakem lze manipulovat (resp. ho užívat, komunikovat s ním).</a:t>
            </a:r>
          </a:p>
          <a:p>
            <a:pPr>
              <a:buNone/>
            </a:pPr>
            <a:r>
              <a:rPr lang="cs-CZ" dirty="0"/>
              <a:t>Pokud má cokoli fungovat jako znak, musí to být odlišitelné od jiných znaků (proto by měli základním E rozumět všichni lidé planety; </a:t>
            </a:r>
            <a:r>
              <a:rPr lang="cs-CZ" dirty="0" smtClean="0"/>
              <a:t>to potvrdily </a:t>
            </a:r>
            <a:r>
              <a:rPr lang="cs-CZ" dirty="0"/>
              <a:t>výzkumy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 smtClean="0"/>
              <a:t>Izarda</a:t>
            </a:r>
            <a:r>
              <a:rPr lang="cs-CZ" dirty="0" smtClean="0"/>
              <a:t>, </a:t>
            </a:r>
            <a:r>
              <a:rPr lang="cs-CZ" dirty="0"/>
              <a:t>1971).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Motivační funkce</a:t>
            </a:r>
          </a:p>
        </p:txBody>
      </p:sp>
      <p:pic>
        <p:nvPicPr>
          <p:cNvPr id="3076" name="Picture 4" descr="35 Animal Memes to Get You Through the Week -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628800"/>
            <a:ext cx="4824536" cy="49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87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Motivační</a:t>
            </a:r>
            <a:r>
              <a:rPr lang="cs-CZ" dirty="0"/>
              <a:t> funkce</a:t>
            </a:r>
          </a:p>
          <a:p>
            <a:r>
              <a:rPr lang="cs-CZ" dirty="0" err="1"/>
              <a:t>Dopaminergní</a:t>
            </a:r>
            <a:r>
              <a:rPr lang="cs-CZ" dirty="0"/>
              <a:t> odměňovací dráha a její ovlivnitelnost různými léky (deprese) a alkaloidy (závislost, </a:t>
            </a:r>
            <a:r>
              <a:rPr lang="cs-CZ" dirty="0" err="1"/>
              <a:t>pohl</a:t>
            </a:r>
            <a:r>
              <a:rPr lang="cs-CZ" dirty="0"/>
              <a:t>. vzrušení).</a:t>
            </a:r>
          </a:p>
          <a:p>
            <a:r>
              <a:rPr lang="cs-CZ" dirty="0" err="1"/>
              <a:t>Milner</a:t>
            </a:r>
            <a:r>
              <a:rPr lang="cs-CZ" dirty="0"/>
              <a:t> (1954): krysy a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accumbens</a:t>
            </a:r>
            <a:endParaRPr lang="cs-CZ" i="1" dirty="0"/>
          </a:p>
          <a:p>
            <a:r>
              <a:rPr lang="cs-CZ" dirty="0"/>
              <a:t>E a jejich očekávání nás motivuje k různým činnostem, postojům atd.</a:t>
            </a:r>
          </a:p>
          <a:p>
            <a:r>
              <a:rPr lang="cs-CZ" dirty="0"/>
              <a:t>Při aktivitách souvisejících s pozitivním výsledkem se nám aktivuje L frontální kůra (</a:t>
            </a:r>
            <a:r>
              <a:rPr lang="cs-CZ" dirty="0" err="1"/>
              <a:t>Kringenbach</a:t>
            </a:r>
            <a:r>
              <a:rPr lang="cs-CZ" dirty="0"/>
              <a:t> et al., 2003).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939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70BBEC-2BE3-4002-865C-FE35AC0C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E</a:t>
            </a:r>
          </a:p>
        </p:txBody>
      </p:sp>
      <p:pic>
        <p:nvPicPr>
          <p:cNvPr id="4098" name="Picture 2" descr="1860s B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2658"/>
            <a:ext cx="5400600" cy="55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15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Komunikativní funkce </a:t>
            </a:r>
            <a:br>
              <a:rPr lang="cs-CZ" dirty="0"/>
            </a:br>
            <a:r>
              <a:rPr lang="cs-CZ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1. Využití ve společenském styku (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b="1" i="1" dirty="0"/>
              <a:t> </a:t>
            </a:r>
            <a:r>
              <a:rPr lang="cs-CZ" dirty="0"/>
              <a:t>= </a:t>
            </a:r>
            <a:r>
              <a:rPr lang="cs-CZ" i="1" dirty="0"/>
              <a:t>pravidla projevu E </a:t>
            </a:r>
            <a:r>
              <a:rPr lang="cs-CZ" dirty="0"/>
              <a:t>platná pro danou kulturu).</a:t>
            </a:r>
          </a:p>
          <a:p>
            <a:pPr>
              <a:buNone/>
            </a:pPr>
            <a:r>
              <a:rPr lang="cs-CZ" dirty="0"/>
              <a:t>Pravidla projevu E = „podoby potlačování, zmírňování, maskování či nahrazení spontánních projevů jinými.“ (s. 217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/>
              <a:t>Česká verze: „Metro face“ vs. Američané.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Veškerá sociální komunikace podléhá těmto pravidlům projevu, ač porušování není ničím vzácným (např. chování hlavy státu, učitele, cestujícího vlakem). </a:t>
            </a:r>
          </a:p>
          <a:p>
            <a:pPr>
              <a:buNone/>
            </a:pPr>
            <a:r>
              <a:rPr lang="cs-CZ" dirty="0"/>
              <a:t>Např. u nás „muži nepláčou“ – </a:t>
            </a:r>
            <a:r>
              <a:rPr lang="cs-CZ" dirty="0" smtClean="0"/>
              <a:t>muži reagují více agresivně, ženy více submisivně v situacích zahanbení.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Neustále krotíme svoje E např. s přáteli (rozbitý talíř).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Differences</a:t>
            </a:r>
            <a:r>
              <a:rPr lang="cs-CZ" dirty="0" smtClean="0"/>
              <a:t> in </a:t>
            </a:r>
            <a:r>
              <a:rPr lang="cs-CZ" dirty="0" err="1" smtClean="0"/>
              <a:t>emotional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147248" cy="49891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Culturally</a:t>
            </a:r>
            <a:r>
              <a:rPr lang="cs-CZ" b="1" dirty="0" smtClean="0"/>
              <a:t> </a:t>
            </a:r>
            <a:r>
              <a:rPr lang="cs-CZ" b="1" dirty="0" err="1" smtClean="0"/>
              <a:t>specific</a:t>
            </a:r>
            <a:r>
              <a:rPr lang="cs-CZ" b="1" dirty="0" smtClean="0"/>
              <a:t> </a:t>
            </a:r>
            <a:r>
              <a:rPr lang="cs-CZ" b="1" dirty="0" err="1" smtClean="0"/>
              <a:t>emotions</a:t>
            </a:r>
            <a:r>
              <a:rPr lang="cs-CZ" dirty="0" smtClean="0"/>
              <a:t>:</a:t>
            </a:r>
          </a:p>
          <a:p>
            <a:r>
              <a:rPr lang="cs-CZ" dirty="0" smtClean="0"/>
              <a:t>Kmen </a:t>
            </a:r>
            <a:r>
              <a:rPr lang="cs-CZ" dirty="0" err="1" smtClean="0"/>
              <a:t>Ifaluk</a:t>
            </a:r>
            <a:r>
              <a:rPr lang="cs-CZ" dirty="0" smtClean="0"/>
              <a:t> (</a:t>
            </a:r>
            <a:r>
              <a:rPr lang="cs-CZ" dirty="0" err="1" smtClean="0"/>
              <a:t>Micronésie</a:t>
            </a:r>
            <a:r>
              <a:rPr lang="cs-CZ" dirty="0" smtClean="0"/>
              <a:t>):</a:t>
            </a:r>
          </a:p>
          <a:p>
            <a:r>
              <a:rPr lang="cs-CZ" dirty="0" err="1" smtClean="0"/>
              <a:t>Emotions</a:t>
            </a:r>
            <a:r>
              <a:rPr lang="cs-CZ" dirty="0" smtClean="0"/>
              <a:t> as a </a:t>
            </a:r>
            <a:r>
              <a:rPr lang="cs-CZ" dirty="0" err="1" smtClean="0"/>
              <a:t>tool</a:t>
            </a:r>
            <a:r>
              <a:rPr lang="cs-CZ" dirty="0" smtClean="0"/>
              <a:t>  </a:t>
            </a:r>
            <a:r>
              <a:rPr lang="cs-CZ" dirty="0" err="1" smtClean="0"/>
              <a:t>for</a:t>
            </a:r>
            <a:r>
              <a:rPr lang="cs-CZ" dirty="0" smtClean="0"/>
              <a:t> stability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hierarchy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62036"/>
            <a:ext cx="4339391" cy="28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Differences</a:t>
            </a:r>
            <a:r>
              <a:rPr lang="cs-CZ" dirty="0" smtClean="0"/>
              <a:t> in </a:t>
            </a:r>
            <a:r>
              <a:rPr lang="cs-CZ" dirty="0" err="1" smtClean="0"/>
              <a:t>emotional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Culturally specific emotions</a:t>
            </a:r>
            <a:r>
              <a:rPr lang="en-US" dirty="0" smtClean="0"/>
              <a:t>:</a:t>
            </a:r>
            <a:r>
              <a:rPr lang="cs-CZ" dirty="0" smtClean="0"/>
              <a:t> </a:t>
            </a:r>
            <a:r>
              <a:rPr lang="cs-CZ" sz="2300" dirty="0">
                <a:hlinkClick r:id="rId2"/>
              </a:rPr>
              <a:t>https://cas.uab.edu/peacefulsocieties/societies/ifaluk/</a:t>
            </a:r>
            <a:endParaRPr lang="en-US" sz="23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err="1" smtClean="0"/>
              <a:t>Ifaluk</a:t>
            </a:r>
            <a:r>
              <a:rPr lang="cs-CZ" dirty="0" err="1" smtClean="0"/>
              <a:t>ové</a:t>
            </a:r>
            <a:r>
              <a:rPr lang="cs-CZ" dirty="0" smtClean="0"/>
              <a:t> rozeznávají</a:t>
            </a:r>
            <a:r>
              <a:rPr lang="en-US" dirty="0" smtClean="0"/>
              <a:t> 3 specific</a:t>
            </a:r>
            <a:r>
              <a:rPr lang="cs-CZ" dirty="0" err="1" smtClean="0"/>
              <a:t>ké</a:t>
            </a:r>
            <a:r>
              <a:rPr lang="en-US" dirty="0" smtClean="0"/>
              <a:t> emo</a:t>
            </a:r>
            <a:r>
              <a:rPr lang="cs-CZ" dirty="0" err="1" smtClean="0"/>
              <a:t>ce</a:t>
            </a:r>
            <a:r>
              <a:rPr lang="cs-CZ" dirty="0" smtClean="0"/>
              <a:t> (Lutz, 1988) typu</a:t>
            </a:r>
            <a:r>
              <a:rPr lang="cs-CZ" b="1" dirty="0" smtClean="0"/>
              <a:t> feeling </a:t>
            </a:r>
            <a:r>
              <a:rPr lang="cs-CZ" b="1" dirty="0" err="1" smtClean="0"/>
              <a:t>rules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Fago</a:t>
            </a:r>
            <a:r>
              <a:rPr lang="en-US" dirty="0" smtClean="0"/>
              <a:t>: compassion/love/sadness </a:t>
            </a:r>
          </a:p>
          <a:p>
            <a:pPr marL="457200" indent="-457200"/>
            <a:r>
              <a:rPr lang="en-US" dirty="0" smtClean="0"/>
              <a:t>When a friend dies, emotional state in the presence of someone who is admired</a:t>
            </a:r>
          </a:p>
          <a:p>
            <a:r>
              <a:rPr lang="en-US" dirty="0" smtClean="0"/>
              <a:t>A measure of maturity</a:t>
            </a:r>
          </a:p>
          <a:p>
            <a:r>
              <a:rPr lang="en-US" dirty="0" smtClean="0"/>
              <a:t>Children are selfish, don‘t care about others, they have no </a:t>
            </a:r>
            <a:r>
              <a:rPr lang="en-US" i="1" dirty="0" err="1" smtClean="0"/>
              <a:t>fago</a:t>
            </a:r>
            <a:endParaRPr lang="en-US" i="1" dirty="0" smtClean="0"/>
          </a:p>
          <a:p>
            <a:pPr marL="0" indent="0">
              <a:buNone/>
            </a:pPr>
            <a:r>
              <a:rPr lang="en-US" b="1" dirty="0" smtClean="0"/>
              <a:t>Song</a:t>
            </a:r>
            <a:r>
              <a:rPr lang="en-US" dirty="0" smtClean="0"/>
              <a:t>: justifiable anger</a:t>
            </a:r>
          </a:p>
          <a:p>
            <a:r>
              <a:rPr lang="en-US" dirty="0" smtClean="0"/>
              <a:t>Displays of anger are normally not accepted</a:t>
            </a:r>
          </a:p>
          <a:p>
            <a:r>
              <a:rPr lang="en-US" dirty="0" smtClean="0"/>
              <a:t>You can show </a:t>
            </a:r>
            <a:r>
              <a:rPr lang="en-US" i="1" dirty="0" smtClean="0"/>
              <a:t>song</a:t>
            </a:r>
            <a:r>
              <a:rPr lang="en-US" dirty="0" smtClean="0"/>
              <a:t> if someone behaves in socially inappropriate way</a:t>
            </a:r>
          </a:p>
          <a:p>
            <a:r>
              <a:rPr lang="en-US" dirty="0" smtClean="0"/>
              <a:t>The higher social status of a person showing song, the more shameful the behavior is</a:t>
            </a:r>
          </a:p>
        </p:txBody>
      </p:sp>
    </p:spTree>
    <p:extLst>
      <p:ext uri="{BB962C8B-B14F-4D97-AF65-F5344CB8AC3E}">
        <p14:creationId xmlns:p14="http://schemas.microsoft.com/office/powerpoint/2010/main" val="16135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Differences</a:t>
            </a:r>
            <a:r>
              <a:rPr lang="cs-CZ" dirty="0" smtClean="0"/>
              <a:t> in </a:t>
            </a:r>
            <a:r>
              <a:rPr lang="cs-CZ" dirty="0" err="1" smtClean="0"/>
              <a:t>emotional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Culturally specific emotions</a:t>
            </a:r>
            <a:r>
              <a:rPr lang="en-GB" dirty="0" smtClean="0"/>
              <a:t>:</a:t>
            </a:r>
          </a:p>
          <a:p>
            <a:pPr marL="118872" indent="0">
              <a:buNone/>
            </a:pPr>
            <a:r>
              <a:rPr lang="en-GB" dirty="0" smtClean="0"/>
              <a:t>2 expressions for fear: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 smtClean="0"/>
              <a:t>Rus</a:t>
            </a:r>
            <a:r>
              <a:rPr lang="en-GB" b="1" dirty="0" smtClean="0"/>
              <a:t>:</a:t>
            </a:r>
            <a:r>
              <a:rPr lang="en-GB" dirty="0" smtClean="0"/>
              <a:t> from specific events (snake)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 smtClean="0"/>
              <a:t>Metagu</a:t>
            </a:r>
            <a:r>
              <a:rPr lang="en-GB" b="1" dirty="0" smtClean="0"/>
              <a:t>:</a:t>
            </a:r>
            <a:r>
              <a:rPr lang="en-GB" dirty="0" smtClean="0"/>
              <a:t> abstract fear from </a:t>
            </a:r>
            <a:r>
              <a:rPr lang="en-GB" i="1" dirty="0" smtClean="0"/>
              <a:t>song</a:t>
            </a:r>
            <a:r>
              <a:rPr lang="en-GB" dirty="0" smtClean="0"/>
              <a:t> (anxiety from social exclusion)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Role emocí v sociální komunikaci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Povinný text ve Studijních materiálech: </a:t>
            </a:r>
            <a:r>
              <a:rPr lang="cs-CZ" dirty="0"/>
              <a:t>o emocích z </a:t>
            </a:r>
            <a:r>
              <a:rPr lang="cs-CZ" dirty="0" err="1"/>
              <a:t>Hewstone</a:t>
            </a:r>
            <a:r>
              <a:rPr lang="cs-CZ" dirty="0"/>
              <a:t>, </a:t>
            </a:r>
            <a:r>
              <a:rPr lang="cs-CZ" dirty="0" err="1"/>
              <a:t>Stroebe</a:t>
            </a:r>
            <a:r>
              <a:rPr lang="cs-CZ" dirty="0"/>
              <a:t> (2006, 211-221), autorem textu je Klaus </a:t>
            </a:r>
            <a:r>
              <a:rPr lang="cs-CZ" dirty="0" err="1" smtClean="0"/>
              <a:t>Scherer</a:t>
            </a:r>
            <a:r>
              <a:rPr lang="cs-CZ" dirty="0" smtClean="0"/>
              <a:t>.</a:t>
            </a: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E= emoce</a:t>
            </a:r>
          </a:p>
          <a:p>
            <a:pPr algn="ctr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Letuška bylo dlouho exotické povolání (ilustrační foto)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983"/>
            <a:ext cx="9144000" cy="43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29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2. Využití v praxi, v práci:</a:t>
            </a:r>
          </a:p>
          <a:p>
            <a:r>
              <a:rPr lang="cs-CZ" dirty="0"/>
              <a:t>„emocionální profese“: předstírají, resp. vytvářejí emoční atmosféru, což je vyčerpávající (rizikem je </a:t>
            </a:r>
            <a:r>
              <a:rPr lang="cs-CZ" b="1" dirty="0"/>
              <a:t>syndrom vyhoření</a:t>
            </a:r>
            <a:r>
              <a:rPr lang="cs-CZ" dirty="0"/>
              <a:t>). Profese: letušky a další… ?</a:t>
            </a:r>
          </a:p>
          <a:p>
            <a:r>
              <a:rPr lang="cs-CZ" dirty="0"/>
              <a:t>vyjednávání – např. v partnerství</a:t>
            </a:r>
          </a:p>
          <a:p>
            <a:r>
              <a:rPr lang="cs-CZ" dirty="0"/>
              <a:t>lhaní</a:t>
            </a:r>
          </a:p>
          <a:p>
            <a:r>
              <a:rPr lang="cs-CZ" dirty="0"/>
              <a:t>podvod (cílené ovlivňování E druhých: získání důvěry, lásky, soucitu, viny, strachu…)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Understanding attachment theory, Autism Spectrum Disor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244408" cy="63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47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citová vazba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M. </a:t>
            </a:r>
            <a:r>
              <a:rPr lang="cs-CZ" dirty="0" err="1"/>
              <a:t>Ainsworthová</a:t>
            </a:r>
            <a:r>
              <a:rPr lang="cs-CZ" dirty="0"/>
              <a:t> zkoumala citovou vazbu a odlišila jistou a 2 nejisté vazby. Ovšem to je stále jakási vazba. </a:t>
            </a:r>
            <a:r>
              <a:rPr lang="cs-CZ" dirty="0" err="1"/>
              <a:t>Bowlby</a:t>
            </a:r>
            <a:r>
              <a:rPr lang="cs-CZ" dirty="0"/>
              <a:t> a </a:t>
            </a:r>
            <a:r>
              <a:rPr lang="cs-CZ" dirty="0" err="1"/>
              <a:t>Spitz</a:t>
            </a:r>
            <a:r>
              <a:rPr lang="cs-CZ" dirty="0"/>
              <a:t> zkoumali děti, které </a:t>
            </a:r>
            <a:r>
              <a:rPr lang="cs-CZ" dirty="0" smtClean="0"/>
              <a:t>byly </a:t>
            </a:r>
            <a:r>
              <a:rPr lang="cs-CZ" dirty="0"/>
              <a:t>citově a sociálně deprivované více než 6 měsíců v prvním roce života.</a:t>
            </a:r>
          </a:p>
          <a:p>
            <a:pPr>
              <a:buNone/>
            </a:pPr>
            <a:r>
              <a:rPr lang="cs-CZ" dirty="0" err="1"/>
              <a:t>Bowlby</a:t>
            </a:r>
            <a:r>
              <a:rPr lang="cs-CZ" dirty="0"/>
              <a:t>: 12 ze 14 dětí klasifikovaných jako emočně </a:t>
            </a:r>
            <a:r>
              <a:rPr lang="cs-CZ" dirty="0" err="1"/>
              <a:t>oploštělých</a:t>
            </a:r>
            <a:r>
              <a:rPr lang="cs-CZ" dirty="0"/>
              <a:t> (</a:t>
            </a:r>
            <a:r>
              <a:rPr lang="cs-CZ" i="1" dirty="0" err="1"/>
              <a:t>affectionless</a:t>
            </a:r>
            <a:r>
              <a:rPr lang="cs-CZ" dirty="0"/>
              <a:t>) prožilo kompletní a dlouhodobou separaci od rodičů.</a:t>
            </a:r>
          </a:p>
          <a:p>
            <a:pPr>
              <a:buNone/>
            </a:pPr>
            <a:r>
              <a:rPr lang="cs-CZ" dirty="0" err="1"/>
              <a:t>Spitz</a:t>
            </a:r>
            <a:r>
              <a:rPr lang="cs-CZ" dirty="0"/>
              <a:t> mluvil o </a:t>
            </a:r>
            <a:r>
              <a:rPr lang="cs-CZ" b="1" dirty="0" err="1"/>
              <a:t>hospitalismu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Východiska: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smtClean="0"/>
              <a:t>Je č</a:t>
            </a:r>
            <a:r>
              <a:rPr lang="cs-CZ" dirty="0" smtClean="0"/>
              <a:t>lověk </a:t>
            </a:r>
            <a:r>
              <a:rPr lang="cs-CZ" dirty="0"/>
              <a:t>je nejemotivnějším tvorem </a:t>
            </a:r>
            <a:r>
              <a:rPr lang="cs-CZ" dirty="0" smtClean="0"/>
              <a:t>planety?</a:t>
            </a:r>
            <a:endParaRPr lang="cs-CZ" dirty="0"/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Mravenci </a:t>
            </a:r>
            <a:r>
              <a:rPr lang="cs-CZ" dirty="0"/>
              <a:t>a ještěrky nepláčou (srov. </a:t>
            </a:r>
            <a:r>
              <a:rPr lang="cs-CZ" dirty="0" smtClean="0"/>
              <a:t>šimpanzi).</a:t>
            </a: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14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Celý povrch lidského těla můžeme chápat jako médium komunikace. Tento povrch je od počátku také předmětem socializace: např. většina kultur zakrývá pohlaví, všechny kultury zdobí různými technikami povrch těla (malování, tetování, skarifikace, oděv, plastické operace). Viz Prezentace: </a:t>
            </a:r>
            <a:r>
              <a:rPr lang="cs-CZ" b="1" dirty="0" smtClean="0"/>
              <a:t>Rozvoj identity</a:t>
            </a:r>
            <a:r>
              <a:rPr lang="cs-CZ" dirty="0" smtClean="0"/>
              <a:t> a </a:t>
            </a:r>
            <a:r>
              <a:rPr lang="cs-CZ" b="1" dirty="0" smtClean="0"/>
              <a:t>Člověk, maska a zvíře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Nejvýznamnějším komunikativním prostorem lidského těla je </a:t>
            </a:r>
            <a:r>
              <a:rPr lang="cs-CZ" b="1" dirty="0" smtClean="0"/>
              <a:t>lidská tvář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19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Lidská tvář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Lidská tvář je jakýmsi displejem, kterým zcela automaticky (často nevědomě a někdy i proti své vůli) komunikujeme sociálně relevantní signály.</a:t>
            </a:r>
          </a:p>
          <a:p>
            <a:r>
              <a:rPr lang="cs-CZ" dirty="0" smtClean="0"/>
              <a:t>Lidská tvář je automaticky (viz níže) napojena jako výstup na náš </a:t>
            </a:r>
            <a:r>
              <a:rPr lang="cs-CZ" b="1" dirty="0" smtClean="0"/>
              <a:t>emoční systém</a:t>
            </a:r>
            <a:r>
              <a:rPr lang="cs-CZ" dirty="0" smtClean="0"/>
              <a:t>. </a:t>
            </a:r>
          </a:p>
          <a:p>
            <a:r>
              <a:rPr lang="cs-CZ" dirty="0" smtClean="0"/>
              <a:t>Jedná se o </a:t>
            </a:r>
            <a:r>
              <a:rPr lang="cs-CZ" b="1" dirty="0" smtClean="0"/>
              <a:t>Systém1</a:t>
            </a:r>
            <a:r>
              <a:rPr lang="cs-CZ" dirty="0" smtClean="0"/>
              <a:t> proces, který lze ovšem v tomto případě </a:t>
            </a:r>
            <a:r>
              <a:rPr lang="cs-CZ" b="1" dirty="0" smtClean="0"/>
              <a:t>částečně ovládat </a:t>
            </a:r>
            <a:r>
              <a:rPr lang="cs-CZ" dirty="0" smtClean="0"/>
              <a:t>– máme na to vyvinuty patřičné schopnosti. Schopnost ovládat emoce je typicky lidská schopnost (srov. dále termín </a:t>
            </a:r>
            <a:r>
              <a:rPr lang="cs-CZ" b="1" i="1" dirty="0" smtClean="0"/>
              <a:t>display </a:t>
            </a:r>
            <a:r>
              <a:rPr lang="cs-CZ" b="1" i="1" dirty="0" err="1" smtClean="0"/>
              <a:t>rules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96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Sociálnost – </a:t>
            </a:r>
            <a:r>
              <a:rPr lang="cs-CZ" dirty="0" smtClean="0"/>
              <a:t>Lidská tvář a oči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73752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Dítě upřednostňuje lidské </a:t>
            </a:r>
            <a:r>
              <a:rPr lang="cs-CZ" dirty="0" smtClean="0"/>
              <a:t>tváře spíš </a:t>
            </a:r>
            <a:r>
              <a:rPr lang="cs-CZ" dirty="0"/>
              <a:t>než jiné tvary či zamíchané tváře. </a:t>
            </a:r>
            <a:r>
              <a:rPr lang="cs-CZ" dirty="0" smtClean="0"/>
              <a:t>(tzn. svět </a:t>
            </a:r>
            <a:r>
              <a:rPr lang="cs-CZ" dirty="0"/>
              <a:t>má lidskou </a:t>
            </a:r>
            <a:r>
              <a:rPr lang="cs-CZ" dirty="0" smtClean="0"/>
              <a:t>tvář + lidský hlas)</a:t>
            </a: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Pohled člověka, pohled zvířete</a:t>
            </a:r>
            <a:r>
              <a:rPr lang="cs-CZ" dirty="0" smtClean="0"/>
              <a:t>. Rozlišujeme, dítě nikoli (vliv teorie mysli).</a:t>
            </a: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Zvláštnost lidských </a:t>
            </a:r>
            <a:r>
              <a:rPr lang="cs-CZ" dirty="0" smtClean="0"/>
              <a:t>očí. Dítě oči fixuje jako první.</a:t>
            </a: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Pohybem očí a mimikou (vrozenou) začíná první aktivní </a:t>
            </a:r>
            <a:r>
              <a:rPr lang="cs-CZ" dirty="0" smtClean="0"/>
              <a:t>komunikace dítěte s rodičem. </a:t>
            </a: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Oči (popř. </a:t>
            </a:r>
            <a:r>
              <a:rPr lang="cs-CZ" dirty="0" err="1" smtClean="0"/>
              <a:t>vizika</a:t>
            </a:r>
            <a:r>
              <a:rPr lang="cs-CZ" dirty="0" smtClean="0"/>
              <a:t>) </a:t>
            </a:r>
            <a:r>
              <a:rPr lang="cs-CZ" dirty="0"/>
              <a:t>hrají významnou </a:t>
            </a:r>
            <a:r>
              <a:rPr lang="cs-CZ" dirty="0" smtClean="0"/>
              <a:t>roli: </a:t>
            </a:r>
            <a:endParaRPr lang="cs-CZ" dirty="0"/>
          </a:p>
          <a:p>
            <a:pPr marL="118872" indent="0">
              <a:buNone/>
            </a:pPr>
            <a:r>
              <a:rPr lang="cs-CZ" dirty="0"/>
              <a:t>+ láska na první pohled + dívání se do očí</a:t>
            </a:r>
          </a:p>
          <a:p>
            <a:pPr marL="118872" indent="0">
              <a:buNone/>
            </a:pPr>
            <a:r>
              <a:rPr lang="cs-CZ" dirty="0"/>
              <a:t>+ ? studu (malé děti</a:t>
            </a:r>
            <a:r>
              <a:rPr lang="cs-CZ" dirty="0" smtClean="0"/>
              <a:t>)</a:t>
            </a:r>
          </a:p>
          <a:p>
            <a:pPr marL="118872" indent="0">
              <a:buNone/>
            </a:pPr>
            <a:r>
              <a:rPr lang="cs-CZ" dirty="0" smtClean="0"/>
              <a:t>+ ? </a:t>
            </a:r>
            <a:r>
              <a:rPr lang="cs-CZ" dirty="0"/>
              <a:t>známého pohledu (před rodičem se dítě nestydí) </a:t>
            </a:r>
          </a:p>
          <a:p>
            <a:pPr marL="118872" indent="0">
              <a:buNone/>
            </a:pPr>
            <a:r>
              <a:rPr lang="cs-CZ" dirty="0"/>
              <a:t>+ oční kontakt u </a:t>
            </a:r>
            <a:r>
              <a:rPr lang="cs-CZ" dirty="0" smtClean="0"/>
              <a:t>osob s PAS</a:t>
            </a: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66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Vnímání </a:t>
            </a:r>
            <a:r>
              <a:rPr lang="cs-CZ" dirty="0" smtClean="0"/>
              <a:t>tváře (</a:t>
            </a:r>
            <a:r>
              <a:rPr lang="cs-CZ" dirty="0" err="1" smtClean="0"/>
              <a:t>Goren</a:t>
            </a:r>
            <a:r>
              <a:rPr lang="cs-CZ" dirty="0" smtClean="0"/>
              <a:t> et al., 1975)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986"/>
            <a:ext cx="9102839" cy="37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69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12776</TotalTime>
  <Words>1965</Words>
  <Application>Microsoft Office PowerPoint</Application>
  <PresentationFormat>Předvádění na obrazovce (4:3)</PresentationFormat>
  <Paragraphs>182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Corbel</vt:lpstr>
      <vt:lpstr>Wingdings</vt:lpstr>
      <vt:lpstr>Wingdings 2</vt:lpstr>
      <vt:lpstr>Wingdings 3</vt:lpstr>
      <vt:lpstr>Modul</vt:lpstr>
      <vt:lpstr>Sociální psychologie - Emoce</vt:lpstr>
      <vt:lpstr>Dotaz na minulou přednášku</vt:lpstr>
      <vt:lpstr>Co se dozvíte:</vt:lpstr>
      <vt:lpstr>Role emocí v sociální komunikaci</vt:lpstr>
      <vt:lpstr>Východiska:</vt:lpstr>
      <vt:lpstr>Prezentace aplikace PowerPoint</vt:lpstr>
      <vt:lpstr>Lidská tvář</vt:lpstr>
      <vt:lpstr>Sociálnost – Lidská tvář a oči</vt:lpstr>
      <vt:lpstr>Vnímání tváře (Goren et al., 1975)</vt:lpstr>
      <vt:lpstr>Oční kontakt u lidí a primátů</vt:lpstr>
      <vt:lpstr>Prezentace aplikace PowerPoint</vt:lpstr>
      <vt:lpstr>Kolik a jaké emoce lze rozlišit?</vt:lpstr>
      <vt:lpstr>Výzkum základních emocí</vt:lpstr>
      <vt:lpstr>Výzkum základních emocí</vt:lpstr>
      <vt:lpstr>Ekman &amp; Izard (1972)</vt:lpstr>
      <vt:lpstr>Ekman &amp; Izard (1972)</vt:lpstr>
      <vt:lpstr>Prezentace aplikace PowerPoint</vt:lpstr>
      <vt:lpstr>V hlavě (2015) – Inside out </vt:lpstr>
      <vt:lpstr>Emoce a limbický systém</vt:lpstr>
      <vt:lpstr>Prezentace aplikace PowerPoint</vt:lpstr>
      <vt:lpstr>Evoluce emocí</vt:lpstr>
      <vt:lpstr>Prezentace aplikace PowerPoint</vt:lpstr>
      <vt:lpstr>Limbický systém</vt:lpstr>
      <vt:lpstr>Prezentace aplikace PowerPoint</vt:lpstr>
      <vt:lpstr>Limbický systém kontroluje:</vt:lpstr>
      <vt:lpstr>Prezentace aplikace PowerPoint</vt:lpstr>
      <vt:lpstr>Limbic system and emotions</vt:lpstr>
      <vt:lpstr>Prezentace aplikace PowerPoint</vt:lpstr>
      <vt:lpstr>Tři funkce emocí</vt:lpstr>
      <vt:lpstr>1. Funkce základních emocí</vt:lpstr>
      <vt:lpstr>Prezentace aplikace PowerPoint</vt:lpstr>
      <vt:lpstr>2. Funkce základních emocí</vt:lpstr>
      <vt:lpstr>3. Motivační funkce</vt:lpstr>
      <vt:lpstr>3. Funkce základních emocí</vt:lpstr>
      <vt:lpstr>Využití E</vt:lpstr>
      <vt:lpstr>Komunikativní funkce  základních emocí</vt:lpstr>
      <vt:lpstr>Differences in emotional experience</vt:lpstr>
      <vt:lpstr>Differences in emotional experience</vt:lpstr>
      <vt:lpstr>Differences in emotional experience</vt:lpstr>
      <vt:lpstr>Prezentace aplikace PowerPoint</vt:lpstr>
      <vt:lpstr>Funkce základních emocí</vt:lpstr>
      <vt:lpstr>Prezentace aplikace PowerPoint</vt:lpstr>
      <vt:lpstr>Emoce a citová vazba</vt:lpstr>
      <vt:lpstr>Diskuze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 Krása</cp:lastModifiedBy>
  <cp:revision>123</cp:revision>
  <dcterms:created xsi:type="dcterms:W3CDTF">2015-10-20T07:43:33Z</dcterms:created>
  <dcterms:modified xsi:type="dcterms:W3CDTF">2020-03-24T15:03:35Z</dcterms:modified>
</cp:coreProperties>
</file>