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9" r:id="rId3"/>
    <p:sldId id="297" r:id="rId4"/>
    <p:sldId id="305" r:id="rId5"/>
    <p:sldId id="259" r:id="rId6"/>
    <p:sldId id="306" r:id="rId7"/>
    <p:sldId id="315" r:id="rId8"/>
    <p:sldId id="307" r:id="rId9"/>
    <p:sldId id="314" r:id="rId10"/>
    <p:sldId id="311" r:id="rId11"/>
    <p:sldId id="308" r:id="rId12"/>
    <p:sldId id="316" r:id="rId13"/>
    <p:sldId id="312" r:id="rId14"/>
    <p:sldId id="313" r:id="rId15"/>
    <p:sldId id="309" r:id="rId16"/>
    <p:sldId id="296" r:id="rId17"/>
    <p:sldId id="294" r:id="rId18"/>
  </p:sldIdLst>
  <p:sldSz cx="9144000" cy="6858000" type="screen4x3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3423" autoAdjust="0"/>
  </p:normalViewPr>
  <p:slideViewPr>
    <p:cSldViewPr>
      <p:cViewPr varScale="1">
        <p:scale>
          <a:sx n="93" d="100"/>
          <a:sy n="93" d="100"/>
        </p:scale>
        <p:origin x="20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822AA-9BA3-4E01-A3A3-8E12FDBACCE3}" type="datetimeFigureOut">
              <a:rPr lang="cs-CZ" smtClean="0"/>
              <a:pPr/>
              <a:t>09.11.2020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96247-9577-4126-B0DF-5030A1675D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914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D30BD-D47D-4585-8DD7-A0C7A4A829FA}" type="datetimeFigureOut">
              <a:rPr lang="cs-CZ" smtClean="0"/>
              <a:pPr/>
              <a:t>09.11.2020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75F5E-30B8-43CF-B064-BDE7204519D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17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5F5E-30B8-43CF-B064-BDE7204519DE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837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75F5E-30B8-43CF-B064-BDE7204519DE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804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75F5E-30B8-43CF-B064-BDE7204519DE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59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Vše je pod zorným úhlem požadavků na cíle, kterých má žák při svém učení ve výuce dosáhnout.</a:t>
            </a:r>
          </a:p>
          <a:p>
            <a:r>
              <a:rPr lang="cs-CZ" dirty="0"/>
              <a:t>ZÁJEM O SLEDOVÁNÍ VZTAHŮ MEZI CÍLI A OBSAHEM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23654-E31A-4419-825F-59784F53092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405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Hodnocení jako prostor a proces. </a:t>
            </a:r>
          </a:p>
          <a:p>
            <a:r>
              <a:rPr lang="cs-CZ" dirty="0"/>
              <a:t>Není to jen</a:t>
            </a:r>
            <a:r>
              <a:rPr lang="cs-CZ" baseline="0" dirty="0"/>
              <a:t> o </a:t>
            </a:r>
            <a:r>
              <a:rPr lang="cs-CZ" baseline="0" dirty="0" err="1"/>
              <a:t>sumativním</a:t>
            </a:r>
            <a:r>
              <a:rPr lang="cs-CZ" baseline="0" dirty="0"/>
              <a:t> hodnocení, ale také o průběhu. Prostor k modifikaci cílů, učebních činností  a zpětnému ohlédnutí. </a:t>
            </a:r>
          </a:p>
          <a:p>
            <a:r>
              <a:rPr lang="cs-CZ" baseline="0" dirty="0"/>
              <a:t>Primitivní cíl přináší primitivní činnosti a primitivní hodnocení. 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23654-E31A-4419-825F-59784F53092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508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5F5E-30B8-43CF-B064-BDE7204519DE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114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5F5E-30B8-43CF-B064-BDE7204519DE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723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5F5E-30B8-43CF-B064-BDE7204519DE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589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F5E-30B8-43CF-B064-BDE7204519D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816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Pozor na </a:t>
            </a:r>
            <a:r>
              <a:rPr lang="cs-CZ" dirty="0" err="1"/>
              <a:t>srdíčkáře</a:t>
            </a:r>
            <a:r>
              <a:rPr lang="cs-CZ" dirty="0"/>
              <a:t> a různé iniciativy!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5F5E-30B8-43CF-B064-BDE7204519DE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001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75F5E-30B8-43CF-B064-BDE7204519DE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131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75F5E-30B8-43CF-B064-BDE7204519DE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323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Rozvíjení kompetencí, OV a mezipředmětových vztahů musí být jednoznačně patrné z plánovaných výukových aktivit a následně také z hodnocení.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75F5E-30B8-43CF-B064-BDE7204519DE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616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75F5E-30B8-43CF-B064-BDE7204519DE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71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3AE-E593-450B-B19C-C64FF9D715C4}" type="datetimeFigureOut">
              <a:rPr lang="cs-CZ" smtClean="0"/>
              <a:pPr/>
              <a:t>09.11.2020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12DB-CDFC-48B6-80A6-5C3539B2CE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3AE-E593-450B-B19C-C64FF9D715C4}" type="datetimeFigureOut">
              <a:rPr lang="cs-CZ" smtClean="0"/>
              <a:pPr/>
              <a:t>09.11.2020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12DB-CDFC-48B6-80A6-5C3539B2CE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3AE-E593-450B-B19C-C64FF9D715C4}" type="datetimeFigureOut">
              <a:rPr lang="cs-CZ" smtClean="0"/>
              <a:pPr/>
              <a:t>09.11.2020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12DB-CDFC-48B6-80A6-5C3539B2CE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3AE-E593-450B-B19C-C64FF9D715C4}" type="datetimeFigureOut">
              <a:rPr lang="cs-CZ" smtClean="0"/>
              <a:pPr/>
              <a:t>09.11.2020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12DB-CDFC-48B6-80A6-5C3539B2CE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3AE-E593-450B-B19C-C64FF9D715C4}" type="datetimeFigureOut">
              <a:rPr lang="cs-CZ" smtClean="0"/>
              <a:pPr/>
              <a:t>09.11.2020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12DB-CDFC-48B6-80A6-5C3539B2CE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3AE-E593-450B-B19C-C64FF9D715C4}" type="datetimeFigureOut">
              <a:rPr lang="cs-CZ" smtClean="0"/>
              <a:pPr/>
              <a:t>09.11.2020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12DB-CDFC-48B6-80A6-5C3539B2CE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3AE-E593-450B-B19C-C64FF9D715C4}" type="datetimeFigureOut">
              <a:rPr lang="cs-CZ" smtClean="0"/>
              <a:pPr/>
              <a:t>09.11.2020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12DB-CDFC-48B6-80A6-5C3539B2CE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3AE-E593-450B-B19C-C64FF9D715C4}" type="datetimeFigureOut">
              <a:rPr lang="cs-CZ" smtClean="0"/>
              <a:pPr/>
              <a:t>09.11.2020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12DB-CDFC-48B6-80A6-5C3539B2CE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3AE-E593-450B-B19C-C64FF9D715C4}" type="datetimeFigureOut">
              <a:rPr lang="cs-CZ" smtClean="0"/>
              <a:pPr/>
              <a:t>09.11.2020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12DB-CDFC-48B6-80A6-5C3539B2CE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3AE-E593-450B-B19C-C64FF9D715C4}" type="datetimeFigureOut">
              <a:rPr lang="cs-CZ" smtClean="0"/>
              <a:pPr/>
              <a:t>09.11.2020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12DB-CDFC-48B6-80A6-5C3539B2CE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3AE-E593-450B-B19C-C64FF9D715C4}" type="datetimeFigureOut">
              <a:rPr lang="cs-CZ" smtClean="0"/>
              <a:pPr/>
              <a:t>09.11.2020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12DB-CDFC-48B6-80A6-5C3539B2CE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1B3AE-E593-450B-B19C-C64FF9D715C4}" type="datetimeFigureOut">
              <a:rPr lang="cs-CZ" smtClean="0"/>
              <a:pPr/>
              <a:t>09.11.2020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D12DB-CDFC-48B6-80A6-5C3539B2CE0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25d9aC1GZA&amp;ab_channel=DocZo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1iD6Zadhg4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Školní pedagogika: seminář</a:t>
            </a:r>
            <a:r>
              <a:rPr lang="cs-CZ" sz="4900" b="1" dirty="0"/>
              <a:t/>
            </a:r>
            <a:br>
              <a:rPr lang="cs-CZ" sz="4900" b="1" dirty="0"/>
            </a:br>
            <a:r>
              <a:rPr lang="cs-CZ" sz="4900" b="1" dirty="0"/>
              <a:t/>
            </a:r>
            <a:br>
              <a:rPr lang="cs-CZ" sz="4900" b="1" dirty="0"/>
            </a:br>
            <a:r>
              <a:rPr lang="cs-CZ" sz="3600" dirty="0"/>
              <a:t>Petr Knecht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>
                <a:ea typeface="Calibri"/>
                <a:cs typeface="Times New Roman"/>
              </a:rPr>
              <a:t>Opakování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cs-CZ" sz="2000" dirty="0"/>
              <a:t>Která filozofie vzdělávání je Vám nejbližší? Svůj názor zdůvodněte.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cs-CZ" sz="2000" dirty="0"/>
              <a:t>Který z uvedených výroků je přijatelný jako cíl vzdělávání? Svůj názor zdůvodněte.</a:t>
            </a:r>
          </a:p>
          <a:p>
            <a:pPr marL="914400" lvl="1" indent="-514350">
              <a:buNone/>
            </a:pPr>
            <a:r>
              <a:rPr lang="cs-CZ" sz="2000" dirty="0"/>
              <a:t>	„Učitel vysvětlí rozdíl mezi větou holou a větou rozvitou.“</a:t>
            </a:r>
          </a:p>
          <a:p>
            <a:pPr marL="514350" indent="-514350">
              <a:buNone/>
            </a:pPr>
            <a:r>
              <a:rPr lang="cs-CZ" sz="2000" dirty="0"/>
              <a:t>		„Žáci vysvětlí rozdíl mezi větou holou a větou rozvitou.“</a:t>
            </a:r>
          </a:p>
          <a:p>
            <a:pPr marL="514350" indent="-514350">
              <a:buNone/>
            </a:pPr>
            <a:r>
              <a:rPr lang="cs-CZ" sz="2000" dirty="0"/>
              <a:t>3) 	Stručně popište, v čem spočívá </a:t>
            </a:r>
            <a:r>
              <a:rPr lang="cs-CZ" sz="2000" dirty="0" err="1"/>
              <a:t>Brunerův</a:t>
            </a:r>
            <a:r>
              <a:rPr lang="cs-CZ" sz="2000" dirty="0"/>
              <a:t> koncept struktury vědomostí.</a:t>
            </a:r>
          </a:p>
          <a:p>
            <a:pPr marL="514350" indent="-514350">
              <a:buAutoNum type="arabicParenR" startAt="4"/>
            </a:pPr>
            <a:r>
              <a:rPr lang="cs-CZ" sz="2000" dirty="0"/>
              <a:t>Stručně vysvětlete, k čemu slouží </a:t>
            </a:r>
            <a:r>
              <a:rPr lang="cs-CZ" sz="2000" dirty="0" err="1"/>
              <a:t>Bloomova</a:t>
            </a:r>
            <a:r>
              <a:rPr lang="cs-CZ" sz="2000" dirty="0"/>
              <a:t> taxonomie.</a:t>
            </a:r>
          </a:p>
          <a:p>
            <a:pPr marL="514350" lvl="0" indent="-514350">
              <a:buFont typeface="Arial" pitchFamily="34" charset="0"/>
              <a:buAutoNum type="arabicParenR" startAt="4"/>
            </a:pPr>
            <a:r>
              <a:rPr lang="cs-CZ" sz="2000" dirty="0"/>
              <a:t>Stručně vysvětlete rozdíl mezi kognitivní a afektivní doménou učiva.</a:t>
            </a:r>
          </a:p>
          <a:p>
            <a:pPr marL="514350" lvl="0" indent="-514350">
              <a:buFont typeface="Arial" pitchFamily="34" charset="0"/>
              <a:buAutoNum type="arabicParenR" startAt="4"/>
            </a:pPr>
            <a:r>
              <a:rPr lang="cs-CZ" sz="2000" dirty="0"/>
              <a:t>Stručně vysvětlete rozdíl mezi fakty a pojmy.</a:t>
            </a:r>
          </a:p>
          <a:p>
            <a:pPr marL="514350" indent="-514350">
              <a:buNone/>
            </a:pPr>
            <a:endParaRPr lang="cs-CZ" sz="2000" dirty="0"/>
          </a:p>
          <a:p>
            <a:pPr marL="514350" indent="-514350">
              <a:buAutoNum type="arabicParenR" startAt="4"/>
            </a:pPr>
            <a:endParaRPr lang="cs-CZ" sz="2000" dirty="0"/>
          </a:p>
          <a:p>
            <a:pPr lvl="2"/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7660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cs-CZ" sz="2400" b="1" dirty="0"/>
              <a:t>Seminární/portfoliový úkol část 3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Popište plánované (nejlépe 4) vyučovací hodiny dle následující osnovy.</a:t>
            </a:r>
          </a:p>
          <a:p>
            <a:r>
              <a:rPr lang="cs-CZ" sz="2000" dirty="0"/>
              <a:t>Téma </a:t>
            </a:r>
          </a:p>
          <a:p>
            <a:r>
              <a:rPr lang="cs-CZ" sz="2000" dirty="0"/>
              <a:t>Dílčí cíle vyučovací hodiny </a:t>
            </a:r>
          </a:p>
          <a:p>
            <a:r>
              <a:rPr lang="cs-CZ" sz="2000" dirty="0"/>
              <a:t>Pojmová struktura učiva na úrovni faktů, pojmů a generalizací. </a:t>
            </a:r>
          </a:p>
          <a:p>
            <a:r>
              <a:rPr lang="cs-CZ" sz="2000" dirty="0"/>
              <a:t>Motivace žáků</a:t>
            </a:r>
          </a:p>
          <a:p>
            <a:r>
              <a:rPr lang="cs-CZ" sz="2000" dirty="0"/>
              <a:t>Výukové aktivity, které budou v hodině probíhat, vč. učebních úloh, zadání atd. Pracovní listy by měly být vypracovány vč. odpovědí, stejně tak učební úlohy. </a:t>
            </a:r>
          </a:p>
          <a:p>
            <a:r>
              <a:rPr lang="cs-CZ" sz="2000" dirty="0"/>
              <a:t>Návrh hodnocení žáků – měl by být konkrétní, na úrovni očekávání, která by měli žáci splnit, případně nastavení kritérií či indikátorů hodnocení. 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Stručně vysvětlete a obhajte, v čem jsou Vaše vzdělávací cíle, aktivity i návrh hodnocení v souladu s deklarovanými strategiemi školy. </a:t>
            </a:r>
          </a:p>
        </p:txBody>
      </p:sp>
    </p:spTree>
    <p:extLst>
      <p:ext uri="{BB962C8B-B14F-4D97-AF65-F5344CB8AC3E}">
        <p14:creationId xmlns:p14="http://schemas.microsoft.com/office/powerpoint/2010/main" val="2858947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cs-CZ" sz="2400" b="1" dirty="0"/>
              <a:t>Seminární/portfoliový úkol část 3: tipy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endParaRPr lang="cs-CZ" sz="2000" dirty="0"/>
          </a:p>
          <a:p>
            <a:r>
              <a:rPr lang="cs-CZ" sz="2000" dirty="0"/>
              <a:t>Pasch, M., </a:t>
            </a:r>
            <a:r>
              <a:rPr lang="cs-CZ" sz="2000" dirty="0" err="1"/>
              <a:t>Gardner</a:t>
            </a:r>
            <a:r>
              <a:rPr lang="cs-CZ" sz="2000" dirty="0"/>
              <a:t>, T. G., </a:t>
            </a:r>
            <a:r>
              <a:rPr lang="cs-CZ" sz="2000" dirty="0" err="1"/>
              <a:t>Sparks</a:t>
            </a:r>
            <a:r>
              <a:rPr lang="cs-CZ" sz="2000" dirty="0"/>
              <a:t>-Langerová, G., Starková, A. J., &amp; </a:t>
            </a:r>
            <a:r>
              <a:rPr lang="cs-CZ" sz="2000" dirty="0" err="1"/>
              <a:t>Moodyová</a:t>
            </a:r>
            <a:r>
              <a:rPr lang="cs-CZ" sz="2000" dirty="0"/>
              <a:t>, C. D. (1998). Od vzdělávacího programu k vyučovací hodině. Praha: Portál. (</a:t>
            </a:r>
            <a:r>
              <a:rPr lang="cs-CZ" sz="2000" dirty="0">
                <a:solidFill>
                  <a:srgbClr val="FF0000"/>
                </a:solidFill>
              </a:rPr>
              <a:t>kap. 4,5,6</a:t>
            </a:r>
            <a:r>
              <a:rPr lang="cs-CZ" sz="2000" dirty="0"/>
              <a:t>)</a:t>
            </a:r>
          </a:p>
          <a:p>
            <a:r>
              <a:rPr lang="cs-CZ" sz="2000" dirty="0"/>
              <a:t>Videa k zamyšlení: </a:t>
            </a:r>
          </a:p>
          <a:p>
            <a:pPr marL="0" indent="0">
              <a:buNone/>
            </a:pPr>
            <a:r>
              <a:rPr lang="cs-CZ" sz="2000" u="sng" dirty="0">
                <a:hlinkClick r:id="rId3"/>
              </a:rPr>
              <a:t>https://www.youtube.com/watch?v=J25d9aC1GZA&amp;ab_channel=DocZoo</a:t>
            </a:r>
            <a:endParaRPr lang="cs-CZ" sz="2000" dirty="0"/>
          </a:p>
          <a:p>
            <a:pPr marL="0" indent="0">
              <a:buNone/>
            </a:pPr>
            <a:r>
              <a:rPr lang="cs-CZ" sz="2000" u="sng" dirty="0">
                <a:hlinkClick r:id="rId4"/>
              </a:rPr>
              <a:t>https://www.youtube.com/watch?v=1iD6Zadhg4M</a:t>
            </a:r>
            <a:endParaRPr lang="cs-CZ" sz="2000" dirty="0"/>
          </a:p>
          <a:p>
            <a:endParaRPr lang="cs-CZ" sz="2000" dirty="0"/>
          </a:p>
          <a:p>
            <a:pPr marL="342900" lvl="1" indent="-342900">
              <a:buFont typeface="Arial" pitchFamily="34" charset="0"/>
              <a:buChar char="•"/>
            </a:pPr>
            <a:endParaRPr lang="cs-CZ" sz="1100" dirty="0"/>
          </a:p>
          <a:p>
            <a:pPr>
              <a:buNone/>
            </a:pPr>
            <a:endParaRPr lang="cs-CZ" sz="1800" dirty="0"/>
          </a:p>
          <a:p>
            <a:pPr>
              <a:buNone/>
            </a:pPr>
            <a:r>
              <a:rPr lang="cs-CZ" sz="1800" dirty="0"/>
              <a:t>Úkol odevzdejte, prosím, do </a:t>
            </a:r>
            <a:r>
              <a:rPr lang="cs-CZ" sz="1800" dirty="0" err="1"/>
              <a:t>odevzdávárny</a:t>
            </a:r>
            <a:r>
              <a:rPr lang="cs-CZ" sz="1800" dirty="0"/>
              <a:t> předmětu nejpozději 3 dny před konáním příštího semináře. </a:t>
            </a:r>
          </a:p>
        </p:txBody>
      </p:sp>
    </p:spTree>
    <p:extLst>
      <p:ext uri="{BB962C8B-B14F-4D97-AF65-F5344CB8AC3E}">
        <p14:creationId xmlns:p14="http://schemas.microsoft.com/office/powerpoint/2010/main" val="69012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40" y="404813"/>
            <a:ext cx="4738687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Obdélník 4"/>
          <p:cNvSpPr>
            <a:spLocks noChangeArrowheads="1"/>
          </p:cNvSpPr>
          <p:nvPr/>
        </p:nvSpPr>
        <p:spPr bwMode="auto">
          <a:xfrm>
            <a:off x="4427540" y="6165850"/>
            <a:ext cx="2619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(Pasch et al., 1998, s. 193)</a:t>
            </a:r>
          </a:p>
        </p:txBody>
      </p:sp>
    </p:spTree>
    <p:extLst>
      <p:ext uri="{BB962C8B-B14F-4D97-AF65-F5344CB8AC3E}">
        <p14:creationId xmlns:p14="http://schemas.microsoft.com/office/powerpoint/2010/main" val="3877725605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Obdélník 4"/>
          <p:cNvSpPr>
            <a:spLocks noChangeArrowheads="1"/>
          </p:cNvSpPr>
          <p:nvPr/>
        </p:nvSpPr>
        <p:spPr bwMode="auto">
          <a:xfrm>
            <a:off x="6012160" y="6292185"/>
            <a:ext cx="24432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latin typeface="Calibri" pitchFamily="34" charset="0"/>
              </a:rPr>
              <a:t>(</a:t>
            </a:r>
            <a:r>
              <a:rPr lang="cs-CZ" dirty="0" err="1">
                <a:latin typeface="Calibri" pitchFamily="34" charset="0"/>
              </a:rPr>
              <a:t>MacMillan</a:t>
            </a:r>
            <a:r>
              <a:rPr lang="cs-CZ" dirty="0">
                <a:latin typeface="Calibri" pitchFamily="34" charset="0"/>
              </a:rPr>
              <a:t>, 2010, s. 42)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155" t="19846" r="60951" b="46211"/>
          <a:stretch/>
        </p:blipFill>
        <p:spPr bwMode="auto">
          <a:xfrm>
            <a:off x="1691640" y="624522"/>
            <a:ext cx="5760720" cy="5608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0878859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cs-CZ" sz="2400" b="1" dirty="0"/>
              <a:t>Seminární/portfoliový úkol část 4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 marL="457200" indent="-457200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Na základě zkušeností z praxe upravte plán výuky s ohledem na možnosti 	žáků (např. pro žáky nadané, se SVP). </a:t>
            </a:r>
          </a:p>
          <a:p>
            <a:pPr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Revidujte celý portfoliový úkol tak, aby bylo zohledněno učivo ze seminářů a doporučení diskutovaná na seminářích.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  <a:p>
            <a:r>
              <a:rPr lang="cs-CZ" sz="2000" dirty="0"/>
              <a:t>Pasch, M., </a:t>
            </a:r>
            <a:r>
              <a:rPr lang="cs-CZ" sz="2000" dirty="0" err="1"/>
              <a:t>Gardner</a:t>
            </a:r>
            <a:r>
              <a:rPr lang="cs-CZ" sz="2000" dirty="0"/>
              <a:t>, T. G., </a:t>
            </a:r>
            <a:r>
              <a:rPr lang="cs-CZ" sz="2000" dirty="0" err="1"/>
              <a:t>Sparks</a:t>
            </a:r>
            <a:r>
              <a:rPr lang="cs-CZ" sz="2000" dirty="0"/>
              <a:t>-Langerová, G., Starková, A. J., &amp; </a:t>
            </a:r>
            <a:r>
              <a:rPr lang="cs-CZ" sz="2000" dirty="0" err="1"/>
              <a:t>Moodyová</a:t>
            </a:r>
            <a:r>
              <a:rPr lang="cs-CZ" sz="2000" dirty="0"/>
              <a:t>, C. D. (1998). Od vzdělávacího programu k vyučovací hodině. Praha: Portál. (</a:t>
            </a:r>
            <a:r>
              <a:rPr lang="cs-CZ" sz="2000" dirty="0">
                <a:solidFill>
                  <a:srgbClr val="FF0000"/>
                </a:solidFill>
              </a:rPr>
              <a:t>kap. 7</a:t>
            </a:r>
            <a:r>
              <a:rPr lang="cs-CZ" sz="2000" dirty="0"/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cs-CZ" sz="1100" dirty="0"/>
          </a:p>
          <a:p>
            <a:pPr>
              <a:buNone/>
            </a:pPr>
            <a:endParaRPr lang="cs-CZ" sz="1800" dirty="0"/>
          </a:p>
          <a:p>
            <a:pPr>
              <a:buNone/>
            </a:pPr>
            <a:r>
              <a:rPr lang="cs-CZ" sz="1800" dirty="0"/>
              <a:t>Úkol odevzdejte, prosím, do </a:t>
            </a:r>
            <a:r>
              <a:rPr lang="cs-CZ" sz="1800" dirty="0" err="1"/>
              <a:t>odevzdávárny</a:t>
            </a:r>
            <a:r>
              <a:rPr lang="cs-CZ" sz="1800" dirty="0"/>
              <a:t> předmětu nejpozději 3 dny před konáním příštího semináře.</a:t>
            </a:r>
          </a:p>
        </p:txBody>
      </p:sp>
    </p:spTree>
    <p:extLst>
      <p:ext uri="{BB962C8B-B14F-4D97-AF65-F5344CB8AC3E}">
        <p14:creationId xmlns:p14="http://schemas.microsoft.com/office/powerpoint/2010/main" val="3602924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err="1"/>
              <a:t>Summa</a:t>
            </a:r>
            <a:r>
              <a:rPr lang="cs-CZ" sz="3200" b="1" dirty="0"/>
              <a:t> </a:t>
            </a:r>
            <a:r>
              <a:rPr lang="cs-CZ" sz="3200" b="1" dirty="0" err="1"/>
              <a:t>summarum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cs-CZ" sz="2000" dirty="0"/>
              <a:t>Aktivní účast na seminářích vč. předchozího samostatného studia </a:t>
            </a:r>
            <a:br>
              <a:rPr lang="cs-CZ" sz="2000" dirty="0"/>
            </a:br>
            <a:r>
              <a:rPr lang="cs-CZ" sz="2000" dirty="0"/>
              <a:t>(1 absence je OK)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000" dirty="0"/>
              <a:t>Včasné a průběžné odevzdání 4 dílčích úkolů a jejich pozitivní zhodnocení ze strany vyučujícího.</a:t>
            </a:r>
          </a:p>
          <a:p>
            <a:pPr marL="514350" indent="-514350">
              <a:buFont typeface="+mj-lt"/>
              <a:buAutoNum type="arabicParenR"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Úkoly, prosím, odevzdávejte kumulativně. Tzn., vždy všechny části dohromady. Vše by mělo tvořit jeden celek.</a:t>
            </a:r>
          </a:p>
          <a:p>
            <a:pPr marL="514350" indent="-514350">
              <a:buNone/>
            </a:pPr>
            <a:endParaRPr lang="cs-CZ" sz="2000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5838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600" dirty="0"/>
              <a:t>Povinná: </a:t>
            </a:r>
          </a:p>
          <a:p>
            <a:pPr>
              <a:buNone/>
            </a:pPr>
            <a:r>
              <a:rPr lang="cs-CZ" sz="2600" dirty="0"/>
              <a:t>Pasch, M., </a:t>
            </a:r>
            <a:r>
              <a:rPr lang="cs-CZ" sz="2600" dirty="0" err="1"/>
              <a:t>et</a:t>
            </a:r>
            <a:r>
              <a:rPr lang="cs-CZ" sz="2600" dirty="0"/>
              <a:t> </a:t>
            </a:r>
            <a:r>
              <a:rPr lang="cs-CZ" sz="2600" dirty="0" err="1"/>
              <a:t>al</a:t>
            </a:r>
            <a:r>
              <a:rPr lang="cs-CZ" sz="2600" dirty="0"/>
              <a:t>. (1998). </a:t>
            </a:r>
            <a:r>
              <a:rPr lang="cs-CZ" sz="2600" i="1" dirty="0"/>
              <a:t>Od vzdělávacího programu k vyučovací hodině.</a:t>
            </a:r>
            <a:r>
              <a:rPr lang="cs-CZ" sz="2600" dirty="0"/>
              <a:t> Praha: Portál. Portál. Kniha je k dispozici v knihovnách MU.</a:t>
            </a:r>
          </a:p>
          <a:p>
            <a:pPr>
              <a:buNone/>
            </a:pPr>
            <a:r>
              <a:rPr lang="cs-CZ" sz="2600" dirty="0"/>
              <a:t>+ zadané texty</a:t>
            </a:r>
          </a:p>
          <a:p>
            <a:pPr>
              <a:buNone/>
            </a:pPr>
            <a:endParaRPr lang="cs-CZ" sz="2600" dirty="0"/>
          </a:p>
          <a:p>
            <a:pPr>
              <a:buNone/>
            </a:pPr>
            <a:endParaRPr lang="cs-CZ" sz="4000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6910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Je učitelství umění nebo věda?</a:t>
            </a:r>
          </a:p>
        </p:txBody>
      </p:sp>
      <p:pic>
        <p:nvPicPr>
          <p:cNvPr id="7" name="Obrázek 6" descr="takita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420888"/>
            <a:ext cx="5411272" cy="11123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Požadavky k ukončení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Studijní zátěž studenta je soustředěna do období semestrální výuky. Požadavky předmětu jsou plněny průběžně v době výuky stanované rozvrhem.</a:t>
            </a:r>
          </a:p>
          <a:p>
            <a:pPr>
              <a:buNone/>
            </a:pPr>
            <a:endParaRPr lang="cs-CZ" sz="2000" dirty="0"/>
          </a:p>
          <a:p>
            <a:r>
              <a:rPr lang="cs-CZ" sz="2000" dirty="0"/>
              <a:t>Odevzdání dílčích částí portfoliového úkolu a jejich schválení vyučujícím předmětu.</a:t>
            </a:r>
          </a:p>
          <a:p>
            <a:r>
              <a:rPr lang="cs-CZ" sz="2000" dirty="0"/>
              <a:t>V souladu s čl. 16 SZŘ jsou pro ukončení předmětu předepsány průběžné kontroly, jejichž výsledky jsou započítávány do závěrečného hodnocení</a:t>
            </a:r>
          </a:p>
          <a:p>
            <a:endParaRPr lang="cs-CZ" sz="2000" dirty="0"/>
          </a:p>
          <a:p>
            <a:r>
              <a:rPr lang="cs-CZ" sz="2000" dirty="0"/>
              <a:t>2 kredity = 60 hodin (10 hod. přímé výuky)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6503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Seminární/portfoliový úkol (pouze PS)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buFont typeface="+mj-lt"/>
              <a:buAutoNum type="arabicPeriod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Prostudujte ŠVP zvolené školy a charakterizuje deklarované principy/strategie, na nichž je ŠVP postaveno. Na konkrétních pasážích z ŠVP doložte, jak deklarované principy/strategie korespondují s filozofiemi vzdělávání </a:t>
            </a:r>
            <a:r>
              <a:rPr lang="cs-CZ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Pasche</a:t>
            </a: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 et al. Prosím, citujte přesná čísla stran ŠVP. 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Vyberte si jeden tematický celek v rámci jednoho ročníku vybraného typu školy a zjistěte, jak je v ŠVP dané školy vymezeno učivo a výstupy pro jeden z Vašich aprobačních předmětů a jak korespondují s filozofiemi vzdělávání </a:t>
            </a:r>
            <a:r>
              <a:rPr lang="cs-CZ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Pasche</a:t>
            </a: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 et al. 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 typeface="+mj-lt"/>
              <a:buAutoNum type="arabicPeriod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Formulujte obecnější i dílčí cíle pro vybraný tematický celek dle </a:t>
            </a:r>
            <a:r>
              <a:rPr lang="cs-CZ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Bloomovy</a:t>
            </a: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 taxonomie. </a:t>
            </a: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Proveďte didaktickou analýzu učiva ze zvoleného tematického celku (návaznost na kurikulum – klíčové kompetence, očekávané výstupy, pojmy, učební úlohy, mezipředmětové vztahy).</a:t>
            </a: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cs-CZ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Rozvrhněte daný tematický celek do několika (nejlépe 4) vyučovacích hodin. </a:t>
            </a:r>
            <a:endParaRPr lang="cs-CZ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cs-CZ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 každou vyučovací hodinu formulujte dílčí cíle odvozené z obecnějších cílů, a </a:t>
            </a:r>
            <a:endParaRPr lang="cs-CZ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cs-CZ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	v souladu s tím navrhněte činnosti (učební úlohy) a způsob jejich hodnocení.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cs-CZ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7.   Na základě zkušeností z praxe upravte plán výuky s ohledem na možnosti žáků (např. pro    	žáky nadané, se SVP). </a:t>
            </a:r>
            <a:endParaRPr lang="cs-CZ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cs-CZ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cs-CZ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Výstup přehledně vložte do jednoho souboru ve formátu MS Word, uveďte Vaše jméno a citace. </a:t>
            </a:r>
            <a:endParaRPr lang="cs-CZ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cs-CZ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Úkol odevzdejte do příslušné </a:t>
            </a:r>
            <a:r>
              <a:rPr lang="cs-CZ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odevzdávárny</a:t>
            </a:r>
            <a:r>
              <a:rPr lang="cs-CZ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(termín: 3 dny před konáním posledního semináře).</a:t>
            </a:r>
            <a:endParaRPr lang="cs-CZ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0305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Požadavky k ukončení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35698"/>
          </a:xfrm>
        </p:spPr>
        <p:txBody>
          <a:bodyPr>
            <a:normAutofit/>
          </a:bodyPr>
          <a:lstStyle/>
          <a:p>
            <a:r>
              <a:rPr lang="cs-CZ" sz="2800" dirty="0"/>
              <a:t>Portfoliový úkol: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/>
              <a:t>Maximálně využívejte, prosím, materiály vypracované v rámci výuky oborových didaktik a seminářů k praxím, přípravy z praxe apod.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/>
              <a:t>Úkol odevzdejte, prosím, do </a:t>
            </a:r>
            <a:r>
              <a:rPr lang="cs-CZ" sz="2000" dirty="0" err="1"/>
              <a:t>odevzdávárny</a:t>
            </a:r>
            <a:r>
              <a:rPr lang="cs-CZ" sz="2000" dirty="0"/>
              <a:t> předmětu nejpozději </a:t>
            </a:r>
            <a:r>
              <a:rPr lang="cs-CZ" sz="2000" b="1" dirty="0"/>
              <a:t>3 dny </a:t>
            </a:r>
            <a:r>
              <a:rPr lang="cs-CZ" sz="2000" dirty="0"/>
              <a:t>před konáním každého semináře.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lvl="1">
              <a:buFont typeface="Courier New" panose="02070309020205020404" pitchFamily="49" charset="0"/>
              <a:buChar char="o"/>
            </a:pPr>
            <a:endParaRPr lang="cs-CZ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cs-CZ" sz="2400" b="1" dirty="0"/>
              <a:t>Seminární/portfoliový úkol část 1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5313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buFont typeface="+mj-lt"/>
              <a:buAutoNum type="arabicPeriod"/>
            </a:pP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Prostudujte ŠVP zvolené školy a charakterizuje deklarované principy/strategie, na nichž je ŠVP postaveno. Na konkrétních pasážích z ŠVP doložte, jak deklarované principy/strategie korespondují s filozofiemi vzdělávání </a:t>
            </a:r>
            <a:r>
              <a:rPr lang="cs-CZ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Pasche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 et al. Prosím, citujte přesná čísla stran ŠVP. </a:t>
            </a:r>
            <a:endParaRPr lang="cs-CZ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 typeface="+mj-lt"/>
              <a:buAutoNum type="arabicPeriod"/>
            </a:pPr>
            <a:r>
              <a:rPr lang="cs-CZ" sz="2000" dirty="0"/>
              <a:t>Vyberte si pro jeden z Vašich aprobačních předmětů jeden tematický celek učiva (na úrovni 2. st. ZŠ/SŠ - dle studovaného </a:t>
            </a:r>
            <a:r>
              <a:rPr lang="cs-CZ" sz="2000" dirty="0" smtClean="0"/>
              <a:t>oboru, objem učiva cca 4 vyuč. hodiny). Zjistěte</a:t>
            </a:r>
            <a:r>
              <a:rPr lang="cs-CZ" sz="2000" dirty="0"/>
              <a:t>, jak </a:t>
            </a:r>
            <a:r>
              <a:rPr lang="cs-CZ" sz="2000" dirty="0" smtClean="0"/>
              <a:t>jsou </a:t>
            </a:r>
            <a:r>
              <a:rPr lang="cs-CZ" sz="2000" dirty="0"/>
              <a:t>v ŠVP dané školy </a:t>
            </a:r>
            <a:r>
              <a:rPr lang="cs-CZ" sz="2000" dirty="0" smtClean="0"/>
              <a:t>pro daný tematický celek učiva vymezeny očekávané výstupy a jak </a:t>
            </a:r>
            <a:r>
              <a:rPr lang="cs-CZ" sz="2000" dirty="0"/>
              <a:t>očekávané výstupy korespondují s filozofiemi vzdělávání </a:t>
            </a:r>
            <a:r>
              <a:rPr lang="cs-CZ" sz="2000" dirty="0" err="1"/>
              <a:t>Pasche</a:t>
            </a:r>
            <a:r>
              <a:rPr lang="cs-CZ" sz="2000" dirty="0"/>
              <a:t> et al.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7034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cs-CZ" sz="2400" b="1" dirty="0"/>
              <a:t>Seminární/portfoliový úkol část 1: tipy 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53136"/>
          </a:xfrm>
        </p:spPr>
        <p:txBody>
          <a:bodyPr>
            <a:noAutofit/>
          </a:bodyPr>
          <a:lstStyle/>
          <a:p>
            <a:r>
              <a:rPr lang="cs-CZ" sz="2000" dirty="0"/>
              <a:t>Prosím, doplňte v tomto oddílu přesné citace ŠVP v uvozovkách vč. čísel stran a provažte citované pasáže s jednotlivými filozofiemi vzdělávání dle </a:t>
            </a:r>
            <a:r>
              <a:rPr lang="cs-CZ" sz="2000" dirty="0" err="1"/>
              <a:t>Pasche</a:t>
            </a:r>
            <a:r>
              <a:rPr lang="cs-CZ" sz="2000" dirty="0"/>
              <a:t> et al. Citujte také práci </a:t>
            </a:r>
            <a:r>
              <a:rPr lang="cs-CZ" sz="2000" dirty="0" err="1"/>
              <a:t>Pasche</a:t>
            </a:r>
            <a:r>
              <a:rPr lang="cs-CZ" sz="2000" dirty="0"/>
              <a:t> et al.</a:t>
            </a:r>
          </a:p>
          <a:p>
            <a:r>
              <a:rPr lang="cs-CZ" sz="2000" dirty="0"/>
              <a:t>Všechny použité prameny doplňte do seznamu literatury. </a:t>
            </a:r>
          </a:p>
          <a:p>
            <a:r>
              <a:rPr lang="cs-CZ" sz="2000" dirty="0"/>
              <a:t>Pasch, M., </a:t>
            </a:r>
            <a:r>
              <a:rPr lang="cs-CZ" sz="2000" dirty="0" err="1"/>
              <a:t>Gardner</a:t>
            </a:r>
            <a:r>
              <a:rPr lang="cs-CZ" sz="2000" dirty="0"/>
              <a:t>, T. G., </a:t>
            </a:r>
            <a:r>
              <a:rPr lang="cs-CZ" sz="2000" dirty="0" err="1"/>
              <a:t>Sparks</a:t>
            </a:r>
            <a:r>
              <a:rPr lang="cs-CZ" sz="2000" dirty="0"/>
              <a:t>-Langerová, G., Starková, A. J., &amp; </a:t>
            </a:r>
            <a:r>
              <a:rPr lang="cs-CZ" sz="2000" dirty="0" err="1"/>
              <a:t>Moodyová</a:t>
            </a:r>
            <a:r>
              <a:rPr lang="cs-CZ" sz="2000" dirty="0"/>
              <a:t>, C. D. (1998). Od vzdělávacího programu k vyučovací hodině. Praha: Portál. (</a:t>
            </a:r>
            <a:r>
              <a:rPr lang="cs-CZ" sz="2000" dirty="0">
                <a:solidFill>
                  <a:srgbClr val="FF0000"/>
                </a:solidFill>
              </a:rPr>
              <a:t>kap. 2</a:t>
            </a:r>
            <a:r>
              <a:rPr lang="cs-CZ" sz="2000" dirty="0"/>
              <a:t>)</a:t>
            </a:r>
          </a:p>
          <a:p>
            <a:endParaRPr lang="cs-CZ" sz="2000" dirty="0"/>
          </a:p>
          <a:p>
            <a:pPr marL="0" indent="0">
              <a:buNone/>
            </a:pPr>
            <a:endParaRPr lang="cs-CZ" sz="1800" dirty="0"/>
          </a:p>
          <a:p>
            <a:pPr>
              <a:buNone/>
            </a:pPr>
            <a:r>
              <a:rPr lang="cs-CZ" sz="1800" dirty="0"/>
              <a:t>Úkol odevzdejte, prosím, do </a:t>
            </a:r>
            <a:r>
              <a:rPr lang="cs-CZ" sz="1800" dirty="0" err="1"/>
              <a:t>odevzdávárny</a:t>
            </a:r>
            <a:r>
              <a:rPr lang="cs-CZ" sz="1800" dirty="0"/>
              <a:t> předmětu nejpozději 3 dny před konáním příštího semináře.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0558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cs-CZ" sz="2400" b="1" dirty="0"/>
              <a:t>Seminární/portfoliový úkol část 2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3136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cs-CZ" sz="2000" dirty="0"/>
              <a:t>3. Proveďte didaktickou </a:t>
            </a:r>
            <a:r>
              <a:rPr lang="cs-CZ" sz="2000" dirty="0" err="1"/>
              <a:t>analýzu</a:t>
            </a:r>
            <a:r>
              <a:rPr lang="cs-CZ" sz="2000" dirty="0"/>
              <a:t> učiva ze zvoleného tematického celku.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cs-CZ" sz="2000" dirty="0"/>
              <a:t>Popište návaznost na kurikulum – klíčové kompetence, očekávané </a:t>
            </a:r>
            <a:r>
              <a:rPr lang="cs-CZ" sz="2000" dirty="0" err="1"/>
              <a:t>výstupy</a:t>
            </a:r>
            <a:r>
              <a:rPr lang="cs-CZ" sz="2000" dirty="0"/>
              <a:t> z RVP ZV, mezipředmětové vztahy. Uvádějte pouze ty kompetence, výstupy a mezipředmětové vztahy, které budete v plánovaných hodinách skutečně rozvíjet. Rozvíjení kompetencí, OV a mezipředmětových vztahů musí být jednoznačně patrné z plánovaných výukových aktivit a následně také z hodnocení. </a:t>
            </a:r>
            <a:endParaRPr lang="cs-CZ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cs-CZ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cs-CZ" sz="2000" dirty="0"/>
              <a:t>Pro </a:t>
            </a:r>
            <a:r>
              <a:rPr lang="cs-CZ" sz="2000" dirty="0" err="1"/>
              <a:t>vybrany</a:t>
            </a:r>
            <a:r>
              <a:rPr lang="cs-CZ" sz="2000" dirty="0"/>
              <a:t>́ tematický celek formulujte vzdělávací cíle dle </a:t>
            </a:r>
            <a:r>
              <a:rPr lang="cs-CZ" sz="2000" dirty="0" err="1"/>
              <a:t>Bloomovy</a:t>
            </a:r>
            <a:r>
              <a:rPr lang="cs-CZ" sz="2000" dirty="0"/>
              <a:t> taxonomie.</a:t>
            </a:r>
            <a:endParaRPr lang="cs-CZ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cs-CZ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5. Rozvrhněte daný tematický celek do několika (nejlépe 4) vyučovacích hodin.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cs-CZ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 každé z hodin popište téma a cíle. </a:t>
            </a:r>
            <a:endParaRPr lang="cs-CZ" sz="1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68380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cs-CZ" sz="2400" b="1" dirty="0"/>
              <a:t>Seminární/portfoliový úkol část 2: tipy 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53136"/>
          </a:xfrm>
        </p:spPr>
        <p:txBody>
          <a:bodyPr>
            <a:noAutofit/>
          </a:bodyPr>
          <a:lstStyle/>
          <a:p>
            <a:r>
              <a:rPr lang="cs-CZ" sz="2000" dirty="0"/>
              <a:t>Pasch, M., </a:t>
            </a:r>
            <a:r>
              <a:rPr lang="cs-CZ" sz="2000" dirty="0" err="1"/>
              <a:t>Gardner</a:t>
            </a:r>
            <a:r>
              <a:rPr lang="cs-CZ" sz="2000" dirty="0"/>
              <a:t>, T. G., </a:t>
            </a:r>
            <a:r>
              <a:rPr lang="cs-CZ" sz="2000" dirty="0" err="1"/>
              <a:t>Sparks</a:t>
            </a:r>
            <a:r>
              <a:rPr lang="cs-CZ" sz="2000" dirty="0"/>
              <a:t>-Langerová, G., Starková, A. J., &amp; </a:t>
            </a:r>
            <a:r>
              <a:rPr lang="cs-CZ" sz="2000" dirty="0" err="1"/>
              <a:t>Moodyová</a:t>
            </a:r>
            <a:r>
              <a:rPr lang="cs-CZ" sz="2000" dirty="0"/>
              <a:t>, C. D. (1998). Od vzdělávacího programu k vyučovací hodině. Praha: Portál. (kap. </a:t>
            </a:r>
            <a:r>
              <a:rPr lang="cs-CZ" sz="2000" dirty="0">
                <a:solidFill>
                  <a:srgbClr val="FF0000"/>
                </a:solidFill>
              </a:rPr>
              <a:t>2.2, 3</a:t>
            </a:r>
            <a:r>
              <a:rPr lang="cs-CZ" sz="2000" dirty="0"/>
              <a:t>)</a:t>
            </a:r>
          </a:p>
          <a:p>
            <a:pPr marL="0" indent="0">
              <a:buNone/>
            </a:pPr>
            <a:endParaRPr lang="cs-CZ" sz="1800" dirty="0"/>
          </a:p>
          <a:p>
            <a:pPr>
              <a:buNone/>
            </a:pPr>
            <a:r>
              <a:rPr lang="cs-CZ" sz="1800" dirty="0"/>
              <a:t>Úkol odevzdejte, prosím, do </a:t>
            </a:r>
            <a:r>
              <a:rPr lang="cs-CZ" sz="1800" dirty="0" err="1"/>
              <a:t>odevzdávárny</a:t>
            </a:r>
            <a:r>
              <a:rPr lang="cs-CZ" sz="1800" dirty="0"/>
              <a:t> předmětu nejpozději 3 dny před konáním příštího semináře.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508553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2444</TotalTime>
  <Words>1412</Words>
  <Application>Microsoft Office PowerPoint</Application>
  <PresentationFormat>Předvádění na obrazovce (4:3)</PresentationFormat>
  <Paragraphs>125</Paragraphs>
  <Slides>17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Times New Roman</vt:lpstr>
      <vt:lpstr>Motiv sady Office</vt:lpstr>
      <vt:lpstr>  Školní pedagogika: seminář  Petr Knecht </vt:lpstr>
      <vt:lpstr>Je učitelství umění nebo věda?</vt:lpstr>
      <vt:lpstr>Požadavky k ukončení semináře</vt:lpstr>
      <vt:lpstr>Seminární/portfoliový úkol (pouze PS)</vt:lpstr>
      <vt:lpstr>Požadavky k ukončení semináře</vt:lpstr>
      <vt:lpstr>Seminární/portfoliový úkol část 1 </vt:lpstr>
      <vt:lpstr>Seminární/portfoliový úkol část 1: tipy  </vt:lpstr>
      <vt:lpstr>Seminární/portfoliový úkol část 2 </vt:lpstr>
      <vt:lpstr>Seminární/portfoliový úkol část 2: tipy  </vt:lpstr>
      <vt:lpstr>Opakování</vt:lpstr>
      <vt:lpstr>Seminární/portfoliový úkol část 3</vt:lpstr>
      <vt:lpstr>Seminární/portfoliový úkol část 3: tipy</vt:lpstr>
      <vt:lpstr>Prezentace aplikace PowerPoint</vt:lpstr>
      <vt:lpstr>Prezentace aplikace PowerPoint</vt:lpstr>
      <vt:lpstr>Seminární/portfoliový úkol část 4</vt:lpstr>
      <vt:lpstr>Summa summarum</vt:lpstr>
      <vt:lpstr>Literatura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Obecná didaktika</dc:title>
  <dc:creator>knecht</dc:creator>
  <cp:lastModifiedBy>Rec2</cp:lastModifiedBy>
  <cp:revision>158</cp:revision>
  <cp:lastPrinted>2015-09-22T19:16:32Z</cp:lastPrinted>
  <dcterms:created xsi:type="dcterms:W3CDTF">2012-09-17T09:58:27Z</dcterms:created>
  <dcterms:modified xsi:type="dcterms:W3CDTF">2020-11-09T12:49:16Z</dcterms:modified>
</cp:coreProperties>
</file>