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6"/>
  </p:notesMasterIdLst>
  <p:sldIdLst>
    <p:sldId id="256" r:id="rId2"/>
    <p:sldId id="292" r:id="rId3"/>
    <p:sldId id="285" r:id="rId4"/>
    <p:sldId id="289" r:id="rId5"/>
    <p:sldId id="305" r:id="rId6"/>
    <p:sldId id="308" r:id="rId7"/>
    <p:sldId id="288" r:id="rId8"/>
    <p:sldId id="294" r:id="rId9"/>
    <p:sldId id="295" r:id="rId10"/>
    <p:sldId id="257" r:id="rId11"/>
    <p:sldId id="297" r:id="rId12"/>
    <p:sldId id="293" r:id="rId13"/>
    <p:sldId id="296" r:id="rId14"/>
    <p:sldId id="270" r:id="rId15"/>
    <p:sldId id="298" r:id="rId16"/>
    <p:sldId id="306" r:id="rId17"/>
    <p:sldId id="299" r:id="rId18"/>
    <p:sldId id="300" r:id="rId19"/>
    <p:sldId id="302" r:id="rId20"/>
    <p:sldId id="303" r:id="rId21"/>
    <p:sldId id="301" r:id="rId22"/>
    <p:sldId id="304" r:id="rId23"/>
    <p:sldId id="307" r:id="rId24"/>
    <p:sldId id="272" r:id="rId25"/>
  </p:sldIdLst>
  <p:sldSz cx="9144000" cy="5143500" type="screen16x9"/>
  <p:notesSz cx="6858000" cy="9144000"/>
  <p:embeddedFontLst>
    <p:embeddedFont>
      <p:font typeface="Century" panose="02040604050505020304" pitchFamily="18" charset="0"/>
      <p:regular r:id="rId27"/>
    </p:embeddedFont>
    <p:embeddedFont>
      <p:font typeface="Modern No. 20" panose="02070704070505020303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erlin Sans FB Demi" panose="020E0802020502020306" pitchFamily="34" charset="0"/>
      <p:bold r:id="rId33"/>
    </p:embeddedFont>
    <p:embeddedFont>
      <p:font typeface="Mongolian Baiti" panose="03000500000000000000" pitchFamily="66" charset="0"/>
      <p:regular r:id="rId34"/>
    </p:embeddedFont>
    <p:embeddedFont>
      <p:font typeface="Narkisim" panose="020E0502050101010101" pitchFamily="34" charset="-79"/>
      <p:regular r:id="rId35"/>
    </p:embeddedFont>
    <p:embeddedFont>
      <p:font typeface="Rockwell Condensed" panose="02060603050405020104" pitchFamily="18" charset="0"/>
      <p:regular r:id="rId36"/>
      <p:bold r:id="rId37"/>
    </p:embeddedFont>
    <p:embeddedFont>
      <p:font typeface="News Cycle" panose="020B0604020202020204" charset="2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B8E68FE-AC0C-47F1-953B-F921A28B545E}">
  <a:tblStyle styleId="{4B8E68FE-AC0C-47F1-953B-F921A28B54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>
      <p:cViewPr>
        <p:scale>
          <a:sx n="157" d="100"/>
          <a:sy n="157" d="100"/>
        </p:scale>
        <p:origin x="-31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054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807571" y="1106345"/>
            <a:ext cx="1603738" cy="2930810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200" y="1122100"/>
            <a:ext cx="3477000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953988" y="-7325"/>
            <a:ext cx="7236025" cy="5158150"/>
          </a:xfrm>
          <a:custGeom>
            <a:avLst/>
            <a:gdLst/>
            <a:ahLst/>
            <a:cxnLst/>
            <a:rect l="l" t="t" r="r" b="b"/>
            <a:pathLst>
              <a:path w="289441" h="206326" extrusionOk="0">
                <a:moveTo>
                  <a:pt x="0" y="206326"/>
                </a:moveTo>
                <a:lnTo>
                  <a:pt x="90725" y="0"/>
                </a:lnTo>
                <a:lnTo>
                  <a:pt x="289441" y="0"/>
                </a:lnTo>
                <a:lnTo>
                  <a:pt x="199009" y="206033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</p:spPr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41624" y="683725"/>
            <a:ext cx="2860800" cy="377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╸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154182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651092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>
            <a:off x="34307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dist="28575" dir="1080000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6"/>
          <p:cNvSpPr/>
          <p:nvPr/>
        </p:nvSpPr>
        <p:spPr>
          <a:xfrm>
            <a:off x="4013514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5550175" y="1285513"/>
            <a:ext cx="3090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5550175" y="2118888"/>
            <a:ext cx="3090900" cy="173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╸"/>
              <a:defRPr sz="1800">
                <a:solidFill>
                  <a:schemeClr val="dk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7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57200" y="1421050"/>
            <a:ext cx="2186100" cy="28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2845796" y="1421050"/>
            <a:ext cx="2186100" cy="28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9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>
            <a:off x="748669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457200" y="4406300"/>
            <a:ext cx="6198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1"/>
          <p:cNvSpPr/>
          <p:nvPr/>
        </p:nvSpPr>
        <p:spPr>
          <a:xfrm>
            <a:off x="4034690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2/3">
  <p:cSld name="BLANK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_1"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748669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1049"/>
            <a:ext cx="45747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ews Cycle"/>
              <a:buChar char="╸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●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" name="Google Shape;9;p1"/>
          <p:cNvCxnSpPr>
            <a:stCxn id="7" idx="1"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9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journals.sagepub.com/doi/full/10.1177/215824401772258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mplypsychology.org/intelligence.html" TargetMode="External"/><Relationship Id="rId3" Type="http://schemas.openxmlformats.org/officeDocument/2006/relationships/image" Target="../media/image50.jpg"/><Relationship Id="rId7" Type="http://schemas.openxmlformats.org/officeDocument/2006/relationships/hyperlink" Target="https://www.verywellmind.com/gardners-theory-of-multiple-intelligences-279516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journals.sagepub.com/doi/full/10.1177/2158244017722582" TargetMode="External"/><Relationship Id="rId5" Type="http://schemas.openxmlformats.org/officeDocument/2006/relationships/hyperlink" Target="https://digitalscholarship.unlv.edu/cgi/viewcontent.cgi?referer=https://www.google.com/&amp;httpsredir=1&amp;article=1006&amp;context=pli_environment_education" TargetMode="External"/><Relationship Id="rId4" Type="http://schemas.openxmlformats.org/officeDocument/2006/relationships/hyperlink" Target="https://www.worlded.org/WEIInternet/inc/common/_download_pub.cfm?id=16687&amp;lid=3" TargetMode="External"/><Relationship Id="rId9" Type="http://schemas.openxmlformats.org/officeDocument/2006/relationships/hyperlink" Target="http://agisi.org/Defs_intelligence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ctrTitle"/>
          </p:nvPr>
        </p:nvSpPr>
        <p:spPr>
          <a:xfrm>
            <a:off x="152400" y="819150"/>
            <a:ext cx="4191000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Minion Pro SmBd" pitchFamily="18" charset="0"/>
              </a:rPr>
              <a:t>M</a:t>
            </a:r>
            <a:r>
              <a:rPr lang="en" dirty="0" smtClean="0">
                <a:latin typeface="Minion Pro SmBd" pitchFamily="18" charset="0"/>
              </a:rPr>
              <a:t>ultiple Intelligence</a:t>
            </a:r>
            <a:br>
              <a:rPr lang="en" dirty="0" smtClean="0">
                <a:latin typeface="Minion Pro SmBd" pitchFamily="18" charset="0"/>
              </a:rPr>
            </a:br>
            <a:r>
              <a:rPr lang="en-US" dirty="0" smtClean="0">
                <a:latin typeface="Minion Pro SmBd" pitchFamily="18" charset="0"/>
              </a:rPr>
              <a:t>theory</a:t>
            </a:r>
            <a:endParaRPr dirty="0">
              <a:latin typeface="Minion Pro SmBd" pitchFamily="18" charset="0"/>
            </a:endParaRPr>
          </a:p>
        </p:txBody>
      </p:sp>
      <p:sp>
        <p:nvSpPr>
          <p:cNvPr id="3" name="Google Shape;97;p17"/>
          <p:cNvSpPr txBox="1">
            <a:spLocks/>
          </p:cNvSpPr>
          <p:nvPr/>
        </p:nvSpPr>
        <p:spPr>
          <a:xfrm>
            <a:off x="914400" y="3638550"/>
            <a:ext cx="2514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ews Cycle"/>
              <a:buChar char="╸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●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285750" indent="-285750">
              <a:buFont typeface="News Cycle"/>
              <a:buChar char="I"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 marL="0" indent="0" algn="ctr">
              <a:buFont typeface="News Cycle"/>
              <a:buNone/>
            </a:pPr>
            <a:r>
              <a:rPr lang="en-US" sz="1400" b="1" dirty="0" smtClean="0">
                <a:solidFill>
                  <a:schemeClr val="accent3"/>
                </a:solidFill>
              </a:rPr>
              <a:t> </a:t>
            </a:r>
            <a:r>
              <a:rPr lang="en-US" sz="1800" b="1" dirty="0" smtClean="0">
                <a:solidFill>
                  <a:schemeClr val="accent3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Masoumeh Ramezani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1676400" y="209550"/>
            <a:ext cx="28956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latin typeface="Minion Pro SmBd" pitchFamily="18" charset="0"/>
              </a:rPr>
              <a:t>researches</a:t>
            </a:r>
            <a:endParaRPr sz="3600" dirty="0">
              <a:latin typeface="Minion Pro SmBd" pitchFamily="18" charset="0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124200" y="2647950"/>
            <a:ext cx="2186100" cy="838200"/>
          </a:xfrm>
        </p:spPr>
        <p:txBody>
          <a:bodyPr/>
          <a:lstStyle/>
          <a:p>
            <a:r>
              <a:rPr lang="en-US" sz="1400" dirty="0">
                <a:latin typeface="Minion Pro SmBd" pitchFamily="18" charset="0"/>
              </a:rPr>
              <a:t>Kaya, Doğan, Gökçek, Kılıç, &amp; Kılıç, 2007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4634" y="2647950"/>
            <a:ext cx="2186100" cy="304800"/>
          </a:xfrm>
        </p:spPr>
        <p:txBody>
          <a:bodyPr/>
          <a:lstStyle/>
          <a:p>
            <a:r>
              <a:rPr lang="en-US" sz="1200" dirty="0">
                <a:latin typeface="Minion Pro SmBd" pitchFamily="18" charset="0"/>
              </a:rPr>
              <a:t>Hanafin, 2014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idx="2"/>
          </p:nvPr>
        </p:nvSpPr>
        <p:spPr>
          <a:xfrm>
            <a:off x="0" y="3409950"/>
            <a:ext cx="2186100" cy="304800"/>
          </a:xfrm>
        </p:spPr>
        <p:txBody>
          <a:bodyPr/>
          <a:lstStyle/>
          <a:p>
            <a:r>
              <a:rPr lang="en-US" sz="1200" dirty="0">
                <a:latin typeface="Minion Pro SmBd" pitchFamily="18" charset="0"/>
              </a:rPr>
              <a:t>Xie &amp; Lin, 2009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idx="2"/>
          </p:nvPr>
        </p:nvSpPr>
        <p:spPr>
          <a:xfrm>
            <a:off x="26746" y="1047750"/>
            <a:ext cx="2186100" cy="685800"/>
          </a:xfrm>
        </p:spPr>
        <p:txBody>
          <a:bodyPr/>
          <a:lstStyle/>
          <a:p>
            <a:r>
              <a:rPr lang="en-US" sz="1200" u="sng" dirty="0">
                <a:latin typeface="Minion Pro SmBd" pitchFamily="18" charset="0"/>
                <a:hlinkClick r:id="rId4"/>
              </a:rPr>
              <a:t>Yalmanci &amp; Gozum, 2013</a:t>
            </a:r>
            <a:endParaRPr lang="en-US" sz="1200" dirty="0">
              <a:latin typeface="Minion Pro SmBd" pitchFamily="18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idx="2"/>
          </p:nvPr>
        </p:nvSpPr>
        <p:spPr>
          <a:xfrm>
            <a:off x="3505200" y="1885950"/>
            <a:ext cx="2186100" cy="304800"/>
          </a:xfrm>
        </p:spPr>
        <p:txBody>
          <a:bodyPr/>
          <a:lstStyle/>
          <a:p>
            <a:r>
              <a:rPr lang="en-US" sz="1200" u="sng" dirty="0">
                <a:latin typeface="Minion Pro SmBd" pitchFamily="18" charset="0"/>
                <a:hlinkClick r:id="rId4"/>
              </a:rPr>
              <a:t>Abdi &amp; Rostami, 2012</a:t>
            </a:r>
            <a:endParaRPr lang="en-US" sz="1200" dirty="0">
              <a:latin typeface="Minion Pro SmBd" pitchFamily="18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idx="2"/>
          </p:nvPr>
        </p:nvSpPr>
        <p:spPr>
          <a:xfrm>
            <a:off x="3657600" y="1200150"/>
            <a:ext cx="2186100" cy="304800"/>
          </a:xfrm>
        </p:spPr>
        <p:txBody>
          <a:bodyPr/>
          <a:lstStyle/>
          <a:p>
            <a:r>
              <a:rPr lang="en-US" sz="1200" u="sng" dirty="0">
                <a:latin typeface="Minion Pro SmBd" pitchFamily="18" charset="0"/>
                <a:hlinkClick r:id="rId4"/>
              </a:rPr>
              <a:t>Ghamrawi, 2014</a:t>
            </a:r>
            <a:endParaRPr lang="en-US" sz="1200" dirty="0">
              <a:latin typeface="Minion Pro SmBd" pitchFamily="18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idx="2"/>
          </p:nvPr>
        </p:nvSpPr>
        <p:spPr>
          <a:xfrm>
            <a:off x="9588" y="4171950"/>
            <a:ext cx="2186100" cy="304800"/>
          </a:xfrm>
        </p:spPr>
        <p:txBody>
          <a:bodyPr/>
          <a:lstStyle/>
          <a:p>
            <a:r>
              <a:rPr lang="en-US" sz="1200" u="sng" dirty="0">
                <a:latin typeface="Minion Pro SmBd" pitchFamily="18" charset="0"/>
                <a:hlinkClick r:id="rId4"/>
              </a:rPr>
              <a:t>Gunst (2004)</a:t>
            </a:r>
            <a:endParaRPr lang="en-US" sz="1200" dirty="0">
              <a:latin typeface="Minion Pro SmBd" pitchFamily="18" charset="0"/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idx="2"/>
          </p:nvPr>
        </p:nvSpPr>
        <p:spPr>
          <a:xfrm>
            <a:off x="0" y="1809750"/>
            <a:ext cx="2186100" cy="304800"/>
          </a:xfrm>
        </p:spPr>
        <p:txBody>
          <a:bodyPr/>
          <a:lstStyle/>
          <a:p>
            <a:r>
              <a:rPr lang="en-US" sz="1200" u="sng" dirty="0">
                <a:latin typeface="Minion Pro SmBd" pitchFamily="18" charset="0"/>
                <a:hlinkClick r:id="rId4"/>
              </a:rPr>
              <a:t>Tahriri &amp; Yamini, 2010</a:t>
            </a:r>
            <a:endParaRPr lang="en-US" sz="1200" dirty="0">
              <a:latin typeface="Minion Pro SmBd" pitchFamily="18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idx="2"/>
          </p:nvPr>
        </p:nvSpPr>
        <p:spPr>
          <a:xfrm>
            <a:off x="2819400" y="3714750"/>
            <a:ext cx="2186100" cy="914400"/>
          </a:xfrm>
        </p:spPr>
        <p:txBody>
          <a:bodyPr/>
          <a:lstStyle/>
          <a:p>
            <a:r>
              <a:rPr lang="en-US" sz="1200" dirty="0">
                <a:latin typeface="Minion Pro SmBd" pitchFamily="18" charset="0"/>
                <a:hlinkClick r:id="rId4"/>
              </a:rPr>
              <a:t>Pourmohammadi, Zainol Abidin, &amp; Yang Ahmad, 2012</a:t>
            </a:r>
            <a:endParaRPr lang="en-US" sz="1200" dirty="0">
              <a:latin typeface="Minion Pro SmB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5750"/>
            <a:ext cx="3434295" cy="447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95" y="209550"/>
            <a:ext cx="365230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62000" y="1885950"/>
            <a:ext cx="6198600" cy="13716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ockwell Condensed" panose="02060603050405020104" pitchFamily="18" charset="0"/>
              </a:rPr>
              <a:t>critical evaluation (advantages/disadvantages) of </a:t>
            </a:r>
            <a:r>
              <a:rPr lang="en-US" sz="2800" dirty="0" smtClean="0">
                <a:solidFill>
                  <a:schemeClr val="tx1"/>
                </a:solidFill>
                <a:latin typeface="Rockwell Condensed" panose="02060603050405020104" pitchFamily="18" charset="0"/>
              </a:rPr>
              <a:t>Gardner's </a:t>
            </a:r>
            <a:r>
              <a:rPr lang="en-US" sz="2800" dirty="0">
                <a:solidFill>
                  <a:schemeClr val="tx1"/>
                </a:solidFill>
                <a:latin typeface="Rockwell Condensed" panose="02060603050405020104" pitchFamily="18" charset="0"/>
              </a:rPr>
              <a:t>theory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1219200" y="3792438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https://www.wtc.ie/images/pdf/Multiple_Intelligence/mi11.pdf</a:t>
            </a:r>
          </a:p>
        </p:txBody>
      </p:sp>
    </p:spTree>
    <p:extLst>
      <p:ext uri="{BB962C8B-B14F-4D97-AF65-F5344CB8AC3E}">
        <p14:creationId xmlns:p14="http://schemas.microsoft.com/office/powerpoint/2010/main" val="17024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1981200" y="43815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rlin Sans FB Demi" panose="020E0802020502020306" pitchFamily="34" charset="0"/>
              </a:rPr>
              <a:t>Gardner’s MI theory has two important advantages in </a:t>
            </a:r>
            <a:r>
              <a:rPr lang="en-US" sz="2000" dirty="0" smtClean="0">
                <a:latin typeface="Berlin Sans FB Demi" panose="020E0802020502020306" pitchFamily="34" charset="0"/>
              </a:rPr>
              <a:t>education</a:t>
            </a:r>
            <a:endParaRPr lang="en-US" sz="2000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657350"/>
            <a:ext cx="434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" panose="02040604050505020304" pitchFamily="18" charset="0"/>
              </a:rPr>
              <a:t>First, it paves the ways for planning the education program in a way that students realize their potentials and move toward their desires.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280035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" panose="02040604050505020304" pitchFamily="18" charset="0"/>
              </a:rPr>
              <a:t>Second, it makes it possible for us to reach students who are more active because learning would be more attractive in a condition that learners are trained through the use of these intelligences.</a:t>
            </a:r>
            <a:endParaRPr 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6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ctrTitle" idx="4294967295"/>
          </p:nvPr>
        </p:nvSpPr>
        <p:spPr>
          <a:xfrm>
            <a:off x="425913" y="438150"/>
            <a:ext cx="4953000" cy="65127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sz="3200" dirty="0">
                <a:latin typeface="Minion Pro SmBd" pitchFamily="18" charset="0"/>
              </a:rPr>
              <a:t>Multiple Intelligences Test</a:t>
            </a:r>
            <a:endParaRPr sz="3200" dirty="0">
              <a:latin typeface="Minion Pro SmBd" pitchFamily="18" charset="0"/>
            </a:endParaRPr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4294967295"/>
          </p:nvPr>
        </p:nvSpPr>
        <p:spPr>
          <a:xfrm>
            <a:off x="461292" y="1581150"/>
            <a:ext cx="31995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en-US" sz="1200" dirty="0">
                <a:latin typeface="Century" panose="02040604050505020304" pitchFamily="18" charset="0"/>
              </a:rPr>
              <a:t>https://www.literacynet.org/mi/assessment/cgi-bin/results.cgi</a:t>
            </a:r>
            <a:endParaRPr sz="1200" dirty="0">
              <a:latin typeface="Century" panose="02040604050505020304" pitchFamily="18" charset="0"/>
            </a:endParaRPr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5" name="Google Shape;214;p29"/>
          <p:cNvSpPr txBox="1">
            <a:spLocks/>
          </p:cNvSpPr>
          <p:nvPr/>
        </p:nvSpPr>
        <p:spPr>
          <a:xfrm>
            <a:off x="457200" y="2419350"/>
            <a:ext cx="319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ews Cycle"/>
              <a:buChar char="╸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●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Century" panose="02040604050505020304" pitchFamily="18" charset="0"/>
              </a:rPr>
              <a:t>https://personalitymax.com/multiple-intelligences-test/</a:t>
            </a:r>
          </a:p>
        </p:txBody>
      </p:sp>
      <p:sp>
        <p:nvSpPr>
          <p:cNvPr id="6" name="Google Shape;214;p29"/>
          <p:cNvSpPr txBox="1">
            <a:spLocks/>
          </p:cNvSpPr>
          <p:nvPr/>
        </p:nvSpPr>
        <p:spPr>
          <a:xfrm>
            <a:off x="457200" y="3444139"/>
            <a:ext cx="319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ews Cycle"/>
              <a:buChar char="╸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●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 b="0" i="0" u="none" strike="noStrike" cap="none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Century" panose="02040604050505020304" pitchFamily="18" charset="0"/>
              </a:rPr>
              <a:t>https://www.teacherspayteachers.com/Product/Multiple-Intelligence-Test-120491?st=65e0f3588d1e77629ad7c514ad69cbb6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3962400" cy="4914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7150"/>
            <a:ext cx="4168947" cy="4914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ight Arrow 5"/>
          <p:cNvSpPr/>
          <p:nvPr/>
        </p:nvSpPr>
        <p:spPr>
          <a:xfrm>
            <a:off x="4114800" y="2514600"/>
            <a:ext cx="457200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438400" y="666750"/>
            <a:ext cx="4191000" cy="3776100"/>
          </a:xfrm>
        </p:spPr>
        <p:txBody>
          <a:bodyPr/>
          <a:lstStyle/>
          <a:p>
            <a:r>
              <a:rPr lang="en-US" sz="360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What can we do as a teacher?</a:t>
            </a:r>
            <a:endParaRPr lang="en-US" sz="360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572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68" y="452756"/>
            <a:ext cx="1976031" cy="10935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943350"/>
            <a:ext cx="1788117" cy="1005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65" y="3181350"/>
            <a:ext cx="1979742" cy="10729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98503"/>
            <a:ext cx="1873208" cy="10636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" y="2075069"/>
            <a:ext cx="1752600" cy="9477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429000" y="234315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Visual spatial intelligence</a:t>
            </a:r>
            <a:endParaRPr lang="en-US" sz="2000" dirty="0">
              <a:solidFill>
                <a:schemeClr val="bg1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714750"/>
            <a:ext cx="2268207" cy="12765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" y="2034305"/>
            <a:ext cx="2136755" cy="1170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50186"/>
            <a:ext cx="2286000" cy="11476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1" y="819150"/>
            <a:ext cx="2131339" cy="1141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2" y="3257550"/>
            <a:ext cx="2363777" cy="1286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429000" y="234315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Linguistic intelligence</a:t>
            </a:r>
            <a:endParaRPr lang="en-US" sz="2000" dirty="0">
              <a:solidFill>
                <a:schemeClr val="bg1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1950"/>
            <a:ext cx="2298588" cy="121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2" y="2724149"/>
            <a:ext cx="2242360" cy="12840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46762"/>
            <a:ext cx="2332329" cy="1278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38550"/>
            <a:ext cx="2503520" cy="1218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3873822" y="211455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ell Gothic Std Black" pitchFamily="34" charset="0"/>
              </a:rPr>
              <a:t>logical-mathematical </a:t>
            </a:r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intelligence</a:t>
            </a:r>
            <a:endParaRPr lang="en-US" sz="2000" dirty="0">
              <a:solidFill>
                <a:schemeClr val="bg1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85950"/>
            <a:ext cx="2675467" cy="1504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08" y="497325"/>
            <a:ext cx="2020023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5" y="476463"/>
            <a:ext cx="2004929" cy="133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417832"/>
            <a:ext cx="1603806" cy="165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38550"/>
            <a:ext cx="2362200" cy="1348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Curved Connector 9"/>
          <p:cNvCxnSpPr/>
          <p:nvPr/>
        </p:nvCxnSpPr>
        <p:spPr>
          <a:xfrm flipV="1">
            <a:off x="5342467" y="1423325"/>
            <a:ext cx="792675" cy="609600"/>
          </a:xfrm>
          <a:prstGeom prst="curvedConnector3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>
            <a:off x="2286000" y="1200156"/>
            <a:ext cx="762000" cy="685794"/>
          </a:xfrm>
          <a:prstGeom prst="curvedConnector3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800600" y="3417832"/>
            <a:ext cx="685800" cy="525518"/>
          </a:xfrm>
          <a:prstGeom prst="curvedConnector3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 flipV="1">
            <a:off x="2438400" y="3417832"/>
            <a:ext cx="685800" cy="457200"/>
          </a:xfrm>
          <a:prstGeom prst="curvedConnector3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58;p41"/>
          <p:cNvGrpSpPr/>
          <p:nvPr/>
        </p:nvGrpSpPr>
        <p:grpSpPr>
          <a:xfrm>
            <a:off x="6878466" y="74654"/>
            <a:ext cx="460705" cy="491455"/>
            <a:chOff x="9901824" y="937343"/>
            <a:chExt cx="744273" cy="793950"/>
          </a:xfrm>
        </p:grpSpPr>
        <p:grpSp>
          <p:nvGrpSpPr>
            <p:cNvPr id="14" name="Google Shape;859;p41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23" name="Google Shape;860;p41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861;p41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862;p41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863;p41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64;p41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865;p41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866;p41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867;p41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868;p41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869;p41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870;p41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71;p41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72;p41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73;p41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874;p41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75;p41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921;p41"/>
          <p:cNvGrpSpPr/>
          <p:nvPr/>
        </p:nvGrpSpPr>
        <p:grpSpPr>
          <a:xfrm>
            <a:off x="5981750" y="2926377"/>
            <a:ext cx="460705" cy="491455"/>
            <a:chOff x="6506504" y="937343"/>
            <a:chExt cx="744273" cy="793950"/>
          </a:xfrm>
        </p:grpSpPr>
        <p:sp>
          <p:nvSpPr>
            <p:cNvPr id="34" name="Google Shape;922;p41"/>
            <p:cNvSpPr/>
            <p:nvPr/>
          </p:nvSpPr>
          <p:spPr>
            <a:xfrm>
              <a:off x="6666683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923;p41"/>
            <p:cNvSpPr/>
            <p:nvPr/>
          </p:nvSpPr>
          <p:spPr>
            <a:xfrm>
              <a:off x="6664423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924;p41"/>
            <p:cNvSpPr/>
            <p:nvPr/>
          </p:nvSpPr>
          <p:spPr>
            <a:xfrm>
              <a:off x="6727642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925;p41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38" name="Google Shape;926;p41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927;p41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928;p41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29;p41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30;p41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31;p41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932;p41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33;p41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34;p41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35;p41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" name="Google Shape;936;p41"/>
          <p:cNvGrpSpPr/>
          <p:nvPr/>
        </p:nvGrpSpPr>
        <p:grpSpPr>
          <a:xfrm>
            <a:off x="1000711" y="3147095"/>
            <a:ext cx="460705" cy="491455"/>
            <a:chOff x="7638277" y="937343"/>
            <a:chExt cx="744273" cy="793950"/>
          </a:xfrm>
        </p:grpSpPr>
        <p:sp>
          <p:nvSpPr>
            <p:cNvPr id="49" name="Google Shape;937;p41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938;p41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939;p41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940;p41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" name="Google Shape;941;p41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54" name="Google Shape;942;p41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943;p41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944;p41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945;p41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946;p41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947;p41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948;p41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949;p41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950;p41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951;p41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4" name="Google Shape;904;p41"/>
          <p:cNvGrpSpPr/>
          <p:nvPr/>
        </p:nvGrpSpPr>
        <p:grpSpPr>
          <a:xfrm>
            <a:off x="962822" y="16237"/>
            <a:ext cx="460705" cy="491455"/>
            <a:chOff x="8770051" y="937343"/>
            <a:chExt cx="744273" cy="793950"/>
          </a:xfrm>
        </p:grpSpPr>
        <p:sp>
          <p:nvSpPr>
            <p:cNvPr id="65" name="Google Shape;905;p41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906;p41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907;p41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908;p41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909;p41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" name="Google Shape;910;p41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71" name="Google Shape;911;p41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912;p41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13;p41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914;p41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915;p41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916;p41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917;p41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918;p41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19;p41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20;p41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62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14" y="1135151"/>
            <a:ext cx="2277308" cy="1209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2426793" cy="13019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029200" y="43815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ell Gothic Std Black" pitchFamily="34" charset="0"/>
              </a:rPr>
              <a:t>bodily-kinesthetic </a:t>
            </a:r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intelligence</a:t>
            </a:r>
            <a:endParaRPr lang="en-US" sz="2000" dirty="0">
              <a:solidFill>
                <a:schemeClr val="bg1"/>
              </a:solidFill>
              <a:latin typeface="Bell Gothic Std Blac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45" y="3714750"/>
            <a:ext cx="2362200" cy="12611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52750"/>
            <a:ext cx="2133600" cy="1178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046358" y="3700027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ell Gothic Std Black" pitchFamily="34" charset="0"/>
              </a:rPr>
              <a:t>interpersonal </a:t>
            </a:r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intelligence</a:t>
            </a:r>
            <a:endParaRPr lang="en-US" sz="2000" dirty="0">
              <a:solidFill>
                <a:schemeClr val="bg1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48705"/>
            <a:ext cx="2209800" cy="1221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66750"/>
            <a:ext cx="2209800" cy="12559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4551"/>
            <a:ext cx="2209800" cy="11886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535983" y="2201033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musical </a:t>
            </a:r>
            <a:r>
              <a:rPr lang="en-US" sz="2000" dirty="0">
                <a:solidFill>
                  <a:schemeClr val="bg1"/>
                </a:solidFill>
                <a:latin typeface="Bell Gothic Std Black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rhythmic intelligence</a:t>
            </a:r>
            <a:endParaRPr lang="en-US" sz="2000" dirty="0">
              <a:solidFill>
                <a:schemeClr val="bg1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29" y="602030"/>
            <a:ext cx="1894745" cy="106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61677"/>
            <a:ext cx="1996209" cy="106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11" y="971550"/>
            <a:ext cx="1968452" cy="106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" y="412823"/>
            <a:ext cx="1874297" cy="10159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" y="3028950"/>
            <a:ext cx="2133600" cy="1101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14750"/>
            <a:ext cx="2133600" cy="10614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096000" y="566843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Intrapersonal intelligence</a:t>
            </a:r>
            <a:endParaRPr lang="en-US" sz="2000" dirty="0">
              <a:solidFill>
                <a:schemeClr val="bg1"/>
              </a:solidFill>
              <a:latin typeface="Bell Gothic Std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444212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ell Gothic Std Black" pitchFamily="34" charset="0"/>
              </a:rPr>
              <a:t>naturalist </a:t>
            </a:r>
            <a:r>
              <a:rPr lang="en-US" sz="2000" dirty="0" smtClean="0">
                <a:solidFill>
                  <a:schemeClr val="bg1"/>
                </a:solidFill>
                <a:latin typeface="Bell Gothic Std Black" pitchFamily="34" charset="0"/>
              </a:rPr>
              <a:t>intelligence</a:t>
            </a:r>
            <a:endParaRPr lang="en-US" sz="2000" dirty="0">
              <a:solidFill>
                <a:schemeClr val="bg1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3122686" y="440382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Will awareness of their own intelligence profiles help </a:t>
            </a:r>
            <a:r>
              <a:rPr lang="en-US" sz="1200" dirty="0" smtClean="0">
                <a:solidFill>
                  <a:schemeClr val="bg1"/>
                </a:solidFill>
              </a:rPr>
              <a:t>our students </a:t>
            </a:r>
            <a:r>
              <a:rPr lang="en-US" sz="1200" dirty="0">
                <a:solidFill>
                  <a:schemeClr val="bg1"/>
                </a:solidFill>
              </a:rPr>
              <a:t>become more </a:t>
            </a:r>
            <a:r>
              <a:rPr lang="en-US" sz="1200" dirty="0" smtClean="0">
                <a:solidFill>
                  <a:schemeClr val="bg1"/>
                </a:solidFill>
              </a:rPr>
              <a:t>independent learners</a:t>
            </a:r>
            <a:r>
              <a:rPr lang="en-US" sz="1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1428749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How can teacher and student, working collaboratively, </a:t>
            </a:r>
            <a:r>
              <a:rPr lang="en-US" sz="1200" dirty="0" smtClean="0">
                <a:solidFill>
                  <a:schemeClr val="bg1"/>
                </a:solidFill>
              </a:rPr>
              <a:t>a) identify </a:t>
            </a:r>
            <a:r>
              <a:rPr lang="en-US" sz="1200" dirty="0">
                <a:solidFill>
                  <a:schemeClr val="bg1"/>
                </a:solidFill>
              </a:rPr>
              <a:t>the student’s </a:t>
            </a:r>
            <a:r>
              <a:rPr lang="en-US" sz="1200" dirty="0" smtClean="0">
                <a:solidFill>
                  <a:schemeClr val="bg1"/>
                </a:solidFill>
              </a:rPr>
              <a:t>strongest intelligences </a:t>
            </a:r>
            <a:r>
              <a:rPr lang="en-US" sz="1200" dirty="0">
                <a:solidFill>
                  <a:schemeClr val="bg1"/>
                </a:solidFill>
              </a:rPr>
              <a:t>through </a:t>
            </a:r>
            <a:r>
              <a:rPr lang="en-US" sz="1200" dirty="0" smtClean="0">
                <a:solidFill>
                  <a:schemeClr val="bg1"/>
                </a:solidFill>
              </a:rPr>
              <a:t>MI based </a:t>
            </a:r>
            <a:r>
              <a:rPr lang="en-US" sz="1200" dirty="0">
                <a:solidFill>
                  <a:schemeClr val="bg1"/>
                </a:solidFill>
              </a:rPr>
              <a:t>assessment and classroom activities? b) use </a:t>
            </a:r>
            <a:r>
              <a:rPr lang="en-US" sz="1200" dirty="0" smtClean="0">
                <a:solidFill>
                  <a:schemeClr val="bg1"/>
                </a:solidFill>
              </a:rPr>
              <a:t>the understanding </a:t>
            </a:r>
            <a:r>
              <a:rPr lang="en-US" sz="1200" dirty="0">
                <a:solidFill>
                  <a:schemeClr val="bg1"/>
                </a:solidFill>
              </a:rPr>
              <a:t>of these intelligences to guide the learning process?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2646407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What impact do ESOL activities informed by the MI theory have on student engagement </a:t>
            </a:r>
            <a:r>
              <a:rPr lang="en-US" sz="1200" dirty="0" smtClean="0">
                <a:solidFill>
                  <a:schemeClr val="bg1"/>
                </a:solidFill>
              </a:rPr>
              <a:t>and learning </a:t>
            </a:r>
            <a:r>
              <a:rPr lang="en-US" sz="1200" dirty="0">
                <a:solidFill>
                  <a:schemeClr val="bg1"/>
                </a:solidFill>
              </a:rPr>
              <a:t>strategies?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3649777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How does knowledge of Multiple Intelligence Theory broaden a multi-sensory approach </a:t>
            </a:r>
            <a:r>
              <a:rPr lang="en-US" sz="1200" dirty="0" smtClean="0">
                <a:solidFill>
                  <a:schemeClr val="bg1"/>
                </a:solidFill>
              </a:rPr>
              <a:t>to the </a:t>
            </a:r>
            <a:r>
              <a:rPr lang="en-US" sz="1200" dirty="0">
                <a:solidFill>
                  <a:schemeClr val="bg1"/>
                </a:solidFill>
              </a:rPr>
              <a:t>teaching of writing? How does the application of Multiple Intelligence Theory enhance </a:t>
            </a:r>
            <a:r>
              <a:rPr lang="en-US" sz="1200" dirty="0" smtClean="0">
                <a:solidFill>
                  <a:schemeClr val="bg1"/>
                </a:solidFill>
              </a:rPr>
              <a:t>a multi-sensory </a:t>
            </a:r>
            <a:r>
              <a:rPr lang="en-US" sz="1200" dirty="0">
                <a:solidFill>
                  <a:schemeClr val="bg1"/>
                </a:solidFill>
              </a:rPr>
              <a:t>approach to the teaching of reading?</a:t>
            </a:r>
          </a:p>
        </p:txBody>
      </p:sp>
    </p:spTree>
    <p:extLst>
      <p:ext uri="{BB962C8B-B14F-4D97-AF65-F5344CB8AC3E}">
        <p14:creationId xmlns:p14="http://schemas.microsoft.com/office/powerpoint/2010/main" val="17247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8169" y="514350"/>
            <a:ext cx="3200400" cy="6397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Century" panose="02040604050505020304" pitchFamily="18" charset="0"/>
              </a:rPr>
              <a:t>References</a:t>
            </a:r>
            <a:endParaRPr sz="3200" dirty="0">
              <a:latin typeface="Century" panose="02040604050505020304" pitchFamily="18" charset="0"/>
            </a:endParaRPr>
          </a:p>
        </p:txBody>
      </p:sp>
      <p:sp>
        <p:nvSpPr>
          <p:cNvPr id="242" name="Google Shape;242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243" name="Google Shape;243;p31"/>
          <p:cNvGrpSpPr/>
          <p:nvPr/>
        </p:nvGrpSpPr>
        <p:grpSpPr>
          <a:xfrm>
            <a:off x="53291" y="1552973"/>
            <a:ext cx="5524954" cy="667709"/>
            <a:chOff x="2882433" y="675740"/>
            <a:chExt cx="5221800" cy="1307100"/>
          </a:xfrm>
        </p:grpSpPr>
        <p:sp>
          <p:nvSpPr>
            <p:cNvPr id="245" name="Google Shape;245;p31"/>
            <p:cNvSpPr/>
            <p:nvPr/>
          </p:nvSpPr>
          <p:spPr>
            <a:xfrm>
              <a:off x="2882433" y="675740"/>
              <a:ext cx="5221800" cy="73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1"/>
            <p:cNvSpPr txBox="1"/>
            <p:nvPr/>
          </p:nvSpPr>
          <p:spPr>
            <a:xfrm>
              <a:off x="2914389" y="1407440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FFFFFF"/>
                </a:solidFill>
                <a:latin typeface="News Cycle"/>
                <a:ea typeface="News Cycle"/>
                <a:cs typeface="News Cycle"/>
                <a:sym typeface="News Cycle"/>
              </a:endParaRPr>
            </a:p>
          </p:txBody>
        </p:sp>
      </p:grpSp>
      <p:grpSp>
        <p:nvGrpSpPr>
          <p:cNvPr id="247" name="Google Shape;247;p31"/>
          <p:cNvGrpSpPr/>
          <p:nvPr/>
        </p:nvGrpSpPr>
        <p:grpSpPr>
          <a:xfrm>
            <a:off x="66916" y="2246014"/>
            <a:ext cx="5190884" cy="377892"/>
            <a:chOff x="2789787" y="2207525"/>
            <a:chExt cx="4860300" cy="731700"/>
          </a:xfrm>
        </p:grpSpPr>
        <p:sp>
          <p:nvSpPr>
            <p:cNvPr id="249" name="Google Shape;249;p31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1"/>
            <p:cNvSpPr txBox="1"/>
            <p:nvPr/>
          </p:nvSpPr>
          <p:spPr>
            <a:xfrm>
              <a:off x="2914387" y="2414096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News Cycle"/>
                  <a:ea typeface="News Cycle"/>
                  <a:cs typeface="News Cycle"/>
                  <a:sym typeface="News Cycle"/>
                </a:rPr>
                <a:t>.</a:t>
              </a:r>
              <a:endParaRPr sz="1200" dirty="0">
                <a:solidFill>
                  <a:srgbClr val="FFFFFF"/>
                </a:solidFill>
                <a:latin typeface="News Cycle"/>
                <a:ea typeface="News Cycle"/>
                <a:cs typeface="News Cycle"/>
                <a:sym typeface="News Cycle"/>
              </a:endParaRPr>
            </a:p>
          </p:txBody>
        </p:sp>
      </p:grpSp>
      <p:grpSp>
        <p:nvGrpSpPr>
          <p:cNvPr id="251" name="Google Shape;251;p31"/>
          <p:cNvGrpSpPr/>
          <p:nvPr/>
        </p:nvGrpSpPr>
        <p:grpSpPr>
          <a:xfrm>
            <a:off x="155094" y="2876550"/>
            <a:ext cx="4534164" cy="326934"/>
            <a:chOff x="-5375773" y="4000854"/>
            <a:chExt cx="4497601" cy="731700"/>
          </a:xfrm>
        </p:grpSpPr>
        <p:sp>
          <p:nvSpPr>
            <p:cNvPr id="253" name="Google Shape;253;p31"/>
            <p:cNvSpPr/>
            <p:nvPr/>
          </p:nvSpPr>
          <p:spPr>
            <a:xfrm>
              <a:off x="-5375773" y="4000854"/>
              <a:ext cx="4497601" cy="73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31"/>
            <p:cNvSpPr txBox="1"/>
            <p:nvPr/>
          </p:nvSpPr>
          <p:spPr>
            <a:xfrm>
              <a:off x="-5208743" y="4201404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FFFFFF"/>
                </a:solidFill>
                <a:latin typeface="News Cycle"/>
                <a:ea typeface="News Cycle"/>
                <a:cs typeface="News Cycle"/>
                <a:sym typeface="News Cycle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37059" y="1328713"/>
            <a:ext cx="64668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800" dirty="0"/>
              <a:t>Teacher Research Reports From the Adult Multiple Intelligences Study Editors Silja Kallenbach &amp; Julie Viens:</a:t>
            </a:r>
          </a:p>
          <a:p>
            <a:r>
              <a:rPr lang="en-US" sz="800" dirty="0">
                <a:hlinkClick r:id="rId4"/>
              </a:rPr>
              <a:t>https://www.worlded.org/WEIInternet/inc/common/_</a:t>
            </a:r>
            <a:r>
              <a:rPr lang="en-US" sz="800" dirty="0" smtClean="0">
                <a:hlinkClick r:id="rId4"/>
              </a:rPr>
              <a:t>download_pub.cfm?id=16687&amp;lid=3</a:t>
            </a:r>
            <a:endParaRPr lang="en-US" sz="800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7257" y="2076331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800" dirty="0"/>
          </a:p>
          <a:p>
            <a:r>
              <a:rPr lang="en-US" sz="800" dirty="0"/>
              <a:t>University of Nevada, Las Vegas:</a:t>
            </a:r>
          </a:p>
          <a:p>
            <a:r>
              <a:rPr lang="en-US" sz="800" dirty="0">
                <a:hlinkClick r:id="rId5"/>
              </a:rPr>
              <a:t>https://digitalscholarship.unlv.edu/cgi/viewcontent.cgi?referer=https://www.google.com/&amp;</a:t>
            </a:r>
            <a:r>
              <a:rPr lang="en-US" sz="800" dirty="0" smtClean="0">
                <a:hlinkClick r:id="rId5"/>
              </a:rPr>
              <a:t>httpsredir=1&amp;article=1006&amp;context=pli_environment_education</a:t>
            </a:r>
            <a:endParaRPr lang="en-US" sz="800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465" y="287655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EFL Teachers’ Multiple Intelligences and Their Classroom Practice:</a:t>
            </a:r>
          </a:p>
          <a:p>
            <a:r>
              <a:rPr lang="en-US" sz="800" dirty="0">
                <a:hlinkClick r:id="rId6"/>
              </a:rPr>
              <a:t>https://</a:t>
            </a:r>
            <a:r>
              <a:rPr lang="en-US" sz="800" dirty="0" smtClean="0">
                <a:hlinkClick r:id="rId6"/>
              </a:rPr>
              <a:t>journals.sagepub.com/doi/full/10.1177/2158244017722582</a:t>
            </a:r>
            <a:endParaRPr lang="en-US" sz="800" dirty="0" smtClean="0"/>
          </a:p>
          <a:p>
            <a:endParaRPr lang="en-US" dirty="0"/>
          </a:p>
        </p:txBody>
      </p:sp>
      <p:sp>
        <p:nvSpPr>
          <p:cNvPr id="19" name="Google Shape;245;p31"/>
          <p:cNvSpPr/>
          <p:nvPr/>
        </p:nvSpPr>
        <p:spPr>
          <a:xfrm>
            <a:off x="98169" y="3486150"/>
            <a:ext cx="4245231" cy="3664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800" dirty="0"/>
              <a:t>Gardner's Theory of Multiple Intelligences:</a:t>
            </a:r>
          </a:p>
          <a:p>
            <a:pPr lvl="0"/>
            <a:r>
              <a:rPr lang="en-US" sz="800" dirty="0">
                <a:hlinkClick r:id="rId7"/>
              </a:rPr>
              <a:t>https://</a:t>
            </a:r>
            <a:r>
              <a:rPr lang="en-US" sz="800" dirty="0" smtClean="0">
                <a:hlinkClick r:id="rId7"/>
              </a:rPr>
              <a:t>www.verywellmind.com/gardners-theory-of-multiple-intelligences-2795161</a:t>
            </a:r>
            <a:endParaRPr lang="en-US" sz="800" dirty="0"/>
          </a:p>
        </p:txBody>
      </p:sp>
      <p:grpSp>
        <p:nvGrpSpPr>
          <p:cNvPr id="20" name="Google Shape;247;p31"/>
          <p:cNvGrpSpPr/>
          <p:nvPr/>
        </p:nvGrpSpPr>
        <p:grpSpPr>
          <a:xfrm>
            <a:off x="126462" y="4057462"/>
            <a:ext cx="3577059" cy="271207"/>
            <a:chOff x="2789787" y="2207525"/>
            <a:chExt cx="4860300" cy="731700"/>
          </a:xfrm>
        </p:grpSpPr>
        <p:sp>
          <p:nvSpPr>
            <p:cNvPr id="21" name="Google Shape;249;p31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;p31"/>
            <p:cNvSpPr txBox="1"/>
            <p:nvPr/>
          </p:nvSpPr>
          <p:spPr>
            <a:xfrm>
              <a:off x="2914387" y="2414096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News Cycle"/>
                  <a:ea typeface="News Cycle"/>
                  <a:cs typeface="News Cycle"/>
                  <a:sym typeface="News Cycle"/>
                </a:rPr>
                <a:t>.</a:t>
              </a:r>
              <a:endParaRPr sz="1200" dirty="0">
                <a:solidFill>
                  <a:srgbClr val="FFFFFF"/>
                </a:solidFill>
                <a:latin typeface="News Cycle"/>
                <a:ea typeface="News Cycle"/>
                <a:cs typeface="News Cycle"/>
                <a:sym typeface="News Cycle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916" y="4019550"/>
            <a:ext cx="47778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Theories of Intelligence:</a:t>
            </a:r>
          </a:p>
          <a:p>
            <a:r>
              <a:rPr lang="en-US" sz="800" dirty="0">
                <a:hlinkClick r:id="rId8"/>
              </a:rPr>
              <a:t>https://</a:t>
            </a:r>
            <a:r>
              <a:rPr lang="en-US" sz="800" dirty="0" smtClean="0">
                <a:hlinkClick r:id="rId8"/>
              </a:rPr>
              <a:t>www.simplypsychology.org/intelligence.html</a:t>
            </a:r>
            <a:endParaRPr lang="en-US" sz="800" dirty="0" smtClean="0"/>
          </a:p>
        </p:txBody>
      </p:sp>
      <p:grpSp>
        <p:nvGrpSpPr>
          <p:cNvPr id="24" name="Google Shape;251;p31"/>
          <p:cNvGrpSpPr/>
          <p:nvPr/>
        </p:nvGrpSpPr>
        <p:grpSpPr>
          <a:xfrm>
            <a:off x="147511" y="4552950"/>
            <a:ext cx="3388553" cy="326934"/>
            <a:chOff x="-5375773" y="4000854"/>
            <a:chExt cx="4497601" cy="731700"/>
          </a:xfrm>
        </p:grpSpPr>
        <p:sp>
          <p:nvSpPr>
            <p:cNvPr id="25" name="Google Shape;253;p31"/>
            <p:cNvSpPr/>
            <p:nvPr/>
          </p:nvSpPr>
          <p:spPr>
            <a:xfrm>
              <a:off x="-5375773" y="4000854"/>
              <a:ext cx="4497601" cy="73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54;p31"/>
            <p:cNvSpPr txBox="1"/>
            <p:nvPr/>
          </p:nvSpPr>
          <p:spPr>
            <a:xfrm>
              <a:off x="-5208743" y="4201404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FFFFFF"/>
                </a:solidFill>
                <a:latin typeface="News Cycle"/>
                <a:ea typeface="News Cycle"/>
                <a:cs typeface="News Cycle"/>
                <a:sym typeface="News Cycle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55093" y="4552950"/>
            <a:ext cx="20543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Definitions of Human Intelligence:</a:t>
            </a:r>
          </a:p>
          <a:p>
            <a:r>
              <a:rPr lang="en-US" sz="800" dirty="0">
                <a:hlinkClick r:id="rId9"/>
              </a:rPr>
              <a:t>http://</a:t>
            </a:r>
            <a:r>
              <a:rPr lang="en-US" sz="800" dirty="0" smtClean="0">
                <a:hlinkClick r:id="rId9"/>
              </a:rPr>
              <a:t>agisi.org/Defs_intelligence.html</a:t>
            </a:r>
            <a:endParaRPr lang="en-US" sz="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52400" y="666750"/>
            <a:ext cx="495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Bell Gothic Std Black" pitchFamily="34" charset="0"/>
              </a:rPr>
              <a:t>What is intelligence?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Bell Gothic Std Black" pitchFamily="34" charset="0"/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an </a:t>
            </a:r>
            <a:r>
              <a:rPr lang="en-US" sz="1200" dirty="0">
                <a:solidFill>
                  <a:schemeClr val="bg1"/>
                </a:solidFill>
              </a:rPr>
              <a:t>intelligence </a:t>
            </a:r>
            <a:r>
              <a:rPr lang="en-US" sz="1200" dirty="0" smtClean="0">
                <a:solidFill>
                  <a:schemeClr val="bg1"/>
                </a:solidFill>
              </a:rPr>
              <a:t>test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a child of high/average/low </a:t>
            </a:r>
            <a:r>
              <a:rPr lang="en-US" sz="1200" dirty="0" smtClean="0">
                <a:solidFill>
                  <a:schemeClr val="bg1"/>
                </a:solidFill>
              </a:rPr>
              <a:t>intelligence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It's the intelligence of her writing that impresses me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I </a:t>
            </a:r>
            <a:r>
              <a:rPr lang="en-US" sz="1200" dirty="0">
                <a:solidFill>
                  <a:schemeClr val="bg1"/>
                </a:solidFill>
              </a:rPr>
              <a:t>can't believe that someone of his intelligence can read such trash</a:t>
            </a:r>
            <a:r>
              <a:rPr lang="en-US" sz="1200" dirty="0" smtClean="0">
                <a:solidFill>
                  <a:schemeClr val="bg1"/>
                </a:solidFill>
              </a:rPr>
              <a:t>!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He believes that all children are born with equal intelligence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He is blessed with both good looks and intelligence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You can't do that, man - use your intelligence</a:t>
            </a:r>
            <a:r>
              <a:rPr lang="en-US" sz="1200" dirty="0" smtClean="0">
                <a:solidFill>
                  <a:schemeClr val="bg1"/>
                </a:solidFill>
              </a:rPr>
              <a:t>!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She handled the situation with great intelligence and maturity.</a:t>
            </a:r>
          </a:p>
        </p:txBody>
      </p:sp>
      <p:sp>
        <p:nvSpPr>
          <p:cNvPr id="5" name="Sun 4"/>
          <p:cNvSpPr/>
          <p:nvPr/>
        </p:nvSpPr>
        <p:spPr>
          <a:xfrm>
            <a:off x="76200" y="1428750"/>
            <a:ext cx="152400" cy="152400"/>
          </a:xfrm>
          <a:prstGeom prst="su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74181" y="1749825"/>
            <a:ext cx="152400" cy="152400"/>
          </a:xfrm>
          <a:prstGeom prst="su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76200" y="2114550"/>
            <a:ext cx="152400" cy="152400"/>
          </a:xfrm>
          <a:prstGeom prst="su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/>
          <p:cNvSpPr/>
          <p:nvPr/>
        </p:nvSpPr>
        <p:spPr>
          <a:xfrm>
            <a:off x="74181" y="2495550"/>
            <a:ext cx="152400" cy="152400"/>
          </a:xfrm>
          <a:prstGeom prst="su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93358" y="2876550"/>
            <a:ext cx="152400" cy="152400"/>
          </a:xfrm>
          <a:prstGeom prst="su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76200" y="3257550"/>
            <a:ext cx="152400" cy="152400"/>
          </a:xfrm>
          <a:prstGeom prst="su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/>
          <p:cNvSpPr/>
          <p:nvPr/>
        </p:nvSpPr>
        <p:spPr>
          <a:xfrm>
            <a:off x="76200" y="3562350"/>
            <a:ext cx="152400" cy="152400"/>
          </a:xfrm>
          <a:prstGeom prst="su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/>
          <p:cNvSpPr/>
          <p:nvPr/>
        </p:nvSpPr>
        <p:spPr>
          <a:xfrm>
            <a:off x="76200" y="3943350"/>
            <a:ext cx="152400" cy="152400"/>
          </a:xfrm>
          <a:prstGeom prst="sun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5046" y="590550"/>
            <a:ext cx="510035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Bell Gothic Std Black" pitchFamily="34" charset="0"/>
              </a:rPr>
              <a:t>What is intelligence?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Bell Gothic Std Black" pitchFamily="34" charset="0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Bell Gothic Std Black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Bell Gothic Std Black" pitchFamily="34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Bell Gothic Std Black" pitchFamily="34" charset="0"/>
              </a:rPr>
              <a:t>      </a:t>
            </a:r>
            <a:r>
              <a:rPr lang="en-US" sz="1100" dirty="0" smtClean="0">
                <a:solidFill>
                  <a:schemeClr val="bg1"/>
                </a:solidFill>
              </a:rPr>
              <a:t>the </a:t>
            </a:r>
            <a:r>
              <a:rPr lang="en-US" sz="1100" dirty="0">
                <a:solidFill>
                  <a:schemeClr val="bg1"/>
                </a:solidFill>
              </a:rPr>
              <a:t>ability to learn and understand things quickly and </a:t>
            </a:r>
            <a:r>
              <a:rPr lang="en-US" sz="1100" dirty="0" smtClean="0">
                <a:solidFill>
                  <a:schemeClr val="bg1"/>
                </a:solidFill>
              </a:rPr>
              <a:t>easily</a:t>
            </a: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       the </a:t>
            </a:r>
            <a:r>
              <a:rPr lang="en-US" sz="1100" dirty="0">
                <a:solidFill>
                  <a:schemeClr val="bg1"/>
                </a:solidFill>
              </a:rPr>
              <a:t>ability to make judgments or have opinions that are based on </a:t>
            </a:r>
            <a:r>
              <a:rPr lang="en-US" sz="1100" dirty="0" smtClean="0">
                <a:solidFill>
                  <a:schemeClr val="bg1"/>
                </a:solidFill>
              </a:rPr>
              <a:t>reason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 smtClean="0">
                <a:solidFill>
                  <a:schemeClr val="bg1"/>
                </a:solidFill>
              </a:rPr>
              <a:t>         Intelligence </a:t>
            </a:r>
            <a:r>
              <a:rPr lang="en-US" sz="1100" dirty="0">
                <a:solidFill>
                  <a:schemeClr val="bg1"/>
                </a:solidFill>
              </a:rPr>
              <a:t>is often defined as our intellectual potential; something we are born with, something that can be measured, and a capacity that is difficult to </a:t>
            </a:r>
            <a:r>
              <a:rPr lang="en-US" sz="1100" dirty="0" smtClean="0">
                <a:solidFill>
                  <a:schemeClr val="bg1"/>
                </a:solidFill>
              </a:rPr>
              <a:t>change.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        intelligence is the ability to: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Learn from experience: </a:t>
            </a:r>
            <a:r>
              <a:rPr lang="en-US" sz="900" dirty="0">
                <a:solidFill>
                  <a:schemeClr val="bg1"/>
                </a:solidFill>
              </a:rPr>
              <a:t>The acquisition, retention, and use of knowledge is an important component of intelligence</a:t>
            </a:r>
            <a:r>
              <a:rPr lang="en-US" sz="900" dirty="0" smtClean="0">
                <a:solidFill>
                  <a:schemeClr val="bg1"/>
                </a:solidFill>
              </a:rPr>
              <a:t>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Recognize problems: </a:t>
            </a:r>
            <a:r>
              <a:rPr lang="en-US" sz="900" dirty="0">
                <a:solidFill>
                  <a:schemeClr val="bg1"/>
                </a:solidFill>
              </a:rPr>
              <a:t>To put knowledge to use, people must be able to identify possible problems in the environment that need to be addressed</a:t>
            </a:r>
            <a:r>
              <a:rPr lang="en-US" sz="900" dirty="0" smtClean="0">
                <a:solidFill>
                  <a:schemeClr val="bg1"/>
                </a:solidFill>
              </a:rPr>
              <a:t>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Solve problems: </a:t>
            </a:r>
            <a:r>
              <a:rPr lang="en-US" sz="900" dirty="0">
                <a:solidFill>
                  <a:schemeClr val="bg1"/>
                </a:solidFill>
              </a:rPr>
              <a:t>People must then be able to take what they have learned to come up with a useful solution to a problem they have noticed in the world around them.</a:t>
            </a:r>
            <a:endParaRPr lang="en-US" sz="9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38775" y="1385982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38775" y="172156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38775" y="20383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38775" y="28765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34200" cy="3943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150"/>
            <a:ext cx="68580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200400" y="2231355"/>
            <a:ext cx="1295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Eight Intelligences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114800" y="1717242"/>
            <a:ext cx="519478" cy="5141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89738" y="1769559"/>
            <a:ext cx="399679" cy="4510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95800" y="2114550"/>
            <a:ext cx="1295400" cy="3136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67000" y="2754575"/>
            <a:ext cx="533400" cy="426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2"/>
          </p:cNvCxnSpPr>
          <p:nvPr/>
        </p:nvCxnSpPr>
        <p:spPr>
          <a:xfrm flipH="1">
            <a:off x="3733800" y="2754575"/>
            <a:ext cx="114300" cy="374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314" y="2709842"/>
            <a:ext cx="964452" cy="4196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58165" y="2762798"/>
            <a:ext cx="313835" cy="4185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" idx="1"/>
          </p:cNvCxnSpPr>
          <p:nvPr/>
        </p:nvCxnSpPr>
        <p:spPr>
          <a:xfrm flipH="1" flipV="1">
            <a:off x="1948400" y="2324408"/>
            <a:ext cx="1252000" cy="168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13801" y="43815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Those who turn first to the</a:t>
            </a:r>
          </a:p>
          <a:p>
            <a:r>
              <a:rPr lang="en-US" sz="800" dirty="0">
                <a:solidFill>
                  <a:schemeClr val="bg1"/>
                </a:solidFill>
              </a:rPr>
              <a:t>graphs, charts, and pictures;</a:t>
            </a:r>
          </a:p>
          <a:p>
            <a:r>
              <a:rPr lang="en-US" sz="800" dirty="0">
                <a:solidFill>
                  <a:schemeClr val="bg1"/>
                </a:solidFill>
              </a:rPr>
              <a:t>who like to “web” their ideas,</a:t>
            </a:r>
          </a:p>
          <a:p>
            <a:r>
              <a:rPr lang="en-US" sz="800" dirty="0">
                <a:solidFill>
                  <a:schemeClr val="bg1"/>
                </a:solidFill>
              </a:rPr>
              <a:t>and enjoy videos and movies.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1877796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Writing, story telling, teaching;</a:t>
            </a:r>
          </a:p>
          <a:p>
            <a:r>
              <a:rPr lang="en-US" sz="800" dirty="0">
                <a:solidFill>
                  <a:schemeClr val="bg1"/>
                </a:solidFill>
              </a:rPr>
              <a:t>those who enjoy convincing</a:t>
            </a:r>
          </a:p>
          <a:p>
            <a:r>
              <a:rPr lang="en-US" sz="800" dirty="0">
                <a:solidFill>
                  <a:schemeClr val="bg1"/>
                </a:solidFill>
              </a:rPr>
              <a:t>others of their point of view.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686" y="3994717"/>
            <a:ext cx="169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Problem solvers; those who can</a:t>
            </a:r>
          </a:p>
          <a:p>
            <a:r>
              <a:rPr lang="en-US" sz="800" dirty="0">
                <a:solidFill>
                  <a:schemeClr val="bg1"/>
                </a:solidFill>
              </a:rPr>
              <a:t>handle long chains of reason</a:t>
            </a:r>
          </a:p>
          <a:p>
            <a:r>
              <a:rPr lang="en-US" sz="800" dirty="0">
                <a:solidFill>
                  <a:schemeClr val="bg1"/>
                </a:solidFill>
              </a:rPr>
              <a:t>and perform complex</a:t>
            </a:r>
          </a:p>
          <a:p>
            <a:r>
              <a:rPr lang="en-US" sz="800" dirty="0">
                <a:solidFill>
                  <a:schemeClr val="bg1"/>
                </a:solidFill>
              </a:rPr>
              <a:t>mathematical calculations, as</a:t>
            </a:r>
          </a:p>
          <a:p>
            <a:r>
              <a:rPr lang="en-US" sz="800" dirty="0">
                <a:solidFill>
                  <a:schemeClr val="bg1"/>
                </a:solidFill>
              </a:rPr>
              <a:t>well as work with geometric</a:t>
            </a:r>
          </a:p>
          <a:p>
            <a:r>
              <a:rPr lang="en-US" sz="800" dirty="0">
                <a:solidFill>
                  <a:schemeClr val="bg1"/>
                </a:solidFill>
              </a:rPr>
              <a:t>shapes.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90201" y="4370516"/>
            <a:ext cx="175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Creators or builders; those who</a:t>
            </a:r>
          </a:p>
          <a:p>
            <a:r>
              <a:rPr lang="en-US" sz="800" dirty="0">
                <a:solidFill>
                  <a:schemeClr val="bg1"/>
                </a:solidFill>
              </a:rPr>
              <a:t>enjoy acting, dancing, and</a:t>
            </a:r>
          </a:p>
          <a:p>
            <a:r>
              <a:rPr lang="en-US" sz="800" dirty="0">
                <a:solidFill>
                  <a:schemeClr val="bg1"/>
                </a:solidFill>
              </a:rPr>
              <a:t>activities that are “hands-on” or</a:t>
            </a:r>
          </a:p>
          <a:p>
            <a:r>
              <a:rPr lang="en-US" sz="800" dirty="0">
                <a:solidFill>
                  <a:schemeClr val="bg1"/>
                </a:solidFill>
              </a:rPr>
              <a:t>“crafty.”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37866" y="4505807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Listening, singing,</a:t>
            </a:r>
          </a:p>
          <a:p>
            <a:r>
              <a:rPr lang="en-US" sz="800" dirty="0">
                <a:solidFill>
                  <a:schemeClr val="bg1"/>
                </a:solidFill>
              </a:rPr>
              <a:t>remembering melodies.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48400" y="368016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Seeing multiple points of view,</a:t>
            </a:r>
          </a:p>
          <a:p>
            <a:r>
              <a:rPr lang="en-US" sz="800" dirty="0">
                <a:solidFill>
                  <a:schemeClr val="bg1"/>
                </a:solidFill>
              </a:rPr>
              <a:t>listening, using empathy, cooperating with groups.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34200" y="1396448"/>
            <a:ext cx="1140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Reflecting and analyzing self;</a:t>
            </a:r>
          </a:p>
          <a:p>
            <a:r>
              <a:rPr lang="en-US" sz="800" dirty="0">
                <a:solidFill>
                  <a:schemeClr val="bg1"/>
                </a:solidFill>
              </a:rPr>
              <a:t>awareness of inner feelings,</a:t>
            </a:r>
          </a:p>
          <a:p>
            <a:r>
              <a:rPr lang="en-US" sz="800" dirty="0">
                <a:solidFill>
                  <a:schemeClr val="bg1"/>
                </a:solidFill>
              </a:rPr>
              <a:t>desires, dreams, and</a:t>
            </a:r>
          </a:p>
          <a:p>
            <a:r>
              <a:rPr lang="en-US" sz="800" dirty="0">
                <a:solidFill>
                  <a:schemeClr val="bg1"/>
                </a:solidFill>
              </a:rPr>
              <a:t>understanding role in</a:t>
            </a:r>
          </a:p>
          <a:p>
            <a:r>
              <a:rPr lang="en-US" sz="800" dirty="0">
                <a:solidFill>
                  <a:schemeClr val="bg1"/>
                </a:solidFill>
              </a:rPr>
              <a:t>relationship to others.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41575" y="281971"/>
            <a:ext cx="1518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Those that recognize and</a:t>
            </a:r>
          </a:p>
          <a:p>
            <a:r>
              <a:rPr lang="en-US" sz="800" dirty="0">
                <a:solidFill>
                  <a:schemeClr val="bg1"/>
                </a:solidFill>
              </a:rPr>
              <a:t>classify features of the</a:t>
            </a:r>
          </a:p>
          <a:p>
            <a:r>
              <a:rPr lang="en-US" sz="800" dirty="0">
                <a:solidFill>
                  <a:schemeClr val="bg1"/>
                </a:solidFill>
              </a:rPr>
              <a:t>environment; remember</a:t>
            </a:r>
          </a:p>
          <a:p>
            <a:r>
              <a:rPr lang="en-US" sz="800" dirty="0">
                <a:solidFill>
                  <a:schemeClr val="bg1"/>
                </a:solidFill>
              </a:rPr>
              <a:t>outdoors features, are</a:t>
            </a:r>
          </a:p>
          <a:p>
            <a:r>
              <a:rPr lang="en-US" sz="800" dirty="0">
                <a:solidFill>
                  <a:schemeClr val="bg1"/>
                </a:solidFill>
              </a:rPr>
              <a:t>comfortable outdoors. 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2003508" y="747337"/>
            <a:ext cx="397146" cy="4535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191756" y="4219645"/>
            <a:ext cx="90594" cy="190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371600" y="3593989"/>
            <a:ext cx="576800" cy="4015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029200" y="4225929"/>
            <a:ext cx="139784" cy="279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992867" y="3409950"/>
            <a:ext cx="407933" cy="270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914400" y="2275710"/>
            <a:ext cx="228600" cy="175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6558120" y="1874466"/>
            <a:ext cx="381000" cy="998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5284546" y="747337"/>
            <a:ext cx="354441" cy="4107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74" y="747337"/>
            <a:ext cx="642652" cy="8879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78" y="747337"/>
            <a:ext cx="562758" cy="8207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01" y="2762798"/>
            <a:ext cx="594078" cy="850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26" y="1481013"/>
            <a:ext cx="545136" cy="886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8" y="3309812"/>
            <a:ext cx="565499" cy="8407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09" y="3363636"/>
            <a:ext cx="614135" cy="862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08" y="2933622"/>
            <a:ext cx="556913" cy="925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01" y="1768352"/>
            <a:ext cx="610897" cy="871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82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8763000" cy="476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438150"/>
            <a:ext cx="2286000" cy="947400"/>
          </a:xfrm>
        </p:spPr>
        <p:txBody>
          <a:bodyPr/>
          <a:lstStyle/>
          <a:p>
            <a:r>
              <a:rPr lang="en-US" b="1" i="1" dirty="0">
                <a:latin typeface="Modern No. 20" panose="02070704070505020303" pitchFamily="18" charset="0"/>
              </a:rPr>
              <a:t>Visual-Spatial Intelligence</a:t>
            </a:r>
            <a:r>
              <a:rPr lang="en-US" b="1" i="1" dirty="0"/>
              <a:t/>
            </a:r>
            <a:br>
              <a:rPr lang="en-US" b="1" i="1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5101868" y="1157794"/>
            <a:ext cx="40386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People </a:t>
            </a:r>
            <a:r>
              <a:rPr lang="en-US" sz="1100" dirty="0"/>
              <a:t>who are strong in visual-spatial intelligence are good at visualizing things. These individuals are often good with directions as well as maps, charts, videos, and pictures</a:t>
            </a:r>
            <a:r>
              <a:rPr lang="en-US" sz="1100" dirty="0" smtClean="0"/>
              <a:t>.</a:t>
            </a:r>
          </a:p>
          <a:p>
            <a:endParaRPr lang="en-US" sz="1100" dirty="0"/>
          </a:p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</a:rPr>
              <a:t>Strengths</a:t>
            </a:r>
          </a:p>
          <a:p>
            <a:r>
              <a:rPr lang="en-US" sz="1100" dirty="0"/>
              <a:t>Visual and spatial judgment</a:t>
            </a:r>
          </a:p>
          <a:p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</a:rPr>
              <a:t>Characteristics</a:t>
            </a:r>
          </a:p>
          <a:p>
            <a:r>
              <a:rPr lang="en-US" sz="1100" dirty="0"/>
              <a:t>People with visual-spatial intelligence:</a:t>
            </a:r>
          </a:p>
          <a:p>
            <a:endParaRPr lang="en-US" sz="1100" dirty="0"/>
          </a:p>
          <a:p>
            <a:r>
              <a:rPr lang="en-US" sz="1100" dirty="0"/>
              <a:t>Read and write for enjoyment</a:t>
            </a:r>
          </a:p>
          <a:p>
            <a:r>
              <a:rPr lang="en-US" sz="1100" dirty="0"/>
              <a:t>Are good at putting puzzles together</a:t>
            </a:r>
          </a:p>
          <a:p>
            <a:r>
              <a:rPr lang="en-US" sz="1100" dirty="0"/>
              <a:t>Interpret pictures, graphs, and charts well</a:t>
            </a:r>
          </a:p>
          <a:p>
            <a:r>
              <a:rPr lang="en-US" sz="1100" dirty="0"/>
              <a:t>Enjoy drawing, painting, and the visual arts</a:t>
            </a:r>
          </a:p>
          <a:p>
            <a:r>
              <a:rPr lang="en-US" sz="1100" dirty="0"/>
              <a:t>Recognize patterns easily</a:t>
            </a:r>
          </a:p>
          <a:p>
            <a:r>
              <a:rPr lang="en-US" sz="1100" dirty="0"/>
              <a:t>Potential Career </a:t>
            </a:r>
            <a:r>
              <a:rPr lang="en-US" sz="1100" dirty="0" smtClean="0"/>
              <a:t>Choices</a:t>
            </a:r>
          </a:p>
          <a:p>
            <a:endParaRPr lang="en-US" sz="1100" dirty="0"/>
          </a:p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</a:rPr>
              <a:t>If you're strong in visual-spatial intelligence, good career choices for you are: </a:t>
            </a:r>
          </a:p>
          <a:p>
            <a:endParaRPr lang="en-US" sz="1100" dirty="0"/>
          </a:p>
          <a:p>
            <a:r>
              <a:rPr lang="en-US" sz="1100" dirty="0"/>
              <a:t>Architect</a:t>
            </a:r>
          </a:p>
          <a:p>
            <a:r>
              <a:rPr lang="en-US" sz="1100" dirty="0"/>
              <a:t>Artist</a:t>
            </a:r>
          </a:p>
          <a:p>
            <a:r>
              <a:rPr lang="en-US" sz="1100" dirty="0"/>
              <a:t>Engineer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428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stmoreland template">
  <a:themeElements>
    <a:clrScheme name="Custom 347">
      <a:dk1>
        <a:srgbClr val="18171D"/>
      </a:dk1>
      <a:lt1>
        <a:srgbClr val="FFFFFF"/>
      </a:lt1>
      <a:dk2>
        <a:srgbClr val="7A7788"/>
      </a:dk2>
      <a:lt2>
        <a:srgbClr val="F1F0F7"/>
      </a:lt2>
      <a:accent1>
        <a:srgbClr val="9FEC23"/>
      </a:accent1>
      <a:accent2>
        <a:srgbClr val="81C729"/>
      </a:accent2>
      <a:accent3>
        <a:srgbClr val="32A529"/>
      </a:accent3>
      <a:accent4>
        <a:srgbClr val="188B36"/>
      </a:accent4>
      <a:accent5>
        <a:srgbClr val="01411B"/>
      </a:accent5>
      <a:accent6>
        <a:srgbClr val="EB5A2C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859</Words>
  <Application>Microsoft Office PowerPoint</Application>
  <PresentationFormat>On-screen Show (16:9)</PresentationFormat>
  <Paragraphs>162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Century</vt:lpstr>
      <vt:lpstr>Modern No. 20</vt:lpstr>
      <vt:lpstr>Calibri</vt:lpstr>
      <vt:lpstr>Berlin Sans FB Demi</vt:lpstr>
      <vt:lpstr>Minion Pro SmBd</vt:lpstr>
      <vt:lpstr>Mongolian Baiti</vt:lpstr>
      <vt:lpstr>Bell Gothic Std Black</vt:lpstr>
      <vt:lpstr>Narkisim</vt:lpstr>
      <vt:lpstr>Rockwell Condensed</vt:lpstr>
      <vt:lpstr>News Cycle</vt:lpstr>
      <vt:lpstr>Westmoreland template</vt:lpstr>
      <vt:lpstr>Multiple Intelligence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Visual-Spatial Intelligence </vt:lpstr>
      <vt:lpstr>researches</vt:lpstr>
      <vt:lpstr>PowerPoint Presentation</vt:lpstr>
      <vt:lpstr>PowerPoint Presentation</vt:lpstr>
      <vt:lpstr>PowerPoint Presentation</vt:lpstr>
      <vt:lpstr>Multiple Intelligences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Tahereh</cp:lastModifiedBy>
  <cp:revision>68</cp:revision>
  <dcterms:modified xsi:type="dcterms:W3CDTF">2020-12-11T15:36:40Z</dcterms:modified>
</cp:coreProperties>
</file>