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8" r:id="rId3"/>
    <p:sldId id="257" r:id="rId4"/>
    <p:sldId id="259" r:id="rId5"/>
    <p:sldId id="274" r:id="rId6"/>
    <p:sldId id="261" r:id="rId7"/>
    <p:sldId id="262" r:id="rId8"/>
    <p:sldId id="265" r:id="rId9"/>
    <p:sldId id="275" r:id="rId10"/>
    <p:sldId id="267" r:id="rId11"/>
    <p:sldId id="276" r:id="rId12"/>
    <p:sldId id="260" r:id="rId13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ka" initials="H" lastIdx="4" clrIdx="0">
    <p:extLst>
      <p:ext uri="{19B8F6BF-5375-455C-9EA6-DF929625EA0E}">
        <p15:presenceInfo xmlns:p15="http://schemas.microsoft.com/office/powerpoint/2012/main" userId="Hor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337A3D-458F-441D-A4E2-FFD7CF756080}" type="doc">
      <dgm:prSet loTypeId="urn:microsoft.com/office/officeart/2005/8/layout/vProcess5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D277EE4-DAE2-471F-8FE4-C1834ACC0F93}">
      <dgm:prSet/>
      <dgm:spPr/>
      <dgm:t>
        <a:bodyPr/>
        <a:lstStyle/>
        <a:p>
          <a:r>
            <a:rPr lang="cs-CZ" dirty="0"/>
            <a:t>Oceňujeme váš zájem o </a:t>
          </a:r>
          <a:r>
            <a:rPr lang="cs-CZ"/>
            <a:t>studium a přejeme </a:t>
          </a:r>
          <a:r>
            <a:rPr lang="cs-CZ" dirty="0"/>
            <a:t>zdárný průběh.</a:t>
          </a:r>
          <a:endParaRPr lang="en-US" dirty="0"/>
        </a:p>
      </dgm:t>
    </dgm:pt>
    <dgm:pt modelId="{1418BD35-C056-44C3-BBCA-4117583088A8}" type="parTrans" cxnId="{0A34D2AF-66C2-4D2D-A260-DCE11528C992}">
      <dgm:prSet/>
      <dgm:spPr/>
      <dgm:t>
        <a:bodyPr/>
        <a:lstStyle/>
        <a:p>
          <a:endParaRPr lang="en-US"/>
        </a:p>
      </dgm:t>
    </dgm:pt>
    <dgm:pt modelId="{DD19091C-1B8A-488C-B58E-1C97C4F1BB1B}" type="sibTrans" cxnId="{0A34D2AF-66C2-4D2D-A260-DCE11528C992}">
      <dgm:prSet/>
      <dgm:spPr/>
      <dgm:t>
        <a:bodyPr/>
        <a:lstStyle/>
        <a:p>
          <a:endParaRPr lang="en-US"/>
        </a:p>
      </dgm:t>
    </dgm:pt>
    <dgm:pt modelId="{BCC11A08-EBF3-4738-8759-90FB8B5977A9}">
      <dgm:prSet/>
      <dgm:spPr/>
      <dgm:t>
        <a:bodyPr/>
        <a:lstStyle/>
        <a:p>
          <a:r>
            <a:rPr lang="cs-CZ"/>
            <a:t>Děkujeme za trpělivost a pochopení.</a:t>
          </a:r>
          <a:endParaRPr lang="en-US"/>
        </a:p>
      </dgm:t>
    </dgm:pt>
    <dgm:pt modelId="{FC12288D-7980-4B69-9B9F-C889E3CF16C4}" type="parTrans" cxnId="{B9637296-6B5C-405C-A19D-2B44DCE43751}">
      <dgm:prSet/>
      <dgm:spPr/>
      <dgm:t>
        <a:bodyPr/>
        <a:lstStyle/>
        <a:p>
          <a:endParaRPr lang="en-US"/>
        </a:p>
      </dgm:t>
    </dgm:pt>
    <dgm:pt modelId="{2B652C40-DF78-49B1-B939-2D25794D0B7E}" type="sibTrans" cxnId="{B9637296-6B5C-405C-A19D-2B44DCE43751}">
      <dgm:prSet/>
      <dgm:spPr/>
      <dgm:t>
        <a:bodyPr/>
        <a:lstStyle/>
        <a:p>
          <a:endParaRPr lang="en-US"/>
        </a:p>
      </dgm:t>
    </dgm:pt>
    <dgm:pt modelId="{5FC94DAE-271A-4CCF-8401-4D774016A6F6}">
      <dgm:prSet/>
      <dgm:spPr/>
      <dgm:t>
        <a:bodyPr/>
        <a:lstStyle/>
        <a:p>
          <a:r>
            <a:rPr lang="cs-CZ"/>
            <a:t>Jsme připraveni vám poskytovat pomoc a podporu.</a:t>
          </a:r>
          <a:endParaRPr lang="en-US"/>
        </a:p>
      </dgm:t>
    </dgm:pt>
    <dgm:pt modelId="{9523287F-DB50-4F6D-9EEB-DBEEACBF4E89}" type="parTrans" cxnId="{C44C99EF-886B-46CB-A445-F6D5D76D1EF0}">
      <dgm:prSet/>
      <dgm:spPr/>
      <dgm:t>
        <a:bodyPr/>
        <a:lstStyle/>
        <a:p>
          <a:endParaRPr lang="en-US"/>
        </a:p>
      </dgm:t>
    </dgm:pt>
    <dgm:pt modelId="{13E6FC30-52FD-4A39-B95E-80DB1E6880DF}" type="sibTrans" cxnId="{C44C99EF-886B-46CB-A445-F6D5D76D1EF0}">
      <dgm:prSet/>
      <dgm:spPr/>
      <dgm:t>
        <a:bodyPr/>
        <a:lstStyle/>
        <a:p>
          <a:endParaRPr lang="en-US"/>
        </a:p>
      </dgm:t>
    </dgm:pt>
    <dgm:pt modelId="{F8AC31C7-EEB1-4FD5-B3A2-46CBFF6A9AF4}" type="pres">
      <dgm:prSet presAssocID="{E8337A3D-458F-441D-A4E2-FFD7CF756080}" presName="outerComposite" presStyleCnt="0">
        <dgm:presLayoutVars>
          <dgm:chMax val="5"/>
          <dgm:dir/>
          <dgm:resizeHandles val="exact"/>
        </dgm:presLayoutVars>
      </dgm:prSet>
      <dgm:spPr/>
    </dgm:pt>
    <dgm:pt modelId="{BAAC1B90-1F79-41FA-9505-B718BB33A994}" type="pres">
      <dgm:prSet presAssocID="{E8337A3D-458F-441D-A4E2-FFD7CF756080}" presName="dummyMaxCanvas" presStyleCnt="0">
        <dgm:presLayoutVars/>
      </dgm:prSet>
      <dgm:spPr/>
    </dgm:pt>
    <dgm:pt modelId="{B3FD60E1-6664-44CB-A617-A805326D6FF6}" type="pres">
      <dgm:prSet presAssocID="{E8337A3D-458F-441D-A4E2-FFD7CF756080}" presName="ThreeNodes_1" presStyleLbl="node1" presStyleIdx="0" presStyleCnt="3">
        <dgm:presLayoutVars>
          <dgm:bulletEnabled val="1"/>
        </dgm:presLayoutVars>
      </dgm:prSet>
      <dgm:spPr/>
    </dgm:pt>
    <dgm:pt modelId="{39095916-D93B-4C44-AD4C-70C36C65CF08}" type="pres">
      <dgm:prSet presAssocID="{E8337A3D-458F-441D-A4E2-FFD7CF756080}" presName="ThreeNodes_2" presStyleLbl="node1" presStyleIdx="1" presStyleCnt="3">
        <dgm:presLayoutVars>
          <dgm:bulletEnabled val="1"/>
        </dgm:presLayoutVars>
      </dgm:prSet>
      <dgm:spPr/>
    </dgm:pt>
    <dgm:pt modelId="{CB3FA455-1AD0-4489-96EB-312E7231C6E2}" type="pres">
      <dgm:prSet presAssocID="{E8337A3D-458F-441D-A4E2-FFD7CF756080}" presName="ThreeNodes_3" presStyleLbl="node1" presStyleIdx="2" presStyleCnt="3">
        <dgm:presLayoutVars>
          <dgm:bulletEnabled val="1"/>
        </dgm:presLayoutVars>
      </dgm:prSet>
      <dgm:spPr/>
    </dgm:pt>
    <dgm:pt modelId="{5CFD055D-2E63-4B7C-8958-24A7A245159F}" type="pres">
      <dgm:prSet presAssocID="{E8337A3D-458F-441D-A4E2-FFD7CF756080}" presName="ThreeConn_1-2" presStyleLbl="fgAccFollowNode1" presStyleIdx="0" presStyleCnt="2">
        <dgm:presLayoutVars>
          <dgm:bulletEnabled val="1"/>
        </dgm:presLayoutVars>
      </dgm:prSet>
      <dgm:spPr/>
    </dgm:pt>
    <dgm:pt modelId="{37936836-0C3E-4631-8D5F-694E14547847}" type="pres">
      <dgm:prSet presAssocID="{E8337A3D-458F-441D-A4E2-FFD7CF756080}" presName="ThreeConn_2-3" presStyleLbl="fgAccFollowNode1" presStyleIdx="1" presStyleCnt="2">
        <dgm:presLayoutVars>
          <dgm:bulletEnabled val="1"/>
        </dgm:presLayoutVars>
      </dgm:prSet>
      <dgm:spPr/>
    </dgm:pt>
    <dgm:pt modelId="{36D1B825-BA20-45CA-B020-A7DFDCDFB752}" type="pres">
      <dgm:prSet presAssocID="{E8337A3D-458F-441D-A4E2-FFD7CF756080}" presName="ThreeNodes_1_text" presStyleLbl="node1" presStyleIdx="2" presStyleCnt="3">
        <dgm:presLayoutVars>
          <dgm:bulletEnabled val="1"/>
        </dgm:presLayoutVars>
      </dgm:prSet>
      <dgm:spPr/>
    </dgm:pt>
    <dgm:pt modelId="{ADE61638-2B7E-4A63-967C-D5B24CD31545}" type="pres">
      <dgm:prSet presAssocID="{E8337A3D-458F-441D-A4E2-FFD7CF756080}" presName="ThreeNodes_2_text" presStyleLbl="node1" presStyleIdx="2" presStyleCnt="3">
        <dgm:presLayoutVars>
          <dgm:bulletEnabled val="1"/>
        </dgm:presLayoutVars>
      </dgm:prSet>
      <dgm:spPr/>
    </dgm:pt>
    <dgm:pt modelId="{6F8A207E-C0F5-4908-B210-D5816E42367F}" type="pres">
      <dgm:prSet presAssocID="{E8337A3D-458F-441D-A4E2-FFD7CF75608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ED4CA06-E2FC-4BDA-BC6E-A9312DBECB3C}" type="presOf" srcId="{5FC94DAE-271A-4CCF-8401-4D774016A6F6}" destId="{6F8A207E-C0F5-4908-B210-D5816E42367F}" srcOrd="1" destOrd="0" presId="urn:microsoft.com/office/officeart/2005/8/layout/vProcess5"/>
    <dgm:cxn modelId="{DEFEFF41-A24D-400F-B0BD-A881388DECB1}" type="presOf" srcId="{2B652C40-DF78-49B1-B939-2D25794D0B7E}" destId="{37936836-0C3E-4631-8D5F-694E14547847}" srcOrd="0" destOrd="0" presId="urn:microsoft.com/office/officeart/2005/8/layout/vProcess5"/>
    <dgm:cxn modelId="{85627F4D-250F-4A02-BECB-6025F7EFDEDE}" type="presOf" srcId="{8D277EE4-DAE2-471F-8FE4-C1834ACC0F93}" destId="{B3FD60E1-6664-44CB-A617-A805326D6FF6}" srcOrd="0" destOrd="0" presId="urn:microsoft.com/office/officeart/2005/8/layout/vProcess5"/>
    <dgm:cxn modelId="{7A572D6E-8F91-4E82-AF0B-17E0DD1B0B25}" type="presOf" srcId="{DD19091C-1B8A-488C-B58E-1C97C4F1BB1B}" destId="{5CFD055D-2E63-4B7C-8958-24A7A245159F}" srcOrd="0" destOrd="0" presId="urn:microsoft.com/office/officeart/2005/8/layout/vProcess5"/>
    <dgm:cxn modelId="{CD5B0F87-9E72-4CCB-AC56-A8BCDBAEF063}" type="presOf" srcId="{5FC94DAE-271A-4CCF-8401-4D774016A6F6}" destId="{CB3FA455-1AD0-4489-96EB-312E7231C6E2}" srcOrd="0" destOrd="0" presId="urn:microsoft.com/office/officeart/2005/8/layout/vProcess5"/>
    <dgm:cxn modelId="{B9637296-6B5C-405C-A19D-2B44DCE43751}" srcId="{E8337A3D-458F-441D-A4E2-FFD7CF756080}" destId="{BCC11A08-EBF3-4738-8759-90FB8B5977A9}" srcOrd="1" destOrd="0" parTransId="{FC12288D-7980-4B69-9B9F-C889E3CF16C4}" sibTransId="{2B652C40-DF78-49B1-B939-2D25794D0B7E}"/>
    <dgm:cxn modelId="{0A34D2AF-66C2-4D2D-A260-DCE11528C992}" srcId="{E8337A3D-458F-441D-A4E2-FFD7CF756080}" destId="{8D277EE4-DAE2-471F-8FE4-C1834ACC0F93}" srcOrd="0" destOrd="0" parTransId="{1418BD35-C056-44C3-BBCA-4117583088A8}" sibTransId="{DD19091C-1B8A-488C-B58E-1C97C4F1BB1B}"/>
    <dgm:cxn modelId="{1B00C4B2-D79B-49D4-97DC-207857F23871}" type="presOf" srcId="{BCC11A08-EBF3-4738-8759-90FB8B5977A9}" destId="{ADE61638-2B7E-4A63-967C-D5B24CD31545}" srcOrd="1" destOrd="0" presId="urn:microsoft.com/office/officeart/2005/8/layout/vProcess5"/>
    <dgm:cxn modelId="{6B2600D2-9F20-41E2-9412-9C87AE1D578B}" type="presOf" srcId="{E8337A3D-458F-441D-A4E2-FFD7CF756080}" destId="{F8AC31C7-EEB1-4FD5-B3A2-46CBFF6A9AF4}" srcOrd="0" destOrd="0" presId="urn:microsoft.com/office/officeart/2005/8/layout/vProcess5"/>
    <dgm:cxn modelId="{47A98AD8-96A7-4490-BC54-B2A49574D6DC}" type="presOf" srcId="{BCC11A08-EBF3-4738-8759-90FB8B5977A9}" destId="{39095916-D93B-4C44-AD4C-70C36C65CF08}" srcOrd="0" destOrd="0" presId="urn:microsoft.com/office/officeart/2005/8/layout/vProcess5"/>
    <dgm:cxn modelId="{E74F15E1-3A51-4A99-87B3-EEF1F9A98F58}" type="presOf" srcId="{8D277EE4-DAE2-471F-8FE4-C1834ACC0F93}" destId="{36D1B825-BA20-45CA-B020-A7DFDCDFB752}" srcOrd="1" destOrd="0" presId="urn:microsoft.com/office/officeart/2005/8/layout/vProcess5"/>
    <dgm:cxn modelId="{C44C99EF-886B-46CB-A445-F6D5D76D1EF0}" srcId="{E8337A3D-458F-441D-A4E2-FFD7CF756080}" destId="{5FC94DAE-271A-4CCF-8401-4D774016A6F6}" srcOrd="2" destOrd="0" parTransId="{9523287F-DB50-4F6D-9EEB-DBEEACBF4E89}" sibTransId="{13E6FC30-52FD-4A39-B95E-80DB1E6880DF}"/>
    <dgm:cxn modelId="{74F16585-C886-40F9-B2B7-3C753427AA9B}" type="presParOf" srcId="{F8AC31C7-EEB1-4FD5-B3A2-46CBFF6A9AF4}" destId="{BAAC1B90-1F79-41FA-9505-B718BB33A994}" srcOrd="0" destOrd="0" presId="urn:microsoft.com/office/officeart/2005/8/layout/vProcess5"/>
    <dgm:cxn modelId="{4C3BFADE-8A22-44EC-A762-542C0E89B5DB}" type="presParOf" srcId="{F8AC31C7-EEB1-4FD5-B3A2-46CBFF6A9AF4}" destId="{B3FD60E1-6664-44CB-A617-A805326D6FF6}" srcOrd="1" destOrd="0" presId="urn:microsoft.com/office/officeart/2005/8/layout/vProcess5"/>
    <dgm:cxn modelId="{BDDD259C-7F2B-4C1E-9F92-AD7D019ECF57}" type="presParOf" srcId="{F8AC31C7-EEB1-4FD5-B3A2-46CBFF6A9AF4}" destId="{39095916-D93B-4C44-AD4C-70C36C65CF08}" srcOrd="2" destOrd="0" presId="urn:microsoft.com/office/officeart/2005/8/layout/vProcess5"/>
    <dgm:cxn modelId="{3CE43DA3-5EB8-468F-9A49-15B0CE6BF624}" type="presParOf" srcId="{F8AC31C7-EEB1-4FD5-B3A2-46CBFF6A9AF4}" destId="{CB3FA455-1AD0-4489-96EB-312E7231C6E2}" srcOrd="3" destOrd="0" presId="urn:microsoft.com/office/officeart/2005/8/layout/vProcess5"/>
    <dgm:cxn modelId="{6122B62A-E1E7-425B-97E9-1B9F8BC04B3C}" type="presParOf" srcId="{F8AC31C7-EEB1-4FD5-B3A2-46CBFF6A9AF4}" destId="{5CFD055D-2E63-4B7C-8958-24A7A245159F}" srcOrd="4" destOrd="0" presId="urn:microsoft.com/office/officeart/2005/8/layout/vProcess5"/>
    <dgm:cxn modelId="{40E4C08B-C1F6-4816-8D62-BFC989A2308D}" type="presParOf" srcId="{F8AC31C7-EEB1-4FD5-B3A2-46CBFF6A9AF4}" destId="{37936836-0C3E-4631-8D5F-694E14547847}" srcOrd="5" destOrd="0" presId="urn:microsoft.com/office/officeart/2005/8/layout/vProcess5"/>
    <dgm:cxn modelId="{2CBE8E74-72DE-4649-90EC-7DA9C69F8F2B}" type="presParOf" srcId="{F8AC31C7-EEB1-4FD5-B3A2-46CBFF6A9AF4}" destId="{36D1B825-BA20-45CA-B020-A7DFDCDFB752}" srcOrd="6" destOrd="0" presId="urn:microsoft.com/office/officeart/2005/8/layout/vProcess5"/>
    <dgm:cxn modelId="{03892B28-6085-445E-975A-9311188E892C}" type="presParOf" srcId="{F8AC31C7-EEB1-4FD5-B3A2-46CBFF6A9AF4}" destId="{ADE61638-2B7E-4A63-967C-D5B24CD31545}" srcOrd="7" destOrd="0" presId="urn:microsoft.com/office/officeart/2005/8/layout/vProcess5"/>
    <dgm:cxn modelId="{F797AA9D-21D6-4772-B632-E7CF73BEB72E}" type="presParOf" srcId="{F8AC31C7-EEB1-4FD5-B3A2-46CBFF6A9AF4}" destId="{6F8A207E-C0F5-4908-B210-D5816E42367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FD60E1-6664-44CB-A617-A805326D6FF6}">
      <dsp:nvSpPr>
        <dsp:cNvPr id="0" name=""/>
        <dsp:cNvSpPr/>
      </dsp:nvSpPr>
      <dsp:spPr>
        <a:xfrm>
          <a:off x="0" y="0"/>
          <a:ext cx="8161020" cy="10744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Oceňujeme váš zájem o </a:t>
          </a:r>
          <a:r>
            <a:rPr lang="cs-CZ" sz="3000" kern="1200"/>
            <a:t>studium a přejeme </a:t>
          </a:r>
          <a:r>
            <a:rPr lang="cs-CZ" sz="3000" kern="1200" dirty="0"/>
            <a:t>zdárný průběh.</a:t>
          </a:r>
          <a:endParaRPr lang="en-US" sz="3000" kern="1200" dirty="0"/>
        </a:p>
      </dsp:txBody>
      <dsp:txXfrm>
        <a:off x="31469" y="31469"/>
        <a:ext cx="7001636" cy="1011482"/>
      </dsp:txXfrm>
    </dsp:sp>
    <dsp:sp modelId="{39095916-D93B-4C44-AD4C-70C36C65CF08}">
      <dsp:nvSpPr>
        <dsp:cNvPr id="0" name=""/>
        <dsp:cNvSpPr/>
      </dsp:nvSpPr>
      <dsp:spPr>
        <a:xfrm>
          <a:off x="720089" y="1253489"/>
          <a:ext cx="8161020" cy="10744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Děkujeme za trpělivost a pochopení.</a:t>
          </a:r>
          <a:endParaRPr lang="en-US" sz="3000" kern="1200"/>
        </a:p>
      </dsp:txBody>
      <dsp:txXfrm>
        <a:off x="751558" y="1284958"/>
        <a:ext cx="6679619" cy="1011482"/>
      </dsp:txXfrm>
    </dsp:sp>
    <dsp:sp modelId="{CB3FA455-1AD0-4489-96EB-312E7231C6E2}">
      <dsp:nvSpPr>
        <dsp:cNvPr id="0" name=""/>
        <dsp:cNvSpPr/>
      </dsp:nvSpPr>
      <dsp:spPr>
        <a:xfrm>
          <a:off x="1440179" y="2506979"/>
          <a:ext cx="8161020" cy="10744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Jsme připraveni vám poskytovat pomoc a podporu.</a:t>
          </a:r>
          <a:endParaRPr lang="en-US" sz="3000" kern="1200"/>
        </a:p>
      </dsp:txBody>
      <dsp:txXfrm>
        <a:off x="1471648" y="2538448"/>
        <a:ext cx="6679619" cy="1011482"/>
      </dsp:txXfrm>
    </dsp:sp>
    <dsp:sp modelId="{5CFD055D-2E63-4B7C-8958-24A7A245159F}">
      <dsp:nvSpPr>
        <dsp:cNvPr id="0" name=""/>
        <dsp:cNvSpPr/>
      </dsp:nvSpPr>
      <dsp:spPr>
        <a:xfrm>
          <a:off x="7462647" y="814768"/>
          <a:ext cx="698373" cy="69837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7619781" y="814768"/>
        <a:ext cx="384105" cy="525526"/>
      </dsp:txXfrm>
    </dsp:sp>
    <dsp:sp modelId="{37936836-0C3E-4631-8D5F-694E14547847}">
      <dsp:nvSpPr>
        <dsp:cNvPr id="0" name=""/>
        <dsp:cNvSpPr/>
      </dsp:nvSpPr>
      <dsp:spPr>
        <a:xfrm>
          <a:off x="8182737" y="2061095"/>
          <a:ext cx="698373" cy="69837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8339871" y="2061095"/>
        <a:ext cx="384105" cy="525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3DA58F-C5DB-4526-884B-2756AE1DA6A8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D319C-FE15-41CC-94F3-9636289EC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046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C148027-24E2-4702-A17F-54C5C816611C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64220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8027-24E2-4702-A17F-54C5C816611C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98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8027-24E2-4702-A17F-54C5C816611C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17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8027-24E2-4702-A17F-54C5C816611C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26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148027-24E2-4702-A17F-54C5C816611C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166497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8027-24E2-4702-A17F-54C5C816611C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27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8027-24E2-4702-A17F-54C5C816611C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23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8027-24E2-4702-A17F-54C5C816611C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42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8027-24E2-4702-A17F-54C5C816611C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18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148027-24E2-4702-A17F-54C5C816611C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42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148027-24E2-4702-A17F-54C5C816611C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669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C148027-24E2-4702-A17F-54C5C816611C}" type="datetimeFigureOut">
              <a:rPr lang="cs-CZ" smtClean="0"/>
              <a:t>08.10.2020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3EAAA55-6969-434A-A04F-856432FC381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05684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d.muni.cz/pedagogika/praxe/czv-prax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rive.google.com/drive/u/1/folders/1KATPw5fuux3XsF08WQXCvnMoNmHcnwv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.muni.cz/pedagogika/standardy-aktual/" TargetMode="External"/><Relationship Id="rId2" Type="http://schemas.openxmlformats.org/officeDocument/2006/relationships/hyperlink" Target="https://www.ped.muni.cz/pedagogika/celozivotni-studium-v-oblasti-pedagogickych-ved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d.muni.cz/pedagogika/praxe/czv-prax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d.muni.cz/pedagogika/celozivotni-studium-v-oblasti-pedagogickych-ved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d.muni.cz/pedagogika/our_tea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15127" y="1100391"/>
            <a:ext cx="8361229" cy="2098226"/>
          </a:xfrm>
        </p:spPr>
        <p:txBody>
          <a:bodyPr/>
          <a:lstStyle/>
          <a:p>
            <a:r>
              <a:rPr lang="cs-CZ" sz="3200"/>
              <a:t>Studium v oblasti pedagogických věd: Úvod do studia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79906" y="3585173"/>
            <a:ext cx="7007302" cy="145734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Doc. Mgr. Jana Kratochvílová, Ph.D.</a:t>
            </a:r>
          </a:p>
          <a:p>
            <a:r>
              <a:rPr lang="cs-CZ" dirty="0"/>
              <a:t>doc. PaedDr. Hana Horká, CSc. </a:t>
            </a:r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Pá 9. 10. 12:00–13:50 online</a:t>
            </a:r>
          </a:p>
        </p:txBody>
      </p:sp>
    </p:spTree>
    <p:extLst>
      <p:ext uri="{BB962C8B-B14F-4D97-AF65-F5344CB8AC3E}">
        <p14:creationId xmlns:p14="http://schemas.microsoft.com/office/powerpoint/2010/main" val="2327461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Studentské/profesní portfolio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24216"/>
            <a:ext cx="9601200" cy="396223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 algn="l">
              <a:buNone/>
            </a:pPr>
            <a:r>
              <a:rPr lang="cs-CZ" sz="3500" b="1" i="0" dirty="0">
                <a:solidFill>
                  <a:srgbClr val="666666"/>
                </a:solidFill>
                <a:effectLst/>
                <a:latin typeface="Roboto"/>
              </a:rPr>
              <a:t>Cíl portfolia</a:t>
            </a:r>
            <a:r>
              <a:rPr lang="cs-CZ" sz="3500" b="0" i="0" dirty="0">
                <a:solidFill>
                  <a:srgbClr val="666666"/>
                </a:solidFill>
                <a:effectLst/>
                <a:latin typeface="Roboto"/>
              </a:rPr>
              <a:t>: vést k průběžné reflexi teoretické přípravy, k sebereflexi a reflexi pedagogické praxe a průběžnému sledování vlastního profesního vývoje.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500" b="0" i="0" dirty="0">
                <a:solidFill>
                  <a:srgbClr val="666666"/>
                </a:solidFill>
                <a:effectLst/>
                <a:latin typeface="Roboto"/>
              </a:rPr>
              <a:t>Zahrnuje materiály, dokumenty a výtvory (artefakty) studenta/</a:t>
            </a:r>
            <a:r>
              <a:rPr lang="cs-CZ" sz="3500" b="0" i="0" dirty="0" err="1">
                <a:solidFill>
                  <a:srgbClr val="666666"/>
                </a:solidFill>
                <a:effectLst/>
                <a:latin typeface="Roboto"/>
              </a:rPr>
              <a:t>ky</a:t>
            </a:r>
            <a:r>
              <a:rPr lang="cs-CZ" sz="3500" b="0" i="0" dirty="0">
                <a:solidFill>
                  <a:srgbClr val="666666"/>
                </a:solidFill>
                <a:effectLst/>
                <a:latin typeface="Roboto"/>
              </a:rPr>
              <a:t> zpracované během studia.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s-CZ" sz="3500" b="0" i="0" dirty="0">
                <a:solidFill>
                  <a:srgbClr val="666666"/>
                </a:solidFill>
                <a:effectLst/>
                <a:latin typeface="Roboto"/>
              </a:rPr>
              <a:t>Dává možnost ukázat, které kompetence si osvojil, shrnout své úspěchy a případné neúspěchy, reflektovat různé aktivity. 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s-CZ" sz="3500" b="0" i="0" dirty="0">
                <a:solidFill>
                  <a:srgbClr val="666666"/>
                </a:solidFill>
                <a:effectLst/>
                <a:latin typeface="Roboto"/>
              </a:rPr>
              <a:t>Podklad pro diskusi studenta/</a:t>
            </a:r>
            <a:r>
              <a:rPr lang="cs-CZ" sz="3500" b="0" i="0" dirty="0" err="1">
                <a:solidFill>
                  <a:srgbClr val="666666"/>
                </a:solidFill>
                <a:effectLst/>
                <a:latin typeface="Roboto"/>
              </a:rPr>
              <a:t>ky</a:t>
            </a:r>
            <a:r>
              <a:rPr lang="cs-CZ" sz="3500" b="0" i="0" dirty="0">
                <a:solidFill>
                  <a:srgbClr val="666666"/>
                </a:solidFill>
                <a:effectLst/>
                <a:latin typeface="Roboto"/>
              </a:rPr>
              <a:t> s vyučujícím při dílčích zkouškách a závěrečné zkoušce z pedagogiky a psychologie.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800" dirty="0">
                <a:solidFill>
                  <a:srgbClr val="666666"/>
                </a:solidFill>
                <a:latin typeface="Roboto"/>
              </a:rPr>
              <a:t>S</a:t>
            </a:r>
            <a:r>
              <a:rPr lang="cs-CZ" sz="3800" b="0" i="0" dirty="0">
                <a:solidFill>
                  <a:srgbClr val="666666"/>
                </a:solidFill>
                <a:effectLst/>
                <a:latin typeface="Roboto"/>
              </a:rPr>
              <a:t>oučást závěrečné zkoušky z pedagogiky a psychologie.  </a:t>
            </a:r>
            <a:endParaRPr lang="cs-CZ" sz="3800" dirty="0"/>
          </a:p>
          <a:p>
            <a:r>
              <a:rPr lang="cs-CZ" sz="3300" b="1" dirty="0">
                <a:hlinkClick r:id="rId2"/>
              </a:rPr>
              <a:t>https://www.ped.muni.cz/pedagogika/praxe/czv-praxe/</a:t>
            </a:r>
            <a:endParaRPr lang="cs-CZ" sz="33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442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333E2-06AF-4100-B1C4-C365ABFC0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>
            <a:normAutofit/>
          </a:bodyPr>
          <a:lstStyle/>
          <a:p>
            <a:endParaRPr lang="cs-CZ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1DBBD98-5E64-48B1-A45C-7199E7FADF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4453526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0045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Přestávka</a:t>
            </a:r>
            <a:br>
              <a:rPr lang="cs-CZ" dirty="0"/>
            </a:br>
            <a:r>
              <a:rPr lang="cs-CZ" dirty="0">
                <a:hlinkClick r:id="rId2"/>
              </a:rPr>
              <a:t>https://drive.google.com/drive/u/1/folders/1KATPw5fuux3XsF08WQXCvnMoNmHcnwvE</a:t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11776" y="3085809"/>
            <a:ext cx="643890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591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Cíle dnešního setkání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>1) Seznámení: </a:t>
            </a:r>
            <a:r>
              <a:rPr lang="cs-CZ" sz="2400" b="1" dirty="0"/>
              <a:t>Kdo</a:t>
            </a:r>
            <a:r>
              <a:rPr lang="cs-CZ" sz="2400" dirty="0"/>
              <a:t> jsou mí kolegové?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>2) Zmapování  </a:t>
            </a:r>
            <a:r>
              <a:rPr lang="cs-CZ" sz="2400" b="1" dirty="0"/>
              <a:t>dosavadních pedagogických zkušeností.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>3) Zmapování </a:t>
            </a:r>
            <a:r>
              <a:rPr lang="cs-CZ" sz="2400" b="1" dirty="0"/>
              <a:t>očekávání </a:t>
            </a:r>
            <a:r>
              <a:rPr lang="cs-CZ" sz="2400" dirty="0"/>
              <a:t>od studia.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>4) Seznámení se s </a:t>
            </a:r>
            <a:r>
              <a:rPr lang="cs-CZ" sz="2400" b="1" dirty="0"/>
              <a:t>harmonogramem studia</a:t>
            </a:r>
            <a:r>
              <a:rPr lang="cs-CZ" sz="2400" dirty="0"/>
              <a:t> a jeho součástmi: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>    </a:t>
            </a:r>
            <a:r>
              <a:rPr lang="cs-CZ" sz="2400" b="1" dirty="0"/>
              <a:t>praxe, portfolio, závěrečné práce, závěrečné zkoušky</a:t>
            </a:r>
            <a:r>
              <a:rPr lang="cs-CZ" sz="2400" dirty="0"/>
              <a:t>.</a:t>
            </a:r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2982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Seznámení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3262" y="2628900"/>
            <a:ext cx="585787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362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2) Zmapování dosavadních pedagogických zkušeností</a:t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6523" y="2286000"/>
            <a:ext cx="5391354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594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Zmapování očekávání od studia</a:t>
            </a:r>
            <a:br>
              <a:rPr lang="cs-CZ" dirty="0"/>
            </a:br>
            <a:r>
              <a:rPr lang="cs-CZ" dirty="0"/>
              <a:t>(anketa)</a:t>
            </a:r>
          </a:p>
        </p:txBody>
      </p:sp>
      <p:pic>
        <p:nvPicPr>
          <p:cNvPr id="1026" name="Picture 2" descr="Image result for academic hat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2"/>
          <a:stretch/>
        </p:blipFill>
        <p:spPr bwMode="auto">
          <a:xfrm>
            <a:off x="4514144" y="2285999"/>
            <a:ext cx="3663941" cy="3664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828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4) Informace o studiu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Katedra pedagogiky</a:t>
            </a:r>
          </a:p>
          <a:p>
            <a:pPr marL="0" indent="0">
              <a:buNone/>
            </a:pPr>
            <a:endParaRPr lang="cs-CZ" dirty="0">
              <a:solidFill>
                <a:srgbClr val="77A2BB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cs-CZ" dirty="0">
                <a:hlinkClick r:id="rId2"/>
              </a:rPr>
              <a:t>https://www.ped.muni.cz/pedagogika/celozivotni-studium-v-oblasti-pedagogickych-ved/</a:t>
            </a:r>
            <a:endParaRPr lang="cs-CZ" dirty="0"/>
          </a:p>
          <a:p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sz="24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Standard kvality profesních kompetencí studenta učitelství (SKPKS) </a:t>
            </a:r>
            <a:endParaRPr lang="cs-CZ" sz="2400" u="sng" dirty="0">
              <a:solidFill>
                <a:schemeClr val="tx1"/>
              </a:solidFill>
            </a:endParaRPr>
          </a:p>
          <a:p>
            <a:r>
              <a:rPr lang="cs-CZ" dirty="0">
                <a:hlinkClick r:id="rId3"/>
              </a:rPr>
              <a:t>https://www.ped.muni.cz/pedagogika/standardy-aktual/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707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Učitelská praxe: Uznávání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Pokud jste v současné době nebo dříve (max. před pěti lety) byli zaměstnáni jako učitelé </a:t>
            </a:r>
            <a:r>
              <a:rPr lang="cs-CZ" b="1" dirty="0"/>
              <a:t>studovaného předmětu </a:t>
            </a:r>
            <a:r>
              <a:rPr lang="cs-CZ" dirty="0"/>
              <a:t>na základní či střední škole a splňujete dané požadavky, máte možnost </a:t>
            </a:r>
            <a:r>
              <a:rPr lang="cs-CZ" b="1" dirty="0"/>
              <a:t>nechat si praxi uznat</a:t>
            </a:r>
            <a:r>
              <a:rPr lang="cs-CZ" dirty="0"/>
              <a:t>. </a:t>
            </a:r>
          </a:p>
          <a:p>
            <a:pPr lvl="0"/>
            <a:r>
              <a:rPr lang="cs-CZ" dirty="0"/>
              <a:t>Od ředitele školy, ve které pracujete (příp. jste pracovali), potvrdit k tomu určený formulář (viz odkaz „uznávací formulář“ na webu). </a:t>
            </a:r>
          </a:p>
          <a:p>
            <a:pPr lvl="0"/>
            <a:r>
              <a:rPr lang="cs-CZ" dirty="0"/>
              <a:t>Účast na reflexi praxe je povinná pro všechny účastníky.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Informace o praxích:</a:t>
            </a:r>
          </a:p>
          <a:p>
            <a:pPr lvl="0"/>
            <a:r>
              <a:rPr lang="cs-CZ" dirty="0">
                <a:hlinkClick r:id="rId2"/>
              </a:rPr>
              <a:t>https://www.ped.muni.cz/pedagogika/praxe/czv-praxe/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577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Závěrečná 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>
                <a:hlinkClick r:id="rId2"/>
              </a:rPr>
              <a:t>https://www.ped.muni.cz/pedagogika/celozivotni-studium-v-oblasti-pedagogickych-ved/</a:t>
            </a:r>
            <a:endParaRPr lang="cs-CZ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Studující prokazuje schopnost aplikovat poznatky a dovednosti získané v průběhu studia na řešení konkrétního odborného problému.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Teoretická část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podává přehled o současném stavu poznání (teorie, výzkumy) v oblastech relevantních tématu práce a je z ní jasně patrné, jaká teoretická a empirická východiska autor/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považuje za důležité z hlediska praktické části práce.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Praktická část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má aplikační charakter a jejím základem je vytvoření metodických (obvykle didaktických) návrhů do výuky. Tyto návrhy musí být ověřovány v praxi. Jejich součástí je pak také reflexe této aplikace.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Výsledky je třeba prezentovat srozumitelně, logicky a v souvislostech.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803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Vedoucí závěrečné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Člen katedry pedagogiky, v odůvodněných případech člen jiné katedry PDF MU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https://www.ped.muni.cz/pedagogika/our_team/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09548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553</Words>
  <Application>Microsoft Office PowerPoint</Application>
  <PresentationFormat>Širokoúhlá obrazovka</PresentationFormat>
  <Paragraphs>51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Calibri</vt:lpstr>
      <vt:lpstr>Franklin Gothic Book</vt:lpstr>
      <vt:lpstr>Roboto</vt:lpstr>
      <vt:lpstr>Times New Roman</vt:lpstr>
      <vt:lpstr>Wingdings</vt:lpstr>
      <vt:lpstr>Crop</vt:lpstr>
      <vt:lpstr>Studium v oblasti pedagogických věd: Úvod do studia</vt:lpstr>
      <vt:lpstr> Cíle dnešního setkání</vt:lpstr>
      <vt:lpstr>1) Seznámení</vt:lpstr>
      <vt:lpstr>2) Zmapování dosavadních pedagogických zkušeností </vt:lpstr>
      <vt:lpstr>3) Zmapování očekávání od studia (anketa)</vt:lpstr>
      <vt:lpstr>4) Informace o studiu</vt:lpstr>
      <vt:lpstr>Učitelská praxe: Uznávání</vt:lpstr>
      <vt:lpstr>Závěrečná zkouška</vt:lpstr>
      <vt:lpstr>Vedoucí závěrečné práce</vt:lpstr>
      <vt:lpstr>Studentské/profesní portfolio</vt:lpstr>
      <vt:lpstr>Prezentace aplikace PowerPoint</vt:lpstr>
      <vt:lpstr>Přestávka https://drive.google.com/drive/u/1/folders/1KATPw5fuux3XsF08WQXCvnMoNmHcnwvE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Studium v oblasti pedagogických věd: Úvod do studia</dc:title>
  <dc:creator>Hana Horká</dc:creator>
  <cp:lastModifiedBy>Hana Horká</cp:lastModifiedBy>
  <cp:revision>7</cp:revision>
  <dcterms:created xsi:type="dcterms:W3CDTF">2020-10-05T20:50:23Z</dcterms:created>
  <dcterms:modified xsi:type="dcterms:W3CDTF">2020-10-08T20:17:15Z</dcterms:modified>
</cp:coreProperties>
</file>