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7" r:id="rId3"/>
    <p:sldId id="270" r:id="rId4"/>
    <p:sldId id="268" r:id="rId5"/>
    <p:sldId id="407" r:id="rId6"/>
    <p:sldId id="358" r:id="rId7"/>
    <p:sldId id="369" r:id="rId8"/>
    <p:sldId id="406" r:id="rId9"/>
    <p:sldId id="360" r:id="rId10"/>
    <p:sldId id="408" r:id="rId11"/>
    <p:sldId id="357" r:id="rId12"/>
    <p:sldId id="280" r:id="rId13"/>
    <p:sldId id="272" r:id="rId14"/>
    <p:sldId id="350" r:id="rId15"/>
    <p:sldId id="412" r:id="rId16"/>
    <p:sldId id="413" r:id="rId17"/>
    <p:sldId id="438" r:id="rId18"/>
    <p:sldId id="432" r:id="rId19"/>
    <p:sldId id="414" r:id="rId20"/>
    <p:sldId id="304" r:id="rId21"/>
    <p:sldId id="383" r:id="rId22"/>
    <p:sldId id="372" r:id="rId23"/>
    <p:sldId id="353" r:id="rId24"/>
    <p:sldId id="354" r:id="rId25"/>
    <p:sldId id="433" r:id="rId26"/>
    <p:sldId id="364" r:id="rId27"/>
    <p:sldId id="370" r:id="rId28"/>
    <p:sldId id="437" r:id="rId29"/>
    <p:sldId id="434" r:id="rId30"/>
    <p:sldId id="439" r:id="rId31"/>
    <p:sldId id="348" r:id="rId32"/>
    <p:sldId id="371" r:id="rId33"/>
    <p:sldId id="436" r:id="rId34"/>
    <p:sldId id="419" r:id="rId35"/>
    <p:sldId id="349" r:id="rId36"/>
    <p:sldId id="403" r:id="rId37"/>
    <p:sldId id="394" r:id="rId38"/>
    <p:sldId id="401" r:id="rId39"/>
    <p:sldId id="395" r:id="rId40"/>
    <p:sldId id="404" r:id="rId41"/>
    <p:sldId id="400" r:id="rId42"/>
    <p:sldId id="375" r:id="rId43"/>
    <p:sldId id="363" r:id="rId44"/>
    <p:sldId id="396" r:id="rId45"/>
    <p:sldId id="398" r:id="rId46"/>
    <p:sldId id="397" r:id="rId47"/>
    <p:sldId id="420" r:id="rId48"/>
    <p:sldId id="416" r:id="rId49"/>
    <p:sldId id="399" r:id="rId50"/>
    <p:sldId id="374" r:id="rId51"/>
    <p:sldId id="356" r:id="rId52"/>
    <p:sldId id="346" r:id="rId53"/>
    <p:sldId id="367" r:id="rId54"/>
    <p:sldId id="288" r:id="rId55"/>
    <p:sldId id="347" r:id="rId56"/>
    <p:sldId id="415" r:id="rId57"/>
    <p:sldId id="376" r:id="rId58"/>
    <p:sldId id="343" r:id="rId59"/>
    <p:sldId id="435" r:id="rId6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>
      <p:cViewPr varScale="1">
        <p:scale>
          <a:sx n="80" d="100"/>
          <a:sy n="80" d="100"/>
        </p:scale>
        <p:origin x="1140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7655-785F-4480-948D-E4C995D59F62}" type="datetimeFigureOut">
              <a:rPr lang="cs-CZ" smtClean="0"/>
              <a:pPr/>
              <a:t>07.10.2020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48FC0-2378-47BE-812A-337AAB249EB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Obdélník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7655-785F-4480-948D-E4C995D59F62}" type="datetimeFigureOut">
              <a:rPr lang="cs-CZ" smtClean="0"/>
              <a:pPr/>
              <a:t>07.10.2020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48FC0-2378-47BE-812A-337AAB249EB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élník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7655-785F-4480-948D-E4C995D59F62}" type="datetimeFigureOut">
              <a:rPr lang="cs-CZ" smtClean="0"/>
              <a:pPr/>
              <a:t>07.10.2020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48FC0-2378-47BE-812A-337AAB249EB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7655-785F-4480-948D-E4C995D59F62}" type="datetimeFigureOut">
              <a:rPr lang="cs-CZ" smtClean="0"/>
              <a:pPr/>
              <a:t>07.10.2020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48FC0-2378-47BE-812A-337AAB249EB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7655-785F-4480-948D-E4C995D59F62}" type="datetimeFigureOut">
              <a:rPr lang="cs-CZ" smtClean="0"/>
              <a:pPr/>
              <a:t>07.10.2020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48FC0-2378-47BE-812A-337AAB249EB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7655-785F-4480-948D-E4C995D59F62}" type="datetimeFigureOut">
              <a:rPr lang="cs-CZ" smtClean="0"/>
              <a:pPr/>
              <a:t>07.10.2020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48FC0-2378-47BE-812A-337AAB249EB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7655-785F-4480-948D-E4C995D59F62}" type="datetimeFigureOut">
              <a:rPr lang="cs-CZ" smtClean="0"/>
              <a:pPr/>
              <a:t>07.10.2020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48FC0-2378-47BE-812A-337AAB249EB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7655-785F-4480-948D-E4C995D59F62}" type="datetimeFigureOut">
              <a:rPr lang="cs-CZ" smtClean="0"/>
              <a:pPr/>
              <a:t>07.10.2020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48FC0-2378-47BE-812A-337AAB249EB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7655-785F-4480-948D-E4C995D59F62}" type="datetimeFigureOut">
              <a:rPr lang="cs-CZ" smtClean="0"/>
              <a:pPr/>
              <a:t>07.10.2020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48FC0-2378-47BE-812A-337AAB249EB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7655-785F-4480-948D-E4C995D59F62}" type="datetimeFigureOut">
              <a:rPr lang="cs-CZ" smtClean="0"/>
              <a:pPr/>
              <a:t>07.10.2020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48FC0-2378-47BE-812A-337AAB249EB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2" name="Obdélník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cs-CZ"/>
              <a:t>Kliknutím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B8477655-785F-4480-948D-E4C995D59F62}" type="datetimeFigureOut">
              <a:rPr lang="cs-CZ" smtClean="0"/>
              <a:pPr/>
              <a:t>07.10.2020</a:t>
            </a:fld>
            <a:endParaRPr lang="cs-CZ"/>
          </a:p>
        </p:txBody>
      </p:sp>
      <p:sp>
        <p:nvSpPr>
          <p:cNvPr id="11" name="Obdélník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C1D48FC0-2378-47BE-812A-337AAB249EB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Obdélník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B8477655-785F-4480-948D-E4C995D59F62}" type="datetimeFigureOut">
              <a:rPr lang="cs-CZ" smtClean="0"/>
              <a:pPr/>
              <a:t>07.10.2020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C1D48FC0-2378-47BE-812A-337AAB249EB4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VLXI7-vmFAY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Sociální psychologie 1</a:t>
            </a:r>
            <a:br>
              <a:rPr lang="cs-CZ" dirty="0"/>
            </a:br>
            <a:r>
              <a:rPr lang="cs-CZ" dirty="0"/>
              <a:t>Socializace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79512" y="5301208"/>
            <a:ext cx="8077200" cy="1024048"/>
          </a:xfrm>
        </p:spPr>
        <p:txBody>
          <a:bodyPr/>
          <a:lstStyle/>
          <a:p>
            <a:pPr lvl="0" algn="ctr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defRPr/>
            </a:pPr>
            <a:r>
              <a:rPr lang="cs-CZ" dirty="0">
                <a:solidFill>
                  <a:schemeClr val="tx1"/>
                </a:solidFill>
              </a:rPr>
              <a:t>Mgr. Jan Krása, Ph.D.</a:t>
            </a:r>
          </a:p>
          <a:p>
            <a:pPr lvl="0" algn="ctr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defRPr/>
            </a:pPr>
            <a:r>
              <a:rPr lang="cs-CZ" dirty="0">
                <a:solidFill>
                  <a:schemeClr val="tx1"/>
                </a:solidFill>
              </a:rPr>
              <a:t>Katedra psychologie, Pedagogická fakulta, MUNI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Učitel zná většinou třídu lépe než kdokoli jiný, musí si však osvojit psychologickou terminologii a psychologické uvažování, aby ji dokázal vhodně mentálně reprezentovat, popsat a uvažovat o ní.</a:t>
            </a:r>
          </a:p>
          <a:p>
            <a:pPr marL="118872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160817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Definice sociální psychologie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8872" indent="0">
              <a:buNone/>
            </a:pPr>
            <a:r>
              <a:rPr lang="cs-CZ" b="1" dirty="0"/>
              <a:t>Def1</a:t>
            </a:r>
            <a:r>
              <a:rPr lang="cs-CZ" dirty="0"/>
              <a:t>: </a:t>
            </a:r>
          </a:p>
          <a:p>
            <a:pPr marL="118872" indent="0">
              <a:buNone/>
            </a:pPr>
            <a:r>
              <a:rPr lang="cs-CZ" dirty="0"/>
              <a:t>Sociální psychologie studuje </a:t>
            </a:r>
            <a:r>
              <a:rPr lang="cs-CZ" b="1" dirty="0"/>
              <a:t>sociální interakce v</a:t>
            </a:r>
            <a:r>
              <a:rPr lang="cs-CZ" dirty="0"/>
              <a:t> různých </a:t>
            </a:r>
            <a:r>
              <a:rPr lang="cs-CZ" b="1" dirty="0"/>
              <a:t>a mezi </a:t>
            </a:r>
            <a:r>
              <a:rPr lang="cs-CZ" dirty="0"/>
              <a:t>různými sociálními útvary (</a:t>
            </a:r>
            <a:r>
              <a:rPr lang="cs-CZ" b="1" dirty="0"/>
              <a:t>soc. skupinami</a:t>
            </a:r>
            <a:r>
              <a:rPr lang="cs-CZ" dirty="0"/>
              <a:t>, </a:t>
            </a:r>
            <a:r>
              <a:rPr lang="cs-CZ" b="1" dirty="0"/>
              <a:t>agregáty, institucemi</a:t>
            </a:r>
            <a:r>
              <a:rPr lang="cs-CZ" dirty="0"/>
              <a:t> ad.) a snaží se popsat jejich kognitivní, emoční a somatické předpoklady a zákonitosti jejich fungování. (</a:t>
            </a:r>
            <a:r>
              <a:rPr lang="cs-CZ" dirty="0" err="1"/>
              <a:t>Hunt</a:t>
            </a:r>
            <a:r>
              <a:rPr lang="cs-CZ" dirty="0"/>
              <a:t>, 2015)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626313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Definice</a:t>
            </a:r>
          </a:p>
        </p:txBody>
      </p:sp>
      <p:sp>
        <p:nvSpPr>
          <p:cNvPr id="4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 fontScale="92500" lnSpcReduction="10000"/>
          </a:bodyPr>
          <a:lstStyle/>
          <a:p>
            <a:pPr marL="137160" indent="0">
              <a:buNone/>
            </a:pPr>
            <a:r>
              <a:rPr lang="cs-CZ" b="1" dirty="0"/>
              <a:t>Def2</a:t>
            </a:r>
            <a:r>
              <a:rPr lang="cs-CZ" dirty="0"/>
              <a:t>: Sociální psychologie studuje, jak jsou chování, prožívání, myšlení, pocity a tělesné procesy ovlivňovány </a:t>
            </a:r>
            <a:r>
              <a:rPr lang="cs-CZ" b="1" dirty="0"/>
              <a:t>reálnou</a:t>
            </a:r>
            <a:r>
              <a:rPr lang="cs-CZ" dirty="0"/>
              <a:t>, </a:t>
            </a:r>
            <a:r>
              <a:rPr lang="cs-CZ" b="1" dirty="0"/>
              <a:t>zprostředkovanou</a:t>
            </a:r>
            <a:r>
              <a:rPr lang="cs-CZ" dirty="0"/>
              <a:t> nebo jen </a:t>
            </a:r>
            <a:r>
              <a:rPr lang="cs-CZ" b="1" dirty="0"/>
              <a:t>představovanou</a:t>
            </a:r>
            <a:r>
              <a:rPr lang="cs-CZ" dirty="0"/>
              <a:t> přítomností druhých.</a:t>
            </a:r>
          </a:p>
          <a:p>
            <a:pPr marL="137160" indent="0">
              <a:buNone/>
            </a:pPr>
            <a:endParaRPr lang="cs-CZ" dirty="0"/>
          </a:p>
          <a:p>
            <a:pPr marL="137160" indent="0">
              <a:buNone/>
            </a:pPr>
            <a:r>
              <a:rPr lang="cs-CZ" dirty="0" err="1"/>
              <a:t>SocPs</a:t>
            </a:r>
            <a:r>
              <a:rPr lang="cs-CZ" dirty="0"/>
              <a:t> jakožto </a:t>
            </a:r>
            <a:r>
              <a:rPr lang="cs-CZ" b="1" dirty="0"/>
              <a:t>empirická věda </a:t>
            </a:r>
            <a:r>
              <a:rPr lang="cs-CZ" dirty="0"/>
              <a:t>ovlivňuje mnoho dalších </a:t>
            </a:r>
            <a:r>
              <a:rPr lang="cs-CZ" b="1" dirty="0"/>
              <a:t>společenských</a:t>
            </a:r>
            <a:r>
              <a:rPr lang="cs-CZ" dirty="0"/>
              <a:t> věd (filosofii, sociologii, historii, politologii…), i mnoho </a:t>
            </a:r>
            <a:r>
              <a:rPr lang="cs-CZ" b="1" dirty="0"/>
              <a:t>přírodních</a:t>
            </a:r>
            <a:r>
              <a:rPr lang="cs-CZ" dirty="0"/>
              <a:t> věd (etologii, biologii, genetiku), ale i </a:t>
            </a:r>
            <a:r>
              <a:rPr lang="cs-CZ" b="1" dirty="0"/>
              <a:t>techniku</a:t>
            </a:r>
            <a:r>
              <a:rPr lang="cs-CZ" dirty="0"/>
              <a:t> (ve smyslu ergonomie a sociálního rozměru práce a techniky).</a:t>
            </a: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Sylabus přednášek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4968552"/>
          </a:xfrm>
        </p:spPr>
        <p:txBody>
          <a:bodyPr>
            <a:normAutofit fontScale="85000" lnSpcReduction="20000"/>
          </a:bodyPr>
          <a:lstStyle/>
          <a:p>
            <a:pPr marL="137160" indent="0">
              <a:buNone/>
            </a:pPr>
            <a:r>
              <a:rPr lang="cs-CZ" dirty="0"/>
              <a:t>Pohled</a:t>
            </a:r>
            <a:r>
              <a:rPr lang="cs-CZ" b="1" dirty="0"/>
              <a:t> </a:t>
            </a:r>
            <a:r>
              <a:rPr lang="cs-CZ" dirty="0"/>
              <a:t>evoluční, komparativní a kognitivní psychologie na sociální procesy a jevy.</a:t>
            </a:r>
          </a:p>
          <a:p>
            <a:pPr marL="651510" indent="-514350">
              <a:buFont typeface="+mj-lt"/>
              <a:buAutoNum type="arabicPeriod"/>
            </a:pPr>
            <a:r>
              <a:rPr lang="cs-CZ" b="1" dirty="0"/>
              <a:t>Socializace</a:t>
            </a:r>
          </a:p>
          <a:p>
            <a:pPr marL="651510" indent="-514350">
              <a:buFont typeface="+mj-lt"/>
              <a:buAutoNum type="arabicPeriod"/>
            </a:pPr>
            <a:r>
              <a:rPr lang="cs-CZ" b="1" dirty="0"/>
              <a:t>Jak se náš mozek vyvinul do dnešní podoby? </a:t>
            </a:r>
            <a:r>
              <a:rPr lang="cs-CZ" i="1" dirty="0"/>
              <a:t>Modularita mysli. Kognitivní moduly a jejich evoluce. Kognitivní moduly v sociální oblasti.</a:t>
            </a:r>
          </a:p>
          <a:p>
            <a:pPr marL="651510" indent="-514350">
              <a:buFont typeface="+mj-lt"/>
              <a:buAutoNum type="arabicPeriod"/>
            </a:pPr>
            <a:r>
              <a:rPr lang="cs-CZ" dirty="0"/>
              <a:t>Vnímání druhých lidí, budování dojmu o druhých, teorie mysli (</a:t>
            </a:r>
            <a:r>
              <a:rPr lang="cs-CZ" b="1" dirty="0"/>
              <a:t>sociální kognice</a:t>
            </a:r>
            <a:r>
              <a:rPr lang="cs-CZ" dirty="0"/>
              <a:t>), kategorizace v sociální oblasti, sociální stereotypy a různá zkreslení</a:t>
            </a:r>
          </a:p>
          <a:p>
            <a:pPr marL="651510" indent="-514350">
              <a:buFont typeface="+mj-lt"/>
              <a:buAutoNum type="arabicPeriod"/>
            </a:pPr>
            <a:r>
              <a:rPr lang="cs-CZ" dirty="0"/>
              <a:t>Druhy</a:t>
            </a:r>
            <a:r>
              <a:rPr lang="cs-CZ" b="1" dirty="0"/>
              <a:t> sociální komunikace a vývoj komunikace</a:t>
            </a:r>
          </a:p>
          <a:p>
            <a:pPr marL="651510" indent="-514350">
              <a:buFont typeface="+mj-lt"/>
              <a:buAutoNum type="arabicPeriod"/>
            </a:pPr>
            <a:r>
              <a:rPr lang="cs-CZ" dirty="0"/>
              <a:t>Role </a:t>
            </a:r>
            <a:r>
              <a:rPr lang="cs-CZ" b="1" dirty="0"/>
              <a:t>emocí</a:t>
            </a:r>
            <a:r>
              <a:rPr lang="cs-CZ" dirty="0"/>
              <a:t> v komunikaci</a:t>
            </a:r>
            <a:endParaRPr lang="cs-CZ" b="1" dirty="0"/>
          </a:p>
          <a:p>
            <a:pPr marL="651510" indent="-514350">
              <a:buFont typeface="+mj-lt"/>
              <a:buAutoNum type="arabicPeriod"/>
            </a:pPr>
            <a:r>
              <a:rPr lang="cs-CZ" dirty="0"/>
              <a:t>Vznik a </a:t>
            </a:r>
            <a:r>
              <a:rPr lang="cs-CZ" b="1" dirty="0"/>
              <a:t>dynamika</a:t>
            </a:r>
            <a:r>
              <a:rPr lang="cs-CZ" dirty="0"/>
              <a:t> </a:t>
            </a:r>
            <a:r>
              <a:rPr lang="cs-CZ" b="1" dirty="0"/>
              <a:t>sociálních skupin </a:t>
            </a:r>
            <a:r>
              <a:rPr lang="cs-CZ" dirty="0"/>
              <a:t>(skupinová dynamika a rolové chování), sociální </a:t>
            </a:r>
            <a:r>
              <a:rPr lang="cs-CZ" b="1" dirty="0"/>
              <a:t>ovlivňování</a:t>
            </a:r>
            <a:r>
              <a:rPr lang="cs-CZ" dirty="0"/>
              <a:t> </a:t>
            </a:r>
          </a:p>
          <a:p>
            <a:pPr marL="651510" indent="-514350">
              <a:buFont typeface="+mj-lt"/>
              <a:buAutoNum type="arabicPeriod"/>
            </a:pPr>
            <a:r>
              <a:rPr lang="cs-CZ" b="1" dirty="0" err="1"/>
              <a:t>Meziskupinové</a:t>
            </a:r>
            <a:r>
              <a:rPr lang="cs-CZ" b="1" dirty="0"/>
              <a:t> chování</a:t>
            </a:r>
          </a:p>
          <a:p>
            <a:pPr marL="137160" indent="0">
              <a:buNone/>
            </a:pPr>
            <a:endParaRPr lang="cs-CZ" dirty="0"/>
          </a:p>
          <a:p>
            <a:pPr marL="13716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443897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cs-CZ" sz="5400" dirty="0"/>
              <a:t>1. SOCIALIZACE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69899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se dozvíte dnes?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Co je to socializace?</a:t>
            </a:r>
          </a:p>
          <a:p>
            <a:r>
              <a:rPr lang="cs-CZ" dirty="0"/>
              <a:t>Čím je lidská socializace unikátní?</a:t>
            </a:r>
          </a:p>
          <a:p>
            <a:r>
              <a:rPr lang="cs-CZ" dirty="0"/>
              <a:t>Jaké místo má v lidském životě učení?</a:t>
            </a:r>
          </a:p>
          <a:p>
            <a:r>
              <a:rPr lang="cs-CZ" dirty="0"/>
              <a:t>Čím je lidské učení naprosto unikátní?</a:t>
            </a:r>
          </a:p>
          <a:p>
            <a:r>
              <a:rPr lang="cs-CZ" dirty="0"/>
              <a:t>Jaké místo má v lidském životě pochvala?</a:t>
            </a:r>
          </a:p>
          <a:p>
            <a:r>
              <a:rPr lang="cs-CZ" dirty="0"/>
              <a:t>Jak uspořádání lidského společenství (struktura rodiny) ovlivňuje socializaci?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498490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864096"/>
          </a:xfrm>
        </p:spPr>
        <p:txBody>
          <a:bodyPr>
            <a:normAutofit/>
          </a:bodyPr>
          <a:lstStyle/>
          <a:p>
            <a:r>
              <a:rPr lang="cs-CZ" dirty="0"/>
              <a:t>Socializace: co to je?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373216"/>
          </a:xfrm>
        </p:spPr>
        <p:txBody>
          <a:bodyPr>
            <a:noAutofit/>
          </a:bodyPr>
          <a:lstStyle/>
          <a:p>
            <a:pPr marL="137160" indent="0">
              <a:buNone/>
            </a:pPr>
            <a:r>
              <a:rPr lang="cs-CZ" sz="2300" b="1" dirty="0"/>
              <a:t>DEF3: Socializace</a:t>
            </a:r>
            <a:r>
              <a:rPr lang="cs-CZ" sz="2300" dirty="0"/>
              <a:t> = proces osvojování si (</a:t>
            </a:r>
            <a:r>
              <a:rPr lang="cs-CZ" sz="2300" b="1" dirty="0"/>
              <a:t>kulturou)</a:t>
            </a:r>
            <a:r>
              <a:rPr lang="cs-CZ" sz="2300" dirty="0"/>
              <a:t> </a:t>
            </a:r>
            <a:r>
              <a:rPr lang="cs-CZ" sz="2300" b="1" dirty="0"/>
              <a:t>sdílených</a:t>
            </a:r>
            <a:r>
              <a:rPr lang="cs-CZ" sz="2300" dirty="0"/>
              <a:t> poznatků, </a:t>
            </a:r>
            <a:r>
              <a:rPr lang="cs-CZ" sz="2300" dirty="0" smtClean="0"/>
              <a:t>schémat chování a práce, hodnot</a:t>
            </a:r>
            <a:r>
              <a:rPr lang="cs-CZ" sz="2300" dirty="0"/>
              <a:t>, postojů, </a:t>
            </a:r>
            <a:r>
              <a:rPr lang="cs-CZ" sz="2300" dirty="0" smtClean="0"/>
              <a:t>ideálů</a:t>
            </a:r>
            <a:r>
              <a:rPr lang="cs-CZ" sz="2300" dirty="0"/>
              <a:t>, norem a zákazů </a:t>
            </a:r>
            <a:r>
              <a:rPr lang="cs-CZ" sz="2300" dirty="0" smtClean="0"/>
              <a:t>atd.</a:t>
            </a:r>
          </a:p>
          <a:p>
            <a:pPr marL="137160" indent="0">
              <a:buNone/>
            </a:pPr>
            <a:endParaRPr lang="cs-CZ" sz="2300" b="1" dirty="0"/>
          </a:p>
          <a:p>
            <a:pPr marL="137160" indent="0">
              <a:buNone/>
            </a:pPr>
            <a:r>
              <a:rPr lang="cs-CZ" sz="2300" b="1" dirty="0"/>
              <a:t>DEF4: Socializace = všechno, co se naučíme (a vše, co budeme učit druhé)</a:t>
            </a:r>
            <a:r>
              <a:rPr lang="cs-CZ" sz="2300" dirty="0"/>
              <a:t>.</a:t>
            </a:r>
          </a:p>
          <a:p>
            <a:pPr marL="137160" indent="0">
              <a:buNone/>
            </a:pPr>
            <a:endParaRPr lang="cs-CZ" sz="2300" b="1" dirty="0"/>
          </a:p>
          <a:p>
            <a:pPr marL="137160" indent="0">
              <a:buNone/>
            </a:pPr>
            <a:r>
              <a:rPr lang="cs-CZ" sz="2300" b="1" dirty="0"/>
              <a:t>Kultura </a:t>
            </a:r>
            <a:r>
              <a:rPr lang="cs-CZ" sz="2300" dirty="0"/>
              <a:t>je soubor adaptací (často spojených s určitou technologií a tedy většinou i s artefakty) a soubor myšlenek (spojených s těmito adaptacemi).</a:t>
            </a:r>
          </a:p>
          <a:p>
            <a:pPr marL="137160" indent="0">
              <a:buNone/>
            </a:pPr>
            <a:endParaRPr lang="cs-CZ" sz="2300" b="1" dirty="0"/>
          </a:p>
          <a:p>
            <a:pPr marL="137160" indent="0">
              <a:buNone/>
            </a:pPr>
            <a:r>
              <a:rPr lang="cs-CZ" sz="2300" b="1" dirty="0" smtClean="0"/>
              <a:t>Kultura</a:t>
            </a:r>
            <a:r>
              <a:rPr lang="cs-CZ" sz="2300" dirty="0" smtClean="0"/>
              <a:t> představuje od buněčné dědičnosti odlišný způsob přenosu a kumulace informace. Kulturu se musíme </a:t>
            </a:r>
            <a:r>
              <a:rPr lang="cs-CZ" sz="2300" b="1" dirty="0" smtClean="0"/>
              <a:t>naučit</a:t>
            </a:r>
            <a:r>
              <a:rPr lang="cs-CZ" sz="2300" dirty="0" smtClean="0"/>
              <a:t>, geny jednoduše zdědíme.</a:t>
            </a:r>
          </a:p>
          <a:p>
            <a:pPr marL="137160" indent="0">
              <a:buNone/>
            </a:pPr>
            <a:r>
              <a:rPr lang="cs-CZ" sz="1200" dirty="0" smtClean="0"/>
              <a:t>Téma </a:t>
            </a:r>
            <a:r>
              <a:rPr lang="cs-CZ" sz="1200" i="1" dirty="0" smtClean="0"/>
              <a:t>příroda</a:t>
            </a:r>
            <a:r>
              <a:rPr lang="cs-CZ" sz="1200" dirty="0" smtClean="0"/>
              <a:t> proti </a:t>
            </a:r>
            <a:r>
              <a:rPr lang="cs-CZ" sz="1200" i="1" dirty="0" smtClean="0"/>
              <a:t>kultuře</a:t>
            </a:r>
            <a:r>
              <a:rPr lang="cs-CZ" sz="1200" dirty="0" smtClean="0"/>
              <a:t> (</a:t>
            </a:r>
            <a:r>
              <a:rPr lang="cs-CZ" sz="1200" i="1" dirty="0" smtClean="0"/>
              <a:t>natura</a:t>
            </a:r>
            <a:r>
              <a:rPr lang="cs-CZ" sz="1200" dirty="0" smtClean="0"/>
              <a:t> vs. </a:t>
            </a:r>
            <a:r>
              <a:rPr lang="cs-CZ" sz="1200" i="1" dirty="0" err="1" smtClean="0"/>
              <a:t>cultura</a:t>
            </a:r>
            <a:r>
              <a:rPr lang="cs-CZ" sz="1200" i="1" dirty="0" smtClean="0"/>
              <a:t>, </a:t>
            </a:r>
            <a:r>
              <a:rPr lang="cs-CZ" sz="1200" i="1" dirty="0" err="1" smtClean="0"/>
              <a:t>fýzis</a:t>
            </a:r>
            <a:r>
              <a:rPr lang="cs-CZ" sz="1200" dirty="0" smtClean="0"/>
              <a:t> x </a:t>
            </a:r>
            <a:r>
              <a:rPr lang="cs-CZ" sz="1200" i="1" dirty="0" err="1" smtClean="0"/>
              <a:t>nómos</a:t>
            </a:r>
            <a:r>
              <a:rPr lang="cs-CZ" sz="1200" dirty="0" smtClean="0"/>
              <a:t>) je filosoficky velmi plodné (srov. např. </a:t>
            </a:r>
            <a:r>
              <a:rPr lang="cs-CZ" sz="1200" dirty="0" err="1" smtClean="0"/>
              <a:t>Šmajs</a:t>
            </a:r>
            <a:r>
              <a:rPr lang="cs-CZ" sz="1200" dirty="0" smtClean="0"/>
              <a:t>, 2003; Kratochvíl Zdeněk aj.)</a:t>
            </a:r>
          </a:p>
          <a:p>
            <a:pPr marL="137160" indent="0">
              <a:buNone/>
            </a:pP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25985669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Picture 4" descr="Související obrázek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908720"/>
            <a:ext cx="7776864" cy="5880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66014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Socializace: co to je?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37160" indent="0">
              <a:buNone/>
            </a:pPr>
            <a:r>
              <a:rPr lang="cs-CZ" dirty="0"/>
              <a:t>Srov. </a:t>
            </a:r>
            <a:r>
              <a:rPr lang="cs-CZ" b="1" i="1" dirty="0"/>
              <a:t>vlčí děti </a:t>
            </a:r>
            <a:r>
              <a:rPr lang="cs-CZ" dirty="0"/>
              <a:t>- kam by to dotáhl člověk bez péče druhých</a:t>
            </a:r>
          </a:p>
          <a:p>
            <a:pPr marL="137160" indent="0">
              <a:buNone/>
            </a:pPr>
            <a:r>
              <a:rPr lang="cs-CZ" dirty="0">
                <a:hlinkClick r:id="rId2"/>
              </a:rPr>
              <a:t>https://www.youtube.com/watch?v=VLXI7-vmFAY</a:t>
            </a:r>
            <a:endParaRPr lang="cs-CZ" dirty="0"/>
          </a:p>
          <a:p>
            <a:pPr marL="137160" indent="0">
              <a:buNone/>
            </a:pPr>
            <a:endParaRPr lang="cs-CZ" dirty="0"/>
          </a:p>
          <a:p>
            <a:pPr marL="118872" indent="0">
              <a:buNone/>
            </a:pPr>
            <a:r>
              <a:rPr lang="cs-CZ" b="1" dirty="0"/>
              <a:t>Člověk je </a:t>
            </a:r>
            <a:r>
              <a:rPr lang="cs-CZ" b="1" dirty="0" smtClean="0"/>
              <a:t>vysoce sociální </a:t>
            </a:r>
            <a:r>
              <a:rPr lang="cs-CZ" b="1" dirty="0"/>
              <a:t>tvor </a:t>
            </a:r>
            <a:r>
              <a:rPr lang="cs-CZ" dirty="0"/>
              <a:t>(jsou i nesociální živočichové) a </a:t>
            </a:r>
            <a:r>
              <a:rPr lang="cs-CZ" dirty="0" smtClean="0"/>
              <a:t>naše sociálnost </a:t>
            </a:r>
            <a:r>
              <a:rPr lang="cs-CZ" dirty="0"/>
              <a:t>je </a:t>
            </a:r>
            <a:r>
              <a:rPr lang="cs-CZ" dirty="0" smtClean="0"/>
              <a:t>pro náš druh velice</a:t>
            </a:r>
            <a:r>
              <a:rPr lang="cs-CZ" b="1" dirty="0" smtClean="0"/>
              <a:t> specifická</a:t>
            </a:r>
            <a:r>
              <a:rPr lang="cs-CZ" dirty="0" smtClean="0"/>
              <a:t> </a:t>
            </a:r>
            <a:r>
              <a:rPr lang="cs-CZ" dirty="0"/>
              <a:t>(</a:t>
            </a:r>
            <a:r>
              <a:rPr lang="cs-CZ" i="1" dirty="0"/>
              <a:t>species-</a:t>
            </a:r>
            <a:r>
              <a:rPr lang="cs-CZ" i="1" dirty="0" err="1"/>
              <a:t>specific</a:t>
            </a:r>
            <a:r>
              <a:rPr lang="cs-CZ" dirty="0"/>
              <a:t>; jen něco je </a:t>
            </a:r>
            <a:r>
              <a:rPr lang="cs-CZ" i="1" dirty="0"/>
              <a:t>species-</a:t>
            </a:r>
            <a:r>
              <a:rPr lang="cs-CZ" i="1" dirty="0" err="1"/>
              <a:t>general</a:t>
            </a:r>
            <a:r>
              <a:rPr lang="cs-CZ" dirty="0"/>
              <a:t>). </a:t>
            </a:r>
          </a:p>
        </p:txBody>
      </p:sp>
    </p:spTree>
    <p:extLst>
      <p:ext uri="{BB962C8B-B14F-4D97-AF65-F5344CB8AC3E}">
        <p14:creationId xmlns:p14="http://schemas.microsoft.com/office/powerpoint/2010/main" val="13878906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122" name="Picture 2" descr="Výsledek obrázku pro oxana malay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388" y="692696"/>
            <a:ext cx="7931224" cy="5948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87012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Podmínky ukončení: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5112568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cs-CZ" b="1" dirty="0"/>
              <a:t>Znalost</a:t>
            </a:r>
            <a:r>
              <a:rPr lang="cs-CZ" dirty="0"/>
              <a:t> výzkumů, teorií a pojmů sociální psychologie (viz témata v sylabu).</a:t>
            </a:r>
          </a:p>
          <a:p>
            <a:pPr>
              <a:buNone/>
            </a:pPr>
            <a:r>
              <a:rPr lang="cs-CZ" dirty="0"/>
              <a:t>Čtení: 4 texty z </a:t>
            </a:r>
            <a:r>
              <a:rPr lang="cs-CZ" i="1" dirty="0" err="1"/>
              <a:t>Hewstone</a:t>
            </a:r>
            <a:r>
              <a:rPr lang="cs-CZ" i="1" dirty="0"/>
              <a:t> &amp; </a:t>
            </a:r>
            <a:r>
              <a:rPr lang="cs-CZ" i="1" dirty="0" err="1"/>
              <a:t>Stroebe</a:t>
            </a:r>
            <a:r>
              <a:rPr lang="cs-CZ" i="1" dirty="0"/>
              <a:t> </a:t>
            </a:r>
            <a:r>
              <a:rPr lang="cs-CZ" dirty="0"/>
              <a:t>ve Studijních materiálech, čtení dalších učebnic.</a:t>
            </a:r>
          </a:p>
          <a:p>
            <a:pPr>
              <a:buNone/>
            </a:pPr>
            <a:r>
              <a:rPr lang="cs-CZ" dirty="0"/>
              <a:t>(</a:t>
            </a:r>
            <a:r>
              <a:rPr lang="cs-CZ" dirty="0" err="1"/>
              <a:t>Hogg&amp;Vaughan</a:t>
            </a:r>
            <a:r>
              <a:rPr lang="cs-CZ" dirty="0"/>
              <a:t>, 2010; </a:t>
            </a:r>
            <a:r>
              <a:rPr lang="cs-CZ" dirty="0" err="1"/>
              <a:t>Shiraev&amp;Levy</a:t>
            </a:r>
            <a:r>
              <a:rPr lang="cs-CZ" dirty="0"/>
              <a:t>, 2010 ad.)</a:t>
            </a:r>
          </a:p>
          <a:p>
            <a:pPr>
              <a:buNone/>
            </a:pPr>
            <a:r>
              <a:rPr lang="cs-CZ" b="1" dirty="0"/>
              <a:t>Schopnost</a:t>
            </a:r>
            <a:r>
              <a:rPr lang="cs-CZ" dirty="0"/>
              <a:t> </a:t>
            </a:r>
            <a:r>
              <a:rPr lang="cs-CZ" b="1" dirty="0"/>
              <a:t>aplikovat</a:t>
            </a:r>
            <a:r>
              <a:rPr lang="cs-CZ" dirty="0"/>
              <a:t> tyto znalosti při své profesi.</a:t>
            </a:r>
          </a:p>
          <a:p>
            <a:pPr>
              <a:buNone/>
            </a:pPr>
            <a:endParaRPr lang="cs-CZ" dirty="0"/>
          </a:p>
          <a:p>
            <a:pPr>
              <a:buNone/>
            </a:pPr>
            <a:r>
              <a:rPr lang="cs-CZ" dirty="0"/>
              <a:t>Minimum je přečíst 1 odbornou knihu zabývající se sociální psychologií (viz povinnou a doporučenou literaturu). To je </a:t>
            </a:r>
            <a:r>
              <a:rPr lang="cs-CZ" i="1" dirty="0"/>
              <a:t>nejnižší úroveň</a:t>
            </a:r>
            <a:r>
              <a:rPr lang="cs-CZ" dirty="0"/>
              <a:t>!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Místo sociálnosti ve vývoji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4966177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err="1"/>
              <a:t>Scarr</a:t>
            </a:r>
            <a:r>
              <a:rPr lang="en-US" dirty="0"/>
              <a:t> (1992) </a:t>
            </a:r>
            <a:r>
              <a:rPr lang="en-US" dirty="0" err="1"/>
              <a:t>identifi</a:t>
            </a:r>
            <a:r>
              <a:rPr lang="cs-CZ" dirty="0"/>
              <a:t>koval 4 faktory, které vedou k tomu, že jsou děti z jedné rodiny nebo z různých rodin odlišné: </a:t>
            </a:r>
          </a:p>
          <a:p>
            <a:pPr marL="447675" indent="-311150">
              <a:buNone/>
            </a:pPr>
            <a:r>
              <a:rPr lang="cs-CZ" dirty="0"/>
              <a:t>1. Genetické  odlišnosti</a:t>
            </a:r>
          </a:p>
          <a:p>
            <a:pPr marL="651510" indent="-514350">
              <a:buAutoNum type="arabicPeriod"/>
            </a:pPr>
            <a:endParaRPr lang="cs-CZ" b="1" dirty="0"/>
          </a:p>
          <a:p>
            <a:pPr>
              <a:buNone/>
            </a:pPr>
            <a:r>
              <a:rPr lang="en-US" b="1" dirty="0"/>
              <a:t>2. </a:t>
            </a:r>
            <a:r>
              <a:rPr lang="cs-CZ" b="1" dirty="0"/>
              <a:t>Odlišnosti v tom, jak k nim přistupovali rodiče a další lidé (= sociální vliv = vliv socializace).</a:t>
            </a:r>
          </a:p>
          <a:p>
            <a:pPr>
              <a:buNone/>
            </a:pPr>
            <a:endParaRPr lang="en-US" b="1" dirty="0">
              <a:solidFill>
                <a:srgbClr val="0070C0"/>
              </a:solidFill>
            </a:endParaRPr>
          </a:p>
          <a:p>
            <a:pPr>
              <a:buNone/>
            </a:pPr>
            <a:r>
              <a:rPr lang="en-US" b="1" dirty="0">
                <a:solidFill>
                  <a:srgbClr val="0070C0"/>
                </a:solidFill>
              </a:rPr>
              <a:t>3. </a:t>
            </a:r>
            <a:r>
              <a:rPr lang="cs-CZ" dirty="0">
                <a:solidFill>
                  <a:srgbClr val="0070C0"/>
                </a:solidFill>
              </a:rPr>
              <a:t>Odlišnosti v reagování na tytéž zkušenosti</a:t>
            </a:r>
            <a:endParaRPr lang="en-US" dirty="0">
              <a:solidFill>
                <a:srgbClr val="0070C0"/>
              </a:solidFill>
            </a:endParaRPr>
          </a:p>
          <a:p>
            <a:pPr>
              <a:buNone/>
            </a:pPr>
            <a:r>
              <a:rPr lang="en-US" b="1" dirty="0">
                <a:solidFill>
                  <a:srgbClr val="0070C0"/>
                </a:solidFill>
              </a:rPr>
              <a:t>4. </a:t>
            </a:r>
            <a:r>
              <a:rPr lang="cs-CZ" dirty="0">
                <a:solidFill>
                  <a:srgbClr val="0070C0"/>
                </a:solidFill>
              </a:rPr>
              <a:t>Odlišné volby v prostředí</a:t>
            </a:r>
          </a:p>
        </p:txBody>
      </p:sp>
      <p:sp useBgFill="1">
        <p:nvSpPr>
          <p:cNvPr id="4" name="Obdélník 3"/>
          <p:cNvSpPr/>
          <p:nvPr/>
        </p:nvSpPr>
        <p:spPr>
          <a:xfrm>
            <a:off x="7164288" y="2852936"/>
            <a:ext cx="1080120" cy="952068"/>
          </a:xfrm>
          <a:prstGeom prst="rect">
            <a:avLst/>
          </a:prstGeom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351554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7467600" cy="562074"/>
          </a:xfrm>
        </p:spPr>
        <p:txBody>
          <a:bodyPr>
            <a:noAutofit/>
          </a:bodyPr>
          <a:lstStyle/>
          <a:p>
            <a:pPr algn="ctr"/>
            <a:r>
              <a:rPr lang="cs-CZ" sz="4000" dirty="0"/>
              <a:t>Model socializace </a:t>
            </a:r>
            <a:br>
              <a:rPr lang="cs-CZ" sz="4000" dirty="0"/>
            </a:br>
            <a:r>
              <a:rPr lang="cs-CZ" sz="4000" dirty="0"/>
              <a:t>v mezikulturní psychologii</a:t>
            </a:r>
            <a:endParaRPr lang="en-US" sz="40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356" y="1484784"/>
            <a:ext cx="7745288" cy="5242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16900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098" name="Picture 2" descr="/// This has to be one of the top cute birdy pics. | Wonderful Place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54169"/>
            <a:ext cx="4392488" cy="6834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87044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Evoluce sociálnosti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28801"/>
            <a:ext cx="8229600" cy="4968551"/>
          </a:xfrm>
        </p:spPr>
        <p:txBody>
          <a:bodyPr>
            <a:normAutofit/>
          </a:bodyPr>
          <a:lstStyle/>
          <a:p>
            <a:pPr marL="118872" indent="0">
              <a:buNone/>
            </a:pPr>
            <a:r>
              <a:rPr lang="cs-CZ" dirty="0" smtClean="0"/>
              <a:t>Sociálnost je velice účinná adaptace.</a:t>
            </a:r>
          </a:p>
          <a:p>
            <a:pPr marL="118872" indent="0">
              <a:buNone/>
            </a:pPr>
            <a:endParaRPr lang="cs-CZ" dirty="0" smtClean="0"/>
          </a:p>
          <a:p>
            <a:pPr marL="118872" indent="0">
              <a:buNone/>
            </a:pPr>
            <a:r>
              <a:rPr lang="cs-CZ" dirty="0" smtClean="0"/>
              <a:t>Jsou </a:t>
            </a:r>
            <a:r>
              <a:rPr lang="cs-CZ" dirty="0"/>
              <a:t>i nesociální živočichové (viz přednáška </a:t>
            </a:r>
            <a:r>
              <a:rPr lang="cs-CZ" i="1" dirty="0"/>
              <a:t>Historie lidské komunikace</a:t>
            </a:r>
            <a:r>
              <a:rPr lang="cs-CZ" dirty="0"/>
              <a:t>).</a:t>
            </a:r>
          </a:p>
          <a:p>
            <a:pPr marL="118872" indent="0">
              <a:buNone/>
            </a:pPr>
            <a:endParaRPr lang="cs-CZ" dirty="0" smtClean="0"/>
          </a:p>
          <a:p>
            <a:pPr marL="118872" indent="0">
              <a:buNone/>
            </a:pPr>
            <a:r>
              <a:rPr lang="cs-CZ" dirty="0" smtClean="0"/>
              <a:t>Sociálnost </a:t>
            </a:r>
            <a:r>
              <a:rPr lang="cs-CZ" dirty="0"/>
              <a:t>tedy není lidským výtvorem - je to v přírodě celkem rozšířená vlastnost (nejen lidé jsou sociální!).</a:t>
            </a:r>
          </a:p>
          <a:p>
            <a:pPr marL="118872" indent="0">
              <a:buNone/>
            </a:pPr>
            <a:endParaRPr lang="cs-CZ" dirty="0"/>
          </a:p>
          <a:p>
            <a:pPr marL="118872" indent="0">
              <a:buNone/>
            </a:pPr>
            <a:endParaRPr lang="cs-CZ" dirty="0"/>
          </a:p>
          <a:p>
            <a:pPr marL="118872" indent="0">
              <a:buNone/>
            </a:pPr>
            <a:endParaRPr lang="cs-CZ" dirty="0"/>
          </a:p>
          <a:p>
            <a:pPr marL="118872" indent="0">
              <a:buNone/>
            </a:pPr>
            <a:endParaRPr lang="cs-CZ" dirty="0"/>
          </a:p>
          <a:p>
            <a:pPr marL="118872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113392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Evoluce sociálnosti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sz="3400" dirty="0"/>
              <a:t>Sociálnost včel či mravenců je však jiná, než sociálnost </a:t>
            </a:r>
            <a:r>
              <a:rPr lang="cs-CZ" sz="3400" dirty="0" smtClean="0"/>
              <a:t>lidská.</a:t>
            </a:r>
            <a:endParaRPr lang="cs-CZ" sz="3400" dirty="0"/>
          </a:p>
          <a:p>
            <a:r>
              <a:rPr lang="cs-CZ" sz="3400" dirty="0"/>
              <a:t>Sociálnost blanokřídlých je určená </a:t>
            </a:r>
            <a:r>
              <a:rPr lang="cs-CZ" sz="3400" dirty="0" smtClean="0"/>
              <a:t>feromony a </a:t>
            </a:r>
            <a:r>
              <a:rPr lang="cs-CZ" sz="3400" b="1" dirty="0" smtClean="0"/>
              <a:t>hormony</a:t>
            </a:r>
            <a:r>
              <a:rPr lang="cs-CZ" sz="3400" dirty="0" smtClean="0"/>
              <a:t> </a:t>
            </a:r>
            <a:r>
              <a:rPr lang="cs-CZ" sz="3400" dirty="0"/>
              <a:t>(a je proto víceméně </a:t>
            </a:r>
            <a:r>
              <a:rPr lang="cs-CZ" sz="3400" dirty="0" smtClean="0"/>
              <a:t>uniformní – srov. kasty mravenců: voják, pečovatel o larvy, dělník atd.). </a:t>
            </a:r>
            <a:r>
              <a:rPr lang="cs-CZ" sz="3400" dirty="0"/>
              <a:t>Lidská sociálnost je sice také spoluurčována hormony </a:t>
            </a:r>
            <a:r>
              <a:rPr lang="cs-CZ" sz="3400" dirty="0" smtClean="0"/>
              <a:t>(srov. roli </a:t>
            </a:r>
            <a:r>
              <a:rPr lang="cs-CZ" sz="3400" b="1" dirty="0" smtClean="0"/>
              <a:t>oxytocinu</a:t>
            </a:r>
            <a:r>
              <a:rPr lang="cs-CZ" sz="3400" dirty="0" smtClean="0"/>
              <a:t>), </a:t>
            </a:r>
            <a:r>
              <a:rPr lang="cs-CZ" sz="3400" dirty="0"/>
              <a:t>ale také </a:t>
            </a:r>
            <a:r>
              <a:rPr lang="cs-CZ" sz="3400" dirty="0" smtClean="0"/>
              <a:t>odlišnostmi individuí. U </a:t>
            </a:r>
            <a:r>
              <a:rPr lang="cs-CZ" sz="3400" dirty="0"/>
              <a:t>moderního člověka </a:t>
            </a:r>
            <a:r>
              <a:rPr lang="cs-CZ" sz="3400" dirty="0" smtClean="0"/>
              <a:t>díky rozvoji kultury nabývá socializace nepřeberného </a:t>
            </a:r>
            <a:r>
              <a:rPr lang="cs-CZ" sz="3400" dirty="0"/>
              <a:t>množství konkrétních a specifických podob – srov. vliv sociálních </a:t>
            </a:r>
            <a:r>
              <a:rPr lang="cs-CZ" sz="3400" dirty="0" smtClean="0"/>
              <a:t>sítí </a:t>
            </a:r>
            <a:r>
              <a:rPr lang="cs-CZ" sz="3400" dirty="0"/>
              <a:t>na </a:t>
            </a:r>
            <a:r>
              <a:rPr lang="cs-CZ" sz="3400" dirty="0" smtClean="0"/>
              <a:t>současnou podobu socializace).</a:t>
            </a:r>
            <a:endParaRPr lang="cs-CZ" sz="3400" dirty="0"/>
          </a:p>
          <a:p>
            <a:r>
              <a:rPr lang="cs-CZ" sz="3400" dirty="0"/>
              <a:t>Základy sociálnosti jsou i u člověka </a:t>
            </a:r>
            <a:r>
              <a:rPr lang="cs-CZ" sz="3400" b="1" dirty="0" smtClean="0"/>
              <a:t>pudové, </a:t>
            </a:r>
            <a:r>
              <a:rPr lang="cs-CZ" sz="3400" dirty="0"/>
              <a:t>ale </a:t>
            </a:r>
            <a:r>
              <a:rPr lang="cs-CZ" sz="3400" dirty="0" smtClean="0"/>
              <a:t>vždy mají i individuální podobu. Když se řekne, že je něco pudové znamená to mj., že je to </a:t>
            </a:r>
            <a:r>
              <a:rPr lang="cs-CZ" sz="3400" dirty="0"/>
              <a:t>společné všem zástupcům daného druhu!; srov. pud </a:t>
            </a:r>
            <a:r>
              <a:rPr lang="cs-CZ" sz="3400" i="1" dirty="0" err="1" smtClean="0"/>
              <a:t>attachmentu</a:t>
            </a:r>
            <a:r>
              <a:rPr lang="cs-CZ" sz="3400" i="1" dirty="0" smtClean="0"/>
              <a:t>, </a:t>
            </a:r>
            <a:r>
              <a:rPr lang="cs-CZ" sz="3400" dirty="0" smtClean="0"/>
              <a:t>který máme společný </a:t>
            </a:r>
            <a:r>
              <a:rPr lang="cs-CZ" dirty="0" smtClean="0"/>
              <a:t>minimálně se všemi primáty).</a:t>
            </a:r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087091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Evoluce sociálnosti: rodičovství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4894169"/>
          </a:xfrm>
        </p:spPr>
        <p:txBody>
          <a:bodyPr>
            <a:normAutofit fontScale="92500" lnSpcReduction="10000"/>
          </a:bodyPr>
          <a:lstStyle/>
          <a:p>
            <a:pPr marL="118872" indent="0">
              <a:buNone/>
            </a:pPr>
            <a:r>
              <a:rPr lang="cs-CZ" dirty="0"/>
              <a:t>U </a:t>
            </a:r>
            <a:r>
              <a:rPr lang="cs-CZ" dirty="0" smtClean="0"/>
              <a:t>savců a ptáků </a:t>
            </a:r>
            <a:r>
              <a:rPr lang="cs-CZ" dirty="0"/>
              <a:t>je sociálnost navíc spojená s péčí o potomstvo</a:t>
            </a:r>
            <a:r>
              <a:rPr lang="cs-CZ" dirty="0" smtClean="0"/>
              <a:t>! </a:t>
            </a:r>
            <a:endParaRPr lang="cs-CZ" dirty="0"/>
          </a:p>
          <a:p>
            <a:pPr marL="118872" indent="0">
              <a:buNone/>
            </a:pPr>
            <a:r>
              <a:rPr lang="cs-CZ" sz="1600" dirty="0" smtClean="0"/>
              <a:t>Péče o potomstvo se rozvinulo asi před 300 milióny </a:t>
            </a:r>
            <a:r>
              <a:rPr lang="cs-CZ" sz="1600" dirty="0"/>
              <a:t>lety s nástupem </a:t>
            </a:r>
            <a:r>
              <a:rPr lang="cs-CZ" sz="1600" dirty="0" err="1"/>
              <a:t>therapsidů</a:t>
            </a:r>
            <a:r>
              <a:rPr lang="cs-CZ" sz="1600" dirty="0"/>
              <a:t> a </a:t>
            </a:r>
            <a:r>
              <a:rPr lang="cs-CZ" sz="1600" dirty="0" smtClean="0"/>
              <a:t>dinosaurů.</a:t>
            </a:r>
          </a:p>
          <a:p>
            <a:pPr marL="118872" indent="0">
              <a:buNone/>
            </a:pPr>
            <a:endParaRPr lang="cs-CZ" dirty="0"/>
          </a:p>
          <a:p>
            <a:pPr marL="118872" indent="0">
              <a:buNone/>
            </a:pPr>
            <a:r>
              <a:rPr lang="cs-CZ" dirty="0"/>
              <a:t>Péče o potomstvo je mj. spojená </a:t>
            </a:r>
            <a:r>
              <a:rPr lang="cs-CZ" dirty="0" smtClean="0"/>
              <a:t>s podnětným </a:t>
            </a:r>
            <a:r>
              <a:rPr lang="cs-CZ" dirty="0"/>
              <a:t>sociobiologickým termínem </a:t>
            </a:r>
            <a:r>
              <a:rPr lang="cs-CZ" b="1" i="1" dirty="0" err="1"/>
              <a:t>parental</a:t>
            </a:r>
            <a:r>
              <a:rPr lang="cs-CZ" b="1" i="1" dirty="0"/>
              <a:t> </a:t>
            </a:r>
            <a:r>
              <a:rPr lang="cs-CZ" b="1" i="1" dirty="0" err="1"/>
              <a:t>investment</a:t>
            </a:r>
            <a:r>
              <a:rPr lang="cs-CZ" b="1" i="1" dirty="0"/>
              <a:t>  </a:t>
            </a:r>
            <a:r>
              <a:rPr lang="cs-CZ" i="1" dirty="0"/>
              <a:t>(= </a:t>
            </a:r>
            <a:r>
              <a:rPr lang="cs-CZ" b="1" i="1" dirty="0"/>
              <a:t>investice do rodičovství</a:t>
            </a:r>
            <a:r>
              <a:rPr lang="cs-CZ" dirty="0"/>
              <a:t>). Teorie </a:t>
            </a:r>
            <a:r>
              <a:rPr lang="cs-CZ" i="1" dirty="0"/>
              <a:t>investice do rodičovství </a:t>
            </a:r>
            <a:r>
              <a:rPr lang="cs-CZ" dirty="0"/>
              <a:t>dobře vysvětluje různé proměny sexuality druhu ve vztahu k péči o </a:t>
            </a:r>
            <a:r>
              <a:rPr lang="cs-CZ" dirty="0" smtClean="0"/>
              <a:t>potomky, </a:t>
            </a:r>
            <a:r>
              <a:rPr lang="cs-CZ" dirty="0" smtClean="0"/>
              <a:t>k velikosti </a:t>
            </a:r>
            <a:r>
              <a:rPr lang="cs-CZ" dirty="0" smtClean="0"/>
              <a:t>a uspořádání skupiny apod.</a:t>
            </a:r>
            <a:endParaRPr lang="cs-CZ" dirty="0"/>
          </a:p>
          <a:p>
            <a:pPr marL="118872" indent="0">
              <a:buNone/>
            </a:pPr>
            <a:endParaRPr lang="cs-CZ" sz="2200" dirty="0"/>
          </a:p>
          <a:p>
            <a:pPr marL="118872" indent="0">
              <a:buNone/>
            </a:pPr>
            <a:r>
              <a:rPr lang="cs-CZ" sz="2200" dirty="0"/>
              <a:t>Např. vztah mezi pohlavním dimorfizmem a uspořádáním rodinné </a:t>
            </a:r>
            <a:r>
              <a:rPr lang="cs-CZ" sz="2200" dirty="0" smtClean="0"/>
              <a:t>jednotky (viz dále).</a:t>
            </a:r>
            <a:endParaRPr lang="cs-CZ" sz="2200" dirty="0"/>
          </a:p>
        </p:txBody>
      </p:sp>
    </p:spTree>
    <p:extLst>
      <p:ext uri="{BB962C8B-B14F-4D97-AF65-F5344CB8AC3E}">
        <p14:creationId xmlns:p14="http://schemas.microsoft.com/office/powerpoint/2010/main" val="36188220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Lidský mozek – proč je tak velký?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8872" indent="0">
              <a:buNone/>
            </a:pPr>
            <a:r>
              <a:rPr lang="cs-CZ" dirty="0"/>
              <a:t>Lidský mozek váží 2% hmotnosti, nicméně spotřebuje 20% zdrojů.</a:t>
            </a:r>
          </a:p>
          <a:p>
            <a:pPr marL="118872" indent="0">
              <a:buNone/>
            </a:pPr>
            <a:r>
              <a:rPr lang="cs-CZ" dirty="0"/>
              <a:t>Mozková kůra člověka má 4 krát větší plochu než mozek šimpanze. </a:t>
            </a:r>
            <a:r>
              <a:rPr lang="cs-CZ" sz="1900" dirty="0"/>
              <a:t>Krysa má mozek zcela plochý – i proto se používá v neuro-výzkumu.</a:t>
            </a:r>
          </a:p>
          <a:p>
            <a:pPr marL="118872" indent="0">
              <a:buNone/>
            </a:pPr>
            <a:endParaRPr lang="cs-CZ" dirty="0"/>
          </a:p>
          <a:p>
            <a:pPr marL="118872" indent="0">
              <a:buNone/>
            </a:pPr>
            <a:endParaRPr lang="cs-CZ" dirty="0"/>
          </a:p>
          <a:p>
            <a:pPr marL="118872" indent="0">
              <a:buNone/>
            </a:pPr>
            <a:endParaRPr lang="cs-CZ" dirty="0"/>
          </a:p>
          <a:p>
            <a:pPr marL="118872" indent="0">
              <a:buNone/>
            </a:pP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9772" y="4293096"/>
            <a:ext cx="4104456" cy="2371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0591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082" name="Picture 10" descr="Související obrázek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92843"/>
            <a:ext cx="7344816" cy="6649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512290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0" name="Picture 2" descr="https://upload.wikimedia.org/wikipedia/commons/thumb/1/1b/Brain-body_mass_ratio_for_some_animals_diagram.svg/1280px-Brain-body_mass_ratio_for_some_animals_diagram.svg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838" y="1774825"/>
            <a:ext cx="7476323" cy="4625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950555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Mozek člověka ztrojnásobí (3,26) svoji velikost od narození do dospělosti. Zde je patrná důležitost postnatální péče o jedince, čili výchova!</a:t>
            </a:r>
          </a:p>
          <a:p>
            <a:endParaRPr lang="cs-CZ" dirty="0"/>
          </a:p>
          <a:p>
            <a:pPr marL="118872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241926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cs-CZ" dirty="0"/>
              <a:t>Povinná studijní literatura: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968592"/>
          </a:xfrm>
        </p:spPr>
        <p:txBody>
          <a:bodyPr>
            <a:normAutofit lnSpcReduction="10000"/>
          </a:bodyPr>
          <a:lstStyle/>
          <a:p>
            <a:pPr marL="1170432" lvl="3" indent="0">
              <a:buNone/>
            </a:pPr>
            <a:r>
              <a:rPr lang="cs-CZ" dirty="0"/>
              <a:t>	</a:t>
            </a:r>
          </a:p>
          <a:p>
            <a:pPr marL="1170432" lvl="3" indent="0">
              <a:buNone/>
            </a:pPr>
            <a:endParaRPr lang="cs-CZ" dirty="0"/>
          </a:p>
          <a:p>
            <a:pPr marL="1170432" lvl="3" indent="0">
              <a:buNone/>
            </a:pPr>
            <a:r>
              <a:rPr lang="cs-CZ" sz="2400" dirty="0"/>
              <a:t>	Řezáč, J. (1998). </a:t>
            </a:r>
            <a:r>
              <a:rPr lang="cs-CZ" sz="2400" i="1" dirty="0"/>
              <a:t>Sociální psychologie</a:t>
            </a:r>
            <a:r>
              <a:rPr lang="cs-CZ" sz="2400" dirty="0"/>
              <a:t>. </a:t>
            </a:r>
          </a:p>
          <a:p>
            <a:pPr marL="1170432" lvl="3" indent="0">
              <a:buNone/>
            </a:pPr>
            <a:r>
              <a:rPr lang="cs-CZ" sz="2400" dirty="0"/>
              <a:t>	Brno: </a:t>
            </a:r>
            <a:r>
              <a:rPr lang="cs-CZ" sz="2400" dirty="0" err="1"/>
              <a:t>Paido</a:t>
            </a:r>
            <a:r>
              <a:rPr lang="cs-CZ" sz="2400" dirty="0"/>
              <a:t>. – dostupná na Uložto.cz</a:t>
            </a:r>
          </a:p>
          <a:p>
            <a:pPr marL="1170432" lvl="3" indent="0">
              <a:buNone/>
            </a:pPr>
            <a:endParaRPr lang="cs-CZ" dirty="0"/>
          </a:p>
          <a:p>
            <a:pPr marL="1170432" lvl="3" indent="0">
              <a:buNone/>
            </a:pPr>
            <a:endParaRPr lang="cs-CZ" dirty="0"/>
          </a:p>
          <a:p>
            <a:pPr marL="1170432" lvl="3" indent="0">
              <a:buNone/>
            </a:pPr>
            <a:endParaRPr lang="cs-CZ" dirty="0"/>
          </a:p>
          <a:p>
            <a:pPr marL="1170432" lvl="3" indent="0">
              <a:buNone/>
            </a:pPr>
            <a:r>
              <a:rPr lang="cs-CZ" dirty="0"/>
              <a:t>	</a:t>
            </a:r>
          </a:p>
          <a:p>
            <a:pPr marL="1170432" lvl="3" indent="0">
              <a:buNone/>
            </a:pPr>
            <a:endParaRPr lang="cs-CZ" dirty="0"/>
          </a:p>
          <a:p>
            <a:pPr marL="1170432" lvl="3" indent="0">
              <a:buNone/>
            </a:pPr>
            <a:r>
              <a:rPr lang="cs-CZ" dirty="0"/>
              <a:t>	</a:t>
            </a:r>
            <a:r>
              <a:rPr lang="cs-CZ" sz="2400" dirty="0" err="1"/>
              <a:t>Hewstone</a:t>
            </a:r>
            <a:r>
              <a:rPr lang="cs-CZ" sz="2400" dirty="0"/>
              <a:t>, M., </a:t>
            </a:r>
            <a:r>
              <a:rPr lang="cs-CZ" sz="2400" dirty="0" err="1"/>
              <a:t>Stroebe</a:t>
            </a:r>
            <a:r>
              <a:rPr lang="cs-CZ" sz="2400" dirty="0"/>
              <a:t>, W. (2006). S</a:t>
            </a:r>
            <a:r>
              <a:rPr lang="cs-CZ" sz="2400" i="1" dirty="0"/>
              <a:t>ociální 	psychologie</a:t>
            </a:r>
            <a:r>
              <a:rPr lang="cs-CZ" sz="2400" dirty="0"/>
              <a:t>. Praha: Portál.</a:t>
            </a:r>
          </a:p>
          <a:p>
            <a:pPr marL="1170432" lvl="3" indent="0">
              <a:buNone/>
            </a:pPr>
            <a:r>
              <a:rPr lang="cs-CZ" sz="2400" dirty="0"/>
              <a:t>	</a:t>
            </a:r>
          </a:p>
          <a:p>
            <a:pPr marL="1170432" lvl="3" indent="0">
              <a:buNone/>
            </a:pPr>
            <a:r>
              <a:rPr lang="cs-CZ" sz="2400" dirty="0"/>
              <a:t>	vybrané kapitoly ve Studijních materiálech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278" y="1700808"/>
            <a:ext cx="1512167" cy="2217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http://knihy.abz.cz/imgs/products/img_206144_ori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279" y="4293096"/>
            <a:ext cx="1512167" cy="2154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024317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Proč máme my, moderní lidé (ale obecněji i my, primáti), tak velký mozek?</a:t>
            </a:r>
          </a:p>
          <a:p>
            <a:r>
              <a:rPr lang="cs-CZ" dirty="0" smtClean="0"/>
              <a:t>K čemu to je?</a:t>
            </a:r>
          </a:p>
          <a:p>
            <a:r>
              <a:rPr lang="cs-CZ" dirty="0" smtClean="0"/>
              <a:t>Jaká skutečnost, či jaká adaptace (adaptace na co?) vede k vzrůstu velikosti mozku?</a:t>
            </a:r>
          </a:p>
          <a:p>
            <a:endParaRPr lang="cs-CZ" dirty="0" smtClean="0"/>
          </a:p>
          <a:p>
            <a:r>
              <a:rPr lang="cs-CZ" dirty="0" smtClean="0"/>
              <a:t>(Moderní lidské </a:t>
            </a:r>
            <a:r>
              <a:rPr lang="cs-CZ" dirty="0"/>
              <a:t>vynálezy </a:t>
            </a:r>
            <a:r>
              <a:rPr lang="cs-CZ" dirty="0" smtClean="0"/>
              <a:t>velikost </a:t>
            </a:r>
            <a:r>
              <a:rPr lang="cs-CZ" dirty="0" smtClean="0"/>
              <a:t>mozku těžko </a:t>
            </a:r>
            <a:r>
              <a:rPr lang="cs-CZ" dirty="0"/>
              <a:t>vysvětlí, </a:t>
            </a:r>
            <a:r>
              <a:rPr lang="cs-CZ" dirty="0" smtClean="0"/>
              <a:t>neboť </a:t>
            </a:r>
            <a:r>
              <a:rPr lang="cs-CZ" dirty="0"/>
              <a:t>zhruba stejnou velikost měl již před 200-300 tisíci lety).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7468010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Sociální mozek 1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28801"/>
            <a:ext cx="8229600" cy="2304255"/>
          </a:xfrm>
        </p:spPr>
        <p:txBody>
          <a:bodyPr>
            <a:normAutofit fontScale="85000" lnSpcReduction="10000"/>
          </a:bodyPr>
          <a:lstStyle/>
          <a:p>
            <a:pPr marL="118872" indent="0">
              <a:buNone/>
            </a:pPr>
            <a:r>
              <a:rPr lang="cs-CZ" dirty="0"/>
              <a:t>Robin </a:t>
            </a:r>
            <a:r>
              <a:rPr lang="cs-CZ" dirty="0" err="1"/>
              <a:t>Dunbar</a:t>
            </a:r>
            <a:r>
              <a:rPr lang="cs-CZ" dirty="0"/>
              <a:t> a jeho </a:t>
            </a:r>
            <a:r>
              <a:rPr lang="cs-CZ" b="1" i="1" dirty="0" err="1"/>
              <a:t>social</a:t>
            </a:r>
            <a:r>
              <a:rPr lang="cs-CZ" b="1" i="1" dirty="0"/>
              <a:t> brain </a:t>
            </a:r>
            <a:r>
              <a:rPr lang="cs-CZ" b="1" i="1" dirty="0" err="1" smtClean="0"/>
              <a:t>hypothesis</a:t>
            </a:r>
            <a:r>
              <a:rPr lang="cs-CZ" b="1" i="1" dirty="0" smtClean="0"/>
              <a:t> </a:t>
            </a:r>
            <a:r>
              <a:rPr lang="cs-CZ" dirty="0" smtClean="0"/>
              <a:t>odpovídá: Primáti </a:t>
            </a:r>
            <a:r>
              <a:rPr lang="cs-CZ" dirty="0"/>
              <a:t>si vyvinuli neobyčejně velký mozek (v poměru k tělu), aby řídil neobyčejně komplexní sociální systémy, ve kterých žijí. </a:t>
            </a:r>
            <a:r>
              <a:rPr lang="cs-CZ" b="1" dirty="0"/>
              <a:t>Počet sociálních vazeb (resp. velikost skupin) je u primátů přímo úměrný velikosti mozku</a:t>
            </a:r>
            <a:r>
              <a:rPr lang="cs-CZ" dirty="0"/>
              <a:t>. </a:t>
            </a:r>
          </a:p>
          <a:p>
            <a:pPr marL="118872" indent="0">
              <a:buNone/>
            </a:pPr>
            <a:endParaRPr lang="cs-CZ" dirty="0"/>
          </a:p>
        </p:txBody>
      </p:sp>
      <p:pic>
        <p:nvPicPr>
          <p:cNvPr id="1028" name="Picture 4" descr="VÃ½sledek obrÃ¡zku pro robin dunb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717032"/>
            <a:ext cx="4896544" cy="2974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419240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Social</a:t>
            </a:r>
            <a:r>
              <a:rPr lang="cs-CZ" dirty="0"/>
              <a:t> brain </a:t>
            </a:r>
            <a:r>
              <a:rPr lang="cs-CZ" dirty="0" err="1"/>
              <a:t>hypothesis</a:t>
            </a:r>
            <a:endParaRPr lang="cs-CZ" dirty="0"/>
          </a:p>
        </p:txBody>
      </p:sp>
      <p:pic>
        <p:nvPicPr>
          <p:cNvPr id="4" name="Picture 2" descr="Výsledek obrázku pro social brain hypothesis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3262" y="1844824"/>
            <a:ext cx="5357476" cy="4625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273373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8" name="Picture 4" descr="Image result for robin dunbar theo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28800"/>
            <a:ext cx="8382000" cy="4076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846874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076" name="Picture 4" descr="SouvisejÃ­cÃ­ obrÃ¡zek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769" y="2060848"/>
            <a:ext cx="4900367" cy="3331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VÃ½sledek obrÃ¡zku pro robin dunbar social brai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988840"/>
            <a:ext cx="3960440" cy="4039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460561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Sociální mozek 2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75191"/>
            <a:ext cx="8507288" cy="4894169"/>
          </a:xfrm>
        </p:spPr>
        <p:txBody>
          <a:bodyPr>
            <a:normAutofit fontScale="85000" lnSpcReduction="20000"/>
          </a:bodyPr>
          <a:lstStyle/>
          <a:p>
            <a:pPr marL="118872" indent="0">
              <a:buNone/>
            </a:pPr>
            <a:r>
              <a:rPr lang="cs-CZ" dirty="0" err="1"/>
              <a:t>Dunbar</a:t>
            </a:r>
            <a:r>
              <a:rPr lang="cs-CZ" dirty="0"/>
              <a:t> (2009): Další výzkum: u ostatních savců (jiných než primátů) a u ptáků </a:t>
            </a:r>
            <a:r>
              <a:rPr lang="cs-CZ" b="1" dirty="0"/>
              <a:t>neplatí</a:t>
            </a:r>
            <a:r>
              <a:rPr lang="cs-CZ" dirty="0"/>
              <a:t> zmíněná závislost velikosti </a:t>
            </a:r>
            <a:r>
              <a:rPr lang="cs-CZ" dirty="0" err="1"/>
              <a:t>neokortexu</a:t>
            </a:r>
            <a:r>
              <a:rPr lang="cs-CZ" dirty="0"/>
              <a:t> a velikosti skupiny. ALE platí: </a:t>
            </a:r>
            <a:r>
              <a:rPr lang="cs-CZ" b="1" dirty="0"/>
              <a:t>Větší mozek mají druhy, které žijí a rozmnožují se </a:t>
            </a:r>
            <a:r>
              <a:rPr lang="cs-CZ" b="1" dirty="0" smtClean="0"/>
              <a:t>párově</a:t>
            </a:r>
            <a:r>
              <a:rPr lang="cs-CZ" dirty="0"/>
              <a:t>.</a:t>
            </a:r>
            <a:endParaRPr lang="cs-CZ" dirty="0"/>
          </a:p>
          <a:p>
            <a:pPr marL="118872" indent="0">
              <a:buNone/>
            </a:pPr>
            <a:r>
              <a:rPr lang="cs-CZ" dirty="0" err="1"/>
              <a:t>Dunbar</a:t>
            </a:r>
            <a:r>
              <a:rPr lang="cs-CZ" dirty="0"/>
              <a:t> (2009) vyslovuje hypotézu, zda sociální systémy, které vytvořili primáti, nejsou odvozeny zobecněním párové vazby na další jedince ve skupině?</a:t>
            </a:r>
          </a:p>
          <a:p>
            <a:pPr marL="118872" indent="0">
              <a:buNone/>
            </a:pPr>
            <a:endParaRPr lang="cs-CZ" dirty="0"/>
          </a:p>
          <a:p>
            <a:pPr marL="118872" indent="0">
              <a:buNone/>
            </a:pPr>
            <a:r>
              <a:rPr lang="cs-CZ" dirty="0"/>
              <a:t>Odevzdanost jedince skupině je skutečně celkem podobná odevzdanosti v </a:t>
            </a:r>
            <a:r>
              <a:rPr lang="cs-CZ" dirty="0" smtClean="0"/>
              <a:t>partnerské lásce</a:t>
            </a:r>
            <a:r>
              <a:rPr lang="cs-CZ" dirty="0"/>
              <a:t>. Jak ve skupině, tak v partnerství lze spatřovat jevy jako je: </a:t>
            </a:r>
            <a:r>
              <a:rPr lang="cs-CZ" b="1" dirty="0"/>
              <a:t>soc. konformita </a:t>
            </a:r>
            <a:r>
              <a:rPr lang="cs-CZ" dirty="0"/>
              <a:t>(motorická i postojová, synchronizace), </a:t>
            </a:r>
            <a:r>
              <a:rPr lang="cs-CZ" b="1" dirty="0"/>
              <a:t>soc. koheze</a:t>
            </a:r>
            <a:r>
              <a:rPr lang="cs-CZ" dirty="0"/>
              <a:t>, </a:t>
            </a:r>
            <a:r>
              <a:rPr lang="cs-CZ" b="1" dirty="0"/>
              <a:t>polarizace myšlení</a:t>
            </a:r>
            <a:r>
              <a:rPr lang="cs-CZ" dirty="0"/>
              <a:t> ad.</a:t>
            </a:r>
          </a:p>
        </p:txBody>
      </p:sp>
    </p:spTree>
    <p:extLst>
      <p:ext uri="{BB962C8B-B14F-4D97-AF65-F5344CB8AC3E}">
        <p14:creationId xmlns:p14="http://schemas.microsoft.com/office/powerpoint/2010/main" val="264387737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3200" dirty="0"/>
              <a:t>Rozdíly mezi člověkem a ostatními primáty: pohled komparativní psychologie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8872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8966849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Rozdíly mezi člověkem a šimpanzi (dle </a:t>
            </a:r>
            <a:r>
              <a:rPr lang="cs-CZ" dirty="0" err="1"/>
              <a:t>Matsuzawa</a:t>
            </a:r>
            <a:r>
              <a:rPr lang="cs-CZ" dirty="0"/>
              <a:t>, 2012)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845733"/>
            <a:ext cx="8579295" cy="4679611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cs-CZ" dirty="0"/>
              <a:t>Lidský a šimpanzí genom se liší pouze v </a:t>
            </a:r>
            <a:r>
              <a:rPr lang="cs-CZ" dirty="0" smtClean="0"/>
              <a:t>1.23%,  přesto </a:t>
            </a:r>
            <a:r>
              <a:rPr lang="cs-CZ" dirty="0"/>
              <a:t>jsme na první pohled naprosto odlišní.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cs-CZ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cs-CZ" b="1" dirty="0"/>
              <a:t>Šimpanzi</a:t>
            </a:r>
            <a:r>
              <a:rPr lang="cs-CZ" dirty="0"/>
              <a:t> začnou rodit děti cca v 12 letech a děti mají po cca 5 letech. Ne dříve. Šimpanzice jsou plodné až do smrti (nemají menopauzu).</a:t>
            </a:r>
          </a:p>
        </p:txBody>
      </p:sp>
    </p:spTree>
    <p:extLst>
      <p:ext uri="{BB962C8B-B14F-4D97-AF65-F5344CB8AC3E}">
        <p14:creationId xmlns:p14="http://schemas.microsoft.com/office/powerpoint/2010/main" val="79378010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Rozdíly mezi člověkem a šimpanzi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28801"/>
            <a:ext cx="8229600" cy="4968552"/>
          </a:xfrm>
        </p:spPr>
        <p:txBody>
          <a:bodyPr>
            <a:normAutofit fontScale="77500" lnSpcReduction="20000"/>
          </a:bodyPr>
          <a:lstStyle/>
          <a:p>
            <a:r>
              <a:rPr lang="cs-CZ" b="1" dirty="0"/>
              <a:t>Člověk</a:t>
            </a:r>
            <a:r>
              <a:rPr lang="cs-CZ" dirty="0"/>
              <a:t> začíná rodit v 18 letech. Děti má po sobě po dvou, po třech, ale i po jednom roce. Lidské děti jsou „soběstačné“ </a:t>
            </a:r>
            <a:r>
              <a:rPr lang="cs-CZ" dirty="0" smtClean="0"/>
              <a:t>nejdříve kolem </a:t>
            </a:r>
            <a:r>
              <a:rPr lang="cs-CZ" dirty="0"/>
              <a:t>osmi </a:t>
            </a:r>
            <a:r>
              <a:rPr lang="cs-CZ" dirty="0" smtClean="0"/>
              <a:t>let (spíš mnohem později). </a:t>
            </a:r>
            <a:r>
              <a:rPr lang="cs-CZ" dirty="0"/>
              <a:t>Jak je možné, že lidské matky uživí více dětí zaráz (šimpanzice by to jednoduše nedokázaly)? </a:t>
            </a:r>
          </a:p>
          <a:p>
            <a:r>
              <a:rPr lang="cs-CZ" dirty="0" smtClean="0"/>
              <a:t>Protože: Rodičovství </a:t>
            </a:r>
            <a:r>
              <a:rPr lang="cs-CZ" dirty="0"/>
              <a:t>se účastní i otcové.</a:t>
            </a:r>
          </a:p>
          <a:p>
            <a:r>
              <a:rPr lang="cs-CZ" dirty="0"/>
              <a:t>A navíc i babičky, dědové, strýcové atd. U </a:t>
            </a:r>
            <a:r>
              <a:rPr lang="cs-CZ" b="1" dirty="0"/>
              <a:t>primátů</a:t>
            </a:r>
            <a:r>
              <a:rPr lang="cs-CZ" dirty="0"/>
              <a:t> jsou tyto pečovatelské vztahy ze strany širší komunity zcela výjimečné!</a:t>
            </a:r>
          </a:p>
          <a:p>
            <a:r>
              <a:rPr lang="cs-CZ" dirty="0"/>
              <a:t>Odtud role otců, prarodičů, ale i sourozenců v lidském životě!! Proto jsou komunity lidí mnohem kooperativnější než u ostatních primátů.</a:t>
            </a:r>
          </a:p>
          <a:p>
            <a:r>
              <a:rPr lang="cs-CZ" dirty="0"/>
              <a:t>U člověka </a:t>
            </a:r>
            <a:r>
              <a:rPr lang="cs-CZ" dirty="0" smtClean="0"/>
              <a:t>(u žen</a:t>
            </a:r>
            <a:r>
              <a:rPr lang="cs-CZ" dirty="0"/>
              <a:t>) existuje menopauza, po které ženy žijí cca ještě 30-50 let. To jim umožňuje </a:t>
            </a:r>
            <a:r>
              <a:rPr lang="cs-CZ" b="1" dirty="0"/>
              <a:t>roli prarodiče </a:t>
            </a:r>
            <a:r>
              <a:rPr lang="cs-CZ" dirty="0"/>
              <a:t>(babičky + dědečka). </a:t>
            </a:r>
            <a:r>
              <a:rPr lang="cs-CZ" sz="1900" dirty="0"/>
              <a:t>U neandrtálců pravděpodobně prarodiče snad nebyly kvůli kratšímu věku populace, ale klidně mohly být.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2634620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Rozdíly mezi člověkem a šimpanzi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775191"/>
            <a:ext cx="8496944" cy="4894169"/>
          </a:xfrm>
        </p:spPr>
        <p:txBody>
          <a:bodyPr/>
          <a:lstStyle/>
          <a:p>
            <a:pPr marL="118872" indent="0">
              <a:buNone/>
            </a:pPr>
            <a:r>
              <a:rPr lang="cs-CZ" sz="2400" dirty="0"/>
              <a:t>Lidské ženy mají </a:t>
            </a:r>
            <a:r>
              <a:rPr lang="cs-CZ" sz="2400" b="1" dirty="0"/>
              <a:t>skrytou ovulaci </a:t>
            </a:r>
            <a:r>
              <a:rPr lang="cs-CZ" sz="2400" dirty="0"/>
              <a:t>(to je zcela raritní mezi živočichy!!). Šimpanzí samice inzerují svoji ovulaci stejně jako </a:t>
            </a:r>
            <a:r>
              <a:rPr lang="cs-CZ" sz="2400" b="1" dirty="0"/>
              <a:t>všichni</a:t>
            </a:r>
            <a:r>
              <a:rPr lang="cs-CZ" sz="2400" dirty="0"/>
              <a:t> ostatní živočichové. </a:t>
            </a:r>
          </a:p>
          <a:p>
            <a:pPr marL="118872" indent="0">
              <a:buNone/>
            </a:pPr>
            <a:endParaRPr lang="cs-CZ" sz="2400" dirty="0"/>
          </a:p>
          <a:p>
            <a:pPr marL="118872" indent="0">
              <a:buNone/>
            </a:pPr>
            <a:r>
              <a:rPr lang="cs-CZ" sz="2400" dirty="0"/>
              <a:t>Jak a proč může existovat něco jako skrytá ovulace?</a:t>
            </a:r>
          </a:p>
          <a:p>
            <a:pPr marL="118872" indent="0">
              <a:buNone/>
            </a:pPr>
            <a:endParaRPr lang="cs-CZ" sz="2400" dirty="0"/>
          </a:p>
          <a:p>
            <a:pPr marL="118872" indent="0">
              <a:buNone/>
            </a:pPr>
            <a:r>
              <a:rPr lang="cs-CZ" sz="2400" dirty="0"/>
              <a:t>Adaptací mužů na skrytou ovulaci žen (aby zajistili svoje otcovství, zúročili svůj </a:t>
            </a:r>
            <a:r>
              <a:rPr lang="cs-CZ" sz="2400" b="1" i="1" dirty="0" err="1"/>
              <a:t>parental</a:t>
            </a:r>
            <a:r>
              <a:rPr lang="cs-CZ" sz="2400" b="1" i="1" dirty="0"/>
              <a:t> </a:t>
            </a:r>
            <a:r>
              <a:rPr lang="cs-CZ" sz="2400" b="1" i="1" dirty="0" err="1"/>
              <a:t>investment</a:t>
            </a:r>
            <a:r>
              <a:rPr lang="cs-CZ" sz="2400" dirty="0"/>
              <a:t>) je možná </a:t>
            </a:r>
            <a:r>
              <a:rPr lang="cs-CZ" sz="2400" b="1" dirty="0"/>
              <a:t>monogamie</a:t>
            </a:r>
            <a:r>
              <a:rPr lang="cs-CZ" sz="2400" dirty="0"/>
              <a:t> (</a:t>
            </a:r>
            <a:r>
              <a:rPr lang="cs-CZ" sz="2400" dirty="0" err="1"/>
              <a:t>Diamond</a:t>
            </a:r>
            <a:r>
              <a:rPr lang="cs-CZ" sz="2400" dirty="0"/>
              <a:t>, 2003), čili celoživotní soužití s jednou partnerkou (tzv. </a:t>
            </a:r>
            <a:r>
              <a:rPr lang="cs-CZ" sz="2400" i="1" dirty="0"/>
              <a:t>mate </a:t>
            </a:r>
            <a:r>
              <a:rPr lang="cs-CZ" sz="2400" i="1" dirty="0" err="1"/>
              <a:t>guarding</a:t>
            </a:r>
            <a:r>
              <a:rPr lang="cs-CZ" sz="2400" i="1" dirty="0"/>
              <a:t> </a:t>
            </a:r>
            <a:r>
              <a:rPr lang="cs-CZ" sz="2400" dirty="0"/>
              <a:t>– to existuje i u šimpanzů, ale v mnohem menší míře).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367530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Povinná studijní literatura: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Picture 2" descr="Obálka titulu Základy sociální psychologi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4437112"/>
            <a:ext cx="1338263" cy="2109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bdélník 4"/>
          <p:cNvSpPr>
            <a:spLocks noChangeArrowheads="1"/>
          </p:cNvSpPr>
          <p:nvPr/>
        </p:nvSpPr>
        <p:spPr bwMode="auto">
          <a:xfrm>
            <a:off x="2627784" y="4581128"/>
            <a:ext cx="4824536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cs-CZ" altLang="cs-CZ" dirty="0"/>
          </a:p>
          <a:p>
            <a:r>
              <a:rPr lang="cs-CZ" altLang="cs-CZ" sz="2400" dirty="0" err="1"/>
              <a:t>Hayesová</a:t>
            </a:r>
            <a:r>
              <a:rPr lang="cs-CZ" altLang="cs-CZ" sz="2400" dirty="0"/>
              <a:t>, N. (2007). </a:t>
            </a:r>
            <a:r>
              <a:rPr lang="cs-CZ" altLang="cs-CZ" sz="2400" i="1" dirty="0"/>
              <a:t>Základy sociální psychologie</a:t>
            </a:r>
            <a:r>
              <a:rPr lang="cs-CZ" altLang="cs-CZ" sz="2400" dirty="0"/>
              <a:t>. Portál: Praha. ISBN: 978-80-262-0534-0</a:t>
            </a:r>
          </a:p>
        </p:txBody>
      </p:sp>
      <p:pic>
        <p:nvPicPr>
          <p:cNvPr id="1026" name="Picture 2" descr="Sociální psychologie pro pedagogy [E-kniha] - Zdeněk Helus | KOSMAS.cz -  vaše internetové knihkupectví">
            <a:extLst>
              <a:ext uri="{FF2B5EF4-FFF2-40B4-BE49-F238E27FC236}">
                <a16:creationId xmlns="" xmlns:a16="http://schemas.microsoft.com/office/drawing/2014/main" id="{9994874F-13BB-412E-B03F-7A69D56D38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052" y="1925157"/>
            <a:ext cx="1338263" cy="1967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bdélník 5">
            <a:extLst>
              <a:ext uri="{FF2B5EF4-FFF2-40B4-BE49-F238E27FC236}">
                <a16:creationId xmlns="" xmlns:a16="http://schemas.microsoft.com/office/drawing/2014/main" id="{180FD995-48FC-44E8-845D-B3CB75E3B9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27784" y="1925157"/>
            <a:ext cx="4824536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cs-CZ" altLang="cs-CZ" dirty="0"/>
          </a:p>
          <a:p>
            <a:r>
              <a:rPr lang="cs-CZ" altLang="cs-CZ" sz="2400" dirty="0" err="1"/>
              <a:t>Helus</a:t>
            </a:r>
            <a:r>
              <a:rPr lang="cs-CZ" altLang="cs-CZ" sz="2400" dirty="0"/>
              <a:t>, Z. (2007 či 2015). </a:t>
            </a:r>
            <a:r>
              <a:rPr lang="cs-CZ" altLang="cs-CZ" sz="2400" i="1" dirty="0"/>
              <a:t>Sociální psychologie pro pedagogy</a:t>
            </a:r>
            <a:r>
              <a:rPr lang="cs-CZ" altLang="cs-CZ" sz="2400" dirty="0"/>
              <a:t>. Grada: Praha</a:t>
            </a:r>
            <a:r>
              <a:rPr lang="cs-CZ" altLang="cs-CZ" sz="2400"/>
              <a:t>. </a:t>
            </a:r>
            <a:endParaRPr lang="cs-CZ" altLang="cs-CZ" sz="2400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Evoluce lidského uspořádání rodiny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118872" indent="0">
              <a:buNone/>
            </a:pPr>
            <a:r>
              <a:rPr lang="cs-CZ" dirty="0"/>
              <a:t>U raných </a:t>
            </a:r>
            <a:r>
              <a:rPr lang="cs-CZ" dirty="0" err="1"/>
              <a:t>homininů</a:t>
            </a:r>
            <a:r>
              <a:rPr lang="cs-CZ" dirty="0"/>
              <a:t> (H. </a:t>
            </a:r>
            <a:r>
              <a:rPr lang="cs-CZ" dirty="0" err="1"/>
              <a:t>rudolfensis</a:t>
            </a:r>
            <a:r>
              <a:rPr lang="cs-CZ" dirty="0"/>
              <a:t>, H. </a:t>
            </a:r>
            <a:r>
              <a:rPr lang="cs-CZ" dirty="0" err="1"/>
              <a:t>habilis</a:t>
            </a:r>
            <a:r>
              <a:rPr lang="cs-CZ" dirty="0"/>
              <a:t>) se ještě setkáváme s velkým pohlavním dimorfizmem (poměr 1,4), který je dokladem harémového uspořádání sociálního života.</a:t>
            </a:r>
          </a:p>
          <a:p>
            <a:pPr marL="118872" indent="0">
              <a:buNone/>
            </a:pPr>
            <a:endParaRPr lang="cs-CZ" dirty="0"/>
          </a:p>
          <a:p>
            <a:pPr marL="118872" indent="0">
              <a:buNone/>
            </a:pPr>
            <a:r>
              <a:rPr lang="cs-CZ" dirty="0"/>
              <a:t>Snížení </a:t>
            </a:r>
            <a:r>
              <a:rPr lang="cs-CZ" dirty="0" smtClean="0"/>
              <a:t>pohl</a:t>
            </a:r>
            <a:r>
              <a:rPr lang="cs-CZ" dirty="0" smtClean="0"/>
              <a:t>avního</a:t>
            </a:r>
            <a:r>
              <a:rPr lang="cs-CZ" dirty="0" smtClean="0"/>
              <a:t> </a:t>
            </a:r>
            <a:r>
              <a:rPr lang="cs-CZ" dirty="0"/>
              <a:t>dimorfizmu (z 1,4 na 1,2) je dokladem posunu k párovému uspořádání společností a tedy ke stavu, který je podobný našemu stavu, kdy základ rodiny tvoří </a:t>
            </a:r>
            <a:r>
              <a:rPr lang="cs-CZ" b="1" dirty="0"/>
              <a:t>dyáda</a:t>
            </a:r>
            <a:r>
              <a:rPr lang="cs-CZ" dirty="0"/>
              <a:t> (nikoli harém).</a:t>
            </a:r>
          </a:p>
        </p:txBody>
      </p:sp>
    </p:spTree>
    <p:extLst>
      <p:ext uri="{BB962C8B-B14F-4D97-AF65-F5344CB8AC3E}">
        <p14:creationId xmlns:p14="http://schemas.microsoft.com/office/powerpoint/2010/main" val="416695132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Rozdíly mezi člověkem a ostatními primáty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2959" y="1556793"/>
            <a:ext cx="7543801" cy="5040560"/>
          </a:xfrm>
        </p:spPr>
        <p:txBody>
          <a:bodyPr>
            <a:normAutofit fontScale="85000" lnSpcReduction="20000"/>
          </a:bodyPr>
          <a:lstStyle/>
          <a:p>
            <a:pPr marL="118872" indent="0">
              <a:buNone/>
            </a:pPr>
            <a:r>
              <a:rPr lang="cs-CZ" sz="2800" dirty="0"/>
              <a:t>Člověk (industriálních kultur) je jediným primátem, u kterého jsou matka s dítětem (před osamostatněním) separováni od sebe po delší časové úseky (jen u některých poloopic matky děti opouštějí, aby se nakrmily). U všech ostatních primátů se dítě drží matčiny srsti (srov. </a:t>
            </a:r>
            <a:r>
              <a:rPr lang="cs-CZ" sz="2800" b="1" dirty="0"/>
              <a:t>úchopový reflex</a:t>
            </a:r>
            <a:r>
              <a:rPr lang="cs-CZ" sz="2800" dirty="0"/>
              <a:t>) a nepouští se. U opic matka navíc dítě objímá rukou (přidržuje ho). Nikoli u poloopic (tam se mládě jen drží). </a:t>
            </a:r>
          </a:p>
          <a:p>
            <a:pPr marL="118872" indent="0">
              <a:buNone/>
            </a:pPr>
            <a:endParaRPr lang="cs-CZ" sz="2800" dirty="0"/>
          </a:p>
          <a:p>
            <a:pPr marL="118872" indent="0">
              <a:buNone/>
            </a:pPr>
            <a:r>
              <a:rPr lang="cs-CZ" sz="2800" dirty="0"/>
              <a:t>Separace dětí u lidí vede </a:t>
            </a:r>
            <a:r>
              <a:rPr lang="cs-CZ" sz="2800" dirty="0" smtClean="0"/>
              <a:t>mj. k </a:t>
            </a:r>
            <a:r>
              <a:rPr lang="cs-CZ" sz="2800" dirty="0"/>
              <a:t>většímu tlaku na rozvoj hlasové komunikace, která někdy v dávnověku musela nahradit tělesný kontakt (</a:t>
            </a:r>
            <a:r>
              <a:rPr lang="cs-CZ" sz="2800" dirty="0" err="1"/>
              <a:t>Dunbar</a:t>
            </a:r>
            <a:r>
              <a:rPr lang="cs-CZ" sz="2800" dirty="0"/>
              <a:t> a jeho </a:t>
            </a:r>
            <a:r>
              <a:rPr lang="cs-CZ" sz="2800" i="1" dirty="0" err="1"/>
              <a:t>social</a:t>
            </a:r>
            <a:r>
              <a:rPr lang="cs-CZ" sz="2800" i="1" dirty="0"/>
              <a:t> </a:t>
            </a:r>
            <a:r>
              <a:rPr lang="cs-CZ" sz="2800" i="1" dirty="0" err="1"/>
              <a:t>grooming</a:t>
            </a:r>
            <a:r>
              <a:rPr lang="cs-CZ" sz="2800" i="1" dirty="0"/>
              <a:t>/</a:t>
            </a:r>
            <a:r>
              <a:rPr lang="cs-CZ" sz="2800" i="1" dirty="0" err="1"/>
              <a:t>gossiping</a:t>
            </a:r>
            <a:r>
              <a:rPr lang="cs-CZ" sz="2800" i="1" dirty="0"/>
              <a:t> </a:t>
            </a:r>
            <a:r>
              <a:rPr lang="cs-CZ" sz="2800" i="1" dirty="0" err="1"/>
              <a:t>theory</a:t>
            </a:r>
            <a:r>
              <a:rPr lang="cs-CZ" sz="2800" dirty="0"/>
              <a:t>). </a:t>
            </a:r>
          </a:p>
          <a:p>
            <a:pPr marL="118872" indent="0">
              <a:buNone/>
            </a:pPr>
            <a:endParaRPr lang="cs-CZ" sz="2800" dirty="0"/>
          </a:p>
          <a:p>
            <a:pPr marL="118872" indent="0">
              <a:buNone/>
            </a:pPr>
            <a:r>
              <a:rPr lang="cs-CZ" sz="2800" dirty="0"/>
              <a:t>Lidská poloha na zádech je zcela ojedinělá mezi primáty a savci vůbec.</a:t>
            </a:r>
          </a:p>
        </p:txBody>
      </p:sp>
    </p:spTree>
    <p:extLst>
      <p:ext uri="{BB962C8B-B14F-4D97-AF65-F5344CB8AC3E}">
        <p14:creationId xmlns:p14="http://schemas.microsoft.com/office/powerpoint/2010/main" val="127193129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7170" name="Picture 2" descr="Výsledek obrázku pro african breastfeedi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269" y="173456"/>
            <a:ext cx="8581461" cy="6436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758056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Schopnost učit se u člověka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4894169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r>
              <a:rPr lang="cs-CZ" dirty="0"/>
              <a:t>Všichni živočichové jsou po odstavení samostatní (</a:t>
            </a:r>
            <a:r>
              <a:rPr lang="cs-CZ" dirty="0" smtClean="0"/>
              <a:t>člověk </a:t>
            </a:r>
            <a:r>
              <a:rPr lang="cs-CZ" dirty="0"/>
              <a:t>nikoli). </a:t>
            </a:r>
          </a:p>
          <a:p>
            <a:pPr marL="137160" indent="0">
              <a:buNone/>
            </a:pPr>
            <a:endParaRPr lang="cs-CZ" dirty="0"/>
          </a:p>
          <a:p>
            <a:pPr marL="137160" indent="0">
              <a:buNone/>
            </a:pPr>
            <a:r>
              <a:rPr lang="cs-CZ" dirty="0"/>
              <a:t>Člověk se nejenom stará o potomky, ale zároveň je také </a:t>
            </a:r>
            <a:r>
              <a:rPr lang="cs-CZ" b="1" dirty="0"/>
              <a:t>učí</a:t>
            </a:r>
            <a:r>
              <a:rPr lang="cs-CZ" dirty="0"/>
              <a:t>. To je mezi živočichy zcela ojedinělé!</a:t>
            </a:r>
          </a:p>
          <a:p>
            <a:pPr marL="137160" indent="0">
              <a:buNone/>
            </a:pPr>
            <a:endParaRPr lang="cs-CZ" dirty="0"/>
          </a:p>
          <a:p>
            <a:pPr marL="137160" indent="0">
              <a:buNone/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1506434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Rozdíly mezi člověkem a šimpanzi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sz="4000" dirty="0"/>
              <a:t>Lidé vytvořili explicitní kumulativní </a:t>
            </a:r>
            <a:r>
              <a:rPr lang="cs-CZ" sz="4000" b="1" dirty="0"/>
              <a:t>kolektivní paměť </a:t>
            </a:r>
            <a:r>
              <a:rPr lang="cs-CZ" sz="4000" dirty="0"/>
              <a:t>na objevené technologie (=</a:t>
            </a:r>
            <a:r>
              <a:rPr lang="cs-CZ" sz="4000" b="1" dirty="0"/>
              <a:t>kultura</a:t>
            </a:r>
            <a:r>
              <a:rPr lang="cs-CZ" sz="4000" dirty="0"/>
              <a:t>). </a:t>
            </a:r>
          </a:p>
          <a:p>
            <a:r>
              <a:rPr lang="cs-CZ" sz="4000" dirty="0"/>
              <a:t>Šimpanzi znají jen hrstku technologií a kulturní transmise je u nich velmi pomalá a nejistá. </a:t>
            </a:r>
          </a:p>
          <a:p>
            <a:r>
              <a:rPr lang="cs-CZ" sz="4000" dirty="0"/>
              <a:t>My,</a:t>
            </a:r>
            <a:r>
              <a:rPr lang="cs-CZ" sz="4000" b="1" dirty="0"/>
              <a:t> AMH</a:t>
            </a:r>
            <a:r>
              <a:rPr lang="cs-CZ" sz="4000" dirty="0"/>
              <a:t> (</a:t>
            </a:r>
            <a:r>
              <a:rPr lang="cs-CZ" i="1" dirty="0" err="1"/>
              <a:t>anatomically</a:t>
            </a:r>
            <a:r>
              <a:rPr lang="cs-CZ" i="1" dirty="0"/>
              <a:t> </a:t>
            </a:r>
            <a:r>
              <a:rPr lang="cs-CZ" i="1" dirty="0" err="1"/>
              <a:t>modern</a:t>
            </a:r>
            <a:r>
              <a:rPr lang="cs-CZ" i="1" dirty="0"/>
              <a:t> </a:t>
            </a:r>
            <a:r>
              <a:rPr lang="cs-CZ" i="1" dirty="0" err="1" smtClean="0"/>
              <a:t>humans</a:t>
            </a:r>
            <a:r>
              <a:rPr lang="cs-CZ" i="1" dirty="0" smtClean="0"/>
              <a:t> = anatomicky moderní lidé</a:t>
            </a:r>
            <a:r>
              <a:rPr lang="cs-CZ" b="1" dirty="0" smtClean="0"/>
              <a:t>)</a:t>
            </a:r>
            <a:r>
              <a:rPr lang="cs-CZ" sz="4000" dirty="0" smtClean="0"/>
              <a:t> </a:t>
            </a:r>
            <a:r>
              <a:rPr lang="cs-CZ" sz="4000" dirty="0"/>
              <a:t>jsme mistry učenlivosti. </a:t>
            </a:r>
          </a:p>
          <a:p>
            <a:pPr marL="118872" indent="0">
              <a:buNone/>
            </a:pPr>
            <a:endParaRPr lang="cs-CZ" sz="40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7085222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Rozdíly mezi člověkem a šimpanzi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3968" y="1556792"/>
            <a:ext cx="8229600" cy="4625609"/>
          </a:xfrm>
        </p:spPr>
        <p:txBody>
          <a:bodyPr>
            <a:noAutofit/>
          </a:bodyPr>
          <a:lstStyle/>
          <a:p>
            <a:pPr marL="118872" indent="0">
              <a:buNone/>
            </a:pPr>
            <a:r>
              <a:rPr lang="cs-CZ" dirty="0"/>
              <a:t>Šimpanzi mají také různé </a:t>
            </a:r>
            <a:r>
              <a:rPr lang="cs-CZ" i="1" dirty="0"/>
              <a:t>kultury</a:t>
            </a:r>
            <a:r>
              <a:rPr lang="cs-CZ" dirty="0"/>
              <a:t>, které si předávají: např. šimpanzi z </a:t>
            </a:r>
            <a:r>
              <a:rPr lang="cs-CZ" dirty="0" err="1"/>
              <a:t>Gombe</a:t>
            </a:r>
            <a:r>
              <a:rPr lang="cs-CZ" dirty="0"/>
              <a:t> používají větvičky, aby s nimi lovili termity; šimpanzi z </a:t>
            </a:r>
            <a:r>
              <a:rPr lang="cs-CZ" dirty="0" err="1"/>
              <a:t>Bossou</a:t>
            </a:r>
            <a:r>
              <a:rPr lang="cs-CZ" dirty="0"/>
              <a:t> zase používají kameny k rozbíjení ořechů.</a:t>
            </a:r>
          </a:p>
          <a:p>
            <a:pPr marL="118872" indent="0">
              <a:buNone/>
            </a:pPr>
            <a:endParaRPr lang="cs-CZ" dirty="0"/>
          </a:p>
          <a:p>
            <a:pPr marL="118872" indent="0">
              <a:buNone/>
            </a:pPr>
            <a:r>
              <a:rPr lang="cs-CZ" dirty="0" err="1"/>
              <a:t>Meziskupinová</a:t>
            </a:r>
            <a:r>
              <a:rPr lang="cs-CZ" dirty="0"/>
              <a:t> transmise kultury je však u </a:t>
            </a:r>
            <a:r>
              <a:rPr lang="cs-CZ" dirty="0" smtClean="0"/>
              <a:t>šimpanzů (oproti člověku) </a:t>
            </a:r>
            <a:r>
              <a:rPr lang="cs-CZ" dirty="0"/>
              <a:t>velmi omezená.</a:t>
            </a:r>
          </a:p>
        </p:txBody>
      </p:sp>
    </p:spTree>
    <p:extLst>
      <p:ext uri="{BB962C8B-B14F-4D97-AF65-F5344CB8AC3E}">
        <p14:creationId xmlns:p14="http://schemas.microsoft.com/office/powerpoint/2010/main" val="86213685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VÃ½sledek obrÃ¡zku pro the cultures of chimpanzee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88640"/>
            <a:ext cx="4752528" cy="6526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179512" y="2492896"/>
            <a:ext cx="187220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Přehled technologií u různých </a:t>
            </a:r>
            <a:r>
              <a:rPr lang="cs-CZ" dirty="0" err="1" smtClean="0"/>
              <a:t>šimpazích</a:t>
            </a:r>
            <a:r>
              <a:rPr lang="cs-CZ" dirty="0" smtClean="0"/>
              <a:t> komunit</a:t>
            </a:r>
          </a:p>
          <a:p>
            <a:r>
              <a:rPr lang="cs-CZ" dirty="0" smtClean="0"/>
              <a:t>(z </a:t>
            </a:r>
            <a:r>
              <a:rPr lang="cs-CZ" dirty="0" err="1" smtClean="0"/>
              <a:t>Whiten</a:t>
            </a:r>
            <a:r>
              <a:rPr lang="cs-CZ" dirty="0" smtClean="0"/>
              <a:t> et al. 1999)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1282545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28801"/>
            <a:ext cx="8229600" cy="5040560"/>
          </a:xfrm>
        </p:spPr>
        <p:txBody>
          <a:bodyPr>
            <a:normAutofit fontScale="85000" lnSpcReduction="10000"/>
          </a:bodyPr>
          <a:lstStyle/>
          <a:p>
            <a:pPr marL="118872" indent="0">
              <a:buNone/>
            </a:pPr>
            <a:r>
              <a:rPr lang="cs-CZ" b="1" dirty="0"/>
              <a:t>Dospělí šimpanzi nevěnují pozornost mladým</a:t>
            </a:r>
            <a:r>
              <a:rPr lang="cs-CZ" dirty="0"/>
              <a:t>.</a:t>
            </a:r>
          </a:p>
          <a:p>
            <a:pPr marL="118872" indent="0">
              <a:buNone/>
            </a:pPr>
            <a:endParaRPr lang="cs-CZ" dirty="0"/>
          </a:p>
          <a:p>
            <a:pPr marL="118872" indent="0">
              <a:buNone/>
            </a:pPr>
            <a:r>
              <a:rPr lang="cs-CZ" dirty="0"/>
              <a:t>U šimpanzů se výchovy (cca 4 roky) účastní pouze </a:t>
            </a:r>
            <a:r>
              <a:rPr lang="cs-CZ" b="1" dirty="0"/>
              <a:t>matky</a:t>
            </a:r>
            <a:r>
              <a:rPr lang="cs-CZ" dirty="0"/>
              <a:t>. Samci pouze zajišťují matkám s dětmi ochranu a přístup ke zdrojům potravy.</a:t>
            </a:r>
          </a:p>
          <a:p>
            <a:pPr marL="118872" indent="0">
              <a:buNone/>
            </a:pPr>
            <a:endParaRPr lang="cs-CZ" dirty="0"/>
          </a:p>
          <a:p>
            <a:pPr marL="118872" indent="0">
              <a:buNone/>
            </a:pPr>
            <a:r>
              <a:rPr lang="cs-CZ" dirty="0"/>
              <a:t>Děti se učí pouze </a:t>
            </a:r>
            <a:r>
              <a:rPr lang="cs-CZ" b="1" dirty="0"/>
              <a:t>observačním učením </a:t>
            </a:r>
            <a:r>
              <a:rPr lang="cs-CZ" dirty="0"/>
              <a:t>(tj. pozorováním). Matky nikdy svoje děti neučí: neukazují jim pohyby, aby to pochopily; nepodají jim vhodný kámen k louskání; nevytvarují jim ruku tak, aby dobře provedla pohyb. Pouze jim umožňují, aby se dívaly. </a:t>
            </a:r>
          </a:p>
          <a:p>
            <a:pPr marL="118872" indent="0">
              <a:buNone/>
            </a:pPr>
            <a:r>
              <a:rPr lang="cs-CZ" dirty="0"/>
              <a:t>Takto se šimpanzi naučí jakž takž louskat ořechy po třech až pěti letech! </a:t>
            </a:r>
          </a:p>
          <a:p>
            <a:pPr marL="118872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1006527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Člověk a učení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118872" indent="0">
              <a:buNone/>
            </a:pPr>
            <a:r>
              <a:rPr lang="cs-CZ" dirty="0"/>
              <a:t>U lidí je tomu zcela jinak! Základní lidskou adaptací je </a:t>
            </a:r>
            <a:r>
              <a:rPr lang="cs-CZ" b="1" dirty="0"/>
              <a:t>vyučování (socializace) dětí</a:t>
            </a:r>
            <a:r>
              <a:rPr lang="cs-CZ" dirty="0"/>
              <a:t>.</a:t>
            </a:r>
          </a:p>
          <a:p>
            <a:pPr marL="118872" indent="0">
              <a:buNone/>
            </a:pPr>
            <a:endParaRPr lang="cs-CZ" dirty="0"/>
          </a:p>
          <a:p>
            <a:pPr marL="118872" indent="0">
              <a:buNone/>
            </a:pPr>
            <a:r>
              <a:rPr lang="cs-CZ" dirty="0"/>
              <a:t>Člověk prodlužuje tzv. období </a:t>
            </a:r>
            <a:r>
              <a:rPr lang="cs-CZ" b="1" dirty="0"/>
              <a:t>učení se </a:t>
            </a:r>
            <a:r>
              <a:rPr lang="cs-CZ" dirty="0"/>
              <a:t>co do délky (ve 14-15 letech končí povinná školní docházka, což je nejdelší absolutní délka času dětství u mnohobuněčných organismů). Navíc přesahuje doba učení i z období dětství a adolescence i do dospělosti a stáří (srov. U3V).</a:t>
            </a:r>
          </a:p>
          <a:p>
            <a:pPr marL="118872" indent="0">
              <a:buNone/>
            </a:pPr>
            <a:endParaRPr lang="cs-CZ" dirty="0"/>
          </a:p>
          <a:p>
            <a:pPr marL="118872" indent="0">
              <a:buNone/>
            </a:pPr>
            <a:r>
              <a:rPr lang="cs-CZ" dirty="0"/>
              <a:t>Učitelé jsou profesní skupinou, která přejala část socializace od rodičů na svá bedra. Učitelé jsou profesionálové v socializaci dané věkové skupiny.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086471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Rozdíly mezi člověkem a šimpanzi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8872" indent="0">
              <a:buNone/>
            </a:pPr>
            <a:r>
              <a:rPr lang="cs-CZ" sz="2800" dirty="0"/>
              <a:t>Šimpanzí matky svoje děti nikdy neplísní, nebijí ani je nezanedbávají. </a:t>
            </a:r>
          </a:p>
          <a:p>
            <a:pPr marL="118872" indent="0">
              <a:buNone/>
            </a:pPr>
            <a:endParaRPr lang="cs-CZ" sz="2800" b="1" dirty="0"/>
          </a:p>
          <a:p>
            <a:pPr marL="118872" indent="0">
              <a:buNone/>
            </a:pPr>
            <a:r>
              <a:rPr lang="cs-CZ" sz="2800" b="1" dirty="0"/>
              <a:t>Ale (!) </a:t>
            </a:r>
            <a:r>
              <a:rPr lang="cs-CZ" sz="2800" dirty="0"/>
              <a:t>nepoužívají v takové míře jako člověk pozitivní ujištění (</a:t>
            </a:r>
            <a:r>
              <a:rPr lang="cs-CZ" sz="2800" b="1" dirty="0"/>
              <a:t>pochvalu</a:t>
            </a:r>
            <a:r>
              <a:rPr lang="cs-CZ" sz="2800" dirty="0"/>
              <a:t>). Lidské dítě je závislé na pochvale (srov. metoda </a:t>
            </a:r>
            <a:r>
              <a:rPr lang="cs-CZ" sz="2800" dirty="0" smtClean="0"/>
              <a:t>manželů Kopřivových</a:t>
            </a:r>
            <a:r>
              <a:rPr lang="cs-CZ" sz="2800" dirty="0"/>
              <a:t>).</a:t>
            </a:r>
          </a:p>
          <a:p>
            <a:pPr marL="118872" indent="0">
              <a:buNone/>
            </a:pPr>
            <a:endParaRPr lang="cs-CZ" sz="2800" dirty="0"/>
          </a:p>
          <a:p>
            <a:pPr marL="118872" indent="0">
              <a:buNone/>
            </a:pPr>
            <a:r>
              <a:rPr lang="cs-CZ" sz="2800" dirty="0"/>
              <a:t>Šimpanzí děti (v noci) nepláčou. Šimpanzí děti to nepotřebují, protože jsou s matkou neustále (do 3 měsíců na ní stále visí).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292063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Ukončení: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b="1" dirty="0" smtClean="0"/>
              <a:t>Přednáška</a:t>
            </a:r>
            <a:r>
              <a:rPr lang="cs-CZ" dirty="0" smtClean="0"/>
              <a:t>: Písemný </a:t>
            </a:r>
            <a:r>
              <a:rPr lang="cs-CZ" dirty="0"/>
              <a:t>test na 60%, tj. 12/20.</a:t>
            </a:r>
          </a:p>
          <a:p>
            <a:pPr>
              <a:buNone/>
            </a:pPr>
            <a:r>
              <a:rPr lang="cs-CZ" dirty="0"/>
              <a:t>	Testové otázky jsou </a:t>
            </a:r>
            <a:r>
              <a:rPr lang="cs-CZ" dirty="0" smtClean="0"/>
              <a:t>zodpověditelné z informací uvedených v </a:t>
            </a:r>
            <a:r>
              <a:rPr lang="cs-CZ" b="1" dirty="0" smtClean="0"/>
              <a:t>Interaktivní osnově</a:t>
            </a:r>
            <a:r>
              <a:rPr lang="cs-CZ" dirty="0" smtClean="0"/>
              <a:t>, </a:t>
            </a:r>
            <a:r>
              <a:rPr lang="cs-CZ" dirty="0"/>
              <a:t>z prezentací v ní (slova vyznačena </a:t>
            </a:r>
            <a:r>
              <a:rPr lang="cs-CZ" b="1" dirty="0" smtClean="0"/>
              <a:t>tučně </a:t>
            </a:r>
            <a:r>
              <a:rPr lang="cs-CZ" dirty="0" smtClean="0"/>
              <a:t>jsou základní termíny, které musíte znát) </a:t>
            </a:r>
            <a:r>
              <a:rPr lang="cs-CZ" dirty="0"/>
              <a:t>a z povinné literatury (Řezáč a </a:t>
            </a:r>
            <a:r>
              <a:rPr lang="cs-CZ" dirty="0" err="1"/>
              <a:t>Hewstone&amp;Stroebe</a:t>
            </a:r>
            <a:r>
              <a:rPr lang="cs-CZ" dirty="0"/>
              <a:t>).</a:t>
            </a:r>
          </a:p>
          <a:p>
            <a:pPr>
              <a:buNone/>
            </a:pPr>
            <a:r>
              <a:rPr lang="cs-CZ" b="1" dirty="0"/>
              <a:t>Seminář</a:t>
            </a:r>
            <a:r>
              <a:rPr lang="cs-CZ" dirty="0"/>
              <a:t>: aktivní účast (max. 1 neomluvená absence).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8723232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146" name="Picture 2" descr="Související obrázek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764" y="1095551"/>
            <a:ext cx="8820472" cy="5759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671090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lang="cs-CZ" dirty="0"/>
              <a:t>Socializace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752568"/>
          </a:xfrm>
        </p:spPr>
        <p:txBody>
          <a:bodyPr>
            <a:normAutofit fontScale="77500" lnSpcReduction="20000"/>
          </a:bodyPr>
          <a:lstStyle/>
          <a:p>
            <a:pPr marL="137160" indent="0">
              <a:buNone/>
            </a:pPr>
            <a:r>
              <a:rPr lang="pt-BR" dirty="0"/>
              <a:t>Socializace </a:t>
            </a:r>
            <a:r>
              <a:rPr lang="pt-BR" b="1" i="1" dirty="0"/>
              <a:t>primární</a:t>
            </a:r>
            <a:r>
              <a:rPr lang="pt-BR" dirty="0"/>
              <a:t> (raná</a:t>
            </a:r>
            <a:r>
              <a:rPr lang="cs-CZ" dirty="0"/>
              <a:t>, v rodině, cca do 3. roku</a:t>
            </a:r>
            <a:r>
              <a:rPr lang="pt-BR" dirty="0"/>
              <a:t>) a </a:t>
            </a:r>
            <a:r>
              <a:rPr lang="pt-BR" b="1" i="1" dirty="0"/>
              <a:t>sekundární</a:t>
            </a:r>
            <a:r>
              <a:rPr lang="pt-BR" dirty="0"/>
              <a:t> (</a:t>
            </a:r>
            <a:r>
              <a:rPr lang="cs-CZ" dirty="0"/>
              <a:t>mezi vrstevníky, ve škole, v zaměstnání, od 3 let dále</a:t>
            </a:r>
            <a:r>
              <a:rPr lang="pt-BR" dirty="0"/>
              <a:t>)</a:t>
            </a:r>
            <a:endParaRPr lang="cs-CZ" dirty="0"/>
          </a:p>
          <a:p>
            <a:pPr marL="137160" indent="0">
              <a:buNone/>
            </a:pPr>
            <a:endParaRPr lang="cs-CZ" dirty="0"/>
          </a:p>
          <a:p>
            <a:pPr marL="137160" indent="0">
              <a:buNone/>
            </a:pPr>
            <a:r>
              <a:rPr lang="cs-CZ" dirty="0"/>
              <a:t>Socializace probíhá kvůli vrozenému pudu k </a:t>
            </a:r>
            <a:r>
              <a:rPr lang="cs-CZ" b="1" i="1" dirty="0"/>
              <a:t>vazbě</a:t>
            </a:r>
            <a:r>
              <a:rPr lang="cs-CZ" dirty="0"/>
              <a:t> (srov. </a:t>
            </a:r>
            <a:r>
              <a:rPr lang="cs-CZ" b="1" i="1" dirty="0" err="1"/>
              <a:t>attachment</a:t>
            </a:r>
            <a:r>
              <a:rPr lang="cs-CZ" b="1" dirty="0"/>
              <a:t> </a:t>
            </a:r>
            <a:r>
              <a:rPr lang="cs-CZ" b="1" i="1" dirty="0" err="1"/>
              <a:t>theory</a:t>
            </a:r>
            <a:r>
              <a:rPr lang="cs-CZ" b="1" dirty="0"/>
              <a:t>; citová vazba </a:t>
            </a:r>
            <a:r>
              <a:rPr lang="cs-CZ" dirty="0"/>
              <a:t>a </a:t>
            </a:r>
            <a:r>
              <a:rPr lang="cs-CZ" b="1" dirty="0"/>
              <a:t>J. </a:t>
            </a:r>
            <a:r>
              <a:rPr lang="cs-CZ" b="1" dirty="0" err="1"/>
              <a:t>Bowlby</a:t>
            </a:r>
            <a:r>
              <a:rPr lang="cs-CZ" dirty="0"/>
              <a:t>).</a:t>
            </a:r>
          </a:p>
          <a:p>
            <a:pPr marL="137160" indent="0">
              <a:buNone/>
            </a:pPr>
            <a:r>
              <a:rPr lang="cs-CZ" dirty="0"/>
              <a:t>Ke zdárné socializaci může dojít v případě, že dítě během 1. roku získá ke svému okolí důvěru.</a:t>
            </a:r>
          </a:p>
          <a:p>
            <a:pPr marL="137160" indent="0">
              <a:buNone/>
            </a:pPr>
            <a:r>
              <a:rPr lang="cs-CZ" dirty="0"/>
              <a:t>Dítě si pak osvojuje způsoby chování (návyky), mateřský jazyk, hodnoty, různé modely a obrazy světa a věcí v něm.</a:t>
            </a:r>
          </a:p>
          <a:p>
            <a:pPr marL="137160" indent="0">
              <a:buNone/>
            </a:pPr>
            <a:r>
              <a:rPr lang="cs-CZ" dirty="0"/>
              <a:t>Důvěru získává především skrze mateřský objekt. Již přístup ke kojenci (kojení, první hry a hračky, oblékání) má proto zásadní sociální rozměr!</a:t>
            </a:r>
          </a:p>
          <a:p>
            <a:pPr marL="137160" indent="0">
              <a:buNone/>
            </a:pPr>
            <a:r>
              <a:rPr lang="cs-CZ" dirty="0"/>
              <a:t>Srov. rozvinutí </a:t>
            </a:r>
            <a:r>
              <a:rPr lang="cs-CZ" i="1" dirty="0"/>
              <a:t>důvěry</a:t>
            </a:r>
            <a:r>
              <a:rPr lang="cs-CZ" dirty="0"/>
              <a:t> (a další fáze vývoje) u </a:t>
            </a:r>
            <a:r>
              <a:rPr lang="cs-CZ" b="1" dirty="0"/>
              <a:t>E. </a:t>
            </a:r>
            <a:r>
              <a:rPr lang="cs-CZ" b="1" dirty="0" err="1"/>
              <a:t>Eriksona</a:t>
            </a:r>
            <a:r>
              <a:rPr lang="cs-CZ" dirty="0"/>
              <a:t>.</a:t>
            </a:r>
          </a:p>
          <a:p>
            <a:pPr marL="137160" indent="0">
              <a:buNone/>
            </a:pPr>
            <a:endParaRPr lang="cs-CZ" dirty="0"/>
          </a:p>
          <a:p>
            <a:pPr marL="137160" indent="0">
              <a:buNone/>
            </a:pPr>
            <a:endParaRPr lang="cs-CZ" dirty="0"/>
          </a:p>
          <a:p>
            <a:pPr marL="137160" indent="0">
              <a:buNone/>
            </a:pPr>
            <a:endParaRPr lang="pt-BR" dirty="0"/>
          </a:p>
          <a:p>
            <a:pPr marL="13716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2300175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Socializace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48816" y="1408176"/>
            <a:ext cx="8229600" cy="4625609"/>
          </a:xfrm>
        </p:spPr>
        <p:txBody>
          <a:bodyPr>
            <a:noAutofit/>
          </a:bodyPr>
          <a:lstStyle/>
          <a:p>
            <a:pPr marL="118872" indent="0">
              <a:buNone/>
            </a:pPr>
            <a:r>
              <a:rPr lang="cs-CZ" sz="2300" dirty="0"/>
              <a:t>Socializaci nelze chápat jen jako  jednosměrný </a:t>
            </a:r>
            <a:r>
              <a:rPr lang="cs-CZ" sz="2300" b="1" dirty="0"/>
              <a:t>receptivní</a:t>
            </a:r>
            <a:r>
              <a:rPr lang="cs-CZ" sz="2300" dirty="0"/>
              <a:t> proces, kdy se do dítěte nalévá kultura. Socializace má </a:t>
            </a:r>
            <a:r>
              <a:rPr lang="cs-CZ" sz="2300" b="1" dirty="0"/>
              <a:t>dva póly </a:t>
            </a:r>
            <a:r>
              <a:rPr lang="cs-CZ" sz="2300" dirty="0"/>
              <a:t>(receptivní a distribuční). </a:t>
            </a:r>
          </a:p>
          <a:p>
            <a:pPr marL="118872" indent="0">
              <a:buNone/>
            </a:pPr>
            <a:endParaRPr lang="cs-CZ" sz="2300" dirty="0"/>
          </a:p>
          <a:p>
            <a:pPr marL="118872" indent="0">
              <a:buNone/>
            </a:pPr>
            <a:r>
              <a:rPr lang="cs-CZ" sz="2300" dirty="0"/>
              <a:t>I dítě (zdánlivě pasivní při socializaci) je od prvního dne narození samo velmi významným sociálním </a:t>
            </a:r>
            <a:r>
              <a:rPr lang="cs-CZ" sz="2300" dirty="0" smtClean="0"/>
              <a:t>činitelem svých rodičů </a:t>
            </a:r>
            <a:r>
              <a:rPr lang="cs-CZ" sz="2300" dirty="0"/>
              <a:t>– srov. narození dítěte a změna celého partnerského (nyní již rodinného) života! Vše se točí kolem dítěte! Místo, věci, strava, spaní, styk s ostatními atd. Všechno.</a:t>
            </a:r>
          </a:p>
          <a:p>
            <a:pPr marL="118872" indent="0">
              <a:buNone/>
            </a:pPr>
            <a:endParaRPr lang="cs-CZ" sz="2300" dirty="0"/>
          </a:p>
          <a:p>
            <a:pPr marL="118872" indent="0">
              <a:buNone/>
            </a:pPr>
            <a:r>
              <a:rPr lang="cs-CZ" sz="2300" dirty="0"/>
              <a:t>+ Dítě se často velmi silně bouří proti socializačním postupům: chtějí víc/méně mléka, strava jim ne/chutná, za někým nepůjdou, něco je nudí,  </a:t>
            </a:r>
            <a:r>
              <a:rPr lang="cs-CZ" sz="2300" b="1" dirty="0"/>
              <a:t>chtějí být občas neposlušné </a:t>
            </a:r>
            <a:r>
              <a:rPr lang="cs-CZ" sz="2300" dirty="0"/>
              <a:t>(srov. Freudovu teorii dynamiky osobnosti založenou na konfliktu id x superego). Tím si dítě buduje </a:t>
            </a:r>
            <a:r>
              <a:rPr lang="cs-CZ" sz="2300" b="1" dirty="0"/>
              <a:t>autonomii</a:t>
            </a:r>
            <a:r>
              <a:rPr lang="cs-CZ" sz="2300" dirty="0"/>
              <a:t> i identitu. </a:t>
            </a:r>
          </a:p>
        </p:txBody>
      </p:sp>
    </p:spTree>
    <p:extLst>
      <p:ext uri="{BB962C8B-B14F-4D97-AF65-F5344CB8AC3E}">
        <p14:creationId xmlns:p14="http://schemas.microsoft.com/office/powerpoint/2010/main" val="377597524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137160" indent="0">
              <a:buNone/>
            </a:pPr>
            <a:r>
              <a:rPr lang="cs-CZ" dirty="0"/>
              <a:t>Základním sociálním činitelem jsou rodiče a jejich rodiny. V tradičních společnostech učí děti rodiče, celý kmen a specificky je učí (při iniciaci) stařešina/šaman.</a:t>
            </a:r>
          </a:p>
          <a:p>
            <a:pPr marL="137160" indent="0">
              <a:buNone/>
            </a:pPr>
            <a:endParaRPr lang="cs-CZ" dirty="0"/>
          </a:p>
          <a:p>
            <a:pPr marL="137160" indent="0">
              <a:buNone/>
            </a:pPr>
            <a:r>
              <a:rPr lang="cs-CZ" dirty="0"/>
              <a:t>V moderní společnosti neučí děti většině rozvinutých poznatků rodiče (neumí ani?), ale učitelé! Dítě/člověk je ve škole (v ČR):3+9+4+5 let. </a:t>
            </a:r>
          </a:p>
          <a:p>
            <a:pPr marL="137160" indent="0">
              <a:buNone/>
            </a:pPr>
            <a:r>
              <a:rPr lang="cs-CZ" dirty="0"/>
              <a:t>Ergo: </a:t>
            </a:r>
            <a:r>
              <a:rPr lang="cs-CZ" b="1" dirty="0"/>
              <a:t>role učitelů v kultuře je zcela klíčová!</a:t>
            </a:r>
          </a:p>
          <a:p>
            <a:pPr marL="137160" indent="0">
              <a:buNone/>
            </a:pPr>
            <a:r>
              <a:rPr lang="cs-CZ" dirty="0"/>
              <a:t>Srov. rozdílnost různých kultur a roli a formu vzdělávání v nich!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2148488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792088"/>
          </a:xfrm>
        </p:spPr>
        <p:txBody>
          <a:bodyPr/>
          <a:lstStyle/>
          <a:p>
            <a:r>
              <a:rPr lang="cs-CZ" dirty="0"/>
              <a:t>Aktéři </a:t>
            </a:r>
            <a:r>
              <a:rPr lang="cs-CZ" b="0" dirty="0"/>
              <a:t>socializace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040560"/>
          </a:xfrm>
        </p:spPr>
        <p:txBody>
          <a:bodyPr>
            <a:normAutofit/>
          </a:bodyPr>
          <a:lstStyle/>
          <a:p>
            <a:r>
              <a:rPr lang="cs-CZ" b="1" dirty="0"/>
              <a:t>Rodina</a:t>
            </a:r>
            <a:r>
              <a:rPr lang="cs-CZ" dirty="0"/>
              <a:t> – dává základy sociálního života</a:t>
            </a:r>
            <a:endParaRPr lang="cs-CZ" b="1" dirty="0"/>
          </a:p>
          <a:p>
            <a:r>
              <a:rPr lang="cs-CZ" b="1" dirty="0"/>
              <a:t>Škola</a:t>
            </a:r>
            <a:r>
              <a:rPr lang="cs-CZ" dirty="0"/>
              <a:t> – předává další, většinou vědecké a nesamozřejmé znalosti o světě a dovednosti.</a:t>
            </a:r>
          </a:p>
          <a:p>
            <a:endParaRPr lang="cs-CZ" b="1" dirty="0"/>
          </a:p>
          <a:p>
            <a:r>
              <a:rPr lang="cs-CZ" b="1" dirty="0"/>
              <a:t>Vrstevníci</a:t>
            </a:r>
            <a:r>
              <a:rPr lang="cs-CZ" dirty="0"/>
              <a:t> (resp. přátelé) – tvoří </a:t>
            </a:r>
            <a:r>
              <a:rPr lang="cs-CZ" i="1" dirty="0"/>
              <a:t>centrum</a:t>
            </a:r>
            <a:r>
              <a:rPr lang="cs-CZ" dirty="0"/>
              <a:t> sociálního světa jedince.</a:t>
            </a:r>
          </a:p>
          <a:p>
            <a:r>
              <a:rPr lang="cs-CZ" b="1" dirty="0"/>
              <a:t>Tvůrci v masových médiích </a:t>
            </a:r>
            <a:r>
              <a:rPr lang="cs-CZ" dirty="0"/>
              <a:t>– vytváří </a:t>
            </a:r>
            <a:r>
              <a:rPr lang="cs-CZ" i="1" dirty="0"/>
              <a:t>kontext</a:t>
            </a:r>
            <a:r>
              <a:rPr lang="cs-CZ" dirty="0"/>
              <a:t> sociálního světa jedince (písaři, spisovatelé, umělci, hvězdy, vládci, státy, majitelé médií atd.).</a:t>
            </a: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621040" y="3933056"/>
            <a:ext cx="8229600" cy="273630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548640" indent="-41148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667390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EC1F331F-E2ED-4F60-A5A6-3FC6108A63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Kanály </a:t>
            </a:r>
            <a:r>
              <a:rPr lang="cs-CZ" b="0" dirty="0"/>
              <a:t>socializace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="" xmlns:a16="http://schemas.microsoft.com/office/drawing/2014/main" id="{259ED300-EE1D-4094-ADD6-6D47D9D68B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Neverbální komunikace </a:t>
            </a:r>
            <a:r>
              <a:rPr lang="cs-CZ" dirty="0"/>
              <a:t>(chování, jednání, projev) – první druh komunikace! Komunikace </a:t>
            </a:r>
            <a:r>
              <a:rPr lang="cs-CZ" b="1" dirty="0"/>
              <a:t>činem</a:t>
            </a:r>
            <a:r>
              <a:rPr lang="cs-CZ" dirty="0"/>
              <a:t>, resp. chováním.</a:t>
            </a:r>
          </a:p>
          <a:p>
            <a:r>
              <a:rPr lang="cs-CZ" b="1" dirty="0"/>
              <a:t>Verbální komunikace </a:t>
            </a:r>
            <a:r>
              <a:rPr lang="cs-CZ" dirty="0" smtClean="0"/>
              <a:t>(plus moderní </a:t>
            </a:r>
            <a:r>
              <a:rPr lang="cs-CZ" dirty="0"/>
              <a:t>druhy </a:t>
            </a:r>
            <a:r>
              <a:rPr lang="cs-CZ" dirty="0" smtClean="0"/>
              <a:t>komunikace: obrazová a textová).</a:t>
            </a:r>
            <a:endParaRPr lang="cs-CZ" b="1" dirty="0"/>
          </a:p>
          <a:p>
            <a:r>
              <a:rPr lang="cs-CZ" dirty="0"/>
              <a:t>Komunikace </a:t>
            </a:r>
            <a:r>
              <a:rPr lang="cs-CZ" b="1" dirty="0"/>
              <a:t>artefakty</a:t>
            </a:r>
            <a:r>
              <a:rPr lang="cs-CZ" dirty="0"/>
              <a:t> (prestižní předměty, uniforma, snubní prsten, šperky…).</a:t>
            </a:r>
          </a:p>
          <a:p>
            <a:r>
              <a:rPr lang="cs-CZ" b="1" dirty="0"/>
              <a:t>Masová média </a:t>
            </a:r>
            <a:r>
              <a:rPr lang="cs-CZ" dirty="0"/>
              <a:t>(knihy, učebnice, televize, internetové stránky, oděv aj.).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4657522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Vliv genů a prostředí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8872" indent="0">
              <a:buNone/>
            </a:pPr>
            <a:endParaRPr lang="cs-CZ" dirty="0"/>
          </a:p>
          <a:p>
            <a:pPr marL="118872" indent="0">
              <a:buNone/>
            </a:pPr>
            <a:r>
              <a:rPr lang="cs-CZ" dirty="0"/>
              <a:t>Dítě v podnětném prostředí se naučí mnohem více než v nepodnětném.</a:t>
            </a:r>
          </a:p>
          <a:p>
            <a:pPr marL="118872" indent="0">
              <a:buNone/>
            </a:pPr>
            <a:r>
              <a:rPr lang="cs-CZ" dirty="0"/>
              <a:t>Na druhou stranu tu jsou určité limity: např. dítě s DS má svoje limity i ve velmi podnětném prostředí.</a:t>
            </a:r>
          </a:p>
        </p:txBody>
      </p:sp>
    </p:spTree>
    <p:extLst>
      <p:ext uri="{BB962C8B-B14F-4D97-AF65-F5344CB8AC3E}">
        <p14:creationId xmlns:p14="http://schemas.microsoft.com/office/powerpoint/2010/main" val="170767854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8194" name="Picture 2" descr="Související obrázek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352" y="765044"/>
            <a:ext cx="8579296" cy="5722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11891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Sociálnost lidského vývoje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08176"/>
            <a:ext cx="8229600" cy="5333193"/>
          </a:xfrm>
        </p:spPr>
        <p:txBody>
          <a:bodyPr>
            <a:noAutofit/>
          </a:bodyPr>
          <a:lstStyle/>
          <a:p>
            <a:pPr marL="118872" indent="0">
              <a:buNone/>
            </a:pPr>
            <a:r>
              <a:rPr lang="cs-CZ" sz="2000" dirty="0"/>
              <a:t>Všechny mezníky lidské ontogeneze mají svůj sociální rozměr (!):</a:t>
            </a:r>
          </a:p>
          <a:p>
            <a:r>
              <a:rPr lang="cs-CZ" sz="2000" b="1" dirty="0"/>
              <a:t>početí</a:t>
            </a:r>
          </a:p>
          <a:p>
            <a:r>
              <a:rPr lang="cs-CZ" sz="2000" b="1" dirty="0"/>
              <a:t>narození</a:t>
            </a:r>
          </a:p>
          <a:p>
            <a:r>
              <a:rPr lang="cs-CZ" sz="2000" dirty="0"/>
              <a:t>umí chodit, umí … tisíc věcí (srov. lidské chválení)</a:t>
            </a:r>
          </a:p>
          <a:p>
            <a:r>
              <a:rPr lang="cs-CZ" sz="2000" b="1" dirty="0"/>
              <a:t>umí mluvit</a:t>
            </a:r>
          </a:p>
          <a:p>
            <a:r>
              <a:rPr lang="cs-CZ" sz="2000" dirty="0"/>
              <a:t>jde do </a:t>
            </a:r>
            <a:r>
              <a:rPr lang="cs-CZ" sz="2000" b="1" dirty="0"/>
              <a:t>školky</a:t>
            </a:r>
            <a:r>
              <a:rPr lang="cs-CZ" sz="2000" dirty="0"/>
              <a:t> (nároky instituce – různé nároky v různých zemích)</a:t>
            </a:r>
          </a:p>
          <a:p>
            <a:r>
              <a:rPr lang="cs-CZ" sz="2000" dirty="0"/>
              <a:t>jde do </a:t>
            </a:r>
            <a:r>
              <a:rPr lang="cs-CZ" sz="2000" b="1" dirty="0"/>
              <a:t>školy</a:t>
            </a:r>
            <a:r>
              <a:rPr lang="cs-CZ" sz="2000" dirty="0"/>
              <a:t> (nároky instituce)</a:t>
            </a:r>
          </a:p>
          <a:p>
            <a:r>
              <a:rPr lang="cs-CZ" sz="2000" b="1" dirty="0"/>
              <a:t>puberta</a:t>
            </a:r>
            <a:r>
              <a:rPr lang="cs-CZ" sz="2000" dirty="0"/>
              <a:t> – nově působí pohlavní pud; první veřejný partnerský svazek a někdy i první pohlavní styk; vývoj vztahu: zamilování, vztah, dlouhodobý vztah.</a:t>
            </a:r>
          </a:p>
          <a:p>
            <a:r>
              <a:rPr lang="cs-CZ" sz="2000" b="1" dirty="0"/>
              <a:t>adolescence</a:t>
            </a:r>
            <a:r>
              <a:rPr lang="cs-CZ" sz="2000" dirty="0"/>
              <a:t> – resp. právní dospělost, tj. zodpovědnost; ekonomická dospělost, tj. ekonomická nezávislost; aj.</a:t>
            </a:r>
          </a:p>
          <a:p>
            <a:r>
              <a:rPr lang="cs-CZ" sz="2000" b="1" dirty="0"/>
              <a:t>dospělost</a:t>
            </a:r>
            <a:r>
              <a:rPr lang="cs-CZ" sz="2000" dirty="0"/>
              <a:t> (od založení vlastní rodiny) - asi nejdelší období, tudíž obsahuje  obrovské změny, které se uvnitř jednoho období odehrávají.</a:t>
            </a:r>
          </a:p>
          <a:p>
            <a:r>
              <a:rPr lang="cs-CZ" sz="2000" b="1" dirty="0"/>
              <a:t>stáří</a:t>
            </a:r>
            <a:r>
              <a:rPr lang="cs-CZ" sz="2000" dirty="0"/>
              <a:t> (od desintegrace těla?) </a:t>
            </a:r>
          </a:p>
          <a:p>
            <a:r>
              <a:rPr lang="cs-CZ" sz="2000" dirty="0"/>
              <a:t>I </a:t>
            </a:r>
            <a:r>
              <a:rPr lang="cs-CZ" sz="2000" b="1" dirty="0"/>
              <a:t>smrt</a:t>
            </a:r>
            <a:r>
              <a:rPr lang="cs-CZ" sz="2000" dirty="0"/>
              <a:t> je slavena velkolepou oslavou! A hrob je označen viditelně, často i s obrazem zemřelého. Drazí zesnulí žijí v našich pamětech a příbězích dál.</a:t>
            </a:r>
            <a:endParaRPr lang="cs-CZ" sz="2000" b="1" dirty="0"/>
          </a:p>
        </p:txBody>
      </p:sp>
    </p:spTree>
    <p:extLst>
      <p:ext uri="{BB962C8B-B14F-4D97-AF65-F5344CB8AC3E}">
        <p14:creationId xmlns:p14="http://schemas.microsoft.com/office/powerpoint/2010/main" val="6744201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74789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4894169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cs-CZ" b="1" dirty="0"/>
              <a:t>SZZ</a:t>
            </a:r>
            <a:r>
              <a:rPr lang="cs-CZ" dirty="0"/>
              <a:t> – mnoho otázek se týká soc. psychologie !</a:t>
            </a:r>
          </a:p>
          <a:p>
            <a:pPr>
              <a:buNone/>
            </a:pPr>
            <a:r>
              <a:rPr lang="cs-CZ" dirty="0"/>
              <a:t>Test ze </a:t>
            </a:r>
            <a:r>
              <a:rPr lang="cs-CZ" dirty="0" err="1"/>
              <a:t>SocPs</a:t>
            </a:r>
            <a:r>
              <a:rPr lang="cs-CZ" dirty="0"/>
              <a:t> naprosto neodpovídá SZZ, protože ten testuje pouze základní znalosti a mírně jejich aplikaci! </a:t>
            </a:r>
          </a:p>
          <a:p>
            <a:pPr>
              <a:buNone/>
            </a:pPr>
            <a:r>
              <a:rPr lang="cs-CZ" dirty="0"/>
              <a:t>Tj. na SZZ se nelze učit jako na test ze </a:t>
            </a:r>
            <a:r>
              <a:rPr lang="cs-CZ" dirty="0" err="1"/>
              <a:t>SocPs</a:t>
            </a:r>
            <a:r>
              <a:rPr lang="cs-CZ" dirty="0"/>
              <a:t>!</a:t>
            </a:r>
          </a:p>
          <a:p>
            <a:pPr marL="118872" indent="0">
              <a:buNone/>
            </a:pPr>
            <a:endParaRPr lang="cs-CZ" dirty="0"/>
          </a:p>
          <a:p>
            <a:pPr marL="118872" indent="0">
              <a:buNone/>
            </a:pPr>
            <a:r>
              <a:rPr lang="cs-CZ" dirty="0"/>
              <a:t>Nejde o to osvojit si právě a jenom obsah přednášek, </a:t>
            </a:r>
            <a:r>
              <a:rPr lang="cs-CZ" b="1" dirty="0"/>
              <a:t>ALE</a:t>
            </a:r>
            <a:r>
              <a:rPr lang="cs-CZ" dirty="0"/>
              <a:t> naučit se přemýšlet psychologicky a rozumět a kriticky hodnotit a používat psychologické informace.</a:t>
            </a:r>
          </a:p>
          <a:p>
            <a:pPr marL="118872" indent="0">
              <a:buNone/>
            </a:pPr>
            <a:r>
              <a:rPr lang="cs-CZ" dirty="0"/>
              <a:t>K tomu je nutné přečíst alespoň jednu učebnici.</a:t>
            </a:r>
          </a:p>
        </p:txBody>
      </p:sp>
    </p:spTree>
    <p:extLst>
      <p:ext uri="{BB962C8B-B14F-4D97-AF65-F5344CB8AC3E}">
        <p14:creationId xmlns:p14="http://schemas.microsoft.com/office/powerpoint/2010/main" val="15300759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Picture 2" descr="Výsledek obrázku pro bloom's taxonomy revised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70862"/>
            <a:ext cx="8315867" cy="4682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88812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118872" indent="0">
              <a:buNone/>
            </a:pPr>
            <a:r>
              <a:rPr lang="cs-CZ" b="1" dirty="0" smtClean="0"/>
              <a:t>Rolí psychologie je činit běžně nereflektované procesy a obsahy mysli vědomými.</a:t>
            </a:r>
          </a:p>
          <a:p>
            <a:pPr marL="118872" indent="0">
              <a:buNone/>
            </a:pPr>
            <a:r>
              <a:rPr lang="cs-CZ" sz="2400" dirty="0" smtClean="0"/>
              <a:t>S tímto záměrem byste měli/y studovat psychologii – </a:t>
            </a:r>
            <a:r>
              <a:rPr lang="cs-CZ" sz="2400" dirty="0"/>
              <a:t> </a:t>
            </a:r>
            <a:r>
              <a:rPr lang="cs-CZ" sz="2400" dirty="0" smtClean="0"/>
              <a:t>abyste se o sobě dověděli/y něco nového, něco dosud nevědomého.</a:t>
            </a:r>
          </a:p>
          <a:p>
            <a:pPr marL="118872" indent="0">
              <a:buNone/>
            </a:pPr>
            <a:endParaRPr lang="cs-CZ" sz="2400" dirty="0" smtClean="0"/>
          </a:p>
          <a:p>
            <a:pPr marL="118872" indent="0">
              <a:buNone/>
            </a:pPr>
            <a:r>
              <a:rPr lang="cs-CZ" sz="2400" dirty="0" smtClean="0"/>
              <a:t>Znalost </a:t>
            </a:r>
            <a:r>
              <a:rPr lang="cs-CZ" sz="2400" dirty="0"/>
              <a:t>sociální psychologie je pro učitele klíčová: </a:t>
            </a:r>
            <a:r>
              <a:rPr lang="cs-CZ" sz="2400" b="1" dirty="0"/>
              <a:t>musí</a:t>
            </a:r>
            <a:r>
              <a:rPr lang="cs-CZ" sz="2400" dirty="0"/>
              <a:t> rozumět sobě a </a:t>
            </a:r>
            <a:r>
              <a:rPr lang="cs-CZ" sz="2400" b="1" dirty="0"/>
              <a:t>musí</a:t>
            </a:r>
            <a:r>
              <a:rPr lang="cs-CZ" sz="2400" dirty="0"/>
              <a:t> rozumět druhým (žákům). </a:t>
            </a:r>
          </a:p>
          <a:p>
            <a:pPr marL="118872" indent="0">
              <a:buNone/>
            </a:pPr>
            <a:endParaRPr lang="cs-CZ" sz="2400" dirty="0"/>
          </a:p>
          <a:p>
            <a:pPr marL="118872" indent="0">
              <a:buNone/>
            </a:pPr>
            <a:r>
              <a:rPr lang="cs-CZ" sz="2400" dirty="0"/>
              <a:t>Psychologie člověka by pro moderního učitele měla být základem, ze kterého dále uvažuje všechny ostatní kroky vzdělávacího procesu: pedagogiku, didaktiku, vlastní obor</a:t>
            </a:r>
            <a:r>
              <a:rPr lang="cs-CZ" sz="2400" dirty="0" smtClean="0"/>
              <a:t>.</a:t>
            </a:r>
          </a:p>
          <a:p>
            <a:pPr marL="118872" indent="0">
              <a:buNone/>
            </a:pPr>
            <a:r>
              <a:rPr lang="cs-CZ" sz="2400" dirty="0" smtClean="0"/>
              <a:t>To tvrdí nejen psychologové, ale i pedagogové.</a:t>
            </a:r>
            <a:endParaRPr lang="cs-CZ" sz="24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2184780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Učitel a sociální psychologie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28801"/>
            <a:ext cx="8229600" cy="5040559"/>
          </a:xfrm>
        </p:spPr>
        <p:txBody>
          <a:bodyPr>
            <a:normAutofit/>
          </a:bodyPr>
          <a:lstStyle/>
          <a:p>
            <a:pPr marL="118872" indent="0">
              <a:buNone/>
            </a:pPr>
            <a:r>
              <a:rPr lang="cs-CZ" dirty="0"/>
              <a:t>Učitel by měl každou třídu dobře znát jak po stránce </a:t>
            </a:r>
            <a:r>
              <a:rPr lang="cs-CZ" b="1" dirty="0"/>
              <a:t>osobnostní</a:t>
            </a:r>
            <a:r>
              <a:rPr lang="cs-CZ" dirty="0"/>
              <a:t> (každého žáka, rodinnou situaci žáků) tak po stránce </a:t>
            </a:r>
            <a:r>
              <a:rPr lang="cs-CZ" b="1" dirty="0"/>
              <a:t>sociálně-psychologické </a:t>
            </a:r>
            <a:r>
              <a:rPr lang="cs-CZ" dirty="0"/>
              <a:t>(znát všechny jménem, </a:t>
            </a:r>
            <a:r>
              <a:rPr lang="cs-CZ" b="1" dirty="0"/>
              <a:t>znát soc. procesy a jevy</a:t>
            </a:r>
            <a:r>
              <a:rPr lang="cs-CZ" dirty="0"/>
              <a:t>, soc. </a:t>
            </a:r>
            <a:r>
              <a:rPr lang="cs-CZ" b="1" dirty="0"/>
              <a:t>systém třídy </a:t>
            </a:r>
            <a:r>
              <a:rPr lang="cs-CZ" dirty="0"/>
              <a:t>a </a:t>
            </a:r>
            <a:r>
              <a:rPr lang="cs-CZ" b="1" dirty="0" smtClean="0"/>
              <a:t>sociální kompetence </a:t>
            </a:r>
            <a:r>
              <a:rPr lang="cs-CZ" dirty="0" smtClean="0"/>
              <a:t>jednotlivých žáků). </a:t>
            </a:r>
            <a:endParaRPr lang="cs-CZ" dirty="0"/>
          </a:p>
          <a:p>
            <a:pPr marL="118872" indent="0">
              <a:buNone/>
            </a:pPr>
            <a:endParaRPr lang="cs-CZ" dirty="0"/>
          </a:p>
          <a:p>
            <a:pPr marL="118872" indent="0">
              <a:buNone/>
            </a:pPr>
            <a:r>
              <a:rPr lang="cs-CZ" dirty="0"/>
              <a:t>Aktivita: Co vím o sourozencích svých žáků? O koníčcích, o zaměstnání rodičů…</a:t>
            </a:r>
          </a:p>
          <a:p>
            <a:pPr marL="118872" indent="0">
              <a:buNone/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243294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">
  <a:themeElements>
    <a:clrScheme name="Modul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du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13504</TotalTime>
  <Words>3083</Words>
  <Application>Microsoft Office PowerPoint</Application>
  <PresentationFormat>Předvádění na obrazovce (4:3)</PresentationFormat>
  <Paragraphs>246</Paragraphs>
  <Slides>59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59</vt:i4>
      </vt:variant>
    </vt:vector>
  </HeadingPairs>
  <TitlesOfParts>
    <vt:vector size="65" baseType="lpstr">
      <vt:lpstr>Arial</vt:lpstr>
      <vt:lpstr>Corbel</vt:lpstr>
      <vt:lpstr>Wingdings</vt:lpstr>
      <vt:lpstr>Wingdings 2</vt:lpstr>
      <vt:lpstr>Wingdings 3</vt:lpstr>
      <vt:lpstr>Modul</vt:lpstr>
      <vt:lpstr>Sociální psychologie 1 Socializace</vt:lpstr>
      <vt:lpstr>Podmínky ukončení:</vt:lpstr>
      <vt:lpstr>Povinná studijní literatura:</vt:lpstr>
      <vt:lpstr>Povinná studijní literatura:</vt:lpstr>
      <vt:lpstr>Ukončení:</vt:lpstr>
      <vt:lpstr>Prezentace aplikace PowerPoint</vt:lpstr>
      <vt:lpstr>Prezentace aplikace PowerPoint</vt:lpstr>
      <vt:lpstr>Prezentace aplikace PowerPoint</vt:lpstr>
      <vt:lpstr>Učitel a sociální psychologie</vt:lpstr>
      <vt:lpstr>Prezentace aplikace PowerPoint</vt:lpstr>
      <vt:lpstr>Definice sociální psychologie</vt:lpstr>
      <vt:lpstr>Definice</vt:lpstr>
      <vt:lpstr>Sylabus přednášek </vt:lpstr>
      <vt:lpstr>1. SOCIALIZACE</vt:lpstr>
      <vt:lpstr>Co se dozvíte dnes?</vt:lpstr>
      <vt:lpstr>Socializace: co to je?</vt:lpstr>
      <vt:lpstr>Prezentace aplikace PowerPoint</vt:lpstr>
      <vt:lpstr>Socializace: co to je?</vt:lpstr>
      <vt:lpstr>Prezentace aplikace PowerPoint</vt:lpstr>
      <vt:lpstr>Místo sociálnosti ve vývoji</vt:lpstr>
      <vt:lpstr>Model socializace  v mezikulturní psychologii</vt:lpstr>
      <vt:lpstr>Prezentace aplikace PowerPoint</vt:lpstr>
      <vt:lpstr>Evoluce sociálnosti</vt:lpstr>
      <vt:lpstr>Evoluce sociálnosti</vt:lpstr>
      <vt:lpstr>Evoluce sociálnosti: rodičovství</vt:lpstr>
      <vt:lpstr>Lidský mozek – proč je tak velký?</vt:lpstr>
      <vt:lpstr>Prezentace aplikace PowerPoint</vt:lpstr>
      <vt:lpstr>Prezentace aplikace PowerPoint</vt:lpstr>
      <vt:lpstr>Prezentace aplikace PowerPoint</vt:lpstr>
      <vt:lpstr>Prezentace aplikace PowerPoint</vt:lpstr>
      <vt:lpstr>Sociální mozek 1 </vt:lpstr>
      <vt:lpstr>Social brain hypothesis</vt:lpstr>
      <vt:lpstr>Prezentace aplikace PowerPoint</vt:lpstr>
      <vt:lpstr>Prezentace aplikace PowerPoint</vt:lpstr>
      <vt:lpstr>Sociální mozek 2 </vt:lpstr>
      <vt:lpstr>Rozdíly mezi člověkem a ostatními primáty: pohled komparativní psychologie</vt:lpstr>
      <vt:lpstr>Rozdíly mezi člověkem a šimpanzi (dle Matsuzawa, 2012)</vt:lpstr>
      <vt:lpstr>Rozdíly mezi člověkem a šimpanzi </vt:lpstr>
      <vt:lpstr>Rozdíly mezi člověkem a šimpanzi </vt:lpstr>
      <vt:lpstr>Evoluce lidského uspořádání rodiny</vt:lpstr>
      <vt:lpstr>Rozdíly mezi člověkem a ostatními primáty</vt:lpstr>
      <vt:lpstr>Prezentace aplikace PowerPoint</vt:lpstr>
      <vt:lpstr>Schopnost učit se u člověka</vt:lpstr>
      <vt:lpstr>Rozdíly mezi člověkem a šimpanzi </vt:lpstr>
      <vt:lpstr>Rozdíly mezi člověkem a šimpanzi </vt:lpstr>
      <vt:lpstr>Prezentace aplikace PowerPoint</vt:lpstr>
      <vt:lpstr>Prezentace aplikace PowerPoint</vt:lpstr>
      <vt:lpstr>Člověk a učení</vt:lpstr>
      <vt:lpstr>Rozdíly mezi člověkem a šimpanzi </vt:lpstr>
      <vt:lpstr>Prezentace aplikace PowerPoint</vt:lpstr>
      <vt:lpstr>Socializace</vt:lpstr>
      <vt:lpstr>Socializace</vt:lpstr>
      <vt:lpstr>Prezentace aplikace PowerPoint</vt:lpstr>
      <vt:lpstr>Aktéři socializace</vt:lpstr>
      <vt:lpstr>Kanály socializace</vt:lpstr>
      <vt:lpstr>Vliv genů a prostředí</vt:lpstr>
      <vt:lpstr>Prezentace aplikace PowerPoint</vt:lpstr>
      <vt:lpstr>Sociálnost lidského vývoje</vt:lpstr>
      <vt:lpstr>Prezentace aplikace PowerPoint</vt:lpstr>
    </vt:vector>
  </TitlesOfParts>
  <Company>Pedagogicka fakulta MU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Sociální psychologie 1</dc:title>
  <dc:creator>Krasa</dc:creator>
  <cp:lastModifiedBy>Jan Krása</cp:lastModifiedBy>
  <cp:revision>288</cp:revision>
  <dcterms:created xsi:type="dcterms:W3CDTF">2015-10-20T07:43:33Z</dcterms:created>
  <dcterms:modified xsi:type="dcterms:W3CDTF">2020-10-07T20:00:47Z</dcterms:modified>
</cp:coreProperties>
</file>