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50" r:id="rId3"/>
    <p:sldId id="366" r:id="rId4"/>
    <p:sldId id="349" r:id="rId5"/>
    <p:sldId id="469" r:id="rId6"/>
    <p:sldId id="352" r:id="rId7"/>
    <p:sldId id="353" r:id="rId8"/>
    <p:sldId id="354" r:id="rId9"/>
    <p:sldId id="288" r:id="rId10"/>
    <p:sldId id="355" r:id="rId11"/>
    <p:sldId id="351" r:id="rId12"/>
    <p:sldId id="363" r:id="rId13"/>
    <p:sldId id="322" r:id="rId14"/>
    <p:sldId id="323" r:id="rId15"/>
    <p:sldId id="324" r:id="rId16"/>
    <p:sldId id="325" r:id="rId17"/>
    <p:sldId id="348" r:id="rId18"/>
    <p:sldId id="347" r:id="rId19"/>
    <p:sldId id="370" r:id="rId20"/>
    <p:sldId id="371" r:id="rId21"/>
    <p:sldId id="379" r:id="rId22"/>
    <p:sldId id="280" r:id="rId23"/>
    <p:sldId id="278" r:id="rId24"/>
    <p:sldId id="382" r:id="rId25"/>
    <p:sldId id="282" r:id="rId26"/>
    <p:sldId id="384" r:id="rId27"/>
    <p:sldId id="385" r:id="rId28"/>
    <p:sldId id="326" r:id="rId29"/>
    <p:sldId id="286" r:id="rId30"/>
    <p:sldId id="287" r:id="rId31"/>
    <p:sldId id="432" r:id="rId32"/>
    <p:sldId id="468" r:id="rId33"/>
    <p:sldId id="369" r:id="rId34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ka" initials="H" lastIdx="1" clrIdx="0">
    <p:extLst>
      <p:ext uri="{19B8F6BF-5375-455C-9EA6-DF929625EA0E}">
        <p15:presenceInfo xmlns:p15="http://schemas.microsoft.com/office/powerpoint/2012/main" userId="Hor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60" d="100"/>
          <a:sy n="60" d="100"/>
        </p:scale>
        <p:origin x="7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image" Target="../media/image15.png"/><Relationship Id="rId4" Type="http://schemas.openxmlformats.org/officeDocument/2006/relationships/image" Target="../media/image1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image" Target="../media/image15.png"/><Relationship Id="rId4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4F33E9-FE12-4116-A5D1-FC43599989C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7905D158-1D42-4221-8C29-766ABCA469BD}">
      <dgm:prSet/>
      <dgm:spPr/>
      <dgm:t>
        <a:bodyPr/>
        <a:lstStyle/>
        <a:p>
          <a:r>
            <a:rPr lang="cs-CZ" dirty="0"/>
            <a:t>Účastník/účastnice CŽV </a:t>
          </a:r>
          <a:endParaRPr lang="en-US" dirty="0"/>
        </a:p>
      </dgm:t>
    </dgm:pt>
    <dgm:pt modelId="{8BA406FD-59C1-43D8-8ADE-CE7A70EF2501}" type="parTrans" cxnId="{48791567-B4B4-443A-9A26-ADE347620E64}">
      <dgm:prSet/>
      <dgm:spPr/>
      <dgm:t>
        <a:bodyPr/>
        <a:lstStyle/>
        <a:p>
          <a:endParaRPr lang="en-US"/>
        </a:p>
      </dgm:t>
    </dgm:pt>
    <dgm:pt modelId="{F06FB801-307B-4E60-BA2F-2982EF939A5A}" type="sibTrans" cxnId="{48791567-B4B4-443A-9A26-ADE347620E64}">
      <dgm:prSet/>
      <dgm:spPr/>
      <dgm:t>
        <a:bodyPr/>
        <a:lstStyle/>
        <a:p>
          <a:endParaRPr lang="en-US"/>
        </a:p>
      </dgm:t>
    </dgm:pt>
    <dgm:pt modelId="{1BC6CD12-9904-4A0B-B1F8-97EB7EE1B1DD}">
      <dgm:prSet/>
      <dgm:spPr/>
      <dgm:t>
        <a:bodyPr/>
        <a:lstStyle/>
        <a:p>
          <a:r>
            <a:rPr lang="cs-CZ"/>
            <a:t>vysvětlí pojetí Školní pedagogiky, vymezí její cíle, obsah, význam;</a:t>
          </a:r>
          <a:endParaRPr lang="en-US"/>
        </a:p>
      </dgm:t>
    </dgm:pt>
    <dgm:pt modelId="{6999FCA3-5B98-4F27-BF31-723DFF6D9D99}" type="parTrans" cxnId="{B995BFF0-EED9-4846-8A7F-6DE28DF9403F}">
      <dgm:prSet/>
      <dgm:spPr/>
      <dgm:t>
        <a:bodyPr/>
        <a:lstStyle/>
        <a:p>
          <a:endParaRPr lang="en-US"/>
        </a:p>
      </dgm:t>
    </dgm:pt>
    <dgm:pt modelId="{30920D76-1362-4BA5-8E5E-ED30955E1436}" type="sibTrans" cxnId="{B995BFF0-EED9-4846-8A7F-6DE28DF9403F}">
      <dgm:prSet/>
      <dgm:spPr/>
      <dgm:t>
        <a:bodyPr/>
        <a:lstStyle/>
        <a:p>
          <a:endParaRPr lang="en-US"/>
        </a:p>
      </dgm:t>
    </dgm:pt>
    <dgm:pt modelId="{A8496588-8E4D-4A33-95E6-A28137DC92F0}">
      <dgm:prSet/>
      <dgm:spPr/>
      <dgm:t>
        <a:bodyPr/>
        <a:lstStyle/>
        <a:p>
          <a:r>
            <a:rPr lang="cs-CZ"/>
            <a:t>objasní funkce školy.</a:t>
          </a:r>
          <a:endParaRPr lang="en-US"/>
        </a:p>
      </dgm:t>
    </dgm:pt>
    <dgm:pt modelId="{D23567F5-8475-426D-BC70-DF5C8A0FFB60}" type="parTrans" cxnId="{CC7FA13A-ABBF-4355-8B74-7877E63120DD}">
      <dgm:prSet/>
      <dgm:spPr/>
      <dgm:t>
        <a:bodyPr/>
        <a:lstStyle/>
        <a:p>
          <a:endParaRPr lang="en-US"/>
        </a:p>
      </dgm:t>
    </dgm:pt>
    <dgm:pt modelId="{37585E68-3FF1-44FB-81B1-382B5F732C6A}" type="sibTrans" cxnId="{CC7FA13A-ABBF-4355-8B74-7877E63120DD}">
      <dgm:prSet/>
      <dgm:spPr/>
      <dgm:t>
        <a:bodyPr/>
        <a:lstStyle/>
        <a:p>
          <a:endParaRPr lang="en-US"/>
        </a:p>
      </dgm:t>
    </dgm:pt>
    <dgm:pt modelId="{FF535215-1B9A-498D-99DF-0B87C85D44DE}" type="pres">
      <dgm:prSet presAssocID="{7F4F33E9-FE12-4116-A5D1-FC43599989CC}" presName="root" presStyleCnt="0">
        <dgm:presLayoutVars>
          <dgm:dir/>
          <dgm:resizeHandles val="exact"/>
        </dgm:presLayoutVars>
      </dgm:prSet>
      <dgm:spPr/>
    </dgm:pt>
    <dgm:pt modelId="{B4365190-0F78-4405-963F-B60E32C9637D}" type="pres">
      <dgm:prSet presAssocID="{7905D158-1D42-4221-8C29-766ABCA469BD}" presName="compNode" presStyleCnt="0"/>
      <dgm:spPr/>
    </dgm:pt>
    <dgm:pt modelId="{6FC00309-20B1-4060-BA26-10FBEC6DFEB7}" type="pres">
      <dgm:prSet presAssocID="{7905D158-1D42-4221-8C29-766ABCA469BD}" presName="bgRect" presStyleLbl="bgShp" presStyleIdx="0" presStyleCnt="3"/>
      <dgm:spPr/>
    </dgm:pt>
    <dgm:pt modelId="{D26C6000-7A1E-465F-9A0C-DB2ED37C0CCC}" type="pres">
      <dgm:prSet presAssocID="{7905D158-1D42-4221-8C29-766ABCA469B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4232464D-9C3E-43A0-B79A-F5279A43958D}" type="pres">
      <dgm:prSet presAssocID="{7905D158-1D42-4221-8C29-766ABCA469BD}" presName="spaceRect" presStyleCnt="0"/>
      <dgm:spPr/>
    </dgm:pt>
    <dgm:pt modelId="{A771BAE6-9DB1-4A2D-A823-E89A0B5DEF04}" type="pres">
      <dgm:prSet presAssocID="{7905D158-1D42-4221-8C29-766ABCA469BD}" presName="parTx" presStyleLbl="revTx" presStyleIdx="0" presStyleCnt="3">
        <dgm:presLayoutVars>
          <dgm:chMax val="0"/>
          <dgm:chPref val="0"/>
        </dgm:presLayoutVars>
      </dgm:prSet>
      <dgm:spPr/>
    </dgm:pt>
    <dgm:pt modelId="{DB690753-115D-4BA9-A725-A0EF3A47F22D}" type="pres">
      <dgm:prSet presAssocID="{F06FB801-307B-4E60-BA2F-2982EF939A5A}" presName="sibTrans" presStyleCnt="0"/>
      <dgm:spPr/>
    </dgm:pt>
    <dgm:pt modelId="{F19F78E0-732B-4D7F-925B-845431828A6E}" type="pres">
      <dgm:prSet presAssocID="{1BC6CD12-9904-4A0B-B1F8-97EB7EE1B1DD}" presName="compNode" presStyleCnt="0"/>
      <dgm:spPr/>
    </dgm:pt>
    <dgm:pt modelId="{62DA9CFA-D761-4A4D-917E-12A8007163C0}" type="pres">
      <dgm:prSet presAssocID="{1BC6CD12-9904-4A0B-B1F8-97EB7EE1B1DD}" presName="bgRect" presStyleLbl="bgShp" presStyleIdx="1" presStyleCnt="3"/>
      <dgm:spPr/>
    </dgm:pt>
    <dgm:pt modelId="{825970C7-0A4B-408E-B310-026B5E3A030F}" type="pres">
      <dgm:prSet presAssocID="{1BC6CD12-9904-4A0B-B1F8-97EB7EE1B1D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tical disc"/>
        </a:ext>
      </dgm:extLst>
    </dgm:pt>
    <dgm:pt modelId="{123C7A2F-3E9A-48CF-89B1-221E70CCEC3E}" type="pres">
      <dgm:prSet presAssocID="{1BC6CD12-9904-4A0B-B1F8-97EB7EE1B1DD}" presName="spaceRect" presStyleCnt="0"/>
      <dgm:spPr/>
    </dgm:pt>
    <dgm:pt modelId="{0B2B2B09-4278-48E1-82B3-B6AD84376371}" type="pres">
      <dgm:prSet presAssocID="{1BC6CD12-9904-4A0B-B1F8-97EB7EE1B1DD}" presName="parTx" presStyleLbl="revTx" presStyleIdx="1" presStyleCnt="3">
        <dgm:presLayoutVars>
          <dgm:chMax val="0"/>
          <dgm:chPref val="0"/>
        </dgm:presLayoutVars>
      </dgm:prSet>
      <dgm:spPr/>
    </dgm:pt>
    <dgm:pt modelId="{29281C6E-FE3E-4D04-8E61-8694A40028F9}" type="pres">
      <dgm:prSet presAssocID="{30920D76-1362-4BA5-8E5E-ED30955E1436}" presName="sibTrans" presStyleCnt="0"/>
      <dgm:spPr/>
    </dgm:pt>
    <dgm:pt modelId="{DE43858E-0017-4101-B8E5-7E7FC5D06289}" type="pres">
      <dgm:prSet presAssocID="{A8496588-8E4D-4A33-95E6-A28137DC92F0}" presName="compNode" presStyleCnt="0"/>
      <dgm:spPr/>
    </dgm:pt>
    <dgm:pt modelId="{D968AEE1-97E5-452E-9E95-85BB5F7B722B}" type="pres">
      <dgm:prSet presAssocID="{A8496588-8E4D-4A33-95E6-A28137DC92F0}" presName="bgRect" presStyleLbl="bgShp" presStyleIdx="2" presStyleCnt="3"/>
      <dgm:spPr/>
    </dgm:pt>
    <dgm:pt modelId="{09829BE8-8A05-41BF-A1FC-E792F163F99D}" type="pres">
      <dgm:prSet presAssocID="{A8496588-8E4D-4A33-95E6-A28137DC92F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Školní budova"/>
        </a:ext>
      </dgm:extLst>
    </dgm:pt>
    <dgm:pt modelId="{623D11E0-4B7D-4F45-8819-B4A03640E64B}" type="pres">
      <dgm:prSet presAssocID="{A8496588-8E4D-4A33-95E6-A28137DC92F0}" presName="spaceRect" presStyleCnt="0"/>
      <dgm:spPr/>
    </dgm:pt>
    <dgm:pt modelId="{C71D51F2-5750-4441-9D80-71EFD552C6A5}" type="pres">
      <dgm:prSet presAssocID="{A8496588-8E4D-4A33-95E6-A28137DC92F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F7D5D11-D037-4A1F-A08E-F974CC242B62}" type="presOf" srcId="{7F4F33E9-FE12-4116-A5D1-FC43599989CC}" destId="{FF535215-1B9A-498D-99DF-0B87C85D44DE}" srcOrd="0" destOrd="0" presId="urn:microsoft.com/office/officeart/2018/2/layout/IconVerticalSolidList"/>
    <dgm:cxn modelId="{CC7FA13A-ABBF-4355-8B74-7877E63120DD}" srcId="{7F4F33E9-FE12-4116-A5D1-FC43599989CC}" destId="{A8496588-8E4D-4A33-95E6-A28137DC92F0}" srcOrd="2" destOrd="0" parTransId="{D23567F5-8475-426D-BC70-DF5C8A0FFB60}" sibTransId="{37585E68-3FF1-44FB-81B1-382B5F732C6A}"/>
    <dgm:cxn modelId="{48791567-B4B4-443A-9A26-ADE347620E64}" srcId="{7F4F33E9-FE12-4116-A5D1-FC43599989CC}" destId="{7905D158-1D42-4221-8C29-766ABCA469BD}" srcOrd="0" destOrd="0" parTransId="{8BA406FD-59C1-43D8-8ADE-CE7A70EF2501}" sibTransId="{F06FB801-307B-4E60-BA2F-2982EF939A5A}"/>
    <dgm:cxn modelId="{0BADB648-C1F6-420F-8C35-B028E05C7CF6}" type="presOf" srcId="{1BC6CD12-9904-4A0B-B1F8-97EB7EE1B1DD}" destId="{0B2B2B09-4278-48E1-82B3-B6AD84376371}" srcOrd="0" destOrd="0" presId="urn:microsoft.com/office/officeart/2018/2/layout/IconVerticalSolidList"/>
    <dgm:cxn modelId="{F918606C-CF24-417D-BE22-1A757B39C162}" type="presOf" srcId="{7905D158-1D42-4221-8C29-766ABCA469BD}" destId="{A771BAE6-9DB1-4A2D-A823-E89A0B5DEF04}" srcOrd="0" destOrd="0" presId="urn:microsoft.com/office/officeart/2018/2/layout/IconVerticalSolidList"/>
    <dgm:cxn modelId="{686D5A57-5CB0-4908-82EC-9CAF956C81FC}" type="presOf" srcId="{A8496588-8E4D-4A33-95E6-A28137DC92F0}" destId="{C71D51F2-5750-4441-9D80-71EFD552C6A5}" srcOrd="0" destOrd="0" presId="urn:microsoft.com/office/officeart/2018/2/layout/IconVerticalSolidList"/>
    <dgm:cxn modelId="{B995BFF0-EED9-4846-8A7F-6DE28DF9403F}" srcId="{7F4F33E9-FE12-4116-A5D1-FC43599989CC}" destId="{1BC6CD12-9904-4A0B-B1F8-97EB7EE1B1DD}" srcOrd="1" destOrd="0" parTransId="{6999FCA3-5B98-4F27-BF31-723DFF6D9D99}" sibTransId="{30920D76-1362-4BA5-8E5E-ED30955E1436}"/>
    <dgm:cxn modelId="{D6195532-D8F6-4EF7-B630-B4B9BE466BD1}" type="presParOf" srcId="{FF535215-1B9A-498D-99DF-0B87C85D44DE}" destId="{B4365190-0F78-4405-963F-B60E32C9637D}" srcOrd="0" destOrd="0" presId="urn:microsoft.com/office/officeart/2018/2/layout/IconVerticalSolidList"/>
    <dgm:cxn modelId="{EF0F1654-44A3-40D5-A0FE-3405F618AE12}" type="presParOf" srcId="{B4365190-0F78-4405-963F-B60E32C9637D}" destId="{6FC00309-20B1-4060-BA26-10FBEC6DFEB7}" srcOrd="0" destOrd="0" presId="urn:microsoft.com/office/officeart/2018/2/layout/IconVerticalSolidList"/>
    <dgm:cxn modelId="{A41E26F3-881F-473B-81E2-18B5BE74C8C8}" type="presParOf" srcId="{B4365190-0F78-4405-963F-B60E32C9637D}" destId="{D26C6000-7A1E-465F-9A0C-DB2ED37C0CCC}" srcOrd="1" destOrd="0" presId="urn:microsoft.com/office/officeart/2018/2/layout/IconVerticalSolidList"/>
    <dgm:cxn modelId="{CF0B42EE-6933-4043-84DC-7D53F8EF939D}" type="presParOf" srcId="{B4365190-0F78-4405-963F-B60E32C9637D}" destId="{4232464D-9C3E-43A0-B79A-F5279A43958D}" srcOrd="2" destOrd="0" presId="urn:microsoft.com/office/officeart/2018/2/layout/IconVerticalSolidList"/>
    <dgm:cxn modelId="{B578711D-7680-4CEF-A4C5-2221AC7D249C}" type="presParOf" srcId="{B4365190-0F78-4405-963F-B60E32C9637D}" destId="{A771BAE6-9DB1-4A2D-A823-E89A0B5DEF04}" srcOrd="3" destOrd="0" presId="urn:microsoft.com/office/officeart/2018/2/layout/IconVerticalSolidList"/>
    <dgm:cxn modelId="{64BCAEA2-BC82-4B95-B6C3-35C297185D3F}" type="presParOf" srcId="{FF535215-1B9A-498D-99DF-0B87C85D44DE}" destId="{DB690753-115D-4BA9-A725-A0EF3A47F22D}" srcOrd="1" destOrd="0" presId="urn:microsoft.com/office/officeart/2018/2/layout/IconVerticalSolidList"/>
    <dgm:cxn modelId="{791F2CA0-6F91-4BBF-8299-8B45A3BFDF05}" type="presParOf" srcId="{FF535215-1B9A-498D-99DF-0B87C85D44DE}" destId="{F19F78E0-732B-4D7F-925B-845431828A6E}" srcOrd="2" destOrd="0" presId="urn:microsoft.com/office/officeart/2018/2/layout/IconVerticalSolidList"/>
    <dgm:cxn modelId="{850E3E9D-90DB-49F7-AAD6-DF65AD5B71C9}" type="presParOf" srcId="{F19F78E0-732B-4D7F-925B-845431828A6E}" destId="{62DA9CFA-D761-4A4D-917E-12A8007163C0}" srcOrd="0" destOrd="0" presId="urn:microsoft.com/office/officeart/2018/2/layout/IconVerticalSolidList"/>
    <dgm:cxn modelId="{9A56787A-48DA-4FF0-AE17-210E306917EE}" type="presParOf" srcId="{F19F78E0-732B-4D7F-925B-845431828A6E}" destId="{825970C7-0A4B-408E-B310-026B5E3A030F}" srcOrd="1" destOrd="0" presId="urn:microsoft.com/office/officeart/2018/2/layout/IconVerticalSolidList"/>
    <dgm:cxn modelId="{FBB97705-F285-4A6E-A6AA-682FFA2C2BD0}" type="presParOf" srcId="{F19F78E0-732B-4D7F-925B-845431828A6E}" destId="{123C7A2F-3E9A-48CF-89B1-221E70CCEC3E}" srcOrd="2" destOrd="0" presId="urn:microsoft.com/office/officeart/2018/2/layout/IconVerticalSolidList"/>
    <dgm:cxn modelId="{47B00C48-819F-4448-AFB6-9D5A49FCA8C0}" type="presParOf" srcId="{F19F78E0-732B-4D7F-925B-845431828A6E}" destId="{0B2B2B09-4278-48E1-82B3-B6AD84376371}" srcOrd="3" destOrd="0" presId="urn:microsoft.com/office/officeart/2018/2/layout/IconVerticalSolidList"/>
    <dgm:cxn modelId="{DD630D38-F920-4EB7-B6F9-390205519D0C}" type="presParOf" srcId="{FF535215-1B9A-498D-99DF-0B87C85D44DE}" destId="{29281C6E-FE3E-4D04-8E61-8694A40028F9}" srcOrd="3" destOrd="0" presId="urn:microsoft.com/office/officeart/2018/2/layout/IconVerticalSolidList"/>
    <dgm:cxn modelId="{735C7323-9818-434C-BA51-04793D5482D8}" type="presParOf" srcId="{FF535215-1B9A-498D-99DF-0B87C85D44DE}" destId="{DE43858E-0017-4101-B8E5-7E7FC5D06289}" srcOrd="4" destOrd="0" presId="urn:microsoft.com/office/officeart/2018/2/layout/IconVerticalSolidList"/>
    <dgm:cxn modelId="{A80A1358-CF83-4518-9FE6-A1C3397C6DB5}" type="presParOf" srcId="{DE43858E-0017-4101-B8E5-7E7FC5D06289}" destId="{D968AEE1-97E5-452E-9E95-85BB5F7B722B}" srcOrd="0" destOrd="0" presId="urn:microsoft.com/office/officeart/2018/2/layout/IconVerticalSolidList"/>
    <dgm:cxn modelId="{9F4A17CB-D493-4E47-BEAE-9628C422897A}" type="presParOf" srcId="{DE43858E-0017-4101-B8E5-7E7FC5D06289}" destId="{09829BE8-8A05-41BF-A1FC-E792F163F99D}" srcOrd="1" destOrd="0" presId="urn:microsoft.com/office/officeart/2018/2/layout/IconVerticalSolidList"/>
    <dgm:cxn modelId="{CEB10714-94F6-4A49-981C-47A189E64DA8}" type="presParOf" srcId="{DE43858E-0017-4101-B8E5-7E7FC5D06289}" destId="{623D11E0-4B7D-4F45-8819-B4A03640E64B}" srcOrd="2" destOrd="0" presId="urn:microsoft.com/office/officeart/2018/2/layout/IconVerticalSolidList"/>
    <dgm:cxn modelId="{269AB4B4-DA52-492E-93DA-89747F2AC9EA}" type="presParOf" srcId="{DE43858E-0017-4101-B8E5-7E7FC5D06289}" destId="{C71D51F2-5750-4441-9D80-71EFD552C6A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6DC0A1-8E6B-4449-8533-7A6D3D5DD1A8}" type="doc">
      <dgm:prSet loTypeId="urn:microsoft.com/office/officeart/2005/8/layout/pList2" loCatId="picture" qsTypeId="urn:microsoft.com/office/officeart/2005/8/quickstyle/simple1" qsCatId="simple" csTypeId="urn:microsoft.com/office/officeart/2005/8/colors/accent1_2" csCatId="accent1" phldr="1"/>
      <dgm:spPr/>
    </dgm:pt>
    <dgm:pt modelId="{A7D19F59-E2FB-4C45-B7DB-8AB0F7FDE45F}">
      <dgm:prSet phldrT="[Text]" custT="1"/>
      <dgm:spPr/>
      <dgm:t>
        <a:bodyPr/>
        <a:lstStyle/>
        <a:p>
          <a:pPr algn="ctr"/>
          <a:r>
            <a:rPr lang="cs-CZ" sz="1600" b="1" dirty="0"/>
            <a:t>V</a:t>
          </a:r>
          <a:r>
            <a:rPr lang="en-US" sz="1600" b="1" dirty="0" err="1"/>
            <a:t>ýuk</a:t>
          </a:r>
          <a:r>
            <a:rPr lang="cs-CZ" sz="1600" b="1" dirty="0"/>
            <a:t>a</a:t>
          </a:r>
          <a:r>
            <a:rPr lang="en-US" sz="1600" b="1" dirty="0"/>
            <a:t> </a:t>
          </a:r>
          <a:r>
            <a:rPr lang="en-US" sz="1600" b="1" dirty="0" err="1"/>
            <a:t>příprav</a:t>
          </a:r>
          <a:r>
            <a:rPr lang="cs-CZ" sz="1600" b="1" dirty="0" err="1"/>
            <a:t>uje</a:t>
          </a:r>
          <a:r>
            <a:rPr lang="en-US" sz="1600" b="1" dirty="0"/>
            <a:t> </a:t>
          </a:r>
          <a:r>
            <a:rPr lang="cs-CZ" sz="1600" b="1" dirty="0"/>
            <a:t>žáka </a:t>
          </a:r>
          <a:r>
            <a:rPr lang="en-US" sz="1600" b="1" dirty="0"/>
            <a:t>na </a:t>
          </a:r>
          <a:r>
            <a:rPr lang="en-US" sz="1600" b="1" dirty="0" err="1"/>
            <a:t>život</a:t>
          </a:r>
          <a:r>
            <a:rPr lang="en-US" sz="1600" b="1" dirty="0"/>
            <a:t> v </a:t>
          </a:r>
          <a:r>
            <a:rPr lang="en-US" sz="1600" b="1" dirty="0" err="1"/>
            <a:t>demokratické</a:t>
          </a:r>
          <a:r>
            <a:rPr lang="en-US" sz="1600" b="1" dirty="0"/>
            <a:t> společnosti.</a:t>
          </a:r>
          <a:endParaRPr lang="cs-CZ" sz="1600" b="1" dirty="0"/>
        </a:p>
        <a:p>
          <a:pPr algn="l"/>
          <a:r>
            <a:rPr lang="cs-CZ" sz="1400" dirty="0"/>
            <a:t>V</a:t>
          </a:r>
          <a:r>
            <a:rPr lang="en-US" sz="1400" dirty="0" err="1"/>
            <a:t>ýchov</a:t>
          </a:r>
          <a:r>
            <a:rPr lang="cs-CZ" sz="1400" dirty="0"/>
            <a:t>a</a:t>
          </a:r>
          <a:r>
            <a:rPr lang="en-US" sz="1400" dirty="0"/>
            <a:t> k</a:t>
          </a:r>
          <a:r>
            <a:rPr lang="cs-CZ" sz="1400" dirty="0"/>
            <a:t>e</a:t>
          </a:r>
          <a:r>
            <a:rPr lang="en-US" sz="1400" dirty="0"/>
            <a:t> </a:t>
          </a:r>
          <a:r>
            <a:rPr lang="en-US" sz="1400" dirty="0" err="1"/>
            <a:t>zdrav</a:t>
          </a:r>
          <a:r>
            <a:rPr lang="cs-CZ" sz="1400" dirty="0"/>
            <a:t>í</a:t>
          </a:r>
          <a:r>
            <a:rPr lang="en-US" sz="1400" dirty="0"/>
            <a:t>, </a:t>
          </a:r>
          <a:r>
            <a:rPr lang="en-US" sz="1400" dirty="0" err="1"/>
            <a:t>rodinn</a:t>
          </a:r>
          <a:r>
            <a:rPr lang="cs-CZ" sz="1400" dirty="0"/>
            <a:t>á</a:t>
          </a:r>
          <a:r>
            <a:rPr lang="en-US" sz="1400" dirty="0"/>
            <a:t> </a:t>
          </a:r>
          <a:r>
            <a:rPr lang="en-US" sz="1400" dirty="0" err="1"/>
            <a:t>výchov</a:t>
          </a:r>
          <a:r>
            <a:rPr lang="cs-CZ" sz="1400" dirty="0"/>
            <a:t>a, </a:t>
          </a:r>
          <a:r>
            <a:rPr lang="en-US" sz="1400" dirty="0" err="1"/>
            <a:t>volb</a:t>
          </a:r>
          <a:r>
            <a:rPr lang="cs-CZ" sz="1400" dirty="0"/>
            <a:t>a</a:t>
          </a:r>
          <a:r>
            <a:rPr lang="en-US" sz="1400" dirty="0"/>
            <a:t> </a:t>
          </a:r>
          <a:r>
            <a:rPr lang="cs-CZ" sz="1400" dirty="0"/>
            <a:t> </a:t>
          </a:r>
          <a:r>
            <a:rPr lang="en-US" sz="1400" dirty="0" err="1"/>
            <a:t>povolání</a:t>
          </a:r>
          <a:r>
            <a:rPr lang="en-US" sz="1400" dirty="0"/>
            <a:t>, </a:t>
          </a:r>
          <a:r>
            <a:rPr lang="en-US" sz="1400" dirty="0" err="1"/>
            <a:t>prevenc</a:t>
          </a:r>
          <a:r>
            <a:rPr lang="cs-CZ" sz="1400" dirty="0"/>
            <a:t>e</a:t>
          </a:r>
          <a:r>
            <a:rPr lang="en-US" sz="1400" dirty="0"/>
            <a:t> </a:t>
          </a:r>
          <a:r>
            <a:rPr lang="en-US" sz="1400" dirty="0" err="1"/>
            <a:t>negativních</a:t>
          </a:r>
          <a:r>
            <a:rPr lang="en-US" sz="1400" dirty="0"/>
            <a:t> s</a:t>
          </a:r>
          <a:r>
            <a:rPr lang="cs-CZ" sz="1400" dirty="0" err="1"/>
            <a:t>ociálních</a:t>
          </a:r>
          <a:r>
            <a:rPr lang="en-US" sz="1400" dirty="0"/>
            <a:t> </a:t>
          </a:r>
          <a:r>
            <a:rPr lang="en-US" sz="1400" dirty="0" err="1"/>
            <a:t>jevů</a:t>
          </a:r>
          <a:r>
            <a:rPr lang="cs-CZ" sz="1400" dirty="0"/>
            <a:t>,</a:t>
          </a:r>
          <a:r>
            <a:rPr lang="en-US" sz="1400" dirty="0"/>
            <a:t> </a:t>
          </a:r>
          <a:r>
            <a:rPr lang="en-US" sz="1400" dirty="0" err="1"/>
            <a:t>citový</a:t>
          </a:r>
          <a:r>
            <a:rPr lang="en-US" sz="1400" dirty="0"/>
            <a:t>, </a:t>
          </a:r>
          <a:r>
            <a:rPr lang="en-US" sz="1400" dirty="0" err="1"/>
            <a:t>morální</a:t>
          </a:r>
          <a:r>
            <a:rPr lang="en-US" sz="1400" dirty="0"/>
            <a:t> a </a:t>
          </a:r>
          <a:r>
            <a:rPr lang="en-US" sz="1400" dirty="0" err="1"/>
            <a:t>charakterový</a:t>
          </a:r>
          <a:r>
            <a:rPr lang="en-US" sz="1400" dirty="0"/>
            <a:t> </a:t>
          </a:r>
          <a:r>
            <a:rPr lang="cs-CZ" sz="1400" dirty="0"/>
            <a:t>rozvoj </a:t>
          </a:r>
          <a:r>
            <a:rPr lang="en-US" sz="1400" dirty="0" err="1"/>
            <a:t>žáků</a:t>
          </a:r>
          <a:r>
            <a:rPr lang="en-US" sz="1400" dirty="0"/>
            <a:t>.</a:t>
          </a:r>
          <a:endParaRPr lang="cs-CZ" sz="1400" dirty="0"/>
        </a:p>
        <a:p>
          <a:pPr algn="l"/>
          <a:endParaRPr lang="cs-CZ" sz="1400" dirty="0"/>
        </a:p>
      </dgm:t>
    </dgm:pt>
    <dgm:pt modelId="{1729894F-D97D-4EE2-9A53-115EFADA1065}" type="parTrans" cxnId="{CE04EC2B-6E76-484C-832B-5F8AA42A221C}">
      <dgm:prSet/>
      <dgm:spPr/>
      <dgm:t>
        <a:bodyPr/>
        <a:lstStyle/>
        <a:p>
          <a:endParaRPr lang="cs-CZ"/>
        </a:p>
      </dgm:t>
    </dgm:pt>
    <dgm:pt modelId="{B9DAA043-942D-4D3D-A19A-2CAC891E3E57}" type="sibTrans" cxnId="{CE04EC2B-6E76-484C-832B-5F8AA42A221C}">
      <dgm:prSet/>
      <dgm:spPr/>
      <dgm:t>
        <a:bodyPr/>
        <a:lstStyle/>
        <a:p>
          <a:endParaRPr lang="cs-CZ"/>
        </a:p>
      </dgm:t>
    </dgm:pt>
    <dgm:pt modelId="{6D3060A0-424D-4BF1-A0A5-D0AB65DF373B}">
      <dgm:prSet/>
      <dgm:spPr/>
      <dgm:t>
        <a:bodyPr/>
        <a:lstStyle/>
        <a:p>
          <a:r>
            <a:rPr lang="cs-CZ" b="1" dirty="0"/>
            <a:t>V</a:t>
          </a:r>
          <a:r>
            <a:rPr lang="en-US" b="1" dirty="0" err="1"/>
            <a:t>ýuka</a:t>
          </a:r>
          <a:r>
            <a:rPr lang="en-US" b="1" dirty="0"/>
            <a:t> "</a:t>
          </a:r>
          <a:r>
            <a:rPr lang="en-US" b="1" dirty="0" err="1"/>
            <a:t>šita</a:t>
          </a:r>
          <a:r>
            <a:rPr lang="en-US" b="1" dirty="0"/>
            <a:t> na </a:t>
          </a:r>
          <a:r>
            <a:rPr lang="en-US" b="1" dirty="0" err="1"/>
            <a:t>míru</a:t>
          </a:r>
          <a:r>
            <a:rPr lang="en-US" b="1" dirty="0"/>
            <a:t>" </a:t>
          </a:r>
          <a:r>
            <a:rPr lang="en-US" b="1" dirty="0" err="1"/>
            <a:t>podle</a:t>
          </a:r>
          <a:r>
            <a:rPr lang="en-US" b="1" dirty="0"/>
            <a:t> </a:t>
          </a:r>
          <a:r>
            <a:rPr lang="en-US" b="1" dirty="0" err="1"/>
            <a:t>potřeb</a:t>
          </a:r>
          <a:r>
            <a:rPr lang="en-US" b="1" dirty="0"/>
            <a:t> a </a:t>
          </a:r>
          <a:r>
            <a:rPr lang="en-US" b="1" dirty="0" err="1"/>
            <a:t>zájmů</a:t>
          </a:r>
          <a:r>
            <a:rPr lang="en-US" b="1" dirty="0"/>
            <a:t> </a:t>
          </a:r>
          <a:r>
            <a:rPr lang="en-US" b="1" dirty="0" err="1"/>
            <a:t>žáků</a:t>
          </a:r>
          <a:r>
            <a:rPr lang="cs-CZ" b="1" dirty="0"/>
            <a:t>.</a:t>
          </a:r>
          <a:endParaRPr lang="cs-CZ" dirty="0"/>
        </a:p>
      </dgm:t>
    </dgm:pt>
    <dgm:pt modelId="{3D3D2D7B-451D-4D59-BCD6-E5C7D347E1F5}" type="parTrans" cxnId="{87E82117-80B8-4B8D-AC84-D535B4E845A7}">
      <dgm:prSet/>
      <dgm:spPr/>
      <dgm:t>
        <a:bodyPr/>
        <a:lstStyle/>
        <a:p>
          <a:endParaRPr lang="cs-CZ"/>
        </a:p>
      </dgm:t>
    </dgm:pt>
    <dgm:pt modelId="{BD604605-A743-4CF7-BCB2-5455C4C07E8C}" type="sibTrans" cxnId="{87E82117-80B8-4B8D-AC84-D535B4E845A7}">
      <dgm:prSet/>
      <dgm:spPr/>
      <dgm:t>
        <a:bodyPr/>
        <a:lstStyle/>
        <a:p>
          <a:endParaRPr lang="cs-CZ"/>
        </a:p>
      </dgm:t>
    </dgm:pt>
    <dgm:pt modelId="{6901F7FB-F745-4987-B26B-6E9A315D2375}">
      <dgm:prSet custT="1"/>
      <dgm:spPr/>
      <dgm:t>
        <a:bodyPr/>
        <a:lstStyle/>
        <a:p>
          <a:r>
            <a:rPr lang="cs-CZ" sz="1400" b="0" dirty="0"/>
            <a:t>Š</a:t>
          </a:r>
          <a:r>
            <a:rPr lang="en-US" sz="1400" b="0" dirty="0"/>
            <a:t>kola </a:t>
          </a:r>
          <a:r>
            <a:rPr lang="cs-CZ" sz="1400" b="0" dirty="0"/>
            <a:t>předává </a:t>
          </a:r>
          <a:r>
            <a:rPr lang="en-US" sz="1400" b="0" dirty="0" err="1"/>
            <a:t>znalosti</a:t>
          </a:r>
          <a:r>
            <a:rPr lang="en-US" sz="1400" b="0" dirty="0"/>
            <a:t>, dovednosti a </a:t>
          </a:r>
          <a:r>
            <a:rPr lang="en-US" sz="1400" b="0" dirty="0" err="1"/>
            <a:t>postoje</a:t>
          </a:r>
          <a:r>
            <a:rPr lang="cs-CZ" sz="1400" b="0" dirty="0"/>
            <a:t>, rozvíjí</a:t>
          </a:r>
          <a:r>
            <a:rPr lang="en-US" sz="1400" b="0" dirty="0"/>
            <a:t> </a:t>
          </a:r>
          <a:r>
            <a:rPr lang="cs-CZ" sz="1400" b="0" dirty="0"/>
            <a:t>osobnost, </a:t>
          </a:r>
        </a:p>
        <a:p>
          <a:r>
            <a:rPr lang="en-US" sz="1400" b="0" dirty="0"/>
            <a:t>"</a:t>
          </a:r>
          <a:r>
            <a:rPr lang="en-US" sz="1400" b="0" dirty="0" err="1"/>
            <a:t>základní</a:t>
          </a:r>
          <a:r>
            <a:rPr lang="en-US" sz="1400" b="0" dirty="0"/>
            <a:t> dovednosti" - </a:t>
          </a:r>
          <a:r>
            <a:rPr lang="en-US" sz="1400" b="0" dirty="0" err="1"/>
            <a:t>komunikaci</a:t>
          </a:r>
          <a:r>
            <a:rPr lang="en-US" sz="1400" b="0" dirty="0"/>
            <a:t> v </a:t>
          </a:r>
          <a:r>
            <a:rPr lang="en-US" sz="1400" b="0" dirty="0" err="1"/>
            <a:t>mateřském</a:t>
          </a:r>
          <a:r>
            <a:rPr lang="en-US" sz="1400" b="0" dirty="0"/>
            <a:t> </a:t>
          </a:r>
          <a:r>
            <a:rPr lang="en-US" sz="1400" b="0" dirty="0" err="1"/>
            <a:t>jazyce</a:t>
          </a:r>
          <a:r>
            <a:rPr lang="en-US" sz="1400" b="0" dirty="0"/>
            <a:t> a </a:t>
          </a:r>
          <a:r>
            <a:rPr lang="en-US" sz="1400" b="0" dirty="0" err="1"/>
            <a:t>matematiku</a:t>
          </a:r>
          <a:r>
            <a:rPr lang="en-US" sz="1400" b="0" dirty="0"/>
            <a:t>,</a:t>
          </a:r>
          <a:endParaRPr lang="cs-CZ" sz="1400" b="0" dirty="0"/>
        </a:p>
        <a:p>
          <a:r>
            <a:rPr lang="en-US" sz="1400" b="0" dirty="0"/>
            <a:t> </a:t>
          </a:r>
          <a:r>
            <a:rPr lang="en-US" sz="1400" b="0" dirty="0" err="1"/>
            <a:t>jiní</a:t>
          </a:r>
          <a:r>
            <a:rPr lang="en-US" sz="1400" b="0" dirty="0"/>
            <a:t> </a:t>
          </a:r>
          <a:r>
            <a:rPr lang="en-US" sz="1400" b="0" dirty="0" err="1"/>
            <a:t>mají</a:t>
          </a:r>
          <a:r>
            <a:rPr lang="en-US" sz="1400" b="0" dirty="0"/>
            <a:t> </a:t>
          </a:r>
          <a:r>
            <a:rPr lang="en-US" sz="1400" b="0" dirty="0" err="1"/>
            <a:t>bohatší</a:t>
          </a:r>
          <a:r>
            <a:rPr lang="en-US" sz="1400" b="0" dirty="0"/>
            <a:t> </a:t>
          </a:r>
          <a:r>
            <a:rPr lang="en-US" sz="1400" b="0" dirty="0" err="1"/>
            <a:t>seznam</a:t>
          </a:r>
          <a:r>
            <a:rPr lang="en-US" sz="1400" b="0" dirty="0"/>
            <a:t> </a:t>
          </a:r>
          <a:r>
            <a:rPr lang="en-US" sz="1400" b="0" dirty="0" err="1"/>
            <a:t>základních</a:t>
          </a:r>
          <a:r>
            <a:rPr lang="en-US" sz="1400" b="0" dirty="0"/>
            <a:t> </a:t>
          </a:r>
          <a:r>
            <a:rPr lang="en-US" sz="1400" b="0" dirty="0" err="1"/>
            <a:t>prvků</a:t>
          </a:r>
          <a:r>
            <a:rPr lang="en-US" sz="1400" b="0" dirty="0"/>
            <a:t>. </a:t>
          </a:r>
          <a:endParaRPr lang="cs-CZ" sz="1400" b="0" dirty="0"/>
        </a:p>
        <a:p>
          <a:r>
            <a:rPr lang="en-US" sz="1400" b="0" dirty="0" err="1"/>
            <a:t>obsaženy</a:t>
          </a:r>
          <a:r>
            <a:rPr lang="en-US" sz="1400" b="0" dirty="0"/>
            <a:t> ve </a:t>
          </a:r>
          <a:r>
            <a:rPr lang="en-US" sz="1400" b="0" dirty="0" err="1"/>
            <a:t>školních</a:t>
          </a:r>
          <a:r>
            <a:rPr lang="en-US" sz="1400" b="0" dirty="0"/>
            <a:t> </a:t>
          </a:r>
          <a:r>
            <a:rPr lang="en-US" sz="1400" b="0" dirty="0" err="1"/>
            <a:t>předmětech</a:t>
          </a:r>
          <a:r>
            <a:rPr lang="cs-CZ" sz="1400" b="0" dirty="0"/>
            <a:t>.</a:t>
          </a:r>
        </a:p>
      </dgm:t>
    </dgm:pt>
    <dgm:pt modelId="{6D990CD5-C5BA-4995-AF1C-93A67C1873F2}" type="parTrans" cxnId="{5DF75257-0DAD-4874-90BC-1CD566B1F0E4}">
      <dgm:prSet/>
      <dgm:spPr/>
      <dgm:t>
        <a:bodyPr/>
        <a:lstStyle/>
        <a:p>
          <a:endParaRPr lang="cs-CZ"/>
        </a:p>
      </dgm:t>
    </dgm:pt>
    <dgm:pt modelId="{35C8DD66-16B0-43FD-9487-E8C29BA118C3}" type="sibTrans" cxnId="{5DF75257-0DAD-4874-90BC-1CD566B1F0E4}">
      <dgm:prSet/>
      <dgm:spPr/>
      <dgm:t>
        <a:bodyPr/>
        <a:lstStyle/>
        <a:p>
          <a:endParaRPr lang="cs-CZ"/>
        </a:p>
      </dgm:t>
    </dgm:pt>
    <dgm:pt modelId="{41B8B314-0B7B-43AC-BCD8-3D7D3D4B69C7}">
      <dgm:prSet phldrT="[Text]"/>
      <dgm:spPr/>
      <dgm:t>
        <a:bodyPr/>
        <a:lstStyle/>
        <a:p>
          <a:r>
            <a:rPr lang="en-US" b="1" dirty="0"/>
            <a:t>připravovat </a:t>
          </a:r>
          <a:r>
            <a:rPr lang="en-US" b="1" dirty="0" err="1"/>
            <a:t>budoucí</a:t>
          </a:r>
          <a:r>
            <a:rPr lang="en-US" b="1" dirty="0"/>
            <a:t> </a:t>
          </a:r>
          <a:r>
            <a:rPr lang="en-US" b="1" dirty="0" err="1"/>
            <a:t>dospělé</a:t>
          </a:r>
          <a:r>
            <a:rPr lang="en-US" b="1" dirty="0"/>
            <a:t> </a:t>
          </a:r>
          <a:r>
            <a:rPr lang="en-US" b="1" dirty="0" err="1"/>
            <a:t>členy</a:t>
          </a:r>
          <a:r>
            <a:rPr lang="en-US" b="1" dirty="0"/>
            <a:t> společnosti na to, aby </a:t>
          </a:r>
          <a:r>
            <a:rPr lang="en-US" b="1" dirty="0" err="1"/>
            <a:t>dokázali</a:t>
          </a:r>
          <a:r>
            <a:rPr lang="en-US" b="1" dirty="0"/>
            <a:t> </a:t>
          </a:r>
          <a:r>
            <a:rPr lang="en-US" b="1" dirty="0" err="1"/>
            <a:t>iniciovat</a:t>
          </a:r>
          <a:r>
            <a:rPr lang="en-US" b="1" dirty="0"/>
            <a:t> </a:t>
          </a:r>
          <a:r>
            <a:rPr lang="en-US" b="1" dirty="0" err="1"/>
            <a:t>společenské</a:t>
          </a:r>
          <a:r>
            <a:rPr lang="en-US" b="1" dirty="0"/>
            <a:t> </a:t>
          </a:r>
          <a:r>
            <a:rPr lang="en-US" b="1" dirty="0" err="1"/>
            <a:t>změny</a:t>
          </a:r>
          <a:r>
            <a:rPr lang="en-US" b="1" dirty="0"/>
            <a:t> a </a:t>
          </a:r>
          <a:r>
            <a:rPr lang="en-US" b="1" dirty="0" err="1"/>
            <a:t>spolupracovat</a:t>
          </a:r>
          <a:r>
            <a:rPr lang="en-US" b="1" dirty="0"/>
            <a:t> na jejich </a:t>
          </a:r>
          <a:r>
            <a:rPr lang="en-US" b="1" dirty="0" err="1"/>
            <a:t>realizaci</a:t>
          </a:r>
          <a:r>
            <a:rPr lang="en-US" dirty="0"/>
            <a:t>. </a:t>
          </a:r>
          <a:endParaRPr lang="cs-CZ" dirty="0"/>
        </a:p>
      </dgm:t>
    </dgm:pt>
    <dgm:pt modelId="{89333FE2-4AE1-4B2D-B71C-151E07297BC4}" type="sibTrans" cxnId="{751EEDB7-6987-4F60-871D-FF2616B35F1E}">
      <dgm:prSet/>
      <dgm:spPr/>
      <dgm:t>
        <a:bodyPr/>
        <a:lstStyle/>
        <a:p>
          <a:endParaRPr lang="cs-CZ"/>
        </a:p>
      </dgm:t>
    </dgm:pt>
    <dgm:pt modelId="{91A2EB1A-EDE5-44DD-A398-C6724ECF55D4}" type="parTrans" cxnId="{751EEDB7-6987-4F60-871D-FF2616B35F1E}">
      <dgm:prSet/>
      <dgm:spPr/>
      <dgm:t>
        <a:bodyPr/>
        <a:lstStyle/>
        <a:p>
          <a:endParaRPr lang="cs-CZ"/>
        </a:p>
      </dgm:t>
    </dgm:pt>
    <dgm:pt modelId="{0F37C996-F9DE-4746-8D1E-02FC955D64C5}" type="pres">
      <dgm:prSet presAssocID="{786DC0A1-8E6B-4449-8533-7A6D3D5DD1A8}" presName="Name0" presStyleCnt="0">
        <dgm:presLayoutVars>
          <dgm:dir/>
          <dgm:resizeHandles val="exact"/>
        </dgm:presLayoutVars>
      </dgm:prSet>
      <dgm:spPr/>
    </dgm:pt>
    <dgm:pt modelId="{2F6412AC-56C7-4FBF-97CD-98F55D3C1B74}" type="pres">
      <dgm:prSet presAssocID="{786DC0A1-8E6B-4449-8533-7A6D3D5DD1A8}" presName="bkgdShp" presStyleLbl="alignAccFollowNode1" presStyleIdx="0" presStyleCnt="1"/>
      <dgm:spPr/>
    </dgm:pt>
    <dgm:pt modelId="{EB6D59CE-F506-46BC-9E11-4918C6CF48DC}" type="pres">
      <dgm:prSet presAssocID="{786DC0A1-8E6B-4449-8533-7A6D3D5DD1A8}" presName="linComp" presStyleCnt="0"/>
      <dgm:spPr/>
    </dgm:pt>
    <dgm:pt modelId="{EA0EF460-E913-4109-A48B-5827AFB6AA88}" type="pres">
      <dgm:prSet presAssocID="{A7D19F59-E2FB-4C45-B7DB-8AB0F7FDE45F}" presName="compNode" presStyleCnt="0"/>
      <dgm:spPr/>
    </dgm:pt>
    <dgm:pt modelId="{FC93B279-B52B-4EDE-9E70-3D097BE6160E}" type="pres">
      <dgm:prSet presAssocID="{A7D19F59-E2FB-4C45-B7DB-8AB0F7FDE45F}" presName="node" presStyleLbl="node1" presStyleIdx="0" presStyleCnt="4">
        <dgm:presLayoutVars>
          <dgm:bulletEnabled val="1"/>
        </dgm:presLayoutVars>
      </dgm:prSet>
      <dgm:spPr/>
    </dgm:pt>
    <dgm:pt modelId="{9F1DD91D-39BE-4422-8339-332B4D24CC99}" type="pres">
      <dgm:prSet presAssocID="{A7D19F59-E2FB-4C45-B7DB-8AB0F7FDE45F}" presName="invisiNode" presStyleLbl="node1" presStyleIdx="0" presStyleCnt="4"/>
      <dgm:spPr/>
    </dgm:pt>
    <dgm:pt modelId="{6D521694-B047-44EC-94B2-22D450F07265}" type="pres">
      <dgm:prSet presAssocID="{A7D19F59-E2FB-4C45-B7DB-8AB0F7FDE45F}" presName="imagNode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FC96E165-8F66-402C-9DDE-18A46B2BC600}" type="pres">
      <dgm:prSet presAssocID="{B9DAA043-942D-4D3D-A19A-2CAC891E3E57}" presName="sibTrans" presStyleLbl="sibTrans2D1" presStyleIdx="0" presStyleCnt="0"/>
      <dgm:spPr/>
    </dgm:pt>
    <dgm:pt modelId="{A835F5A9-6D10-4994-9A11-A9325A1E8B1E}" type="pres">
      <dgm:prSet presAssocID="{6D3060A0-424D-4BF1-A0A5-D0AB65DF373B}" presName="compNode" presStyleCnt="0"/>
      <dgm:spPr/>
    </dgm:pt>
    <dgm:pt modelId="{887A5BC1-F45D-4675-A499-66F8C088605F}" type="pres">
      <dgm:prSet presAssocID="{6D3060A0-424D-4BF1-A0A5-D0AB65DF373B}" presName="node" presStyleLbl="node1" presStyleIdx="1" presStyleCnt="4">
        <dgm:presLayoutVars>
          <dgm:bulletEnabled val="1"/>
        </dgm:presLayoutVars>
      </dgm:prSet>
      <dgm:spPr/>
    </dgm:pt>
    <dgm:pt modelId="{4693E72B-C792-45B5-92B8-25D6C5F05A20}" type="pres">
      <dgm:prSet presAssocID="{6D3060A0-424D-4BF1-A0A5-D0AB65DF373B}" presName="invisiNode" presStyleLbl="node1" presStyleIdx="1" presStyleCnt="4"/>
      <dgm:spPr/>
    </dgm:pt>
    <dgm:pt modelId="{8A9CB4A2-DCBA-4010-9CBE-21C6630CD2DF}" type="pres">
      <dgm:prSet presAssocID="{6D3060A0-424D-4BF1-A0A5-D0AB65DF373B}" presName="imagNod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4BF1149C-2A05-4A9D-A92C-9406B8C2B250}" type="pres">
      <dgm:prSet presAssocID="{BD604605-A743-4CF7-BCB2-5455C4C07E8C}" presName="sibTrans" presStyleLbl="sibTrans2D1" presStyleIdx="0" presStyleCnt="0"/>
      <dgm:spPr/>
    </dgm:pt>
    <dgm:pt modelId="{FD7480B1-E030-420D-8BC4-EF5CA3ADC596}" type="pres">
      <dgm:prSet presAssocID="{6901F7FB-F745-4987-B26B-6E9A315D2375}" presName="compNode" presStyleCnt="0"/>
      <dgm:spPr/>
    </dgm:pt>
    <dgm:pt modelId="{F30C3185-464D-42A0-B884-8155043FEAA5}" type="pres">
      <dgm:prSet presAssocID="{6901F7FB-F745-4987-B26B-6E9A315D2375}" presName="node" presStyleLbl="node1" presStyleIdx="2" presStyleCnt="4">
        <dgm:presLayoutVars>
          <dgm:bulletEnabled val="1"/>
        </dgm:presLayoutVars>
      </dgm:prSet>
      <dgm:spPr/>
    </dgm:pt>
    <dgm:pt modelId="{F8F7E90A-0127-4FBB-BA81-9A630C030B20}" type="pres">
      <dgm:prSet presAssocID="{6901F7FB-F745-4987-B26B-6E9A315D2375}" presName="invisiNode" presStyleLbl="node1" presStyleIdx="2" presStyleCnt="4"/>
      <dgm:spPr/>
    </dgm:pt>
    <dgm:pt modelId="{B112A7F1-7B77-4AB4-9C6B-493942B39A5E}" type="pres">
      <dgm:prSet presAssocID="{6901F7FB-F745-4987-B26B-6E9A315D2375}" presName="imagNode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BDCC218E-EA32-464C-A96A-0C10BDB5E8B1}" type="pres">
      <dgm:prSet presAssocID="{35C8DD66-16B0-43FD-9487-E8C29BA118C3}" presName="sibTrans" presStyleLbl="sibTrans2D1" presStyleIdx="0" presStyleCnt="0"/>
      <dgm:spPr/>
    </dgm:pt>
    <dgm:pt modelId="{DFF73D87-3486-4C42-94CA-9EC98E2FACD2}" type="pres">
      <dgm:prSet presAssocID="{41B8B314-0B7B-43AC-BCD8-3D7D3D4B69C7}" presName="compNode" presStyleCnt="0"/>
      <dgm:spPr/>
    </dgm:pt>
    <dgm:pt modelId="{54B43F55-F416-4657-8B15-EDE5E341B871}" type="pres">
      <dgm:prSet presAssocID="{41B8B314-0B7B-43AC-BCD8-3D7D3D4B69C7}" presName="node" presStyleLbl="node1" presStyleIdx="3" presStyleCnt="4">
        <dgm:presLayoutVars>
          <dgm:bulletEnabled val="1"/>
        </dgm:presLayoutVars>
      </dgm:prSet>
      <dgm:spPr/>
    </dgm:pt>
    <dgm:pt modelId="{2D8C4787-760B-433B-9710-088BF9AECCC8}" type="pres">
      <dgm:prSet presAssocID="{41B8B314-0B7B-43AC-BCD8-3D7D3D4B69C7}" presName="invisiNode" presStyleLbl="node1" presStyleIdx="3" presStyleCnt="4"/>
      <dgm:spPr/>
    </dgm:pt>
    <dgm:pt modelId="{B196D0A4-AEDE-4B5A-B793-20C09AE3F376}" type="pres">
      <dgm:prSet presAssocID="{41B8B314-0B7B-43AC-BCD8-3D7D3D4B69C7}" presName="imagNode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D884BB12-A25D-4901-933E-B51699DCFEB7}" type="presOf" srcId="{B9DAA043-942D-4D3D-A19A-2CAC891E3E57}" destId="{FC96E165-8F66-402C-9DDE-18A46B2BC600}" srcOrd="0" destOrd="0" presId="urn:microsoft.com/office/officeart/2005/8/layout/pList2"/>
    <dgm:cxn modelId="{87E82117-80B8-4B8D-AC84-D535B4E845A7}" srcId="{786DC0A1-8E6B-4449-8533-7A6D3D5DD1A8}" destId="{6D3060A0-424D-4BF1-A0A5-D0AB65DF373B}" srcOrd="1" destOrd="0" parTransId="{3D3D2D7B-451D-4D59-BCD6-E5C7D347E1F5}" sibTransId="{BD604605-A743-4CF7-BCB2-5455C4C07E8C}"/>
    <dgm:cxn modelId="{CE04EC2B-6E76-484C-832B-5F8AA42A221C}" srcId="{786DC0A1-8E6B-4449-8533-7A6D3D5DD1A8}" destId="{A7D19F59-E2FB-4C45-B7DB-8AB0F7FDE45F}" srcOrd="0" destOrd="0" parTransId="{1729894F-D97D-4EE2-9A53-115EFADA1065}" sibTransId="{B9DAA043-942D-4D3D-A19A-2CAC891E3E57}"/>
    <dgm:cxn modelId="{47842745-8626-4E8E-9861-87B0EF632F75}" type="presOf" srcId="{6901F7FB-F745-4987-B26B-6E9A315D2375}" destId="{F30C3185-464D-42A0-B884-8155043FEAA5}" srcOrd="0" destOrd="0" presId="urn:microsoft.com/office/officeart/2005/8/layout/pList2"/>
    <dgm:cxn modelId="{769DC870-E011-40AD-881B-B40245CDF4AD}" type="presOf" srcId="{41B8B314-0B7B-43AC-BCD8-3D7D3D4B69C7}" destId="{54B43F55-F416-4657-8B15-EDE5E341B871}" srcOrd="0" destOrd="0" presId="urn:microsoft.com/office/officeart/2005/8/layout/pList2"/>
    <dgm:cxn modelId="{5DF75257-0DAD-4874-90BC-1CD566B1F0E4}" srcId="{786DC0A1-8E6B-4449-8533-7A6D3D5DD1A8}" destId="{6901F7FB-F745-4987-B26B-6E9A315D2375}" srcOrd="2" destOrd="0" parTransId="{6D990CD5-C5BA-4995-AF1C-93A67C1873F2}" sibTransId="{35C8DD66-16B0-43FD-9487-E8C29BA118C3}"/>
    <dgm:cxn modelId="{73D9C057-116B-40A0-8DFF-A6E094FEDD90}" type="presOf" srcId="{35C8DD66-16B0-43FD-9487-E8C29BA118C3}" destId="{BDCC218E-EA32-464C-A96A-0C10BDB5E8B1}" srcOrd="0" destOrd="0" presId="urn:microsoft.com/office/officeart/2005/8/layout/pList2"/>
    <dgm:cxn modelId="{A4FE9785-846E-4E16-BDCB-0FD78B677313}" type="presOf" srcId="{786DC0A1-8E6B-4449-8533-7A6D3D5DD1A8}" destId="{0F37C996-F9DE-4746-8D1E-02FC955D64C5}" srcOrd="0" destOrd="0" presId="urn:microsoft.com/office/officeart/2005/8/layout/pList2"/>
    <dgm:cxn modelId="{9898F393-AACF-4D1B-AB18-613225452F1E}" type="presOf" srcId="{6D3060A0-424D-4BF1-A0A5-D0AB65DF373B}" destId="{887A5BC1-F45D-4675-A499-66F8C088605F}" srcOrd="0" destOrd="0" presId="urn:microsoft.com/office/officeart/2005/8/layout/pList2"/>
    <dgm:cxn modelId="{E454DE9C-03DE-4180-B540-C669A31E9A93}" type="presOf" srcId="{BD604605-A743-4CF7-BCB2-5455C4C07E8C}" destId="{4BF1149C-2A05-4A9D-A92C-9406B8C2B250}" srcOrd="0" destOrd="0" presId="urn:microsoft.com/office/officeart/2005/8/layout/pList2"/>
    <dgm:cxn modelId="{751EEDB7-6987-4F60-871D-FF2616B35F1E}" srcId="{786DC0A1-8E6B-4449-8533-7A6D3D5DD1A8}" destId="{41B8B314-0B7B-43AC-BCD8-3D7D3D4B69C7}" srcOrd="3" destOrd="0" parTransId="{91A2EB1A-EDE5-44DD-A398-C6724ECF55D4}" sibTransId="{89333FE2-4AE1-4B2D-B71C-151E07297BC4}"/>
    <dgm:cxn modelId="{02D9ABD5-5A1D-4676-84D1-82F62D62B242}" type="presOf" srcId="{A7D19F59-E2FB-4C45-B7DB-8AB0F7FDE45F}" destId="{FC93B279-B52B-4EDE-9E70-3D097BE6160E}" srcOrd="0" destOrd="0" presId="urn:microsoft.com/office/officeart/2005/8/layout/pList2"/>
    <dgm:cxn modelId="{4608B641-E605-41B7-B348-8F6B90F415E6}" type="presParOf" srcId="{0F37C996-F9DE-4746-8D1E-02FC955D64C5}" destId="{2F6412AC-56C7-4FBF-97CD-98F55D3C1B74}" srcOrd="0" destOrd="0" presId="urn:microsoft.com/office/officeart/2005/8/layout/pList2"/>
    <dgm:cxn modelId="{8919DA34-0A42-4900-B6E3-64D940B23C76}" type="presParOf" srcId="{0F37C996-F9DE-4746-8D1E-02FC955D64C5}" destId="{EB6D59CE-F506-46BC-9E11-4918C6CF48DC}" srcOrd="1" destOrd="0" presId="urn:microsoft.com/office/officeart/2005/8/layout/pList2"/>
    <dgm:cxn modelId="{851C12A9-5DA1-4127-9352-2B6FE90BD693}" type="presParOf" srcId="{EB6D59CE-F506-46BC-9E11-4918C6CF48DC}" destId="{EA0EF460-E913-4109-A48B-5827AFB6AA88}" srcOrd="0" destOrd="0" presId="urn:microsoft.com/office/officeart/2005/8/layout/pList2"/>
    <dgm:cxn modelId="{E860A580-239A-44BF-BE88-BEC9258D3E95}" type="presParOf" srcId="{EA0EF460-E913-4109-A48B-5827AFB6AA88}" destId="{FC93B279-B52B-4EDE-9E70-3D097BE6160E}" srcOrd="0" destOrd="0" presId="urn:microsoft.com/office/officeart/2005/8/layout/pList2"/>
    <dgm:cxn modelId="{81D1C062-0388-44E8-8866-8D71BBF3FB7F}" type="presParOf" srcId="{EA0EF460-E913-4109-A48B-5827AFB6AA88}" destId="{9F1DD91D-39BE-4422-8339-332B4D24CC99}" srcOrd="1" destOrd="0" presId="urn:microsoft.com/office/officeart/2005/8/layout/pList2"/>
    <dgm:cxn modelId="{D95E8B4B-B814-42B4-8D2B-5237068D5F48}" type="presParOf" srcId="{EA0EF460-E913-4109-A48B-5827AFB6AA88}" destId="{6D521694-B047-44EC-94B2-22D450F07265}" srcOrd="2" destOrd="0" presId="urn:microsoft.com/office/officeart/2005/8/layout/pList2"/>
    <dgm:cxn modelId="{936CC55F-DB6B-4D56-A8C4-8C723CE66B7C}" type="presParOf" srcId="{EB6D59CE-F506-46BC-9E11-4918C6CF48DC}" destId="{FC96E165-8F66-402C-9DDE-18A46B2BC600}" srcOrd="1" destOrd="0" presId="urn:microsoft.com/office/officeart/2005/8/layout/pList2"/>
    <dgm:cxn modelId="{C47F2C70-375E-4DFC-ADC6-F36C500B1C91}" type="presParOf" srcId="{EB6D59CE-F506-46BC-9E11-4918C6CF48DC}" destId="{A835F5A9-6D10-4994-9A11-A9325A1E8B1E}" srcOrd="2" destOrd="0" presId="urn:microsoft.com/office/officeart/2005/8/layout/pList2"/>
    <dgm:cxn modelId="{F374BF16-5AC0-42BA-B196-FBC6E92F004C}" type="presParOf" srcId="{A835F5A9-6D10-4994-9A11-A9325A1E8B1E}" destId="{887A5BC1-F45D-4675-A499-66F8C088605F}" srcOrd="0" destOrd="0" presId="urn:microsoft.com/office/officeart/2005/8/layout/pList2"/>
    <dgm:cxn modelId="{72F52080-2F70-4091-97C3-19B44D861BFA}" type="presParOf" srcId="{A835F5A9-6D10-4994-9A11-A9325A1E8B1E}" destId="{4693E72B-C792-45B5-92B8-25D6C5F05A20}" srcOrd="1" destOrd="0" presId="urn:microsoft.com/office/officeart/2005/8/layout/pList2"/>
    <dgm:cxn modelId="{D6885DDD-789E-4BEC-B3FB-2F4581FCAB60}" type="presParOf" srcId="{A835F5A9-6D10-4994-9A11-A9325A1E8B1E}" destId="{8A9CB4A2-DCBA-4010-9CBE-21C6630CD2DF}" srcOrd="2" destOrd="0" presId="urn:microsoft.com/office/officeart/2005/8/layout/pList2"/>
    <dgm:cxn modelId="{671A4EE6-A0FF-44FC-9A62-52794E7A11B8}" type="presParOf" srcId="{EB6D59CE-F506-46BC-9E11-4918C6CF48DC}" destId="{4BF1149C-2A05-4A9D-A92C-9406B8C2B250}" srcOrd="3" destOrd="0" presId="urn:microsoft.com/office/officeart/2005/8/layout/pList2"/>
    <dgm:cxn modelId="{CA16D8D8-4CFB-433C-9C59-602AB3488F37}" type="presParOf" srcId="{EB6D59CE-F506-46BC-9E11-4918C6CF48DC}" destId="{FD7480B1-E030-420D-8BC4-EF5CA3ADC596}" srcOrd="4" destOrd="0" presId="urn:microsoft.com/office/officeart/2005/8/layout/pList2"/>
    <dgm:cxn modelId="{3B60A842-58B5-45E4-888E-18519E78E349}" type="presParOf" srcId="{FD7480B1-E030-420D-8BC4-EF5CA3ADC596}" destId="{F30C3185-464D-42A0-B884-8155043FEAA5}" srcOrd="0" destOrd="0" presId="urn:microsoft.com/office/officeart/2005/8/layout/pList2"/>
    <dgm:cxn modelId="{875EDEF5-0C16-4D6D-AE6B-FC2F2B2CEAE7}" type="presParOf" srcId="{FD7480B1-E030-420D-8BC4-EF5CA3ADC596}" destId="{F8F7E90A-0127-4FBB-BA81-9A630C030B20}" srcOrd="1" destOrd="0" presId="urn:microsoft.com/office/officeart/2005/8/layout/pList2"/>
    <dgm:cxn modelId="{EBAAF21E-7CAC-4C4F-B02B-AC3DA0496FFB}" type="presParOf" srcId="{FD7480B1-E030-420D-8BC4-EF5CA3ADC596}" destId="{B112A7F1-7B77-4AB4-9C6B-493942B39A5E}" srcOrd="2" destOrd="0" presId="urn:microsoft.com/office/officeart/2005/8/layout/pList2"/>
    <dgm:cxn modelId="{E467A584-9F65-4D3E-886E-B41CCD533295}" type="presParOf" srcId="{EB6D59CE-F506-46BC-9E11-4918C6CF48DC}" destId="{BDCC218E-EA32-464C-A96A-0C10BDB5E8B1}" srcOrd="5" destOrd="0" presId="urn:microsoft.com/office/officeart/2005/8/layout/pList2"/>
    <dgm:cxn modelId="{AA641C3D-6324-4CC8-AE58-2B4BE644E7B3}" type="presParOf" srcId="{EB6D59CE-F506-46BC-9E11-4918C6CF48DC}" destId="{DFF73D87-3486-4C42-94CA-9EC98E2FACD2}" srcOrd="6" destOrd="0" presId="urn:microsoft.com/office/officeart/2005/8/layout/pList2"/>
    <dgm:cxn modelId="{3CF0BD9D-0FEA-4483-862F-6E9EE35554F7}" type="presParOf" srcId="{DFF73D87-3486-4C42-94CA-9EC98E2FACD2}" destId="{54B43F55-F416-4657-8B15-EDE5E341B871}" srcOrd="0" destOrd="0" presId="urn:microsoft.com/office/officeart/2005/8/layout/pList2"/>
    <dgm:cxn modelId="{C0B4CD68-6D33-4C29-BB98-B5D50E9BC98B}" type="presParOf" srcId="{DFF73D87-3486-4C42-94CA-9EC98E2FACD2}" destId="{2D8C4787-760B-433B-9710-088BF9AECCC8}" srcOrd="1" destOrd="0" presId="urn:microsoft.com/office/officeart/2005/8/layout/pList2"/>
    <dgm:cxn modelId="{7E4610DB-3F20-4257-9649-3547B20E472D}" type="presParOf" srcId="{DFF73D87-3486-4C42-94CA-9EC98E2FACD2}" destId="{B196D0A4-AEDE-4B5A-B793-20C09AE3F376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866655-E5A7-46D9-BB8A-432023B641FF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A982192-04BC-43CE-B372-C32C82FF2E1B}">
      <dgm:prSet/>
      <dgm:spPr/>
      <dgm:t>
        <a:bodyPr/>
        <a:lstStyle/>
        <a:p>
          <a:r>
            <a:rPr lang="cs-CZ"/>
            <a:t>Jaké </a:t>
          </a:r>
          <a:r>
            <a:rPr lang="cs-CZ" b="1"/>
            <a:t>téma/učivo</a:t>
          </a:r>
          <a:r>
            <a:rPr lang="cs-CZ"/>
            <a:t> bude probíráno?</a:t>
          </a:r>
          <a:endParaRPr lang="en-US"/>
        </a:p>
      </dgm:t>
    </dgm:pt>
    <dgm:pt modelId="{4DC6E9CB-CF49-4C39-A7F4-730B8197C0FE}" type="parTrans" cxnId="{F9732BF3-DB54-4EF1-9EBA-4BED65D1457E}">
      <dgm:prSet/>
      <dgm:spPr/>
      <dgm:t>
        <a:bodyPr/>
        <a:lstStyle/>
        <a:p>
          <a:endParaRPr lang="en-US"/>
        </a:p>
      </dgm:t>
    </dgm:pt>
    <dgm:pt modelId="{9803B9F1-D958-45DF-9EE1-3BF4AC00ACD3}" type="sibTrans" cxnId="{F9732BF3-DB54-4EF1-9EBA-4BED65D1457E}">
      <dgm:prSet/>
      <dgm:spPr/>
      <dgm:t>
        <a:bodyPr/>
        <a:lstStyle/>
        <a:p>
          <a:endParaRPr lang="en-US"/>
        </a:p>
      </dgm:t>
    </dgm:pt>
    <dgm:pt modelId="{5ACDEFD8-93B8-40DD-AC10-70E733819D7B}">
      <dgm:prSet/>
      <dgm:spPr/>
      <dgm:t>
        <a:bodyPr/>
        <a:lstStyle/>
        <a:p>
          <a:r>
            <a:rPr lang="cs-CZ" b="0"/>
            <a:t>Jaké </a:t>
          </a:r>
          <a:r>
            <a:rPr lang="cs-CZ" b="1"/>
            <a:t>cíle </a:t>
          </a:r>
          <a:r>
            <a:rPr lang="cs-CZ" b="0"/>
            <a:t>má výuka splnit</a:t>
          </a:r>
          <a:r>
            <a:rPr lang="cs-CZ" b="1"/>
            <a:t>?</a:t>
          </a:r>
          <a:endParaRPr lang="en-US"/>
        </a:p>
      </dgm:t>
    </dgm:pt>
    <dgm:pt modelId="{D9C9A571-1CA9-4C5C-8C64-3346E1FE641D}" type="parTrans" cxnId="{4A82DB87-5656-480A-BCE7-28E1CCFBBEEA}">
      <dgm:prSet/>
      <dgm:spPr/>
      <dgm:t>
        <a:bodyPr/>
        <a:lstStyle/>
        <a:p>
          <a:endParaRPr lang="en-US"/>
        </a:p>
      </dgm:t>
    </dgm:pt>
    <dgm:pt modelId="{BC9F1E94-748C-46AA-B9C9-1EC19F228D7A}" type="sibTrans" cxnId="{4A82DB87-5656-480A-BCE7-28E1CCFBBEEA}">
      <dgm:prSet/>
      <dgm:spPr/>
      <dgm:t>
        <a:bodyPr/>
        <a:lstStyle/>
        <a:p>
          <a:endParaRPr lang="en-US"/>
        </a:p>
      </dgm:t>
    </dgm:pt>
    <dgm:pt modelId="{9DB2F008-31E5-4F1E-A985-FBF2DD778C35}">
      <dgm:prSet/>
      <dgm:spPr/>
      <dgm:t>
        <a:bodyPr/>
        <a:lstStyle/>
        <a:p>
          <a:r>
            <a:rPr lang="cs-CZ"/>
            <a:t>Jaké </a:t>
          </a:r>
          <a:r>
            <a:rPr lang="cs-CZ" b="1"/>
            <a:t>činnosti</a:t>
          </a:r>
          <a:r>
            <a:rPr lang="cs-CZ"/>
            <a:t> budou žáci vykonávat, aby bylo dosaženo cíle?</a:t>
          </a:r>
          <a:endParaRPr lang="en-US"/>
        </a:p>
      </dgm:t>
    </dgm:pt>
    <dgm:pt modelId="{240841DB-02E2-414A-AF1D-9F58CCCFD64A}" type="parTrans" cxnId="{F4D8851B-78B7-4FB3-8325-7E6F15984E0F}">
      <dgm:prSet/>
      <dgm:spPr/>
      <dgm:t>
        <a:bodyPr/>
        <a:lstStyle/>
        <a:p>
          <a:endParaRPr lang="en-US"/>
        </a:p>
      </dgm:t>
    </dgm:pt>
    <dgm:pt modelId="{41F7B896-5A2D-497A-932E-37D294B8F9D4}" type="sibTrans" cxnId="{F4D8851B-78B7-4FB3-8325-7E6F15984E0F}">
      <dgm:prSet/>
      <dgm:spPr/>
      <dgm:t>
        <a:bodyPr/>
        <a:lstStyle/>
        <a:p>
          <a:endParaRPr lang="en-US"/>
        </a:p>
      </dgm:t>
    </dgm:pt>
    <dgm:pt modelId="{0D0FAA15-A2B5-4103-8445-32CADC8CDA82}">
      <dgm:prSet/>
      <dgm:spPr/>
      <dgm:t>
        <a:bodyPr/>
        <a:lstStyle/>
        <a:p>
          <a:r>
            <a:rPr lang="cs-CZ"/>
            <a:t>Jakými </a:t>
          </a:r>
          <a:r>
            <a:rPr lang="cs-CZ" b="1"/>
            <a:t>strategiemi</a:t>
          </a:r>
          <a:r>
            <a:rPr lang="cs-CZ"/>
            <a:t> je možno cíle splnit?</a:t>
          </a:r>
          <a:endParaRPr lang="en-US"/>
        </a:p>
      </dgm:t>
    </dgm:pt>
    <dgm:pt modelId="{50F22CD0-3D8A-4206-9F25-913B56844A61}" type="parTrans" cxnId="{4E71BBA9-F7F3-490C-9DB3-C3E1B5F4A74A}">
      <dgm:prSet/>
      <dgm:spPr/>
      <dgm:t>
        <a:bodyPr/>
        <a:lstStyle/>
        <a:p>
          <a:endParaRPr lang="en-US"/>
        </a:p>
      </dgm:t>
    </dgm:pt>
    <dgm:pt modelId="{5CA4DEB6-08AF-4A99-8EE6-7EF9E8B5941C}" type="sibTrans" cxnId="{4E71BBA9-F7F3-490C-9DB3-C3E1B5F4A74A}">
      <dgm:prSet/>
      <dgm:spPr/>
      <dgm:t>
        <a:bodyPr/>
        <a:lstStyle/>
        <a:p>
          <a:endParaRPr lang="en-US"/>
        </a:p>
      </dgm:t>
    </dgm:pt>
    <dgm:pt modelId="{CB9EA176-052C-41DD-9902-F416C05DA1D4}">
      <dgm:prSet/>
      <dgm:spPr/>
      <dgm:t>
        <a:bodyPr/>
        <a:lstStyle/>
        <a:p>
          <a:r>
            <a:rPr lang="cs-CZ" b="1"/>
            <a:t>Co</a:t>
          </a:r>
          <a:r>
            <a:rPr lang="cs-CZ"/>
            <a:t> k tomu učitel potřebuje?</a:t>
          </a:r>
          <a:endParaRPr lang="en-US"/>
        </a:p>
      </dgm:t>
    </dgm:pt>
    <dgm:pt modelId="{97CB55B1-BA1B-4443-AF3B-78AB2A55582F}" type="parTrans" cxnId="{71B08A84-C3CC-4441-9C4C-7435044EA80E}">
      <dgm:prSet/>
      <dgm:spPr/>
      <dgm:t>
        <a:bodyPr/>
        <a:lstStyle/>
        <a:p>
          <a:endParaRPr lang="en-US"/>
        </a:p>
      </dgm:t>
    </dgm:pt>
    <dgm:pt modelId="{2B6F1798-88EF-488E-BCB6-A9FB024630BB}" type="sibTrans" cxnId="{71B08A84-C3CC-4441-9C4C-7435044EA80E}">
      <dgm:prSet/>
      <dgm:spPr/>
      <dgm:t>
        <a:bodyPr/>
        <a:lstStyle/>
        <a:p>
          <a:endParaRPr lang="en-US"/>
        </a:p>
      </dgm:t>
    </dgm:pt>
    <dgm:pt modelId="{CC5464B8-E17C-4E37-B385-EA52BA3E72BD}" type="pres">
      <dgm:prSet presAssocID="{40866655-E5A7-46D9-BB8A-432023B641FF}" presName="vert0" presStyleCnt="0">
        <dgm:presLayoutVars>
          <dgm:dir/>
          <dgm:animOne val="branch"/>
          <dgm:animLvl val="lvl"/>
        </dgm:presLayoutVars>
      </dgm:prSet>
      <dgm:spPr/>
    </dgm:pt>
    <dgm:pt modelId="{EFC44A36-9A81-4C41-B174-6B90D4A2C5D4}" type="pres">
      <dgm:prSet presAssocID="{AA982192-04BC-43CE-B372-C32C82FF2E1B}" presName="thickLine" presStyleLbl="alignNode1" presStyleIdx="0" presStyleCnt="5"/>
      <dgm:spPr/>
    </dgm:pt>
    <dgm:pt modelId="{8F2A1256-542E-41A8-BB02-4928F9E484E2}" type="pres">
      <dgm:prSet presAssocID="{AA982192-04BC-43CE-B372-C32C82FF2E1B}" presName="horz1" presStyleCnt="0"/>
      <dgm:spPr/>
    </dgm:pt>
    <dgm:pt modelId="{57985784-A996-431C-AE85-853EF77D5D02}" type="pres">
      <dgm:prSet presAssocID="{AA982192-04BC-43CE-B372-C32C82FF2E1B}" presName="tx1" presStyleLbl="revTx" presStyleIdx="0" presStyleCnt="5"/>
      <dgm:spPr/>
    </dgm:pt>
    <dgm:pt modelId="{A12C56E3-8C61-4C58-B133-321943B7DDB8}" type="pres">
      <dgm:prSet presAssocID="{AA982192-04BC-43CE-B372-C32C82FF2E1B}" presName="vert1" presStyleCnt="0"/>
      <dgm:spPr/>
    </dgm:pt>
    <dgm:pt modelId="{C29EBAA4-5E82-4589-8D99-FD4040644BEE}" type="pres">
      <dgm:prSet presAssocID="{5ACDEFD8-93B8-40DD-AC10-70E733819D7B}" presName="thickLine" presStyleLbl="alignNode1" presStyleIdx="1" presStyleCnt="5"/>
      <dgm:spPr/>
    </dgm:pt>
    <dgm:pt modelId="{9690CB6E-0C1F-4768-893C-9D33BBDB2A91}" type="pres">
      <dgm:prSet presAssocID="{5ACDEFD8-93B8-40DD-AC10-70E733819D7B}" presName="horz1" presStyleCnt="0"/>
      <dgm:spPr/>
    </dgm:pt>
    <dgm:pt modelId="{0CFA5C6D-E535-48E5-A1AB-8BF313895305}" type="pres">
      <dgm:prSet presAssocID="{5ACDEFD8-93B8-40DD-AC10-70E733819D7B}" presName="tx1" presStyleLbl="revTx" presStyleIdx="1" presStyleCnt="5"/>
      <dgm:spPr/>
    </dgm:pt>
    <dgm:pt modelId="{7E02ADB2-A774-4B25-A184-1E3D50CCED7C}" type="pres">
      <dgm:prSet presAssocID="{5ACDEFD8-93B8-40DD-AC10-70E733819D7B}" presName="vert1" presStyleCnt="0"/>
      <dgm:spPr/>
    </dgm:pt>
    <dgm:pt modelId="{BD99B547-B796-44CF-A5A6-175FFBA2AE3C}" type="pres">
      <dgm:prSet presAssocID="{9DB2F008-31E5-4F1E-A985-FBF2DD778C35}" presName="thickLine" presStyleLbl="alignNode1" presStyleIdx="2" presStyleCnt="5"/>
      <dgm:spPr/>
    </dgm:pt>
    <dgm:pt modelId="{480FAEF2-A41B-418E-8EE5-607891889C5E}" type="pres">
      <dgm:prSet presAssocID="{9DB2F008-31E5-4F1E-A985-FBF2DD778C35}" presName="horz1" presStyleCnt="0"/>
      <dgm:spPr/>
    </dgm:pt>
    <dgm:pt modelId="{68D48E63-C917-45F9-8A27-067A2B46E2E7}" type="pres">
      <dgm:prSet presAssocID="{9DB2F008-31E5-4F1E-A985-FBF2DD778C35}" presName="tx1" presStyleLbl="revTx" presStyleIdx="2" presStyleCnt="5"/>
      <dgm:spPr/>
    </dgm:pt>
    <dgm:pt modelId="{C04A84F5-06F1-49C0-9722-19FBF9F5793B}" type="pres">
      <dgm:prSet presAssocID="{9DB2F008-31E5-4F1E-A985-FBF2DD778C35}" presName="vert1" presStyleCnt="0"/>
      <dgm:spPr/>
    </dgm:pt>
    <dgm:pt modelId="{E1BDD544-8125-4276-94B8-D62C4D832691}" type="pres">
      <dgm:prSet presAssocID="{0D0FAA15-A2B5-4103-8445-32CADC8CDA82}" presName="thickLine" presStyleLbl="alignNode1" presStyleIdx="3" presStyleCnt="5"/>
      <dgm:spPr/>
    </dgm:pt>
    <dgm:pt modelId="{B442F68E-909C-4485-B4B6-17D53FDB452C}" type="pres">
      <dgm:prSet presAssocID="{0D0FAA15-A2B5-4103-8445-32CADC8CDA82}" presName="horz1" presStyleCnt="0"/>
      <dgm:spPr/>
    </dgm:pt>
    <dgm:pt modelId="{35538F0D-4D33-4E92-A2DC-7D938A3F35A7}" type="pres">
      <dgm:prSet presAssocID="{0D0FAA15-A2B5-4103-8445-32CADC8CDA82}" presName="tx1" presStyleLbl="revTx" presStyleIdx="3" presStyleCnt="5"/>
      <dgm:spPr/>
    </dgm:pt>
    <dgm:pt modelId="{E29E7529-0E22-4EDD-98F2-2E5F9C92BFB9}" type="pres">
      <dgm:prSet presAssocID="{0D0FAA15-A2B5-4103-8445-32CADC8CDA82}" presName="vert1" presStyleCnt="0"/>
      <dgm:spPr/>
    </dgm:pt>
    <dgm:pt modelId="{BF93D7C9-A6F0-4550-B776-90FB4A8EBEA0}" type="pres">
      <dgm:prSet presAssocID="{CB9EA176-052C-41DD-9902-F416C05DA1D4}" presName="thickLine" presStyleLbl="alignNode1" presStyleIdx="4" presStyleCnt="5"/>
      <dgm:spPr/>
    </dgm:pt>
    <dgm:pt modelId="{0C7991DA-D56A-4EDC-8E3A-C26E1A59F41E}" type="pres">
      <dgm:prSet presAssocID="{CB9EA176-052C-41DD-9902-F416C05DA1D4}" presName="horz1" presStyleCnt="0"/>
      <dgm:spPr/>
    </dgm:pt>
    <dgm:pt modelId="{6899603B-FFCD-477C-AAC4-7A0F05833530}" type="pres">
      <dgm:prSet presAssocID="{CB9EA176-052C-41DD-9902-F416C05DA1D4}" presName="tx1" presStyleLbl="revTx" presStyleIdx="4" presStyleCnt="5"/>
      <dgm:spPr/>
    </dgm:pt>
    <dgm:pt modelId="{E5D8F00C-80FF-4DA8-A2E1-0013C57F08D4}" type="pres">
      <dgm:prSet presAssocID="{CB9EA176-052C-41DD-9902-F416C05DA1D4}" presName="vert1" presStyleCnt="0"/>
      <dgm:spPr/>
    </dgm:pt>
  </dgm:ptLst>
  <dgm:cxnLst>
    <dgm:cxn modelId="{B56A1807-F049-4321-AE20-CB36771F6B2A}" type="presOf" srcId="{40866655-E5A7-46D9-BB8A-432023B641FF}" destId="{CC5464B8-E17C-4E37-B385-EA52BA3E72BD}" srcOrd="0" destOrd="0" presId="urn:microsoft.com/office/officeart/2008/layout/LinedList"/>
    <dgm:cxn modelId="{F4D8851B-78B7-4FB3-8325-7E6F15984E0F}" srcId="{40866655-E5A7-46D9-BB8A-432023B641FF}" destId="{9DB2F008-31E5-4F1E-A985-FBF2DD778C35}" srcOrd="2" destOrd="0" parTransId="{240841DB-02E2-414A-AF1D-9F58CCCFD64A}" sibTransId="{41F7B896-5A2D-497A-932E-37D294B8F9D4}"/>
    <dgm:cxn modelId="{EB8F2B28-B43D-49F4-BACC-40D82DBD71B2}" type="presOf" srcId="{0D0FAA15-A2B5-4103-8445-32CADC8CDA82}" destId="{35538F0D-4D33-4E92-A2DC-7D938A3F35A7}" srcOrd="0" destOrd="0" presId="urn:microsoft.com/office/officeart/2008/layout/LinedList"/>
    <dgm:cxn modelId="{BF2A8F61-5D90-4720-95F5-ECC3623A6601}" type="presOf" srcId="{CB9EA176-052C-41DD-9902-F416C05DA1D4}" destId="{6899603B-FFCD-477C-AAC4-7A0F05833530}" srcOrd="0" destOrd="0" presId="urn:microsoft.com/office/officeart/2008/layout/LinedList"/>
    <dgm:cxn modelId="{5CD4134F-7597-4BF0-AB58-2802812F27ED}" type="presOf" srcId="{5ACDEFD8-93B8-40DD-AC10-70E733819D7B}" destId="{0CFA5C6D-E535-48E5-A1AB-8BF313895305}" srcOrd="0" destOrd="0" presId="urn:microsoft.com/office/officeart/2008/layout/LinedList"/>
    <dgm:cxn modelId="{71B08A84-C3CC-4441-9C4C-7435044EA80E}" srcId="{40866655-E5A7-46D9-BB8A-432023B641FF}" destId="{CB9EA176-052C-41DD-9902-F416C05DA1D4}" srcOrd="4" destOrd="0" parTransId="{97CB55B1-BA1B-4443-AF3B-78AB2A55582F}" sibTransId="{2B6F1798-88EF-488E-BCB6-A9FB024630BB}"/>
    <dgm:cxn modelId="{4A82DB87-5656-480A-BCE7-28E1CCFBBEEA}" srcId="{40866655-E5A7-46D9-BB8A-432023B641FF}" destId="{5ACDEFD8-93B8-40DD-AC10-70E733819D7B}" srcOrd="1" destOrd="0" parTransId="{D9C9A571-1CA9-4C5C-8C64-3346E1FE641D}" sibTransId="{BC9F1E94-748C-46AA-B9C9-1EC19F228D7A}"/>
    <dgm:cxn modelId="{4E71BBA9-F7F3-490C-9DB3-C3E1B5F4A74A}" srcId="{40866655-E5A7-46D9-BB8A-432023B641FF}" destId="{0D0FAA15-A2B5-4103-8445-32CADC8CDA82}" srcOrd="3" destOrd="0" parTransId="{50F22CD0-3D8A-4206-9F25-913B56844A61}" sibTransId="{5CA4DEB6-08AF-4A99-8EE6-7EF9E8B5941C}"/>
    <dgm:cxn modelId="{B3D6E3D3-BCDA-4CA4-A051-C03964DF7C50}" type="presOf" srcId="{AA982192-04BC-43CE-B372-C32C82FF2E1B}" destId="{57985784-A996-431C-AE85-853EF77D5D02}" srcOrd="0" destOrd="0" presId="urn:microsoft.com/office/officeart/2008/layout/LinedList"/>
    <dgm:cxn modelId="{F9732BF3-DB54-4EF1-9EBA-4BED65D1457E}" srcId="{40866655-E5A7-46D9-BB8A-432023B641FF}" destId="{AA982192-04BC-43CE-B372-C32C82FF2E1B}" srcOrd="0" destOrd="0" parTransId="{4DC6E9CB-CF49-4C39-A7F4-730B8197C0FE}" sibTransId="{9803B9F1-D958-45DF-9EE1-3BF4AC00ACD3}"/>
    <dgm:cxn modelId="{2A6D83FE-6878-401E-A00A-0A497F5BB615}" type="presOf" srcId="{9DB2F008-31E5-4F1E-A985-FBF2DD778C35}" destId="{68D48E63-C917-45F9-8A27-067A2B46E2E7}" srcOrd="0" destOrd="0" presId="urn:microsoft.com/office/officeart/2008/layout/LinedList"/>
    <dgm:cxn modelId="{62BDCF64-ADC8-48ED-AAC4-EC61A4939568}" type="presParOf" srcId="{CC5464B8-E17C-4E37-B385-EA52BA3E72BD}" destId="{EFC44A36-9A81-4C41-B174-6B90D4A2C5D4}" srcOrd="0" destOrd="0" presId="urn:microsoft.com/office/officeart/2008/layout/LinedList"/>
    <dgm:cxn modelId="{3D8FFEFE-A2D8-499A-8FEE-14799752DF21}" type="presParOf" srcId="{CC5464B8-E17C-4E37-B385-EA52BA3E72BD}" destId="{8F2A1256-542E-41A8-BB02-4928F9E484E2}" srcOrd="1" destOrd="0" presId="urn:microsoft.com/office/officeart/2008/layout/LinedList"/>
    <dgm:cxn modelId="{8C841D1C-65D4-423B-91D0-4BE969C7428E}" type="presParOf" srcId="{8F2A1256-542E-41A8-BB02-4928F9E484E2}" destId="{57985784-A996-431C-AE85-853EF77D5D02}" srcOrd="0" destOrd="0" presId="urn:microsoft.com/office/officeart/2008/layout/LinedList"/>
    <dgm:cxn modelId="{A21C3A17-1B39-4A50-8FB0-095068C471D0}" type="presParOf" srcId="{8F2A1256-542E-41A8-BB02-4928F9E484E2}" destId="{A12C56E3-8C61-4C58-B133-321943B7DDB8}" srcOrd="1" destOrd="0" presId="urn:microsoft.com/office/officeart/2008/layout/LinedList"/>
    <dgm:cxn modelId="{4B0D2549-2FAB-44A4-8969-0542B13C7BE7}" type="presParOf" srcId="{CC5464B8-E17C-4E37-B385-EA52BA3E72BD}" destId="{C29EBAA4-5E82-4589-8D99-FD4040644BEE}" srcOrd="2" destOrd="0" presId="urn:microsoft.com/office/officeart/2008/layout/LinedList"/>
    <dgm:cxn modelId="{FA515C62-C36F-4249-AF9E-175318012BB7}" type="presParOf" srcId="{CC5464B8-E17C-4E37-B385-EA52BA3E72BD}" destId="{9690CB6E-0C1F-4768-893C-9D33BBDB2A91}" srcOrd="3" destOrd="0" presId="urn:microsoft.com/office/officeart/2008/layout/LinedList"/>
    <dgm:cxn modelId="{49580EBE-7129-4343-953B-33DF50ED0E10}" type="presParOf" srcId="{9690CB6E-0C1F-4768-893C-9D33BBDB2A91}" destId="{0CFA5C6D-E535-48E5-A1AB-8BF313895305}" srcOrd="0" destOrd="0" presId="urn:microsoft.com/office/officeart/2008/layout/LinedList"/>
    <dgm:cxn modelId="{4CBDD539-A5F0-4526-A33D-DD4203569D81}" type="presParOf" srcId="{9690CB6E-0C1F-4768-893C-9D33BBDB2A91}" destId="{7E02ADB2-A774-4B25-A184-1E3D50CCED7C}" srcOrd="1" destOrd="0" presId="urn:microsoft.com/office/officeart/2008/layout/LinedList"/>
    <dgm:cxn modelId="{B83E4D44-4762-4ED4-898B-0C05C1DDEEA7}" type="presParOf" srcId="{CC5464B8-E17C-4E37-B385-EA52BA3E72BD}" destId="{BD99B547-B796-44CF-A5A6-175FFBA2AE3C}" srcOrd="4" destOrd="0" presId="urn:microsoft.com/office/officeart/2008/layout/LinedList"/>
    <dgm:cxn modelId="{75A6CAA9-650F-46C5-981B-D30EFA57E3C6}" type="presParOf" srcId="{CC5464B8-E17C-4E37-B385-EA52BA3E72BD}" destId="{480FAEF2-A41B-418E-8EE5-607891889C5E}" srcOrd="5" destOrd="0" presId="urn:microsoft.com/office/officeart/2008/layout/LinedList"/>
    <dgm:cxn modelId="{EA085312-F4CB-49E9-99D9-CC87BE865DF2}" type="presParOf" srcId="{480FAEF2-A41B-418E-8EE5-607891889C5E}" destId="{68D48E63-C917-45F9-8A27-067A2B46E2E7}" srcOrd="0" destOrd="0" presId="urn:microsoft.com/office/officeart/2008/layout/LinedList"/>
    <dgm:cxn modelId="{A7098C63-0D46-4C30-B871-85B724DBBFFA}" type="presParOf" srcId="{480FAEF2-A41B-418E-8EE5-607891889C5E}" destId="{C04A84F5-06F1-49C0-9722-19FBF9F5793B}" srcOrd="1" destOrd="0" presId="urn:microsoft.com/office/officeart/2008/layout/LinedList"/>
    <dgm:cxn modelId="{7D6A386D-D69B-4013-8855-2BCB22529693}" type="presParOf" srcId="{CC5464B8-E17C-4E37-B385-EA52BA3E72BD}" destId="{E1BDD544-8125-4276-94B8-D62C4D832691}" srcOrd="6" destOrd="0" presId="urn:microsoft.com/office/officeart/2008/layout/LinedList"/>
    <dgm:cxn modelId="{053A9122-8B9C-4741-8C25-48AB1AAA4146}" type="presParOf" srcId="{CC5464B8-E17C-4E37-B385-EA52BA3E72BD}" destId="{B442F68E-909C-4485-B4B6-17D53FDB452C}" srcOrd="7" destOrd="0" presId="urn:microsoft.com/office/officeart/2008/layout/LinedList"/>
    <dgm:cxn modelId="{65D8BD5C-42DF-4295-859D-3FF8205C2338}" type="presParOf" srcId="{B442F68E-909C-4485-B4B6-17D53FDB452C}" destId="{35538F0D-4D33-4E92-A2DC-7D938A3F35A7}" srcOrd="0" destOrd="0" presId="urn:microsoft.com/office/officeart/2008/layout/LinedList"/>
    <dgm:cxn modelId="{093B47AB-C9D8-4A4C-9258-EF3CCA456DAD}" type="presParOf" srcId="{B442F68E-909C-4485-B4B6-17D53FDB452C}" destId="{E29E7529-0E22-4EDD-98F2-2E5F9C92BFB9}" srcOrd="1" destOrd="0" presId="urn:microsoft.com/office/officeart/2008/layout/LinedList"/>
    <dgm:cxn modelId="{868B92A4-CD88-4EDB-96D7-C86F0CD287AC}" type="presParOf" srcId="{CC5464B8-E17C-4E37-B385-EA52BA3E72BD}" destId="{BF93D7C9-A6F0-4550-B776-90FB4A8EBEA0}" srcOrd="8" destOrd="0" presId="urn:microsoft.com/office/officeart/2008/layout/LinedList"/>
    <dgm:cxn modelId="{E938F115-652B-4654-9329-1396321CAC3C}" type="presParOf" srcId="{CC5464B8-E17C-4E37-B385-EA52BA3E72BD}" destId="{0C7991DA-D56A-4EDC-8E3A-C26E1A59F41E}" srcOrd="9" destOrd="0" presId="urn:microsoft.com/office/officeart/2008/layout/LinedList"/>
    <dgm:cxn modelId="{0414836C-8EE5-4BC0-9EDA-5BBF113453C5}" type="presParOf" srcId="{0C7991DA-D56A-4EDC-8E3A-C26E1A59F41E}" destId="{6899603B-FFCD-477C-AAC4-7A0F05833530}" srcOrd="0" destOrd="0" presId="urn:microsoft.com/office/officeart/2008/layout/LinedList"/>
    <dgm:cxn modelId="{3012B019-0624-443B-9EA2-AA697429C448}" type="presParOf" srcId="{0C7991DA-D56A-4EDC-8E3A-C26E1A59F41E}" destId="{E5D8F00C-80FF-4DA8-A2E1-0013C57F08D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C1E02F-F820-4F0D-8F75-A3AB7896874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CCD299-F389-4CC5-BBA2-202B54CDC03B}">
      <dgm:prSet phldrT="[Text]"/>
      <dgm:spPr/>
      <dgm:t>
        <a:bodyPr/>
        <a:lstStyle/>
        <a:p>
          <a:r>
            <a:rPr lang="cs-CZ" b="1" dirty="0"/>
            <a:t>Didaktická transformace obsahu          </a:t>
          </a:r>
          <a:endParaRPr lang="cs-CZ" dirty="0"/>
        </a:p>
      </dgm:t>
    </dgm:pt>
    <dgm:pt modelId="{C0627AAD-AB93-49E1-B515-B4C427341257}" type="parTrans" cxnId="{9DDD8352-C0D8-4D49-AEC9-78C005331ABA}">
      <dgm:prSet/>
      <dgm:spPr/>
      <dgm:t>
        <a:bodyPr/>
        <a:lstStyle/>
        <a:p>
          <a:endParaRPr lang="cs-CZ"/>
        </a:p>
      </dgm:t>
    </dgm:pt>
    <dgm:pt modelId="{0845876C-28F1-45C9-99FC-A61B14107072}" type="sibTrans" cxnId="{9DDD8352-C0D8-4D49-AEC9-78C005331ABA}">
      <dgm:prSet/>
      <dgm:spPr/>
      <dgm:t>
        <a:bodyPr/>
        <a:lstStyle/>
        <a:p>
          <a:endParaRPr lang="cs-CZ"/>
        </a:p>
      </dgm:t>
    </dgm:pt>
    <dgm:pt modelId="{B8801CB6-1A31-478F-B2E0-A82F3AEDAF17}">
      <dgm:prSet phldrT="[Text]"/>
      <dgm:spPr/>
      <dgm:t>
        <a:bodyPr/>
        <a:lstStyle/>
        <a:p>
          <a:r>
            <a:rPr lang="cs-CZ" b="1" dirty="0"/>
            <a:t>  </a:t>
          </a:r>
          <a:endParaRPr lang="cs-CZ" dirty="0"/>
        </a:p>
      </dgm:t>
    </dgm:pt>
    <dgm:pt modelId="{201B53C7-775E-4235-A1F9-DC4C1D4FDBAE}" type="parTrans" cxnId="{B193ADB9-DCB1-40CF-B292-88ED873C7102}">
      <dgm:prSet/>
      <dgm:spPr/>
      <dgm:t>
        <a:bodyPr/>
        <a:lstStyle/>
        <a:p>
          <a:endParaRPr lang="cs-CZ"/>
        </a:p>
      </dgm:t>
    </dgm:pt>
    <dgm:pt modelId="{246DA2D6-30E7-4BAC-B7FF-763E1354FD1F}" type="sibTrans" cxnId="{B193ADB9-DCB1-40CF-B292-88ED873C7102}">
      <dgm:prSet/>
      <dgm:spPr/>
      <dgm:t>
        <a:bodyPr/>
        <a:lstStyle/>
        <a:p>
          <a:endParaRPr lang="cs-CZ"/>
        </a:p>
      </dgm:t>
    </dgm:pt>
    <dgm:pt modelId="{4CB73AE6-7328-497D-8C77-A0EE90A516CB}">
      <dgm:prSet phldrT="[Text]"/>
      <dgm:spPr/>
      <dgm:t>
        <a:bodyPr/>
        <a:lstStyle/>
        <a:p>
          <a:endParaRPr lang="cs-CZ" dirty="0"/>
        </a:p>
      </dgm:t>
    </dgm:pt>
    <dgm:pt modelId="{82E385FB-FB2D-4EAB-A2A2-3B74A17F111C}" type="parTrans" cxnId="{163BFE26-F191-4FD5-B8EE-84E4296733C1}">
      <dgm:prSet/>
      <dgm:spPr/>
      <dgm:t>
        <a:bodyPr/>
        <a:lstStyle/>
        <a:p>
          <a:endParaRPr lang="cs-CZ"/>
        </a:p>
      </dgm:t>
    </dgm:pt>
    <dgm:pt modelId="{9BD3A3D0-1951-4383-9D09-5283AC789936}" type="sibTrans" cxnId="{163BFE26-F191-4FD5-B8EE-84E4296733C1}">
      <dgm:prSet/>
      <dgm:spPr/>
      <dgm:t>
        <a:bodyPr/>
        <a:lstStyle/>
        <a:p>
          <a:endParaRPr lang="cs-CZ"/>
        </a:p>
      </dgm:t>
    </dgm:pt>
    <dgm:pt modelId="{0BF52D4B-934D-4175-94C2-9DBE920B4F6F}">
      <dgm:prSet phldrT="[Text]"/>
      <dgm:spPr/>
      <dgm:t>
        <a:bodyPr/>
        <a:lstStyle/>
        <a:p>
          <a:r>
            <a:rPr lang="cs-CZ" dirty="0"/>
            <a:t>Tvůrce kurikula     -      učitel       -       žák</a:t>
          </a:r>
        </a:p>
      </dgm:t>
    </dgm:pt>
    <dgm:pt modelId="{ED318765-9FB3-4CD4-B090-FAD8167A1DF6}" type="parTrans" cxnId="{23BBA595-B9E1-4BA5-BB4C-B85F5885A54C}">
      <dgm:prSet/>
      <dgm:spPr/>
      <dgm:t>
        <a:bodyPr/>
        <a:lstStyle/>
        <a:p>
          <a:endParaRPr lang="cs-CZ"/>
        </a:p>
      </dgm:t>
    </dgm:pt>
    <dgm:pt modelId="{A6C70DC3-7BDD-43EB-9E9A-AE5F5D166522}" type="sibTrans" cxnId="{23BBA595-B9E1-4BA5-BB4C-B85F5885A54C}">
      <dgm:prSet/>
      <dgm:spPr/>
      <dgm:t>
        <a:bodyPr/>
        <a:lstStyle/>
        <a:p>
          <a:endParaRPr lang="cs-CZ"/>
        </a:p>
      </dgm:t>
    </dgm:pt>
    <dgm:pt modelId="{5329E32E-C283-40C0-9564-011A6311B8CC}">
      <dgm:prSet phldrT="[Text]"/>
      <dgm:spPr/>
      <dgm:t>
        <a:bodyPr/>
        <a:lstStyle/>
        <a:p>
          <a:r>
            <a:rPr lang="cs-CZ" b="1" dirty="0">
              <a:latin typeface="+mj-lt"/>
            </a:rPr>
            <a:t>Ontodidaktická</a:t>
          </a:r>
          <a:endParaRPr lang="cs-CZ" dirty="0"/>
        </a:p>
      </dgm:t>
    </dgm:pt>
    <dgm:pt modelId="{32208859-5FEE-4F19-8342-13D8950FAAFD}" type="parTrans" cxnId="{512FE93E-A7DF-4611-B4D7-A5070E175704}">
      <dgm:prSet/>
      <dgm:spPr/>
      <dgm:t>
        <a:bodyPr/>
        <a:lstStyle/>
        <a:p>
          <a:endParaRPr lang="cs-CZ"/>
        </a:p>
      </dgm:t>
    </dgm:pt>
    <dgm:pt modelId="{7BF14EC9-3C38-4285-AF63-F7EB26539BB3}" type="sibTrans" cxnId="{512FE93E-A7DF-4611-B4D7-A5070E175704}">
      <dgm:prSet/>
      <dgm:spPr/>
      <dgm:t>
        <a:bodyPr/>
        <a:lstStyle/>
        <a:p>
          <a:endParaRPr lang="cs-CZ"/>
        </a:p>
      </dgm:t>
    </dgm:pt>
    <dgm:pt modelId="{D02924F2-12F5-4E57-B795-F24FC385504B}">
      <dgm:prSet phldrT="[Text]"/>
      <dgm:spPr/>
      <dgm:t>
        <a:bodyPr/>
        <a:lstStyle/>
        <a:p>
          <a:r>
            <a:rPr lang="cs-CZ" b="1" dirty="0">
              <a:latin typeface="+mj-lt"/>
            </a:rPr>
            <a:t>psychodidaktická – </a:t>
          </a:r>
          <a:endParaRPr lang="cs-CZ" dirty="0"/>
        </a:p>
      </dgm:t>
    </dgm:pt>
    <dgm:pt modelId="{2F70E3C7-6662-49F5-B578-DEA1A89E7E68}" type="parTrans" cxnId="{BA57F269-6414-4338-B307-33E2DC42FA8C}">
      <dgm:prSet/>
      <dgm:spPr/>
      <dgm:t>
        <a:bodyPr/>
        <a:lstStyle/>
        <a:p>
          <a:endParaRPr lang="cs-CZ"/>
        </a:p>
      </dgm:t>
    </dgm:pt>
    <dgm:pt modelId="{8954B2DC-2B8A-470D-B627-386AE39D4668}" type="sibTrans" cxnId="{BA57F269-6414-4338-B307-33E2DC42FA8C}">
      <dgm:prSet/>
      <dgm:spPr/>
      <dgm:t>
        <a:bodyPr/>
        <a:lstStyle/>
        <a:p>
          <a:endParaRPr lang="cs-CZ"/>
        </a:p>
      </dgm:t>
    </dgm:pt>
    <dgm:pt modelId="{056637AE-E215-45A5-82D0-F03972CF13D0}">
      <dgm:prSet phldrT="[Text]"/>
      <dgm:spPr/>
      <dgm:t>
        <a:bodyPr/>
        <a:lstStyle/>
        <a:p>
          <a:r>
            <a:rPr lang="cs-CZ" b="1" dirty="0">
              <a:latin typeface="+mj-lt"/>
            </a:rPr>
            <a:t>Oborové, kurikulární – výuky – znalostí jako obsahy mysli </a:t>
          </a:r>
          <a:endParaRPr lang="cs-CZ" dirty="0"/>
        </a:p>
      </dgm:t>
    </dgm:pt>
    <dgm:pt modelId="{53ED7BFF-95BA-46AE-A506-387736876132}" type="parTrans" cxnId="{18BFB772-9EC7-442E-AFD9-6831304C6EDE}">
      <dgm:prSet/>
      <dgm:spPr/>
      <dgm:t>
        <a:bodyPr/>
        <a:lstStyle/>
        <a:p>
          <a:endParaRPr lang="cs-CZ"/>
        </a:p>
      </dgm:t>
    </dgm:pt>
    <dgm:pt modelId="{12459909-D7BD-4B99-8C8D-6C3896A5A4FB}" type="sibTrans" cxnId="{18BFB772-9EC7-442E-AFD9-6831304C6EDE}">
      <dgm:prSet/>
      <dgm:spPr/>
      <dgm:t>
        <a:bodyPr/>
        <a:lstStyle/>
        <a:p>
          <a:endParaRPr lang="cs-CZ"/>
        </a:p>
      </dgm:t>
    </dgm:pt>
    <dgm:pt modelId="{BFF54314-ABE6-43C5-ABE7-6F5E5DCFDFAD}">
      <dgm:prSet phldrT="[Text]"/>
      <dgm:spPr/>
      <dgm:t>
        <a:bodyPr/>
        <a:lstStyle/>
        <a:p>
          <a:r>
            <a:rPr lang="cs-CZ" dirty="0"/>
            <a:t>vyučování</a:t>
          </a:r>
        </a:p>
      </dgm:t>
    </dgm:pt>
    <dgm:pt modelId="{D9BDB500-3D47-4210-9366-DD3437AA9362}" type="parTrans" cxnId="{3ADB12D3-3950-4981-B904-44990214CBE8}">
      <dgm:prSet/>
      <dgm:spPr/>
      <dgm:t>
        <a:bodyPr/>
        <a:lstStyle/>
        <a:p>
          <a:endParaRPr lang="cs-CZ"/>
        </a:p>
      </dgm:t>
    </dgm:pt>
    <dgm:pt modelId="{E18F3B89-98B4-4371-B6C6-656ED660F7DB}" type="sibTrans" cxnId="{3ADB12D3-3950-4981-B904-44990214CBE8}">
      <dgm:prSet/>
      <dgm:spPr/>
      <dgm:t>
        <a:bodyPr/>
        <a:lstStyle/>
        <a:p>
          <a:endParaRPr lang="cs-CZ"/>
        </a:p>
      </dgm:t>
    </dgm:pt>
    <dgm:pt modelId="{B8B015C8-7ED5-444B-B9AF-F87E7FCF2E91}">
      <dgm:prSet phldrT="[Text]"/>
      <dgm:spPr/>
      <dgm:t>
        <a:bodyPr/>
        <a:lstStyle/>
        <a:p>
          <a:r>
            <a:rPr lang="cs-CZ" dirty="0"/>
            <a:t>učení</a:t>
          </a:r>
        </a:p>
      </dgm:t>
    </dgm:pt>
    <dgm:pt modelId="{EB889C08-9DD2-4C29-805E-CB2517A8C868}" type="parTrans" cxnId="{D21B9F38-60E4-44F4-863F-2450A826FAD4}">
      <dgm:prSet/>
      <dgm:spPr/>
      <dgm:t>
        <a:bodyPr/>
        <a:lstStyle/>
        <a:p>
          <a:endParaRPr lang="cs-CZ"/>
        </a:p>
      </dgm:t>
    </dgm:pt>
    <dgm:pt modelId="{66C63A05-ED9D-40EE-8A6A-559DB2A80934}" type="sibTrans" cxnId="{D21B9F38-60E4-44F4-863F-2450A826FAD4}">
      <dgm:prSet/>
      <dgm:spPr/>
      <dgm:t>
        <a:bodyPr/>
        <a:lstStyle/>
        <a:p>
          <a:endParaRPr lang="cs-CZ"/>
        </a:p>
      </dgm:t>
    </dgm:pt>
    <dgm:pt modelId="{83432114-6260-40A8-B013-F3DBC046F3B4}">
      <dgm:prSet/>
      <dgm:spPr/>
      <dgm:t>
        <a:bodyPr/>
        <a:lstStyle/>
        <a:p>
          <a:r>
            <a:rPr lang="cs-CZ" b="1" dirty="0">
              <a:latin typeface="+mj-lt"/>
            </a:rPr>
            <a:t>kognitivní</a:t>
          </a:r>
          <a:endParaRPr lang="cs-CZ" dirty="0"/>
        </a:p>
      </dgm:t>
    </dgm:pt>
    <dgm:pt modelId="{469B1235-7034-4949-ACBC-9683B7112499}" type="parTrans" cxnId="{5AC8290F-369D-4221-A017-9A1812A3F587}">
      <dgm:prSet/>
      <dgm:spPr/>
      <dgm:t>
        <a:bodyPr/>
        <a:lstStyle/>
        <a:p>
          <a:endParaRPr lang="cs-CZ"/>
        </a:p>
      </dgm:t>
    </dgm:pt>
    <dgm:pt modelId="{D01F61DD-1F11-4147-957A-866A399FC62D}" type="sibTrans" cxnId="{5AC8290F-369D-4221-A017-9A1812A3F587}">
      <dgm:prSet/>
      <dgm:spPr/>
      <dgm:t>
        <a:bodyPr/>
        <a:lstStyle/>
        <a:p>
          <a:endParaRPr lang="cs-CZ"/>
        </a:p>
      </dgm:t>
    </dgm:pt>
    <dgm:pt modelId="{BE30E3CE-D968-457E-8A26-46F681EF561D}" type="pres">
      <dgm:prSet presAssocID="{01C1E02F-F820-4F0D-8F75-A3AB78968748}" presName="Name0" presStyleCnt="0">
        <dgm:presLayoutVars>
          <dgm:dir/>
          <dgm:animLvl val="lvl"/>
          <dgm:resizeHandles val="exact"/>
        </dgm:presLayoutVars>
      </dgm:prSet>
      <dgm:spPr/>
    </dgm:pt>
    <dgm:pt modelId="{0C80404C-6A67-48CA-A671-7866D7B2BB86}" type="pres">
      <dgm:prSet presAssocID="{056637AE-E215-45A5-82D0-F03972CF13D0}" presName="boxAndChildren" presStyleCnt="0"/>
      <dgm:spPr/>
    </dgm:pt>
    <dgm:pt modelId="{C386F181-2191-45F4-A36B-461691B50AA5}" type="pres">
      <dgm:prSet presAssocID="{056637AE-E215-45A5-82D0-F03972CF13D0}" presName="parentTextBox" presStyleLbl="node1" presStyleIdx="0" presStyleCnt="3"/>
      <dgm:spPr/>
    </dgm:pt>
    <dgm:pt modelId="{0FB71AF0-7B3C-460D-B6D6-E434CD859324}" type="pres">
      <dgm:prSet presAssocID="{056637AE-E215-45A5-82D0-F03972CF13D0}" presName="entireBox" presStyleLbl="node1" presStyleIdx="0" presStyleCnt="3"/>
      <dgm:spPr/>
    </dgm:pt>
    <dgm:pt modelId="{1EB295C0-75D2-45B9-99A2-0CE1B1B6D007}" type="pres">
      <dgm:prSet presAssocID="{056637AE-E215-45A5-82D0-F03972CF13D0}" presName="descendantBox" presStyleCnt="0"/>
      <dgm:spPr/>
    </dgm:pt>
    <dgm:pt modelId="{7A9D0DEE-275F-4C0C-AC67-735F83A70F12}" type="pres">
      <dgm:prSet presAssocID="{BFF54314-ABE6-43C5-ABE7-6F5E5DCFDFAD}" presName="childTextBox" presStyleLbl="fgAccFollowNode1" presStyleIdx="0" presStyleCnt="7">
        <dgm:presLayoutVars>
          <dgm:bulletEnabled val="1"/>
        </dgm:presLayoutVars>
      </dgm:prSet>
      <dgm:spPr/>
    </dgm:pt>
    <dgm:pt modelId="{FAE40C20-023C-4629-AACA-48192C9CC8EF}" type="pres">
      <dgm:prSet presAssocID="{B8B015C8-7ED5-444B-B9AF-F87E7FCF2E91}" presName="childTextBox" presStyleLbl="fgAccFollowNode1" presStyleIdx="1" presStyleCnt="7">
        <dgm:presLayoutVars>
          <dgm:bulletEnabled val="1"/>
        </dgm:presLayoutVars>
      </dgm:prSet>
      <dgm:spPr/>
    </dgm:pt>
    <dgm:pt modelId="{8EEDE540-C55D-4358-B861-E1AED537D3A6}" type="pres">
      <dgm:prSet presAssocID="{A6C70DC3-7BDD-43EB-9E9A-AE5F5D166522}" presName="sp" presStyleCnt="0"/>
      <dgm:spPr/>
    </dgm:pt>
    <dgm:pt modelId="{BB5C4C4D-7D14-4DB0-AB15-687C4AC33FA8}" type="pres">
      <dgm:prSet presAssocID="{0BF52D4B-934D-4175-94C2-9DBE920B4F6F}" presName="arrowAndChildren" presStyleCnt="0"/>
      <dgm:spPr/>
    </dgm:pt>
    <dgm:pt modelId="{9136C672-59D1-4FC0-B8D2-95AAEE408A8F}" type="pres">
      <dgm:prSet presAssocID="{0BF52D4B-934D-4175-94C2-9DBE920B4F6F}" presName="parentTextArrow" presStyleLbl="node1" presStyleIdx="0" presStyleCnt="3"/>
      <dgm:spPr/>
    </dgm:pt>
    <dgm:pt modelId="{34B5C9CC-E977-4C01-AD33-AB25CB3969AC}" type="pres">
      <dgm:prSet presAssocID="{0BF52D4B-934D-4175-94C2-9DBE920B4F6F}" presName="arrow" presStyleLbl="node1" presStyleIdx="1" presStyleCnt="3"/>
      <dgm:spPr/>
    </dgm:pt>
    <dgm:pt modelId="{C3D5F9E1-A5AA-4E90-A5F5-225E848F6EDD}" type="pres">
      <dgm:prSet presAssocID="{0BF52D4B-934D-4175-94C2-9DBE920B4F6F}" presName="descendantArrow" presStyleCnt="0"/>
      <dgm:spPr/>
    </dgm:pt>
    <dgm:pt modelId="{DE5444F5-087B-40BA-B3E9-2FFA116309FE}" type="pres">
      <dgm:prSet presAssocID="{5329E32E-C283-40C0-9564-011A6311B8CC}" presName="childTextArrow" presStyleLbl="fgAccFollowNode1" presStyleIdx="2" presStyleCnt="7">
        <dgm:presLayoutVars>
          <dgm:bulletEnabled val="1"/>
        </dgm:presLayoutVars>
      </dgm:prSet>
      <dgm:spPr/>
    </dgm:pt>
    <dgm:pt modelId="{BF7A463D-E549-4922-AE77-2C859C43ADDE}" type="pres">
      <dgm:prSet presAssocID="{D02924F2-12F5-4E57-B795-F24FC385504B}" presName="childTextArrow" presStyleLbl="fgAccFollowNode1" presStyleIdx="3" presStyleCnt="7">
        <dgm:presLayoutVars>
          <dgm:bulletEnabled val="1"/>
        </dgm:presLayoutVars>
      </dgm:prSet>
      <dgm:spPr/>
    </dgm:pt>
    <dgm:pt modelId="{A70C5BB7-4562-42E7-AC11-CEEA4B25A710}" type="pres">
      <dgm:prSet presAssocID="{83432114-6260-40A8-B013-F3DBC046F3B4}" presName="childTextArrow" presStyleLbl="fgAccFollowNode1" presStyleIdx="4" presStyleCnt="7">
        <dgm:presLayoutVars>
          <dgm:bulletEnabled val="1"/>
        </dgm:presLayoutVars>
      </dgm:prSet>
      <dgm:spPr/>
    </dgm:pt>
    <dgm:pt modelId="{CD632D3E-5F19-4D1C-A5D8-C03ACCE870BE}" type="pres">
      <dgm:prSet presAssocID="{0845876C-28F1-45C9-99FC-A61B14107072}" presName="sp" presStyleCnt="0"/>
      <dgm:spPr/>
    </dgm:pt>
    <dgm:pt modelId="{BCCF0682-A12A-45B8-B9FF-BEBC78AAD506}" type="pres">
      <dgm:prSet presAssocID="{E8CCD299-F389-4CC5-BBA2-202B54CDC03B}" presName="arrowAndChildren" presStyleCnt="0"/>
      <dgm:spPr/>
    </dgm:pt>
    <dgm:pt modelId="{57D88712-78B5-4BA6-9E10-5F8A04889F99}" type="pres">
      <dgm:prSet presAssocID="{E8CCD299-F389-4CC5-BBA2-202B54CDC03B}" presName="parentTextArrow" presStyleLbl="node1" presStyleIdx="1" presStyleCnt="3"/>
      <dgm:spPr/>
    </dgm:pt>
    <dgm:pt modelId="{AC1FCDA9-0360-4E63-92DB-3788F124F2B0}" type="pres">
      <dgm:prSet presAssocID="{E8CCD299-F389-4CC5-BBA2-202B54CDC03B}" presName="arrow" presStyleLbl="node1" presStyleIdx="2" presStyleCnt="3" custAng="0" custLinFactNeighborY="-1923"/>
      <dgm:spPr/>
    </dgm:pt>
    <dgm:pt modelId="{08A21BBD-816B-4CEF-9FB1-AC956A786A2F}" type="pres">
      <dgm:prSet presAssocID="{E8CCD299-F389-4CC5-BBA2-202B54CDC03B}" presName="descendantArrow" presStyleCnt="0"/>
      <dgm:spPr/>
    </dgm:pt>
    <dgm:pt modelId="{CAD60040-BAFC-414C-BD98-67E8A7BE1957}" type="pres">
      <dgm:prSet presAssocID="{B8801CB6-1A31-478F-B2E0-A82F3AEDAF17}" presName="childTextArrow" presStyleLbl="fgAccFollowNode1" presStyleIdx="5" presStyleCnt="7">
        <dgm:presLayoutVars>
          <dgm:bulletEnabled val="1"/>
        </dgm:presLayoutVars>
      </dgm:prSet>
      <dgm:spPr/>
    </dgm:pt>
    <dgm:pt modelId="{8477D958-18F5-4183-A7BB-33331D889EB5}" type="pres">
      <dgm:prSet presAssocID="{4CB73AE6-7328-497D-8C77-A0EE90A516CB}" presName="childTextArrow" presStyleLbl="fgAccFollowNode1" presStyleIdx="6" presStyleCnt="7">
        <dgm:presLayoutVars>
          <dgm:bulletEnabled val="1"/>
        </dgm:presLayoutVars>
      </dgm:prSet>
      <dgm:spPr/>
    </dgm:pt>
  </dgm:ptLst>
  <dgm:cxnLst>
    <dgm:cxn modelId="{5AC8290F-369D-4221-A017-9A1812A3F587}" srcId="{0BF52D4B-934D-4175-94C2-9DBE920B4F6F}" destId="{83432114-6260-40A8-B013-F3DBC046F3B4}" srcOrd="2" destOrd="0" parTransId="{469B1235-7034-4949-ACBC-9683B7112499}" sibTransId="{D01F61DD-1F11-4147-957A-866A399FC62D}"/>
    <dgm:cxn modelId="{163BFE26-F191-4FD5-B8EE-84E4296733C1}" srcId="{E8CCD299-F389-4CC5-BBA2-202B54CDC03B}" destId="{4CB73AE6-7328-497D-8C77-A0EE90A516CB}" srcOrd="1" destOrd="0" parTransId="{82E385FB-FB2D-4EAB-A2A2-3B74A17F111C}" sibTransId="{9BD3A3D0-1951-4383-9D09-5283AC789936}"/>
    <dgm:cxn modelId="{D21B9F38-60E4-44F4-863F-2450A826FAD4}" srcId="{056637AE-E215-45A5-82D0-F03972CF13D0}" destId="{B8B015C8-7ED5-444B-B9AF-F87E7FCF2E91}" srcOrd="1" destOrd="0" parTransId="{EB889C08-9DD2-4C29-805E-CB2517A8C868}" sibTransId="{66C63A05-ED9D-40EE-8A6A-559DB2A80934}"/>
    <dgm:cxn modelId="{512FE93E-A7DF-4611-B4D7-A5070E175704}" srcId="{0BF52D4B-934D-4175-94C2-9DBE920B4F6F}" destId="{5329E32E-C283-40C0-9564-011A6311B8CC}" srcOrd="0" destOrd="0" parTransId="{32208859-5FEE-4F19-8342-13D8950FAAFD}" sibTransId="{7BF14EC9-3C38-4285-AF63-F7EB26539BB3}"/>
    <dgm:cxn modelId="{BA57F269-6414-4338-B307-33E2DC42FA8C}" srcId="{0BF52D4B-934D-4175-94C2-9DBE920B4F6F}" destId="{D02924F2-12F5-4E57-B795-F24FC385504B}" srcOrd="1" destOrd="0" parTransId="{2F70E3C7-6662-49F5-B578-DEA1A89E7E68}" sibTransId="{8954B2DC-2B8A-470D-B627-386AE39D4668}"/>
    <dgm:cxn modelId="{04E0064B-5AE0-4BCF-8E94-D3E3B24BE92F}" type="presOf" srcId="{0BF52D4B-934D-4175-94C2-9DBE920B4F6F}" destId="{34B5C9CC-E977-4C01-AD33-AB25CB3969AC}" srcOrd="1" destOrd="0" presId="urn:microsoft.com/office/officeart/2005/8/layout/process4"/>
    <dgm:cxn modelId="{9DDD8352-C0D8-4D49-AEC9-78C005331ABA}" srcId="{01C1E02F-F820-4F0D-8F75-A3AB78968748}" destId="{E8CCD299-F389-4CC5-BBA2-202B54CDC03B}" srcOrd="0" destOrd="0" parTransId="{C0627AAD-AB93-49E1-B515-B4C427341257}" sibTransId="{0845876C-28F1-45C9-99FC-A61B14107072}"/>
    <dgm:cxn modelId="{18BFB772-9EC7-442E-AFD9-6831304C6EDE}" srcId="{01C1E02F-F820-4F0D-8F75-A3AB78968748}" destId="{056637AE-E215-45A5-82D0-F03972CF13D0}" srcOrd="2" destOrd="0" parTransId="{53ED7BFF-95BA-46AE-A506-387736876132}" sibTransId="{12459909-D7BD-4B99-8C8D-6C3896A5A4FB}"/>
    <dgm:cxn modelId="{CBFC9255-9ECC-45B7-9EF0-C0FB2D376379}" type="presOf" srcId="{D02924F2-12F5-4E57-B795-F24FC385504B}" destId="{BF7A463D-E549-4922-AE77-2C859C43ADDE}" srcOrd="0" destOrd="0" presId="urn:microsoft.com/office/officeart/2005/8/layout/process4"/>
    <dgm:cxn modelId="{7F06727E-CDE8-448B-80FB-197FF23670D9}" type="presOf" srcId="{B8B015C8-7ED5-444B-B9AF-F87E7FCF2E91}" destId="{FAE40C20-023C-4629-AACA-48192C9CC8EF}" srcOrd="0" destOrd="0" presId="urn:microsoft.com/office/officeart/2005/8/layout/process4"/>
    <dgm:cxn modelId="{C4EF5A7F-8F82-4836-80BD-C54BB5B35AA8}" type="presOf" srcId="{E8CCD299-F389-4CC5-BBA2-202B54CDC03B}" destId="{57D88712-78B5-4BA6-9E10-5F8A04889F99}" srcOrd="0" destOrd="0" presId="urn:microsoft.com/office/officeart/2005/8/layout/process4"/>
    <dgm:cxn modelId="{B0538781-E7C5-48A3-8DAC-A13A8AFCB265}" type="presOf" srcId="{0BF52D4B-934D-4175-94C2-9DBE920B4F6F}" destId="{9136C672-59D1-4FC0-B8D2-95AAEE408A8F}" srcOrd="0" destOrd="0" presId="urn:microsoft.com/office/officeart/2005/8/layout/process4"/>
    <dgm:cxn modelId="{36E15A87-736A-495B-9234-5C23A1CAA709}" type="presOf" srcId="{056637AE-E215-45A5-82D0-F03972CF13D0}" destId="{C386F181-2191-45F4-A36B-461691B50AA5}" srcOrd="0" destOrd="0" presId="urn:microsoft.com/office/officeart/2005/8/layout/process4"/>
    <dgm:cxn modelId="{37697289-21CE-404E-AEB3-D5731461B997}" type="presOf" srcId="{5329E32E-C283-40C0-9564-011A6311B8CC}" destId="{DE5444F5-087B-40BA-B3E9-2FFA116309FE}" srcOrd="0" destOrd="0" presId="urn:microsoft.com/office/officeart/2005/8/layout/process4"/>
    <dgm:cxn modelId="{28366E94-D581-48A9-9A8F-51E4FD85C161}" type="presOf" srcId="{E8CCD299-F389-4CC5-BBA2-202B54CDC03B}" destId="{AC1FCDA9-0360-4E63-92DB-3788F124F2B0}" srcOrd="1" destOrd="0" presId="urn:microsoft.com/office/officeart/2005/8/layout/process4"/>
    <dgm:cxn modelId="{23BBA595-B9E1-4BA5-BB4C-B85F5885A54C}" srcId="{01C1E02F-F820-4F0D-8F75-A3AB78968748}" destId="{0BF52D4B-934D-4175-94C2-9DBE920B4F6F}" srcOrd="1" destOrd="0" parTransId="{ED318765-9FB3-4CD4-B090-FAD8167A1DF6}" sibTransId="{A6C70DC3-7BDD-43EB-9E9A-AE5F5D166522}"/>
    <dgm:cxn modelId="{F90F6D9A-6B7A-4BDF-A96D-71C1679A4393}" type="presOf" srcId="{4CB73AE6-7328-497D-8C77-A0EE90A516CB}" destId="{8477D958-18F5-4183-A7BB-33331D889EB5}" srcOrd="0" destOrd="0" presId="urn:microsoft.com/office/officeart/2005/8/layout/process4"/>
    <dgm:cxn modelId="{B193ADB9-DCB1-40CF-B292-88ED873C7102}" srcId="{E8CCD299-F389-4CC5-BBA2-202B54CDC03B}" destId="{B8801CB6-1A31-478F-B2E0-A82F3AEDAF17}" srcOrd="0" destOrd="0" parTransId="{201B53C7-775E-4235-A1F9-DC4C1D4FDBAE}" sibTransId="{246DA2D6-30E7-4BAC-B7FF-763E1354FD1F}"/>
    <dgm:cxn modelId="{AC5371BE-F498-4E48-A44B-17F3E7F3E58D}" type="presOf" srcId="{01C1E02F-F820-4F0D-8F75-A3AB78968748}" destId="{BE30E3CE-D968-457E-8A26-46F681EF561D}" srcOrd="0" destOrd="0" presId="urn:microsoft.com/office/officeart/2005/8/layout/process4"/>
    <dgm:cxn modelId="{B02002C4-B27A-4494-AA0A-3F95FB1BCA9A}" type="presOf" srcId="{83432114-6260-40A8-B013-F3DBC046F3B4}" destId="{A70C5BB7-4562-42E7-AC11-CEEA4B25A710}" srcOrd="0" destOrd="0" presId="urn:microsoft.com/office/officeart/2005/8/layout/process4"/>
    <dgm:cxn modelId="{3ADB12D3-3950-4981-B904-44990214CBE8}" srcId="{056637AE-E215-45A5-82D0-F03972CF13D0}" destId="{BFF54314-ABE6-43C5-ABE7-6F5E5DCFDFAD}" srcOrd="0" destOrd="0" parTransId="{D9BDB500-3D47-4210-9366-DD3437AA9362}" sibTransId="{E18F3B89-98B4-4371-B6C6-656ED660F7DB}"/>
    <dgm:cxn modelId="{A23722E8-666C-450B-9B0A-7491EDE98A25}" type="presOf" srcId="{B8801CB6-1A31-478F-B2E0-A82F3AEDAF17}" destId="{CAD60040-BAFC-414C-BD98-67E8A7BE1957}" srcOrd="0" destOrd="0" presId="urn:microsoft.com/office/officeart/2005/8/layout/process4"/>
    <dgm:cxn modelId="{37E497E9-27FB-4AE0-B11F-583C82AEBC35}" type="presOf" srcId="{056637AE-E215-45A5-82D0-F03972CF13D0}" destId="{0FB71AF0-7B3C-460D-B6D6-E434CD859324}" srcOrd="1" destOrd="0" presId="urn:microsoft.com/office/officeart/2005/8/layout/process4"/>
    <dgm:cxn modelId="{82EF2BF4-EFE3-48BC-AA64-4FA4977EE72D}" type="presOf" srcId="{BFF54314-ABE6-43C5-ABE7-6F5E5DCFDFAD}" destId="{7A9D0DEE-275F-4C0C-AC67-735F83A70F12}" srcOrd="0" destOrd="0" presId="urn:microsoft.com/office/officeart/2005/8/layout/process4"/>
    <dgm:cxn modelId="{C7114E52-6F41-4724-8A31-F1005E4E8D34}" type="presParOf" srcId="{BE30E3CE-D968-457E-8A26-46F681EF561D}" destId="{0C80404C-6A67-48CA-A671-7866D7B2BB86}" srcOrd="0" destOrd="0" presId="urn:microsoft.com/office/officeart/2005/8/layout/process4"/>
    <dgm:cxn modelId="{2BC2445A-3C44-48A2-B658-15126E0C6E58}" type="presParOf" srcId="{0C80404C-6A67-48CA-A671-7866D7B2BB86}" destId="{C386F181-2191-45F4-A36B-461691B50AA5}" srcOrd="0" destOrd="0" presId="urn:microsoft.com/office/officeart/2005/8/layout/process4"/>
    <dgm:cxn modelId="{9B5E6A9E-3A0B-4989-BB04-D2DF7174F771}" type="presParOf" srcId="{0C80404C-6A67-48CA-A671-7866D7B2BB86}" destId="{0FB71AF0-7B3C-460D-B6D6-E434CD859324}" srcOrd="1" destOrd="0" presId="urn:microsoft.com/office/officeart/2005/8/layout/process4"/>
    <dgm:cxn modelId="{5E5BBE66-38B5-4327-9FE2-753A597620FA}" type="presParOf" srcId="{0C80404C-6A67-48CA-A671-7866D7B2BB86}" destId="{1EB295C0-75D2-45B9-99A2-0CE1B1B6D007}" srcOrd="2" destOrd="0" presId="urn:microsoft.com/office/officeart/2005/8/layout/process4"/>
    <dgm:cxn modelId="{57DA40D2-F07A-4633-9975-085634C1969B}" type="presParOf" srcId="{1EB295C0-75D2-45B9-99A2-0CE1B1B6D007}" destId="{7A9D0DEE-275F-4C0C-AC67-735F83A70F12}" srcOrd="0" destOrd="0" presId="urn:microsoft.com/office/officeart/2005/8/layout/process4"/>
    <dgm:cxn modelId="{552CD6AC-4599-4D5F-AD5A-187FC89D0C2B}" type="presParOf" srcId="{1EB295C0-75D2-45B9-99A2-0CE1B1B6D007}" destId="{FAE40C20-023C-4629-AACA-48192C9CC8EF}" srcOrd="1" destOrd="0" presId="urn:microsoft.com/office/officeart/2005/8/layout/process4"/>
    <dgm:cxn modelId="{D7565241-0EB4-4E53-A90B-908FF7883A29}" type="presParOf" srcId="{BE30E3CE-D968-457E-8A26-46F681EF561D}" destId="{8EEDE540-C55D-4358-B861-E1AED537D3A6}" srcOrd="1" destOrd="0" presId="urn:microsoft.com/office/officeart/2005/8/layout/process4"/>
    <dgm:cxn modelId="{C49340F0-8A4D-4029-8B81-BDA5FE4E270C}" type="presParOf" srcId="{BE30E3CE-D968-457E-8A26-46F681EF561D}" destId="{BB5C4C4D-7D14-4DB0-AB15-687C4AC33FA8}" srcOrd="2" destOrd="0" presId="urn:microsoft.com/office/officeart/2005/8/layout/process4"/>
    <dgm:cxn modelId="{E7F96968-31EB-4262-8062-2D876197C379}" type="presParOf" srcId="{BB5C4C4D-7D14-4DB0-AB15-687C4AC33FA8}" destId="{9136C672-59D1-4FC0-B8D2-95AAEE408A8F}" srcOrd="0" destOrd="0" presId="urn:microsoft.com/office/officeart/2005/8/layout/process4"/>
    <dgm:cxn modelId="{A3D9BB5A-8340-447D-83DF-5F86E2E92E13}" type="presParOf" srcId="{BB5C4C4D-7D14-4DB0-AB15-687C4AC33FA8}" destId="{34B5C9CC-E977-4C01-AD33-AB25CB3969AC}" srcOrd="1" destOrd="0" presId="urn:microsoft.com/office/officeart/2005/8/layout/process4"/>
    <dgm:cxn modelId="{D70E0335-D6D4-415C-B173-29D2C74CF6E7}" type="presParOf" srcId="{BB5C4C4D-7D14-4DB0-AB15-687C4AC33FA8}" destId="{C3D5F9E1-A5AA-4E90-A5F5-225E848F6EDD}" srcOrd="2" destOrd="0" presId="urn:microsoft.com/office/officeart/2005/8/layout/process4"/>
    <dgm:cxn modelId="{AFDD4EF0-6529-42A5-9021-997BE77AFA59}" type="presParOf" srcId="{C3D5F9E1-A5AA-4E90-A5F5-225E848F6EDD}" destId="{DE5444F5-087B-40BA-B3E9-2FFA116309FE}" srcOrd="0" destOrd="0" presId="urn:microsoft.com/office/officeart/2005/8/layout/process4"/>
    <dgm:cxn modelId="{6A5D6EFC-0284-4507-B8B4-14C97F4D1D40}" type="presParOf" srcId="{C3D5F9E1-A5AA-4E90-A5F5-225E848F6EDD}" destId="{BF7A463D-E549-4922-AE77-2C859C43ADDE}" srcOrd="1" destOrd="0" presId="urn:microsoft.com/office/officeart/2005/8/layout/process4"/>
    <dgm:cxn modelId="{56B3F294-990C-4D2C-AF2E-0535C5775811}" type="presParOf" srcId="{C3D5F9E1-A5AA-4E90-A5F5-225E848F6EDD}" destId="{A70C5BB7-4562-42E7-AC11-CEEA4B25A710}" srcOrd="2" destOrd="0" presId="urn:microsoft.com/office/officeart/2005/8/layout/process4"/>
    <dgm:cxn modelId="{6B1A6253-65D1-45D6-B5B0-75B2973B0699}" type="presParOf" srcId="{BE30E3CE-D968-457E-8A26-46F681EF561D}" destId="{CD632D3E-5F19-4D1C-A5D8-C03ACCE870BE}" srcOrd="3" destOrd="0" presId="urn:microsoft.com/office/officeart/2005/8/layout/process4"/>
    <dgm:cxn modelId="{DAA075F2-9B87-4E03-8B06-2C4352E194ED}" type="presParOf" srcId="{BE30E3CE-D968-457E-8A26-46F681EF561D}" destId="{BCCF0682-A12A-45B8-B9FF-BEBC78AAD506}" srcOrd="4" destOrd="0" presId="urn:microsoft.com/office/officeart/2005/8/layout/process4"/>
    <dgm:cxn modelId="{E90DB0FA-E8D9-4586-BBBD-AF820D362257}" type="presParOf" srcId="{BCCF0682-A12A-45B8-B9FF-BEBC78AAD506}" destId="{57D88712-78B5-4BA6-9E10-5F8A04889F99}" srcOrd="0" destOrd="0" presId="urn:microsoft.com/office/officeart/2005/8/layout/process4"/>
    <dgm:cxn modelId="{3C996A27-12FE-45E0-8541-F489CDD763E8}" type="presParOf" srcId="{BCCF0682-A12A-45B8-B9FF-BEBC78AAD506}" destId="{AC1FCDA9-0360-4E63-92DB-3788F124F2B0}" srcOrd="1" destOrd="0" presId="urn:microsoft.com/office/officeart/2005/8/layout/process4"/>
    <dgm:cxn modelId="{7881E361-2F6B-45B8-BA9D-E5839D69F1AD}" type="presParOf" srcId="{BCCF0682-A12A-45B8-B9FF-BEBC78AAD506}" destId="{08A21BBD-816B-4CEF-9FB1-AC956A786A2F}" srcOrd="2" destOrd="0" presId="urn:microsoft.com/office/officeart/2005/8/layout/process4"/>
    <dgm:cxn modelId="{3E710855-2A6A-4240-A916-8722B3E63EA9}" type="presParOf" srcId="{08A21BBD-816B-4CEF-9FB1-AC956A786A2F}" destId="{CAD60040-BAFC-414C-BD98-67E8A7BE1957}" srcOrd="0" destOrd="0" presId="urn:microsoft.com/office/officeart/2005/8/layout/process4"/>
    <dgm:cxn modelId="{7B88A401-4103-4FFD-8D6D-0BA01FC4249A}" type="presParOf" srcId="{08A21BBD-816B-4CEF-9FB1-AC956A786A2F}" destId="{8477D958-18F5-4183-A7BB-33331D889EB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B0877D-2FB2-4709-B393-2CC970BE5245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D14424D1-6C2D-45FF-A655-C4FCFDCCB7D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Nástroje</a:t>
          </a:r>
          <a:r>
            <a:rPr lang="cs-CZ"/>
            <a:t>:</a:t>
          </a:r>
          <a:endParaRPr lang="en-US"/>
        </a:p>
      </dgm:t>
    </dgm:pt>
    <dgm:pt modelId="{378A96B1-1ABB-40A1-8794-DFA6F07348B1}" type="parTrans" cxnId="{2474AA80-CA0B-4CF7-B70B-4479A310F3C0}">
      <dgm:prSet/>
      <dgm:spPr/>
      <dgm:t>
        <a:bodyPr/>
        <a:lstStyle/>
        <a:p>
          <a:endParaRPr lang="en-US"/>
        </a:p>
      </dgm:t>
    </dgm:pt>
    <dgm:pt modelId="{84680BF4-7421-445A-94B6-399828457131}" type="sibTrans" cxnId="{2474AA80-CA0B-4CF7-B70B-4479A310F3C0}">
      <dgm:prSet/>
      <dgm:spPr/>
      <dgm:t>
        <a:bodyPr/>
        <a:lstStyle/>
        <a:p>
          <a:endParaRPr lang="en-US"/>
        </a:p>
      </dgm:t>
    </dgm:pt>
    <dgm:pt modelId="{6E0C30B5-9730-49EC-A2B9-A539E0B098F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pojmová mapa</a:t>
          </a:r>
          <a:endParaRPr lang="en-US"/>
        </a:p>
      </dgm:t>
    </dgm:pt>
    <dgm:pt modelId="{B45648F7-FA0E-4390-975A-D2ABF65C9E32}" type="parTrans" cxnId="{C5A1020D-8820-4FB6-88C8-5151758D4003}">
      <dgm:prSet/>
      <dgm:spPr/>
      <dgm:t>
        <a:bodyPr/>
        <a:lstStyle/>
        <a:p>
          <a:endParaRPr lang="en-US"/>
        </a:p>
      </dgm:t>
    </dgm:pt>
    <dgm:pt modelId="{9581E72F-5459-41DB-B3C4-C821D9975DE2}" type="sibTrans" cxnId="{C5A1020D-8820-4FB6-88C8-5151758D4003}">
      <dgm:prSet/>
      <dgm:spPr/>
      <dgm:t>
        <a:bodyPr/>
        <a:lstStyle/>
        <a:p>
          <a:endParaRPr lang="en-US"/>
        </a:p>
      </dgm:t>
    </dgm:pt>
    <dgm:pt modelId="{9C43654D-6C5B-4435-A99C-F14082E1204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analýza struktury učiva – 3 kategorie:</a:t>
          </a:r>
          <a:endParaRPr lang="en-US"/>
        </a:p>
      </dgm:t>
    </dgm:pt>
    <dgm:pt modelId="{563C780E-65F1-41CE-8817-04B6F82FFCDB}" type="parTrans" cxnId="{9328F44E-CF9F-4B7D-83B2-526981BE6733}">
      <dgm:prSet/>
      <dgm:spPr/>
      <dgm:t>
        <a:bodyPr/>
        <a:lstStyle/>
        <a:p>
          <a:endParaRPr lang="en-US"/>
        </a:p>
      </dgm:t>
    </dgm:pt>
    <dgm:pt modelId="{39974E19-9BCC-4739-B32A-0C696EF45181}" type="sibTrans" cxnId="{9328F44E-CF9F-4B7D-83B2-526981BE6733}">
      <dgm:prSet/>
      <dgm:spPr/>
      <dgm:t>
        <a:bodyPr/>
        <a:lstStyle/>
        <a:p>
          <a:endParaRPr lang="en-US"/>
        </a:p>
      </dgm:t>
    </dgm:pt>
    <dgm:pt modelId="{6BD8BA00-CF3E-4F4A-B8E3-A7811C25757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fakta</a:t>
          </a:r>
          <a:endParaRPr lang="en-US"/>
        </a:p>
      </dgm:t>
    </dgm:pt>
    <dgm:pt modelId="{D1C3B554-5F1C-4D86-A31D-16DCA5400A66}" type="parTrans" cxnId="{97E25537-8B84-49A9-A22B-C35B496DF9F1}">
      <dgm:prSet/>
      <dgm:spPr/>
      <dgm:t>
        <a:bodyPr/>
        <a:lstStyle/>
        <a:p>
          <a:endParaRPr lang="en-US"/>
        </a:p>
      </dgm:t>
    </dgm:pt>
    <dgm:pt modelId="{C6E9CFE9-EF81-4838-A172-1BA294B3FD96}" type="sibTrans" cxnId="{97E25537-8B84-49A9-A22B-C35B496DF9F1}">
      <dgm:prSet/>
      <dgm:spPr/>
      <dgm:t>
        <a:bodyPr/>
        <a:lstStyle/>
        <a:p>
          <a:endParaRPr lang="en-US"/>
        </a:p>
      </dgm:t>
    </dgm:pt>
    <dgm:pt modelId="{455C7016-5852-483E-88BA-02B9F502673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pojmy</a:t>
          </a:r>
          <a:endParaRPr lang="en-US"/>
        </a:p>
      </dgm:t>
    </dgm:pt>
    <dgm:pt modelId="{B63509A0-8E41-4E2D-A65E-91389025440A}" type="parTrans" cxnId="{EEBBF2C0-5642-4F02-9BA2-7BAE5EF758C6}">
      <dgm:prSet/>
      <dgm:spPr/>
      <dgm:t>
        <a:bodyPr/>
        <a:lstStyle/>
        <a:p>
          <a:endParaRPr lang="en-US"/>
        </a:p>
      </dgm:t>
    </dgm:pt>
    <dgm:pt modelId="{9AC03C3D-C832-449C-8397-6DAA53411E38}" type="sibTrans" cxnId="{EEBBF2C0-5642-4F02-9BA2-7BAE5EF758C6}">
      <dgm:prSet/>
      <dgm:spPr/>
      <dgm:t>
        <a:bodyPr/>
        <a:lstStyle/>
        <a:p>
          <a:endParaRPr lang="en-US"/>
        </a:p>
      </dgm:t>
    </dgm:pt>
    <dgm:pt modelId="{CB8CC873-0B4D-44C7-B9F4-10358179DAF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generalizace      </a:t>
          </a:r>
          <a:endParaRPr lang="en-US"/>
        </a:p>
      </dgm:t>
    </dgm:pt>
    <dgm:pt modelId="{57FCF3BD-4338-4FDB-92FB-454661124664}" type="parTrans" cxnId="{94E7FE61-7C1F-48A6-A12C-672CD7554070}">
      <dgm:prSet/>
      <dgm:spPr/>
      <dgm:t>
        <a:bodyPr/>
        <a:lstStyle/>
        <a:p>
          <a:endParaRPr lang="en-US"/>
        </a:p>
      </dgm:t>
    </dgm:pt>
    <dgm:pt modelId="{98F2AC87-75CA-4AA8-9D31-BC65DBDE0560}" type="sibTrans" cxnId="{94E7FE61-7C1F-48A6-A12C-672CD7554070}">
      <dgm:prSet/>
      <dgm:spPr/>
      <dgm:t>
        <a:bodyPr/>
        <a:lstStyle/>
        <a:p>
          <a:endParaRPr lang="en-US"/>
        </a:p>
      </dgm:t>
    </dgm:pt>
    <dgm:pt modelId="{2D6C9037-B6E2-4A97-9201-9DABCDE61F17}" type="pres">
      <dgm:prSet presAssocID="{FEB0877D-2FB2-4709-B393-2CC970BE5245}" presName="linear" presStyleCnt="0">
        <dgm:presLayoutVars>
          <dgm:animLvl val="lvl"/>
          <dgm:resizeHandles val="exact"/>
        </dgm:presLayoutVars>
      </dgm:prSet>
      <dgm:spPr/>
    </dgm:pt>
    <dgm:pt modelId="{867C243D-E564-48A5-A629-4929277FF355}" type="pres">
      <dgm:prSet presAssocID="{D14424D1-6C2D-45FF-A655-C4FCFDCCB7D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EE82FD2-1710-45E9-8256-EA14EA2F9245}" type="pres">
      <dgm:prSet presAssocID="{84680BF4-7421-445A-94B6-399828457131}" presName="spacer" presStyleCnt="0"/>
      <dgm:spPr/>
    </dgm:pt>
    <dgm:pt modelId="{599FF113-B27F-404A-A8D5-7197D206F768}" type="pres">
      <dgm:prSet presAssocID="{6E0C30B5-9730-49EC-A2B9-A539E0B098F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6EA0396-54BE-4806-8B10-28CACA693D5D}" type="pres">
      <dgm:prSet presAssocID="{9581E72F-5459-41DB-B3C4-C821D9975DE2}" presName="spacer" presStyleCnt="0"/>
      <dgm:spPr/>
    </dgm:pt>
    <dgm:pt modelId="{9DC74F37-61C4-408D-A49B-CD2334AD6593}" type="pres">
      <dgm:prSet presAssocID="{9C43654D-6C5B-4435-A99C-F14082E1204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359FE1B-807E-4983-A6B1-B1BAB4A962DA}" type="pres">
      <dgm:prSet presAssocID="{9C43654D-6C5B-4435-A99C-F14082E1204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5A1020D-8820-4FB6-88C8-5151758D4003}" srcId="{FEB0877D-2FB2-4709-B393-2CC970BE5245}" destId="{6E0C30B5-9730-49EC-A2B9-A539E0B098F2}" srcOrd="1" destOrd="0" parTransId="{B45648F7-FA0E-4390-975A-D2ABF65C9E32}" sibTransId="{9581E72F-5459-41DB-B3C4-C821D9975DE2}"/>
    <dgm:cxn modelId="{F37AE729-5FF1-4570-865F-5F590BCF2683}" type="presOf" srcId="{CB8CC873-0B4D-44C7-B9F4-10358179DAF8}" destId="{8359FE1B-807E-4983-A6B1-B1BAB4A962DA}" srcOrd="0" destOrd="2" presId="urn:microsoft.com/office/officeart/2005/8/layout/vList2"/>
    <dgm:cxn modelId="{97E25537-8B84-49A9-A22B-C35B496DF9F1}" srcId="{9C43654D-6C5B-4435-A99C-F14082E1204B}" destId="{6BD8BA00-CF3E-4F4A-B8E3-A7811C257576}" srcOrd="0" destOrd="0" parTransId="{D1C3B554-5F1C-4D86-A31D-16DCA5400A66}" sibTransId="{C6E9CFE9-EF81-4838-A172-1BA294B3FD96}"/>
    <dgm:cxn modelId="{94E7FE61-7C1F-48A6-A12C-672CD7554070}" srcId="{9C43654D-6C5B-4435-A99C-F14082E1204B}" destId="{CB8CC873-0B4D-44C7-B9F4-10358179DAF8}" srcOrd="2" destOrd="0" parTransId="{57FCF3BD-4338-4FDB-92FB-454661124664}" sibTransId="{98F2AC87-75CA-4AA8-9D31-BC65DBDE0560}"/>
    <dgm:cxn modelId="{7C343448-6B93-4FBD-9DC8-596594F1E5E7}" type="presOf" srcId="{D14424D1-6C2D-45FF-A655-C4FCFDCCB7DD}" destId="{867C243D-E564-48A5-A629-4929277FF355}" srcOrd="0" destOrd="0" presId="urn:microsoft.com/office/officeart/2005/8/layout/vList2"/>
    <dgm:cxn modelId="{9328F44E-CF9F-4B7D-83B2-526981BE6733}" srcId="{FEB0877D-2FB2-4709-B393-2CC970BE5245}" destId="{9C43654D-6C5B-4435-A99C-F14082E1204B}" srcOrd="2" destOrd="0" parTransId="{563C780E-65F1-41CE-8817-04B6F82FFCDB}" sibTransId="{39974E19-9BCC-4739-B32A-0C696EF45181}"/>
    <dgm:cxn modelId="{F1E67156-4002-43F2-9563-1565E0945BCD}" type="presOf" srcId="{FEB0877D-2FB2-4709-B393-2CC970BE5245}" destId="{2D6C9037-B6E2-4A97-9201-9DABCDE61F17}" srcOrd="0" destOrd="0" presId="urn:microsoft.com/office/officeart/2005/8/layout/vList2"/>
    <dgm:cxn modelId="{8364DA57-7CC7-4C88-A5D8-0CDCC1F6C3A1}" type="presOf" srcId="{9C43654D-6C5B-4435-A99C-F14082E1204B}" destId="{9DC74F37-61C4-408D-A49B-CD2334AD6593}" srcOrd="0" destOrd="0" presId="urn:microsoft.com/office/officeart/2005/8/layout/vList2"/>
    <dgm:cxn modelId="{2474AA80-CA0B-4CF7-B70B-4479A310F3C0}" srcId="{FEB0877D-2FB2-4709-B393-2CC970BE5245}" destId="{D14424D1-6C2D-45FF-A655-C4FCFDCCB7DD}" srcOrd="0" destOrd="0" parTransId="{378A96B1-1ABB-40A1-8794-DFA6F07348B1}" sibTransId="{84680BF4-7421-445A-94B6-399828457131}"/>
    <dgm:cxn modelId="{847AD88B-FFFD-48A9-B0C0-A9C4452BB0A6}" type="presOf" srcId="{6E0C30B5-9730-49EC-A2B9-A539E0B098F2}" destId="{599FF113-B27F-404A-A8D5-7197D206F768}" srcOrd="0" destOrd="0" presId="urn:microsoft.com/office/officeart/2005/8/layout/vList2"/>
    <dgm:cxn modelId="{C0B96EA5-0361-4C61-856F-8223341CC8ED}" type="presOf" srcId="{6BD8BA00-CF3E-4F4A-B8E3-A7811C257576}" destId="{8359FE1B-807E-4983-A6B1-B1BAB4A962DA}" srcOrd="0" destOrd="0" presId="urn:microsoft.com/office/officeart/2005/8/layout/vList2"/>
    <dgm:cxn modelId="{F06358AB-A726-4329-89DE-2293CCA0CB37}" type="presOf" srcId="{455C7016-5852-483E-88BA-02B9F502673E}" destId="{8359FE1B-807E-4983-A6B1-B1BAB4A962DA}" srcOrd="0" destOrd="1" presId="urn:microsoft.com/office/officeart/2005/8/layout/vList2"/>
    <dgm:cxn modelId="{EEBBF2C0-5642-4F02-9BA2-7BAE5EF758C6}" srcId="{9C43654D-6C5B-4435-A99C-F14082E1204B}" destId="{455C7016-5852-483E-88BA-02B9F502673E}" srcOrd="1" destOrd="0" parTransId="{B63509A0-8E41-4E2D-A65E-91389025440A}" sibTransId="{9AC03C3D-C832-449C-8397-6DAA53411E38}"/>
    <dgm:cxn modelId="{52F167C1-EC4E-4D01-9408-4DF92A8C968B}" type="presParOf" srcId="{2D6C9037-B6E2-4A97-9201-9DABCDE61F17}" destId="{867C243D-E564-48A5-A629-4929277FF355}" srcOrd="0" destOrd="0" presId="urn:microsoft.com/office/officeart/2005/8/layout/vList2"/>
    <dgm:cxn modelId="{BDAAC41A-0750-4297-A70B-BFA30A9DDA11}" type="presParOf" srcId="{2D6C9037-B6E2-4A97-9201-9DABCDE61F17}" destId="{4EE82FD2-1710-45E9-8256-EA14EA2F9245}" srcOrd="1" destOrd="0" presId="urn:microsoft.com/office/officeart/2005/8/layout/vList2"/>
    <dgm:cxn modelId="{53B1B274-6EC1-4EEF-B1B7-D9B59AB70B10}" type="presParOf" srcId="{2D6C9037-B6E2-4A97-9201-9DABCDE61F17}" destId="{599FF113-B27F-404A-A8D5-7197D206F768}" srcOrd="2" destOrd="0" presId="urn:microsoft.com/office/officeart/2005/8/layout/vList2"/>
    <dgm:cxn modelId="{1C65E968-0FD7-486B-8CFB-0CE37D79B8E8}" type="presParOf" srcId="{2D6C9037-B6E2-4A97-9201-9DABCDE61F17}" destId="{26EA0396-54BE-4806-8B10-28CACA693D5D}" srcOrd="3" destOrd="0" presId="urn:microsoft.com/office/officeart/2005/8/layout/vList2"/>
    <dgm:cxn modelId="{8459F54F-155D-48F8-A417-35CBA368F03E}" type="presParOf" srcId="{2D6C9037-B6E2-4A97-9201-9DABCDE61F17}" destId="{9DC74F37-61C4-408D-A49B-CD2334AD6593}" srcOrd="4" destOrd="0" presId="urn:microsoft.com/office/officeart/2005/8/layout/vList2"/>
    <dgm:cxn modelId="{B828940D-84A7-46A6-A688-5719FC02E1F8}" type="presParOf" srcId="{2D6C9037-B6E2-4A97-9201-9DABCDE61F17}" destId="{8359FE1B-807E-4983-A6B1-B1BAB4A962D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00309-20B1-4060-BA26-10FBEC6DFEB7}">
      <dsp:nvSpPr>
        <dsp:cNvPr id="0" name=""/>
        <dsp:cNvSpPr/>
      </dsp:nvSpPr>
      <dsp:spPr>
        <a:xfrm>
          <a:off x="0" y="719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6C6000-7A1E-465F-9A0C-DB2ED37C0CCC}">
      <dsp:nvSpPr>
        <dsp:cNvPr id="0" name=""/>
        <dsp:cNvSpPr/>
      </dsp:nvSpPr>
      <dsp:spPr>
        <a:xfrm>
          <a:off x="509522" y="379703"/>
          <a:ext cx="926404" cy="9264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71BAE6-9DB1-4A2D-A823-E89A0B5DEF04}">
      <dsp:nvSpPr>
        <dsp:cNvPr id="0" name=""/>
        <dsp:cNvSpPr/>
      </dsp:nvSpPr>
      <dsp:spPr>
        <a:xfrm>
          <a:off x="1945450" y="719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Účastník/účastnice CŽV </a:t>
          </a:r>
          <a:endParaRPr lang="en-US" sz="2500" kern="1200" dirty="0"/>
        </a:p>
      </dsp:txBody>
      <dsp:txXfrm>
        <a:off x="1945450" y="719"/>
        <a:ext cx="4643240" cy="1684372"/>
      </dsp:txXfrm>
    </dsp:sp>
    <dsp:sp modelId="{62DA9CFA-D761-4A4D-917E-12A8007163C0}">
      <dsp:nvSpPr>
        <dsp:cNvPr id="0" name=""/>
        <dsp:cNvSpPr/>
      </dsp:nvSpPr>
      <dsp:spPr>
        <a:xfrm>
          <a:off x="0" y="2106185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5970C7-0A4B-408E-B310-026B5E3A030F}">
      <dsp:nvSpPr>
        <dsp:cNvPr id="0" name=""/>
        <dsp:cNvSpPr/>
      </dsp:nvSpPr>
      <dsp:spPr>
        <a:xfrm>
          <a:off x="509522" y="2485169"/>
          <a:ext cx="926404" cy="9264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2B2B09-4278-48E1-82B3-B6AD84376371}">
      <dsp:nvSpPr>
        <dsp:cNvPr id="0" name=""/>
        <dsp:cNvSpPr/>
      </dsp:nvSpPr>
      <dsp:spPr>
        <a:xfrm>
          <a:off x="1945450" y="2106185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vysvětlí pojetí Školní pedagogiky, vymezí její cíle, obsah, význam;</a:t>
          </a:r>
          <a:endParaRPr lang="en-US" sz="2500" kern="1200"/>
        </a:p>
      </dsp:txBody>
      <dsp:txXfrm>
        <a:off x="1945450" y="2106185"/>
        <a:ext cx="4643240" cy="1684372"/>
      </dsp:txXfrm>
    </dsp:sp>
    <dsp:sp modelId="{D968AEE1-97E5-452E-9E95-85BB5F7B722B}">
      <dsp:nvSpPr>
        <dsp:cNvPr id="0" name=""/>
        <dsp:cNvSpPr/>
      </dsp:nvSpPr>
      <dsp:spPr>
        <a:xfrm>
          <a:off x="0" y="4211650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829BE8-8A05-41BF-A1FC-E792F163F99D}">
      <dsp:nvSpPr>
        <dsp:cNvPr id="0" name=""/>
        <dsp:cNvSpPr/>
      </dsp:nvSpPr>
      <dsp:spPr>
        <a:xfrm>
          <a:off x="509522" y="4590634"/>
          <a:ext cx="926404" cy="9264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D51F2-5750-4441-9D80-71EFD552C6A5}">
      <dsp:nvSpPr>
        <dsp:cNvPr id="0" name=""/>
        <dsp:cNvSpPr/>
      </dsp:nvSpPr>
      <dsp:spPr>
        <a:xfrm>
          <a:off x="1945450" y="4211650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objasní funkce školy.</a:t>
          </a:r>
          <a:endParaRPr lang="en-US" sz="2500" kern="1200"/>
        </a:p>
      </dsp:txBody>
      <dsp:txXfrm>
        <a:off x="1945450" y="4211650"/>
        <a:ext cx="4643240" cy="16843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412AC-56C7-4FBF-97CD-98F55D3C1B74}">
      <dsp:nvSpPr>
        <dsp:cNvPr id="0" name=""/>
        <dsp:cNvSpPr/>
      </dsp:nvSpPr>
      <dsp:spPr>
        <a:xfrm>
          <a:off x="0" y="0"/>
          <a:ext cx="10515600" cy="19581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521694-B047-44EC-94B2-22D450F07265}">
      <dsp:nvSpPr>
        <dsp:cNvPr id="0" name=""/>
        <dsp:cNvSpPr/>
      </dsp:nvSpPr>
      <dsp:spPr>
        <a:xfrm>
          <a:off x="318363" y="261080"/>
          <a:ext cx="2297412" cy="14359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93B279-B52B-4EDE-9E70-3D097BE6160E}">
      <dsp:nvSpPr>
        <dsp:cNvPr id="0" name=""/>
        <dsp:cNvSpPr/>
      </dsp:nvSpPr>
      <dsp:spPr>
        <a:xfrm rot="10800000">
          <a:off x="318363" y="1958102"/>
          <a:ext cx="2297412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</a:t>
          </a:r>
          <a:r>
            <a:rPr lang="en-US" sz="1600" b="1" kern="1200" dirty="0" err="1"/>
            <a:t>ýuk</a:t>
          </a:r>
          <a:r>
            <a:rPr lang="cs-CZ" sz="1600" b="1" kern="1200" dirty="0"/>
            <a:t>a</a:t>
          </a:r>
          <a:r>
            <a:rPr lang="en-US" sz="1600" b="1" kern="1200" dirty="0"/>
            <a:t> </a:t>
          </a:r>
          <a:r>
            <a:rPr lang="en-US" sz="1600" b="1" kern="1200" dirty="0" err="1"/>
            <a:t>příprav</a:t>
          </a:r>
          <a:r>
            <a:rPr lang="cs-CZ" sz="1600" b="1" kern="1200" dirty="0" err="1"/>
            <a:t>uje</a:t>
          </a:r>
          <a:r>
            <a:rPr lang="en-US" sz="1600" b="1" kern="1200" dirty="0"/>
            <a:t> </a:t>
          </a:r>
          <a:r>
            <a:rPr lang="cs-CZ" sz="1600" b="1" kern="1200" dirty="0"/>
            <a:t>žáka </a:t>
          </a:r>
          <a:r>
            <a:rPr lang="en-US" sz="1600" b="1" kern="1200" dirty="0"/>
            <a:t>na </a:t>
          </a:r>
          <a:r>
            <a:rPr lang="en-US" sz="1600" b="1" kern="1200" dirty="0" err="1"/>
            <a:t>život</a:t>
          </a:r>
          <a:r>
            <a:rPr lang="en-US" sz="1600" b="1" kern="1200" dirty="0"/>
            <a:t> v </a:t>
          </a:r>
          <a:r>
            <a:rPr lang="en-US" sz="1600" b="1" kern="1200" dirty="0" err="1"/>
            <a:t>demokratické</a:t>
          </a:r>
          <a:r>
            <a:rPr lang="en-US" sz="1600" b="1" kern="1200" dirty="0"/>
            <a:t> společnosti.</a:t>
          </a:r>
          <a:endParaRPr lang="cs-CZ" sz="1600" b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</a:t>
          </a:r>
          <a:r>
            <a:rPr lang="en-US" sz="1400" kern="1200" dirty="0" err="1"/>
            <a:t>ýchov</a:t>
          </a:r>
          <a:r>
            <a:rPr lang="cs-CZ" sz="1400" kern="1200" dirty="0"/>
            <a:t>a</a:t>
          </a:r>
          <a:r>
            <a:rPr lang="en-US" sz="1400" kern="1200" dirty="0"/>
            <a:t> k</a:t>
          </a:r>
          <a:r>
            <a:rPr lang="cs-CZ" sz="1400" kern="1200" dirty="0"/>
            <a:t>e</a:t>
          </a:r>
          <a:r>
            <a:rPr lang="en-US" sz="1400" kern="1200" dirty="0"/>
            <a:t> </a:t>
          </a:r>
          <a:r>
            <a:rPr lang="en-US" sz="1400" kern="1200" dirty="0" err="1"/>
            <a:t>zdrav</a:t>
          </a:r>
          <a:r>
            <a:rPr lang="cs-CZ" sz="1400" kern="1200" dirty="0"/>
            <a:t>í</a:t>
          </a:r>
          <a:r>
            <a:rPr lang="en-US" sz="1400" kern="1200" dirty="0"/>
            <a:t>, </a:t>
          </a:r>
          <a:r>
            <a:rPr lang="en-US" sz="1400" kern="1200" dirty="0" err="1"/>
            <a:t>rodinn</a:t>
          </a:r>
          <a:r>
            <a:rPr lang="cs-CZ" sz="1400" kern="1200" dirty="0"/>
            <a:t>á</a:t>
          </a:r>
          <a:r>
            <a:rPr lang="en-US" sz="1400" kern="1200" dirty="0"/>
            <a:t> </a:t>
          </a:r>
          <a:r>
            <a:rPr lang="en-US" sz="1400" kern="1200" dirty="0" err="1"/>
            <a:t>výchov</a:t>
          </a:r>
          <a:r>
            <a:rPr lang="cs-CZ" sz="1400" kern="1200" dirty="0"/>
            <a:t>a, </a:t>
          </a:r>
          <a:r>
            <a:rPr lang="en-US" sz="1400" kern="1200" dirty="0" err="1"/>
            <a:t>volb</a:t>
          </a:r>
          <a:r>
            <a:rPr lang="cs-CZ" sz="1400" kern="1200" dirty="0"/>
            <a:t>a</a:t>
          </a:r>
          <a:r>
            <a:rPr lang="en-US" sz="1400" kern="1200" dirty="0"/>
            <a:t> </a:t>
          </a:r>
          <a:r>
            <a:rPr lang="cs-CZ" sz="1400" kern="1200" dirty="0"/>
            <a:t> </a:t>
          </a:r>
          <a:r>
            <a:rPr lang="en-US" sz="1400" kern="1200" dirty="0" err="1"/>
            <a:t>povolání</a:t>
          </a:r>
          <a:r>
            <a:rPr lang="en-US" sz="1400" kern="1200" dirty="0"/>
            <a:t>, </a:t>
          </a:r>
          <a:r>
            <a:rPr lang="en-US" sz="1400" kern="1200" dirty="0" err="1"/>
            <a:t>prevenc</a:t>
          </a:r>
          <a:r>
            <a:rPr lang="cs-CZ" sz="1400" kern="1200" dirty="0"/>
            <a:t>e</a:t>
          </a:r>
          <a:r>
            <a:rPr lang="en-US" sz="1400" kern="1200" dirty="0"/>
            <a:t> </a:t>
          </a:r>
          <a:r>
            <a:rPr lang="en-US" sz="1400" kern="1200" dirty="0" err="1"/>
            <a:t>negativních</a:t>
          </a:r>
          <a:r>
            <a:rPr lang="en-US" sz="1400" kern="1200" dirty="0"/>
            <a:t> s</a:t>
          </a:r>
          <a:r>
            <a:rPr lang="cs-CZ" sz="1400" kern="1200" dirty="0" err="1"/>
            <a:t>ociálních</a:t>
          </a:r>
          <a:r>
            <a:rPr lang="en-US" sz="1400" kern="1200" dirty="0"/>
            <a:t> </a:t>
          </a:r>
          <a:r>
            <a:rPr lang="en-US" sz="1400" kern="1200" dirty="0" err="1"/>
            <a:t>jevů</a:t>
          </a:r>
          <a:r>
            <a:rPr lang="cs-CZ" sz="1400" kern="1200" dirty="0"/>
            <a:t>,</a:t>
          </a:r>
          <a:r>
            <a:rPr lang="en-US" sz="1400" kern="1200" dirty="0"/>
            <a:t> </a:t>
          </a:r>
          <a:r>
            <a:rPr lang="en-US" sz="1400" kern="1200" dirty="0" err="1"/>
            <a:t>citový</a:t>
          </a:r>
          <a:r>
            <a:rPr lang="en-US" sz="1400" kern="1200" dirty="0"/>
            <a:t>, </a:t>
          </a:r>
          <a:r>
            <a:rPr lang="en-US" sz="1400" kern="1200" dirty="0" err="1"/>
            <a:t>morální</a:t>
          </a:r>
          <a:r>
            <a:rPr lang="en-US" sz="1400" kern="1200" dirty="0"/>
            <a:t> a </a:t>
          </a:r>
          <a:r>
            <a:rPr lang="en-US" sz="1400" kern="1200" dirty="0" err="1"/>
            <a:t>charakterový</a:t>
          </a:r>
          <a:r>
            <a:rPr lang="en-US" sz="1400" kern="1200" dirty="0"/>
            <a:t> </a:t>
          </a:r>
          <a:r>
            <a:rPr lang="cs-CZ" sz="1400" kern="1200" dirty="0"/>
            <a:t>rozvoj </a:t>
          </a:r>
          <a:r>
            <a:rPr lang="en-US" sz="1400" kern="1200" dirty="0" err="1"/>
            <a:t>žáků</a:t>
          </a:r>
          <a:r>
            <a:rPr lang="en-US" sz="1400" kern="1200" dirty="0"/>
            <a:t>.</a:t>
          </a:r>
          <a:endParaRPr lang="cs-CZ" sz="14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 dirty="0"/>
        </a:p>
      </dsp:txBody>
      <dsp:txXfrm rot="10800000">
        <a:off x="389016" y="1958102"/>
        <a:ext cx="2156106" cy="2322582"/>
      </dsp:txXfrm>
    </dsp:sp>
    <dsp:sp modelId="{8A9CB4A2-DCBA-4010-9CBE-21C6630CD2DF}">
      <dsp:nvSpPr>
        <dsp:cNvPr id="0" name=""/>
        <dsp:cNvSpPr/>
      </dsp:nvSpPr>
      <dsp:spPr>
        <a:xfrm>
          <a:off x="2845517" y="261080"/>
          <a:ext cx="2297412" cy="14359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7A5BC1-F45D-4675-A499-66F8C088605F}">
      <dsp:nvSpPr>
        <dsp:cNvPr id="0" name=""/>
        <dsp:cNvSpPr/>
      </dsp:nvSpPr>
      <dsp:spPr>
        <a:xfrm rot="10800000">
          <a:off x="2845517" y="1958102"/>
          <a:ext cx="2297412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V</a:t>
          </a:r>
          <a:r>
            <a:rPr lang="en-US" sz="1800" b="1" kern="1200" dirty="0" err="1"/>
            <a:t>ýuka</a:t>
          </a:r>
          <a:r>
            <a:rPr lang="en-US" sz="1800" b="1" kern="1200" dirty="0"/>
            <a:t> "</a:t>
          </a:r>
          <a:r>
            <a:rPr lang="en-US" sz="1800" b="1" kern="1200" dirty="0" err="1"/>
            <a:t>šita</a:t>
          </a:r>
          <a:r>
            <a:rPr lang="en-US" sz="1800" b="1" kern="1200" dirty="0"/>
            <a:t> na </a:t>
          </a:r>
          <a:r>
            <a:rPr lang="en-US" sz="1800" b="1" kern="1200" dirty="0" err="1"/>
            <a:t>míru</a:t>
          </a:r>
          <a:r>
            <a:rPr lang="en-US" sz="1800" b="1" kern="1200" dirty="0"/>
            <a:t>" </a:t>
          </a:r>
          <a:r>
            <a:rPr lang="en-US" sz="1800" b="1" kern="1200" dirty="0" err="1"/>
            <a:t>podle</a:t>
          </a:r>
          <a:r>
            <a:rPr lang="en-US" sz="1800" b="1" kern="1200" dirty="0"/>
            <a:t> </a:t>
          </a:r>
          <a:r>
            <a:rPr lang="en-US" sz="1800" b="1" kern="1200" dirty="0" err="1"/>
            <a:t>potřeb</a:t>
          </a:r>
          <a:r>
            <a:rPr lang="en-US" sz="1800" b="1" kern="1200" dirty="0"/>
            <a:t> a </a:t>
          </a:r>
          <a:r>
            <a:rPr lang="en-US" sz="1800" b="1" kern="1200" dirty="0" err="1"/>
            <a:t>zájmů</a:t>
          </a:r>
          <a:r>
            <a:rPr lang="en-US" sz="1800" b="1" kern="1200" dirty="0"/>
            <a:t> </a:t>
          </a:r>
          <a:r>
            <a:rPr lang="en-US" sz="1800" b="1" kern="1200" dirty="0" err="1"/>
            <a:t>žáků</a:t>
          </a:r>
          <a:r>
            <a:rPr lang="cs-CZ" sz="1800" b="1" kern="1200" dirty="0"/>
            <a:t>.</a:t>
          </a:r>
          <a:endParaRPr lang="cs-CZ" sz="1800" kern="1200" dirty="0"/>
        </a:p>
      </dsp:txBody>
      <dsp:txXfrm rot="10800000">
        <a:off x="2916170" y="1958102"/>
        <a:ext cx="2156106" cy="2322582"/>
      </dsp:txXfrm>
    </dsp:sp>
    <dsp:sp modelId="{B112A7F1-7B77-4AB4-9C6B-493942B39A5E}">
      <dsp:nvSpPr>
        <dsp:cNvPr id="0" name=""/>
        <dsp:cNvSpPr/>
      </dsp:nvSpPr>
      <dsp:spPr>
        <a:xfrm>
          <a:off x="5372670" y="261080"/>
          <a:ext cx="2297412" cy="14359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0C3185-464D-42A0-B884-8155043FEAA5}">
      <dsp:nvSpPr>
        <dsp:cNvPr id="0" name=""/>
        <dsp:cNvSpPr/>
      </dsp:nvSpPr>
      <dsp:spPr>
        <a:xfrm rot="10800000">
          <a:off x="5372670" y="1958102"/>
          <a:ext cx="2297412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Š</a:t>
          </a:r>
          <a:r>
            <a:rPr lang="en-US" sz="1400" b="0" kern="1200" dirty="0"/>
            <a:t>kola </a:t>
          </a:r>
          <a:r>
            <a:rPr lang="cs-CZ" sz="1400" b="0" kern="1200" dirty="0"/>
            <a:t>předává </a:t>
          </a:r>
          <a:r>
            <a:rPr lang="en-US" sz="1400" b="0" kern="1200" dirty="0" err="1"/>
            <a:t>znalosti</a:t>
          </a:r>
          <a:r>
            <a:rPr lang="en-US" sz="1400" b="0" kern="1200" dirty="0"/>
            <a:t>, dovednosti a </a:t>
          </a:r>
          <a:r>
            <a:rPr lang="en-US" sz="1400" b="0" kern="1200" dirty="0" err="1"/>
            <a:t>postoje</a:t>
          </a:r>
          <a:r>
            <a:rPr lang="cs-CZ" sz="1400" b="0" kern="1200" dirty="0"/>
            <a:t>, rozvíjí</a:t>
          </a:r>
          <a:r>
            <a:rPr lang="en-US" sz="1400" b="0" kern="1200" dirty="0"/>
            <a:t> </a:t>
          </a:r>
          <a:r>
            <a:rPr lang="cs-CZ" sz="1400" b="0" kern="1200" dirty="0"/>
            <a:t>osobnost,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"</a:t>
          </a:r>
          <a:r>
            <a:rPr lang="en-US" sz="1400" b="0" kern="1200" dirty="0" err="1"/>
            <a:t>základní</a:t>
          </a:r>
          <a:r>
            <a:rPr lang="en-US" sz="1400" b="0" kern="1200" dirty="0"/>
            <a:t> dovednosti" - </a:t>
          </a:r>
          <a:r>
            <a:rPr lang="en-US" sz="1400" b="0" kern="1200" dirty="0" err="1"/>
            <a:t>komunikaci</a:t>
          </a:r>
          <a:r>
            <a:rPr lang="en-US" sz="1400" b="0" kern="1200" dirty="0"/>
            <a:t> v </a:t>
          </a:r>
          <a:r>
            <a:rPr lang="en-US" sz="1400" b="0" kern="1200" dirty="0" err="1"/>
            <a:t>mateřském</a:t>
          </a:r>
          <a:r>
            <a:rPr lang="en-US" sz="1400" b="0" kern="1200" dirty="0"/>
            <a:t> </a:t>
          </a:r>
          <a:r>
            <a:rPr lang="en-US" sz="1400" b="0" kern="1200" dirty="0" err="1"/>
            <a:t>jazyce</a:t>
          </a:r>
          <a:r>
            <a:rPr lang="en-US" sz="1400" b="0" kern="1200" dirty="0"/>
            <a:t> a </a:t>
          </a:r>
          <a:r>
            <a:rPr lang="en-US" sz="1400" b="0" kern="1200" dirty="0" err="1"/>
            <a:t>matematiku</a:t>
          </a:r>
          <a:r>
            <a:rPr lang="en-US" sz="1400" b="0" kern="1200" dirty="0"/>
            <a:t>,</a:t>
          </a:r>
          <a:endParaRPr lang="cs-CZ" sz="14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 </a:t>
          </a:r>
          <a:r>
            <a:rPr lang="en-US" sz="1400" b="0" kern="1200" dirty="0" err="1"/>
            <a:t>jiní</a:t>
          </a:r>
          <a:r>
            <a:rPr lang="en-US" sz="1400" b="0" kern="1200" dirty="0"/>
            <a:t> </a:t>
          </a:r>
          <a:r>
            <a:rPr lang="en-US" sz="1400" b="0" kern="1200" dirty="0" err="1"/>
            <a:t>mají</a:t>
          </a:r>
          <a:r>
            <a:rPr lang="en-US" sz="1400" b="0" kern="1200" dirty="0"/>
            <a:t> </a:t>
          </a:r>
          <a:r>
            <a:rPr lang="en-US" sz="1400" b="0" kern="1200" dirty="0" err="1"/>
            <a:t>bohatší</a:t>
          </a:r>
          <a:r>
            <a:rPr lang="en-US" sz="1400" b="0" kern="1200" dirty="0"/>
            <a:t> </a:t>
          </a:r>
          <a:r>
            <a:rPr lang="en-US" sz="1400" b="0" kern="1200" dirty="0" err="1"/>
            <a:t>seznam</a:t>
          </a:r>
          <a:r>
            <a:rPr lang="en-US" sz="1400" b="0" kern="1200" dirty="0"/>
            <a:t> </a:t>
          </a:r>
          <a:r>
            <a:rPr lang="en-US" sz="1400" b="0" kern="1200" dirty="0" err="1"/>
            <a:t>základních</a:t>
          </a:r>
          <a:r>
            <a:rPr lang="en-US" sz="1400" b="0" kern="1200" dirty="0"/>
            <a:t> </a:t>
          </a:r>
          <a:r>
            <a:rPr lang="en-US" sz="1400" b="0" kern="1200" dirty="0" err="1"/>
            <a:t>prvků</a:t>
          </a:r>
          <a:r>
            <a:rPr lang="en-US" sz="1400" b="0" kern="1200" dirty="0"/>
            <a:t>. </a:t>
          </a:r>
          <a:endParaRPr lang="cs-CZ" sz="14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 err="1"/>
            <a:t>obsaženy</a:t>
          </a:r>
          <a:r>
            <a:rPr lang="en-US" sz="1400" b="0" kern="1200" dirty="0"/>
            <a:t> ve </a:t>
          </a:r>
          <a:r>
            <a:rPr lang="en-US" sz="1400" b="0" kern="1200" dirty="0" err="1"/>
            <a:t>školních</a:t>
          </a:r>
          <a:r>
            <a:rPr lang="en-US" sz="1400" b="0" kern="1200" dirty="0"/>
            <a:t> </a:t>
          </a:r>
          <a:r>
            <a:rPr lang="en-US" sz="1400" b="0" kern="1200" dirty="0" err="1"/>
            <a:t>předmětech</a:t>
          </a:r>
          <a:r>
            <a:rPr lang="cs-CZ" sz="1400" b="0" kern="1200" dirty="0"/>
            <a:t>.</a:t>
          </a:r>
        </a:p>
      </dsp:txBody>
      <dsp:txXfrm rot="10800000">
        <a:off x="5443323" y="1958102"/>
        <a:ext cx="2156106" cy="2322582"/>
      </dsp:txXfrm>
    </dsp:sp>
    <dsp:sp modelId="{B196D0A4-AEDE-4B5A-B793-20C09AE3F376}">
      <dsp:nvSpPr>
        <dsp:cNvPr id="0" name=""/>
        <dsp:cNvSpPr/>
      </dsp:nvSpPr>
      <dsp:spPr>
        <a:xfrm>
          <a:off x="7899823" y="261080"/>
          <a:ext cx="2297412" cy="14359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B43F55-F416-4657-8B15-EDE5E341B871}">
      <dsp:nvSpPr>
        <dsp:cNvPr id="0" name=""/>
        <dsp:cNvSpPr/>
      </dsp:nvSpPr>
      <dsp:spPr>
        <a:xfrm rot="10800000">
          <a:off x="7899823" y="1958102"/>
          <a:ext cx="2297412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připravovat </a:t>
          </a:r>
          <a:r>
            <a:rPr lang="en-US" sz="1800" b="1" kern="1200" dirty="0" err="1"/>
            <a:t>budoucí</a:t>
          </a:r>
          <a:r>
            <a:rPr lang="en-US" sz="1800" b="1" kern="1200" dirty="0"/>
            <a:t> </a:t>
          </a:r>
          <a:r>
            <a:rPr lang="en-US" sz="1800" b="1" kern="1200" dirty="0" err="1"/>
            <a:t>dospělé</a:t>
          </a:r>
          <a:r>
            <a:rPr lang="en-US" sz="1800" b="1" kern="1200" dirty="0"/>
            <a:t> </a:t>
          </a:r>
          <a:r>
            <a:rPr lang="en-US" sz="1800" b="1" kern="1200" dirty="0" err="1"/>
            <a:t>členy</a:t>
          </a:r>
          <a:r>
            <a:rPr lang="en-US" sz="1800" b="1" kern="1200" dirty="0"/>
            <a:t> společnosti na to, aby </a:t>
          </a:r>
          <a:r>
            <a:rPr lang="en-US" sz="1800" b="1" kern="1200" dirty="0" err="1"/>
            <a:t>dokázali</a:t>
          </a:r>
          <a:r>
            <a:rPr lang="en-US" sz="1800" b="1" kern="1200" dirty="0"/>
            <a:t> </a:t>
          </a:r>
          <a:r>
            <a:rPr lang="en-US" sz="1800" b="1" kern="1200" dirty="0" err="1"/>
            <a:t>iniciovat</a:t>
          </a:r>
          <a:r>
            <a:rPr lang="en-US" sz="1800" b="1" kern="1200" dirty="0"/>
            <a:t> </a:t>
          </a:r>
          <a:r>
            <a:rPr lang="en-US" sz="1800" b="1" kern="1200" dirty="0" err="1"/>
            <a:t>společenské</a:t>
          </a:r>
          <a:r>
            <a:rPr lang="en-US" sz="1800" b="1" kern="1200" dirty="0"/>
            <a:t> </a:t>
          </a:r>
          <a:r>
            <a:rPr lang="en-US" sz="1800" b="1" kern="1200" dirty="0" err="1"/>
            <a:t>změny</a:t>
          </a:r>
          <a:r>
            <a:rPr lang="en-US" sz="1800" b="1" kern="1200" dirty="0"/>
            <a:t> a </a:t>
          </a:r>
          <a:r>
            <a:rPr lang="en-US" sz="1800" b="1" kern="1200" dirty="0" err="1"/>
            <a:t>spolupracovat</a:t>
          </a:r>
          <a:r>
            <a:rPr lang="en-US" sz="1800" b="1" kern="1200" dirty="0"/>
            <a:t> na jejich </a:t>
          </a:r>
          <a:r>
            <a:rPr lang="en-US" sz="1800" b="1" kern="1200" dirty="0" err="1"/>
            <a:t>realizaci</a:t>
          </a:r>
          <a:r>
            <a:rPr lang="en-US" sz="1800" kern="1200" dirty="0"/>
            <a:t>. </a:t>
          </a:r>
          <a:endParaRPr lang="cs-CZ" sz="1800" kern="1200" dirty="0"/>
        </a:p>
      </dsp:txBody>
      <dsp:txXfrm rot="10800000">
        <a:off x="7970476" y="1958102"/>
        <a:ext cx="2156106" cy="23225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44A36-9A81-4C41-B174-6B90D4A2C5D4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85784-A996-431C-AE85-853EF77D5D02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Jaké </a:t>
          </a:r>
          <a:r>
            <a:rPr lang="cs-CZ" sz="3300" b="1" kern="1200"/>
            <a:t>téma/učivo</a:t>
          </a:r>
          <a:r>
            <a:rPr lang="cs-CZ" sz="3300" kern="1200"/>
            <a:t> bude probíráno?</a:t>
          </a:r>
          <a:endParaRPr lang="en-US" sz="3300" kern="1200"/>
        </a:p>
      </dsp:txBody>
      <dsp:txXfrm>
        <a:off x="0" y="531"/>
        <a:ext cx="10515600" cy="870055"/>
      </dsp:txXfrm>
    </dsp:sp>
    <dsp:sp modelId="{C29EBAA4-5E82-4589-8D99-FD4040644BEE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FA5C6D-E535-48E5-A1AB-8BF313895305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/>
            <a:t>Jaké </a:t>
          </a:r>
          <a:r>
            <a:rPr lang="cs-CZ" sz="3300" b="1" kern="1200"/>
            <a:t>cíle </a:t>
          </a:r>
          <a:r>
            <a:rPr lang="cs-CZ" sz="3300" b="0" kern="1200"/>
            <a:t>má výuka splnit</a:t>
          </a:r>
          <a:r>
            <a:rPr lang="cs-CZ" sz="3300" b="1" kern="1200"/>
            <a:t>?</a:t>
          </a:r>
          <a:endParaRPr lang="en-US" sz="3300" kern="1200"/>
        </a:p>
      </dsp:txBody>
      <dsp:txXfrm>
        <a:off x="0" y="870586"/>
        <a:ext cx="10515600" cy="870055"/>
      </dsp:txXfrm>
    </dsp:sp>
    <dsp:sp modelId="{BD99B547-B796-44CF-A5A6-175FFBA2AE3C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48E63-C917-45F9-8A27-067A2B46E2E7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Jaké </a:t>
          </a:r>
          <a:r>
            <a:rPr lang="cs-CZ" sz="3300" b="1" kern="1200"/>
            <a:t>činnosti</a:t>
          </a:r>
          <a:r>
            <a:rPr lang="cs-CZ" sz="3300" kern="1200"/>
            <a:t> budou žáci vykonávat, aby bylo dosaženo cíle?</a:t>
          </a:r>
          <a:endParaRPr lang="en-US" sz="3300" kern="1200"/>
        </a:p>
      </dsp:txBody>
      <dsp:txXfrm>
        <a:off x="0" y="1740641"/>
        <a:ext cx="10515600" cy="870055"/>
      </dsp:txXfrm>
    </dsp:sp>
    <dsp:sp modelId="{E1BDD544-8125-4276-94B8-D62C4D832691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538F0D-4D33-4E92-A2DC-7D938A3F35A7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Jakými </a:t>
          </a:r>
          <a:r>
            <a:rPr lang="cs-CZ" sz="3300" b="1" kern="1200"/>
            <a:t>strategiemi</a:t>
          </a:r>
          <a:r>
            <a:rPr lang="cs-CZ" sz="3300" kern="1200"/>
            <a:t> je možno cíle splnit?</a:t>
          </a:r>
          <a:endParaRPr lang="en-US" sz="3300" kern="1200"/>
        </a:p>
      </dsp:txBody>
      <dsp:txXfrm>
        <a:off x="0" y="2610696"/>
        <a:ext cx="10515600" cy="870055"/>
      </dsp:txXfrm>
    </dsp:sp>
    <dsp:sp modelId="{BF93D7C9-A6F0-4550-B776-90FB4A8EBEA0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9603B-FFCD-477C-AAC4-7A0F05833530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/>
            <a:t>Co</a:t>
          </a:r>
          <a:r>
            <a:rPr lang="cs-CZ" sz="3300" kern="1200"/>
            <a:t> k tomu učitel potřebuje?</a:t>
          </a:r>
          <a:endParaRPr lang="en-US" sz="3300" kern="1200"/>
        </a:p>
      </dsp:txBody>
      <dsp:txXfrm>
        <a:off x="0" y="3480751"/>
        <a:ext cx="10515600" cy="8700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71AF0-7B3C-460D-B6D6-E434CD859324}">
      <dsp:nvSpPr>
        <dsp:cNvPr id="0" name=""/>
        <dsp:cNvSpPr/>
      </dsp:nvSpPr>
      <dsp:spPr>
        <a:xfrm>
          <a:off x="0" y="4078917"/>
          <a:ext cx="8128000" cy="1338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Oborové, kurikulární – výuky – znalostí jako obsahy mysli </a:t>
          </a:r>
          <a:endParaRPr lang="cs-CZ" sz="2500" kern="1200" dirty="0"/>
        </a:p>
      </dsp:txBody>
      <dsp:txXfrm>
        <a:off x="0" y="4078917"/>
        <a:ext cx="8128000" cy="722947"/>
      </dsp:txXfrm>
    </dsp:sp>
    <dsp:sp modelId="{7A9D0DEE-275F-4C0C-AC67-735F83A70F12}">
      <dsp:nvSpPr>
        <dsp:cNvPr id="0" name=""/>
        <dsp:cNvSpPr/>
      </dsp:nvSpPr>
      <dsp:spPr>
        <a:xfrm>
          <a:off x="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vyučování</a:t>
          </a:r>
        </a:p>
      </dsp:txBody>
      <dsp:txXfrm>
        <a:off x="0" y="4775089"/>
        <a:ext cx="4064000" cy="615844"/>
      </dsp:txXfrm>
    </dsp:sp>
    <dsp:sp modelId="{FAE40C20-023C-4629-AACA-48192C9CC8EF}">
      <dsp:nvSpPr>
        <dsp:cNvPr id="0" name=""/>
        <dsp:cNvSpPr/>
      </dsp:nvSpPr>
      <dsp:spPr>
        <a:xfrm>
          <a:off x="406400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učení</a:t>
          </a:r>
        </a:p>
      </dsp:txBody>
      <dsp:txXfrm>
        <a:off x="4064000" y="4775089"/>
        <a:ext cx="4064000" cy="615844"/>
      </dsp:txXfrm>
    </dsp:sp>
    <dsp:sp modelId="{34B5C9CC-E977-4C01-AD33-AB25CB3969AC}">
      <dsp:nvSpPr>
        <dsp:cNvPr id="0" name=""/>
        <dsp:cNvSpPr/>
      </dsp:nvSpPr>
      <dsp:spPr>
        <a:xfrm rot="10800000">
          <a:off x="0" y="2039937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Tvůrce kurikula     -      učitel       -       žák</a:t>
          </a:r>
        </a:p>
      </dsp:txBody>
      <dsp:txXfrm rot="-10800000">
        <a:off x="0" y="2039937"/>
        <a:ext cx="8128000" cy="722730"/>
      </dsp:txXfrm>
    </dsp:sp>
    <dsp:sp modelId="{DE5444F5-087B-40BA-B3E9-2FFA116309FE}">
      <dsp:nvSpPr>
        <dsp:cNvPr id="0" name=""/>
        <dsp:cNvSpPr/>
      </dsp:nvSpPr>
      <dsp:spPr>
        <a:xfrm>
          <a:off x="3968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Ontodidaktická</a:t>
          </a:r>
          <a:endParaRPr lang="cs-CZ" sz="2500" kern="1200" dirty="0"/>
        </a:p>
      </dsp:txBody>
      <dsp:txXfrm>
        <a:off x="3968" y="2762668"/>
        <a:ext cx="2706687" cy="615659"/>
      </dsp:txXfrm>
    </dsp:sp>
    <dsp:sp modelId="{BF7A463D-E549-4922-AE77-2C859C43ADDE}">
      <dsp:nvSpPr>
        <dsp:cNvPr id="0" name=""/>
        <dsp:cNvSpPr/>
      </dsp:nvSpPr>
      <dsp:spPr>
        <a:xfrm>
          <a:off x="2710656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psychodidaktická – </a:t>
          </a:r>
          <a:endParaRPr lang="cs-CZ" sz="2500" kern="1200" dirty="0"/>
        </a:p>
      </dsp:txBody>
      <dsp:txXfrm>
        <a:off x="2710656" y="2762668"/>
        <a:ext cx="2706687" cy="615659"/>
      </dsp:txXfrm>
    </dsp:sp>
    <dsp:sp modelId="{A70C5BB7-4562-42E7-AC11-CEEA4B25A710}">
      <dsp:nvSpPr>
        <dsp:cNvPr id="0" name=""/>
        <dsp:cNvSpPr/>
      </dsp:nvSpPr>
      <dsp:spPr>
        <a:xfrm>
          <a:off x="5417343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kognitivní</a:t>
          </a:r>
          <a:endParaRPr lang="cs-CZ" sz="2500" kern="1200" dirty="0"/>
        </a:p>
      </dsp:txBody>
      <dsp:txXfrm>
        <a:off x="5417343" y="2762668"/>
        <a:ext cx="2706687" cy="615659"/>
      </dsp:txXfrm>
    </dsp:sp>
    <dsp:sp modelId="{AC1FCDA9-0360-4E63-92DB-3788F124F2B0}">
      <dsp:nvSpPr>
        <dsp:cNvPr id="0" name=""/>
        <dsp:cNvSpPr/>
      </dsp:nvSpPr>
      <dsp:spPr>
        <a:xfrm rot="10800000">
          <a:off x="0" y="0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Didaktická transformace obsahu          </a:t>
          </a:r>
          <a:endParaRPr lang="cs-CZ" sz="2500" kern="1200" dirty="0"/>
        </a:p>
      </dsp:txBody>
      <dsp:txXfrm rot="-10800000">
        <a:off x="0" y="0"/>
        <a:ext cx="8128000" cy="722730"/>
      </dsp:txXfrm>
    </dsp:sp>
    <dsp:sp modelId="{CAD60040-BAFC-414C-BD98-67E8A7BE1957}">
      <dsp:nvSpPr>
        <dsp:cNvPr id="0" name=""/>
        <dsp:cNvSpPr/>
      </dsp:nvSpPr>
      <dsp:spPr>
        <a:xfrm>
          <a:off x="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  </a:t>
          </a:r>
          <a:endParaRPr lang="cs-CZ" sz="2500" kern="1200" dirty="0"/>
        </a:p>
      </dsp:txBody>
      <dsp:txXfrm>
        <a:off x="0" y="723688"/>
        <a:ext cx="4064000" cy="615659"/>
      </dsp:txXfrm>
    </dsp:sp>
    <dsp:sp modelId="{8477D958-18F5-4183-A7BB-33331D889EB5}">
      <dsp:nvSpPr>
        <dsp:cNvPr id="0" name=""/>
        <dsp:cNvSpPr/>
      </dsp:nvSpPr>
      <dsp:spPr>
        <a:xfrm>
          <a:off x="406400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 dirty="0"/>
        </a:p>
      </dsp:txBody>
      <dsp:txXfrm>
        <a:off x="4064000" y="723688"/>
        <a:ext cx="4064000" cy="6156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C243D-E564-48A5-A629-4929277FF355}">
      <dsp:nvSpPr>
        <dsp:cNvPr id="0" name=""/>
        <dsp:cNvSpPr/>
      </dsp:nvSpPr>
      <dsp:spPr>
        <a:xfrm>
          <a:off x="0" y="59262"/>
          <a:ext cx="5257800" cy="130308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/>
            <a:t>Nástroje</a:t>
          </a:r>
          <a:r>
            <a:rPr lang="cs-CZ" sz="3000" kern="1200"/>
            <a:t>:</a:t>
          </a:r>
          <a:endParaRPr lang="en-US" sz="3000" kern="1200"/>
        </a:p>
      </dsp:txBody>
      <dsp:txXfrm>
        <a:off x="63611" y="122873"/>
        <a:ext cx="5130578" cy="1175865"/>
      </dsp:txXfrm>
    </dsp:sp>
    <dsp:sp modelId="{599FF113-B27F-404A-A8D5-7197D206F768}">
      <dsp:nvSpPr>
        <dsp:cNvPr id="0" name=""/>
        <dsp:cNvSpPr/>
      </dsp:nvSpPr>
      <dsp:spPr>
        <a:xfrm>
          <a:off x="0" y="1448750"/>
          <a:ext cx="5257800" cy="130308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pojmová mapa</a:t>
          </a:r>
          <a:endParaRPr lang="en-US" sz="3000" kern="1200"/>
        </a:p>
      </dsp:txBody>
      <dsp:txXfrm>
        <a:off x="63611" y="1512361"/>
        <a:ext cx="5130578" cy="1175865"/>
      </dsp:txXfrm>
    </dsp:sp>
    <dsp:sp modelId="{9DC74F37-61C4-408D-A49B-CD2334AD6593}">
      <dsp:nvSpPr>
        <dsp:cNvPr id="0" name=""/>
        <dsp:cNvSpPr/>
      </dsp:nvSpPr>
      <dsp:spPr>
        <a:xfrm>
          <a:off x="0" y="2838237"/>
          <a:ext cx="5257800" cy="130308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analýza struktury učiva – 3 kategorie:</a:t>
          </a:r>
          <a:endParaRPr lang="en-US" sz="3000" kern="1200"/>
        </a:p>
      </dsp:txBody>
      <dsp:txXfrm>
        <a:off x="63611" y="2901848"/>
        <a:ext cx="5130578" cy="1175865"/>
      </dsp:txXfrm>
    </dsp:sp>
    <dsp:sp modelId="{8359FE1B-807E-4983-A6B1-B1BAB4A962DA}">
      <dsp:nvSpPr>
        <dsp:cNvPr id="0" name=""/>
        <dsp:cNvSpPr/>
      </dsp:nvSpPr>
      <dsp:spPr>
        <a:xfrm>
          <a:off x="0" y="4141325"/>
          <a:ext cx="5257800" cy="130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935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fakta</a:t>
          </a:r>
          <a:endParaRPr lang="en-US" sz="2300" kern="1200"/>
        </a:p>
        <a:p>
          <a:pPr marL="228600" lvl="1" indent="-228600" algn="l" defTabSz="10223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pojmy</a:t>
          </a:r>
          <a:endParaRPr lang="en-US" sz="2300" kern="1200"/>
        </a:p>
        <a:p>
          <a:pPr marL="228600" lvl="1" indent="-228600" algn="l" defTabSz="10223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generalizace      </a:t>
          </a:r>
          <a:endParaRPr lang="en-US" sz="2300" kern="1200"/>
        </a:p>
      </dsp:txBody>
      <dsp:txXfrm>
        <a:off x="0" y="4141325"/>
        <a:ext cx="5257800" cy="1304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2234D-D3FC-4DD8-A0D9-A452F5641A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FF946-0171-4EA7-8555-DD462A0F61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48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696F38-A3BB-443E-8702-E75C4CE956A7}" type="slidenum">
              <a:rPr lang="cs-CZ" altLang="cs-CZ" smtClean="0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9545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02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94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34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219200" y="1600201"/>
            <a:ext cx="103632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353E4-BDB4-441E-8599-973849EC5D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402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9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8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87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5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91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72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88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01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72279-DBC9-4E7E-B4D3-520CB771FA75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27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orka@ped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v.cz/t/aktualne-platne-zneni-rvp-z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nuv.cz/t/aktualne-platne-zneni-rvp-z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ics.muni.cz/course/view.php?id=2224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nky.rvp.cz/clanek/c/G/10553/virtualni-hospitace-cesky-jazyk-a-literatura-prakticka-aplikace-teroretickych-poznatku-z-hlaskoslovi.html/" TargetMode="External"/><Relationship Id="rId2" Type="http://schemas.openxmlformats.org/officeDocument/2006/relationships/hyperlink" Target="https://clanky.rvp.cz/clanek/c/z/14423/VIRTUALNI-HOSPITACE---POZNAVAME-SVET-A-NASI-REPUBLIKU-SEZNAMENI-S-LITOSFEROU.htm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hyperlink" Target="https://audiovideo.rvp.cz/video/4327/CHEMIE-ONLINE-INTERNETOVE-ZDROJE-PRO-UCITELE-I-ZAKY.html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  <a:t>SZc011/Kombi01 Školní pedagogika</a:t>
            </a:r>
            <a:b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</a:br>
            <a: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  <a:t>13.11.2020</a:t>
            </a:r>
            <a:b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</a:br>
            <a:b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</a:br>
            <a:r>
              <a:rPr lang="cs-CZ" sz="3100" b="1" dirty="0"/>
              <a:t>Úvod do problematiky – škola, výchova, vzdělávání, vzdělání. </a:t>
            </a:r>
            <a:br>
              <a:rPr lang="cs-CZ" sz="3100" b="1" i="0" dirty="0">
                <a:solidFill>
                  <a:srgbClr val="323130"/>
                </a:solidFill>
                <a:effectLst/>
                <a:latin typeface="Segoe UI Web (East European)"/>
              </a:rPr>
            </a:br>
            <a: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  <a:t> </a:t>
            </a:r>
            <a:b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</a:br>
            <a:endParaRPr lang="cs-CZ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9144000" cy="188594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8000" dirty="0"/>
              <a:t>                                                                     Hana Horká, katedra pedagogiky                                    </a:t>
            </a:r>
          </a:p>
          <a:p>
            <a:r>
              <a:rPr lang="cs-CZ" sz="8000" dirty="0"/>
              <a:t>                                               </a:t>
            </a:r>
            <a:r>
              <a:rPr lang="cs-CZ" sz="8000" dirty="0">
                <a:hlinkClick r:id="rId2"/>
              </a:rPr>
              <a:t>horka@ped.muni.cz</a:t>
            </a:r>
            <a:endParaRPr lang="cs-CZ" sz="8000" dirty="0"/>
          </a:p>
          <a:p>
            <a:r>
              <a:rPr lang="cs-CZ" sz="8000" dirty="0"/>
              <a:t>                        PS 2020</a:t>
            </a:r>
          </a:p>
          <a:p>
            <a:endParaRPr lang="cs-CZ" sz="8000" dirty="0"/>
          </a:p>
          <a:p>
            <a:endParaRPr lang="cs-CZ" sz="8000" dirty="0"/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6035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br>
              <a:rPr lang="cs-CZ" sz="4800" dirty="0">
                <a:latin typeface="+mn-lt"/>
              </a:rPr>
            </a:br>
            <a:r>
              <a:rPr lang="cs-CZ" sz="4800" b="1" dirty="0">
                <a:latin typeface="+mn-lt"/>
              </a:rPr>
              <a:t>Cíle dnešní výuky  I.                                                         </a:t>
            </a:r>
            <a:r>
              <a:rPr lang="cs-CZ" sz="4800" dirty="0">
                <a:latin typeface="+mn-lt"/>
              </a:rPr>
              <a:t> </a:t>
            </a:r>
          </a:p>
        </p:txBody>
      </p:sp>
      <p:graphicFrame>
        <p:nvGraphicFramePr>
          <p:cNvPr id="40" name="Zástupný symbol pro obsah 2">
            <a:extLst>
              <a:ext uri="{FF2B5EF4-FFF2-40B4-BE49-F238E27FC236}">
                <a16:creationId xmlns:a16="http://schemas.microsoft.com/office/drawing/2014/main" id="{006041E0-584E-465D-B020-89C247E1E1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778886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4610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tabulku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84124763"/>
              </p:ext>
            </p:extLst>
          </p:nvPr>
        </p:nvGraphicFramePr>
        <p:xfrm>
          <a:off x="587829" y="1351280"/>
          <a:ext cx="10994571" cy="5557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4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4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64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719">
                <a:tc>
                  <a:txBody>
                    <a:bodyPr/>
                    <a:lstStyle/>
                    <a:p>
                      <a:r>
                        <a:rPr lang="cs-CZ" dirty="0"/>
                        <a:t>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KURIKULUM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VÝUKA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09">
                <a:tc>
                  <a:txBody>
                    <a:bodyPr/>
                    <a:lstStyle/>
                    <a:p>
                      <a:r>
                        <a:rPr lang="cs-CZ" dirty="0"/>
                        <a:t>Škola jako instituce.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Rámcové vzdělávací programy, 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Školní vzdělávací programy.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Učivo, pomůcky.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09">
                <a:tc>
                  <a:txBody>
                    <a:bodyPr/>
                    <a:lstStyle/>
                    <a:p>
                      <a:r>
                        <a:rPr lang="cs-CZ" dirty="0"/>
                        <a:t>Funkce školy.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Osnovy, učební plány, tematické plány.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Výuka – interakce mezi učitelem a žáky/žákem.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cs-CZ" dirty="0"/>
                        <a:t>Vývoj školy.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Učebnice.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Příprava učitele na výuku.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Hodnocení žáků.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29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Výukové metody, 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didaktické prostředky.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0237"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Škola a její funkce.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Cíle a obsahy školního vzdělávání a jejich transformace, kurikulární procesy.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Vyučování a učení, aktéři a procesy školní výuky. Výukové metody a formy.</a:t>
                      </a:r>
                    </a:p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Hodnocení učebního procesu žáků a výsledků žáků.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509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200" dirty="0">
                <a:latin typeface="+mn-lt"/>
              </a:rPr>
              <a:t>Proč </a:t>
            </a:r>
            <a:r>
              <a:rPr lang="cs-CZ" altLang="cs-CZ" sz="3200" b="1" dirty="0">
                <a:latin typeface="+mn-lt"/>
              </a:rPr>
              <a:t>škola existuje</a:t>
            </a:r>
            <a:r>
              <a:rPr lang="cs-CZ" altLang="cs-CZ" sz="3200" dirty="0">
                <a:latin typeface="+mn-lt"/>
              </a:rPr>
              <a:t> ve společnosti, jaký má </a:t>
            </a:r>
            <a:r>
              <a:rPr lang="cs-CZ" altLang="cs-CZ" sz="3200" b="1" dirty="0">
                <a:latin typeface="+mn-lt"/>
              </a:rPr>
              <a:t>smysl a vztah </a:t>
            </a:r>
            <a:r>
              <a:rPr lang="cs-CZ" altLang="cs-CZ" sz="3200" dirty="0">
                <a:latin typeface="+mn-lt"/>
              </a:rPr>
              <a:t>k potřebám společnosti, jaké má </a:t>
            </a:r>
            <a:r>
              <a:rPr lang="cs-CZ" altLang="cs-CZ" sz="3200" b="1" dirty="0">
                <a:latin typeface="+mn-lt"/>
              </a:rPr>
              <a:t>postavení </a:t>
            </a:r>
            <a:r>
              <a:rPr lang="cs-CZ" altLang="cs-CZ" sz="3200" dirty="0">
                <a:latin typeface="+mn-lt"/>
              </a:rPr>
              <a:t>mezi ostatními institucemi?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Vychovává, vzdělává, </a:t>
            </a:r>
          </a:p>
          <a:p>
            <a:r>
              <a:rPr lang="cs-CZ" altLang="cs-CZ" dirty="0"/>
              <a:t>zařazuje do společenství,</a:t>
            </a:r>
            <a:r>
              <a:rPr lang="cs-CZ" dirty="0"/>
              <a:t> </a:t>
            </a:r>
          </a:p>
          <a:p>
            <a:r>
              <a:rPr lang="cs-CZ" dirty="0"/>
              <a:t>předává</a:t>
            </a:r>
            <a:r>
              <a:rPr lang="cs-CZ" b="1" dirty="0"/>
              <a:t> kulturní </a:t>
            </a:r>
            <a:r>
              <a:rPr lang="cs-CZ" dirty="0"/>
              <a:t>obsahy, dovednosti, symboly k existenci v určité kultuře, </a:t>
            </a:r>
          </a:p>
          <a:p>
            <a:r>
              <a:rPr lang="cs-CZ" dirty="0"/>
              <a:t>je </a:t>
            </a:r>
            <a:r>
              <a:rPr lang="cs-CZ" b="1" dirty="0"/>
              <a:t>„správou“ kulturního dědictví </a:t>
            </a:r>
            <a:r>
              <a:rPr lang="cs-CZ" dirty="0"/>
              <a:t>(vědění) a  </a:t>
            </a:r>
          </a:p>
          <a:p>
            <a:r>
              <a:rPr lang="cs-CZ" dirty="0"/>
              <a:t>zprostředkovává jej </a:t>
            </a:r>
            <a:r>
              <a:rPr lang="cs-CZ" altLang="cs-CZ" b="1" dirty="0"/>
              <a:t>v systematizované podobě </a:t>
            </a:r>
            <a:r>
              <a:rPr lang="cs-CZ" altLang="cs-CZ" dirty="0"/>
              <a:t>(ve vědních, uměleckých a jiných oborech), </a:t>
            </a:r>
          </a:p>
          <a:p>
            <a:r>
              <a:rPr lang="cs-CZ" dirty="0"/>
              <a:t>vede ke zvládání vzdělávacích požadavků, </a:t>
            </a:r>
          </a:p>
          <a:p>
            <a:r>
              <a:rPr lang="cs-CZ" b="1" dirty="0"/>
              <a:t>aktualizuje potenciality rozvoje žáků</a:t>
            </a:r>
            <a:r>
              <a:rPr lang="cs-CZ" dirty="0"/>
              <a:t> v projevech kognitivních, emocionálně prožitkových, morálně postojových. </a:t>
            </a:r>
          </a:p>
        </p:txBody>
      </p:sp>
    </p:spTree>
    <p:extLst>
      <p:ext uri="{BB962C8B-B14F-4D97-AF65-F5344CB8AC3E}">
        <p14:creationId xmlns:p14="http://schemas.microsoft.com/office/powerpoint/2010/main" val="2874689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>
                <a:solidFill>
                  <a:srgbClr val="FFFFFF"/>
                </a:solidFill>
              </a:rPr>
              <a:t>Škola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rtlCol="0" anchor="ctr">
            <a:normAutofit/>
          </a:bodyPr>
          <a:lstStyle/>
          <a:p>
            <a:pPr>
              <a:defRPr/>
            </a:pPr>
            <a:r>
              <a:rPr lang="cs-CZ" sz="2400" dirty="0">
                <a:latin typeface="+mj-lt"/>
              </a:rPr>
              <a:t>v řeckém výrazu </a:t>
            </a:r>
            <a:r>
              <a:rPr lang="cs-CZ" sz="2400" i="1">
                <a:latin typeface="+mj-lt"/>
              </a:rPr>
              <a:t>scholé</a:t>
            </a:r>
            <a:r>
              <a:rPr lang="cs-CZ" sz="2400" dirty="0">
                <a:latin typeface="+mj-lt"/>
              </a:rPr>
              <a:t> znamená </a:t>
            </a:r>
            <a:r>
              <a:rPr lang="cs-CZ" sz="2400" i="1">
                <a:latin typeface="+mj-lt"/>
              </a:rPr>
              <a:t>prázdeň</a:t>
            </a:r>
            <a:r>
              <a:rPr lang="cs-CZ" sz="2400" i="1" dirty="0">
                <a:latin typeface="+mj-lt"/>
              </a:rPr>
              <a:t>, </a:t>
            </a:r>
            <a:r>
              <a:rPr lang="cs-CZ" sz="2400" dirty="0">
                <a:latin typeface="+mj-lt"/>
              </a:rPr>
              <a:t>tj. </a:t>
            </a:r>
            <a:r>
              <a:rPr lang="cs-CZ" sz="2400" i="1" dirty="0">
                <a:latin typeface="+mj-lt"/>
              </a:rPr>
              <a:t>volnost, příležitost </a:t>
            </a:r>
            <a:r>
              <a:rPr lang="cs-CZ" sz="2400" dirty="0">
                <a:latin typeface="+mj-lt"/>
              </a:rPr>
              <a:t>či </a:t>
            </a:r>
            <a:r>
              <a:rPr lang="cs-CZ" sz="2400" i="1" dirty="0">
                <a:latin typeface="+mj-lt"/>
              </a:rPr>
              <a:t>možnost </a:t>
            </a:r>
            <a:r>
              <a:rPr lang="cs-CZ" sz="2400" dirty="0">
                <a:latin typeface="+mj-lt"/>
              </a:rPr>
              <a:t>věnovat se vlastnímu vzdělávání. </a:t>
            </a:r>
          </a:p>
          <a:p>
            <a:pPr>
              <a:defRPr/>
            </a:pPr>
            <a:r>
              <a:rPr lang="cs-CZ" sz="2400" i="1" dirty="0">
                <a:latin typeface="+mj-lt"/>
              </a:rPr>
              <a:t>„V intervalu ’nedělním’ se setkávají svobodní příslušníci obce se skutečným poznáváním sebe, světa, s příležitostí věnovat se záležitostem vyššího řádu, které jsou cestou k emancipaci z ’</a:t>
            </a:r>
            <a:r>
              <a:rPr lang="cs-CZ" sz="2400" i="1">
                <a:latin typeface="+mj-lt"/>
              </a:rPr>
              <a:t>aischolia</a:t>
            </a:r>
            <a:r>
              <a:rPr lang="cs-CZ" sz="2400" i="1" dirty="0">
                <a:latin typeface="+mj-lt"/>
              </a:rPr>
              <a:t>’, povrchního zaujetí a zaneprázdněnosti všednostmi a denním shonem“ </a:t>
            </a:r>
            <a:r>
              <a:rPr lang="cs-CZ" sz="2400" dirty="0">
                <a:latin typeface="+mj-lt"/>
              </a:rPr>
              <a:t>(Walterová 2004, s. 18-22).</a:t>
            </a:r>
            <a:r>
              <a:rPr lang="cs-CZ" sz="2400" i="1" dirty="0">
                <a:latin typeface="+mj-lt"/>
              </a:rPr>
              <a:t>  </a:t>
            </a:r>
            <a:endParaRPr lang="cs-CZ" sz="2400" dirty="0">
              <a:latin typeface="+mj-lt"/>
            </a:endParaRPr>
          </a:p>
          <a:p>
            <a:pPr marL="0" indent="0">
              <a:buNone/>
              <a:defRPr/>
            </a:pPr>
            <a:endParaRPr lang="cs-CZ" sz="2400" dirty="0">
              <a:latin typeface="+mj-lt"/>
            </a:endParaRPr>
          </a:p>
          <a:p>
            <a:pPr>
              <a:defRPr/>
            </a:pP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3607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b="1" dirty="0">
                <a:latin typeface="+mj-lt"/>
              </a:rPr>
              <a:t>Vznik školy, </a:t>
            </a:r>
            <a:r>
              <a:rPr lang="cs-CZ" dirty="0">
                <a:latin typeface="+mj-lt"/>
              </a:rPr>
              <a:t>resp. výuky organizované ve školních třídách - přibližně před 5 tisíci lety, na území Mezopotámie a Egypta (</a:t>
            </a:r>
            <a:r>
              <a:rPr lang="cs-CZ" dirty="0" err="1">
                <a:latin typeface="+mj-lt"/>
              </a:rPr>
              <a:t>Treml</a:t>
            </a:r>
            <a:r>
              <a:rPr lang="cs-CZ" dirty="0">
                <a:latin typeface="+mj-lt"/>
              </a:rPr>
              <a:t> 2000, s. 111). </a:t>
            </a:r>
          </a:p>
          <a:p>
            <a:pPr>
              <a:defRPr/>
            </a:pPr>
            <a:r>
              <a:rPr lang="cs-CZ" dirty="0">
                <a:latin typeface="+mj-lt"/>
              </a:rPr>
              <a:t>Klíčový - </a:t>
            </a:r>
            <a:r>
              <a:rPr lang="cs-CZ" b="1" dirty="0">
                <a:latin typeface="+mj-lt"/>
              </a:rPr>
              <a:t>objev písma </a:t>
            </a:r>
            <a:r>
              <a:rPr lang="cs-CZ" dirty="0">
                <a:latin typeface="+mj-lt"/>
              </a:rPr>
              <a:t>(psaní poměrně komplikovanou dovedností a nebylo snadné se ji běžně </a:t>
            </a:r>
            <a:r>
              <a:rPr lang="cs-CZ" i="1" dirty="0">
                <a:latin typeface="+mj-lt"/>
              </a:rPr>
              <a:t>naučit</a:t>
            </a:r>
            <a:r>
              <a:rPr lang="cs-CZ" dirty="0">
                <a:latin typeface="+mj-lt"/>
              </a:rPr>
              <a:t>, začalo se jí </a:t>
            </a:r>
            <a:r>
              <a:rPr lang="cs-CZ" b="1" dirty="0">
                <a:latin typeface="+mj-lt"/>
              </a:rPr>
              <a:t>cíleně</a:t>
            </a:r>
            <a:r>
              <a:rPr lang="cs-CZ" dirty="0">
                <a:latin typeface="+mj-lt"/>
              </a:rPr>
              <a:t> </a:t>
            </a:r>
            <a:r>
              <a:rPr lang="cs-CZ" i="1" dirty="0">
                <a:latin typeface="+mj-lt"/>
              </a:rPr>
              <a:t>vyučovat. </a:t>
            </a:r>
          </a:p>
          <a:p>
            <a:pPr>
              <a:defRPr/>
            </a:pPr>
            <a:r>
              <a:rPr lang="cs-CZ" b="1" dirty="0">
                <a:latin typeface="+mj-lt"/>
              </a:rPr>
              <a:t>Organizovaná </a:t>
            </a:r>
            <a:r>
              <a:rPr lang="cs-CZ" b="1" i="1" dirty="0">
                <a:latin typeface="+mj-lt"/>
              </a:rPr>
              <a:t>výuka</a:t>
            </a:r>
            <a:r>
              <a:rPr lang="cs-CZ" b="1" dirty="0">
                <a:latin typeface="+mj-lt"/>
              </a:rPr>
              <a:t> psaní </a:t>
            </a:r>
            <a:r>
              <a:rPr lang="cs-CZ" dirty="0">
                <a:latin typeface="+mj-lt"/>
              </a:rPr>
              <a:t>v instituci zvané </a:t>
            </a:r>
            <a:r>
              <a:rPr lang="cs-CZ" i="1" dirty="0">
                <a:latin typeface="+mj-lt"/>
              </a:rPr>
              <a:t>škola byla</a:t>
            </a:r>
            <a:r>
              <a:rPr lang="cs-CZ" dirty="0">
                <a:latin typeface="+mj-lt"/>
              </a:rPr>
              <a:t> účinná, </a:t>
            </a:r>
            <a:r>
              <a:rPr lang="cs-CZ" i="1" dirty="0">
                <a:latin typeface="+mj-lt"/>
              </a:rPr>
              <a:t>učitelé</a:t>
            </a:r>
            <a:r>
              <a:rPr lang="cs-CZ" dirty="0">
                <a:latin typeface="+mj-lt"/>
              </a:rPr>
              <a:t> začali ve školách postupně </a:t>
            </a:r>
            <a:r>
              <a:rPr lang="cs-CZ" i="1" dirty="0">
                <a:latin typeface="+mj-lt"/>
              </a:rPr>
              <a:t>žákům </a:t>
            </a:r>
            <a:r>
              <a:rPr lang="cs-CZ" b="1" dirty="0">
                <a:latin typeface="+mj-lt"/>
              </a:rPr>
              <a:t>zprostředkovávat i další dovednosti a vědomosti. </a:t>
            </a:r>
          </a:p>
          <a:p>
            <a:pPr>
              <a:defRPr/>
            </a:pPr>
            <a:r>
              <a:rPr lang="cs-CZ" dirty="0">
                <a:latin typeface="+mj-lt"/>
              </a:rPr>
              <a:t>Škola jako jedna z </a:t>
            </a:r>
            <a:r>
              <a:rPr lang="cs-CZ" b="1" dirty="0">
                <a:latin typeface="+mj-lt"/>
              </a:rPr>
              <a:t>nejúspěšnějších institucí kulturních dějin </a:t>
            </a:r>
            <a:r>
              <a:rPr lang="cs-CZ" dirty="0">
                <a:latin typeface="+mj-lt"/>
              </a:rPr>
              <a:t>(</a:t>
            </a:r>
            <a:r>
              <a:rPr lang="cs-CZ" b="1" dirty="0">
                <a:latin typeface="+mj-lt"/>
              </a:rPr>
              <a:t>rozšiřování lidského vědění </a:t>
            </a:r>
            <a:r>
              <a:rPr lang="cs-CZ" dirty="0">
                <a:latin typeface="+mj-lt"/>
              </a:rPr>
              <a:t>a životně důležitá potřeba jeho zprostředkování budoucím generacím). </a:t>
            </a:r>
          </a:p>
        </p:txBody>
      </p:sp>
    </p:spTree>
    <p:extLst>
      <p:ext uri="{BB962C8B-B14F-4D97-AF65-F5344CB8AC3E}">
        <p14:creationId xmlns:p14="http://schemas.microsoft.com/office/powerpoint/2010/main" val="3308042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77077" y="260351"/>
            <a:ext cx="10114383" cy="5865813"/>
          </a:xfrm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cs-CZ" dirty="0">
                <a:latin typeface="+mj-lt"/>
              </a:rPr>
              <a:t>Působení </a:t>
            </a:r>
            <a:r>
              <a:rPr lang="cs-CZ" b="1" dirty="0">
                <a:latin typeface="+mj-lt"/>
              </a:rPr>
              <a:t>společenských sil a instancí </a:t>
            </a:r>
            <a:r>
              <a:rPr lang="cs-CZ" dirty="0">
                <a:latin typeface="+mj-lt"/>
              </a:rPr>
              <a:t>na školu – původně </a:t>
            </a:r>
            <a:r>
              <a:rPr lang="cs-CZ" b="1" dirty="0">
                <a:latin typeface="+mj-lt"/>
              </a:rPr>
              <a:t>filozofie </a:t>
            </a:r>
            <a:r>
              <a:rPr lang="cs-CZ" dirty="0">
                <a:latin typeface="+mj-lt"/>
              </a:rPr>
              <a:t>(resp. věda), pak do područí </a:t>
            </a:r>
            <a:r>
              <a:rPr lang="cs-CZ" b="1" dirty="0">
                <a:latin typeface="+mj-lt"/>
              </a:rPr>
              <a:t>církve,</a:t>
            </a:r>
            <a:r>
              <a:rPr lang="cs-CZ" dirty="0">
                <a:latin typeface="+mj-lt"/>
              </a:rPr>
              <a:t> později </a:t>
            </a:r>
            <a:r>
              <a:rPr lang="cs-CZ" b="1" dirty="0">
                <a:latin typeface="+mj-lt"/>
              </a:rPr>
              <a:t>státu</a:t>
            </a:r>
            <a:r>
              <a:rPr lang="cs-CZ" dirty="0">
                <a:latin typeface="+mj-lt"/>
              </a:rPr>
              <a:t> a dnes hospodářství .</a:t>
            </a:r>
          </a:p>
          <a:p>
            <a:pPr>
              <a:defRPr/>
            </a:pPr>
            <a:r>
              <a:rPr lang="cs-CZ" dirty="0">
                <a:latin typeface="+mj-lt"/>
              </a:rPr>
              <a:t>Školy do vzdělávacího systému – souboru všech škol, školských zařízení a jiných vzdělávacích institucí. </a:t>
            </a:r>
          </a:p>
          <a:p>
            <a:pPr>
              <a:defRPr/>
            </a:pPr>
            <a:r>
              <a:rPr lang="cs-CZ" dirty="0">
                <a:latin typeface="+mj-lt"/>
              </a:rPr>
              <a:t>Má ustálenou strukturu, regulované fungování a vztah s jinými systémy společnosti: školská soustava, mimoškolní vzdělávací instituce (kurzy, školení), kulturní a osvětové instituce (knihovny, muzea), někdy i působení masových médií.</a:t>
            </a:r>
          </a:p>
          <a:p>
            <a:pPr>
              <a:defRPr/>
            </a:pPr>
            <a:r>
              <a:rPr lang="cs-CZ" dirty="0">
                <a:latin typeface="+mj-lt"/>
              </a:rPr>
              <a:t>Ke zlepšení srovnatelnosti údajů v oblasti vzdělávání - Mezinárodní standardní klasifikaci vzdělávání ISCED (1997).</a:t>
            </a:r>
          </a:p>
          <a:p>
            <a:pPr indent="19050">
              <a:buNone/>
              <a:defRPr/>
            </a:pPr>
            <a:r>
              <a:rPr lang="cs-CZ" dirty="0">
                <a:latin typeface="+mj-lt"/>
              </a:rPr>
              <a:t>0 – </a:t>
            </a:r>
            <a:r>
              <a:rPr lang="cs-CZ" dirty="0" err="1">
                <a:latin typeface="+mj-lt"/>
              </a:rPr>
              <a:t>preprimární</a:t>
            </a:r>
            <a:r>
              <a:rPr lang="cs-CZ" dirty="0">
                <a:latin typeface="+mj-lt"/>
              </a:rPr>
              <a:t> vzdělávání</a:t>
            </a:r>
          </a:p>
          <a:p>
            <a:pPr indent="19050">
              <a:buNone/>
              <a:defRPr/>
            </a:pPr>
            <a:r>
              <a:rPr lang="cs-CZ" dirty="0">
                <a:latin typeface="+mj-lt"/>
              </a:rPr>
              <a:t>1 – primární vzdělávání</a:t>
            </a:r>
          </a:p>
          <a:p>
            <a:pPr indent="19050">
              <a:buNone/>
              <a:defRPr/>
            </a:pPr>
            <a:r>
              <a:rPr lang="cs-CZ" dirty="0">
                <a:latin typeface="+mj-lt"/>
              </a:rPr>
              <a:t>2 – nižší sekundární vzdělávání</a:t>
            </a:r>
          </a:p>
          <a:p>
            <a:pPr indent="19050">
              <a:buNone/>
              <a:defRPr/>
            </a:pPr>
            <a:r>
              <a:rPr lang="cs-CZ" dirty="0">
                <a:latin typeface="+mj-lt"/>
              </a:rPr>
              <a:t>3 – vyšší sekundární vzdělávání</a:t>
            </a:r>
          </a:p>
          <a:p>
            <a:pPr indent="19050">
              <a:buNone/>
              <a:defRPr/>
            </a:pPr>
            <a:r>
              <a:rPr lang="cs-CZ" dirty="0">
                <a:latin typeface="+mj-lt"/>
              </a:rPr>
              <a:t>4 – </a:t>
            </a:r>
            <a:r>
              <a:rPr lang="cs-CZ" dirty="0" err="1">
                <a:latin typeface="+mj-lt"/>
              </a:rPr>
              <a:t>postsekundární</a:t>
            </a:r>
            <a:r>
              <a:rPr lang="cs-CZ" dirty="0">
                <a:latin typeface="+mj-lt"/>
              </a:rPr>
              <a:t> (neterciární) vzdělávání </a:t>
            </a:r>
          </a:p>
          <a:p>
            <a:pPr indent="19050">
              <a:buNone/>
              <a:defRPr/>
            </a:pPr>
            <a:r>
              <a:rPr lang="cs-CZ" dirty="0">
                <a:latin typeface="+mj-lt"/>
              </a:rPr>
              <a:t>5 – první stupeň terciárního vzdělávání</a:t>
            </a:r>
          </a:p>
          <a:p>
            <a:pPr indent="19050">
              <a:buNone/>
              <a:defRPr/>
            </a:pPr>
            <a:r>
              <a:rPr lang="cs-CZ" dirty="0">
                <a:latin typeface="+mj-lt"/>
              </a:rPr>
              <a:t>6 – druhý stupeň terciárního vzdělávání</a:t>
            </a:r>
          </a:p>
          <a:p>
            <a:pPr>
              <a:defRPr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686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268963" y="549275"/>
            <a:ext cx="9601200" cy="583286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sz="3200" b="1" dirty="0">
                <a:latin typeface="+mj-lt"/>
              </a:rPr>
              <a:t>Škola je politikum </a:t>
            </a:r>
            <a:r>
              <a:rPr lang="cs-CZ" sz="3200" dirty="0">
                <a:latin typeface="+mj-lt"/>
              </a:rPr>
              <a:t>(císařovna Marie Terezie) - stát si vyhrazuje právo vymezovat cíle školního vzdělávání na úrovni zákona.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Ve Školském zákonu (č. 561/2004 Sb.) - obecné cíle vzdělávání a cíle vzdělávání v jednotlivých stupních a druzích škol (předškolní, základní, střední, vyšší odborné a jiné vzdělávání). </a:t>
            </a:r>
          </a:p>
          <a:p>
            <a:pPr>
              <a:defRPr/>
            </a:pPr>
            <a:r>
              <a:rPr lang="cs-CZ" sz="3200" b="1" i="1" dirty="0">
                <a:latin typeface="+mj-lt"/>
              </a:rPr>
              <a:t>Kurikulární dokumenty</a:t>
            </a:r>
            <a:r>
              <a:rPr lang="cs-CZ" sz="3200" b="1" dirty="0">
                <a:latin typeface="+mj-lt"/>
              </a:rPr>
              <a:t> </a:t>
            </a:r>
            <a:r>
              <a:rPr lang="cs-CZ" sz="3200" dirty="0">
                <a:latin typeface="+mj-lt"/>
              </a:rPr>
              <a:t>v podobě </a:t>
            </a:r>
            <a:r>
              <a:rPr lang="cs-CZ" sz="3200" b="1" i="1" dirty="0">
                <a:latin typeface="+mj-lt"/>
              </a:rPr>
              <a:t>rámcových a školních vzdělávacích programů</a:t>
            </a:r>
            <a:r>
              <a:rPr lang="cs-CZ" sz="3200" b="1" dirty="0">
                <a:latin typeface="+mj-lt"/>
              </a:rPr>
              <a:t>. </a:t>
            </a:r>
          </a:p>
          <a:p>
            <a:pPr>
              <a:defRPr/>
            </a:pPr>
            <a:r>
              <a:rPr lang="cs-CZ" sz="3200" dirty="0">
                <a:latin typeface="+mj-lt"/>
                <a:hlinkClick r:id="rId3"/>
              </a:rPr>
              <a:t>http://www.nuv.cz/t/aktualne-platne-zneni-rvp-zv</a:t>
            </a:r>
            <a:endParaRPr lang="cs-CZ" sz="3200" b="1" dirty="0">
              <a:latin typeface="+mj-lt"/>
            </a:endParaRPr>
          </a:p>
          <a:p>
            <a:pPr marL="0" indent="0">
              <a:buNone/>
              <a:defRPr/>
            </a:pP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2231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4200" b="1"/>
              <a:t>Tři směry filozofie vzdělávání</a:t>
            </a:r>
            <a:br>
              <a:rPr lang="cs-CZ" sz="4200"/>
            </a:br>
            <a:endParaRPr lang="cs-CZ" sz="420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>
                <a:latin typeface="+mj-lt"/>
              </a:rPr>
              <a:t>Proč se vzděláváme?</a:t>
            </a:r>
          </a:p>
          <a:p>
            <a:pPr marL="0" indent="0">
              <a:buNone/>
            </a:pPr>
            <a:r>
              <a:rPr lang="cs-CZ" sz="2600" b="1" dirty="0">
                <a:latin typeface="+mj-lt"/>
              </a:rPr>
              <a:t>Proč se učím konkrétnímu předmětu?</a:t>
            </a:r>
          </a:p>
          <a:p>
            <a:pPr marL="0" indent="0">
              <a:buNone/>
            </a:pPr>
            <a:r>
              <a:rPr lang="cs-CZ" sz="2600" b="1" dirty="0">
                <a:latin typeface="+mj-lt"/>
              </a:rPr>
              <a:t>Funkce vzdělání:</a:t>
            </a:r>
          </a:p>
          <a:p>
            <a:pPr marL="0" indent="0">
              <a:buNone/>
            </a:pPr>
            <a:r>
              <a:rPr lang="cs-CZ" sz="2600" dirty="0">
                <a:latin typeface="+mj-lt"/>
              </a:rPr>
              <a:t>a) k pochopení:</a:t>
            </a:r>
          </a:p>
          <a:p>
            <a:r>
              <a:rPr lang="cs-CZ" sz="2600" dirty="0">
                <a:latin typeface="+mj-lt"/>
              </a:rPr>
              <a:t>současného světa</a:t>
            </a:r>
          </a:p>
          <a:p>
            <a:r>
              <a:rPr lang="cs-CZ" sz="2600" dirty="0">
                <a:latin typeface="+mj-lt"/>
              </a:rPr>
              <a:t>současného života</a:t>
            </a:r>
          </a:p>
          <a:p>
            <a:r>
              <a:rPr lang="cs-CZ" sz="2600" dirty="0">
                <a:latin typeface="+mj-lt"/>
              </a:rPr>
              <a:t>sebe sama a druhých</a:t>
            </a:r>
          </a:p>
          <a:p>
            <a:pPr marL="0" indent="0">
              <a:buNone/>
            </a:pPr>
            <a:r>
              <a:rPr lang="cs-CZ" sz="2600" dirty="0">
                <a:latin typeface="+mj-lt"/>
              </a:rPr>
              <a:t>b) k rozvoji samostatného myšlení a odpovědnosti </a:t>
            </a:r>
          </a:p>
          <a:p>
            <a:pPr marL="0" indent="0">
              <a:buNone/>
            </a:pPr>
            <a:r>
              <a:rPr lang="cs-CZ" sz="2600" i="1" dirty="0"/>
              <a:t>Úryvek z </a:t>
            </a:r>
            <a:r>
              <a:rPr lang="cs-CZ" sz="2600" i="1" dirty="0" err="1"/>
              <a:t>Pasche</a:t>
            </a:r>
            <a:r>
              <a:rPr lang="cs-CZ" sz="2600" i="1" dirty="0"/>
              <a:t>, s. 32 </a:t>
            </a:r>
          </a:p>
          <a:p>
            <a:pPr marL="0" indent="0">
              <a:buNone/>
            </a:pPr>
            <a:endParaRPr lang="cs-CZ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7840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38201" y="719666"/>
          <a:ext cx="932179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8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3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                               Progresivismus     </a:t>
                      </a:r>
                      <a:br>
                        <a:rPr lang="cs-CZ" dirty="0"/>
                      </a:br>
                      <a:r>
                        <a:rPr lang="cs-CZ" dirty="0"/>
                        <a:t>       sociální                                       osobní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Esencialismus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/>
                        <a:t>Rekonstrukcionismus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601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28904"/>
            <a:ext cx="9144000" cy="2785947"/>
          </a:xfrm>
        </p:spPr>
        <p:txBody>
          <a:bodyPr vert="horz" lIns="91440" tIns="45720" rIns="91440" bIns="45720" rtlCol="0">
            <a:normAutofit/>
          </a:bodyPr>
          <a:lstStyle/>
          <a:p>
            <a:br>
              <a:rPr lang="en-US" sz="3600" b="1" kern="1200">
                <a:latin typeface="+mj-lt"/>
                <a:ea typeface="+mj-ea"/>
                <a:cs typeface="+mj-cs"/>
              </a:rPr>
            </a:br>
            <a:r>
              <a:rPr lang="en-US" sz="3600" b="1" kern="1200">
                <a:latin typeface="+mj-lt"/>
                <a:ea typeface="+mj-ea"/>
                <a:cs typeface="+mj-cs"/>
              </a:rPr>
              <a:t>II. téma</a:t>
            </a:r>
            <a:br>
              <a:rPr lang="en-US" sz="3600" b="1" kern="1200">
                <a:latin typeface="+mj-lt"/>
                <a:ea typeface="+mj-ea"/>
                <a:cs typeface="+mj-cs"/>
              </a:rPr>
            </a:br>
            <a:br>
              <a:rPr lang="en-US" sz="3600" b="1" kern="1200">
                <a:latin typeface="+mj-lt"/>
                <a:ea typeface="+mj-ea"/>
                <a:cs typeface="+mj-cs"/>
              </a:rPr>
            </a:br>
            <a:br>
              <a:rPr lang="en-US" sz="3600" kern="1200">
                <a:latin typeface="+mj-lt"/>
                <a:ea typeface="+mj-ea"/>
                <a:cs typeface="+mj-cs"/>
              </a:rPr>
            </a:br>
            <a:endParaRPr lang="en-US" sz="3600" b="1" kern="1200"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638097"/>
            <a:ext cx="9144000" cy="3105512"/>
          </a:xfrm>
        </p:spPr>
        <p:txBody>
          <a:bodyPr vert="horz" lIns="91440" tIns="45720" rIns="91440" bIns="45720" rtlCol="0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3200" b="1" dirty="0" err="1">
                <a:latin typeface="+mj-lt"/>
              </a:rPr>
              <a:t>Kurikulum</a:t>
            </a:r>
            <a:r>
              <a:rPr lang="en-US" sz="3200" b="1" dirty="0">
                <a:latin typeface="+mj-lt"/>
              </a:rPr>
              <a:t>, </a:t>
            </a:r>
            <a:r>
              <a:rPr lang="en-US" sz="3200" b="1" dirty="0" err="1">
                <a:latin typeface="+mj-lt"/>
              </a:rPr>
              <a:t>kurikulární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obsahy</a:t>
            </a:r>
            <a:r>
              <a:rPr lang="en-US" sz="3200" b="1" dirty="0">
                <a:latin typeface="+mj-lt"/>
              </a:rPr>
              <a:t>, </a:t>
            </a:r>
            <a:r>
              <a:rPr lang="en-US" sz="3200" b="1" dirty="0" err="1">
                <a:latin typeface="+mj-lt"/>
              </a:rPr>
              <a:t>aktéři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školní</a:t>
            </a:r>
            <a:r>
              <a:rPr lang="en-US" sz="3200" b="1" dirty="0">
                <a:latin typeface="+mj-lt"/>
              </a:rPr>
              <a:t> výuky, </a:t>
            </a:r>
            <a:r>
              <a:rPr lang="en-US" sz="3200" b="1" dirty="0" err="1">
                <a:latin typeface="+mj-lt"/>
              </a:rPr>
              <a:t>obsah</a:t>
            </a:r>
            <a:r>
              <a:rPr lang="en-US" sz="3200" b="1" dirty="0">
                <a:latin typeface="+mj-lt"/>
              </a:rPr>
              <a:t> učiva, </a:t>
            </a:r>
            <a:r>
              <a:rPr lang="en-US" sz="3200" b="1" dirty="0" err="1">
                <a:latin typeface="+mj-lt"/>
              </a:rPr>
              <a:t>didaktická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transformace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obsahu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dirty="0">
                <a:latin typeface="+mj-lt"/>
              </a:rPr>
              <a:t> 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altLang="cs-CZ" sz="3200" b="1" dirty="0">
              <a:latin typeface="+mj-lt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altLang="cs-CZ" sz="3200" b="1" u="sng" dirty="0">
              <a:latin typeface="+mj-lt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cs-CZ" sz="3200" b="1" dirty="0" err="1">
                <a:latin typeface="+mj-lt"/>
              </a:rPr>
              <a:t>Které</a:t>
            </a:r>
            <a:r>
              <a:rPr lang="en-US" altLang="cs-CZ" sz="3200" b="1" dirty="0">
                <a:latin typeface="+mj-lt"/>
              </a:rPr>
              <a:t> </a:t>
            </a:r>
            <a:r>
              <a:rPr lang="en-US" altLang="cs-CZ" sz="3200" b="1" dirty="0" err="1">
                <a:latin typeface="+mj-lt"/>
              </a:rPr>
              <a:t>otázky</a:t>
            </a:r>
            <a:r>
              <a:rPr lang="en-US" altLang="cs-CZ" sz="3200" b="1" dirty="0">
                <a:latin typeface="+mj-lt"/>
              </a:rPr>
              <a:t> </a:t>
            </a:r>
            <a:r>
              <a:rPr lang="en-US" altLang="cs-CZ" sz="3200" b="1" dirty="0" err="1">
                <a:latin typeface="+mj-lt"/>
              </a:rPr>
              <a:t>si</a:t>
            </a:r>
            <a:r>
              <a:rPr lang="en-US" altLang="cs-CZ" sz="3200" b="1" dirty="0">
                <a:latin typeface="+mj-lt"/>
              </a:rPr>
              <a:t> </a:t>
            </a:r>
            <a:r>
              <a:rPr lang="en-US" altLang="cs-CZ" sz="3200" b="1" dirty="0" err="1">
                <a:latin typeface="+mj-lt"/>
              </a:rPr>
              <a:t>učitel</a:t>
            </a:r>
            <a:r>
              <a:rPr lang="en-US" altLang="cs-CZ" sz="3200" b="1" dirty="0">
                <a:latin typeface="+mj-lt"/>
              </a:rPr>
              <a:t>/ka </a:t>
            </a:r>
            <a:r>
              <a:rPr lang="en-US" altLang="cs-CZ" sz="3200" b="1" dirty="0" err="1">
                <a:latin typeface="+mj-lt"/>
              </a:rPr>
              <a:t>klade</a:t>
            </a:r>
            <a:r>
              <a:rPr lang="en-US" altLang="cs-CZ" sz="3200" b="1" dirty="0">
                <a:latin typeface="+mj-lt"/>
              </a:rPr>
              <a:t> </a:t>
            </a:r>
            <a:r>
              <a:rPr lang="en-US" altLang="cs-CZ" sz="3200" b="1" dirty="0" err="1">
                <a:latin typeface="+mj-lt"/>
              </a:rPr>
              <a:t>při</a:t>
            </a:r>
            <a:r>
              <a:rPr lang="en-US" altLang="cs-CZ" sz="3200" b="1" dirty="0">
                <a:latin typeface="+mj-lt"/>
              </a:rPr>
              <a:t> </a:t>
            </a:r>
            <a:r>
              <a:rPr lang="en-US" altLang="cs-CZ" sz="3200" b="1" dirty="0" err="1">
                <a:latin typeface="+mj-lt"/>
              </a:rPr>
              <a:t>plánování</a:t>
            </a:r>
            <a:r>
              <a:rPr lang="en-US" altLang="cs-CZ" sz="3200" b="1" dirty="0">
                <a:latin typeface="+mj-lt"/>
              </a:rPr>
              <a:t>/ </a:t>
            </a:r>
            <a:r>
              <a:rPr lang="en-US" altLang="cs-CZ" sz="3200" b="1" dirty="0" err="1">
                <a:latin typeface="+mj-lt"/>
              </a:rPr>
              <a:t>přípravě</a:t>
            </a:r>
            <a:r>
              <a:rPr lang="en-US" altLang="cs-CZ" sz="3200" b="1" dirty="0">
                <a:latin typeface="+mj-lt"/>
              </a:rPr>
              <a:t> </a:t>
            </a:r>
            <a:r>
              <a:rPr lang="en-US" altLang="cs-CZ" sz="3200" b="1" dirty="0" err="1">
                <a:latin typeface="+mj-lt"/>
              </a:rPr>
              <a:t>na</a:t>
            </a:r>
            <a:r>
              <a:rPr lang="en-US" altLang="cs-CZ" sz="3200" b="1" dirty="0">
                <a:latin typeface="+mj-lt"/>
              </a:rPr>
              <a:t> </a:t>
            </a:r>
            <a:r>
              <a:rPr lang="en-US" altLang="cs-CZ" sz="3200" b="1" dirty="0" err="1">
                <a:latin typeface="+mj-lt"/>
              </a:rPr>
              <a:t>vyučovací</a:t>
            </a:r>
            <a:r>
              <a:rPr lang="en-US" altLang="cs-CZ" sz="3200" b="1" dirty="0">
                <a:latin typeface="+mj-lt"/>
              </a:rPr>
              <a:t> </a:t>
            </a:r>
            <a:r>
              <a:rPr lang="en-US" altLang="cs-CZ" sz="3200" b="1" dirty="0" err="1">
                <a:latin typeface="+mj-lt"/>
              </a:rPr>
              <a:t>hodinu</a:t>
            </a:r>
            <a:r>
              <a:rPr lang="en-US" altLang="cs-CZ" sz="3200" b="1" dirty="0">
                <a:latin typeface="+mj-lt"/>
              </a:rPr>
              <a:t>?</a:t>
            </a:r>
            <a:endParaRPr lang="en-US" sz="3200" dirty="0">
              <a:latin typeface="+mj-lt"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200" b="1" dirty="0">
                <a:latin typeface="+mj-lt"/>
              </a:rPr>
              <a:t>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02525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0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cs-CZ" b="1" dirty="0"/>
              <a:t>Požadavky k ukončení předmětu</a:t>
            </a:r>
            <a:br>
              <a:rPr lang="cs-CZ" dirty="0"/>
            </a:br>
            <a:endParaRPr lang="cs-CZ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83480" y="790575"/>
            <a:ext cx="5513832" cy="4339209"/>
          </a:xfrm>
        </p:spPr>
        <p:txBody>
          <a:bodyPr anchor="ctr">
            <a:noAutofit/>
          </a:bodyPr>
          <a:lstStyle/>
          <a:p>
            <a:r>
              <a:rPr lang="cs-CZ" sz="3400" dirty="0">
                <a:latin typeface="+mj-lt"/>
              </a:rPr>
              <a:t>Zápočet za průběžné aktivní zapojení ve výuce a systematickou přípravu podkladů pro úkol, který účastník/</a:t>
            </a:r>
            <a:r>
              <a:rPr lang="cs-CZ" sz="3400" dirty="0" err="1">
                <a:latin typeface="+mj-lt"/>
              </a:rPr>
              <a:t>ce</a:t>
            </a:r>
            <a:r>
              <a:rPr lang="cs-CZ" sz="3400" dirty="0">
                <a:latin typeface="+mj-lt"/>
              </a:rPr>
              <a:t> CŽV vypracuje a průběžně konzultuje. </a:t>
            </a:r>
          </a:p>
          <a:p>
            <a:pPr lvl="0"/>
            <a:r>
              <a:rPr lang="cs-CZ" sz="3400" dirty="0">
                <a:latin typeface="+mj-lt"/>
              </a:rPr>
              <a:t>Samostatné studium a plnění zadaných dílčích úkolů.</a:t>
            </a:r>
          </a:p>
        </p:txBody>
      </p:sp>
    </p:spTree>
    <p:extLst>
      <p:ext uri="{BB962C8B-B14F-4D97-AF65-F5344CB8AC3E}">
        <p14:creationId xmlns:p14="http://schemas.microsoft.com/office/powerpoint/2010/main" val="4051367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cs-CZ" altLang="cs-CZ" sz="3300" b="1"/>
              <a:t>Které otázky </a:t>
            </a:r>
            <a:br>
              <a:rPr lang="cs-CZ" altLang="cs-CZ" sz="3300" b="1"/>
            </a:br>
            <a:r>
              <a:rPr lang="cs-CZ" altLang="cs-CZ" sz="3300" b="1"/>
              <a:t>si učitel/ka klade při plánování/ přípravě na vyučovací hodinu?</a:t>
            </a:r>
            <a:endParaRPr lang="cs-CZ" sz="330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CFAD16A-98D3-49A2-97FD-71D3E105D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1712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8369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5400" b="1"/>
              <a:t>Základní pojmy, koncepty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5" name="Graphic 134" descr="Černá tabule">
            <a:extLst>
              <a:ext uri="{FF2B5EF4-FFF2-40B4-BE49-F238E27FC236}">
                <a16:creationId xmlns:a16="http://schemas.microsoft.com/office/drawing/2014/main" id="{9A666678-B2E7-42F9-B7C1-3D12CD6966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dirty="0"/>
              <a:t>Vzdělávací kurikulum (kurikulum)</a:t>
            </a:r>
            <a:r>
              <a:rPr lang="cs-CZ" altLang="cs-CZ" dirty="0"/>
              <a:t> = obsah vzdělání; to, co si má žák osvojit v rámci školního vzdělávání (ZV, SV,…). </a:t>
            </a:r>
          </a:p>
          <a:p>
            <a:pPr eaLnBrk="1" hangingPunct="1"/>
            <a:r>
              <a:rPr lang="cs-CZ" altLang="cs-CZ" dirty="0"/>
              <a:t>Je odpovědí na otázku: </a:t>
            </a:r>
            <a:r>
              <a:rPr lang="cs-CZ" altLang="cs-CZ" b="1" dirty="0"/>
              <a:t>CO – JAK – PROČ –  S JAKÝM CÍLEM – ZA JAKÝCH  PODMÍNEK  (</a:t>
            </a:r>
            <a:r>
              <a:rPr lang="cs-CZ" altLang="cs-CZ" dirty="0"/>
              <a:t>s kým  -  učitelem) si má žák ve škole osvojit, v čem se má rozvinout (</a:t>
            </a:r>
            <a:r>
              <a:rPr lang="cs-CZ" altLang="cs-CZ" dirty="0" err="1"/>
              <a:t>srv</a:t>
            </a:r>
            <a:r>
              <a:rPr lang="cs-CZ" altLang="cs-CZ" dirty="0"/>
              <a:t>. Průcha, J. a kol. (2003).Pedagogický slovník. Praha: Portál).</a:t>
            </a:r>
          </a:p>
          <a:p>
            <a:pPr eaLnBrk="1" hangingPunct="1"/>
            <a:r>
              <a:rPr lang="cs-CZ" altLang="cs-CZ" b="1" dirty="0"/>
              <a:t>Kurikulární činnosti učitele</a:t>
            </a:r>
            <a:r>
              <a:rPr lang="cs-CZ" altLang="cs-CZ" dirty="0"/>
              <a:t> = profesionální aktivity a s nimi spojené dovednosti, které učitel využívá při projektování výuky (příprava na vyučování, tvorba vzdělávacího  programu…).</a:t>
            </a:r>
          </a:p>
        </p:txBody>
      </p:sp>
    </p:spTree>
    <p:extLst>
      <p:ext uri="{BB962C8B-B14F-4D97-AF65-F5344CB8AC3E}">
        <p14:creationId xmlns:p14="http://schemas.microsoft.com/office/powerpoint/2010/main" val="15092481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3495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cs-CZ" sz="1900" b="1"/>
              <a:t>Kurikulární obsahy</a:t>
            </a:r>
            <a:br>
              <a:rPr lang="cs-CZ" sz="1900" b="1"/>
            </a:br>
            <a:r>
              <a:rPr lang="cs-CZ" sz="1900" b="1"/>
              <a:t>(srv. RVP ZV nebo RVP SŠ)</a:t>
            </a:r>
            <a:br>
              <a:rPr lang="cs-CZ" sz="1900" b="1"/>
            </a:br>
            <a:r>
              <a:rPr lang="cs-CZ" sz="1900" b="1">
                <a:hlinkClick r:id="rId2"/>
              </a:rPr>
              <a:t>http://www.nuv.cz/t/aktualne-platne-zneni-rvp-zv</a:t>
            </a:r>
            <a:br>
              <a:rPr lang="cs-CZ" sz="1900" b="1"/>
            </a:br>
            <a:br>
              <a:rPr lang="cs-CZ" sz="1900" b="1"/>
            </a:br>
            <a:endParaRPr lang="cs-CZ" sz="19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E0C1D5B-DAD5-442B-92B7-5C2B7397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Zaškrtnutí">
            <a:extLst>
              <a:ext uri="{FF2B5EF4-FFF2-40B4-BE49-F238E27FC236}">
                <a16:creationId xmlns:a16="http://schemas.microsoft.com/office/drawing/2014/main" id="{BC37E81C-6FF8-46DC-9E89-8676E047DB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74801" y="2030528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64000" y="643467"/>
            <a:ext cx="7289799" cy="55334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dirty="0"/>
              <a:t>V kurikulárních dokumentech jsou uspořádány zpravidla do </a:t>
            </a:r>
            <a:r>
              <a:rPr lang="cs-CZ" b="1" dirty="0"/>
              <a:t>vzdělávacích oblastí </a:t>
            </a:r>
            <a:r>
              <a:rPr lang="cs-CZ" dirty="0"/>
              <a:t>nebo </a:t>
            </a:r>
            <a:r>
              <a:rPr lang="cs-CZ" b="1" dirty="0"/>
              <a:t>vyučovacích předmětů. </a:t>
            </a:r>
          </a:p>
          <a:p>
            <a:pPr marL="0" indent="0">
              <a:buNone/>
            </a:pPr>
            <a:r>
              <a:rPr lang="cs-CZ" dirty="0"/>
              <a:t>Vyučovací předměty „</a:t>
            </a:r>
            <a:r>
              <a:rPr lang="cs-CZ" b="1" dirty="0"/>
              <a:t>vymezuji rámec učiva </a:t>
            </a:r>
            <a:r>
              <a:rPr lang="cs-CZ" dirty="0"/>
              <a:t>a zároveň poskytují </a:t>
            </a:r>
            <a:r>
              <a:rPr lang="cs-CZ" b="1" dirty="0"/>
              <a:t>předpoklady pro odbornost </a:t>
            </a:r>
            <a:r>
              <a:rPr lang="cs-CZ" dirty="0"/>
              <a:t>výuky tím, že jsou zakotveny v jednotlivých specializovaných oborech“ (Slavik, 1999, s. 220).</a:t>
            </a:r>
          </a:p>
          <a:p>
            <a:pPr marL="0" indent="0">
              <a:buNone/>
            </a:pPr>
            <a:r>
              <a:rPr lang="cs-CZ" b="1" dirty="0"/>
              <a:t>Vyučovací předměty </a:t>
            </a:r>
            <a:r>
              <a:rPr lang="cs-CZ" dirty="0"/>
              <a:t>jsou způsoby myšleni o určitých jevech; </a:t>
            </a:r>
            <a:r>
              <a:rPr lang="cs-CZ" b="1" dirty="0"/>
              <a:t>nejsou </a:t>
            </a:r>
            <a:r>
              <a:rPr lang="cs-CZ" dirty="0"/>
              <a:t>vědami v „kapesním vydání“; transformuji je </a:t>
            </a:r>
            <a:r>
              <a:rPr lang="cs-CZ" b="1" dirty="0"/>
              <a:t>s ohledem na žáky </a:t>
            </a:r>
            <a:r>
              <a:rPr lang="cs-CZ" dirty="0"/>
              <a:t>a na </a:t>
            </a:r>
            <a:r>
              <a:rPr lang="cs-CZ" b="1" dirty="0"/>
              <a:t>cíle</a:t>
            </a:r>
            <a:r>
              <a:rPr lang="cs-CZ" dirty="0"/>
              <a:t> vzdělávání.</a:t>
            </a:r>
          </a:p>
          <a:p>
            <a:pPr marL="0" indent="0">
              <a:buNone/>
            </a:pPr>
            <a:r>
              <a:rPr lang="cs-CZ" dirty="0"/>
              <a:t>Vztah </a:t>
            </a:r>
            <a:r>
              <a:rPr lang="cs-CZ" b="1" dirty="0"/>
              <a:t>obor – vyučovací předmět </a:t>
            </a:r>
            <a:r>
              <a:rPr lang="cs-CZ" dirty="0"/>
              <a:t>jako klíčový problém tvorby kurikula.</a:t>
            </a:r>
          </a:p>
        </p:txBody>
      </p:sp>
    </p:spTree>
    <p:extLst>
      <p:ext uri="{BB962C8B-B14F-4D97-AF65-F5344CB8AC3E}">
        <p14:creationId xmlns:p14="http://schemas.microsoft.com/office/powerpoint/2010/main" val="2228013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630" y="500062"/>
            <a:ext cx="10515600" cy="1325563"/>
          </a:xfrm>
        </p:spPr>
        <p:txBody>
          <a:bodyPr>
            <a:noAutofit/>
          </a:bodyPr>
          <a:lstStyle/>
          <a:p>
            <a:pPr lvl="0"/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943" y="1825625"/>
            <a:ext cx="1115785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Aktéři:</a:t>
            </a:r>
            <a:r>
              <a:rPr lang="cs-CZ" b="1" dirty="0">
                <a:latin typeface="+mj-lt"/>
              </a:rPr>
              <a:t>                  Tvůrce kurikula      -       učitel              - </a:t>
            </a:r>
            <a:r>
              <a:rPr lang="cs-CZ" dirty="0">
                <a:latin typeface="+mj-lt"/>
              </a:rPr>
              <a:t>ž</a:t>
            </a:r>
            <a:r>
              <a:rPr lang="cs-CZ" b="1" dirty="0">
                <a:latin typeface="+mj-lt"/>
              </a:rPr>
              <a:t>ák</a:t>
            </a:r>
          </a:p>
          <a:p>
            <a:pPr marL="0" indent="0">
              <a:buNone/>
            </a:pPr>
            <a:endParaRPr lang="cs-CZ" b="1" dirty="0">
              <a:latin typeface="+mj-lt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Transformace</a:t>
            </a:r>
            <a:r>
              <a:rPr lang="cs-CZ" sz="2400" b="1" dirty="0">
                <a:latin typeface="+mj-lt"/>
              </a:rPr>
              <a:t> </a:t>
            </a: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Obsahy</a:t>
            </a:r>
            <a:endParaRPr lang="cs-CZ" b="1" dirty="0"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latin typeface="+mj-lt"/>
              </a:rPr>
              <a:t>                                        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Procesy  </a:t>
            </a:r>
            <a:r>
              <a:rPr lang="cs-CZ" b="1" dirty="0">
                <a:latin typeface="+mj-lt"/>
              </a:rPr>
              <a:t>                                vyučování a učení</a:t>
            </a:r>
          </a:p>
          <a:p>
            <a:pPr marL="0" indent="0">
              <a:buNone/>
            </a:pPr>
            <a:endParaRPr lang="cs-CZ" b="1" dirty="0">
              <a:latin typeface="+mj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50769484"/>
              </p:ext>
            </p:extLst>
          </p:nvPr>
        </p:nvGraphicFramePr>
        <p:xfrm>
          <a:off x="2032000" y="7577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7596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9224" y="960120"/>
            <a:ext cx="3867912" cy="41696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Kurikulární činnosti učitele</a:t>
            </a:r>
            <a:br>
              <a:rPr lang="en-US" sz="4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4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Od učiva </a:t>
            </a:r>
            <a:b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 jeho didaktické analýze </a:t>
            </a:r>
            <a:b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výukovému cíli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83480" y="960120"/>
            <a:ext cx="5513832" cy="41696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300"/>
              <a:t>                                               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300"/>
              <a:t>                      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30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300"/>
              <a:t>                                                                                                  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93406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EA8E8-274E-4EA2-B4DE-C7A28CFFF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94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br>
              <a:rPr lang="cs-CZ" sz="4800" dirty="0"/>
            </a:br>
            <a:r>
              <a:rPr lang="cs-CZ" sz="4800" dirty="0"/>
              <a:t>Cíl výuky</a:t>
            </a:r>
          </a:p>
        </p:txBody>
      </p:sp>
      <p:pic>
        <p:nvPicPr>
          <p:cNvPr id="7" name="Graphic 6" descr="Trefa do černého">
            <a:extLst>
              <a:ext uri="{FF2B5EF4-FFF2-40B4-BE49-F238E27FC236}">
                <a16:creationId xmlns:a16="http://schemas.microsoft.com/office/drawing/2014/main" id="{F85C700B-3C7A-461E-AAD8-6BC83C3EF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4801" y="2030528"/>
            <a:ext cx="914400" cy="914400"/>
          </a:xfrm>
          <a:prstGeom prst="rect">
            <a:avLst/>
          </a:prstGeom>
        </p:spPr>
      </p:pic>
      <p:sp>
        <p:nvSpPr>
          <p:cNvPr id="40" name="Zástupný obsah 2">
            <a:extLst>
              <a:ext uri="{FF2B5EF4-FFF2-40B4-BE49-F238E27FC236}">
                <a16:creationId xmlns:a16="http://schemas.microsoft.com/office/drawing/2014/main" id="{606CCFF7-B6D7-4E6D-A23B-B01C58F3E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0" y="643467"/>
            <a:ext cx="7289799" cy="55334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3600" b="1" dirty="0">
              <a:latin typeface="+mj-lt"/>
            </a:endParaRPr>
          </a:p>
          <a:p>
            <a:pPr marL="0" indent="0">
              <a:buNone/>
            </a:pPr>
            <a:r>
              <a:rPr lang="cs-CZ" sz="3600" b="1" dirty="0">
                <a:latin typeface="+mj-lt"/>
              </a:rPr>
              <a:t>Účastník/účastnice CŽV:</a:t>
            </a:r>
          </a:p>
          <a:p>
            <a:pPr marL="702900" indent="-571500"/>
            <a:r>
              <a:rPr lang="cs-CZ" sz="3600" dirty="0">
                <a:latin typeface="+mj-lt"/>
              </a:rPr>
              <a:t>vysvětlí, co tvoří učivo</a:t>
            </a:r>
          </a:p>
        </p:txBody>
      </p:sp>
    </p:spTree>
    <p:extLst>
      <p:ext uri="{BB962C8B-B14F-4D97-AF65-F5344CB8AC3E}">
        <p14:creationId xmlns:p14="http://schemas.microsoft.com/office/powerpoint/2010/main" val="3513368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2600" b="1"/>
              <a:t>Didaktická analýza učiva = projektová a hodnotící činnost</a:t>
            </a:r>
            <a:r>
              <a:rPr lang="cs-CZ" sz="2600"/>
              <a:t> </a:t>
            </a:r>
            <a:r>
              <a:rPr lang="cs-CZ" sz="2600" b="1"/>
              <a:t>učitele</a:t>
            </a:r>
            <a:r>
              <a:rPr lang="cs-CZ" sz="2600"/>
              <a:t>, který při přípravě na hodinu zvažuje, zda se v konkrétním učivu jedná o:</a:t>
            </a:r>
          </a:p>
        </p:txBody>
      </p:sp>
      <p:pic>
        <p:nvPicPr>
          <p:cNvPr id="7" name="Graphic 6" descr="Stetoskop">
            <a:extLst>
              <a:ext uri="{FF2B5EF4-FFF2-40B4-BE49-F238E27FC236}">
                <a16:creationId xmlns:a16="http://schemas.microsoft.com/office/drawing/2014/main" id="{17D8E32F-A832-43A4-85E8-6C6443C957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None/>
            </a:pPr>
            <a:r>
              <a:rPr lang="cs-CZ" dirty="0"/>
              <a:t> </a:t>
            </a:r>
            <a:r>
              <a:rPr lang="cs-CZ" dirty="0">
                <a:sym typeface="Symbol"/>
              </a:rPr>
              <a:t>    </a:t>
            </a:r>
            <a:r>
              <a:rPr lang="cs-CZ" dirty="0"/>
              <a:t>    </a:t>
            </a:r>
            <a:r>
              <a:rPr lang="cs-CZ" b="1" dirty="0">
                <a:latin typeface="+mj-lt"/>
              </a:rPr>
              <a:t>poznatky</a:t>
            </a:r>
            <a:r>
              <a:rPr lang="cs-CZ" dirty="0">
                <a:latin typeface="+mj-lt"/>
              </a:rPr>
              <a:t> (definice, data, poučky, zákony, pravidla, reálie), jejichž osvojením se v žákově poznatkové sféře vytvoří </a:t>
            </a:r>
            <a:r>
              <a:rPr lang="cs-CZ" b="1" dirty="0">
                <a:latin typeface="+mj-lt"/>
              </a:rPr>
              <a:t>vědomosti</a:t>
            </a:r>
            <a:r>
              <a:rPr lang="cs-CZ" dirty="0">
                <a:latin typeface="+mj-lt"/>
              </a:rPr>
              <a:t>;</a:t>
            </a:r>
          </a:p>
          <a:p>
            <a:pPr>
              <a:buNone/>
            </a:pPr>
            <a:r>
              <a:rPr lang="cs-CZ" dirty="0">
                <a:latin typeface="+mj-lt"/>
              </a:rPr>
              <a:t> 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činnosti </a:t>
            </a:r>
            <a:r>
              <a:rPr lang="cs-CZ" dirty="0">
                <a:latin typeface="+mj-lt"/>
              </a:rPr>
              <a:t>(aktivity, cvičení, trénink, výkony), jejichž opakovaným prováděním se dosáhne určitých žádoucích </a:t>
            </a:r>
            <a:r>
              <a:rPr lang="cs-CZ" b="1" dirty="0">
                <a:latin typeface="+mj-lt"/>
              </a:rPr>
              <a:t>dovedností </a:t>
            </a:r>
            <a:r>
              <a:rPr lang="cs-CZ" dirty="0">
                <a:latin typeface="+mj-lt"/>
              </a:rPr>
              <a:t>v intelektuální, motorické nebo psychomotorické úrovni žáka, v některých případech (při větším počtu opakování) i zautomatizovaných struktur, tj. návyků;</a:t>
            </a:r>
          </a:p>
          <a:p>
            <a:pPr>
              <a:buNone/>
            </a:pPr>
            <a:r>
              <a:rPr lang="cs-CZ" dirty="0">
                <a:latin typeface="+mj-lt"/>
              </a:rPr>
              <a:t> 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562145"/>
          </a:xfrm>
        </p:spPr>
        <p:txBody>
          <a:bodyPr anchor="b">
            <a:normAutofit fontScale="90000"/>
          </a:bodyPr>
          <a:lstStyle/>
          <a:p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9304" y="1962150"/>
            <a:ext cx="9849751" cy="3972931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2400" dirty="0">
                <a:sym typeface="Symbol"/>
              </a:rPr>
              <a:t>     </a:t>
            </a:r>
            <a:r>
              <a:rPr lang="cs-CZ" sz="2400" dirty="0"/>
              <a:t>    </a:t>
            </a:r>
            <a:r>
              <a:rPr lang="cs-CZ" sz="2600" b="1" dirty="0">
                <a:latin typeface="+mj-lt"/>
              </a:rPr>
              <a:t>logické operace </a:t>
            </a:r>
            <a:r>
              <a:rPr lang="cs-CZ" sz="2600" dirty="0">
                <a:latin typeface="+mj-lt"/>
              </a:rPr>
              <a:t>a myšlenkové pochody</a:t>
            </a:r>
            <a:r>
              <a:rPr lang="cs-CZ" sz="2600" b="1" dirty="0">
                <a:latin typeface="+mj-lt"/>
              </a:rPr>
              <a:t> </a:t>
            </a:r>
            <a:r>
              <a:rPr lang="cs-CZ" sz="2600" dirty="0">
                <a:latin typeface="+mj-lt"/>
              </a:rPr>
              <a:t>a postupy k pochopení nového učiva a jeho souvislostí; mají formativní význam, učí žáka </a:t>
            </a:r>
            <a:r>
              <a:rPr lang="cs-CZ" sz="2600" b="1" dirty="0">
                <a:latin typeface="+mj-lt"/>
              </a:rPr>
              <a:t>myslet</a:t>
            </a:r>
            <a:r>
              <a:rPr lang="cs-CZ" sz="2600" dirty="0">
                <a:latin typeface="+mj-lt"/>
              </a:rPr>
              <a:t> a </a:t>
            </a:r>
            <a:r>
              <a:rPr lang="cs-CZ" sz="2600" b="1" dirty="0">
                <a:latin typeface="+mj-lt"/>
              </a:rPr>
              <a:t>hledat</a:t>
            </a:r>
            <a:r>
              <a:rPr lang="cs-CZ" sz="2600" dirty="0">
                <a:latin typeface="+mj-lt"/>
              </a:rPr>
              <a:t> řešení a postupy; </a:t>
            </a:r>
          </a:p>
          <a:p>
            <a:pPr>
              <a:buNone/>
            </a:pPr>
            <a:r>
              <a:rPr lang="cs-CZ" sz="2600" dirty="0">
                <a:latin typeface="+mj-lt"/>
                <a:sym typeface="Symbol"/>
              </a:rPr>
              <a:t>    </a:t>
            </a:r>
            <a:r>
              <a:rPr lang="cs-CZ" sz="2600" dirty="0">
                <a:latin typeface="+mj-lt"/>
              </a:rPr>
              <a:t>    </a:t>
            </a:r>
            <a:r>
              <a:rPr lang="cs-CZ" sz="2600" b="1" dirty="0">
                <a:latin typeface="+mj-lt"/>
              </a:rPr>
              <a:t>výchovné momenty,</a:t>
            </a:r>
            <a:r>
              <a:rPr lang="cs-CZ" sz="2600" dirty="0">
                <a:latin typeface="+mj-lt"/>
              </a:rPr>
              <a:t> obohacující a rozvíjející </a:t>
            </a:r>
            <a:r>
              <a:rPr lang="cs-CZ" sz="2600" b="1" dirty="0">
                <a:latin typeface="+mj-lt"/>
              </a:rPr>
              <a:t>emotivní sféru </a:t>
            </a:r>
            <a:r>
              <a:rPr lang="cs-CZ" sz="2600" dirty="0">
                <a:latin typeface="+mj-lt"/>
              </a:rPr>
              <a:t>člověka, prožívání citů a emocí, estetických vjemů a prožitků;</a:t>
            </a:r>
          </a:p>
          <a:p>
            <a:pPr>
              <a:buNone/>
            </a:pPr>
            <a:r>
              <a:rPr lang="cs-CZ" sz="2600" dirty="0">
                <a:latin typeface="+mj-lt"/>
                <a:sym typeface="Symbol"/>
              </a:rPr>
              <a:t>    </a:t>
            </a:r>
            <a:r>
              <a:rPr lang="cs-CZ" sz="2600" dirty="0">
                <a:latin typeface="+mj-lt"/>
              </a:rPr>
              <a:t>    </a:t>
            </a:r>
            <a:r>
              <a:rPr lang="cs-CZ" sz="2600" b="1" dirty="0">
                <a:latin typeface="+mj-lt"/>
              </a:rPr>
              <a:t>volní prvky </a:t>
            </a:r>
            <a:r>
              <a:rPr lang="cs-CZ" sz="2600" dirty="0">
                <a:latin typeface="+mj-lt"/>
              </a:rPr>
              <a:t>k rozvíjení určité míry snahy, </a:t>
            </a:r>
            <a:r>
              <a:rPr lang="cs-CZ" sz="2600" b="1" dirty="0">
                <a:latin typeface="+mj-lt"/>
              </a:rPr>
              <a:t>vytrvalosti </a:t>
            </a:r>
            <a:r>
              <a:rPr lang="cs-CZ" sz="2600" dirty="0">
                <a:latin typeface="+mj-lt"/>
              </a:rPr>
              <a:t>a</a:t>
            </a:r>
            <a:r>
              <a:rPr lang="cs-CZ" sz="2600" b="1" dirty="0">
                <a:latin typeface="+mj-lt"/>
              </a:rPr>
              <a:t> vůle </a:t>
            </a:r>
            <a:r>
              <a:rPr lang="cs-CZ" sz="2600" dirty="0">
                <a:latin typeface="+mj-lt"/>
              </a:rPr>
              <a:t>k pochopení nového a k překonání překážek.</a:t>
            </a:r>
            <a:r>
              <a:rPr lang="cs-CZ" sz="2600" b="1" dirty="0">
                <a:latin typeface="+mj-lt"/>
              </a:rPr>
              <a:t> </a:t>
            </a:r>
            <a:endParaRPr lang="cs-CZ" sz="2600" dirty="0">
              <a:latin typeface="+mj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" name="Rectangle 142">
            <a:extLst>
              <a:ext uri="{FF2B5EF4-FFF2-40B4-BE49-F238E27FC236}">
                <a16:creationId xmlns:a16="http://schemas.microsoft.com/office/drawing/2014/main" id="{1C4A7C96-9E71-4CE8-ADCD-504C0D522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306440"/>
          </a:xfrm>
        </p:spPr>
        <p:txBody>
          <a:bodyPr>
            <a:normAutofit/>
          </a:bodyPr>
          <a:lstStyle/>
          <a:p>
            <a:pPr marL="838200" indent="-838200" algn="ctr"/>
            <a:r>
              <a:rPr lang="cs-CZ" altLang="cs-CZ" sz="4100"/>
              <a:t>Didaktická analýza učiva (pojmová, operační/učební úlohy a mezipředmětová)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5715" y="2000249"/>
            <a:ext cx="8197410" cy="4128837"/>
          </a:xfrm>
        </p:spPr>
        <p:txBody>
          <a:bodyPr>
            <a:noAutofit/>
          </a:bodyPr>
          <a:lstStyle/>
          <a:p>
            <a:pPr marL="609600" indent="-609600">
              <a:buNone/>
            </a:pPr>
            <a:endParaRPr lang="cs-CZ" altLang="cs-CZ" sz="3600" b="1" dirty="0"/>
          </a:p>
          <a:p>
            <a:pPr marL="609600" indent="-609600">
              <a:buNone/>
            </a:pPr>
            <a:r>
              <a:rPr lang="cs-CZ" altLang="cs-CZ" sz="3600" b="1" dirty="0">
                <a:latin typeface="+mj-lt"/>
              </a:rPr>
              <a:t>Didaktická analýza učiva</a:t>
            </a:r>
            <a:r>
              <a:rPr lang="cs-CZ" altLang="cs-CZ" sz="3600" dirty="0">
                <a:latin typeface="+mj-lt"/>
              </a:rPr>
              <a:t> = analytická myšlenková činnost, kterou  provádí učitel nad učební látkou (tématem), aby objevil a realizoval veškerý její výchovný a vzdělávací potenciál (publikace J. Skalkové).</a:t>
            </a:r>
          </a:p>
          <a:p>
            <a:pPr marL="609600" indent="-609600">
              <a:buNone/>
            </a:pPr>
            <a:r>
              <a:rPr lang="cs-CZ" altLang="cs-CZ" sz="3600" dirty="0">
                <a:latin typeface="+mj-lt"/>
              </a:rPr>
              <a:t> </a:t>
            </a:r>
          </a:p>
          <a:p>
            <a:pPr marL="609600" indent="-609600">
              <a:buNone/>
            </a:pPr>
            <a:endParaRPr lang="cs-CZ" altLang="cs-CZ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46265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57188"/>
            <a:ext cx="4862848" cy="5569291"/>
          </a:xfrm>
        </p:spPr>
        <p:txBody>
          <a:bodyPr>
            <a:normAutofit/>
          </a:bodyPr>
          <a:lstStyle/>
          <a:p>
            <a:pPr marL="838200" indent="-838200"/>
            <a:r>
              <a:rPr lang="cs-CZ" altLang="cs-CZ" sz="4800" b="1" dirty="0"/>
              <a:t>1. Pojmová analýza - analýza stěžejních pojmů v tématu </a:t>
            </a:r>
            <a:br>
              <a:rPr lang="cs-CZ" altLang="cs-CZ" sz="4800" b="1" dirty="0"/>
            </a:br>
            <a:r>
              <a:rPr lang="cs-CZ" altLang="cs-CZ" sz="4800" b="1" dirty="0"/>
              <a:t>a vztahů mezi nimi. </a:t>
            </a:r>
          </a:p>
        </p:txBody>
      </p:sp>
      <p:graphicFrame>
        <p:nvGraphicFramePr>
          <p:cNvPr id="18437" name="Rectangle 3">
            <a:extLst>
              <a:ext uri="{FF2B5EF4-FFF2-40B4-BE49-F238E27FC236}">
                <a16:creationId xmlns:a16="http://schemas.microsoft.com/office/drawing/2014/main" id="{22E71BE5-9BFB-4AB0-ADB8-D8737BBBA24D}"/>
              </a:ext>
            </a:extLst>
          </p:cNvPr>
          <p:cNvGraphicFramePr/>
          <p:nvPr/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61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Literatura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 lnSpcReduction="10000"/>
          </a:bodyPr>
          <a:lstStyle/>
          <a:p>
            <a:r>
              <a:rPr lang="cs-CZ" sz="2200" dirty="0">
                <a:latin typeface="+mj-lt"/>
              </a:rPr>
              <a:t>Pasch, M. et al. (2005). </a:t>
            </a:r>
            <a:r>
              <a:rPr lang="cs-CZ" sz="2200" i="1" dirty="0">
                <a:latin typeface="+mj-lt"/>
              </a:rPr>
              <a:t>Od vzdělávacího programu k vyučovací hodině.</a:t>
            </a:r>
            <a:r>
              <a:rPr lang="cs-CZ" sz="2200" dirty="0">
                <a:latin typeface="+mj-lt"/>
              </a:rPr>
              <a:t> Praha: Portál. (kapitola 3, s. 34-51).</a:t>
            </a:r>
          </a:p>
          <a:p>
            <a:r>
              <a:rPr lang="cs-CZ" sz="2200" dirty="0">
                <a:latin typeface="+mj-lt"/>
              </a:rPr>
              <a:t>Maňák, J. &amp; Švec, V. (2003). Výukové metody. Brno: </a:t>
            </a:r>
            <a:r>
              <a:rPr lang="cs-CZ" sz="2200" dirty="0" err="1">
                <a:latin typeface="+mj-lt"/>
              </a:rPr>
              <a:t>Paido</a:t>
            </a:r>
            <a:r>
              <a:rPr lang="cs-CZ" sz="2200" dirty="0">
                <a:latin typeface="+mj-lt"/>
              </a:rPr>
              <a:t>.</a:t>
            </a:r>
          </a:p>
          <a:p>
            <a:r>
              <a:rPr lang="cs-CZ" sz="2200" dirty="0">
                <a:latin typeface="+mj-lt"/>
              </a:rPr>
              <a:t>Skalková, J. (2007). </a:t>
            </a:r>
            <a:r>
              <a:rPr lang="cs-CZ" sz="2200" i="1" dirty="0">
                <a:latin typeface="+mj-lt"/>
              </a:rPr>
              <a:t>Obecná didaktika</a:t>
            </a:r>
            <a:r>
              <a:rPr lang="cs-CZ" sz="2200" dirty="0">
                <a:latin typeface="+mj-lt"/>
              </a:rPr>
              <a:t>. Praha: Grada. (kap. 8,9,10).</a:t>
            </a:r>
          </a:p>
          <a:p>
            <a:r>
              <a:rPr lang="cs-CZ" sz="2200" dirty="0" err="1">
                <a:latin typeface="+mj-lt"/>
              </a:rPr>
              <a:t>Petty</a:t>
            </a:r>
            <a:r>
              <a:rPr lang="cs-CZ" sz="2200" dirty="0">
                <a:latin typeface="+mj-lt"/>
              </a:rPr>
              <a:t>, G. (2013). Moderní vyučování. Praha: Portál.</a:t>
            </a:r>
          </a:p>
          <a:p>
            <a:pPr marL="0" indent="0">
              <a:buNone/>
            </a:pPr>
            <a:endParaRPr lang="cs-CZ" sz="2200" dirty="0">
              <a:latin typeface="+mj-lt"/>
            </a:endParaRPr>
          </a:p>
          <a:p>
            <a:r>
              <a:rPr lang="cs-CZ" sz="2200" dirty="0">
                <a:latin typeface="+mj-lt"/>
              </a:rPr>
              <a:t>odkaz na kurz Školní pedagogika:</a:t>
            </a:r>
            <a:br>
              <a:rPr lang="cs-CZ" sz="2200" dirty="0">
                <a:latin typeface="+mj-lt"/>
              </a:rPr>
            </a:br>
            <a:br>
              <a:rPr lang="cs-CZ" sz="2200" dirty="0">
                <a:latin typeface="+mj-lt"/>
              </a:rPr>
            </a:br>
            <a:r>
              <a:rPr lang="cs-CZ" sz="2200" u="sng" dirty="0">
                <a:latin typeface="+mj-lt"/>
                <a:hlinkClick r:id="rId2"/>
              </a:rPr>
              <a:t>http://moodlinka.ics.muni.cz/course/view.php?id=2224</a:t>
            </a:r>
            <a:br>
              <a:rPr lang="cs-CZ" sz="2200" dirty="0">
                <a:latin typeface="+mj-lt"/>
              </a:rPr>
            </a:br>
            <a:br>
              <a:rPr lang="cs-CZ" sz="2200" dirty="0">
                <a:latin typeface="+mj-lt"/>
              </a:rPr>
            </a:br>
            <a:r>
              <a:rPr lang="cs-CZ" sz="2200" dirty="0">
                <a:latin typeface="+mj-lt"/>
              </a:rPr>
              <a:t>heslo </a:t>
            </a:r>
            <a:r>
              <a:rPr lang="cs-CZ" sz="2200" dirty="0" err="1">
                <a:latin typeface="+mj-lt"/>
              </a:rPr>
              <a:t>Comenius</a:t>
            </a:r>
            <a:br>
              <a:rPr lang="cs-CZ" sz="2200" dirty="0">
                <a:latin typeface="+mj-lt"/>
              </a:rPr>
            </a:br>
            <a:endParaRPr lang="cs-CZ" sz="2200" dirty="0">
              <a:latin typeface="+mj-lt"/>
            </a:endParaRP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589667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194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36135"/>
            <a:ext cx="10515600" cy="435133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b="1">
                <a:latin typeface="+mj-lt"/>
              </a:rPr>
              <a:t>Pojmy</a:t>
            </a:r>
            <a:r>
              <a:rPr lang="cs-CZ" altLang="cs-CZ">
                <a:latin typeface="+mj-lt"/>
              </a:rPr>
              <a:t> (kategorie nebo třídy věcí či myšlenek se společnými nejdůležitějšími /podstatnými/ vlastnostmi); konkrétní, abstraktní; 1 -2 slova</a:t>
            </a:r>
            <a:endParaRPr lang="cs-CZ" altLang="cs-CZ" b="1">
              <a:latin typeface="+mj-lt"/>
            </a:endParaRPr>
          </a:p>
          <a:p>
            <a:pPr marL="0" indent="0" eaLnBrk="1" hangingPunct="1">
              <a:buNone/>
            </a:pPr>
            <a:r>
              <a:rPr lang="cs-CZ" altLang="cs-CZ" b="1">
                <a:latin typeface="+mj-lt"/>
              </a:rPr>
              <a:t>Generalizace (zobecnění) = </a:t>
            </a:r>
            <a:r>
              <a:rPr lang="cs-CZ" altLang="cs-CZ">
                <a:latin typeface="+mj-lt"/>
              </a:rPr>
              <a:t>výrok, který vyjadřuje vztahy mezi 2 nebo více pojmy; souvětí (př. </a:t>
            </a:r>
            <a:r>
              <a:rPr lang="cs-CZ" altLang="cs-CZ" u="sng">
                <a:latin typeface="+mj-lt"/>
              </a:rPr>
              <a:t>Dělení je operací inverzní k  násobení</a:t>
            </a:r>
            <a:r>
              <a:rPr lang="cs-CZ" altLang="cs-CZ">
                <a:latin typeface="+mj-lt"/>
              </a:rPr>
              <a:t>)</a:t>
            </a:r>
            <a:endParaRPr lang="cs-CZ" altLang="cs-CZ" b="1">
              <a:latin typeface="+mj-lt"/>
            </a:endParaRPr>
          </a:p>
          <a:p>
            <a:pPr marL="0" indent="0" eaLnBrk="1" hangingPunct="1">
              <a:buNone/>
            </a:pPr>
            <a:r>
              <a:rPr lang="cs-CZ" altLang="cs-CZ" b="1">
                <a:latin typeface="+mj-lt"/>
              </a:rPr>
              <a:t>Fakta </a:t>
            </a:r>
            <a:r>
              <a:rPr lang="cs-CZ" altLang="cs-CZ">
                <a:latin typeface="+mj-lt"/>
              </a:rPr>
              <a:t>(informace o jednotlivých skutečnostech – o lidech, věcech, konkrétních místech, o události..,).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95994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pPr eaLnBrk="1" hangingPunct="1"/>
            <a:endParaRPr lang="cs-CZ" alt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8638" y="1990725"/>
            <a:ext cx="10143668" cy="4038030"/>
          </a:xfrm>
        </p:spPr>
        <p:txBody>
          <a:bodyPr rtlCol="0" anchor="ctr">
            <a:noAutofit/>
          </a:bodyPr>
          <a:lstStyle/>
          <a:p>
            <a:pPr>
              <a:buNone/>
              <a:defRPr/>
            </a:pPr>
            <a:r>
              <a:rPr lang="cs-CZ" sz="2600" u="sng" dirty="0">
                <a:latin typeface="+mj-lt"/>
              </a:rPr>
              <a:t>Pojmy</a:t>
            </a:r>
          </a:p>
          <a:p>
            <a:pPr>
              <a:buNone/>
              <a:defRPr/>
            </a:pPr>
            <a:r>
              <a:rPr lang="cs-CZ" sz="2600" i="1" dirty="0">
                <a:latin typeface="+mj-lt"/>
              </a:rPr>
              <a:t>Oběhová soustava</a:t>
            </a:r>
            <a:r>
              <a:rPr lang="cs-CZ" sz="2600" dirty="0">
                <a:latin typeface="+mj-lt"/>
              </a:rPr>
              <a:t>. </a:t>
            </a:r>
            <a:r>
              <a:rPr lang="cs-CZ" sz="2600" i="1" dirty="0">
                <a:latin typeface="+mj-lt"/>
              </a:rPr>
              <a:t>Krev</a:t>
            </a:r>
            <a:r>
              <a:rPr lang="cs-CZ" sz="2600" dirty="0">
                <a:latin typeface="+mj-lt"/>
              </a:rPr>
              <a:t>, </a:t>
            </a:r>
            <a:r>
              <a:rPr lang="cs-CZ" sz="2600" i="1" dirty="0">
                <a:latin typeface="+mj-lt"/>
              </a:rPr>
              <a:t>červené krvinky</a:t>
            </a:r>
            <a:r>
              <a:rPr lang="cs-CZ" sz="2600" dirty="0">
                <a:latin typeface="+mj-lt"/>
              </a:rPr>
              <a:t>, </a:t>
            </a:r>
            <a:r>
              <a:rPr lang="cs-CZ" sz="2600" i="1" dirty="0">
                <a:latin typeface="+mj-lt"/>
              </a:rPr>
              <a:t>bílé krvinky</a:t>
            </a:r>
            <a:r>
              <a:rPr lang="cs-CZ" sz="2600" dirty="0">
                <a:latin typeface="+mj-lt"/>
              </a:rPr>
              <a:t>, </a:t>
            </a:r>
            <a:r>
              <a:rPr lang="cs-CZ" sz="2600" i="1" dirty="0">
                <a:latin typeface="+mj-lt"/>
              </a:rPr>
              <a:t>krevní destičky.</a:t>
            </a:r>
            <a:endParaRPr lang="cs-CZ" sz="2600" dirty="0">
              <a:latin typeface="+mj-lt"/>
            </a:endParaRPr>
          </a:p>
          <a:p>
            <a:pPr>
              <a:buNone/>
              <a:defRPr/>
            </a:pPr>
            <a:r>
              <a:rPr lang="cs-CZ" sz="2600" u="sng" dirty="0">
                <a:latin typeface="+mj-lt"/>
              </a:rPr>
              <a:t>Fakta</a:t>
            </a:r>
            <a:r>
              <a:rPr lang="cs-CZ" sz="2600" dirty="0">
                <a:latin typeface="+mj-lt"/>
              </a:rPr>
              <a:t>: V těle máme 5-6l krve. Svaly společně s kostrou umožňují pohyb těla a vyvíjejí sílu. Dýcháním je nepřetržitě zajištěn přívod kyslíku ze vzduchu.  </a:t>
            </a:r>
          </a:p>
          <a:p>
            <a:pPr>
              <a:buNone/>
              <a:defRPr/>
            </a:pPr>
            <a:r>
              <a:rPr lang="cs-CZ" sz="2600" u="sng" dirty="0">
                <a:latin typeface="+mj-lt"/>
              </a:rPr>
              <a:t>Generalizace</a:t>
            </a:r>
            <a:r>
              <a:rPr lang="cs-CZ" sz="2600" dirty="0">
                <a:latin typeface="+mj-lt"/>
              </a:rPr>
              <a:t>: Na svalech závisí i trávení potravy a oběh krve. Onemocnění dýchacích cest předcházíme otužováním, pravidelným větráním , dodržováním hygieny. Každý člověk má krev určité krevní skupiny. </a:t>
            </a:r>
          </a:p>
        </p:txBody>
      </p:sp>
    </p:spTree>
    <p:extLst>
      <p:ext uri="{BB962C8B-B14F-4D97-AF65-F5344CB8AC3E}">
        <p14:creationId xmlns:p14="http://schemas.microsoft.com/office/powerpoint/2010/main" val="39468968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2626E-85A7-452B-ADFF-D6239C52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b="1" dirty="0"/>
              <a:t>Zvolte, prosím, jeden záznam a připravte si stručné poznámky (v odrážkách):</a:t>
            </a:r>
            <a:br>
              <a:rPr lang="cs-CZ" sz="3000" b="1" dirty="0"/>
            </a:br>
            <a:r>
              <a:rPr lang="cs-CZ" sz="3000" b="1" dirty="0"/>
              <a:t>CO VÁS ZAUJALO Z HLEDISKA UČITELE A ŽÁKA? – JEN V ODRÁŽKÁCH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72F881-3438-46A4-AD52-ADDFAB0C8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https://clanky.rvp.cz/clanek/c/z/14423/VIRTUALNI-HOSPITACE---POZNAVAME-SVET-A-NASI-REPUBLIKU-SEZNAMENI-S-LITOSFEROU.html/</a:t>
            </a:r>
            <a:endParaRPr lang="cs-CZ" dirty="0"/>
          </a:p>
          <a:p>
            <a:r>
              <a:rPr lang="cs-CZ" dirty="0">
                <a:hlinkClick r:id="rId3"/>
              </a:rPr>
              <a:t>https://clanky.rvp.cz/clanek/c/G/10553/virtualni-hospitace-cesky-jazyk-a-literatura-prakticka-aplikace-teroretickych-poznatku-z-hlaskoslovi.html/</a:t>
            </a:r>
            <a:endParaRPr lang="cs-CZ" dirty="0"/>
          </a:p>
          <a:p>
            <a:r>
              <a:rPr lang="cs-CZ" dirty="0">
                <a:hlinkClick r:id="rId4"/>
              </a:rPr>
              <a:t>https://audiovideo.rvp.cz/video/4327/CHEMIE-ONLINE-INTERNETOVE-ZDROJE-PRO-UCITELE-I-ZAKY.html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Grafický objekt 4" descr="Stůl">
            <a:extLst>
              <a:ext uri="{FF2B5EF4-FFF2-40B4-BE49-F238E27FC236}">
                <a16:creationId xmlns:a16="http://schemas.microsoft.com/office/drawing/2014/main" id="{FBE1A5F8-84A8-4DB3-9099-4AF058FAEB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29909" y="4962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827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Děkuji vám za </a:t>
            </a:r>
            <a:r>
              <a:rPr lang="cs-CZ" altLang="cs-CZ" dirty="0"/>
              <a:t>aktivní účast ve výuce.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>
                <a:latin typeface="+mj-lt"/>
              </a:rPr>
              <a:t>Přeji Vám hodně úspěchů a pocit, že je to pro Vás osobně přínosné.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8654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3495" y="3433763"/>
            <a:ext cx="3197013" cy="2743200"/>
          </a:xfrm>
        </p:spPr>
        <p:txBody>
          <a:bodyPr anchor="t">
            <a:noAutofit/>
          </a:bodyPr>
          <a:lstStyle/>
          <a:p>
            <a:pPr marL="0" indent="0" algn="ctr"/>
            <a:r>
              <a:rPr lang="cs-CZ" sz="4000" b="1" dirty="0"/>
              <a:t>Přehled základních témat – okruhů k dílčí zkoušce</a:t>
            </a:r>
            <a:endParaRPr lang="cs-CZ" sz="4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0C1D5B-DAD5-442B-92B7-5C2B7397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9" name="Graphic 6" descr="Školní budova">
            <a:extLst>
              <a:ext uri="{FF2B5EF4-FFF2-40B4-BE49-F238E27FC236}">
                <a16:creationId xmlns:a16="http://schemas.microsoft.com/office/drawing/2014/main" id="{070D2378-BDC5-44FE-833C-173A037F3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4801" y="2030528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64000" y="643467"/>
            <a:ext cx="7289799" cy="55334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200" dirty="0"/>
              <a:t>1. 	</a:t>
            </a:r>
            <a:r>
              <a:rPr lang="cs-CZ" sz="2200" b="1" dirty="0"/>
              <a:t>Úvod</a:t>
            </a:r>
            <a:r>
              <a:rPr lang="cs-CZ" sz="2200" dirty="0"/>
              <a:t> do problematiky – škola, výchova, vzdělávání, vzdělání. Požadavky k ukončení předmětu.</a:t>
            </a:r>
          </a:p>
          <a:p>
            <a:pPr marL="0" indent="0">
              <a:buNone/>
            </a:pPr>
            <a:r>
              <a:rPr lang="cs-CZ" sz="2200" dirty="0"/>
              <a:t>2.	</a:t>
            </a:r>
            <a:r>
              <a:rPr lang="cs-CZ" sz="2200" b="1" dirty="0"/>
              <a:t>Práce učitele s kurikulem </a:t>
            </a:r>
            <a:r>
              <a:rPr lang="cs-CZ" sz="2200" dirty="0"/>
              <a:t>– vzdělávací standardy, RVP, ŠVP, tematické plány, učebnice, </a:t>
            </a:r>
            <a:r>
              <a:rPr lang="cs-CZ" sz="2200" dirty="0" err="1"/>
              <a:t>ontodidaktická</a:t>
            </a:r>
            <a:r>
              <a:rPr lang="cs-CZ" sz="2200" dirty="0"/>
              <a:t> transformace.</a:t>
            </a:r>
          </a:p>
          <a:p>
            <a:pPr marL="0" indent="0">
              <a:buNone/>
            </a:pPr>
            <a:r>
              <a:rPr lang="cs-CZ" sz="2200" dirty="0"/>
              <a:t>3. 	</a:t>
            </a:r>
            <a:r>
              <a:rPr lang="cs-CZ" sz="2200" b="1" dirty="0"/>
              <a:t>Příprava učitele na výuku </a:t>
            </a:r>
            <a:r>
              <a:rPr lang="cs-CZ" sz="2200" dirty="0"/>
              <a:t>– cíle výuky, motivace žáků, </a:t>
            </a:r>
            <a:r>
              <a:rPr lang="cs-CZ" sz="2200" dirty="0" err="1"/>
              <a:t>Bloomova</a:t>
            </a:r>
            <a:r>
              <a:rPr lang="cs-CZ" sz="2200" dirty="0"/>
              <a:t> taxonomie, učební úlohy, </a:t>
            </a:r>
            <a:r>
              <a:rPr lang="cs-CZ" sz="2200" dirty="0" err="1"/>
              <a:t>psychodidaktická</a:t>
            </a:r>
            <a:r>
              <a:rPr lang="cs-CZ" sz="2200" dirty="0"/>
              <a:t> transformace.</a:t>
            </a:r>
          </a:p>
          <a:p>
            <a:pPr marL="0" indent="0">
              <a:buNone/>
            </a:pPr>
            <a:r>
              <a:rPr lang="cs-CZ" sz="2200" dirty="0"/>
              <a:t>4. 	</a:t>
            </a:r>
            <a:r>
              <a:rPr lang="cs-CZ" sz="2200" b="1" dirty="0"/>
              <a:t>Realizace výuky </a:t>
            </a:r>
            <a:r>
              <a:rPr lang="cs-CZ" sz="2200" dirty="0"/>
              <a:t>– výukové metody, organizační formy výuky, didaktické prostředky a média, kvalita výuky.</a:t>
            </a:r>
          </a:p>
          <a:p>
            <a:pPr marL="0" indent="0">
              <a:buNone/>
            </a:pPr>
            <a:r>
              <a:rPr lang="cs-CZ" sz="2200" dirty="0"/>
              <a:t>5. 	</a:t>
            </a:r>
            <a:r>
              <a:rPr lang="cs-CZ" sz="2200" b="1" dirty="0"/>
              <a:t>Výuka jako interaktivní proces </a:t>
            </a:r>
            <a:r>
              <a:rPr lang="cs-CZ" sz="2200" dirty="0"/>
              <a:t>– interakce mezi učitelem a žáky/žákem, interakce mezi žáky, kognitivní transformace, podpůrné učební klima, reflexe výuky, alterace.</a:t>
            </a:r>
          </a:p>
          <a:p>
            <a:pPr marL="0" indent="0">
              <a:buNone/>
            </a:pPr>
            <a:r>
              <a:rPr lang="cs-CZ" sz="2200" dirty="0"/>
              <a:t>6.	</a:t>
            </a:r>
            <a:r>
              <a:rPr lang="cs-CZ" sz="2200" b="1" dirty="0"/>
              <a:t>Hodnocení žáků </a:t>
            </a:r>
            <a:r>
              <a:rPr lang="cs-CZ" sz="2200" dirty="0"/>
              <a:t>– funkce hodnocení, typy a možnosti hodnocení žáků, úskalí hodnocení, význam sebehodnocení. </a:t>
            </a:r>
          </a:p>
        </p:txBody>
      </p:sp>
    </p:spTree>
    <p:extLst>
      <p:ext uri="{BB962C8B-B14F-4D97-AF65-F5344CB8AC3E}">
        <p14:creationId xmlns:p14="http://schemas.microsoft.com/office/powerpoint/2010/main" val="334286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5A4EA-F6AF-4CE5-B845-5639724D1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4200" b="1"/>
              <a:t>Dnešní téma </a:t>
            </a:r>
            <a:br>
              <a:rPr lang="cs-CZ" sz="4200" b="1"/>
            </a:br>
            <a:r>
              <a:rPr lang="cs-CZ" sz="4200" b="1"/>
              <a:t>v okruzích k závěrečné zkoušce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Školní budova">
            <a:extLst>
              <a:ext uri="{FF2B5EF4-FFF2-40B4-BE49-F238E27FC236}">
                <a16:creationId xmlns:a16="http://schemas.microsoft.com/office/drawing/2014/main" id="{462DB633-D4EE-4341-B7DE-7B030C9F0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7C8AA1-DABD-4003-AFD7-02010E1E5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Základní škola/střední škola ve vzdělávacím systému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(dle klasifikace ISCED). Funkce školy v současné společnosti. Proměna školy v souvislosti s proměnou kurikula a společnosti.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Cíle základního / středního vzdělávání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 rámcových vzdělávacích programech a jejich aplikace ve školních vzdělávacích programech.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26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pPr marL="0" indent="0"/>
            <a:r>
              <a:rPr lang="cs-CZ" sz="5400" b="1"/>
              <a:t>Portfoliový úkol</a:t>
            </a:r>
            <a:endParaRPr lang="cs-CZ" sz="54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7" name="Graphic 6" descr="Tužka">
            <a:extLst>
              <a:ext uri="{FF2B5EF4-FFF2-40B4-BE49-F238E27FC236}">
                <a16:creationId xmlns:a16="http://schemas.microsoft.com/office/drawing/2014/main" id="{05C68007-239C-4F93-BD4D-5B74716B45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latin typeface="+mj-lt"/>
              </a:rPr>
              <a:t>Zápočet za průběžné aktivní zapojení ve výuce </a:t>
            </a:r>
            <a:r>
              <a:rPr lang="cs-CZ" sz="2400" dirty="0">
                <a:latin typeface="+mj-lt"/>
              </a:rPr>
              <a:t>a </a:t>
            </a:r>
            <a:r>
              <a:rPr lang="cs-CZ" sz="2400" b="1" dirty="0">
                <a:latin typeface="+mj-lt"/>
              </a:rPr>
              <a:t>systematickou přípravu podkladů </a:t>
            </a:r>
            <a:r>
              <a:rPr lang="cs-CZ" sz="2400" dirty="0">
                <a:latin typeface="+mj-lt"/>
              </a:rPr>
              <a:t>pro úkol, který </a:t>
            </a:r>
            <a:r>
              <a:rPr lang="cs-CZ" sz="2400" b="1" dirty="0">
                <a:latin typeface="+mj-lt"/>
              </a:rPr>
              <a:t>účastník/účastnice vypracuje </a:t>
            </a:r>
            <a:r>
              <a:rPr lang="cs-CZ" sz="2400" dirty="0">
                <a:latin typeface="+mj-lt"/>
              </a:rPr>
              <a:t>a </a:t>
            </a:r>
            <a:r>
              <a:rPr lang="cs-CZ" sz="2400" b="1" dirty="0">
                <a:latin typeface="+mj-lt"/>
              </a:rPr>
              <a:t>průběžně konzultuje.</a:t>
            </a:r>
            <a:r>
              <a:rPr lang="cs-CZ" sz="2400" dirty="0">
                <a:latin typeface="+mj-lt"/>
              </a:rPr>
              <a:t> </a:t>
            </a:r>
          </a:p>
          <a:p>
            <a:pPr marL="514350" indent="-514350">
              <a:buAutoNum type="arabicPeriod"/>
            </a:pPr>
            <a:r>
              <a:rPr lang="cs-CZ" sz="2400" dirty="0">
                <a:latin typeface="+mj-lt"/>
              </a:rPr>
              <a:t>Vyberte si školu, jejíž ŠVP je pro vás dostupný (jinak na webových stránkách školy). Prostudujte její ŠVP a odpovězte na otázky: Jaká ke deklarovaná </a:t>
            </a:r>
            <a:r>
              <a:rPr lang="cs-CZ" sz="2400" b="1" dirty="0">
                <a:latin typeface="+mj-lt"/>
              </a:rPr>
              <a:t>charakteristika školy</a:t>
            </a:r>
            <a:r>
              <a:rPr lang="cs-CZ" sz="2400" dirty="0">
                <a:latin typeface="+mj-lt"/>
              </a:rPr>
              <a:t>? Na jakých deklarovaných </a:t>
            </a:r>
            <a:r>
              <a:rPr lang="cs-CZ" sz="2400" b="1" dirty="0">
                <a:latin typeface="+mj-lt"/>
              </a:rPr>
              <a:t>principech/strategiích daný ŠVP staví</a:t>
            </a:r>
            <a:r>
              <a:rPr lang="cs-CZ" sz="2400" dirty="0">
                <a:latin typeface="+mj-lt"/>
              </a:rPr>
              <a:t>? Odpovědi shrňte do jednoho odstavce.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2400" dirty="0">
                <a:latin typeface="+mj-lt"/>
              </a:rPr>
              <a:t>Zaměřte se na </a:t>
            </a:r>
            <a:r>
              <a:rPr lang="cs-CZ" sz="2400" b="1" dirty="0">
                <a:latin typeface="+mj-lt"/>
              </a:rPr>
              <a:t>prezentaci</a:t>
            </a:r>
            <a:r>
              <a:rPr lang="cs-CZ" sz="2400" dirty="0">
                <a:latin typeface="+mj-lt"/>
              </a:rPr>
              <a:t> svého </a:t>
            </a:r>
            <a:r>
              <a:rPr lang="cs-CZ" sz="2400" b="1" dirty="0">
                <a:latin typeface="+mj-lt"/>
              </a:rPr>
              <a:t>aprobačního předmětů </a:t>
            </a:r>
            <a:r>
              <a:rPr lang="cs-CZ" sz="2400" dirty="0">
                <a:latin typeface="+mj-lt"/>
              </a:rPr>
              <a:t>v daném ŠVP. Odpovězte na otázky: Jak jsou vymezeny </a:t>
            </a:r>
            <a:r>
              <a:rPr lang="cs-CZ" sz="2400" b="1" dirty="0">
                <a:latin typeface="+mj-lt"/>
              </a:rPr>
              <a:t>učivo a výstupy </a:t>
            </a:r>
            <a:r>
              <a:rPr lang="cs-CZ" sz="2400" dirty="0">
                <a:latin typeface="+mj-lt"/>
              </a:rPr>
              <a:t>pro daný vyučovací předmět? Srovnejte s filozofiemi vzdělávání u </a:t>
            </a:r>
            <a:r>
              <a:rPr lang="cs-CZ" sz="2400" dirty="0" err="1">
                <a:latin typeface="+mj-lt"/>
              </a:rPr>
              <a:t>Pasche</a:t>
            </a:r>
            <a:r>
              <a:rPr lang="cs-CZ" sz="2400" dirty="0">
                <a:latin typeface="+mj-lt"/>
              </a:rPr>
              <a:t> et al. (1998). Odpovědi shrňte do 1–2 odstavců.                                            Termín: do</a:t>
            </a:r>
            <a:r>
              <a:rPr lang="cs-CZ" sz="2400" b="1" dirty="0">
                <a:latin typeface="+mj-lt"/>
              </a:rPr>
              <a:t> 27. 11. 2020</a:t>
            </a:r>
            <a:endParaRPr lang="cs-CZ" sz="2400" dirty="0">
              <a:latin typeface="+mj-lt"/>
            </a:endParaRPr>
          </a:p>
          <a:p>
            <a:pPr marL="514350" indent="-514350">
              <a:buAutoNum type="arabicPeriod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510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3200" b="1" dirty="0"/>
              <a:t>Budeme průběžně konzultovat ve výuce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1" name="Graphic 40" descr="Zaškrtnutí">
            <a:extLst>
              <a:ext uri="{FF2B5EF4-FFF2-40B4-BE49-F238E27FC236}">
                <a16:creationId xmlns:a16="http://schemas.microsoft.com/office/drawing/2014/main" id="{44156792-A534-459A-94D8-13250684BD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>
                <a:latin typeface="+mj-lt"/>
              </a:rPr>
              <a:t>3. Vyberte</a:t>
            </a:r>
            <a:r>
              <a:rPr lang="cs-CZ" b="1">
                <a:latin typeface="+mj-lt"/>
              </a:rPr>
              <a:t> </a:t>
            </a:r>
            <a:r>
              <a:rPr lang="cs-CZ">
                <a:latin typeface="+mj-lt"/>
              </a:rPr>
              <a:t>si jeden </a:t>
            </a:r>
            <a:r>
              <a:rPr lang="cs-CZ" b="1">
                <a:latin typeface="+mj-lt"/>
              </a:rPr>
              <a:t>tematický celek </a:t>
            </a:r>
            <a:r>
              <a:rPr lang="cs-CZ">
                <a:latin typeface="+mj-lt"/>
              </a:rPr>
              <a:t>z</a:t>
            </a:r>
            <a:r>
              <a:rPr lang="cs-CZ" b="1">
                <a:latin typeface="+mj-lt"/>
              </a:rPr>
              <a:t> </a:t>
            </a:r>
            <a:r>
              <a:rPr lang="cs-CZ">
                <a:latin typeface="+mj-lt"/>
              </a:rPr>
              <a:t>aprobačního předmětu a jednoho ročníku, který je v daném ŠVP uveden. </a:t>
            </a:r>
          </a:p>
          <a:p>
            <a:pPr marL="0" indent="0">
              <a:buNone/>
            </a:pPr>
            <a:r>
              <a:rPr lang="cs-CZ">
                <a:latin typeface="+mj-lt"/>
              </a:rPr>
              <a:t>Naplánujte výuku daného tematického celku do několika vyučovacích jednotek (cca 4 vyučovacích hodin). </a:t>
            </a:r>
          </a:p>
          <a:p>
            <a:pPr marL="0" indent="0">
              <a:buNone/>
            </a:pPr>
            <a:r>
              <a:rPr lang="cs-CZ">
                <a:latin typeface="+mj-lt"/>
              </a:rPr>
              <a:t>Promýšlejte svůj tematický plán </a:t>
            </a:r>
            <a:r>
              <a:rPr lang="cs-CZ" b="1">
                <a:latin typeface="+mj-lt"/>
              </a:rPr>
              <a:t>s ohledem na možnosti/vzdělávací potřeby žáků, </a:t>
            </a:r>
            <a:r>
              <a:rPr lang="cs-CZ">
                <a:latin typeface="+mj-lt"/>
              </a:rPr>
              <a:t>které jste poznali na praxi. </a:t>
            </a:r>
          </a:p>
        </p:txBody>
      </p:sp>
    </p:spTree>
    <p:extLst>
      <p:ext uri="{BB962C8B-B14F-4D97-AF65-F5344CB8AC3E}">
        <p14:creationId xmlns:p14="http://schemas.microsoft.com/office/powerpoint/2010/main" val="411430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400"/>
              <a:t>Postup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Třída">
            <a:extLst>
              <a:ext uri="{FF2B5EF4-FFF2-40B4-BE49-F238E27FC236}">
                <a16:creationId xmlns:a16="http://schemas.microsoft.com/office/drawing/2014/main" id="{00344258-5B39-48C3-8647-5841C30E11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6673" y="1691482"/>
            <a:ext cx="11008602" cy="4596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>
                <a:latin typeface="+mj-lt"/>
              </a:rPr>
              <a:t>a)	Vymezte vybraný tematický celek a zmapujte jeho pozici v ŠVP dané školy.</a:t>
            </a:r>
          </a:p>
          <a:p>
            <a:pPr marL="514350" indent="-514350">
              <a:buAutoNum type="alphaLcParenR" startAt="2"/>
            </a:pPr>
            <a:r>
              <a:rPr lang="cs-CZ" sz="2600" dirty="0">
                <a:latin typeface="+mj-lt"/>
              </a:rPr>
              <a:t>Proveďte </a:t>
            </a:r>
            <a:r>
              <a:rPr lang="cs-CZ" sz="2600" b="1" dirty="0">
                <a:latin typeface="+mj-lt"/>
              </a:rPr>
              <a:t>didaktickou analýzu učiva </a:t>
            </a:r>
            <a:r>
              <a:rPr lang="cs-CZ" sz="2600" dirty="0">
                <a:latin typeface="+mj-lt"/>
              </a:rPr>
              <a:t>ze zvoleného tematického celku (pojmy, učební úlohy, mezipředmětové vztahy…). </a:t>
            </a:r>
          </a:p>
          <a:p>
            <a:pPr marL="0" indent="0">
              <a:buNone/>
            </a:pPr>
            <a:r>
              <a:rPr lang="cs-CZ" sz="2600" dirty="0">
                <a:latin typeface="+mj-lt"/>
              </a:rPr>
              <a:t>c)	Formulujte </a:t>
            </a:r>
            <a:r>
              <a:rPr lang="cs-CZ" sz="2600" b="1" dirty="0">
                <a:latin typeface="+mj-lt"/>
              </a:rPr>
              <a:t>obecnější cíle </a:t>
            </a:r>
            <a:r>
              <a:rPr lang="cs-CZ" sz="2600" dirty="0">
                <a:latin typeface="+mj-lt"/>
              </a:rPr>
              <a:t>pro vybraný tematický celek. Následně celek rozvrhněte do několika vyučovacích hodin, z nichž pro každou formulujte dílčí cíle odvozené z obecnějších cílů pro daný tematický celek, a v souladu s tím navrhněte </a:t>
            </a:r>
            <a:r>
              <a:rPr lang="cs-CZ" sz="2600" b="1" dirty="0">
                <a:latin typeface="+mj-lt"/>
              </a:rPr>
              <a:t>činnosti (učební úlohy), </a:t>
            </a:r>
            <a:r>
              <a:rPr lang="cs-CZ" sz="2600" dirty="0">
                <a:latin typeface="+mj-lt"/>
              </a:rPr>
              <a:t>které byste v dané hodině použili.</a:t>
            </a:r>
          </a:p>
          <a:p>
            <a:pPr marL="0" indent="0">
              <a:buNone/>
            </a:pPr>
            <a:r>
              <a:rPr lang="cs-CZ" sz="2600" dirty="0">
                <a:latin typeface="+mj-lt"/>
              </a:rPr>
              <a:t>4.	Výstupy vložte do jednoho souboru ve formátu MS Word, který opatřete svým jménem a označením úkolu. Úkol odevzdejte do příslušné odevzdávárny nejpozději do </a:t>
            </a:r>
            <a:r>
              <a:rPr lang="cs-CZ" sz="2600" b="1" dirty="0">
                <a:latin typeface="+mj-lt"/>
              </a:rPr>
              <a:t>31. 12. 2020</a:t>
            </a:r>
            <a:r>
              <a:rPr lang="cs-CZ" sz="2600" dirty="0">
                <a:latin typeface="+mj-lt"/>
              </a:rPr>
              <a:t>.</a:t>
            </a:r>
          </a:p>
          <a:p>
            <a:pPr marL="0" indent="0">
              <a:buNone/>
            </a:pPr>
            <a:endParaRPr lang="cs-CZ" sz="2600" dirty="0">
              <a:latin typeface="+mj-lt"/>
            </a:endParaRPr>
          </a:p>
          <a:p>
            <a:endParaRPr lang="cs-CZ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143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020" y="609600"/>
            <a:ext cx="9594981" cy="2514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500" b="1" i="1" u="sng" dirty="0"/>
              <a:t>Formální struktura portfoliového úkolu</a:t>
            </a:r>
            <a:br>
              <a:rPr lang="cs-CZ" altLang="cs-CZ" sz="2500" b="1" i="1" u="sng" dirty="0"/>
            </a:br>
            <a:r>
              <a:rPr lang="cs-CZ" altLang="cs-CZ" sz="1900" b="1" dirty="0"/>
              <a:t>Předmět – vzdělávací oblast:                                                           Ročník:</a:t>
            </a:r>
            <a:br>
              <a:rPr lang="cs-CZ" altLang="cs-CZ" sz="1900" b="1" dirty="0"/>
            </a:br>
            <a:r>
              <a:rPr lang="cs-CZ" altLang="cs-CZ" sz="1900" b="1" dirty="0"/>
              <a:t>Tematický celek:                                      </a:t>
            </a:r>
            <a:br>
              <a:rPr lang="cs-CZ" altLang="cs-CZ" sz="1900" b="1" dirty="0"/>
            </a:br>
            <a:r>
              <a:rPr lang="cs-CZ" altLang="cs-CZ" sz="1900" b="1" dirty="0"/>
              <a:t>Téma (3-4 vyuč. jednotek) …..  </a:t>
            </a:r>
            <a:r>
              <a:rPr lang="cs-CZ" altLang="cs-CZ" sz="1900" b="1" i="1" dirty="0"/>
              <a:t>myšlenková mapa</a:t>
            </a:r>
            <a:br>
              <a:rPr lang="cs-CZ" altLang="cs-CZ" sz="1900" b="1" i="1" dirty="0"/>
            </a:br>
            <a:r>
              <a:rPr lang="cs-CZ" altLang="cs-CZ" sz="1900" b="1" dirty="0"/>
              <a:t>Cíle tématu:</a:t>
            </a:r>
            <a:r>
              <a:rPr lang="cs-CZ" altLang="cs-CZ" sz="1900" b="1" i="1" dirty="0"/>
              <a:t> – vybírat v RVP  („cíle“, „klíčové kompetence“ a „očekávané výstupy“)</a:t>
            </a:r>
            <a:r>
              <a:rPr lang="cs-CZ" altLang="cs-CZ" sz="1900" b="1" dirty="0"/>
              <a:t>:</a:t>
            </a:r>
            <a:br>
              <a:rPr lang="cs-CZ" altLang="cs-CZ" sz="1900" b="1" i="1" dirty="0"/>
            </a:br>
            <a:r>
              <a:rPr lang="cs-CZ" altLang="cs-CZ" sz="1900" i="1" dirty="0"/>
              <a:t>-</a:t>
            </a:r>
            <a:r>
              <a:rPr lang="cs-CZ" altLang="cs-CZ" sz="1900" b="1" i="1" dirty="0"/>
              <a:t> </a:t>
            </a:r>
            <a:r>
              <a:rPr lang="cs-CZ" altLang="cs-CZ" sz="1900" i="1" dirty="0"/>
              <a:t>kognitivní (vědomosti)                    </a:t>
            </a:r>
            <a:br>
              <a:rPr lang="cs-CZ" altLang="cs-CZ" sz="1900" i="1" dirty="0"/>
            </a:br>
            <a:r>
              <a:rPr lang="cs-CZ" altLang="cs-CZ" sz="1900" i="1" dirty="0"/>
              <a:t>- psychomotorické (dovednosti, schopnosti) </a:t>
            </a:r>
            <a:br>
              <a:rPr lang="cs-CZ" altLang="cs-CZ" sz="1900" i="1" dirty="0"/>
            </a:br>
            <a:r>
              <a:rPr lang="cs-CZ" altLang="cs-CZ" sz="1900" i="1" dirty="0"/>
              <a:t>- postojové - afektivní – výchovné (postoje, potřeby, zájmy, hodnoty)</a:t>
            </a:r>
            <a:r>
              <a:rPr lang="cs-CZ" altLang="cs-CZ" sz="2100" b="1" i="1" dirty="0"/>
              <a:t>  </a:t>
            </a:r>
          </a:p>
        </p:txBody>
      </p:sp>
      <p:graphicFrame>
        <p:nvGraphicFramePr>
          <p:cNvPr id="22616" name="Group 88"/>
          <p:cNvGraphicFramePr>
            <a:graphicFrameLocks noGrp="1"/>
          </p:cNvGraphicFramePr>
          <p:nvPr>
            <p:ph type="tbl" idx="1"/>
          </p:nvPr>
        </p:nvGraphicFramePr>
        <p:xfrm>
          <a:off x="1073019" y="2985799"/>
          <a:ext cx="9347331" cy="3881902"/>
        </p:xfrm>
        <a:graphic>
          <a:graphicData uri="http://schemas.openxmlformats.org/drawingml/2006/table">
            <a:tbl>
              <a:tblPr/>
              <a:tblGrid>
                <a:gridCol w="168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Téma vyuč. jednotky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cíle*)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  <a:endParaRPr kumimoji="0" lang="cs-CZ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POJMOVÁ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  <a:endParaRPr kumimoji="0" lang="cs-CZ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OPERAČNÍ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strategie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Evaluační nástroje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Metodické poznámky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 mapy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vyplývají  z cílů  tématu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učební úlohy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(zadání)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(otázky)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KONKRÉTNĚ, ve 2. 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3932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2478</Words>
  <Application>Microsoft Office PowerPoint</Application>
  <PresentationFormat>Širokoúhlá obrazovka</PresentationFormat>
  <Paragraphs>227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Segoe UI Web (East European)</vt:lpstr>
      <vt:lpstr>Wingdings</vt:lpstr>
      <vt:lpstr>Motiv Office</vt:lpstr>
      <vt:lpstr>SZc011/Kombi01 Školní pedagogika 13.11.2020  Úvod do problematiky – škola, výchova, vzdělávání, vzdělání.    </vt:lpstr>
      <vt:lpstr>Požadavky k ukončení předmětu </vt:lpstr>
      <vt:lpstr>Literatura </vt:lpstr>
      <vt:lpstr>Přehled základních témat – okruhů k dílčí zkoušce</vt:lpstr>
      <vt:lpstr>Dnešní téma  v okruzích k závěrečné zkoušce</vt:lpstr>
      <vt:lpstr>Portfoliový úkol</vt:lpstr>
      <vt:lpstr>Budeme průběžně konzultovat ve výuce</vt:lpstr>
      <vt:lpstr>Postup</vt:lpstr>
      <vt:lpstr>Formální struktura portfoliového úkolu Předmět – vzdělávací oblast:                                                           Ročník: Tematický celek:                                       Téma (3-4 vyuč. jednotek) …..  myšlenková mapa Cíle tématu: – vybírat v RVP  („cíle“, „klíčové kompetence“ a „očekávané výstupy“): - kognitivní (vědomosti)                     - psychomotorické (dovednosti, schopnosti)  - postojové - afektivní – výchovné (postoje, potřeby, zájmy, hodnoty)  </vt:lpstr>
      <vt:lpstr> Cíle dnešní výuky  I.                                                          </vt:lpstr>
      <vt:lpstr>Prezentace aplikace PowerPoint</vt:lpstr>
      <vt:lpstr>Proč škola existuje ve společnosti, jaký má smysl a vztah k potřebám společnosti, jaké má postavení mezi ostatními institucemi?</vt:lpstr>
      <vt:lpstr>Škola </vt:lpstr>
      <vt:lpstr>Prezentace aplikace PowerPoint</vt:lpstr>
      <vt:lpstr>Prezentace aplikace PowerPoint</vt:lpstr>
      <vt:lpstr>Prezentace aplikace PowerPoint</vt:lpstr>
      <vt:lpstr>Tři směry filozofie vzdělávání </vt:lpstr>
      <vt:lpstr>Prezentace aplikace PowerPoint</vt:lpstr>
      <vt:lpstr> II. téma   </vt:lpstr>
      <vt:lpstr>Které otázky  si učitel/ka klade při plánování/ přípravě na vyučovací hodinu?</vt:lpstr>
      <vt:lpstr>Základní pojmy, koncepty</vt:lpstr>
      <vt:lpstr>Kurikulární obsahy (srv. RVP ZV nebo RVP SŠ) http://www.nuv.cz/t/aktualne-platne-zneni-rvp-zv  </vt:lpstr>
      <vt:lpstr>Prezentace aplikace PowerPoint</vt:lpstr>
      <vt:lpstr>Kurikulární činnosti učitele  Od učiva  k jeho didaktické analýze  a výukovému cíli</vt:lpstr>
      <vt:lpstr> Cíl výuky</vt:lpstr>
      <vt:lpstr>Didaktická analýza učiva = projektová a hodnotící činnost učitele, který při přípravě na hodinu zvažuje, zda se v konkrétním učivu jedná o:</vt:lpstr>
      <vt:lpstr>Prezentace aplikace PowerPoint</vt:lpstr>
      <vt:lpstr>Didaktická analýza učiva (pojmová, operační/učební úlohy a mezipředmětová)</vt:lpstr>
      <vt:lpstr>1. Pojmová analýza - analýza stěžejních pojmů v tématu  a vztahů mezi nimi. </vt:lpstr>
      <vt:lpstr>Prezentace aplikace PowerPoint</vt:lpstr>
      <vt:lpstr>Prezentace aplikace PowerPoint</vt:lpstr>
      <vt:lpstr>Zvolte, prosím, jeden záznam a připravte si stručné poznámky (v odrážkách): CO VÁS ZAUJALO Z HLEDISKA UČITELE A ŽÁKA? – JEN V ODRÁŽKÁCH</vt:lpstr>
      <vt:lpstr>Děkuji vám za aktivní účast ve výuce.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SZc011/Kombi01 Školní pedagogika 13.11.2020  Úvod do problematiky – škola, výchova, vzdělávání, vzdělání.    </dc:title>
  <dc:creator>Hana Horká</dc:creator>
  <cp:lastModifiedBy>Hana Horká</cp:lastModifiedBy>
  <cp:revision>2</cp:revision>
  <dcterms:created xsi:type="dcterms:W3CDTF">2020-11-13T22:27:33Z</dcterms:created>
  <dcterms:modified xsi:type="dcterms:W3CDTF">2020-11-13T22:39:16Z</dcterms:modified>
</cp:coreProperties>
</file>