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6" r:id="rId10"/>
    <p:sldId id="265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72"/>
    <p:restoredTop sz="94579"/>
  </p:normalViewPr>
  <p:slideViewPr>
    <p:cSldViewPr snapToGrid="0" snapToObjects="1">
      <p:cViewPr>
        <p:scale>
          <a:sx n="87" d="100"/>
          <a:sy n="87" d="100"/>
        </p:scale>
        <p:origin x="6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0CD2C-F818-A643-A3DD-D99B16C7A16D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6F999-2CDB-0F44-8154-BFA7C3E766C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09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6F999-2CDB-0F44-8154-BFA7C3E766C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562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1AF8-9E55-D246-8428-78B5A634040B}" type="datetime1">
              <a:rPr lang="de-AT" smtClean="0"/>
              <a:t>08.01.21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Sylvia Schachner, TSTA-E                                                                               sylviaschachner@gmx.at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536D-D7F9-4B42-BEA5-436643352A1A}" type="datetime1">
              <a:rPr lang="de-AT" smtClean="0"/>
              <a:t>08.01.21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Sylvia Schachner, TSTA-E                                                                               sylviaschachner@gmx.at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1A5B-975E-7949-B3C0-D63D31442569}" type="datetime1">
              <a:rPr lang="de-AT" smtClean="0"/>
              <a:t>08.01.21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Sylvia Schachner, TSTA-E                                                                               sylviaschachner@gmx.at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D489-16BF-EC40-B723-69EA1B2D19F8}" type="datetime1">
              <a:rPr lang="de-AT" smtClean="0"/>
              <a:t>08.01.21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Sylvia Schachner, TSTA-E                                                                               sylviaschachner@gmx.at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406DB-ECBC-844B-BBB9-4A1ADABF715F}" type="datetime1">
              <a:rPr lang="de-AT" smtClean="0"/>
              <a:t>08.01.21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Sylvia Schachner, TSTA-E                                                                               sylviaschachner@gmx.at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E051-4DAB-B846-9447-5F9789DB3801}" type="datetime1">
              <a:rPr lang="de-AT" smtClean="0"/>
              <a:t>08.01.21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Sylvia Schachner, TSTA-E                                                                               sylviaschachner@gmx.at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B6B3-C68B-FA47-BF62-157F11F24673}" type="datetime1">
              <a:rPr lang="de-AT" smtClean="0"/>
              <a:t>08.01.21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Sylvia Schachner, TSTA-E                                                                               sylviaschachner@gmx.at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09B2-21D1-9B46-ABC8-72A33CA82815}" type="datetime1">
              <a:rPr lang="de-AT" smtClean="0"/>
              <a:t>08.01.21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Sylvia Schachner, TSTA-E                                                                               sylviaschachner@gmx.at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2DE63-AD05-0843-A7E3-679A78A07F8C}" type="datetime1">
              <a:rPr lang="de-AT" smtClean="0"/>
              <a:t>08.01.21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Sylvia Schachner, TSTA-E                                                                               sylviaschachner@gmx.at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7E98-4FD7-D04E-A80F-5575B74438AF}" type="datetime1">
              <a:rPr lang="de-AT" smtClean="0"/>
              <a:t>08.01.21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Sylvia Schachner, TSTA-E                                                                               sylviaschachner@gmx.at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55C0F-5A01-3841-9445-DD8D3AE04892}" type="datetime1">
              <a:rPr lang="de-AT" smtClean="0"/>
              <a:t>08.01.21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Sylvia Schachner, TSTA-E                                                                               sylviaschachner@gmx.at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AF59E-09AA-A045-AFAB-921985343891}" type="datetime1">
              <a:rPr lang="de-AT" smtClean="0"/>
              <a:t>08.01.21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Sylvia Schachner, TSTA-E                                                                               sylviaschachner@gmx.at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B2CE-C257-BA4A-B312-B4F21F8B76CD}" type="datetime1">
              <a:rPr lang="de-AT" smtClean="0"/>
              <a:t>08.01.21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Sylvia Schachner, TSTA-E                                                                               sylviaschachner@gmx.at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CB27-7DA6-3F40-BF41-0B93BA203B78}" type="datetime1">
              <a:rPr lang="de-AT" smtClean="0"/>
              <a:t>08.01.21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Sylvia Schachner, TSTA-E                                                                               sylviaschachner@gmx.at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ED26-5641-154A-A8EF-34793E32E38B}" type="datetime1">
              <a:rPr lang="de-AT" smtClean="0"/>
              <a:t>08.01.21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Sylvia Schachner, TSTA-E                                                                               sylviaschachner@gmx.at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5A15-9AB1-5F4E-8EE2-C979DABE039B}" type="datetime1">
              <a:rPr lang="de-AT" smtClean="0"/>
              <a:t>08.01.21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Sylvia Schachner, TSTA-E                                                                               sylviaschachner@gmx.at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9B69C-8E49-DC47-8AF5-9BAC549B0B76}" type="datetime1">
              <a:rPr lang="de-AT" smtClean="0"/>
              <a:t>08.01.21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Dr. Sylvia Schachner, TSTA-E                                                                               sylviaschachner@gmx.at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983043" y="1124262"/>
            <a:ext cx="436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Analyse of Experience and Behaviour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1428750" y="2623279"/>
            <a:ext cx="26574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Perspective </a:t>
            </a:r>
          </a:p>
          <a:p>
            <a:r>
              <a:rPr lang="en-GB" dirty="0"/>
              <a:t>o</a:t>
            </a:r>
            <a:r>
              <a:rPr lang="en-GB" dirty="0" smtClean="0"/>
              <a:t>f Reality</a:t>
            </a:r>
          </a:p>
          <a:p>
            <a:r>
              <a:rPr lang="en-GB" dirty="0" smtClean="0"/>
              <a:t>                                 -</a:t>
            </a:r>
            <a:r>
              <a:rPr lang="en-GB" dirty="0" smtClean="0">
                <a:sym typeface="Wingdings"/>
              </a:rPr>
              <a:t></a:t>
            </a:r>
            <a:endParaRPr lang="en-GB" dirty="0"/>
          </a:p>
          <a:p>
            <a:r>
              <a:rPr lang="en-GB" dirty="0" smtClean="0"/>
              <a:t>Frame of Reference</a:t>
            </a:r>
          </a:p>
          <a:p>
            <a:endParaRPr lang="en-GB" dirty="0"/>
          </a:p>
        </p:txBody>
      </p:sp>
      <p:sp>
        <p:nvSpPr>
          <p:cNvPr id="6" name="Textfeld 5"/>
          <p:cNvSpPr txBox="1"/>
          <p:nvPr/>
        </p:nvSpPr>
        <p:spPr>
          <a:xfrm>
            <a:off x="8362336" y="2286000"/>
            <a:ext cx="3646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Perspective of        </a:t>
            </a:r>
          </a:p>
          <a:p>
            <a:r>
              <a:rPr lang="en-GB" dirty="0"/>
              <a:t> </a:t>
            </a:r>
            <a:r>
              <a:rPr lang="en-GB" dirty="0" smtClean="0"/>
              <a:t>          Personality</a:t>
            </a:r>
          </a:p>
          <a:p>
            <a:r>
              <a:rPr lang="en-GB" dirty="0"/>
              <a:t>&lt;</a:t>
            </a:r>
            <a:r>
              <a:rPr lang="en-GB" dirty="0" smtClean="0"/>
              <a:t> ---</a:t>
            </a:r>
            <a:endParaRPr lang="en-GB" dirty="0"/>
          </a:p>
          <a:p>
            <a:r>
              <a:rPr lang="en-GB" dirty="0" smtClean="0"/>
              <a:t>           Structural </a:t>
            </a:r>
          </a:p>
          <a:p>
            <a:r>
              <a:rPr lang="en-GB" dirty="0"/>
              <a:t> </a:t>
            </a:r>
            <a:r>
              <a:rPr lang="en-GB" dirty="0" smtClean="0"/>
              <a:t>          Ego State Model  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5444836" y="4918364"/>
            <a:ext cx="30139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Relational Perspective</a:t>
            </a:r>
          </a:p>
          <a:p>
            <a:r>
              <a:rPr lang="en-GB" dirty="0" smtClean="0"/>
              <a:t>Organisation and Pattern</a:t>
            </a:r>
          </a:p>
          <a:p>
            <a:r>
              <a:rPr lang="en-GB" dirty="0" smtClean="0"/>
              <a:t>of Relationship</a:t>
            </a:r>
          </a:p>
          <a:p>
            <a:endParaRPr lang="en-GB" dirty="0"/>
          </a:p>
          <a:p>
            <a:r>
              <a:rPr lang="en-GB" dirty="0" smtClean="0"/>
              <a:t>Transactions, Games,…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959927" y="2798618"/>
            <a:ext cx="23799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B050"/>
                </a:solidFill>
              </a:rPr>
              <a:t>EXPERIENCE</a:t>
            </a:r>
          </a:p>
          <a:p>
            <a:endParaRPr lang="en-GB" sz="2800" dirty="0">
              <a:solidFill>
                <a:srgbClr val="00B050"/>
              </a:solidFill>
            </a:endParaRPr>
          </a:p>
          <a:p>
            <a:r>
              <a:rPr lang="en-GB" sz="2800" dirty="0" smtClean="0">
                <a:solidFill>
                  <a:srgbClr val="00B050"/>
                </a:solidFill>
              </a:rPr>
              <a:t>BEHAVIOUR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Sylvia Schachner, TSTA-E                                                                               sylviaschachner@gmx.at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66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Sylvia Schachner, TSTA-E                                                                               sylviaschachner@gmx.at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3274142" y="15780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239" y="0"/>
            <a:ext cx="7300451" cy="606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9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Sylvia Schachner, TSTA-E                                                                               sylviaschachner@gmx.at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139354"/>
              </p:ext>
            </p:extLst>
          </p:nvPr>
        </p:nvGraphicFramePr>
        <p:xfrm>
          <a:off x="2403987" y="589935"/>
          <a:ext cx="6725266" cy="1843549"/>
        </p:xfrm>
        <a:graphic>
          <a:graphicData uri="http://schemas.openxmlformats.org/drawingml/2006/table">
            <a:tbl>
              <a:tblPr/>
              <a:tblGrid>
                <a:gridCol w="6725266"/>
              </a:tblGrid>
              <a:tr h="1843549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The </a:t>
                      </a:r>
                      <a:r>
                        <a:rPr lang="de-DE" dirty="0" err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roof</a:t>
                      </a:r>
                      <a:r>
                        <a:rPr lang="de-DE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 : Output </a:t>
                      </a:r>
                      <a:r>
                        <a:rPr lang="de-DE" dirty="0" err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of</a:t>
                      </a:r>
                      <a:r>
                        <a:rPr lang="de-DE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 </a:t>
                      </a:r>
                      <a:r>
                        <a:rPr lang="de-DE" dirty="0" err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learning</a:t>
                      </a:r>
                      <a:endParaRPr lang="de-DE" dirty="0">
                        <a:effectLst/>
                      </a:endParaRPr>
                    </a:p>
                    <a:p>
                      <a:r>
                        <a:rPr lang="de-DE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                 </a:t>
                      </a:r>
                      <a:r>
                        <a:rPr lang="de-DE" dirty="0" err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What</a:t>
                      </a:r>
                      <a:r>
                        <a:rPr lang="de-DE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 </a:t>
                      </a:r>
                      <a:r>
                        <a:rPr lang="de-DE" dirty="0" err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is</a:t>
                      </a:r>
                      <a:r>
                        <a:rPr lang="de-DE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 </a:t>
                      </a:r>
                      <a:r>
                        <a:rPr lang="de-DE" dirty="0" err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visible</a:t>
                      </a:r>
                      <a:r>
                        <a:rPr lang="de-DE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? </a:t>
                      </a:r>
                      <a:endParaRPr lang="de-DE" dirty="0">
                        <a:effectLst/>
                      </a:endParaRPr>
                    </a:p>
                    <a:p>
                      <a:r>
                        <a:rPr lang="de-DE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                 </a:t>
                      </a:r>
                      <a:r>
                        <a:rPr lang="de-DE" dirty="0" err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What</a:t>
                      </a:r>
                      <a:r>
                        <a:rPr lang="de-DE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 </a:t>
                      </a:r>
                      <a:r>
                        <a:rPr lang="de-DE" dirty="0" err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has</a:t>
                      </a:r>
                      <a:r>
                        <a:rPr lang="de-DE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 </a:t>
                      </a:r>
                      <a:r>
                        <a:rPr lang="de-DE" dirty="0" err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changed</a:t>
                      </a:r>
                      <a:r>
                        <a:rPr lang="de-DE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? </a:t>
                      </a:r>
                      <a:endParaRPr lang="de-DE" dirty="0">
                        <a:effectLst/>
                      </a:endParaRPr>
                    </a:p>
                    <a:p>
                      <a:r>
                        <a:rPr lang="de-DE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                 </a:t>
                      </a:r>
                      <a:r>
                        <a:rPr lang="de-DE" dirty="0" err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What</a:t>
                      </a:r>
                      <a:r>
                        <a:rPr lang="de-DE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 </a:t>
                      </a:r>
                      <a:r>
                        <a:rPr lang="de-DE" dirty="0" err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knowledge</a:t>
                      </a:r>
                      <a:r>
                        <a:rPr lang="de-DE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 </a:t>
                      </a:r>
                      <a:r>
                        <a:rPr lang="de-DE" dirty="0" err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is</a:t>
                      </a:r>
                      <a:r>
                        <a:rPr lang="de-DE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 </a:t>
                      </a:r>
                      <a:r>
                        <a:rPr lang="de-DE" dirty="0" err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increased</a:t>
                      </a:r>
                      <a:r>
                        <a:rPr lang="de-DE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? </a:t>
                      </a:r>
                      <a:endParaRPr lang="de-DE" dirty="0">
                        <a:effectLst/>
                      </a:endParaRPr>
                    </a:p>
                    <a:p>
                      <a:r>
                        <a:rPr lang="de-DE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                 </a:t>
                      </a:r>
                      <a:r>
                        <a:rPr lang="de-DE" dirty="0" err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What</a:t>
                      </a:r>
                      <a:r>
                        <a:rPr lang="de-DE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 </a:t>
                      </a:r>
                      <a:r>
                        <a:rPr lang="de-DE" dirty="0" err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skills</a:t>
                      </a:r>
                      <a:r>
                        <a:rPr lang="de-DE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 </a:t>
                      </a:r>
                      <a:r>
                        <a:rPr lang="de-DE" dirty="0" err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are</a:t>
                      </a:r>
                      <a:r>
                        <a:rPr lang="de-DE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 </a:t>
                      </a:r>
                      <a:r>
                        <a:rPr lang="de-DE" dirty="0" err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increased</a:t>
                      </a:r>
                      <a:r>
                        <a:rPr lang="de-DE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?</a:t>
                      </a:r>
                      <a:endParaRPr lang="de-DE" dirty="0">
                        <a:effectLst/>
                      </a:endParaRPr>
                    </a:p>
                    <a:p>
                      <a:r>
                        <a:rPr lang="de-DE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                 </a:t>
                      </a:r>
                      <a:r>
                        <a:rPr lang="de-DE" dirty="0" err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What</a:t>
                      </a:r>
                      <a:r>
                        <a:rPr lang="de-DE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 </a:t>
                      </a:r>
                      <a:r>
                        <a:rPr lang="de-DE" dirty="0" err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challenges</a:t>
                      </a:r>
                      <a:r>
                        <a:rPr lang="de-DE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 </a:t>
                      </a:r>
                      <a:r>
                        <a:rPr lang="de-DE" dirty="0" err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are</a:t>
                      </a:r>
                      <a:r>
                        <a:rPr lang="de-DE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 </a:t>
                      </a:r>
                      <a:r>
                        <a:rPr lang="de-DE" dirty="0" err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to</a:t>
                      </a:r>
                      <a:r>
                        <a:rPr lang="de-DE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 </a:t>
                      </a:r>
                      <a:r>
                        <a:rPr lang="de-DE" dirty="0" err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observe</a:t>
                      </a:r>
                      <a:r>
                        <a:rPr lang="de-DE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?</a:t>
                      </a:r>
                      <a:endParaRPr lang="de-DE" dirty="0">
                        <a:effectLst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278359"/>
              </p:ext>
            </p:extLst>
          </p:nvPr>
        </p:nvGraphicFramePr>
        <p:xfrm>
          <a:off x="2374491" y="2433484"/>
          <a:ext cx="6754762" cy="2773680"/>
        </p:xfrm>
        <a:graphic>
          <a:graphicData uri="http://schemas.openxmlformats.org/drawingml/2006/table">
            <a:tbl>
              <a:tblPr/>
              <a:tblGrid>
                <a:gridCol w="2256536"/>
                <a:gridCol w="2241690"/>
                <a:gridCol w="2256536"/>
              </a:tblGrid>
              <a:tr h="365669">
                <a:tc>
                  <a:txBody>
                    <a:bodyPr/>
                    <a:lstStyle/>
                    <a:p>
                      <a:r>
                        <a:rPr lang="de-DE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Rooms</a:t>
                      </a:r>
                      <a:endParaRPr lang="de-DE">
                        <a:effectLst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Liberal</a:t>
                      </a:r>
                      <a:endParaRPr lang="de-DE">
                        <a:effectLst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Progressive</a:t>
                      </a:r>
                      <a:endParaRPr lang="de-DE">
                        <a:effectLst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89896">
                <a:tc>
                  <a:txBody>
                    <a:bodyPr/>
                    <a:lstStyle/>
                    <a:p>
                      <a:r>
                        <a:rPr lang="de-DE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Steps</a:t>
                      </a:r>
                      <a:endParaRPr lang="de-DE">
                        <a:effectLst/>
                      </a:endParaRPr>
                    </a:p>
                    <a:p>
                      <a:r>
                        <a:rPr lang="de-DE">
                          <a:effectLst/>
                          <a:latin typeface="Helvetica" charset="0"/>
                        </a:rPr>
                        <a:t/>
                      </a:r>
                      <a:br>
                        <a:rPr lang="de-DE">
                          <a:effectLst/>
                          <a:latin typeface="Helvetica" charset="0"/>
                        </a:rPr>
                      </a:br>
                      <a:endParaRPr lang="de-DE">
                        <a:effectLst/>
                        <a:latin typeface="Helvetica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Humanistic</a:t>
                      </a:r>
                      <a:endParaRPr lang="de-DE">
                        <a:effectLst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Technological</a:t>
                      </a:r>
                      <a:endParaRPr lang="de-DE">
                        <a:effectLst/>
                      </a:endParaRPr>
                    </a:p>
                    <a:p>
                      <a:r>
                        <a:rPr lang="de-DE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/>
                      </a:r>
                      <a:br>
                        <a:rPr lang="de-DE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</a:br>
                      <a:endParaRPr lang="de-DE">
                        <a:solidFill>
                          <a:srgbClr val="000000"/>
                        </a:solidFill>
                        <a:effectLst/>
                        <a:latin typeface="Helvetica" charset="0"/>
                      </a:endParaRPr>
                    </a:p>
                    <a:p>
                      <a:r>
                        <a:rPr lang="de-DE">
                          <a:effectLst/>
                          <a:latin typeface="Helvetica" charset="0"/>
                        </a:rPr>
                        <a:t/>
                      </a:r>
                      <a:br>
                        <a:rPr lang="de-DE">
                          <a:effectLst/>
                          <a:latin typeface="Helvetica" charset="0"/>
                        </a:rPr>
                      </a:br>
                      <a:endParaRPr lang="de-DE">
                        <a:effectLst/>
                        <a:latin typeface="Helvetica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8486">
                <a:tc>
                  <a:txBody>
                    <a:bodyPr/>
                    <a:lstStyle/>
                    <a:p>
                      <a:r>
                        <a:rPr lang="de-DE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Doors</a:t>
                      </a:r>
                      <a:endParaRPr lang="de-DE">
                        <a:effectLst/>
                      </a:endParaRPr>
                    </a:p>
                    <a:p>
                      <a:r>
                        <a:rPr lang="de-DE">
                          <a:effectLst/>
                          <a:latin typeface="Helvetica" charset="0"/>
                        </a:rPr>
                        <a:t/>
                      </a:r>
                      <a:br>
                        <a:rPr lang="de-DE">
                          <a:effectLst/>
                          <a:latin typeface="Helvetica" charset="0"/>
                        </a:rPr>
                      </a:br>
                      <a:endParaRPr lang="de-DE">
                        <a:effectLst/>
                        <a:latin typeface="Helvetica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Radical</a:t>
                      </a:r>
                      <a:endParaRPr lang="de-DE">
                        <a:effectLst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Dogmatic</a:t>
                      </a:r>
                      <a:endParaRPr lang="de-DE" dirty="0">
                        <a:effectLst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2374491" y="5118041"/>
            <a:ext cx="148358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Fundament: What exist? What further   </a:t>
            </a:r>
          </a:p>
          <a:p>
            <a:r>
              <a:rPr lang="en-US" dirty="0"/>
              <a:t>                     </a:t>
            </a:r>
            <a:r>
              <a:rPr lang="en-US" dirty="0" err="1"/>
              <a:t>expiriences</a:t>
            </a:r>
            <a:r>
              <a:rPr lang="en-US" dirty="0"/>
              <a:t> are there?</a:t>
            </a:r>
          </a:p>
          <a:p>
            <a:r>
              <a:rPr lang="en-US" dirty="0"/>
              <a:t>Assumptions about learning, beliefs, strategies, </a:t>
            </a:r>
            <a:endParaRPr lang="en-US" dirty="0" smtClean="0"/>
          </a:p>
          <a:p>
            <a:r>
              <a:rPr lang="en-US" dirty="0" err="1" smtClean="0"/>
              <a:t>knowledges</a:t>
            </a:r>
            <a:r>
              <a:rPr lang="en-US" dirty="0"/>
              <a:t>, skills, age, </a:t>
            </a:r>
            <a:r>
              <a:rPr lang="en-US" dirty="0" err="1"/>
              <a:t>Intelligence,personality</a:t>
            </a:r>
            <a:r>
              <a:rPr lang="en-US" dirty="0"/>
              <a:t>, motivation, interests, usefulness, ....</a:t>
            </a:r>
          </a:p>
          <a:p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141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755058" y="811161"/>
            <a:ext cx="1268671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can observe in </a:t>
            </a:r>
            <a:r>
              <a:rPr lang="en-US" sz="2400" dirty="0"/>
              <a:t>everyday life </a:t>
            </a:r>
            <a:r>
              <a:rPr lang="en-US" sz="2400" dirty="0" smtClean="0"/>
              <a:t>patterns </a:t>
            </a:r>
          </a:p>
          <a:p>
            <a:r>
              <a:rPr lang="en-US" sz="2400" dirty="0" smtClean="0"/>
              <a:t>which </a:t>
            </a:r>
            <a:r>
              <a:rPr lang="en-US" sz="2400" dirty="0"/>
              <a:t>are repeating themselves consistently </a:t>
            </a:r>
            <a:r>
              <a:rPr lang="en-US" sz="2400" dirty="0" smtClean="0"/>
              <a:t>and </a:t>
            </a:r>
            <a:r>
              <a:rPr lang="en-US" sz="2400" dirty="0"/>
              <a:t>appear </a:t>
            </a:r>
            <a:r>
              <a:rPr lang="en-US" sz="2400" dirty="0" smtClean="0"/>
              <a:t>frequently,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nd  </a:t>
            </a:r>
            <a:r>
              <a:rPr lang="en-US" sz="2400" dirty="0"/>
              <a:t>are as </a:t>
            </a:r>
            <a:r>
              <a:rPr lang="en-US" sz="2400" dirty="0" smtClean="0"/>
              <a:t> </a:t>
            </a:r>
            <a:r>
              <a:rPr lang="en-US" sz="2400" dirty="0"/>
              <a:t>unconscious to us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If we look closer, particular topics and processes become noticeable, </a:t>
            </a:r>
            <a:endParaRPr lang="en-US" sz="2400" dirty="0" smtClean="0"/>
          </a:p>
          <a:p>
            <a:r>
              <a:rPr lang="en-US" sz="2400" dirty="0" smtClean="0"/>
              <a:t>particular </a:t>
            </a:r>
            <a:r>
              <a:rPr lang="en-US" sz="2400" dirty="0"/>
              <a:t>actions and reactions, </a:t>
            </a:r>
            <a:endParaRPr lang="en-US" sz="2400" dirty="0" smtClean="0"/>
          </a:p>
          <a:p>
            <a:r>
              <a:rPr lang="en-US" sz="2400" dirty="0" smtClean="0"/>
              <a:t>in </a:t>
            </a:r>
            <a:r>
              <a:rPr lang="en-US" sz="2400" dirty="0"/>
              <a:t>which </a:t>
            </a:r>
            <a:r>
              <a:rPr lang="en-US" sz="2400" dirty="0" smtClean="0"/>
              <a:t> </a:t>
            </a:r>
            <a:r>
              <a:rPr lang="en-US" sz="2400" dirty="0"/>
              <a:t>their fixed </a:t>
            </a:r>
            <a:r>
              <a:rPr lang="en-US" sz="2400" dirty="0" smtClean="0"/>
              <a:t>roles are observable.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From the participant’s present initially not </a:t>
            </a:r>
            <a:r>
              <a:rPr lang="en-US" sz="2400" dirty="0" smtClean="0"/>
              <a:t>understandable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complex social </a:t>
            </a:r>
            <a:r>
              <a:rPr lang="en-US" sz="2400" dirty="0" smtClean="0"/>
              <a:t>patterns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are described with the model of </a:t>
            </a:r>
            <a:r>
              <a:rPr lang="en-US" sz="2400" dirty="0" smtClean="0"/>
              <a:t>psychological games</a:t>
            </a:r>
            <a:r>
              <a:rPr lang="en-US" sz="2400" dirty="0"/>
              <a:t>.</a:t>
            </a:r>
            <a:endParaRPr lang="de-DE" sz="2400" dirty="0"/>
          </a:p>
          <a:p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Sylvia Schachner, TSTA-E                                                                               sylviaschachner@gmx.at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59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300748" y="1002890"/>
            <a:ext cx="8021748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 </a:t>
            </a:r>
            <a:endParaRPr lang="de-DE" sz="2400" dirty="0"/>
          </a:p>
          <a:p>
            <a:r>
              <a:rPr lang="en-US" sz="2400" dirty="0"/>
              <a:t>The model of psychological games is</a:t>
            </a:r>
            <a:endParaRPr lang="de-DE" sz="2400" dirty="0"/>
          </a:p>
          <a:p>
            <a:pPr marL="285750" lvl="0" indent="-285750">
              <a:buFont typeface="Wingdings" charset="2"/>
              <a:buChar char="v"/>
            </a:pPr>
            <a:r>
              <a:rPr lang="en-US" sz="2400" dirty="0"/>
              <a:t>On the </a:t>
            </a:r>
            <a:r>
              <a:rPr lang="en-US" sz="2400" b="1" dirty="0"/>
              <a:t>level of communication</a:t>
            </a:r>
            <a:r>
              <a:rPr lang="en-US" sz="2400" dirty="0"/>
              <a:t> the presentation </a:t>
            </a:r>
            <a:endParaRPr lang="en-US" sz="2400" dirty="0" smtClean="0"/>
          </a:p>
          <a:p>
            <a:pPr lvl="0"/>
            <a:r>
              <a:rPr lang="en-US" sz="2400" dirty="0"/>
              <a:t> </a:t>
            </a:r>
            <a:r>
              <a:rPr lang="en-US" sz="2400" dirty="0" smtClean="0"/>
              <a:t>   of </a:t>
            </a:r>
            <a:r>
              <a:rPr lang="en-US" sz="2400" dirty="0"/>
              <a:t>a particular procedure </a:t>
            </a:r>
            <a:endParaRPr lang="en-US" sz="2400" dirty="0" smtClean="0"/>
          </a:p>
          <a:p>
            <a:pPr lvl="0"/>
            <a:r>
              <a:rPr lang="en-US" sz="2400" dirty="0"/>
              <a:t> </a:t>
            </a:r>
            <a:r>
              <a:rPr lang="en-US" sz="2400" dirty="0" smtClean="0"/>
              <a:t>   of </a:t>
            </a:r>
            <a:r>
              <a:rPr lang="en-US" sz="2400" dirty="0"/>
              <a:t>a relationship with its open and hidden aspects.</a:t>
            </a:r>
            <a:endParaRPr lang="de-DE" sz="2400" dirty="0"/>
          </a:p>
          <a:p>
            <a:pPr marL="285750" lvl="0" indent="-285750">
              <a:buFont typeface="Wingdings" charset="2"/>
              <a:buChar char="v"/>
            </a:pPr>
            <a:r>
              <a:rPr lang="en-US" sz="2400" dirty="0"/>
              <a:t>On the </a:t>
            </a:r>
            <a:r>
              <a:rPr lang="en-US" sz="2400" b="1" dirty="0" err="1"/>
              <a:t>intrapsychic</a:t>
            </a:r>
            <a:r>
              <a:rPr lang="en-US" sz="2400" b="1" dirty="0"/>
              <a:t> level</a:t>
            </a:r>
            <a:r>
              <a:rPr lang="en-US" sz="2400" dirty="0"/>
              <a:t> the presentation </a:t>
            </a:r>
            <a:endParaRPr lang="en-US" sz="2400" dirty="0" smtClean="0"/>
          </a:p>
          <a:p>
            <a:pPr lvl="0"/>
            <a:r>
              <a:rPr lang="en-US" sz="2400" dirty="0"/>
              <a:t> </a:t>
            </a:r>
            <a:r>
              <a:rPr lang="en-US" sz="2400" dirty="0" smtClean="0"/>
              <a:t>   of </a:t>
            </a:r>
            <a:r>
              <a:rPr lang="en-US" sz="2400" dirty="0"/>
              <a:t>an unsolved problem.</a:t>
            </a:r>
            <a:endParaRPr lang="de-DE" sz="2400" dirty="0"/>
          </a:p>
          <a:p>
            <a:pPr marL="285750" lvl="0" indent="-285750">
              <a:buFont typeface="Wingdings" charset="2"/>
              <a:buChar char="v"/>
            </a:pPr>
            <a:r>
              <a:rPr lang="en-US" sz="2400" dirty="0"/>
              <a:t>O</a:t>
            </a:r>
            <a:r>
              <a:rPr lang="en-US" sz="2400" dirty="0" smtClean="0"/>
              <a:t>n </a:t>
            </a:r>
            <a:r>
              <a:rPr lang="en-US" sz="2400" dirty="0"/>
              <a:t>the </a:t>
            </a:r>
            <a:r>
              <a:rPr lang="en-US" sz="2400" b="1" dirty="0"/>
              <a:t>level of context</a:t>
            </a:r>
            <a:r>
              <a:rPr lang="en-US" sz="2400" dirty="0"/>
              <a:t> the try to repeat </a:t>
            </a:r>
            <a:endParaRPr lang="en-US" sz="2400" dirty="0" smtClean="0"/>
          </a:p>
          <a:p>
            <a:pPr lvl="0"/>
            <a:r>
              <a:rPr lang="en-US" sz="2400" dirty="0"/>
              <a:t> </a:t>
            </a:r>
            <a:r>
              <a:rPr lang="en-US" sz="2400" dirty="0" smtClean="0"/>
              <a:t>   earlier </a:t>
            </a:r>
            <a:r>
              <a:rPr lang="en-US" sz="2400" dirty="0"/>
              <a:t>experienced social patterns </a:t>
            </a:r>
            <a:endParaRPr lang="en-US" sz="2400" dirty="0" smtClean="0"/>
          </a:p>
          <a:p>
            <a:pPr lvl="0"/>
            <a:r>
              <a:rPr lang="en-US" sz="2400" dirty="0"/>
              <a:t> </a:t>
            </a:r>
            <a:r>
              <a:rPr lang="en-US" sz="2400" dirty="0" smtClean="0"/>
              <a:t>   and </a:t>
            </a:r>
            <a:r>
              <a:rPr lang="en-US" sz="2400" dirty="0"/>
              <a:t>to establish the earlier status quo </a:t>
            </a:r>
            <a:endParaRPr lang="en-US" sz="2400" dirty="0" smtClean="0"/>
          </a:p>
          <a:p>
            <a:pPr lvl="0"/>
            <a:r>
              <a:rPr lang="en-US" sz="2400" dirty="0"/>
              <a:t> </a:t>
            </a:r>
            <a:r>
              <a:rPr lang="en-US" sz="2400" dirty="0" smtClean="0"/>
              <a:t>   in </a:t>
            </a:r>
            <a:r>
              <a:rPr lang="en-US" sz="2400" dirty="0"/>
              <a:t>the here and now of the relation.</a:t>
            </a:r>
            <a:endParaRPr lang="de-DE" sz="2400" dirty="0"/>
          </a:p>
          <a:p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Sylvia Schachner, TSTA-E                                                                               sylviaschachner@gmx.at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30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09019" y="884903"/>
            <a:ext cx="5753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reason and “benefit” of psychological games</a:t>
            </a:r>
            <a:endParaRPr lang="en-GB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113900"/>
              </p:ext>
            </p:extLst>
          </p:nvPr>
        </p:nvGraphicFramePr>
        <p:xfrm>
          <a:off x="2109019" y="1902543"/>
          <a:ext cx="7458844" cy="3935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3046"/>
                <a:gridCol w="2667899"/>
                <a:gridCol w="2667899"/>
              </a:tblGrid>
              <a:tr h="2623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External use</a:t>
                      </a:r>
                      <a:endParaRPr lang="de-DE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Internal use</a:t>
                      </a:r>
                      <a:endParaRPr lang="de-DE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/>
                </a:tc>
              </a:tr>
              <a:tr h="10494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Social level</a:t>
                      </a:r>
                      <a:endParaRPr lang="de-DE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Superficial contact with people, pastime, small talk</a:t>
                      </a:r>
                      <a:endParaRPr lang="de-DE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spending predictable time with so-called ‚good‘ friends</a:t>
                      </a:r>
                      <a:endParaRPr lang="de-DE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/>
                </a:tc>
              </a:tr>
              <a:tr h="1311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Psychological level</a:t>
                      </a:r>
                      <a:endParaRPr lang="de-DE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Avoidance of intimacy, responsibility, no direct request for strokes</a:t>
                      </a:r>
                      <a:endParaRPr lang="de-DE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 pattern to get feelings that are depending on the script </a:t>
                      </a:r>
                      <a:endParaRPr lang="de-DE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/>
                </a:tc>
              </a:tr>
              <a:tr h="1311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Existential level</a:t>
                      </a:r>
                      <a:endParaRPr lang="de-DE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Biological needs for stimulation and attention (‘negative attention is better than none’)</a:t>
                      </a:r>
                      <a:endParaRPr lang="de-DE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Basic positions of one’s life are confirmed, rackets are supported, the script is strengthened. </a:t>
                      </a:r>
                      <a:endParaRPr lang="de-DE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Sylvia Schachner, TSTA-E                                                                               sylviaschachner@gmx.at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35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2241755" y="1106129"/>
            <a:ext cx="3010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The drama triangle</a:t>
            </a:r>
            <a:endParaRPr lang="en-GB" sz="2400" dirty="0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16" name="Group 231"/>
          <p:cNvGrpSpPr>
            <a:grpSpLocks/>
          </p:cNvGrpSpPr>
          <p:nvPr/>
        </p:nvGrpSpPr>
        <p:grpSpPr bwMode="auto">
          <a:xfrm flipV="1">
            <a:off x="6607276" y="2094271"/>
            <a:ext cx="5584723" cy="3446104"/>
            <a:chOff x="-535" y="0"/>
            <a:chExt cx="20535" cy="20000"/>
          </a:xfrm>
        </p:grpSpPr>
        <p:sp>
          <p:nvSpPr>
            <p:cNvPr id="17" name="Freeform 232"/>
            <p:cNvSpPr>
              <a:spLocks/>
            </p:cNvSpPr>
            <p:nvPr/>
          </p:nvSpPr>
          <p:spPr bwMode="auto">
            <a:xfrm>
              <a:off x="4111" y="3529"/>
              <a:ext cx="11707" cy="13387"/>
            </a:xfrm>
            <a:custGeom>
              <a:avLst/>
              <a:gdLst>
                <a:gd name="T0" fmla="*/ 0 w 20000"/>
                <a:gd name="T1" fmla="*/ 19986 h 20000"/>
                <a:gd name="T2" fmla="*/ 19994 w 20000"/>
                <a:gd name="T3" fmla="*/ 19986 h 20000"/>
                <a:gd name="T4" fmla="*/ 8975 w 20000"/>
                <a:gd name="T5" fmla="*/ 0 h 20000"/>
                <a:gd name="T6" fmla="*/ 0 w 20000"/>
                <a:gd name="T7" fmla="*/ 1998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00" h="20000">
                  <a:moveTo>
                    <a:pt x="0" y="19986"/>
                  </a:moveTo>
                  <a:lnTo>
                    <a:pt x="19994" y="19986"/>
                  </a:lnTo>
                  <a:lnTo>
                    <a:pt x="8975" y="0"/>
                  </a:lnTo>
                  <a:lnTo>
                    <a:pt x="0" y="19986"/>
                  </a:lnTo>
                  <a:close/>
                </a:path>
              </a:pathLst>
            </a:custGeom>
            <a:solidFill>
              <a:srgbClr val="F2F2F2"/>
            </a:solidFill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18" name="Rectangle 233"/>
            <p:cNvSpPr>
              <a:spLocks noChangeArrowheads="1"/>
            </p:cNvSpPr>
            <p:nvPr/>
          </p:nvSpPr>
          <p:spPr bwMode="auto">
            <a:xfrm>
              <a:off x="7606" y="0"/>
              <a:ext cx="3506" cy="305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12700" tIns="12700" rIns="12700" bIns="1270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1100" b="1">
                  <a:effectLst/>
                  <a:latin typeface="Arial" charset="0"/>
                  <a:ea typeface="Calibri" charset="0"/>
                  <a:cs typeface="Times New Roman" charset="0"/>
                </a:rPr>
                <a:t>Victim</a:t>
              </a:r>
              <a:endParaRPr lang="de-DE" sz="1100">
                <a:effectLst/>
                <a:latin typeface="Calibri" charset="0"/>
                <a:ea typeface="Calibri" charset="0"/>
                <a:cs typeface="Times New Roman" charset="0"/>
              </a:endParaRPr>
            </a:p>
          </p:txBody>
        </p:sp>
        <p:sp>
          <p:nvSpPr>
            <p:cNvPr id="19" name="Rectangle 234"/>
            <p:cNvSpPr>
              <a:spLocks noChangeArrowheads="1"/>
            </p:cNvSpPr>
            <p:nvPr/>
          </p:nvSpPr>
          <p:spPr bwMode="auto">
            <a:xfrm>
              <a:off x="-535" y="15393"/>
              <a:ext cx="4646" cy="259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12700" tIns="12700" rIns="12700" bIns="1270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1100" b="1">
                  <a:effectLst/>
                  <a:latin typeface="Arial" charset="0"/>
                  <a:ea typeface="Calibri" charset="0"/>
                  <a:cs typeface="Times New Roman" charset="0"/>
                </a:rPr>
                <a:t>Persecutor</a:t>
              </a:r>
              <a:endParaRPr lang="de-DE" sz="1100">
                <a:effectLst/>
                <a:latin typeface="Calibri" charset="0"/>
                <a:ea typeface="Calibri" charset="0"/>
                <a:cs typeface="Times New Roman" charset="0"/>
              </a:endParaRPr>
            </a:p>
          </p:txBody>
        </p:sp>
        <p:sp>
          <p:nvSpPr>
            <p:cNvPr id="20" name="Rectangle 235"/>
            <p:cNvSpPr>
              <a:spLocks noChangeArrowheads="1"/>
            </p:cNvSpPr>
            <p:nvPr/>
          </p:nvSpPr>
          <p:spPr bwMode="auto">
            <a:xfrm>
              <a:off x="16494" y="14977"/>
              <a:ext cx="3506" cy="3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12700" tIns="12700" rIns="12700" bIns="1270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1100" b="1">
                  <a:effectLst/>
                  <a:latin typeface="Arial" charset="0"/>
                  <a:ea typeface="Calibri" charset="0"/>
                  <a:cs typeface="Times New Roman" charset="0"/>
                </a:rPr>
                <a:t>Rescuer</a:t>
              </a:r>
              <a:endParaRPr lang="de-DE" sz="1100">
                <a:effectLst/>
                <a:latin typeface="Calibri" charset="0"/>
                <a:ea typeface="Calibri" charset="0"/>
                <a:cs typeface="Times New Roman" charset="0"/>
              </a:endParaRPr>
            </a:p>
          </p:txBody>
        </p:sp>
        <p:cxnSp>
          <p:nvCxnSpPr>
            <p:cNvPr id="21" name="Line 236"/>
            <p:cNvCxnSpPr>
              <a:cxnSpLocks noChangeShapeType="1"/>
            </p:cNvCxnSpPr>
            <p:nvPr/>
          </p:nvCxnSpPr>
          <p:spPr bwMode="auto">
            <a:xfrm flipV="1">
              <a:off x="3741" y="4494"/>
              <a:ext cx="4332" cy="103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Line 237"/>
            <p:cNvCxnSpPr>
              <a:cxnSpLocks noChangeShapeType="1"/>
            </p:cNvCxnSpPr>
            <p:nvPr/>
          </p:nvCxnSpPr>
          <p:spPr bwMode="auto">
            <a:xfrm>
              <a:off x="11116" y="3822"/>
              <a:ext cx="5115" cy="106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Line 238"/>
            <p:cNvCxnSpPr>
              <a:cxnSpLocks noChangeShapeType="1"/>
            </p:cNvCxnSpPr>
            <p:nvPr/>
          </p:nvCxnSpPr>
          <p:spPr bwMode="auto">
            <a:xfrm flipH="1">
              <a:off x="4752" y="18648"/>
              <a:ext cx="10970" cy="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Line 239"/>
            <p:cNvCxnSpPr>
              <a:cxnSpLocks noChangeShapeType="1"/>
            </p:cNvCxnSpPr>
            <p:nvPr/>
          </p:nvCxnSpPr>
          <p:spPr bwMode="auto">
            <a:xfrm>
              <a:off x="4752" y="19991"/>
              <a:ext cx="10970" cy="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Line 240"/>
            <p:cNvCxnSpPr>
              <a:cxnSpLocks noChangeShapeType="1"/>
            </p:cNvCxnSpPr>
            <p:nvPr/>
          </p:nvCxnSpPr>
          <p:spPr bwMode="auto">
            <a:xfrm flipH="1">
              <a:off x="3004" y="4305"/>
              <a:ext cx="4332" cy="103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Line 241"/>
            <p:cNvCxnSpPr>
              <a:cxnSpLocks noChangeShapeType="1"/>
            </p:cNvCxnSpPr>
            <p:nvPr/>
          </p:nvCxnSpPr>
          <p:spPr bwMode="auto">
            <a:xfrm flipH="1" flipV="1">
              <a:off x="11532" y="3245"/>
              <a:ext cx="5115" cy="106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7" name="Rectangle 16"/>
          <p:cNvSpPr>
            <a:spLocks noChangeArrowheads="1"/>
          </p:cNvSpPr>
          <p:nvPr/>
        </p:nvSpPr>
        <p:spPr bwMode="auto">
          <a:xfrm rot="10800000" flipV="1">
            <a:off x="442452" y="3012289"/>
            <a:ext cx="533828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rescuer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cares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about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others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and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takes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over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responsibility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without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being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asked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openly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do so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persecutor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criticizes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devalues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</a:t>
            </a:r>
            <a:b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condemns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and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knows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better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than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others</a:t>
            </a:r>
            <a:r>
              <a:rPr kumimoji="0" lang="de-DE" altLang="de-D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victim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is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helpless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suffering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and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covertly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asks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others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take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over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responsibility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Sylvia Schachner, TSTA-E                                                                               sylviaschachner@gmx.at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7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Sylvia Schachner, TSTA-E                                                                               sylviaschachner@gmx.at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2684206" y="17993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1548581" y="1799303"/>
            <a:ext cx="96000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GAME PLAN</a:t>
            </a:r>
          </a:p>
          <a:p>
            <a:r>
              <a:rPr lang="en-GB" dirty="0"/>
              <a:t>This version is from T.A Today, adapted from John James by Laurence </a:t>
            </a:r>
            <a:r>
              <a:rPr lang="en-GB" dirty="0" err="1"/>
              <a:t>Collinson</a:t>
            </a:r>
            <a:r>
              <a:rPr lang="en-GB" dirty="0"/>
              <a:t>.</a:t>
            </a:r>
          </a:p>
          <a:p>
            <a:r>
              <a:rPr lang="en-GB" dirty="0"/>
              <a:t>1. WHAT KEEPS HAPPENING TO ME OVER AND OVER AGAIN?</a:t>
            </a:r>
          </a:p>
          <a:p>
            <a:r>
              <a:rPr lang="en-GB" dirty="0"/>
              <a:t>2. HOW DOES IT START?</a:t>
            </a:r>
          </a:p>
          <a:p>
            <a:r>
              <a:rPr lang="en-GB" dirty="0"/>
              <a:t>3. WHAT HAPPENS NEXT?</a:t>
            </a:r>
          </a:p>
          <a:p>
            <a:r>
              <a:rPr lang="en-GB" dirty="0"/>
              <a:t>4. (MYSTERY QUESTION)</a:t>
            </a:r>
          </a:p>
          <a:p>
            <a:r>
              <a:rPr lang="en-GB" dirty="0"/>
              <a:t>5. AND THEN?</a:t>
            </a:r>
          </a:p>
          <a:p>
            <a:r>
              <a:rPr lang="en-GB" dirty="0"/>
              <a:t>6. (MYSTERY QUESTION)</a:t>
            </a:r>
          </a:p>
          <a:p>
            <a:r>
              <a:rPr lang="en-GB" dirty="0"/>
              <a:t>7. HOW DOES IT END?</a:t>
            </a:r>
          </a:p>
          <a:p>
            <a:r>
              <a:rPr lang="en-GB" dirty="0"/>
              <a:t>8. HOW DO I FEEL?</a:t>
            </a:r>
          </a:p>
          <a:p>
            <a:r>
              <a:rPr lang="en-GB" dirty="0"/>
              <a:t>9. HOW DO I THINK THE OTHER PERSON FEELS?</a:t>
            </a:r>
          </a:p>
        </p:txBody>
      </p:sp>
    </p:spTree>
    <p:extLst>
      <p:ext uri="{BB962C8B-B14F-4D97-AF65-F5344CB8AC3E}">
        <p14:creationId xmlns:p14="http://schemas.microsoft.com/office/powerpoint/2010/main" val="1913157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082413" y="28021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92915"/>
              </p:ext>
            </p:extLst>
          </p:nvPr>
        </p:nvGraphicFramePr>
        <p:xfrm>
          <a:off x="1533832" y="1671190"/>
          <a:ext cx="10323871" cy="40444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20308"/>
                <a:gridCol w="1403563"/>
              </a:tblGrid>
              <a:tr h="37540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600">
                          <a:effectLst/>
                        </a:rPr>
                        <a:t>What happens to the child/colleague over and over again respectively which behavioral pattern or which problem is this person ‘practicing’ consistently? What fairy tale, what kind of film fits to this event?</a:t>
                      </a:r>
                      <a:br>
                        <a:rPr lang="en-US" sz="600">
                          <a:effectLst/>
                        </a:rPr>
                      </a:br>
                      <a:r>
                        <a:rPr lang="en-US" sz="600">
                          <a:effectLst/>
                        </a:rPr>
                        <a:t>What is the topic of the process?</a:t>
                      </a:r>
                      <a:endParaRPr lang="de-DE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2927" marR="229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de-DE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2927" marR="22927" marT="0" marB="0"/>
                </a:tc>
              </a:tr>
              <a:tr h="2815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  <a:tabLst>
                          <a:tab pos="457200" algn="l"/>
                        </a:tabLst>
                      </a:pPr>
                      <a:r>
                        <a:rPr lang="en-US" sz="600">
                          <a:effectLst/>
                        </a:rPr>
                        <a:t>How does it start?</a:t>
                      </a:r>
                      <a:br>
                        <a:rPr lang="en-US" sz="600">
                          <a:effectLst/>
                        </a:rPr>
                      </a:br>
                      <a:r>
                        <a:rPr lang="en-US" sz="600">
                          <a:effectLst/>
                        </a:rPr>
                        <a:t>It’s not about fault! Games are social processes which can only be shaped and organized together.</a:t>
                      </a:r>
                      <a:endParaRPr lang="de-DE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2927" marR="229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de-DE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2927" marR="22927" marT="0" marB="0"/>
                </a:tc>
              </a:tr>
              <a:tr h="29775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3"/>
                        <a:tabLst>
                          <a:tab pos="457200" algn="l"/>
                        </a:tabLst>
                      </a:pPr>
                      <a:r>
                        <a:rPr lang="en-US" sz="600" dirty="0">
                          <a:effectLst/>
                        </a:rPr>
                        <a:t>What happens next respectively how do the others react to it?</a:t>
                      </a:r>
                      <a:endParaRPr lang="de-DE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2927" marR="229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de-DE" sz="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de-DE" sz="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de-DE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2927" marR="22927" marT="0" marB="0"/>
                </a:tc>
              </a:tr>
              <a:tr h="37540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600" dirty="0">
                          <a:effectLst/>
                        </a:rPr>
                        <a:t>In-depth questions 1: Which is the child’s secret, psychological message for the other person and how does the child think about him/herself?</a:t>
                      </a:r>
                      <a:br>
                        <a:rPr lang="en-US" sz="600" dirty="0">
                          <a:effectLst/>
                        </a:rPr>
                      </a:br>
                      <a:r>
                        <a:rPr lang="en-US" sz="600" dirty="0">
                          <a:effectLst/>
                        </a:rPr>
                        <a:t>How would a child of four or five years express these ideas? How could the child/the colleague think different about him/herself?</a:t>
                      </a:r>
                      <a:endParaRPr lang="de-DE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2927" marR="229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de-DE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2927" marR="22927" marT="0" marB="0"/>
                </a:tc>
              </a:tr>
              <a:tr h="29775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5"/>
                        <a:tabLst>
                          <a:tab pos="457200" algn="l"/>
                        </a:tabLst>
                      </a:pPr>
                      <a:r>
                        <a:rPr lang="en-US" sz="600" dirty="0">
                          <a:effectLst/>
                        </a:rPr>
                        <a:t>How is the sequel of the game?</a:t>
                      </a:r>
                      <a:endParaRPr lang="de-DE" sz="600" dirty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de-DE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de-DE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2927" marR="229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de-DE" sz="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de-DE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2927" marR="22927" marT="0" marB="0"/>
                </a:tc>
              </a:tr>
              <a:tr h="2815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6"/>
                        <a:tabLst>
                          <a:tab pos="457200" algn="l"/>
                        </a:tabLst>
                      </a:pPr>
                      <a:r>
                        <a:rPr lang="en-US" sz="600" dirty="0">
                          <a:effectLst/>
                        </a:rPr>
                        <a:t>In-depth question 2: Which is the other person’s secret, psychological message for the child/colleague (what is your assumption) respectively what do you assume, how your client is perceiving this message?</a:t>
                      </a:r>
                      <a:endParaRPr lang="de-DE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2927" marR="229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de-DE" sz="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de-DE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2927" marR="22927" marT="0" marB="0"/>
                </a:tc>
              </a:tr>
              <a:tr h="2815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7"/>
                        <a:tabLst>
                          <a:tab pos="457200" algn="l"/>
                        </a:tabLst>
                      </a:pPr>
                      <a:r>
                        <a:rPr lang="en-US" sz="600">
                          <a:effectLst/>
                        </a:rPr>
                        <a:t>How does this sequence end?</a:t>
                      </a:r>
                      <a:br>
                        <a:rPr lang="en-US" sz="600">
                          <a:effectLst/>
                        </a:rPr>
                      </a:br>
                      <a:r>
                        <a:rPr lang="en-US" sz="600">
                          <a:effectLst/>
                        </a:rPr>
                        <a:t>What ideas does the child/the colleague have on ‘a good ending’? How shall it end?</a:t>
                      </a:r>
                      <a:endParaRPr lang="de-DE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2927" marR="229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de-DE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2927" marR="22927" marT="0" marB="0"/>
                </a:tc>
              </a:tr>
              <a:tr h="29775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8"/>
                        <a:tabLst>
                          <a:tab pos="457200" algn="l"/>
                        </a:tabLst>
                      </a:pPr>
                      <a:r>
                        <a:rPr lang="en-US" sz="600" dirty="0">
                          <a:effectLst/>
                        </a:rPr>
                        <a:t>How does the child/ the colleague feel and what do they think about themselves? In which thoughts about themselves are they confirmed?</a:t>
                      </a:r>
                      <a:endParaRPr lang="de-DE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2927" marR="229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de-DE" sz="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de-DE" sz="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de-DE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2927" marR="22927" marT="0" marB="0"/>
                </a:tc>
              </a:tr>
              <a:tr h="29775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9"/>
                        <a:tabLst>
                          <a:tab pos="457200" algn="l"/>
                        </a:tabLst>
                      </a:pPr>
                      <a:r>
                        <a:rPr lang="en-US" sz="600">
                          <a:effectLst/>
                        </a:rPr>
                        <a:t>What do you assume how the other person is feeling respectively what does the child/the colleague assume how the other person is feeling?</a:t>
                      </a:r>
                      <a:endParaRPr lang="de-DE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2927" marR="229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de-DE" sz="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de-DE" sz="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de-DE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2927" marR="22927" marT="0" marB="0"/>
                </a:tc>
              </a:tr>
              <a:tr h="2815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0"/>
                        <a:tabLst>
                          <a:tab pos="457200" algn="l"/>
                        </a:tabLst>
                      </a:pPr>
                      <a:r>
                        <a:rPr lang="en-US" sz="600">
                          <a:effectLst/>
                        </a:rPr>
                        <a:t>In-depth question 3: Are these emotions and thoughts important in the child’s life? Does the child have these emotions and thoughts on a regular basis or in important moments?</a:t>
                      </a:r>
                      <a:endParaRPr lang="de-DE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2927" marR="229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de-DE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2927" marR="22927" marT="0" marB="0"/>
                </a:tc>
              </a:tr>
              <a:tr h="2815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1"/>
                        <a:tabLst>
                          <a:tab pos="457200" algn="l"/>
                        </a:tabLst>
                      </a:pPr>
                      <a:r>
                        <a:rPr lang="en-US" sz="600">
                          <a:effectLst/>
                        </a:rPr>
                        <a:t>In-depth question 4: Where does the child know these emotions and feelings from? What situation has been restaged? Who did the participants replace respectively what transferences have been made?</a:t>
                      </a:r>
                      <a:endParaRPr lang="de-DE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2927" marR="229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de-DE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2927" marR="22927" marT="0" marB="0"/>
                </a:tc>
              </a:tr>
              <a:tr h="49626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2"/>
                        <a:tabLst>
                          <a:tab pos="457200" algn="l"/>
                        </a:tabLst>
                      </a:pPr>
                      <a:r>
                        <a:rPr lang="en-US" sz="600">
                          <a:effectLst/>
                        </a:rPr>
                        <a:t>In-depth question 5: Which unsolved concern is conveyed within the game?</a:t>
                      </a:r>
                      <a:br>
                        <a:rPr lang="en-US" sz="600">
                          <a:effectLst/>
                        </a:rPr>
                      </a:br>
                      <a:r>
                        <a:rPr lang="en-US" sz="600">
                          <a:effectLst/>
                        </a:rPr>
                        <a:t>How can the child/the colleague take responsibility in a good and protecting way?</a:t>
                      </a:r>
                      <a:endParaRPr lang="de-DE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2927" marR="229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de-DE" sz="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de-DE" sz="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de-DE" sz="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de-DE" sz="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de-DE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2927" marR="22927" marT="0" marB="0"/>
                </a:tc>
              </a:tr>
              <a:tr h="19850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3"/>
                        <a:tabLst>
                          <a:tab pos="457200" algn="l"/>
                        </a:tabLst>
                      </a:pPr>
                      <a:r>
                        <a:rPr lang="en-US" sz="600">
                          <a:effectLst/>
                        </a:rPr>
                        <a:t>In-depth question 6: In this moment, for what is it useful to still practice this form of relationship?</a:t>
                      </a:r>
                      <a:endParaRPr lang="de-DE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2927" marR="229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de-DE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de-DE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2927" marR="22927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33832" y="747861"/>
            <a:ext cx="2937854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Playing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schedule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of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…………………………………………. 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you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perceive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him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/her)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Sylvia Schachner, TSTA-E                                                                               sylviaschachner@gmx.at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67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Sylvia Schachner, TSTA-E                                                                               sylviaschachner@gmx.at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2153265" y="1152906"/>
            <a:ext cx="81853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DEALING WITH GAMES </a:t>
            </a:r>
          </a:p>
          <a:p>
            <a:r>
              <a:rPr lang="de-DE" dirty="0"/>
              <a:t>*  </a:t>
            </a:r>
            <a:r>
              <a:rPr lang="de-DE" dirty="0" err="1"/>
              <a:t>Use</a:t>
            </a:r>
            <a:r>
              <a:rPr lang="de-DE" dirty="0"/>
              <a:t> Options – positive ego-</a:t>
            </a:r>
            <a:r>
              <a:rPr lang="de-DE" dirty="0" err="1"/>
              <a:t>states</a:t>
            </a:r>
            <a:r>
              <a:rPr lang="de-DE" dirty="0"/>
              <a:t> </a:t>
            </a:r>
          </a:p>
          <a:p>
            <a:r>
              <a:rPr lang="de-DE" dirty="0"/>
              <a:t>*  Catch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opening</a:t>
            </a:r>
            <a:r>
              <a:rPr lang="de-DE" dirty="0"/>
              <a:t> “</a:t>
            </a:r>
            <a:r>
              <a:rPr lang="de-DE" dirty="0" err="1"/>
              <a:t>Con</a:t>
            </a:r>
            <a:r>
              <a:rPr lang="de-DE" dirty="0"/>
              <a:t>” </a:t>
            </a:r>
          </a:p>
          <a:p>
            <a:r>
              <a:rPr lang="de-DE" dirty="0"/>
              <a:t>- Straight: Adult </a:t>
            </a:r>
          </a:p>
          <a:p>
            <a:r>
              <a:rPr lang="de-DE" dirty="0"/>
              <a:t>- O.T.T. Child/Parent </a:t>
            </a:r>
            <a:r>
              <a:rPr lang="de-DE" dirty="0" err="1"/>
              <a:t>response</a:t>
            </a:r>
            <a:r>
              <a:rPr lang="de-DE" dirty="0"/>
              <a:t> </a:t>
            </a:r>
          </a:p>
          <a:p>
            <a:r>
              <a:rPr lang="de-DE" dirty="0"/>
              <a:t>*  Watch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Discounts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Drivers – </a:t>
            </a:r>
            <a:r>
              <a:rPr lang="de-DE" dirty="0" err="1"/>
              <a:t>confront</a:t>
            </a:r>
            <a:r>
              <a:rPr lang="de-DE" dirty="0"/>
              <a:t> </a:t>
            </a:r>
            <a:r>
              <a:rPr lang="de-DE" dirty="0" err="1"/>
              <a:t>discount</a:t>
            </a:r>
            <a:r>
              <a:rPr lang="de-DE" dirty="0"/>
              <a:t> </a:t>
            </a:r>
          </a:p>
          <a:p>
            <a:r>
              <a:rPr lang="de-DE" dirty="0"/>
              <a:t>*  </a:t>
            </a:r>
            <a:r>
              <a:rPr lang="de-DE" dirty="0" err="1"/>
              <a:t>Disown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Negative </a:t>
            </a:r>
            <a:r>
              <a:rPr lang="de-DE" dirty="0" err="1"/>
              <a:t>Payoff</a:t>
            </a:r>
            <a:r>
              <a:rPr lang="de-DE" dirty="0"/>
              <a:t> </a:t>
            </a:r>
          </a:p>
          <a:p>
            <a:r>
              <a:rPr lang="de-DE" dirty="0"/>
              <a:t>*  Go </a:t>
            </a:r>
            <a:r>
              <a:rPr lang="de-DE" dirty="0" err="1"/>
              <a:t>straight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Positive </a:t>
            </a:r>
            <a:r>
              <a:rPr lang="de-DE" dirty="0" err="1"/>
              <a:t>Payoff</a:t>
            </a:r>
            <a:r>
              <a:rPr lang="de-DE" dirty="0"/>
              <a:t> </a:t>
            </a:r>
          </a:p>
          <a:p>
            <a:r>
              <a:rPr lang="de-DE" dirty="0"/>
              <a:t>*  Move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Intimacy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Switch </a:t>
            </a:r>
          </a:p>
          <a:p>
            <a:r>
              <a:rPr lang="de-DE" dirty="0"/>
              <a:t>*  </a:t>
            </a:r>
            <a:r>
              <a:rPr lang="de-DE" dirty="0" err="1"/>
              <a:t>Replace</a:t>
            </a:r>
            <a:r>
              <a:rPr lang="de-DE" dirty="0"/>
              <a:t> Game </a:t>
            </a:r>
            <a:r>
              <a:rPr lang="de-DE" dirty="0" err="1"/>
              <a:t>Strokes</a:t>
            </a:r>
            <a:r>
              <a:rPr lang="de-DE" dirty="0"/>
              <a:t> </a:t>
            </a:r>
          </a:p>
          <a:p>
            <a:r>
              <a:rPr lang="de-DE" dirty="0"/>
              <a:t>*  </a:t>
            </a:r>
            <a:r>
              <a:rPr lang="de-DE" dirty="0" err="1"/>
              <a:t>Accept</a:t>
            </a:r>
            <a:r>
              <a:rPr lang="de-DE" dirty="0"/>
              <a:t> </a:t>
            </a:r>
            <a:r>
              <a:rPr lang="de-DE" dirty="0" err="1"/>
              <a:t>less</a:t>
            </a:r>
            <a:r>
              <a:rPr lang="de-DE" dirty="0"/>
              <a:t> </a:t>
            </a:r>
            <a:r>
              <a:rPr lang="de-DE" dirty="0" err="1"/>
              <a:t>intense</a:t>
            </a:r>
            <a:r>
              <a:rPr lang="de-DE" dirty="0"/>
              <a:t> </a:t>
            </a:r>
            <a:r>
              <a:rPr lang="de-DE" dirty="0" err="1"/>
              <a:t>Strokes</a:t>
            </a:r>
            <a:r>
              <a:rPr lang="de-DE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182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Sylvia Schachner, TSTA-E                                                                               sylviaschachner@gmx.at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2344994" y="8996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277" y="398206"/>
            <a:ext cx="817393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42734"/>
      </p:ext>
    </p:extLst>
  </p:cSld>
  <p:clrMapOvr>
    <a:masterClrMapping/>
  </p:clrMapOvr>
</p:sld>
</file>

<file path=ppt/theme/theme1.xml><?xml version="1.0" encoding="utf-8"?>
<a:theme xmlns:a="http://schemas.openxmlformats.org/drawingml/2006/main" name="Fetze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Fetzen</Template>
  <TotalTime>0</TotalTime>
  <Words>731</Words>
  <Application>Microsoft Macintosh PowerPoint</Application>
  <PresentationFormat>Breitbild</PresentationFormat>
  <Paragraphs>175</Paragraphs>
  <Slides>11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Calibri</vt:lpstr>
      <vt:lpstr>Century Gothic</vt:lpstr>
      <vt:lpstr>Helvetica</vt:lpstr>
      <vt:lpstr>Times New Roman</vt:lpstr>
      <vt:lpstr>Wingdings</vt:lpstr>
      <vt:lpstr>Wingdings 3</vt:lpstr>
      <vt:lpstr>Arial</vt:lpstr>
      <vt:lpstr>Fetzen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Sylvia Schachner</dc:creator>
  <cp:lastModifiedBy>Sylvia Schachner</cp:lastModifiedBy>
  <cp:revision>7</cp:revision>
  <dcterms:created xsi:type="dcterms:W3CDTF">2020-12-08T08:53:58Z</dcterms:created>
  <dcterms:modified xsi:type="dcterms:W3CDTF">2021-01-08T18:30:21Z</dcterms:modified>
</cp:coreProperties>
</file>