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2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333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717549"/>
            <a:ext cx="61950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27149"/>
            <a:ext cx="7889875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33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9.png"/><Relationship Id="rId3" Type="http://schemas.openxmlformats.org/officeDocument/2006/relationships/image" Target="../media/image33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7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3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4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Relationship Id="rId14" Type="http://schemas.openxmlformats.org/officeDocument/2006/relationships/image" Target="../media/image9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33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65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65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33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33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9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136.png"/><Relationship Id="rId5" Type="http://schemas.openxmlformats.org/officeDocument/2006/relationships/image" Target="../media/image131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33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ousch.cz/" TargetMode="External"/><Relationship Id="rId2" Type="http://schemas.openxmlformats.org/officeDocument/2006/relationships/hyperlink" Target="http://www.sosbn.c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hyperlink" Target="http://www.szsuo.cz/" TargetMode="External"/><Relationship Id="rId4" Type="http://schemas.openxmlformats.org/officeDocument/2006/relationships/hyperlink" Target="http://www.szs.tabor.indos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babinet.cz/obr2/PaP_deti%20v%20centru%20mensi_0080307.JPG" TargetMode="External"/><Relationship Id="rId7" Type="http://schemas.openxmlformats.org/officeDocument/2006/relationships/hyperlink" Target="http://matfiz.xf.cz/obrazky/PAG124806_cteni_o_psani_il.jpg" TargetMode="External"/><Relationship Id="rId2" Type="http://schemas.openxmlformats.org/officeDocument/2006/relationships/hyperlink" Target="http://www.dic-saop.cz/picts/spc3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blog.etarget.sk/wp-content/uploads/2009/04/1084968_star_box.jpg" TargetMode="External"/><Relationship Id="rId5" Type="http://schemas.openxmlformats.org/officeDocument/2006/relationships/hyperlink" Target="http://www.chytrazena.cz/obrazky/admin/clanek/pastelka.jpg" TargetMode="External"/><Relationship Id="rId4" Type="http://schemas.openxmlformats.org/officeDocument/2006/relationships/hyperlink" Target="https://www.zdravcentra.cz/zc/img/On-lineknihovna/Test_clove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04875"/>
            <a:ext cx="6781800" cy="167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557" y="2164207"/>
            <a:ext cx="4530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</a:rPr>
              <a:t>Mladší </a:t>
            </a:r>
            <a:r>
              <a:rPr sz="4800" spc="-10" dirty="0">
                <a:solidFill>
                  <a:srgbClr val="000000"/>
                </a:solidFill>
              </a:rPr>
              <a:t>školní</a:t>
            </a:r>
            <a:r>
              <a:rPr sz="4800" spc="-9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věk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145844" y="3139820"/>
            <a:ext cx="57994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ahoma"/>
                <a:cs typeface="Tahoma"/>
              </a:rPr>
              <a:t>“Tento </a:t>
            </a:r>
            <a:r>
              <a:rPr sz="3200" b="1" dirty="0">
                <a:latin typeface="Tahoma"/>
                <a:cs typeface="Tahoma"/>
              </a:rPr>
              <a:t>výukový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materiál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vznikl </a:t>
            </a:r>
            <a:r>
              <a:rPr sz="3200" b="1" dirty="0">
                <a:latin typeface="Tahoma"/>
                <a:cs typeface="Tahoma"/>
              </a:rPr>
              <a:t>za </a:t>
            </a:r>
            <a:r>
              <a:rPr sz="3200" b="1" spc="-5" dirty="0">
                <a:latin typeface="Tahoma"/>
                <a:cs typeface="Tahoma"/>
              </a:rPr>
              <a:t>přispění Evropské  </a:t>
            </a:r>
            <a:r>
              <a:rPr sz="3200" b="1" dirty="0">
                <a:latin typeface="Tahoma"/>
                <a:cs typeface="Tahoma"/>
              </a:rPr>
              <a:t>unie, státního rozpočtu ČR</a:t>
            </a:r>
            <a:r>
              <a:rPr sz="3200" b="1" spc="-1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  </a:t>
            </a:r>
            <a:r>
              <a:rPr sz="3200" b="1" spc="-5" dirty="0">
                <a:latin typeface="Tahoma"/>
                <a:cs typeface="Tahoma"/>
              </a:rPr>
              <a:t>Středočeského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kraje“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5747715"/>
            <a:ext cx="4775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vypracovala: </a:t>
            </a:r>
            <a:r>
              <a:rPr sz="2400" spc="-85" dirty="0">
                <a:latin typeface="Tahoma"/>
                <a:cs typeface="Tahoma"/>
              </a:rPr>
              <a:t>Mgr. </a:t>
            </a:r>
            <a:r>
              <a:rPr sz="2400" dirty="0">
                <a:latin typeface="Tahoma"/>
                <a:cs typeface="Tahoma"/>
              </a:rPr>
              <a:t>Monika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Řezáčová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6986" y="5747715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20</a:t>
            </a:r>
            <a:r>
              <a:rPr sz="2400" spc="-60" dirty="0">
                <a:latin typeface="Tahoma"/>
                <a:cs typeface="Tahoma"/>
              </a:rPr>
              <a:t>.</a:t>
            </a:r>
            <a:r>
              <a:rPr sz="2400" spc="-185" dirty="0">
                <a:latin typeface="Tahoma"/>
                <a:cs typeface="Tahoma"/>
              </a:rPr>
              <a:t>7</a:t>
            </a:r>
            <a:r>
              <a:rPr sz="2400" dirty="0">
                <a:latin typeface="Tahoma"/>
                <a:cs typeface="Tahoma"/>
              </a:rPr>
              <a:t>.2009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617219"/>
            <a:ext cx="7416165" cy="3142615"/>
            <a:chOff x="556259" y="617219"/>
            <a:chExt cx="7416165" cy="3142615"/>
          </a:xfrm>
        </p:grpSpPr>
        <p:sp>
          <p:nvSpPr>
            <p:cNvPr id="3" name="object 3"/>
            <p:cNvSpPr/>
            <p:nvPr/>
          </p:nvSpPr>
          <p:spPr>
            <a:xfrm>
              <a:off x="827531" y="617219"/>
              <a:ext cx="2898647" cy="582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64992" y="617219"/>
              <a:ext cx="669036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9792" y="617219"/>
              <a:ext cx="4302252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259" y="1043939"/>
              <a:ext cx="222961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59" y="1469136"/>
              <a:ext cx="638556" cy="5836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531" y="1470659"/>
              <a:ext cx="1787652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9695" y="1470659"/>
              <a:ext cx="60502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4392" y="1470659"/>
              <a:ext cx="4329683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259" y="1897380"/>
              <a:ext cx="6786372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259" y="2324099"/>
              <a:ext cx="6960108" cy="582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259" y="2750819"/>
              <a:ext cx="7325868" cy="5821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59" y="3177540"/>
              <a:ext cx="1591055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4540" y="717549"/>
            <a:ext cx="685165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284480" algn="l"/>
              </a:tabLst>
            </a:pP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představivost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dítě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rozlišuje fantazii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od  skutečnosti</a:t>
            </a:r>
            <a:endParaRPr sz="2800">
              <a:latin typeface="Tahoma"/>
              <a:cs typeface="Tahoma"/>
            </a:endParaRPr>
          </a:p>
          <a:p>
            <a:pPr marL="12700" marR="94615">
              <a:lnSpc>
                <a:spcPct val="100000"/>
              </a:lnSpc>
              <a:buFont typeface="Tahoma"/>
              <a:buChar char="•"/>
              <a:tabLst>
                <a:tab pos="284480" algn="l"/>
              </a:tabLst>
            </a:pP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paměť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- na počátku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šk.docházky  neúmyslná,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mechanická, bezprostředně  spojená s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vnímáním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(názornost), později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záměrné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zapamatování,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racionalita,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logický  úsudek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00400" y="3657600"/>
            <a:ext cx="2828925" cy="2857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59" y="768095"/>
            <a:ext cx="8467725" cy="4296410"/>
            <a:chOff x="632459" y="768095"/>
            <a:chExt cx="8467725" cy="4296410"/>
          </a:xfrm>
        </p:grpSpPr>
        <p:sp>
          <p:nvSpPr>
            <p:cNvPr id="3" name="object 3"/>
            <p:cNvSpPr/>
            <p:nvPr/>
          </p:nvSpPr>
          <p:spPr>
            <a:xfrm>
              <a:off x="632459" y="76809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3731" y="769619"/>
              <a:ext cx="2359151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7395" y="769619"/>
              <a:ext cx="669035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2195" y="769619"/>
              <a:ext cx="5093208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459" y="1196340"/>
              <a:ext cx="8467344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459" y="1623059"/>
              <a:ext cx="1405128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799" y="2206751"/>
              <a:ext cx="481584" cy="458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2584" y="2092451"/>
              <a:ext cx="4884420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1515" y="2092451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6315" y="2092451"/>
              <a:ext cx="2450591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459" y="2476500"/>
              <a:ext cx="7260335" cy="582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2459" y="2860547"/>
              <a:ext cx="8101583" cy="5821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799" y="3444240"/>
              <a:ext cx="481584" cy="458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2584" y="3329940"/>
              <a:ext cx="7597140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59" y="3713988"/>
              <a:ext cx="2086355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3327" y="3713988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8127" y="3713988"/>
              <a:ext cx="5321808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2459" y="4098036"/>
              <a:ext cx="7935468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459" y="4482084"/>
              <a:ext cx="3848100" cy="582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739" y="869949"/>
            <a:ext cx="7912734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284480" algn="l"/>
              </a:tabLst>
            </a:pPr>
            <a:r>
              <a:rPr sz="2800" b="1" dirty="0">
                <a:solidFill>
                  <a:srgbClr val="3333CC"/>
                </a:solidFill>
                <a:latin typeface="Tahoma"/>
                <a:cs typeface="Tahoma"/>
              </a:rPr>
              <a:t>pozornost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rozhoduje 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kvalitě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ostatních  poznávacích procesů (úspěšnost x neúspěšnost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ve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škole)</a:t>
            </a:r>
            <a:endParaRPr sz="2800">
              <a:latin typeface="Tahoma"/>
              <a:cs typeface="Tahoma"/>
            </a:endParaRPr>
          </a:p>
          <a:p>
            <a:pPr marL="12700" marR="257810">
              <a:lnSpc>
                <a:spcPts val="3020"/>
              </a:lnSpc>
              <a:spcBef>
                <a:spcPts val="725"/>
              </a:spcBef>
              <a:buClr>
                <a:srgbClr val="0000FF"/>
              </a:buClr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počátku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docházky – krátkodobá,  spontánně zaměřená, převládá vzruch nad  útlumem (neschopnost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odolávat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rušivým</a:t>
            </a:r>
            <a:r>
              <a:rPr sz="2800" spc="1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vlivům)</a:t>
            </a:r>
            <a:endParaRPr sz="2800">
              <a:latin typeface="Tahoma"/>
              <a:cs typeface="Tahoma"/>
            </a:endParaRPr>
          </a:p>
          <a:p>
            <a:pPr marL="12700" marR="539750">
              <a:lnSpc>
                <a:spcPct val="90000"/>
              </a:lnSpc>
              <a:spcBef>
                <a:spcPts val="63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vůlí ovládaná pozornost je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vyčerpávající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(čím  nižší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třída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tím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častější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buzení pozornosti,  krátkodobé </a:t>
            </a:r>
            <a:r>
              <a:rPr sz="2800" spc="-45" dirty="0">
                <a:solidFill>
                  <a:srgbClr val="3333CC"/>
                </a:solidFill>
                <a:latin typeface="Tahoma"/>
                <a:cs typeface="Tahoma"/>
              </a:rPr>
              <a:t>úkoly,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různé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formy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práce,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relaxační  </a:t>
            </a:r>
            <a:r>
              <a:rPr sz="2800" spc="-40" dirty="0">
                <a:solidFill>
                  <a:srgbClr val="3333CC"/>
                </a:solidFill>
                <a:latin typeface="Tahoma"/>
                <a:cs typeface="Tahoma"/>
              </a:rPr>
              <a:t>chvilky,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hra ve</a:t>
            </a:r>
            <a:r>
              <a:rPr sz="2800" spc="6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výuce)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1789176"/>
            <a:ext cx="6946900" cy="1864360"/>
            <a:chOff x="556259" y="1789176"/>
            <a:chExt cx="6946900" cy="1864360"/>
          </a:xfrm>
        </p:grpSpPr>
        <p:sp>
          <p:nvSpPr>
            <p:cNvPr id="3" name="object 3"/>
            <p:cNvSpPr/>
            <p:nvPr/>
          </p:nvSpPr>
          <p:spPr>
            <a:xfrm>
              <a:off x="556259" y="1789176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1" y="1790700"/>
              <a:ext cx="4887468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6192" y="1790700"/>
              <a:ext cx="605027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5459" y="1790700"/>
              <a:ext cx="117043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59" y="2217420"/>
              <a:ext cx="675894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259" y="2644140"/>
              <a:ext cx="6946392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59" y="3070860"/>
              <a:ext cx="6088379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56259" y="3709415"/>
            <a:ext cx="6890384" cy="1437640"/>
            <a:chOff x="556259" y="3709415"/>
            <a:chExt cx="6890384" cy="1437640"/>
          </a:xfrm>
        </p:grpSpPr>
        <p:sp>
          <p:nvSpPr>
            <p:cNvPr id="11" name="object 11"/>
            <p:cNvSpPr/>
            <p:nvPr/>
          </p:nvSpPr>
          <p:spPr>
            <a:xfrm>
              <a:off x="556259" y="3709415"/>
              <a:ext cx="638556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531" y="3710939"/>
              <a:ext cx="6085332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259" y="4137659"/>
              <a:ext cx="6890004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59" y="4564379"/>
              <a:ext cx="5516880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64540" y="1068069"/>
            <a:ext cx="1681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Myšlení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4540" y="1891411"/>
            <a:ext cx="6381750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stadium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konkrétních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operací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- dítě  dokáže pochopit zahrnutí prvků do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tříd,  rozřazuje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předměty podle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kritéria, chápe  zachování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množství, příčinné</a:t>
            </a:r>
            <a:r>
              <a:rPr sz="2800" spc="1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vztahy</a:t>
            </a:r>
            <a:endParaRPr sz="2800">
              <a:latin typeface="Tahoma"/>
              <a:cs typeface="Tahoma"/>
            </a:endParaRPr>
          </a:p>
          <a:p>
            <a:pPr marL="12700" marR="60325">
              <a:lnSpc>
                <a:spcPct val="100000"/>
              </a:lnSpc>
              <a:spcBef>
                <a:spcPts val="1680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je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schopno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pracovat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 názorně  předmětové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rovině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(musí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vidět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skutečné  předměty nebo jejich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zobrazení)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1345691"/>
            <a:ext cx="7726680" cy="3355975"/>
            <a:chOff x="480059" y="1345691"/>
            <a:chExt cx="7726680" cy="3355975"/>
          </a:xfrm>
        </p:grpSpPr>
        <p:sp>
          <p:nvSpPr>
            <p:cNvPr id="3" name="object 3"/>
            <p:cNvSpPr/>
            <p:nvPr/>
          </p:nvSpPr>
          <p:spPr>
            <a:xfrm>
              <a:off x="533399" y="1459991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184" y="1345691"/>
              <a:ext cx="6277355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59" y="1729739"/>
              <a:ext cx="7095744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59" y="2113787"/>
              <a:ext cx="4514088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8659" y="2113787"/>
              <a:ext cx="669036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3459" y="2113787"/>
              <a:ext cx="1937004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059" y="2497836"/>
              <a:ext cx="6597396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399" y="3081527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184" y="2967227"/>
              <a:ext cx="3191255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25952" y="2967227"/>
              <a:ext cx="669036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0752" y="2967227"/>
              <a:ext cx="4282440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7703" y="2967227"/>
              <a:ext cx="66903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3351275"/>
              <a:ext cx="6124955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059" y="3735324"/>
              <a:ext cx="6858000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2571" y="3735324"/>
              <a:ext cx="66903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059" y="4119371"/>
              <a:ext cx="4719828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8340" y="793749"/>
            <a:ext cx="84264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Řeč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8340" y="1446022"/>
            <a:ext cx="7278370" cy="3226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53110">
              <a:lnSpc>
                <a:spcPct val="90000"/>
              </a:lnSpc>
              <a:spcBef>
                <a:spcPts val="43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prakticky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ovládá mateřský jazyk  (interindividuální rozdíly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ve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slovní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zásobě,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skladbě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řeči,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výslovnosti)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záleží na  podnětnosti prostředí (zejména</a:t>
            </a:r>
            <a:r>
              <a:rPr sz="2800" spc="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rodiny)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67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učí se psát 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číst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zpočátku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velmi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náročné –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vyžaduje souhru funkcí analyzátorů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(sluchového,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zrakového,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kinestetického) –  podmíněno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kvalitou</a:t>
            </a:r>
            <a:r>
              <a:rPr sz="2800" spc="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smyslů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05400" y="4419600"/>
            <a:ext cx="3810000" cy="21812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59" y="1453896"/>
            <a:ext cx="7431405" cy="4424680"/>
            <a:chOff x="632459" y="1453896"/>
            <a:chExt cx="7431405" cy="4424680"/>
          </a:xfrm>
        </p:grpSpPr>
        <p:sp>
          <p:nvSpPr>
            <p:cNvPr id="3" name="object 3"/>
            <p:cNvSpPr/>
            <p:nvPr/>
          </p:nvSpPr>
          <p:spPr>
            <a:xfrm>
              <a:off x="632459" y="1453896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3731" y="1455420"/>
              <a:ext cx="6399276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59" y="1882140"/>
              <a:ext cx="2532888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799" y="2465832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584" y="2351532"/>
              <a:ext cx="7124700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459" y="2735580"/>
              <a:ext cx="7431024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459" y="3119628"/>
              <a:ext cx="220522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799" y="3703319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2584" y="3589019"/>
              <a:ext cx="6307836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459" y="3973068"/>
              <a:ext cx="3678936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799" y="4556760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2584" y="4442460"/>
              <a:ext cx="5478780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799" y="5026152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2584" y="4911852"/>
              <a:ext cx="6740652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7748" y="4911852"/>
              <a:ext cx="669035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59" y="5295899"/>
              <a:ext cx="7357872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40739" y="946149"/>
            <a:ext cx="696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Emocionální </a:t>
            </a:r>
            <a:r>
              <a:rPr spc="-10" dirty="0"/>
              <a:t>vývoj </a:t>
            </a:r>
            <a:r>
              <a:rPr spc="-5" dirty="0"/>
              <a:t>a</a:t>
            </a:r>
            <a:r>
              <a:rPr spc="-45" dirty="0"/>
              <a:t> </a:t>
            </a:r>
            <a:r>
              <a:rPr spc="-5" dirty="0"/>
              <a:t>socializace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40739" y="1555749"/>
            <a:ext cx="691134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20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ústup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lability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</a:t>
            </a:r>
            <a:r>
              <a:rPr sz="2800" spc="-25" dirty="0">
                <a:solidFill>
                  <a:srgbClr val="3333CC"/>
                </a:solidFill>
                <a:latin typeface="Tahoma"/>
                <a:cs typeface="Tahoma"/>
              </a:rPr>
              <a:t>impulzivity,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schopnost  seberegulace</a:t>
            </a:r>
            <a:endParaRPr sz="2800">
              <a:latin typeface="Tahoma"/>
              <a:cs typeface="Tahoma"/>
            </a:endParaRPr>
          </a:p>
          <a:p>
            <a:pPr marL="12700" marR="43180" algn="just">
              <a:lnSpc>
                <a:spcPts val="3030"/>
              </a:lnSpc>
              <a:spcBef>
                <a:spcPts val="71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chápe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širokou škálu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citů, emocionální  stránka má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vliv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úspěšnost a spokojenost  (i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ve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škole)</a:t>
            </a:r>
            <a:endParaRPr sz="2800">
              <a:latin typeface="Tahoma"/>
              <a:cs typeface="Tahoma"/>
            </a:endParaRPr>
          </a:p>
          <a:p>
            <a:pPr marL="12700" marR="934719">
              <a:lnSpc>
                <a:spcPts val="3020"/>
              </a:lnSpc>
              <a:spcBef>
                <a:spcPts val="66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rozvoj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vyšších citů (estetické, etické,  sociální, intelektové)</a:t>
            </a:r>
            <a:endParaRPr sz="2800">
              <a:latin typeface="Tahoma"/>
              <a:cs typeface="Tahoma"/>
            </a:endParaRPr>
          </a:p>
          <a:p>
            <a:pPr marL="242570" indent="-230504">
              <a:lnSpc>
                <a:spcPct val="100000"/>
              </a:lnSpc>
              <a:spcBef>
                <a:spcPts val="30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trvá značná citová</a:t>
            </a:r>
            <a:r>
              <a:rPr sz="2800" spc="5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ovlivnitelnost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72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hodnotová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orientace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sociální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kontrola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 zpočátku labilní, závislé na situaci a</a:t>
            </a:r>
            <a:r>
              <a:rPr sz="2800" spc="1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autoritě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879347"/>
            <a:ext cx="8220709" cy="3825240"/>
            <a:chOff x="556259" y="879347"/>
            <a:chExt cx="8220709" cy="3825240"/>
          </a:xfrm>
        </p:grpSpPr>
        <p:sp>
          <p:nvSpPr>
            <p:cNvPr id="3" name="object 3"/>
            <p:cNvSpPr/>
            <p:nvPr/>
          </p:nvSpPr>
          <p:spPr>
            <a:xfrm>
              <a:off x="609599" y="993647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384" y="879347"/>
              <a:ext cx="2689860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0755" y="879347"/>
              <a:ext cx="669035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05555" y="879347"/>
              <a:ext cx="465277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59" y="1263395"/>
              <a:ext cx="171450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" y="1847087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6384" y="1732787"/>
              <a:ext cx="2194560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5455" y="1732787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0255" y="1732787"/>
              <a:ext cx="3337560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72327" y="1732787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7127" y="1732787"/>
              <a:ext cx="2799587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59" y="2116836"/>
              <a:ext cx="7284720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259" y="2500883"/>
              <a:ext cx="4287012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599" y="3084575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384" y="2970275"/>
              <a:ext cx="7304532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259" y="3354324"/>
              <a:ext cx="7063740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4512" y="3354324"/>
              <a:ext cx="669035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6259" y="3738371"/>
              <a:ext cx="5498592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79363" y="3738371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84163" y="3738371"/>
              <a:ext cx="1514856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6259" y="4122419"/>
              <a:ext cx="6251447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4540" y="979678"/>
            <a:ext cx="7659370" cy="3695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826769">
              <a:lnSpc>
                <a:spcPts val="3020"/>
              </a:lnSpc>
              <a:spcBef>
                <a:spcPts val="48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morální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vývoj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silně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ovlivněn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výchovnými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postupy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68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sebepojetí – kladné hodnocení 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významné pro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duševní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výkonnost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i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celkové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zdraví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dítěte a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vytváření vlastní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identity</a:t>
            </a:r>
            <a:endParaRPr sz="2800">
              <a:latin typeface="Tahoma"/>
              <a:cs typeface="Tahoma"/>
            </a:endParaRPr>
          </a:p>
          <a:p>
            <a:pPr marL="12700" marR="695325">
              <a:lnSpc>
                <a:spcPct val="90000"/>
              </a:lnSpc>
              <a:spcBef>
                <a:spcPts val="63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podstatný je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subjektivní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pocit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úspěšnosti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či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neúspěšnosti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ve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škole (trvalejší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neúspěch –  ohrožení hodnoty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vlastního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„já“ – pocity  méněcennosti, bezmocnosti, úzkosti)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1226819"/>
            <a:ext cx="8456930" cy="3910965"/>
            <a:chOff x="480059" y="1226819"/>
            <a:chExt cx="8456930" cy="3910965"/>
          </a:xfrm>
        </p:grpSpPr>
        <p:sp>
          <p:nvSpPr>
            <p:cNvPr id="3" name="object 3"/>
            <p:cNvSpPr/>
            <p:nvPr/>
          </p:nvSpPr>
          <p:spPr>
            <a:xfrm>
              <a:off x="533399" y="1341119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184" y="1226819"/>
              <a:ext cx="7836408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1767839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184" y="1653539"/>
              <a:ext cx="1799843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540" y="1653539"/>
              <a:ext cx="669036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9339" y="1653539"/>
              <a:ext cx="5056632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059" y="1994915"/>
              <a:ext cx="7426452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059" y="2336291"/>
              <a:ext cx="8456676" cy="5821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059" y="2677667"/>
              <a:ext cx="8319516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059" y="3019043"/>
              <a:ext cx="3241548" cy="5821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399" y="3560063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184" y="3445763"/>
              <a:ext cx="7545324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3787140"/>
              <a:ext cx="1723643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399" y="4328159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0455" y="4213859"/>
              <a:ext cx="2738627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3595" y="4213859"/>
              <a:ext cx="669035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8395" y="4213859"/>
              <a:ext cx="5692139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0059" y="4555235"/>
              <a:ext cx="4241292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Školní </a:t>
            </a:r>
            <a:r>
              <a:rPr spc="-5" dirty="0"/>
              <a:t>docházka – </a:t>
            </a:r>
            <a:r>
              <a:rPr spc="-10" dirty="0"/>
              <a:t>role</a:t>
            </a:r>
            <a:r>
              <a:rPr spc="-35" dirty="0"/>
              <a:t> </a:t>
            </a:r>
            <a:r>
              <a:rPr spc="-5" dirty="0"/>
              <a:t>žáka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95"/>
              </a:spcBef>
              <a:buSzPct val="75000"/>
              <a:buChar char="•"/>
              <a:tabLst>
                <a:tab pos="243204" algn="l"/>
              </a:tabLst>
            </a:pPr>
            <a:r>
              <a:rPr spc="-5" dirty="0"/>
              <a:t>období </a:t>
            </a:r>
            <a:r>
              <a:rPr spc="-10" dirty="0"/>
              <a:t>extroverze, </a:t>
            </a:r>
            <a:r>
              <a:rPr spc="-5" dirty="0"/>
              <a:t>kolektivního </a:t>
            </a:r>
            <a:r>
              <a:rPr spc="-10" dirty="0"/>
              <a:t>života </a:t>
            </a:r>
            <a:r>
              <a:rPr spc="-5" dirty="0"/>
              <a:t>a</a:t>
            </a:r>
            <a:r>
              <a:rPr spc="100" dirty="0"/>
              <a:t> </a:t>
            </a:r>
            <a:r>
              <a:rPr spc="-10" dirty="0"/>
              <a:t>vztahů</a:t>
            </a:r>
          </a:p>
          <a:p>
            <a:pPr marL="12700" marR="5080">
              <a:lnSpc>
                <a:spcPct val="80000"/>
              </a:lnSpc>
              <a:spcBef>
                <a:spcPts val="675"/>
              </a:spcBef>
              <a:buSzPct val="75000"/>
              <a:buChar char="•"/>
              <a:tabLst>
                <a:tab pos="243204" algn="l"/>
              </a:tabLst>
            </a:pPr>
            <a:r>
              <a:rPr spc="-10" dirty="0"/>
              <a:t>pro </a:t>
            </a:r>
            <a:r>
              <a:rPr spc="-5" dirty="0"/>
              <a:t>dítě – nové společenské </a:t>
            </a:r>
            <a:r>
              <a:rPr spc="-10" dirty="0"/>
              <a:t>postavení,  </a:t>
            </a:r>
            <a:r>
              <a:rPr spc="-5" dirty="0"/>
              <a:t>odpoutávání se </a:t>
            </a:r>
            <a:r>
              <a:rPr dirty="0"/>
              <a:t>od </a:t>
            </a:r>
            <a:r>
              <a:rPr spc="-45" dirty="0"/>
              <a:t>rodiny, </a:t>
            </a:r>
            <a:r>
              <a:rPr spc="-5" dirty="0"/>
              <a:t>zájem o sebe a o  úspěch </a:t>
            </a:r>
            <a:r>
              <a:rPr spc="-20" dirty="0"/>
              <a:t>ve </a:t>
            </a:r>
            <a:r>
              <a:rPr spc="-10" dirty="0"/>
              <a:t>škole, </a:t>
            </a:r>
            <a:r>
              <a:rPr spc="-5" dirty="0"/>
              <a:t>později zájem o kolektiv </a:t>
            </a:r>
            <a:r>
              <a:rPr spc="-20" dirty="0"/>
              <a:t>ve </a:t>
            </a:r>
            <a:r>
              <a:rPr spc="-10" dirty="0"/>
              <a:t>třídě,  </a:t>
            </a:r>
            <a:r>
              <a:rPr dirty="0"/>
              <a:t>pocit </a:t>
            </a:r>
            <a:r>
              <a:rPr spc="-5" dirty="0"/>
              <a:t>odpovědnosti, </a:t>
            </a:r>
            <a:r>
              <a:rPr spc="-10" dirty="0"/>
              <a:t>rozvoj </a:t>
            </a:r>
            <a:r>
              <a:rPr spc="-5" dirty="0"/>
              <a:t>kamarádských </a:t>
            </a:r>
            <a:r>
              <a:rPr spc="-10" dirty="0"/>
              <a:t>vztahů,  </a:t>
            </a:r>
            <a:r>
              <a:rPr spc="-15" dirty="0"/>
              <a:t>trvalých</a:t>
            </a:r>
            <a:r>
              <a:rPr spc="5" dirty="0"/>
              <a:t> </a:t>
            </a:r>
            <a:r>
              <a:rPr spc="-5" dirty="0"/>
              <a:t>přátelství</a:t>
            </a:r>
          </a:p>
          <a:p>
            <a:pPr marL="12700" marR="685800">
              <a:lnSpc>
                <a:spcPts val="2690"/>
              </a:lnSpc>
              <a:spcBef>
                <a:spcPts val="645"/>
              </a:spcBef>
              <a:buSzPct val="75000"/>
              <a:buChar char="•"/>
              <a:tabLst>
                <a:tab pos="243204" algn="l"/>
              </a:tabLst>
            </a:pPr>
            <a:r>
              <a:rPr spc="-5" dirty="0"/>
              <a:t>oddělené chlapecké a dívčí </a:t>
            </a:r>
            <a:r>
              <a:rPr spc="-10" dirty="0"/>
              <a:t>skupiny </a:t>
            </a:r>
            <a:r>
              <a:rPr spc="-5" dirty="0"/>
              <a:t>(rozdílné  </a:t>
            </a:r>
            <a:r>
              <a:rPr spc="-10" dirty="0"/>
              <a:t>aktivity)</a:t>
            </a:r>
          </a:p>
          <a:p>
            <a:pPr marL="12700" marR="79375">
              <a:lnSpc>
                <a:spcPts val="2690"/>
              </a:lnSpc>
              <a:spcBef>
                <a:spcPts val="670"/>
              </a:spcBef>
              <a:buSzPct val="75000"/>
              <a:buChar char="•"/>
              <a:tabLst>
                <a:tab pos="134620" algn="l"/>
              </a:tabLst>
            </a:pPr>
            <a:r>
              <a:rPr spc="-10" dirty="0"/>
              <a:t>vztah </a:t>
            </a:r>
            <a:r>
              <a:rPr spc="-5" dirty="0"/>
              <a:t>k učiteli – zpočátku </a:t>
            </a:r>
            <a:r>
              <a:rPr spc="-15" dirty="0"/>
              <a:t>velmi </a:t>
            </a:r>
            <a:r>
              <a:rPr spc="-5" dirty="0"/>
              <a:t>nekritický </a:t>
            </a:r>
            <a:r>
              <a:rPr spc="-35" dirty="0"/>
              <a:t>(obdiv,  </a:t>
            </a:r>
            <a:r>
              <a:rPr spc="-5" dirty="0"/>
              <a:t>náklonnost, </a:t>
            </a:r>
            <a:r>
              <a:rPr spc="-10" dirty="0"/>
              <a:t>ale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10" dirty="0"/>
              <a:t>strach)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1897379"/>
            <a:ext cx="8776970" cy="2801620"/>
            <a:chOff x="251459" y="1897379"/>
            <a:chExt cx="8776970" cy="2801620"/>
          </a:xfrm>
        </p:grpSpPr>
        <p:sp>
          <p:nvSpPr>
            <p:cNvPr id="3" name="object 3"/>
            <p:cNvSpPr/>
            <p:nvPr/>
          </p:nvSpPr>
          <p:spPr>
            <a:xfrm>
              <a:off x="361187" y="1897379"/>
              <a:ext cx="2575560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975" y="2382011"/>
              <a:ext cx="2179320" cy="1021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4036" y="1897379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8836" y="1897379"/>
              <a:ext cx="3953256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799" y="2438399"/>
              <a:ext cx="481584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584" y="2324099"/>
              <a:ext cx="981456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372" y="2808731"/>
              <a:ext cx="585216" cy="1021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0327" y="2324099"/>
              <a:ext cx="669035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5127" y="2324099"/>
              <a:ext cx="7623048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2665475"/>
              <a:ext cx="8298180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59" y="3006851"/>
              <a:ext cx="7456932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3348227"/>
              <a:ext cx="3429000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799" y="3889247"/>
              <a:ext cx="481584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584" y="3774947"/>
              <a:ext cx="2744724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372" y="4259579"/>
              <a:ext cx="2348483" cy="1021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2071" y="3774947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6871" y="3774947"/>
              <a:ext cx="5378196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459" y="4116323"/>
              <a:ext cx="4340352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59740" y="564845"/>
            <a:ext cx="7391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Hlavní </a:t>
            </a:r>
            <a:r>
              <a:rPr spc="-5" dirty="0"/>
              <a:t>činnosti mladšího </a:t>
            </a:r>
            <a:r>
              <a:rPr spc="-10" dirty="0"/>
              <a:t>školního  věku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9740" y="1997786"/>
            <a:ext cx="820674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učení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a práce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– plnění zadaných</a:t>
            </a:r>
            <a:r>
              <a:rPr sz="2800" spc="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úkolů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  <a:buSzPct val="75000"/>
              <a:buChar char="•"/>
              <a:tabLst>
                <a:tab pos="243204" algn="l"/>
              </a:tabLst>
            </a:pPr>
            <a:r>
              <a:rPr sz="2800" u="heavy" spc="-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hra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diferencovanější,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oblíbené hry: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konstruktivní,  pohybové,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soutěživé, společenské (se složitějšími 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pravidly),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slouží k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relaxaci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odreagování od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školních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povinností</a:t>
            </a:r>
            <a:endParaRPr sz="2800">
              <a:latin typeface="Tahoma"/>
              <a:cs typeface="Tahoma"/>
            </a:endParaRPr>
          </a:p>
          <a:p>
            <a:pPr marL="12700" marR="483234">
              <a:lnSpc>
                <a:spcPts val="2690"/>
              </a:lnSpc>
              <a:spcBef>
                <a:spcPts val="645"/>
              </a:spcBef>
              <a:buSzPct val="75000"/>
              <a:buChar char="•"/>
              <a:tabLst>
                <a:tab pos="243204" algn="l"/>
              </a:tabLst>
            </a:pP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počátky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zájmů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zpočátku přechodný </a:t>
            </a:r>
            <a:r>
              <a:rPr sz="2800" spc="-50" dirty="0">
                <a:solidFill>
                  <a:srgbClr val="3333CC"/>
                </a:solidFill>
                <a:latin typeface="Tahoma"/>
                <a:cs typeface="Tahoma"/>
              </a:rPr>
              <a:t>charakter,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zkouší různé</a:t>
            </a:r>
            <a:r>
              <a:rPr sz="2800" spc="4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aktivity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901" y="1173226"/>
            <a:ext cx="5315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Děkuji za</a:t>
            </a:r>
            <a:r>
              <a:rPr sz="4800" spc="-95" dirty="0"/>
              <a:t> </a:t>
            </a:r>
            <a:r>
              <a:rPr sz="4800" spc="-5" dirty="0"/>
              <a:t>pozornost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048000" y="2438400"/>
            <a:ext cx="30861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39466"/>
            <a:ext cx="7025005" cy="32416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Tahoma"/>
                <a:cs typeface="Tahoma"/>
              </a:rPr>
              <a:t>Literatura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zdroje:</a:t>
            </a:r>
            <a:endParaRPr sz="1800">
              <a:latin typeface="Tahoma"/>
              <a:cs typeface="Tahoma"/>
            </a:endParaRPr>
          </a:p>
          <a:p>
            <a:pPr marL="12700" marR="1544955">
              <a:lnSpc>
                <a:spcPct val="120000"/>
              </a:lnSpc>
            </a:pPr>
            <a:r>
              <a:rPr sz="1800" spc="-10" dirty="0">
                <a:latin typeface="Tahoma"/>
                <a:cs typeface="Tahoma"/>
              </a:rPr>
              <a:t>Vývojová </a:t>
            </a:r>
            <a:r>
              <a:rPr sz="1800" spc="-5" dirty="0">
                <a:latin typeface="Tahoma"/>
                <a:cs typeface="Tahoma"/>
              </a:rPr>
              <a:t>psychologie pro </a:t>
            </a:r>
            <a:r>
              <a:rPr sz="1800" dirty="0">
                <a:latin typeface="Tahoma"/>
                <a:cs typeface="Tahoma"/>
              </a:rPr>
              <a:t>dětské lékaře – </a:t>
            </a:r>
            <a:r>
              <a:rPr sz="1800" spc="-5" dirty="0">
                <a:latin typeface="Tahoma"/>
                <a:cs typeface="Tahoma"/>
              </a:rPr>
              <a:t>J.Langmeier  </a:t>
            </a:r>
            <a:r>
              <a:rPr sz="1800" spc="-10" dirty="0">
                <a:latin typeface="Tahoma"/>
                <a:cs typeface="Tahoma"/>
              </a:rPr>
              <a:t>Vývojová </a:t>
            </a:r>
            <a:r>
              <a:rPr sz="1800" spc="-5" dirty="0">
                <a:latin typeface="Tahoma"/>
                <a:cs typeface="Tahoma"/>
              </a:rPr>
              <a:t>psychologie pro učitele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PhDr.E.Krejčíková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1800" spc="-15" dirty="0">
                <a:latin typeface="Tahoma"/>
                <a:cs typeface="Tahoma"/>
              </a:rPr>
              <a:t>Vybrané </a:t>
            </a:r>
            <a:r>
              <a:rPr sz="1800" spc="-10" dirty="0">
                <a:latin typeface="Tahoma"/>
                <a:cs typeface="Tahoma"/>
              </a:rPr>
              <a:t>problémy </a:t>
            </a:r>
            <a:r>
              <a:rPr sz="1800" spc="-5" dirty="0">
                <a:latin typeface="Tahoma"/>
                <a:cs typeface="Tahoma"/>
              </a:rPr>
              <a:t>psychologie </a:t>
            </a:r>
            <a:r>
              <a:rPr sz="1800" spc="-10" dirty="0">
                <a:latin typeface="Tahoma"/>
                <a:cs typeface="Tahoma"/>
              </a:rPr>
              <a:t>zdravotnické </a:t>
            </a:r>
            <a:r>
              <a:rPr sz="1800" spc="-5" dirty="0">
                <a:latin typeface="Tahoma"/>
                <a:cs typeface="Tahoma"/>
              </a:rPr>
              <a:t>činnosti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5" dirty="0">
                <a:latin typeface="Tahoma"/>
                <a:cs typeface="Tahoma"/>
              </a:rPr>
              <a:t>kolektiv autorů  Speciální psychologie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30" dirty="0">
                <a:latin typeface="Tahoma"/>
                <a:cs typeface="Tahoma"/>
              </a:rPr>
              <a:t>V.Čechová, </a:t>
            </a:r>
            <a:r>
              <a:rPr sz="1800" spc="-5" dirty="0">
                <a:latin typeface="Tahoma"/>
                <a:cs typeface="Tahoma"/>
              </a:rPr>
              <a:t>A.Mellanová, </a:t>
            </a:r>
            <a:r>
              <a:rPr sz="1800" spc="-10" dirty="0">
                <a:latin typeface="Tahoma"/>
                <a:cs typeface="Tahoma"/>
              </a:rPr>
              <a:t>M.Rozsypalová  Vývojová </a:t>
            </a:r>
            <a:r>
              <a:rPr sz="1800" spc="-5" dirty="0">
                <a:latin typeface="Tahoma"/>
                <a:cs typeface="Tahoma"/>
              </a:rPr>
              <a:t>psychologie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20" dirty="0">
                <a:latin typeface="Tahoma"/>
                <a:cs typeface="Tahoma"/>
              </a:rPr>
              <a:t>D. Trpišovská, </a:t>
            </a:r>
            <a:r>
              <a:rPr sz="1800" spc="-120" dirty="0">
                <a:latin typeface="Tahoma"/>
                <a:cs typeface="Tahoma"/>
              </a:rPr>
              <a:t>V.</a:t>
            </a:r>
            <a:r>
              <a:rPr sz="1800" spc="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Heřmanová</a:t>
            </a:r>
            <a:endParaRPr sz="1800">
              <a:latin typeface="Tahoma"/>
              <a:cs typeface="Tahoma"/>
            </a:endParaRPr>
          </a:p>
          <a:p>
            <a:pPr marL="12700" marR="4685665">
              <a:lnSpc>
                <a:spcPct val="111300"/>
              </a:lnSpc>
              <a:spcBef>
                <a:spcPts val="150"/>
              </a:spcBef>
            </a:pPr>
            <a:r>
              <a:rPr sz="1800" spc="-10" dirty="0">
                <a:latin typeface="Tahoma"/>
                <a:cs typeface="Tahoma"/>
                <a:hlinkClick r:id="rId2"/>
              </a:rPr>
              <a:t>www.sosbn.cz 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www.yarousch.cz </a:t>
            </a:r>
            <a:r>
              <a:rPr sz="18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1800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www.szs.tabor.indos.cz </a:t>
            </a:r>
            <a:r>
              <a:rPr sz="1800" spc="-2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  <a:hlinkClick r:id="rId5"/>
              </a:rPr>
              <a:t>www.szsuo.cz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393700"/>
            <a:ext cx="6477000" cy="160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392" y="292100"/>
            <a:ext cx="4530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Mladší </a:t>
            </a:r>
            <a:r>
              <a:rPr sz="4800" spc="-10" dirty="0"/>
              <a:t>školní</a:t>
            </a:r>
            <a:r>
              <a:rPr sz="4800" spc="-90" dirty="0"/>
              <a:t> </a:t>
            </a:r>
            <a:r>
              <a:rPr sz="4800" dirty="0"/>
              <a:t>věk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914400" y="1524000"/>
            <a:ext cx="6667500" cy="443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33980"/>
            <a:ext cx="7961630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10000"/>
              </a:lnSpc>
              <a:spcBef>
                <a:spcPts val="100"/>
              </a:spcBef>
            </a:pP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2"/>
              </a:rPr>
              <a:t>http://www.dic-saop.cz/picts/spc3.jpg </a:t>
            </a:r>
            <a:r>
              <a:rPr sz="20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</a:rPr>
              <a:t>http://tbn0.google.com/images?q=tbn:o8owe8_B6Ve0JM:http://www.i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160"/>
              </a:lnSpc>
            </a:pPr>
            <a:r>
              <a:rPr sz="2000" u="heavy" spc="-1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</a:rPr>
              <a:t>enter.cz/upload/download/1124_b.jpg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  <a:spcBef>
                <a:spcPts val="240"/>
              </a:spcBef>
            </a:pP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http://www.babinet.cz/obr2/PaP_deti%20v%20centru%20mensi_0080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280"/>
              </a:lnSpc>
            </a:pPr>
            <a:r>
              <a:rPr sz="2000" u="heavy" spc="-2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307.JPG</a:t>
            </a:r>
            <a:endParaRPr sz="2000">
              <a:latin typeface="Tahoma"/>
              <a:cs typeface="Tahoma"/>
            </a:endParaRPr>
          </a:p>
          <a:p>
            <a:pPr marL="12700" marR="294005">
              <a:lnSpc>
                <a:spcPct val="110000"/>
              </a:lnSpc>
            </a:pP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https://www.zdravcentra.cz/zc/img/On-lineknihovna/Test_clovek.jpg </a:t>
            </a:r>
            <a:r>
              <a:rPr sz="20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5"/>
              </a:rPr>
              <a:t>http://www.chytrazena.cz/obrazky/admin/clanek/pastelka.jpg </a:t>
            </a:r>
            <a:r>
              <a:rPr sz="2000" spc="-5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http://blog.etarget.sk/wp-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165"/>
              </a:lnSpc>
            </a:pP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content/uploads/2009/04/1084968_star_box.jpg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7"/>
              </a:rPr>
              <a:t>http://matfiz.xf.cz/obrazky/PAG124806_cteni_o_psani_il.jpg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393700"/>
            <a:ext cx="6477000" cy="1603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59" y="1470660"/>
            <a:ext cx="3253740" cy="586740"/>
            <a:chOff x="5318759" y="1470660"/>
            <a:chExt cx="3253740" cy="586740"/>
          </a:xfrm>
        </p:grpSpPr>
        <p:sp>
          <p:nvSpPr>
            <p:cNvPr id="3" name="object 3"/>
            <p:cNvSpPr/>
            <p:nvPr/>
          </p:nvSpPr>
          <p:spPr>
            <a:xfrm>
              <a:off x="5318759" y="1470660"/>
              <a:ext cx="3253740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27547" y="1955292"/>
              <a:ext cx="2857500" cy="1021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4540" y="717549"/>
            <a:ext cx="756665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755" indent="-567690">
              <a:lnSpc>
                <a:spcPct val="100000"/>
              </a:lnSpc>
              <a:spcBef>
                <a:spcPts val="95"/>
              </a:spcBef>
              <a:buChar char="•"/>
              <a:tabLst>
                <a:tab pos="579755" algn="l"/>
                <a:tab pos="58039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období od šesti do deseti/jedenácti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let</a:t>
            </a:r>
            <a:endParaRPr sz="2800">
              <a:latin typeface="Tahoma"/>
              <a:cs typeface="Tahoma"/>
            </a:endParaRPr>
          </a:p>
          <a:p>
            <a:pPr marL="579755" indent="-567690">
              <a:lnSpc>
                <a:spcPct val="100000"/>
              </a:lnSpc>
              <a:buChar char="•"/>
              <a:tabLst>
                <a:tab pos="579755" algn="l"/>
                <a:tab pos="58039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začíná vstupem do</a:t>
            </a:r>
            <a:r>
              <a:rPr sz="2800" spc="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školy</a:t>
            </a:r>
            <a:endParaRPr sz="2800">
              <a:latin typeface="Tahoma"/>
              <a:cs typeface="Tahoma"/>
            </a:endParaRPr>
          </a:p>
          <a:p>
            <a:pPr marL="579755" indent="-567690">
              <a:lnSpc>
                <a:spcPct val="100000"/>
              </a:lnSpc>
              <a:buChar char="•"/>
              <a:tabLst>
                <a:tab pos="579755" algn="l"/>
                <a:tab pos="58039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před nástupem se zjišťuje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ŠKOLNÍ</a:t>
            </a:r>
            <a:r>
              <a:rPr sz="2800" u="heavy" spc="7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ZRALOST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0534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fyzická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zralost</a:t>
            </a:r>
            <a:endParaRPr sz="28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kognitivní</a:t>
            </a:r>
            <a:r>
              <a:rPr sz="2800" spc="1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vyspělost</a:t>
            </a:r>
            <a:endParaRPr sz="28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sociální a citová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vyspělost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00" y="3962400"/>
            <a:ext cx="2152650" cy="237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59" y="2292095"/>
            <a:ext cx="7530465" cy="2291080"/>
            <a:chOff x="784859" y="2292095"/>
            <a:chExt cx="7530465" cy="2291080"/>
          </a:xfrm>
        </p:grpSpPr>
        <p:sp>
          <p:nvSpPr>
            <p:cNvPr id="3" name="object 3"/>
            <p:cNvSpPr/>
            <p:nvPr/>
          </p:nvSpPr>
          <p:spPr>
            <a:xfrm>
              <a:off x="784859" y="229209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6131" y="2293619"/>
              <a:ext cx="6790944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59" y="2720339"/>
              <a:ext cx="2031491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0863" y="2720339"/>
              <a:ext cx="3019043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859" y="314553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0035" y="3147059"/>
              <a:ext cx="7264908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859" y="3573779"/>
              <a:ext cx="7452359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859" y="4000500"/>
              <a:ext cx="207568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3444" y="717549"/>
            <a:ext cx="3248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Fyzická</a:t>
            </a:r>
            <a:r>
              <a:rPr spc="-90" dirty="0"/>
              <a:t> </a:t>
            </a:r>
            <a:r>
              <a:rPr spc="-15" dirty="0"/>
              <a:t>zralost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3444" y="1540510"/>
            <a:ext cx="696849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první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strukturální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přeměna, změna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tělesné  stavby</a:t>
            </a:r>
            <a:endParaRPr sz="2800">
              <a:latin typeface="Tahoma"/>
              <a:cs typeface="Tahoma"/>
            </a:endParaRPr>
          </a:p>
          <a:p>
            <a:pPr marL="12700" marR="471170">
              <a:lnSpc>
                <a:spcPts val="3360"/>
              </a:lnSpc>
              <a:spcBef>
                <a:spcPts val="114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děti dosáhnou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rukou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přes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hlavu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ušní  lalůček = </a:t>
            </a:r>
            <a:r>
              <a:rPr sz="2950" b="1" i="1" spc="-75" dirty="0">
                <a:solidFill>
                  <a:srgbClr val="3333CC"/>
                </a:solidFill>
                <a:latin typeface="Tahoma"/>
                <a:cs typeface="Tahoma"/>
              </a:rPr>
              <a:t>filipínská</a:t>
            </a:r>
            <a:r>
              <a:rPr sz="2950" b="1" i="1" spc="-1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950" b="1" i="1" spc="-95" dirty="0">
                <a:solidFill>
                  <a:srgbClr val="3333CC"/>
                </a:solidFill>
                <a:latin typeface="Tahoma"/>
                <a:cs typeface="Tahoma"/>
              </a:rPr>
              <a:t>míra</a:t>
            </a:r>
            <a:endParaRPr sz="2950">
              <a:latin typeface="Tahoma"/>
              <a:cs typeface="Tahoma"/>
            </a:endParaRPr>
          </a:p>
          <a:p>
            <a:pPr marL="12700" marR="5080" algn="just">
              <a:lnSpc>
                <a:spcPts val="3360"/>
              </a:lnSpc>
              <a:buChar char="•"/>
              <a:tabLst>
                <a:tab pos="27813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změna tělesných proporcí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(hlava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není proti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tělu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již tak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velká,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hrudník je protažený,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trup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zploštělý)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4137659"/>
            <a:ext cx="7444740" cy="1009015"/>
            <a:chOff x="480059" y="4137659"/>
            <a:chExt cx="7444740" cy="1009015"/>
          </a:xfrm>
        </p:grpSpPr>
        <p:sp>
          <p:nvSpPr>
            <p:cNvPr id="3" name="object 3"/>
            <p:cNvSpPr/>
            <p:nvPr/>
          </p:nvSpPr>
          <p:spPr>
            <a:xfrm>
              <a:off x="751331" y="4137659"/>
              <a:ext cx="7173468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59" y="4564379"/>
              <a:ext cx="4148328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641349"/>
            <a:ext cx="4427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Kognitivní</a:t>
            </a:r>
            <a:r>
              <a:rPr spc="-80" dirty="0"/>
              <a:t> </a:t>
            </a:r>
            <a:r>
              <a:rPr spc="-5" dirty="0"/>
              <a:t>vyspělost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1250949"/>
            <a:ext cx="75520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analytické</a:t>
            </a:r>
            <a:r>
              <a:rPr sz="2800" spc="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myšlení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racionální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přístup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ke</a:t>
            </a:r>
            <a:r>
              <a:rPr sz="2800" spc="4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skutečnosti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logické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zapamatování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ovládnutí odposlouchané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hovorové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řeči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rozvinutí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jemné motoriky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ruky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vizumotorické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koordinace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zájem o zaměstnání s</a:t>
            </a:r>
            <a:r>
              <a:rPr sz="2800" spc="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cílem</a:t>
            </a:r>
            <a:endParaRPr sz="2800">
              <a:latin typeface="Tahoma"/>
              <a:cs typeface="Tahoma"/>
            </a:endParaRPr>
          </a:p>
          <a:p>
            <a:pPr marL="12700" marR="681355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snaha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 dodržování pokynů,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vůlí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ovládaná  pozornost (krátkodobá)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4667250"/>
            <a:ext cx="2190750" cy="2190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93749"/>
            <a:ext cx="584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Sociální </a:t>
            </a:r>
            <a:r>
              <a:rPr spc="-5" dirty="0"/>
              <a:t>a citová</a:t>
            </a:r>
            <a:r>
              <a:rPr spc="-45" dirty="0"/>
              <a:t> </a:t>
            </a:r>
            <a:r>
              <a:rPr spc="-5" dirty="0"/>
              <a:t>vyspělost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03349"/>
            <a:ext cx="741870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dosažení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relativní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emocionální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stability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(méně  impulsivních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reakcí)</a:t>
            </a:r>
            <a:endParaRPr sz="2800">
              <a:latin typeface="Tahoma"/>
              <a:cs typeface="Tahoma"/>
            </a:endParaRPr>
          </a:p>
          <a:p>
            <a:pPr marL="12700" marR="748665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potřeba dítěte stýkat se s vrstevníky a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podřizovat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se zájmům 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konvencím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dětské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skupiny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touha seberealizace (nástup do</a:t>
            </a:r>
            <a:r>
              <a:rPr sz="2800" spc="1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školy)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4114800"/>
            <a:ext cx="3619500" cy="240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59" y="3649979"/>
            <a:ext cx="5035550" cy="1866900"/>
            <a:chOff x="784859" y="3649979"/>
            <a:chExt cx="5035550" cy="1866900"/>
          </a:xfrm>
        </p:grpSpPr>
        <p:sp>
          <p:nvSpPr>
            <p:cNvPr id="3" name="object 3"/>
            <p:cNvSpPr/>
            <p:nvPr/>
          </p:nvSpPr>
          <p:spPr>
            <a:xfrm>
              <a:off x="784859" y="3649979"/>
              <a:ext cx="5035296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3647" y="4134611"/>
              <a:ext cx="4639056" cy="1021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59" y="4076699"/>
              <a:ext cx="4312920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3647" y="4561331"/>
              <a:ext cx="3916679" cy="1021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859" y="4503419"/>
              <a:ext cx="3454908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3647" y="4988051"/>
              <a:ext cx="3058667" cy="1021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859" y="4930139"/>
              <a:ext cx="3189731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3647" y="5414772"/>
              <a:ext cx="2793491" cy="1021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3444" y="793749"/>
            <a:ext cx="6448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Orientační </a:t>
            </a:r>
            <a:r>
              <a:rPr spc="-10" dirty="0"/>
              <a:t>test školní</a:t>
            </a:r>
            <a:r>
              <a:rPr spc="-20" dirty="0"/>
              <a:t> </a:t>
            </a:r>
            <a:r>
              <a:rPr spc="-15" dirty="0"/>
              <a:t>zralosti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3444" y="1616710"/>
            <a:ext cx="667385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Kresba</a:t>
            </a:r>
            <a:r>
              <a:rPr sz="2800" u="heavy" spc="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postavy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postava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musí mít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hlavu, trup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800" spc="9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končetiny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hlava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je s trupem spojena</a:t>
            </a:r>
            <a:r>
              <a:rPr sz="2800" spc="6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krkem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postava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má </a:t>
            </a:r>
            <a:r>
              <a:rPr sz="2800" spc="-50" dirty="0">
                <a:solidFill>
                  <a:srgbClr val="3333CC"/>
                </a:solidFill>
                <a:latin typeface="Tahoma"/>
                <a:cs typeface="Tahoma"/>
              </a:rPr>
              <a:t>vlasy,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uši,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oči,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nos a</a:t>
            </a:r>
            <a:r>
              <a:rPr sz="2800" spc="12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ústa</a:t>
            </a:r>
            <a:endParaRPr sz="2800">
              <a:latin typeface="Tahoma"/>
              <a:cs typeface="Tahoma"/>
            </a:endParaRPr>
          </a:p>
          <a:p>
            <a:pPr marL="12700" marR="448309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paže jsou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zakončeny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pětiprstou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rukou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Napodobování psacího písma 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Obkreslení skupiny</a:t>
            </a:r>
            <a:r>
              <a:rPr sz="2800" u="heavy" spc="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bodů</a:t>
            </a:r>
            <a:endParaRPr sz="2800">
              <a:latin typeface="Tahoma"/>
              <a:cs typeface="Tahoma"/>
            </a:endParaRPr>
          </a:p>
          <a:p>
            <a:pPr marL="12700" marR="3672204">
              <a:lnSpc>
                <a:spcPct val="100000"/>
              </a:lnSpc>
            </a:pPr>
            <a:r>
              <a:rPr sz="2800" u="heavy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Počítání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do 10 (20)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Básnička,</a:t>
            </a:r>
            <a:r>
              <a:rPr sz="2800" u="heavy" spc="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říkanka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0" y="3733800"/>
            <a:ext cx="2292350" cy="2971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1514855"/>
            <a:ext cx="7179945" cy="1010919"/>
            <a:chOff x="556259" y="1514855"/>
            <a:chExt cx="7179945" cy="1010919"/>
          </a:xfrm>
        </p:grpSpPr>
        <p:sp>
          <p:nvSpPr>
            <p:cNvPr id="3" name="object 3"/>
            <p:cNvSpPr/>
            <p:nvPr/>
          </p:nvSpPr>
          <p:spPr>
            <a:xfrm>
              <a:off x="556259" y="151485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1" y="1516379"/>
              <a:ext cx="690829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259" y="1943100"/>
              <a:ext cx="5423916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6259" y="2581655"/>
            <a:ext cx="7886700" cy="1437640"/>
            <a:chOff x="556259" y="2581655"/>
            <a:chExt cx="7886700" cy="1437640"/>
          </a:xfrm>
        </p:grpSpPr>
        <p:sp>
          <p:nvSpPr>
            <p:cNvPr id="7" name="object 7"/>
            <p:cNvSpPr/>
            <p:nvPr/>
          </p:nvSpPr>
          <p:spPr>
            <a:xfrm>
              <a:off x="556259" y="258165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531" y="2583179"/>
              <a:ext cx="7272528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59" y="3009900"/>
              <a:ext cx="788670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259" y="3436619"/>
              <a:ext cx="3948684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6259" y="4075176"/>
            <a:ext cx="7150734" cy="1010919"/>
            <a:chOff x="556259" y="4075176"/>
            <a:chExt cx="7150734" cy="1010919"/>
          </a:xfrm>
        </p:grpSpPr>
        <p:sp>
          <p:nvSpPr>
            <p:cNvPr id="12" name="object 12"/>
            <p:cNvSpPr/>
            <p:nvPr/>
          </p:nvSpPr>
          <p:spPr>
            <a:xfrm>
              <a:off x="556259" y="4075176"/>
              <a:ext cx="638556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1" y="4076700"/>
              <a:ext cx="177850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3327" y="4076700"/>
              <a:ext cx="669036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8127" y="4076700"/>
              <a:ext cx="5158739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259" y="4503420"/>
              <a:ext cx="5922264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56259" y="5141976"/>
            <a:ext cx="6078220" cy="584200"/>
            <a:chOff x="556259" y="5141976"/>
            <a:chExt cx="6078220" cy="584200"/>
          </a:xfrm>
        </p:grpSpPr>
        <p:sp>
          <p:nvSpPr>
            <p:cNvPr id="18" name="object 18"/>
            <p:cNvSpPr/>
            <p:nvPr/>
          </p:nvSpPr>
          <p:spPr>
            <a:xfrm>
              <a:off x="556259" y="5141976"/>
              <a:ext cx="638556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531" y="5143500"/>
              <a:ext cx="5806440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4540" y="793749"/>
            <a:ext cx="7110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Tělesný </a:t>
            </a:r>
            <a:r>
              <a:rPr spc="-10" dirty="0"/>
              <a:t>vývoj </a:t>
            </a:r>
            <a:r>
              <a:rPr spc="-5" dirty="0"/>
              <a:t>a </a:t>
            </a:r>
            <a:r>
              <a:rPr spc="-10" dirty="0"/>
              <a:t>rozvoj</a:t>
            </a:r>
            <a:r>
              <a:rPr spc="-50" dirty="0"/>
              <a:t> </a:t>
            </a:r>
            <a:r>
              <a:rPr spc="-5" dirty="0"/>
              <a:t>motoriky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4540" y="1616710"/>
            <a:ext cx="7325359" cy="407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374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období latence (klidu), zpomalení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růstu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i  hmotnosti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(kolem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8.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roku</a:t>
            </a:r>
            <a:r>
              <a:rPr sz="2800" spc="2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věku)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posiluje se odolnost organismu, zvyšuje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se 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objem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srdce, hmotnost mozku,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zdokonaluje se  činnost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svalů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800" spc="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kloubů</a:t>
            </a:r>
            <a:endParaRPr sz="2800">
              <a:latin typeface="Tahoma"/>
              <a:cs typeface="Tahoma"/>
            </a:endParaRPr>
          </a:p>
          <a:p>
            <a:pPr marL="12700" marR="739775">
              <a:lnSpc>
                <a:spcPct val="100000"/>
              </a:lnSpc>
              <a:spcBef>
                <a:spcPts val="1685"/>
              </a:spcBef>
              <a:buFont typeface="Tahoma"/>
              <a:buChar char="•"/>
              <a:tabLst>
                <a:tab pos="284480" algn="l"/>
              </a:tabLst>
            </a:pP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pohyby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účelnější, přesnější,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rychlejší,  koordinovanější, (radost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pohybu)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1680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zájem o sport,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pohybovou</a:t>
            </a:r>
            <a:r>
              <a:rPr sz="2800" spc="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aktivitu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3460" y="1912620"/>
            <a:ext cx="7082155" cy="4422775"/>
            <a:chOff x="1013460" y="1912620"/>
            <a:chExt cx="7082155" cy="4422775"/>
          </a:xfrm>
        </p:grpSpPr>
        <p:sp>
          <p:nvSpPr>
            <p:cNvPr id="3" name="object 3"/>
            <p:cNvSpPr/>
            <p:nvPr/>
          </p:nvSpPr>
          <p:spPr>
            <a:xfrm>
              <a:off x="1284732" y="1912620"/>
              <a:ext cx="6300216" cy="582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3460" y="2339340"/>
              <a:ext cx="7068311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3460" y="2766060"/>
              <a:ext cx="268071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3460" y="3191256"/>
              <a:ext cx="638555" cy="5836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4732" y="3192780"/>
              <a:ext cx="364845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3460" y="3617976"/>
              <a:ext cx="638555" cy="583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4732" y="3619500"/>
              <a:ext cx="1808988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8232" y="3619500"/>
              <a:ext cx="669035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3032" y="3619500"/>
              <a:ext cx="4590288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3460" y="4046220"/>
              <a:ext cx="6335268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3460" y="4471416"/>
              <a:ext cx="638555" cy="583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4732" y="4472940"/>
              <a:ext cx="943356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2600" y="4472940"/>
              <a:ext cx="605027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2140" y="4472940"/>
              <a:ext cx="1578864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5516" y="4472940"/>
              <a:ext cx="669035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0316" y="4472940"/>
              <a:ext cx="4805172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3460" y="4899660"/>
              <a:ext cx="6603492" cy="5821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3460" y="5326379"/>
              <a:ext cx="6467855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3460" y="5753100"/>
              <a:ext cx="1781555" cy="582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22044" y="793749"/>
            <a:ext cx="4117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Vývoj</a:t>
            </a:r>
            <a:r>
              <a:rPr spc="-75" dirty="0"/>
              <a:t> </a:t>
            </a:r>
            <a:r>
              <a:rPr spc="-10" dirty="0"/>
              <a:t>poznávacích  </a:t>
            </a:r>
            <a:r>
              <a:rPr spc="-5" dirty="0"/>
              <a:t>schopností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22044" y="2013026"/>
            <a:ext cx="6518909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chce pochopit a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poznat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svět (ne  pasivní příjem informací, ale aktivní účast  na poznávání)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vytrvalost,</a:t>
            </a:r>
            <a:r>
              <a:rPr sz="2800" spc="3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zvídavost</a:t>
            </a:r>
            <a:endParaRPr sz="2800">
              <a:latin typeface="Tahoma"/>
              <a:cs typeface="Tahoma"/>
            </a:endParaRPr>
          </a:p>
          <a:p>
            <a:pPr marL="12700" marR="588645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vnímání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cílevědomé,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zaměřené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 poznávání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vlastností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předmětů a</a:t>
            </a:r>
            <a:r>
              <a:rPr sz="2800" spc="7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jevů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25" dirty="0">
                <a:solidFill>
                  <a:srgbClr val="3333CC"/>
                </a:solidFill>
                <a:latin typeface="Tahoma"/>
                <a:cs typeface="Tahoma"/>
              </a:rPr>
              <a:t>10.-11.rok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vnímání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stejně přesné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jako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u dospělého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(zraková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ostrost,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rozlišení  barev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velikosti, sluchová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hmatová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citlivost)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996</Words>
  <Application>Microsoft Office PowerPoint</Application>
  <PresentationFormat>Předvádění na obrazovce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Tahoma</vt:lpstr>
      <vt:lpstr>Office Theme</vt:lpstr>
      <vt:lpstr>Mladší školní věk</vt:lpstr>
      <vt:lpstr>Mladší školní věk</vt:lpstr>
      <vt:lpstr>Prezentace aplikace PowerPoint</vt:lpstr>
      <vt:lpstr>Fyzická zralost</vt:lpstr>
      <vt:lpstr>Kognitivní vyspělost</vt:lpstr>
      <vt:lpstr>Sociální a citová vyspělost</vt:lpstr>
      <vt:lpstr>Orientační test školní zralosti</vt:lpstr>
      <vt:lpstr>Tělesný vývoj a rozvoj motoriky</vt:lpstr>
      <vt:lpstr>Vývoj poznávacích  schopností</vt:lpstr>
      <vt:lpstr>Prezentace aplikace PowerPoint</vt:lpstr>
      <vt:lpstr>Prezentace aplikace PowerPoint</vt:lpstr>
      <vt:lpstr>Myšlení</vt:lpstr>
      <vt:lpstr>Řeč</vt:lpstr>
      <vt:lpstr>Emocionální vývoj a socializace</vt:lpstr>
      <vt:lpstr>Prezentace aplikace PowerPoint</vt:lpstr>
      <vt:lpstr>Školní docházka – role žáka</vt:lpstr>
      <vt:lpstr>Hlavní činnosti mladšího školního  věku</vt:lpstr>
      <vt:lpstr>Děkuji za pozornost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Školicí prezentace</dc:title>
  <dc:creator>sborovna2</dc:creator>
  <cp:lastModifiedBy>Hana</cp:lastModifiedBy>
  <cp:revision>1</cp:revision>
  <dcterms:created xsi:type="dcterms:W3CDTF">2020-09-23T06:16:32Z</dcterms:created>
  <dcterms:modified xsi:type="dcterms:W3CDTF">2020-11-01T10:19:31Z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2009-11-28T00:00:00Z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2020-09-23T00:00:00Z</vt:filetime>
  </property>
</Properties>
</file>