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61" r:id="rId9"/>
    <p:sldId id="266" r:id="rId10"/>
    <p:sldId id="269" r:id="rId11"/>
    <p:sldId id="281" r:id="rId12"/>
    <p:sldId id="282" r:id="rId13"/>
    <p:sldId id="283" r:id="rId14"/>
    <p:sldId id="284" r:id="rId15"/>
    <p:sldId id="278" r:id="rId16"/>
    <p:sldId id="279" r:id="rId17"/>
    <p:sldId id="280" r:id="rId18"/>
    <p:sldId id="285" r:id="rId19"/>
    <p:sldId id="286" r:id="rId20"/>
    <p:sldId id="276" r:id="rId21"/>
    <p:sldId id="291" r:id="rId22"/>
    <p:sldId id="272" r:id="rId23"/>
    <p:sldId id="293" r:id="rId24"/>
    <p:sldId id="294" r:id="rId25"/>
    <p:sldId id="295" r:id="rId26"/>
    <p:sldId id="273" r:id="rId27"/>
    <p:sldId id="296" r:id="rId28"/>
    <p:sldId id="275" r:id="rId29"/>
    <p:sldId id="297" r:id="rId30"/>
    <p:sldId id="298" r:id="rId31"/>
    <p:sldId id="262" r:id="rId3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0A7E8D1-9336-4DA9-80F8-1016E0EE47BF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48799F3-364B-4BC1-8EA0-3AF2FC9720B0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C9BAC9A-5B19-4B95-9B34-6B5D053E31F1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9A2DD18-9BB3-4075-B9BF-E29C3212607A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8">
            <a:extLst>
              <a:ext uri="{FF2B5EF4-FFF2-40B4-BE49-F238E27FC236}">
                <a16:creationId xmlns:a16="http://schemas.microsoft.com/office/drawing/2014/main" id="{800CF711-2ADB-4B70-8794-B582ED2AF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19">
            <a:extLst>
              <a:ext uri="{FF2B5EF4-FFF2-40B4-BE49-F238E27FC236}">
                <a16:creationId xmlns:a16="http://schemas.microsoft.com/office/drawing/2014/main" id="{C2E6F9EF-1A6C-4633-B913-BFC36D10D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20">
            <a:extLst>
              <a:ext uri="{FF2B5EF4-FFF2-40B4-BE49-F238E27FC236}">
                <a16:creationId xmlns:a16="http://schemas.microsoft.com/office/drawing/2014/main" id="{FEE645BF-C1EA-4D26-9715-0A6C5B6AD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římá spojovací čára 23">
            <a:extLst>
              <a:ext uri="{FF2B5EF4-FFF2-40B4-BE49-F238E27FC236}">
                <a16:creationId xmlns:a16="http://schemas.microsoft.com/office/drawing/2014/main" id="{9EB57EE6-33FE-4506-B15E-286CB9A0A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24">
            <a:extLst>
              <a:ext uri="{FF2B5EF4-FFF2-40B4-BE49-F238E27FC236}">
                <a16:creationId xmlns:a16="http://schemas.microsoft.com/office/drawing/2014/main" id="{9D378AE4-E826-498C-B377-1F8A9502C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Přímá spojovací čára 25">
            <a:extLst>
              <a:ext uri="{FF2B5EF4-FFF2-40B4-BE49-F238E27FC236}">
                <a16:creationId xmlns:a16="http://schemas.microsoft.com/office/drawing/2014/main" id="{7DF8F464-454A-483A-BF57-F3F1790BD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1E8CAB5-C042-4EAB-974F-4B8F80FDCAAB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7">
            <a:extLst>
              <a:ext uri="{FF2B5EF4-FFF2-40B4-BE49-F238E27FC236}">
                <a16:creationId xmlns:a16="http://schemas.microsoft.com/office/drawing/2014/main" id="{1C3002D8-4449-4719-A27A-8B5AE262A14D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8">
            <a:extLst>
              <a:ext uri="{FF2B5EF4-FFF2-40B4-BE49-F238E27FC236}">
                <a16:creationId xmlns:a16="http://schemas.microsoft.com/office/drawing/2014/main" id="{2BD6D85F-187E-4432-9547-CD3E88A6DE84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9">
            <a:extLst>
              <a:ext uri="{FF2B5EF4-FFF2-40B4-BE49-F238E27FC236}">
                <a16:creationId xmlns:a16="http://schemas.microsoft.com/office/drawing/2014/main" id="{979A47D2-7998-4FBF-AEE6-2663226081D8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0">
            <a:extLst>
              <a:ext uri="{FF2B5EF4-FFF2-40B4-BE49-F238E27FC236}">
                <a16:creationId xmlns:a16="http://schemas.microsoft.com/office/drawing/2014/main" id="{5A6736DF-9322-46C5-9D48-864D4A844AFF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1">
            <a:extLst>
              <a:ext uri="{FF2B5EF4-FFF2-40B4-BE49-F238E27FC236}">
                <a16:creationId xmlns:a16="http://schemas.microsoft.com/office/drawing/2014/main" id="{AAA01BA2-A12A-4F95-A659-1730DC801BF0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>
            <a:extLst>
              <a:ext uri="{FF2B5EF4-FFF2-40B4-BE49-F238E27FC236}">
                <a16:creationId xmlns:a16="http://schemas.microsoft.com/office/drawing/2014/main" id="{D0D67A3B-750B-46F2-A0A8-9B91CAE4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121E-1815-484E-A000-0B3728898C58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23" name="Zástupný symbol pro zápatí 16">
            <a:extLst>
              <a:ext uri="{FF2B5EF4-FFF2-40B4-BE49-F238E27FC236}">
                <a16:creationId xmlns:a16="http://schemas.microsoft.com/office/drawing/2014/main" id="{A456F4C8-C2AC-4652-83F9-A34F644D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>
            <a:extLst>
              <a:ext uri="{FF2B5EF4-FFF2-40B4-BE49-F238E27FC236}">
                <a16:creationId xmlns:a16="http://schemas.microsoft.com/office/drawing/2014/main" id="{5BEA092A-4710-4A2B-A723-C5FF932F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DB709E9-A980-4463-BEB1-7A0C03A0D8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614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309E1FBD-B281-4C63-87C2-C0E0FFB7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AD74-D9AC-4857-A954-77483BDE3373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216E1977-F81D-45ED-9691-A5E98CA9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A496DB0A-CF42-47B7-9D1F-E9827AA3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07A83-6637-4626-A943-5BEBBDD740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757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A5B72D61-99A2-4415-8606-166F8C59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76CF-7DDF-4C7E-9382-47B7DEEAC8F4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2B3FA3C5-6237-40D9-9180-B53494EB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3335C2C3-B3DD-4443-80F8-B3A2232A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F517E-CA01-487C-83E7-6EB00DAF36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794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6">
            <a:extLst>
              <a:ext uri="{FF2B5EF4-FFF2-40B4-BE49-F238E27FC236}">
                <a16:creationId xmlns:a16="http://schemas.microsoft.com/office/drawing/2014/main" id="{FEE97430-6341-43FF-9687-402F6C17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533606-0EF7-48BE-B13A-4F4C73D0C9F1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5" name="Zástupný symbol pro číslo snímku 8">
            <a:extLst>
              <a:ext uri="{FF2B5EF4-FFF2-40B4-BE49-F238E27FC236}">
                <a16:creationId xmlns:a16="http://schemas.microsoft.com/office/drawing/2014/main" id="{3FB2C956-BB03-47D0-9408-1530D596C9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E51CAD-D4F7-44A9-A268-92F182FE61E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9">
            <a:extLst>
              <a:ext uri="{FF2B5EF4-FFF2-40B4-BE49-F238E27FC236}">
                <a16:creationId xmlns:a16="http://schemas.microsoft.com/office/drawing/2014/main" id="{46E08125-E426-4DA2-AA87-34862C81F2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3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05855CC-14E9-4900-9E13-966825DF606C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8480D7C-027B-4FDB-8EC6-EF5AE24DE00E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F1B5BC4-443C-4932-BDE0-58A2654C0A91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80850DB-0FD5-4AED-9BE7-EA7DA49375C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18">
            <a:extLst>
              <a:ext uri="{FF2B5EF4-FFF2-40B4-BE49-F238E27FC236}">
                <a16:creationId xmlns:a16="http://schemas.microsoft.com/office/drawing/2014/main" id="{6031CDF0-3172-481A-8AA1-BAC606A4D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19">
            <a:extLst>
              <a:ext uri="{FF2B5EF4-FFF2-40B4-BE49-F238E27FC236}">
                <a16:creationId xmlns:a16="http://schemas.microsoft.com/office/drawing/2014/main" id="{8DAC61D6-7C25-4829-8366-594F6C643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20">
            <a:extLst>
              <a:ext uri="{FF2B5EF4-FFF2-40B4-BE49-F238E27FC236}">
                <a16:creationId xmlns:a16="http://schemas.microsoft.com/office/drawing/2014/main" id="{B0016F47-E5BC-4DA2-9BD4-4A32D10A0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23">
            <a:extLst>
              <a:ext uri="{FF2B5EF4-FFF2-40B4-BE49-F238E27FC236}">
                <a16:creationId xmlns:a16="http://schemas.microsoft.com/office/drawing/2014/main" id="{D0905036-8CA7-40F5-B390-200FAEC27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24">
            <a:extLst>
              <a:ext uri="{FF2B5EF4-FFF2-40B4-BE49-F238E27FC236}">
                <a16:creationId xmlns:a16="http://schemas.microsoft.com/office/drawing/2014/main" id="{612F7BBD-80D4-4A55-8824-1EFC4BDCD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06A6602-BB12-49E2-BFD5-5C44B8210DA1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6">
            <a:extLst>
              <a:ext uri="{FF2B5EF4-FFF2-40B4-BE49-F238E27FC236}">
                <a16:creationId xmlns:a16="http://schemas.microsoft.com/office/drawing/2014/main" id="{19BDA404-BCB5-4EFC-81E8-5B86BB280F38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7">
            <a:extLst>
              <a:ext uri="{FF2B5EF4-FFF2-40B4-BE49-F238E27FC236}">
                <a16:creationId xmlns:a16="http://schemas.microsoft.com/office/drawing/2014/main" id="{6FDB7E84-8B7D-4EFC-8BD1-80A7E0B142DF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8">
            <a:extLst>
              <a:ext uri="{FF2B5EF4-FFF2-40B4-BE49-F238E27FC236}">
                <a16:creationId xmlns:a16="http://schemas.microsoft.com/office/drawing/2014/main" id="{13560CF5-DF79-41BD-B4C9-D9D73EDB9768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9">
            <a:extLst>
              <a:ext uri="{FF2B5EF4-FFF2-40B4-BE49-F238E27FC236}">
                <a16:creationId xmlns:a16="http://schemas.microsoft.com/office/drawing/2014/main" id="{D5F914F8-2065-43DC-BA8F-756992FA696F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0">
            <a:extLst>
              <a:ext uri="{FF2B5EF4-FFF2-40B4-BE49-F238E27FC236}">
                <a16:creationId xmlns:a16="http://schemas.microsoft.com/office/drawing/2014/main" id="{1A4E4A8F-F524-450A-B7EB-BE1EDB37133A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31">
            <a:extLst>
              <a:ext uri="{FF2B5EF4-FFF2-40B4-BE49-F238E27FC236}">
                <a16:creationId xmlns:a16="http://schemas.microsoft.com/office/drawing/2014/main" id="{9CA05018-082C-415F-998A-B213DCA7D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datum 3">
            <a:extLst>
              <a:ext uri="{FF2B5EF4-FFF2-40B4-BE49-F238E27FC236}">
                <a16:creationId xmlns:a16="http://schemas.microsoft.com/office/drawing/2014/main" id="{186E33C5-8AD2-4A15-B711-4B6D3007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B715-7571-4331-BBA6-9E09E5FF5021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21" name="Zástupný symbol pro zápatí 4">
            <a:extLst>
              <a:ext uri="{FF2B5EF4-FFF2-40B4-BE49-F238E27FC236}">
                <a16:creationId xmlns:a16="http://schemas.microsoft.com/office/drawing/2014/main" id="{FE3D6058-CE65-42CC-A772-EB1AAACE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C9C9AF06-366E-43E2-B188-0C747C5C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098154C-DC84-4509-9123-5D5ADA8F5E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590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7790CCCD-6610-45DB-AB3E-1B457A95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EC2C-8E11-4C0C-90C8-05EC4BA4CD62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9E76513D-15E9-4CC8-9A0A-60C7DE23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E7EE5583-F8BF-49DA-80F7-A497EAEE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1F462-DFBF-4533-B148-72A2636C65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449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13">
            <a:extLst>
              <a:ext uri="{FF2B5EF4-FFF2-40B4-BE49-F238E27FC236}">
                <a16:creationId xmlns:a16="http://schemas.microsoft.com/office/drawing/2014/main" id="{8EF62B34-A6B4-4635-9DBD-4836333C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7FE1-5D0C-4AD9-B9ED-0530EE3AC159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CBD57BCD-C1BB-4E6E-B4B8-16F8AD82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>
            <a:extLst>
              <a:ext uri="{FF2B5EF4-FFF2-40B4-BE49-F238E27FC236}">
                <a16:creationId xmlns:a16="http://schemas.microsoft.com/office/drawing/2014/main" id="{BEA99E5B-DDEC-407F-B8F2-4938B50B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9AB6F-D3E1-4700-AEC6-CA435965A7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67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>
            <a:extLst>
              <a:ext uri="{FF2B5EF4-FFF2-40B4-BE49-F238E27FC236}">
                <a16:creationId xmlns:a16="http://schemas.microsoft.com/office/drawing/2014/main" id="{77B71B19-97B0-4690-B907-249426CF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99B063-0401-4830-97D7-34BF9B79A033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4" name="Zástupný symbol pro číslo snímku 6">
            <a:extLst>
              <a:ext uri="{FF2B5EF4-FFF2-40B4-BE49-F238E27FC236}">
                <a16:creationId xmlns:a16="http://schemas.microsoft.com/office/drawing/2014/main" id="{869ACDD0-6849-4C72-91A5-54F477687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C1D90-0D22-411F-BEAA-35356E5C5F1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7">
            <a:extLst>
              <a:ext uri="{FF2B5EF4-FFF2-40B4-BE49-F238E27FC236}">
                <a16:creationId xmlns:a16="http://schemas.microsoft.com/office/drawing/2014/main" id="{882FA43A-C219-4481-AE03-3B61764955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18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>
            <a:extLst>
              <a:ext uri="{FF2B5EF4-FFF2-40B4-BE49-F238E27FC236}">
                <a16:creationId xmlns:a16="http://schemas.microsoft.com/office/drawing/2014/main" id="{1FCB9128-3413-4298-A257-B11BF670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D29B-534D-4385-97AD-E9EE1A641ADD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0C3CFE-1343-444E-92E1-83F6F4CF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>
            <a:extLst>
              <a:ext uri="{FF2B5EF4-FFF2-40B4-BE49-F238E27FC236}">
                <a16:creationId xmlns:a16="http://schemas.microsoft.com/office/drawing/2014/main" id="{FC16179F-5A49-463C-A792-7B241446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B2B0B-D3B3-49B2-A1FD-93593920B7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70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>
            <a:extLst>
              <a:ext uri="{FF2B5EF4-FFF2-40B4-BE49-F238E27FC236}">
                <a16:creationId xmlns:a16="http://schemas.microsoft.com/office/drawing/2014/main" id="{9C21FC4A-F671-4A98-9699-EA5259161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Přímá spojovací čára 14">
            <a:extLst>
              <a:ext uri="{FF2B5EF4-FFF2-40B4-BE49-F238E27FC236}">
                <a16:creationId xmlns:a16="http://schemas.microsoft.com/office/drawing/2014/main" id="{C711DA01-C75F-4883-BED0-4BCA98293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Přímá spojovací čára 16">
            <a:extLst>
              <a:ext uri="{FF2B5EF4-FFF2-40B4-BE49-F238E27FC236}">
                <a16:creationId xmlns:a16="http://schemas.microsoft.com/office/drawing/2014/main" id="{2FCFD46A-015B-47B9-923A-3B109ED08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ovací čára 17">
            <a:extLst>
              <a:ext uri="{FF2B5EF4-FFF2-40B4-BE49-F238E27FC236}">
                <a16:creationId xmlns:a16="http://schemas.microsoft.com/office/drawing/2014/main" id="{724E615C-4F66-438E-AE51-1DFB95A3F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CFBD2D9-88A4-4EE5-881A-A8FEC7A23020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9">
            <a:extLst>
              <a:ext uri="{FF2B5EF4-FFF2-40B4-BE49-F238E27FC236}">
                <a16:creationId xmlns:a16="http://schemas.microsoft.com/office/drawing/2014/main" id="{CB24229A-674E-48C8-A8E7-E2D69707E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Elipsa 20">
            <a:extLst>
              <a:ext uri="{FF2B5EF4-FFF2-40B4-BE49-F238E27FC236}">
                <a16:creationId xmlns:a16="http://schemas.microsoft.com/office/drawing/2014/main" id="{1128C71A-2F06-42EE-A8AA-5F6B41DD409F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datum 20">
            <a:extLst>
              <a:ext uri="{FF2B5EF4-FFF2-40B4-BE49-F238E27FC236}">
                <a16:creationId xmlns:a16="http://schemas.microsoft.com/office/drawing/2014/main" id="{E44B9E9F-4215-4308-A6CE-1E12795C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CD7B5-4734-4D5D-B2BB-A57229C6AF71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13" name="Zástupný symbol pro číslo snímku 21">
            <a:extLst>
              <a:ext uri="{FF2B5EF4-FFF2-40B4-BE49-F238E27FC236}">
                <a16:creationId xmlns:a16="http://schemas.microsoft.com/office/drawing/2014/main" id="{26C533A4-D466-4574-BB28-75FC8CC4E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BF6D20-3831-44BC-B744-FBD47A09AE2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zápatí 22">
            <a:extLst>
              <a:ext uri="{FF2B5EF4-FFF2-40B4-BE49-F238E27FC236}">
                <a16:creationId xmlns:a16="http://schemas.microsoft.com/office/drawing/2014/main" id="{60166A7F-5B11-4B96-9684-A40A6B94A3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3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>
            <a:extLst>
              <a:ext uri="{FF2B5EF4-FFF2-40B4-BE49-F238E27FC236}">
                <a16:creationId xmlns:a16="http://schemas.microsoft.com/office/drawing/2014/main" id="{1B323642-4F03-4E25-A167-883EF5FDF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4">
            <a:extLst>
              <a:ext uri="{FF2B5EF4-FFF2-40B4-BE49-F238E27FC236}">
                <a16:creationId xmlns:a16="http://schemas.microsoft.com/office/drawing/2014/main" id="{8CC7E99E-AEEF-43D0-B0B1-E5E395831F1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16">
            <a:extLst>
              <a:ext uri="{FF2B5EF4-FFF2-40B4-BE49-F238E27FC236}">
                <a16:creationId xmlns:a16="http://schemas.microsoft.com/office/drawing/2014/main" id="{F7193827-4C9B-46E9-AFDB-881F09ACB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A63A1F6-7F1A-4B11-9A2D-7F4E8034F417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18">
            <a:extLst>
              <a:ext uri="{FF2B5EF4-FFF2-40B4-BE49-F238E27FC236}">
                <a16:creationId xmlns:a16="http://schemas.microsoft.com/office/drawing/2014/main" id="{EE59209E-E5A2-48CD-8244-C3FE684B7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ovací čára 19">
            <a:extLst>
              <a:ext uri="{FF2B5EF4-FFF2-40B4-BE49-F238E27FC236}">
                <a16:creationId xmlns:a16="http://schemas.microsoft.com/office/drawing/2014/main" id="{4514DC71-0837-4CF1-AD65-24800078E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Přímá spojovací čára 20">
            <a:extLst>
              <a:ext uri="{FF2B5EF4-FFF2-40B4-BE49-F238E27FC236}">
                <a16:creationId xmlns:a16="http://schemas.microsoft.com/office/drawing/2014/main" id="{33D4E6E6-C3F2-47A7-BFCA-C56C1593B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datum 16">
            <a:extLst>
              <a:ext uri="{FF2B5EF4-FFF2-40B4-BE49-F238E27FC236}">
                <a16:creationId xmlns:a16="http://schemas.microsoft.com/office/drawing/2014/main" id="{F54FC62D-A854-4894-89EE-E5C4ABFF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1768BC-530D-4017-9C41-BD294A0F1B7E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13" name="Zástupný symbol pro číslo snímku 17">
            <a:extLst>
              <a:ext uri="{FF2B5EF4-FFF2-40B4-BE49-F238E27FC236}">
                <a16:creationId xmlns:a16="http://schemas.microsoft.com/office/drawing/2014/main" id="{6F8E4865-0AA1-49A8-95C7-A38CE079DC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564581-D239-473E-A028-7A5070C28E6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zápatí 20">
            <a:extLst>
              <a:ext uri="{FF2B5EF4-FFF2-40B4-BE49-F238E27FC236}">
                <a16:creationId xmlns:a16="http://schemas.microsoft.com/office/drawing/2014/main" id="{54C006E4-5DDD-4957-BA56-9DC08DC680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>
            <a:extLst>
              <a:ext uri="{FF2B5EF4-FFF2-40B4-BE49-F238E27FC236}">
                <a16:creationId xmlns:a16="http://schemas.microsoft.com/office/drawing/2014/main" id="{E59764F0-1681-41DE-A39F-642D35242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Zástupný symbol pro nadpis 21">
            <a:extLst>
              <a:ext uri="{FF2B5EF4-FFF2-40B4-BE49-F238E27FC236}">
                <a16:creationId xmlns:a16="http://schemas.microsoft.com/office/drawing/2014/main" id="{5A7DCDEE-6FE7-4B02-A5E7-CBBEAC0D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>
            <a:extLst>
              <a:ext uri="{FF2B5EF4-FFF2-40B4-BE49-F238E27FC236}">
                <a16:creationId xmlns:a16="http://schemas.microsoft.com/office/drawing/2014/main" id="{BB4F7240-B8FD-4627-B38D-BC597C1A37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47409B3C-865F-4D70-B9D8-66AD5C29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8C9E650-3867-404C-A277-BBAF8CC00869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4A4CEF-FB44-4EF5-8349-089275983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>
            <a:extLst>
              <a:ext uri="{FF2B5EF4-FFF2-40B4-BE49-F238E27FC236}">
                <a16:creationId xmlns:a16="http://schemas.microsoft.com/office/drawing/2014/main" id="{5742FC8A-37FD-4A4A-AF1F-88A411F6C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Přímá spojovací čára 8">
            <a:extLst>
              <a:ext uri="{FF2B5EF4-FFF2-40B4-BE49-F238E27FC236}">
                <a16:creationId xmlns:a16="http://schemas.microsoft.com/office/drawing/2014/main" id="{EE0758A9-7D7A-4EC4-8D2C-449117F71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1B00A08-FFE8-4090-9823-7599880CF4D3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Přímá spojovací čára 10">
            <a:extLst>
              <a:ext uri="{FF2B5EF4-FFF2-40B4-BE49-F238E27FC236}">
                <a16:creationId xmlns:a16="http://schemas.microsoft.com/office/drawing/2014/main" id="{8AE0E45A-C9D3-4CF7-82FE-1C68340CF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ECD9312-191A-47DF-8062-E6906825238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B6309120-F982-48F6-931F-3B5D18988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6BC7FE68-8E02-4A24-B130-84F2003E46F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792" r:id="rId4"/>
    <p:sldLayoutId id="2147483793" r:id="rId5"/>
    <p:sldLayoutId id="2147483800" r:id="rId6"/>
    <p:sldLayoutId id="2147483794" r:id="rId7"/>
    <p:sldLayoutId id="2147483801" r:id="rId8"/>
    <p:sldLayoutId id="2147483802" r:id="rId9"/>
    <p:sldLayoutId id="2147483795" r:id="rId10"/>
    <p:sldLayoutId id="2147483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zene-vady.cz/primarni-prevence/pdf/Infekce_v_tehotenstvi.pdf" TargetMode="External"/><Relationship Id="rId2" Type="http://schemas.openxmlformats.org/officeDocument/2006/relationships/hyperlink" Target="http://www.vrozene-vady.cz/primarni-prevence/pdf/Na_alkohol_velky_pozor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szu.cz/czzp/vvv/zasady.php" TargetMode="External"/><Relationship Id="rId2" Type="http://schemas.openxmlformats.org/officeDocument/2006/relationships/hyperlink" Target="http://www.vrozene-vady.cz/vrozene-vad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rozene-vady.cz/primarni-prevence/index.php?co=downloa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Zard%C4%9Bnky" TargetMode="External"/><Relationship Id="rId2" Type="http://schemas.openxmlformats.org/officeDocument/2006/relationships/hyperlink" Target="http://www.maminkam.cz/zardenk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148499747-sama-doma/211562220600159/obsah/182159-prenatalni-diagnostika-mudr-vlasin-2-cast" TargetMode="External"/><Relationship Id="rId2" Type="http://schemas.openxmlformats.org/officeDocument/2006/relationships/hyperlink" Target="https://www.ceskatelevize.cz/ivysilani/1148499747-sama-doma/211562220600159/obsah/182157-prenatalni-diagnostika-mudr-vlasin-1-cast#utm_content=videa&amp;utm_term=prenataln%C3%AD%20diagnostika&amp;utm_medium=hint&amp;utm_source=search.seznam.cz&amp;title=Prenat%C3%A1ln%C3%AD%20diagnostika%2C%20MUDr.%20Vla%C5%A1%C3%ADn%20-%201.%20%C4%8D%C3%A1st%20%E2%80%94%20Sama%20do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ivysilani/1148499747-sama-doma/211562220600159/obsah/182162-prenatalni-diagnostika-mudr-vlasin-3-cas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NkLUA05ExHA&amp;feature=relate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kLUA05ExHA&amp;feature=relate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ibHZJ4TRxo" TargetMode="External"/><Relationship Id="rId2" Type="http://schemas.openxmlformats.org/officeDocument/2006/relationships/hyperlink" Target="https://email.seznam.cz/redir?hashId=1455451775&amp;to=http%3a%2f%2fwww%2eorgasmicbirth%2ecom%2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315080042-tep-24/211411058130008/titulky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eidhosp.adam.com/content.aspx?productId=39&amp;pid=5&amp;gid=003309&amp;print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0175805663-medicina-pro-21-stoleti/208572231040001/" TargetMode="External"/><Relationship Id="rId2" Type="http://schemas.openxmlformats.org/officeDocument/2006/relationships/hyperlink" Target="https://www.ceskatelevize.cz/ivysilani/1095946610-diagnoza/205562241500002-poruchy-rust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8E882389-CAC2-4328-8929-09A794550A6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286000" y="3124200"/>
            <a:ext cx="6172200" cy="1893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i="1" cap="none" dirty="0">
                <a:latin typeface="Arial" panose="020B0604020202020204" pitchFamily="34" charset="0"/>
              </a:rPr>
              <a:t>Biologie člověka a základy zdravovědy 1 </a:t>
            </a:r>
            <a:endParaRPr lang="cs-CZ" altLang="cs-CZ" i="1" cap="none" dirty="0">
              <a:ea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E05B9D71-0A8B-4513-A6D3-F5A7C90779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286000" y="3124200"/>
            <a:ext cx="6172200" cy="1893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i="1" cap="none">
                <a:latin typeface="Arial" panose="020B0604020202020204" pitchFamily="34" charset="0"/>
              </a:rPr>
              <a:t>Biologie člověka a základy zdravovědy 1</a:t>
            </a:r>
            <a:endParaRPr lang="cs-CZ" altLang="cs-CZ" i="1" cap="none">
              <a:ea typeface="Arial Unicode MS" pitchFamily="34" charset="-128"/>
            </a:endParaRPr>
          </a:p>
        </p:txBody>
      </p:sp>
      <p:sp>
        <p:nvSpPr>
          <p:cNvPr id="8195" name="Podnadpis 2">
            <a:extLst>
              <a:ext uri="{FF2B5EF4-FFF2-40B4-BE49-F238E27FC236}">
                <a16:creationId xmlns:a16="http://schemas.microsoft.com/office/drawing/2014/main" id="{13D17AFC-6859-4E97-A74F-D7353D303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Přednáška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0E2E3-0295-4756-82EB-F6E367A2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5DAAEAD9-BB70-4972-8897-1E8AC131BD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b="1" dirty="0"/>
              <a:t>Embryopatie</a:t>
            </a:r>
            <a:r>
              <a:rPr lang="cs-CZ" altLang="cs-CZ" dirty="0"/>
              <a:t> – poškození embrya; malformace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 dirty="0" err="1"/>
              <a:t>Fetopatie</a:t>
            </a:r>
            <a:r>
              <a:rPr lang="cs-CZ" altLang="cs-CZ" dirty="0"/>
              <a:t> – poškození plodu; ne velké malformace, ale MR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 dirty="0"/>
              <a:t>Teratogenní vlivy: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	a) </a:t>
            </a:r>
            <a:r>
              <a:rPr lang="cs-CZ" altLang="cs-CZ" i="1" dirty="0"/>
              <a:t>fyzikální</a:t>
            </a:r>
            <a:r>
              <a:rPr lang="cs-CZ" altLang="cs-CZ" dirty="0"/>
              <a:t> – záření (rtg.) – poškození mozku, očí, MR, úrazy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	b) </a:t>
            </a:r>
            <a:r>
              <a:rPr lang="cs-CZ" altLang="cs-CZ" i="1" dirty="0"/>
              <a:t>chemické</a:t>
            </a:r>
            <a:r>
              <a:rPr lang="cs-CZ" altLang="cs-CZ" dirty="0"/>
              <a:t> – léky, drogy, alkohol (fetální alkoholový syndrom), </a:t>
            </a:r>
            <a:r>
              <a:rPr lang="cs-CZ" altLang="cs-CZ" dirty="0">
                <a:hlinkClick r:id="rId2"/>
              </a:rPr>
              <a:t>Alkohol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	c) </a:t>
            </a:r>
            <a:r>
              <a:rPr lang="cs-CZ" altLang="cs-CZ" i="1" dirty="0"/>
              <a:t>biologické</a:t>
            </a:r>
            <a:r>
              <a:rPr lang="cs-CZ" altLang="cs-CZ" dirty="0"/>
              <a:t> – viry (zarděnky; očkování ve 2. a 12.roce)  -oko, ucho, srdce), bakterie, paraziti (toxoplazmóza), chronická onemocnění matky (diabetes), imunologické (</a:t>
            </a:r>
            <a:r>
              <a:rPr lang="cs-CZ" altLang="cs-CZ" dirty="0" err="1"/>
              <a:t>Rh</a:t>
            </a:r>
            <a:r>
              <a:rPr lang="cs-CZ" altLang="cs-CZ" dirty="0"/>
              <a:t> - faktor)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 dirty="0">
                <a:solidFill>
                  <a:srgbClr val="FF0000"/>
                </a:solidFill>
                <a:hlinkClick r:id="rId3"/>
              </a:rPr>
              <a:t>Infekce_těhotenství</a:t>
            </a:r>
            <a:endParaRPr lang="cs-CZ" altLang="cs-CZ" sz="1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	   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15B4B-5373-4739-B86E-85DD1262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Prevence: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3165DD02-5FD9-48F7-93BE-941F70DD13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altLang="cs-CZ">
                <a:hlinkClick r:id="rId2"/>
              </a:rPr>
              <a:t>http://www.vrozene-vady.cz/vrozene-vady/</a:t>
            </a:r>
            <a:r>
              <a:rPr lang="cs-CZ" altLang="cs-CZ"/>
              <a:t> (VVV)</a:t>
            </a:r>
          </a:p>
          <a:p>
            <a:r>
              <a:rPr lang="cs-CZ" altLang="cs-CZ">
                <a:hlinkClick r:id="rId3"/>
              </a:rPr>
              <a:t>http://apps.szu.cz/czzp/vvv/zasady.php</a:t>
            </a:r>
            <a:r>
              <a:rPr lang="cs-CZ" altLang="cs-CZ"/>
              <a:t> (Mysli na mě včas)</a:t>
            </a:r>
          </a:p>
          <a:p>
            <a:r>
              <a:rPr lang="cs-CZ" altLang="cs-CZ">
                <a:hlinkClick r:id="rId4"/>
              </a:rPr>
              <a:t>www.vrozene-vady.cz/primarni-prevence/index.php?co=download</a:t>
            </a:r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A63948E-0A8D-49C7-8A15-7589539F20C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417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sz="2600" b="1" cap="none"/>
              <a:t>Prenatální vývoj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9769357-FFD6-4A58-87C8-75FA95BF9B6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981075"/>
            <a:ext cx="8291513" cy="5492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Ovulační cyklus ženy – spojení cyklu menstruačního a ovariálního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Před otěhotněním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Jste imunní proti zarděnkám?</a:t>
            </a:r>
          </a:p>
          <a:p>
            <a:pPr marL="742950" lvl="1" indent="-285750">
              <a:lnSpc>
                <a:spcPct val="80000"/>
              </a:lnSpc>
            </a:pPr>
            <a:r>
              <a:rPr lang="cs-CZ" altLang="cs-CZ" sz="1800" dirty="0"/>
              <a:t>Těžké poškození plodu, zkouška krve na imunitu</a:t>
            </a:r>
          </a:p>
          <a:p>
            <a:pPr marL="742950" lvl="1" indent="-285750">
              <a:lnSpc>
                <a:spcPct val="80000"/>
              </a:lnSpc>
            </a:pPr>
            <a:r>
              <a:rPr lang="cs-CZ" altLang="cs-CZ" sz="1800" dirty="0">
                <a:hlinkClick r:id="rId2"/>
              </a:rPr>
              <a:t>http://www.maminkam.cz/zardenky</a:t>
            </a:r>
            <a:endParaRPr lang="cs-CZ" altLang="cs-CZ" sz="1800" dirty="0"/>
          </a:p>
          <a:p>
            <a:pPr marL="742950" lvl="1" indent="-285750">
              <a:lnSpc>
                <a:spcPct val="80000"/>
              </a:lnSpc>
            </a:pPr>
            <a:r>
              <a:rPr lang="cs-CZ" altLang="cs-CZ" sz="1800" dirty="0">
                <a:hlinkClick r:id="rId3"/>
              </a:rPr>
              <a:t>https://cs.wikipedia.org/wiki/Zard%C4%9Bnky</a:t>
            </a: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Máte vy nebo partner v rodinné anamnéze dědičnou chorobu?</a:t>
            </a:r>
          </a:p>
          <a:p>
            <a:pPr marL="742950" lvl="1" indent="-285750">
              <a:lnSpc>
                <a:spcPct val="80000"/>
              </a:lnSpc>
            </a:pPr>
            <a:r>
              <a:rPr lang="cs-CZ" altLang="cs-CZ" sz="1800" dirty="0"/>
              <a:t>Např.  dědičná hemofilie a cystická fibróza → genetická poradna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Trpíte sama dlouhodobou chorobou?</a:t>
            </a:r>
          </a:p>
          <a:p>
            <a:pPr marL="742950" lvl="1" indent="-285750">
              <a:lnSpc>
                <a:spcPct val="80000"/>
              </a:lnSpc>
            </a:pPr>
            <a:r>
              <a:rPr lang="cs-CZ" altLang="cs-CZ" sz="1800" dirty="0"/>
              <a:t>Př. cukrovka, epilepsie → léky mohou ovlivnit plod a ztížit početí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Používala jste (používáte) perorální antikoncepci?</a:t>
            </a:r>
          </a:p>
          <a:p>
            <a:pPr marL="742950" lvl="1" indent="-285750">
              <a:lnSpc>
                <a:spcPct val="80000"/>
              </a:lnSpc>
            </a:pPr>
            <a:r>
              <a:rPr lang="cs-CZ" altLang="cs-CZ" sz="1800" dirty="0"/>
              <a:t>Nejlépe přestat brát pilulky alespoň 3 měsíce před otěhotněním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Je vykonávání vaší práce spojeno s nějakým rizikem?</a:t>
            </a:r>
          </a:p>
          <a:p>
            <a:pPr marL="742950" lvl="1" indent="-285750">
              <a:lnSpc>
                <a:spcPct val="80000"/>
              </a:lnSpc>
            </a:pPr>
            <a:r>
              <a:rPr lang="cs-CZ" altLang="cs-CZ" sz="1800" dirty="0"/>
              <a:t>Chemikálie, olovo, anestetika, rentgenové paprsky, těžká břemena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1800" dirty="0"/>
              <a:t>Kolik vážíte?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1800" dirty="0"/>
              <a:t>Alespoň 6 měsíců před početím vážit normálně (vzhledem ke své výšce), během těhotenství nedržet diety kvůli živinám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1800" dirty="0"/>
              <a:t>Jíte zdravě?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1800" dirty="0"/>
              <a:t>Dobrá strava, pravidelně jíst, pestrá strava, dostatek čerstvé, syrové zeleniny a ovoce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D3B00539-8BA1-4A4D-999C-2460420822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1800"/>
              <a:t>Kouříte nebo pijete?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1800"/>
              <a:t>Tabák a alkohol má špatný vliv na plodnost u muže i ženy, škodí i rostoucímu plodu. (Kouření zbavuje plod kyslíku – děti kuřaček se častěji rodí předčasně a mívají nízkou porodní váhu, hrozí i potraty a narození mrtvého plodu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1800"/>
              <a:t>Máte dostatek pohybu?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1800"/>
              <a:t>Cvičení, plavání, delší procházky nejméně 20 minut denně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1800"/>
          </a:p>
          <a:p>
            <a:pPr algn="ctr"/>
            <a:r>
              <a:rPr lang="cs-CZ" altLang="cs-CZ" sz="2800"/>
              <a:t>Prenatální diagnostika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altLang="cs-CZ" sz="1200">
                <a:hlinkClick r:id="rId2"/>
              </a:rPr>
              <a:t>https://www.ceskatelevize.cz/ivysilani/1148499747-sama-doma/211562220600159/obsah/182157-prenatalni-diagnostika-mudr-vlasin-1-cast#utm_content=videa&amp;utm_term=prenataln%C3%AD%20diagnostika&amp;utm_medium=hint&amp;utm_source=search.seznam.cz&amp;title=Prenat%C3%A1ln%C3%AD%20diagnostika%2C%20MUDr.%20Vla%C5%A1%C3%ADn%20-%201.%20%C4%8D%C3%A1st%20%E2%80%94%20Sama%20doma</a:t>
            </a:r>
            <a:endParaRPr lang="cs-CZ" altLang="cs-CZ" sz="1200"/>
          </a:p>
          <a:p>
            <a:pPr marL="742950" lvl="1" indent="-285750" eaLnBrk="1" hangingPunct="1">
              <a:lnSpc>
                <a:spcPct val="90000"/>
              </a:lnSpc>
            </a:pPr>
            <a:endParaRPr lang="cs-CZ" altLang="cs-CZ" sz="120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altLang="cs-CZ" sz="1200">
                <a:hlinkClick r:id="rId3"/>
              </a:rPr>
              <a:t>https://www.ceskatelevize.cz/ivysilani/1148499747-sama-doma/211562220600159/obsah/182159-prenatalni-diagnostika-mudr-vlasin-2-cast</a:t>
            </a:r>
            <a:endParaRPr lang="cs-CZ" altLang="cs-CZ" sz="1200"/>
          </a:p>
          <a:p>
            <a:pPr marL="742950" lvl="1" indent="-285750" eaLnBrk="1" hangingPunct="1">
              <a:lnSpc>
                <a:spcPct val="90000"/>
              </a:lnSpc>
            </a:pPr>
            <a:endParaRPr lang="cs-CZ" altLang="cs-CZ" sz="120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altLang="cs-CZ" sz="1200">
                <a:hlinkClick r:id="rId4"/>
              </a:rPr>
              <a:t>https://www.ceskatelevize.cz/ivysilani/1148499747-sama-doma/211562220600159/obsah/182162-prenatalni-diagnostika-mudr-vlasin-3-cast</a:t>
            </a:r>
            <a:endParaRPr lang="cs-CZ" altLang="cs-CZ" sz="1200"/>
          </a:p>
          <a:p>
            <a:pPr marL="742950" lvl="1" indent="-285750"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1800"/>
          </a:p>
          <a:p>
            <a:pPr marL="742950" lvl="1" indent="-285750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8D125FA-6247-4320-935E-4B04303BE82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z="2400" cap="none"/>
              <a:t>Prohlídky v těhotenství: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B53B81B-0989-4931-8A18-427A3F6E01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765175"/>
            <a:ext cx="7467600" cy="5708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První prohlídka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	Tzv. vstupní - stanoví, zda se vůbec jedná o těhotenství, to znamená, zda je plod v děloze.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Pravidelné kontroly v poradně pro těhotné: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   do 23. týdne každé 4 týdny,</a:t>
            </a:r>
            <a:br>
              <a:rPr lang="cs-CZ" altLang="cs-CZ" sz="2000"/>
            </a:br>
            <a:r>
              <a:rPr lang="cs-CZ" altLang="cs-CZ" sz="2000"/>
              <a:t>24.-32. týden každé 3 týdny,</a:t>
            </a:r>
            <a:br>
              <a:rPr lang="cs-CZ" altLang="cs-CZ" sz="2000"/>
            </a:br>
            <a:r>
              <a:rPr lang="cs-CZ" altLang="cs-CZ" sz="2000"/>
              <a:t>33.-36. týden každé 2 týdny,</a:t>
            </a:r>
            <a:br>
              <a:rPr lang="cs-CZ" altLang="cs-CZ" sz="2000"/>
            </a:br>
            <a:r>
              <a:rPr lang="cs-CZ" altLang="cs-CZ" sz="2000"/>
              <a:t>37.-40. týden každý týden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Při každé návštěvě poradny jsou prováděna následující vyšetření: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	• měření krevního tlaku (TK)</a:t>
            </a:r>
            <a:br>
              <a:rPr lang="cs-CZ" altLang="cs-CZ" sz="2000"/>
            </a:br>
            <a:r>
              <a:rPr lang="cs-CZ" altLang="cs-CZ" sz="2000"/>
              <a:t>• měření pulsu (P)</a:t>
            </a:r>
            <a:br>
              <a:rPr lang="cs-CZ" altLang="cs-CZ" sz="2000"/>
            </a:br>
            <a:r>
              <a:rPr lang="cs-CZ" altLang="cs-CZ" sz="2000"/>
              <a:t>• kontrola váhových přírůstků</a:t>
            </a:r>
            <a:br>
              <a:rPr lang="cs-CZ" altLang="cs-CZ" sz="2000"/>
            </a:br>
            <a:r>
              <a:rPr lang="cs-CZ" altLang="cs-CZ" sz="2000"/>
              <a:t>• vyšetření moči papírovým proužkem na přítomnost cukru a bílkovin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BEF8DB47-E62B-4948-A70D-9CF4584FBE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260350"/>
            <a:ext cx="7467600" cy="6213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/>
              <a:t>2) Vyšetření krve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	Provádí se zhruba za měsíc od první prohlídky. Jeho účelem je zjistit krevní skupinu a ujistit se, že netrpíte nějakými nemocemi (</a:t>
            </a:r>
            <a:r>
              <a:rPr lang="cs-CZ" altLang="cs-CZ" sz="1800" b="1"/>
              <a:t>HIV/AIDS</a:t>
            </a:r>
            <a:r>
              <a:rPr lang="cs-CZ" altLang="cs-CZ" sz="1800"/>
              <a:t>, syfilis, žloutenka typu B). Vyšetření krevního obrazu se dále opakuje zhruba ve 36. týdnu.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/>
              <a:t>3) Ultrazvukové vyšetření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	Pomůže určit těhotenství, zjistí počet embryí, jejich uložení a stáří. Během těhotenství se provádí většinou 4x (na začátku k ověření gravidity, dále v rámci kombinovaného testu v 11.-13. týdnu, podrobný UZ ve 20.- 22. týdnu a kontrola růstu plodu ve 30.-32. týdnu), v případě komplikací nebo potřeby častěji.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/>
              <a:t>První ultrazvukové vyšetření je zaměřeno na:</a:t>
            </a:r>
            <a:r>
              <a:rPr lang="cs-CZ" altLang="cs-CZ" sz="18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	• určení počtu plodů</a:t>
            </a:r>
            <a:br>
              <a:rPr lang="cs-CZ" altLang="cs-CZ" sz="1800"/>
            </a:br>
            <a:r>
              <a:rPr lang="cs-CZ" altLang="cs-CZ" sz="1800"/>
              <a:t>• přesné změření jednotlivých částí plodu a výpočet jeho stáří a hmotnosti</a:t>
            </a:r>
            <a:br>
              <a:rPr lang="cs-CZ" altLang="cs-CZ" sz="1800"/>
            </a:br>
            <a:r>
              <a:rPr lang="cs-CZ" altLang="cs-CZ" sz="1800"/>
              <a:t>• zjišťování vrozených vývojových vad plodu</a:t>
            </a:r>
            <a:br>
              <a:rPr lang="cs-CZ" altLang="cs-CZ" sz="1800"/>
            </a:br>
            <a:r>
              <a:rPr lang="cs-CZ" altLang="cs-CZ" sz="1800"/>
              <a:t>• sledování srdeční činnosti plodu</a:t>
            </a:r>
            <a:br>
              <a:rPr lang="cs-CZ" altLang="cs-CZ" sz="1800"/>
            </a:br>
            <a:r>
              <a:rPr lang="cs-CZ" altLang="cs-CZ" sz="1800"/>
              <a:t>• určení množství plodové vody</a:t>
            </a:r>
            <a:br>
              <a:rPr lang="cs-CZ" altLang="cs-CZ" sz="1800"/>
            </a:br>
            <a:r>
              <a:rPr lang="cs-CZ" altLang="cs-CZ" sz="1800"/>
              <a:t>• určení uložení placenty </a:t>
            </a:r>
            <a:endParaRPr lang="cs-CZ" altLang="cs-CZ" sz="18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/>
              <a:t>Druhé ultrazvukové vyšetření se provádí ve 30. - 32. týdnu těhotenství a je zaměřeno na:</a:t>
            </a:r>
            <a:r>
              <a:rPr lang="cs-CZ" altLang="cs-CZ" sz="18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	• určení polohy plodu</a:t>
            </a:r>
            <a:br>
              <a:rPr lang="cs-CZ" altLang="cs-CZ" sz="1800"/>
            </a:br>
            <a:r>
              <a:rPr lang="cs-CZ" altLang="cs-CZ" sz="1800"/>
              <a:t>• přesné změření jednotlivých částí plodu a srovnání s předchozím vyšetřením (umožňuje určit vývoj plod vč. hmotnosti)</a:t>
            </a:r>
            <a:br>
              <a:rPr lang="cs-CZ" altLang="cs-CZ" sz="1800"/>
            </a:br>
            <a:r>
              <a:rPr lang="cs-CZ" altLang="cs-CZ" sz="1800"/>
              <a:t>• určení množství plodové vody</a:t>
            </a:r>
            <a:br>
              <a:rPr lang="cs-CZ" altLang="cs-CZ" sz="1800"/>
            </a:br>
            <a:r>
              <a:rPr lang="cs-CZ" altLang="cs-CZ" sz="1800"/>
              <a:t>• pozorování pohybové aktivity plodu</a:t>
            </a:r>
            <a:br>
              <a:rPr lang="cs-CZ" altLang="cs-CZ" sz="1800"/>
            </a:br>
            <a:r>
              <a:rPr lang="cs-CZ" altLang="cs-CZ" sz="1800"/>
              <a:t>• posouzení stavu placenty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248655D6-99AC-4B1A-B0AC-AA300C63B91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404813"/>
            <a:ext cx="7467600" cy="6069012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b="1"/>
              <a:t>4) Screening mapování protilátek proti krevní skupině plodu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U Rh negativních žen se provádí ve 12., 20., 28. a 36. týdnu těhotenství</a:t>
            </a:r>
            <a:endParaRPr lang="cs-CZ" altLang="cs-CZ" sz="200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/>
              <a:t>5) Vyšetření praktickým lékařem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Provádí se natočení EKG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/>
              <a:t>6) Vyšetření stomatologem.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/>
              <a:t>7) Stěr z porodních cest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Pátrá se po streptokokovi skupiny B, tzv. Streptococcus agalactiae. Tato bakterie je pro novorozence nebezpečná. Ostatní bakterie jsou neškodné. </a:t>
            </a: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541B90F-48F4-4C35-B062-DA63BA2ECC4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13" y="260350"/>
            <a:ext cx="7467600" cy="659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/>
              <a:t>OBDOBÍ PRENATÁLNÍ- začíná oplozením vajíčka a končí porodem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/>
              <a:t>Období embryonální- splynutí mužské pohlavní buňky s ženskou pohlavní buňkou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/>
              <a:t>Oplození vajíčka:</a:t>
            </a:r>
            <a:r>
              <a:rPr lang="cs-CZ" altLang="cs-CZ" sz="1600" dirty="0"/>
              <a:t> </a:t>
            </a:r>
            <a:r>
              <a:rPr lang="cs-CZ" altLang="cs-CZ" sz="1600" dirty="0">
                <a:hlinkClick r:id="rId2"/>
              </a:rPr>
              <a:t>http://www.youtube.com/watch?v=NkLUA05ExHA&amp;feature=related</a:t>
            </a:r>
            <a:r>
              <a:rPr lang="cs-CZ" altLang="cs-CZ" sz="1600" dirty="0"/>
              <a:t>   (1,5min.)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600" dirty="0"/>
              <a:t>Vajíčko + spermie </a:t>
            </a:r>
            <a:r>
              <a:rPr lang="cs-CZ" altLang="cs-CZ" sz="1600" dirty="0">
                <a:cs typeface="Times New Roman" panose="02020603050405020304" pitchFamily="18" charset="0"/>
              </a:rPr>
              <a:t>→ zygota →</a:t>
            </a:r>
            <a:r>
              <a:rPr lang="cs-CZ" altLang="cs-CZ" sz="1600" dirty="0"/>
              <a:t> rýhování </a:t>
            </a:r>
            <a:r>
              <a:rPr lang="cs-CZ" altLang="cs-CZ" sz="1600" dirty="0">
                <a:cs typeface="Times New Roman" panose="02020603050405020304" pitchFamily="18" charset="0"/>
              </a:rPr>
              <a:t>→ uhnízdění (6. – 15.den po oplození) (obraz)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Zárodek (embryo) – 2. týden – 9. týden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			</a:t>
            </a:r>
            <a:endParaRPr lang="cs-CZ" altLang="cs-CZ" sz="2000" dirty="0"/>
          </a:p>
        </p:txBody>
      </p:sp>
      <p:pic>
        <p:nvPicPr>
          <p:cNvPr id="11267" name="Picture 4" descr="Skener_20170302 (3)">
            <a:extLst>
              <a:ext uri="{FF2B5EF4-FFF2-40B4-BE49-F238E27FC236}">
                <a16:creationId xmlns:a16="http://schemas.microsoft.com/office/drawing/2014/main" id="{4A76DC1D-2C13-4FC6-A7E1-381FA7890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48898"/>
          <a:stretch>
            <a:fillRect/>
          </a:stretch>
        </p:blipFill>
        <p:spPr bwMode="auto">
          <a:xfrm>
            <a:off x="468313" y="2780928"/>
            <a:ext cx="63357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>
            <a:extLst>
              <a:ext uri="{FF2B5EF4-FFF2-40B4-BE49-F238E27FC236}">
                <a16:creationId xmlns:a16="http://schemas.microsoft.com/office/drawing/2014/main" id="{A4A64DC3-DAF7-41B8-8CD4-7A5AA4BB7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45125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/>
              <a:t>ZDROJ: Machová, J. </a:t>
            </a:r>
            <a:r>
              <a:rPr lang="cs-CZ" altLang="cs-CZ" sz="1000" i="1"/>
              <a:t>Biologie člověka pro učitele</a:t>
            </a:r>
            <a:r>
              <a:rPr lang="cs-CZ" altLang="cs-CZ" sz="1000"/>
              <a:t>. Praha: Karolinum, 2002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kener_20170302 (3)">
            <a:extLst>
              <a:ext uri="{FF2B5EF4-FFF2-40B4-BE49-F238E27FC236}">
                <a16:creationId xmlns:a16="http://schemas.microsoft.com/office/drawing/2014/main" id="{88B3AE72-D24E-450B-9503-3610625E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50000"/>
          <a:stretch>
            <a:fillRect/>
          </a:stretch>
        </p:blipFill>
        <p:spPr bwMode="auto">
          <a:xfrm>
            <a:off x="323850" y="1412875"/>
            <a:ext cx="810577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>
            <a:extLst>
              <a:ext uri="{FF2B5EF4-FFF2-40B4-BE49-F238E27FC236}">
                <a16:creationId xmlns:a16="http://schemas.microsoft.com/office/drawing/2014/main" id="{74D2597C-6E5C-4368-8B53-97792CC70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/>
              <a:t>ZDROJ: Machová, J. </a:t>
            </a:r>
            <a:r>
              <a:rPr lang="cs-CZ" altLang="cs-CZ" sz="1000" i="1"/>
              <a:t>Biologie člověka pro učitele</a:t>
            </a:r>
            <a:r>
              <a:rPr lang="cs-CZ" altLang="cs-CZ" sz="1000"/>
              <a:t>. Praha: Karolinum, 2002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EBDA97FC-8678-4C5C-BE75-DDC4F91D68F4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b="1" cap="none"/>
              <a:t>Literatura, zdroje</a:t>
            </a:r>
            <a:r>
              <a:rPr lang="cs-CZ" altLang="cs-CZ" cap="none"/>
              <a:t>: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E2D12D9D-4E36-434A-965E-E23ECEC18D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Machová, J. </a:t>
            </a:r>
            <a:r>
              <a:rPr lang="cs-CZ" altLang="cs-CZ" sz="2000" i="1" dirty="0"/>
              <a:t>Biologie člověka pro učitele</a:t>
            </a:r>
            <a:r>
              <a:rPr lang="cs-CZ" altLang="cs-CZ" sz="2000" dirty="0"/>
              <a:t>. Praha: Karolinum, 2002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Manuál v lékařské praxi</a:t>
            </a:r>
          </a:p>
          <a:p>
            <a:pPr eaLnBrk="1" hangingPunct="1"/>
            <a:r>
              <a:rPr lang="cs-CZ" altLang="cs-CZ" sz="2000" dirty="0"/>
              <a:t>http://www.szu.cz/manual-prevence-v-lekarske-praxi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Požadavky: </a:t>
            </a:r>
          </a:p>
          <a:p>
            <a:pPr eaLnBrk="1" hangingPunct="1"/>
            <a:r>
              <a:rPr lang="cs-CZ" altLang="cs-CZ" sz="2000" dirty="0"/>
              <a:t>PS – test (přednáška a seminář); </a:t>
            </a:r>
          </a:p>
          <a:p>
            <a:pPr eaLnBrk="1" hangingPunct="1"/>
            <a:r>
              <a:rPr lang="cs-CZ" altLang="cs-CZ" sz="2000" dirty="0"/>
              <a:t>JS – ústní zkouška; pracovní materiály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B322A2E-C36F-423E-9670-9624B0C1BC5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13" y="69215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/>
              <a:t>Oplození vajíčka:</a:t>
            </a:r>
            <a:r>
              <a:rPr lang="cs-CZ" altLang="cs-CZ" sz="2000" dirty="0"/>
              <a:t> </a:t>
            </a:r>
            <a:r>
              <a:rPr lang="cs-CZ" altLang="cs-CZ" sz="2000" dirty="0">
                <a:hlinkClick r:id="rId2"/>
              </a:rPr>
              <a:t>http://www.youtube.com/watch?v=NkLUA05ExHA&amp;feature=related</a:t>
            </a:r>
            <a:r>
              <a:rPr lang="cs-CZ" altLang="cs-CZ" sz="2000" dirty="0"/>
              <a:t>   (1,5min.)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Vajíčko + spermie </a:t>
            </a:r>
            <a:r>
              <a:rPr lang="cs-CZ" altLang="cs-CZ" sz="2000" dirty="0">
                <a:cs typeface="Times New Roman" pitchFamily="18" charset="0"/>
              </a:rPr>
              <a:t>→ zygota →</a:t>
            </a:r>
            <a:r>
              <a:rPr lang="cs-CZ" altLang="cs-CZ" sz="2000" dirty="0"/>
              <a:t> rýhování </a:t>
            </a:r>
            <a:r>
              <a:rPr lang="cs-CZ" altLang="cs-CZ" sz="2000" dirty="0">
                <a:cs typeface="Times New Roman" pitchFamily="18" charset="0"/>
              </a:rPr>
              <a:t>→ uhnízdění (6. – 15.den po oplození)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>
                <a:cs typeface="Times New Roman" pitchFamily="18" charset="0"/>
              </a:rPr>
              <a:t>Zárodek (embryo) – 2. týden – 9. týden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		entoderm – TS, DS, trávící žlázy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		ektoderm – pokožka, deriváty kůže, 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		mezoderm – kosti, svaly, </a:t>
            </a:r>
            <a:r>
              <a:rPr lang="cs-CZ" altLang="cs-CZ" sz="2000" dirty="0" err="1">
                <a:cs typeface="Times New Roman" pitchFamily="18" charset="0"/>
              </a:rPr>
              <a:t>pohl.s</a:t>
            </a:r>
            <a:r>
              <a:rPr lang="cs-CZ" altLang="cs-CZ" sz="2000" dirty="0">
                <a:cs typeface="Times New Roman" pitchFamily="18" charset="0"/>
              </a:rPr>
              <a:t>., ledviny, cévy</a:t>
            </a:r>
          </a:p>
          <a:p>
            <a:pPr>
              <a:lnSpc>
                <a:spcPct val="90000"/>
              </a:lnSpc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AEF2C-AB3A-436F-A9AF-523C8BD9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OBDOBÍ PLODOVÉ (FETÁLNÍ)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7A3E1799-8438-4CDB-9479-50D766A3CC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/>
              <a:t>Začíná 9. týdnem, skončila organogeneze, v tomto období  orgány dále rostou, vyvíjí se a postupně vstupují do funkce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Plod je oklopen 2 obaly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Amnion</a:t>
            </a:r>
            <a:r>
              <a:rPr lang="cs-CZ" altLang="cs-CZ" sz="1800" dirty="0"/>
              <a:t>-vnitřní obal- vyměšuje amnion. tekutinu, ta přibývá a tím se oddaluje od těla plodu a přibližuje k zevnímu plod. obalu a s ním posléze srůstá. </a:t>
            </a:r>
            <a:r>
              <a:rPr lang="cs-CZ" altLang="cs-CZ" sz="1800" dirty="0" err="1"/>
              <a:t>Amnionová</a:t>
            </a:r>
            <a:r>
              <a:rPr lang="cs-CZ" altLang="cs-CZ" sz="1800" dirty="0"/>
              <a:t> voda se nazývá potom plodová )-volný pohyb plodu –podpora vývoje kostry a svalstva, plod do ní vylučuje moč.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Chorion</a:t>
            </a:r>
            <a:r>
              <a:rPr lang="cs-CZ" altLang="cs-CZ" sz="1800" dirty="0"/>
              <a:t>-zevní obal– v embryonálním období celý pokryt klky, nyní na povrchu vyhlazení klků a naopak na třetině stěny dělohy, která je vrostlá do děložní sliznice se klky prohlubují a vzniká </a:t>
            </a:r>
            <a:r>
              <a:rPr lang="cs-CZ" altLang="cs-CZ" sz="2000" b="1" dirty="0"/>
              <a:t>plodové lůžko(placenta)</a:t>
            </a:r>
            <a:endParaRPr lang="cs-CZ" altLang="cs-CZ" sz="1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DE9FC6C-F0D4-4AB1-A494-C02D0B6C84B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7363" y="115888"/>
            <a:ext cx="7488237" cy="4608512"/>
          </a:xfrm>
        </p:spPr>
        <p:txBody>
          <a:bodyPr/>
          <a:lstStyle/>
          <a:p>
            <a:pPr eaLnBrk="1" hangingPunct="1"/>
            <a:r>
              <a:rPr lang="cs-CZ" altLang="cs-CZ" sz="2000" b="1"/>
              <a:t>Fetus (plod)</a:t>
            </a:r>
            <a:r>
              <a:rPr lang="cs-CZ" altLang="cs-CZ" sz="2000"/>
              <a:t> – od 9.týdne do porodu-2 obaly A a CH</a:t>
            </a:r>
          </a:p>
          <a:p>
            <a:pPr eaLnBrk="1" hangingPunct="1"/>
            <a:r>
              <a:rPr lang="cs-CZ" altLang="cs-CZ" sz="2000" b="1"/>
              <a:t>Amnion</a:t>
            </a:r>
            <a:r>
              <a:rPr lang="cs-CZ" altLang="cs-CZ" sz="2000"/>
              <a:t>(vnitřní obal)</a:t>
            </a:r>
            <a:r>
              <a:rPr lang="cs-CZ" altLang="cs-CZ" sz="2000" b="1"/>
              <a:t> a chorion</a:t>
            </a:r>
            <a:r>
              <a:rPr lang="cs-CZ" altLang="cs-CZ" sz="2000"/>
              <a:t>(vnější obal)</a:t>
            </a:r>
            <a:r>
              <a:rPr lang="cs-CZ" altLang="cs-CZ" sz="2000" b="1"/>
              <a:t>později srůstají- pupečník</a:t>
            </a:r>
          </a:p>
          <a:p>
            <a:pPr eaLnBrk="1" hangingPunct="1"/>
            <a:r>
              <a:rPr lang="cs-CZ" altLang="cs-CZ" sz="2000" b="1"/>
              <a:t>Plodová voda</a:t>
            </a:r>
            <a:r>
              <a:rPr lang="cs-CZ" altLang="cs-CZ" sz="2000"/>
              <a:t>(chrání plod před otřesy, teplotami..)</a:t>
            </a:r>
          </a:p>
          <a:p>
            <a:pPr eaLnBrk="1" hangingPunct="1"/>
            <a:r>
              <a:rPr lang="cs-CZ" altLang="cs-CZ" sz="2000" b="1"/>
              <a:t>Placenta</a:t>
            </a:r>
            <a:r>
              <a:rPr lang="cs-CZ" altLang="cs-CZ" sz="2000"/>
              <a:t> (plodové lůžko)-spojení mezi plodem a matkou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	dočasný orgán; skládá se z části mateřské a plodové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    funkce: </a:t>
            </a:r>
            <a:r>
              <a:rPr lang="cs-CZ" altLang="cs-CZ" sz="2000" b="1"/>
              <a:t>výživa</a:t>
            </a:r>
            <a:r>
              <a:rPr lang="cs-CZ" altLang="cs-CZ" sz="2000"/>
              <a:t> plodu(z krve matky do krve plodu),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    do krve matky </a:t>
            </a:r>
            <a:r>
              <a:rPr lang="cs-CZ" altLang="cs-CZ" sz="2000" b="1"/>
              <a:t>předává škodlivé produkty </a:t>
            </a:r>
            <a:r>
              <a:rPr lang="cs-CZ" altLang="cs-CZ" sz="2000"/>
              <a:t>a ty vylučovány ledvinami</a:t>
            </a:r>
            <a:r>
              <a:rPr lang="cs-CZ" altLang="cs-CZ" sz="2000" b="1"/>
              <a:t>, ochranná bariéra </a:t>
            </a:r>
            <a:r>
              <a:rPr lang="cs-CZ" altLang="cs-CZ" sz="2000"/>
              <a:t>proti škodlivinám z těla matky-</a:t>
            </a:r>
            <a:r>
              <a:rPr lang="cs-CZ" altLang="cs-CZ" sz="2000" b="1"/>
              <a:t>dýchání</a:t>
            </a:r>
            <a:r>
              <a:rPr lang="cs-CZ" altLang="cs-CZ" sz="2000"/>
              <a:t> - příjem kyslíku z matčiny krve výdej kys. uhličitého do krve matky, </a:t>
            </a:r>
            <a:r>
              <a:rPr lang="cs-CZ" altLang="cs-CZ" sz="2000" b="1"/>
              <a:t>produkuje hormony- </a:t>
            </a:r>
            <a:r>
              <a:rPr lang="cs-CZ" altLang="cs-CZ" sz="2000"/>
              <a:t>progesteron, estrogeny-udržení těhotenství, zásobárna vitamínů a glykogenu- důležitých pro růst a vývoj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pic>
        <p:nvPicPr>
          <p:cNvPr id="17411" name="Picture 4" descr="C:\Documents and Settings\Administrator\Dokumenty\Obrázky\Placenta\foto1.bmp">
            <a:extLst>
              <a:ext uri="{FF2B5EF4-FFF2-40B4-BE49-F238E27FC236}">
                <a16:creationId xmlns:a16="http://schemas.microsoft.com/office/drawing/2014/main" id="{58316E90-336F-44B4-BE73-513951615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75213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1890E-B2AB-4172-9E42-176CD9A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6035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cs-CZ" dirty="0"/>
              <a:t>Placentární a plodový oběh krve </a:t>
            </a:r>
            <a:br>
              <a:rPr lang="cs-CZ" dirty="0"/>
            </a:br>
            <a:r>
              <a:rPr lang="cs-CZ" dirty="0"/>
              <a:t>(2 měsíc)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F8625D-D8F7-48E7-A73A-F690B3DCBE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03350"/>
            <a:ext cx="7467600" cy="5194300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Transport </a:t>
            </a:r>
            <a:r>
              <a:rPr lang="cs-CZ" sz="2000" dirty="0" err="1"/>
              <a:t>dých</a:t>
            </a:r>
            <a:r>
              <a:rPr lang="cs-CZ" sz="2000" dirty="0"/>
              <a:t>. plynů, výživných látek zplodin látkové přeměny zajišťují 2 pupeční tepny a 1 pupeční žíla.</a:t>
            </a:r>
          </a:p>
          <a:p>
            <a:pPr>
              <a:defRPr/>
            </a:pPr>
            <a:r>
              <a:rPr lang="cs-CZ" sz="2000" dirty="0"/>
              <a:t>Pupeční tepny z plodu odvádějí do placenty oxid uhličitý a odpadní produkty. </a:t>
            </a:r>
          </a:p>
          <a:p>
            <a:pPr>
              <a:defRPr/>
            </a:pPr>
            <a:r>
              <a:rPr lang="cs-CZ" sz="2000" dirty="0"/>
              <a:t>Pupeční žíla vede z placenty do plodu kyslík a živiny</a:t>
            </a:r>
          </a:p>
          <a:p>
            <a:pPr>
              <a:defRPr/>
            </a:pPr>
            <a:r>
              <a:rPr lang="cs-CZ" sz="2000" dirty="0"/>
              <a:t>Pupeční žíla vstupuje do plodu a dělí se na dvě větve, jedna ústí do vrátnicové žíly a druhá, zvaná žilní </a:t>
            </a:r>
            <a:r>
              <a:rPr lang="cs-CZ" sz="2000" dirty="0" err="1"/>
              <a:t>dučej</a:t>
            </a:r>
            <a:r>
              <a:rPr lang="cs-CZ" sz="2000" dirty="0"/>
              <a:t> se spojuje pod játry s dolní dutou žílou.</a:t>
            </a:r>
          </a:p>
          <a:p>
            <a:pPr>
              <a:defRPr/>
            </a:pPr>
            <a:r>
              <a:rPr lang="cs-CZ" sz="2000" dirty="0"/>
              <a:t>Pupeční žíla obsahuje krev kyslíkem bohatou a dolní dutá žíla krev kyslíkem chudou- přivádí dolní dutá žíla krev do pravé síně srdeční krev smíšenou, zde se mísí s krví přitékající horní dutou žílou z hlavy a hor. končetin.</a:t>
            </a:r>
          </a:p>
          <a:p>
            <a:pPr>
              <a:defRPr/>
            </a:pPr>
            <a:r>
              <a:rPr lang="cs-CZ" sz="2000" dirty="0"/>
              <a:t>NEJVĚTŠÍ ANATOMICKÉ ZVLÁŠTNOSTI JSOU V SRDCI, PROTOŽE VE FETÁLNÍM OBDOBÍ NENÍ UPLATNĚNA FUNKCE MALÉHO OBĚHU.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47ED-ECE0-4F52-B8E4-F285B5D7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OVÁLNÉ OKÉNKO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44B17296-4876-4996-A9F0-C0E246241C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altLang="cs-CZ" dirty="0"/>
              <a:t>V přepážce mezi síněmi je oválné okénko-většina krve se dostává z pravé síně do levé síně a odtud do levé komory a aortou do těla plodu.</a:t>
            </a:r>
          </a:p>
          <a:p>
            <a:r>
              <a:rPr lang="cs-CZ" altLang="cs-CZ" dirty="0"/>
              <a:t>Malý zbytek krve, který neprošel oválným okénkem jde do pravé komory a plicní tepny. Ani tato krev se do plic téměř nedostane neboť odchází tepennou </a:t>
            </a:r>
            <a:r>
              <a:rPr lang="cs-CZ" altLang="cs-CZ" dirty="0" err="1"/>
              <a:t>dučejí</a:t>
            </a:r>
            <a:r>
              <a:rPr lang="cs-CZ" altLang="cs-CZ" dirty="0"/>
              <a:t> do aorty.</a:t>
            </a:r>
          </a:p>
          <a:p>
            <a:r>
              <a:rPr lang="cs-CZ" altLang="cs-CZ" dirty="0"/>
              <a:t>Z krevního oběhu plodu se krev dostává do placenty 2 pupečními tepnami, které odstupují z vnitřních tepen kyčelních.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C56D4-9D78-48A1-AA25-B1E26B24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Zaniknutí oválného okénka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29454FC3-9ED7-4D7B-A618-D70AF6B69A6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altLang="cs-CZ" dirty="0"/>
              <a:t>Po přestřižení pupečníku a přerušení placentárního oběhu- vznikne nedostatek kyslíku a nahromadění oxidu </a:t>
            </a:r>
            <a:r>
              <a:rPr lang="cs-CZ" altLang="cs-CZ" dirty="0" err="1"/>
              <a:t>uhlič</a:t>
            </a:r>
            <a:r>
              <a:rPr lang="cs-CZ" altLang="cs-CZ" dirty="0"/>
              <a:t>., což podráždí dýchací centrum v prodloužené míše, podráždění vyvolá dýchací pohyby a zapojení plic do dýchání. Do levé síně začne přicházet více krve z malého oběhu a následkem zaniká oválné okénko.</a:t>
            </a:r>
          </a:p>
          <a:p>
            <a:r>
              <a:rPr lang="cs-CZ" altLang="cs-CZ" dirty="0"/>
              <a:t>Zaniká(během několika hodin až dnů) také spojnice mezi plicní tepnou a srdečnicí (tepenná </a:t>
            </a:r>
            <a:r>
              <a:rPr lang="cs-CZ" altLang="cs-CZ" dirty="0" err="1"/>
              <a:t>dučej</a:t>
            </a:r>
            <a:r>
              <a:rPr lang="cs-CZ" altLang="cs-CZ" dirty="0"/>
              <a:t>). Mizí také žilní </a:t>
            </a:r>
            <a:r>
              <a:rPr lang="cs-CZ" altLang="cs-CZ" dirty="0" err="1"/>
              <a:t>dučej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V některých případech se srdce nevyvine správně a mohou vznikat vrozené vady (otevřená tepenná </a:t>
            </a:r>
            <a:r>
              <a:rPr lang="cs-CZ" altLang="cs-CZ" dirty="0" err="1"/>
              <a:t>dučej</a:t>
            </a:r>
            <a:r>
              <a:rPr lang="cs-CZ" altLang="cs-CZ" dirty="0"/>
              <a:t>).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B7F0D86-B8C6-41A2-B401-BBC0BD7A8A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417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cs-CZ" altLang="cs-CZ" sz="2300" cap="none" dirty="0">
                <a:latin typeface="Arial" panose="020B0604020202020204" pitchFamily="34" charset="0"/>
              </a:rPr>
              <a:t>Fetální oběh </a:t>
            </a:r>
            <a:br>
              <a:rPr lang="cs-CZ" altLang="cs-CZ" sz="2300" cap="none" dirty="0">
                <a:latin typeface="Arial" panose="020B0604020202020204" pitchFamily="34" charset="0"/>
              </a:rPr>
            </a:br>
            <a:r>
              <a:rPr lang="cs-CZ" altLang="cs-CZ" sz="700" cap="none" dirty="0">
                <a:latin typeface="Arial" panose="020B0604020202020204" pitchFamily="34" charset="0"/>
              </a:rPr>
              <a:t>(</a:t>
            </a:r>
            <a:r>
              <a:rPr lang="cs-CZ" altLang="cs-CZ" sz="700" cap="none" dirty="0">
                <a:solidFill>
                  <a:schemeClr val="tx1"/>
                </a:solidFill>
                <a:latin typeface="Arial" panose="020B0604020202020204" pitchFamily="34" charset="0"/>
              </a:rPr>
              <a:t>Zdroj: MACHOVÁ, </a:t>
            </a:r>
            <a:r>
              <a:rPr lang="cs-CZ" altLang="cs-CZ" sz="700" cap="none" dirty="0" err="1">
                <a:solidFill>
                  <a:schemeClr val="tx1"/>
                </a:solidFill>
                <a:latin typeface="Arial" panose="020B0604020202020204" pitchFamily="34" charset="0"/>
              </a:rPr>
              <a:t>j</a:t>
            </a:r>
            <a:r>
              <a:rPr lang="cs-CZ" altLang="cs-CZ" sz="700" cap="none" dirty="0">
                <a:solidFill>
                  <a:schemeClr val="tx1"/>
                </a:solidFill>
                <a:latin typeface="Arial" panose="020B0604020202020204" pitchFamily="34" charset="0"/>
              </a:rPr>
              <a:t>., Biologie člověka pro učitele,)</a:t>
            </a:r>
          </a:p>
        </p:txBody>
      </p:sp>
      <p:pic>
        <p:nvPicPr>
          <p:cNvPr id="21507" name="Picture 21" descr="Skener_20170302">
            <a:extLst>
              <a:ext uri="{FF2B5EF4-FFF2-40B4-BE49-F238E27FC236}">
                <a16:creationId xmlns:a16="http://schemas.microsoft.com/office/drawing/2014/main" id="{A9119CA5-AF07-4983-8119-7E5B17829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352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B2E90CD1-76E7-45BA-9626-E029F420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268413"/>
            <a:ext cx="3959225" cy="187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altLang="cs-CZ" sz="1200" cap="none">
                <a:solidFill>
                  <a:schemeClr val="tx1"/>
                </a:solidFill>
                <a:latin typeface="Arial" panose="020B0604020202020204" pitchFamily="34" charset="0"/>
              </a:rPr>
              <a:t>Okysličování krve není dokonalé (ve většině cév proudí smíšená krev), proto má plod větší množství červených krvinek (asi  7,5 mil / 1mm</a:t>
            </a:r>
            <a:r>
              <a:rPr lang="cs-CZ" altLang="cs-CZ" sz="1200" cap="none" baseline="30000">
                <a:solidFill>
                  <a:schemeClr val="tx1"/>
                </a:solidFill>
                <a:latin typeface="Arial" panose="020B0604020202020204" pitchFamily="34" charset="0"/>
              </a:rPr>
              <a:t>3 </a:t>
            </a:r>
            <a:r>
              <a:rPr lang="cs-CZ" altLang="cs-CZ" sz="1200" cap="none">
                <a:solidFill>
                  <a:schemeClr val="tx1"/>
                </a:solidFill>
                <a:latin typeface="Arial" panose="020B0604020202020204" pitchFamily="34" charset="0"/>
              </a:rPr>
              <a:t>krve) také jinou stavbu hemoglobinu tzn. </a:t>
            </a:r>
            <a:r>
              <a:rPr lang="cs-CZ" altLang="cs-CZ" sz="1200" i="1" cap="none">
                <a:solidFill>
                  <a:schemeClr val="tx1"/>
                </a:solidFill>
                <a:latin typeface="Arial" panose="020B0604020202020204" pitchFamily="34" charset="0"/>
              </a:rPr>
              <a:t>fetální hemoglobin</a:t>
            </a:r>
            <a:r>
              <a:rPr lang="cs-CZ" altLang="cs-CZ" sz="1200" cap="none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cs-CZ" altLang="cs-CZ" sz="1200" cap="none" baseline="30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5FA4EB7C-2D2C-40F3-9461-69E4838C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152400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/>
              <a:t>ZDROJ: Machová, J. </a:t>
            </a:r>
            <a:r>
              <a:rPr lang="cs-CZ" altLang="cs-CZ" sz="1000" i="1"/>
              <a:t>Biologie člověka pro učitele</a:t>
            </a:r>
            <a:r>
              <a:rPr lang="cs-CZ" altLang="cs-CZ" sz="1000"/>
              <a:t>. Praha: Karolinum, 2002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507330E-B26E-49EF-A424-C0DEE58FEB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/>
              <a:t>Porod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DFFB861-8F6A-4025-94D7-ECC6F531A189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Vypuzení plodu z dělohy způsobují stahy děložní svaloviny, které jsou vyvolány hormonem zadního laloku hypofýzy- oxytocin)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Doby: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1) otevírací- začíná smršťování děložní svaloviny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2) vypuzovací- kontrakce dělohy se stávají pravidelnými, a opakují se v krátkých </a:t>
            </a:r>
            <a:r>
              <a:rPr lang="cs-CZ" altLang="cs-CZ" sz="2000" dirty="0" err="1"/>
              <a:t>intervalec</a:t>
            </a:r>
            <a:r>
              <a:rPr lang="cs-CZ" altLang="cs-CZ" sz="2000" dirty="0"/>
              <a:t>, vypuzení plodu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3) lůžková-doba po vypuzení plodu do vypuzení placenty 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Rizika: hypoxie, porodní trauma, infekce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Porodní plán: kdo u porodu, klystýr, holení, anestezie, způsob porodu (voda, dřep,..)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 err="1"/>
              <a:t>Zaj</a:t>
            </a:r>
            <a:r>
              <a:rPr lang="cs-CZ" altLang="cs-CZ" sz="1800" dirty="0"/>
              <a:t>.:</a:t>
            </a:r>
            <a:r>
              <a:rPr lang="cs-CZ" altLang="cs-CZ" sz="1800" dirty="0">
                <a:hlinkClick r:id="rId2"/>
              </a:rPr>
              <a:t>http://www.orgasmicbirth.com/</a:t>
            </a:r>
            <a:br>
              <a:rPr lang="cs-CZ" altLang="cs-CZ" sz="1800" dirty="0"/>
            </a:br>
            <a:r>
              <a:rPr lang="cs-CZ" altLang="cs-CZ" sz="1800" dirty="0">
                <a:hlinkClick r:id="rId3"/>
              </a:rPr>
              <a:t>http://www.youtube.com/watch?v=libHZJ4TRxo</a:t>
            </a:r>
            <a:r>
              <a:rPr lang="cs-CZ" altLang="cs-CZ" sz="1800" dirty="0"/>
              <a:t> 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1582CC5-1377-47F4-868B-03A3206FB5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>
                <a:latin typeface="Arial" panose="020B0604020202020204" pitchFamily="34" charset="0"/>
              </a:rPr>
              <a:t>Novorozenec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B51FA9A-B4A0-4C73-90CB-6D16D9579A20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000" dirty="0"/>
              <a:t>Fyziologický: 3000-4000g, 50 cm, hlavička obvod 32,5 – 36,5 cm, adaptace, dýchání (35 – 50 dechů/min), změny oběhu (</a:t>
            </a:r>
            <a:r>
              <a:rPr lang="cs-CZ" altLang="cs-CZ" sz="2000" dirty="0" err="1"/>
              <a:t>foramen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ovale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Bot.dut</a:t>
            </a:r>
            <a:r>
              <a:rPr lang="cs-CZ" altLang="cs-CZ" sz="2000" dirty="0"/>
              <a:t>.), tep 120 – 160 tepů, imunita od matky, novorozenecká žloutenka, střevo – smolka, alergie (kojení), reflexy (sací, polykací, hledací…), genitálie, nehty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    (nákres: normální oběh, reflexy – reflexní oblouk)</a:t>
            </a:r>
          </a:p>
          <a:p>
            <a:r>
              <a:rPr lang="cs-CZ" altLang="cs-CZ" sz="2000" dirty="0"/>
              <a:t>Nedonošený ( těhotenství trvalo pouze nebo pod 37.týdnů)</a:t>
            </a:r>
          </a:p>
          <a:p>
            <a:r>
              <a:rPr lang="cs-CZ" altLang="cs-CZ" sz="2000" dirty="0"/>
              <a:t>Hypotrofický (normální délka těhotenství, váha- pod 2500g)</a:t>
            </a:r>
          </a:p>
          <a:p>
            <a:r>
              <a:rPr lang="cs-CZ" altLang="cs-CZ" sz="2000" dirty="0"/>
              <a:t>Přenošený (nad 41.týdnů)</a:t>
            </a:r>
          </a:p>
          <a:p>
            <a:r>
              <a:rPr lang="cs-CZ" altLang="cs-CZ" sz="2000" dirty="0"/>
              <a:t>Rizikový novorozenec s VVV – novorozenec s vrozenou vývojovou vadou, které vznikly jako embryopatie nebo </a:t>
            </a:r>
            <a:r>
              <a:rPr lang="cs-CZ" altLang="cs-CZ" sz="2000" dirty="0" err="1"/>
              <a:t>fetopatie</a:t>
            </a:r>
            <a:r>
              <a:rPr lang="cs-CZ" altLang="cs-CZ" sz="2000" dirty="0"/>
              <a:t> za nitroděložního vývoje.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F843BCF-28AC-41BF-88BF-6BA92E8FAB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cap="none" dirty="0"/>
              <a:t>Kojení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CBC7D43-037B-4D22-8ABC-0CE134957B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900" b="1" dirty="0"/>
              <a:t>Kojení: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výlučně do 6.měsíce, pokračovat do 2 let</a:t>
            </a:r>
          </a:p>
          <a:p>
            <a:pPr>
              <a:lnSpc>
                <a:spcPct val="90000"/>
              </a:lnSpc>
            </a:pPr>
            <a:r>
              <a:rPr lang="cs-CZ" altLang="cs-CZ" sz="1900" b="1" dirty="0"/>
              <a:t>1) mlezivo (kolostrum)</a:t>
            </a:r>
            <a:r>
              <a:rPr lang="cs-CZ" altLang="cs-CZ" sz="1900" dirty="0"/>
              <a:t> – 1.týden, malý objem, vysoká hustota (ledviny), 1. imunizace, látky a </a:t>
            </a:r>
            <a:r>
              <a:rPr lang="cs-CZ" altLang="cs-CZ" sz="1900" dirty="0" err="1"/>
              <a:t>antibakt</a:t>
            </a:r>
            <a:r>
              <a:rPr lang="cs-CZ" altLang="cs-CZ" sz="1900" dirty="0"/>
              <a:t>. a </a:t>
            </a:r>
            <a:r>
              <a:rPr lang="cs-CZ" altLang="cs-CZ" sz="1900" dirty="0" err="1"/>
              <a:t>antivir.účinkem</a:t>
            </a:r>
            <a:endParaRPr lang="cs-CZ" altLang="cs-CZ" sz="1900" dirty="0"/>
          </a:p>
          <a:p>
            <a:pPr>
              <a:lnSpc>
                <a:spcPct val="90000"/>
              </a:lnSpc>
            </a:pPr>
            <a:r>
              <a:rPr lang="cs-CZ" altLang="cs-CZ" sz="1900" b="1" dirty="0"/>
              <a:t>2) přechodné</a:t>
            </a:r>
            <a:r>
              <a:rPr lang="cs-CZ" altLang="cs-CZ" sz="1900" dirty="0"/>
              <a:t> – 2.týden</a:t>
            </a:r>
          </a:p>
          <a:p>
            <a:pPr>
              <a:lnSpc>
                <a:spcPct val="90000"/>
              </a:lnSpc>
            </a:pPr>
            <a:r>
              <a:rPr lang="cs-CZ" altLang="cs-CZ" sz="1900" b="1" dirty="0"/>
              <a:t>3) zralé</a:t>
            </a:r>
            <a:r>
              <a:rPr lang="cs-CZ" altLang="cs-CZ" sz="1900" dirty="0"/>
              <a:t> – od 3.týdne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Tyto druhy mléka se liší poměrem bílkovin, tuků, sacharidů a solí, odpovídají svým složením speciálním potřebám dítěte při růstu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obsah </a:t>
            </a:r>
            <a:r>
              <a:rPr lang="cs-CZ" altLang="cs-CZ" sz="1900" dirty="0" err="1"/>
              <a:t>minerál.l</a:t>
            </a:r>
            <a:r>
              <a:rPr lang="cs-CZ" altLang="cs-CZ" sz="1900" dirty="0"/>
              <a:t>. – lepší vstřebávání než z umělé výživy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900" b="1" dirty="0"/>
              <a:t>Výhody: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výživa dítěte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zdraví dítěte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zdraví matky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psychologické, sociální, ekonomické, ekologické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477B0-AE67-4B4B-8555-1D194A22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2D99A-F08B-4CE7-8EB0-D0F1A9FA65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b="1" dirty="0"/>
              <a:t>Blok ontogeneze:</a:t>
            </a: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Základní pojmy, růst a vývoj, rozdělení ontogenetického vývoje, sekulární trend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Prenatální vývoj (oplození, rýhování, embryonální období, embryopatie, plodové období, plod, plodové obaly, plodová voda, placenta, fetopatie, těhotenství, mnohočetná těhotenství, rizikové těhotenství)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Porod (doby porodní, porodní plán, porodnice, porod doma)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Vrozené vývojové vady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Novorozenec (charakteristika fyziologického a rizikového novorozence)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Kojenec (charakteristika kojence, kojení a jeho význam)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Batole (charakteristika batolete)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Předškolní věk (charakteristika předškoláka, dentice, školní zralost)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Mladší školní věk (charakteristika mladšího školáka)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Starší školní věk (charakteristika staršího školáka)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Adolescence a puberta (fáze puberty, hormonální aktivita v pubertě)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Další vývojová období (dospělost, zralost, střední věk, stáří)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Biologické zákonitosti (vývoj orgánů, posouzení tělesného vývoje dítěte, typy tělesné stavby, současné vývojové změny)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B2840-9F55-4892-9DC4-892318861E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7467600" cy="612068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Osifikace-</a:t>
            </a:r>
            <a:r>
              <a:rPr lang="cs-CZ" altLang="cs-CZ" sz="2000" dirty="0"/>
              <a:t>kostra ve značné míře zkostnatělá, kosti velmi pružné) nezkostnatělé kloubní hlavice dlouhých kostí a některé krátké kosti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Vývoj </a:t>
            </a:r>
            <a:r>
              <a:rPr lang="cs-CZ" altLang="cs-CZ" sz="2000" dirty="0"/>
              <a:t>lebky-není celá zkostnatělá-lupínek zadní a přední—v místě kde se stýká šev šípový s věncovým. Tvar kosočtverce 3,5x3,5 cm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Kyčelní kloub</a:t>
            </a:r>
            <a:r>
              <a:rPr lang="cs-CZ" altLang="cs-CZ" sz="2000" dirty="0"/>
              <a:t>: screening (novorozenec, 6.týden, 3-4.měsíc), ultrazvuk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>
                <a:hlinkClick r:id="rId2"/>
              </a:rPr>
              <a:t>http://www.ceskatelevize.cz/ivysilani/10315080042-tep-24/211411058130008/titulky/</a:t>
            </a: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Vývoj páteře:</a:t>
            </a:r>
            <a:r>
              <a:rPr lang="cs-CZ" altLang="cs-CZ" sz="2000" dirty="0"/>
              <a:t> páteř novorozence má jediný oblouk </a:t>
            </a:r>
            <a:r>
              <a:rPr lang="cs-CZ" altLang="cs-CZ" sz="2000" dirty="0" err="1"/>
              <a:t>dvojesovité</a:t>
            </a:r>
            <a:r>
              <a:rPr lang="cs-CZ" altLang="cs-CZ" sz="2000" dirty="0"/>
              <a:t> prohnutí se tvoří postupně 3.měsíc – zvedání hlavičky (krk -lordóza), 6.měsíc – sedání (hrudník – kyfóza), 12.měsíc – stoupání (bedra – lordóza)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Zuby</a:t>
            </a:r>
            <a:r>
              <a:rPr lang="cs-CZ" altLang="cs-CZ" sz="2000" dirty="0"/>
              <a:t>: dentice (5.-9.měsíc), základy 2.měsíc </a:t>
            </a:r>
            <a:r>
              <a:rPr lang="cs-CZ" altLang="cs-CZ" sz="2000" dirty="0" err="1"/>
              <a:t>prenat</a:t>
            </a:r>
            <a:r>
              <a:rPr lang="cs-CZ" altLang="cs-CZ" dirty="0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2000" dirty="0"/>
              <a:t>Syndrom náhlého úmrtí</a:t>
            </a:r>
          </a:p>
        </p:txBody>
      </p:sp>
    </p:spTree>
    <p:extLst>
      <p:ext uri="{BB962C8B-B14F-4D97-AF65-F5344CB8AC3E}">
        <p14:creationId xmlns:p14="http://schemas.microsoft.com/office/powerpoint/2010/main" val="3104664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A562EA-88BA-4CF2-A494-D6F2531514A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z="2400" b="1" cap="none"/>
              <a:t>Lebka novorozence</a:t>
            </a:r>
            <a:br>
              <a:rPr lang="cs-CZ" altLang="cs-CZ" sz="2400" cap="none"/>
            </a:br>
            <a:r>
              <a:rPr lang="cs-CZ" altLang="cs-CZ" sz="1000" cap="none">
                <a:latin typeface="Arial" panose="020B0604020202020204" pitchFamily="34" charset="0"/>
              </a:rPr>
              <a:t>OBR. </a:t>
            </a:r>
            <a:r>
              <a:rPr lang="cs-CZ" altLang="cs-CZ" sz="1000" cap="none">
                <a:latin typeface="Arial" panose="020B0604020202020204" pitchFamily="34" charset="0"/>
                <a:hlinkClick r:id="rId2"/>
              </a:rPr>
              <a:t>http://reidhosp.adam.com/content.aspx?productId=39&amp;pid=5&amp;gid=003309&amp;print=1</a:t>
            </a:r>
            <a:endParaRPr lang="cs-CZ" altLang="cs-CZ" sz="1000" cap="none">
              <a:latin typeface="Arial" panose="020B0604020202020204" pitchFamily="34" charset="0"/>
            </a:endParaRPr>
          </a:p>
        </p:txBody>
      </p:sp>
      <p:pic>
        <p:nvPicPr>
          <p:cNvPr id="14339" name="Picture 4" descr="fontanely">
            <a:extLst>
              <a:ext uri="{FF2B5EF4-FFF2-40B4-BE49-F238E27FC236}">
                <a16:creationId xmlns:a16="http://schemas.microsoft.com/office/drawing/2014/main" id="{FE57BABE-C75F-414A-AE46-5173F8659E4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62088"/>
            <a:ext cx="6696075" cy="53562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894135-16AD-40F0-B110-9F71A00900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00063"/>
            <a:ext cx="7467600" cy="5973762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sz="2500" b="1" dirty="0"/>
              <a:t>Blok somatologie, pediatrie, zdravovědy:</a:t>
            </a:r>
            <a:endParaRPr lang="cs-CZ" sz="25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500" dirty="0"/>
              <a:t>Buňka a tkáně (základní stavba a funkce buňky, základy histologie – stavba a funkce jednotlivých tkání - epitely, pojiva, svalová tkáň, nervová tkáň, trofická pojiva)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500" dirty="0"/>
              <a:t>Pohybová soustava (kostra – tvar kostí, vnitřní stavba kostí, růst a vývoj kostí, spojení kostí, popis kostry; svalstvo – funkce svalové soustavy, stavba kosterního svalu, inervace, kontrakce, růst a vývoj svalstva, svalové skupiny; vybrané odchylky ve tvaru a funkci pohybového ústrojí)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500" dirty="0"/>
              <a:t>Krev a krevní oběh (vnitřní prostředí organismu, složení krve – krevní plazma, krevní elementy, vlastnosti krve -  funkce krve, srážení krve, sedimentace, krevní skupiny, význam krve při obraně organismu proti nákazám, imunita, očkování, alergie; krevní oběh – malý a velký krevní oběh, stavba srdce, fetální oběh, výživa srdce, činnost srdce, tepová frekvence, objemy srdeční, cévy, fyziologie krevního oběhu, tkáňový mok, míza, slezina; vybrané choroby krve a krevního oběhu)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500" dirty="0"/>
              <a:t>Dýchací soustava (stavba a činnost dýchací soustavy, horní cesty dýchací, dolní cesty dýchací, plíce, dýchací pohyby, dýchání a přenos dýchacích plynů, vývojové zvláštnosti dýchacího ústrojí; vybrané poruchy dýchacího ustrojí)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500" dirty="0"/>
              <a:t>Trávící soustava (anatomie a fyziologie trávící soustavy – stavba stěny TS, stavba a funkce orgánů TS, trávení cukrů, tuků, bílkovin, přeměna látek a energií – metabolismus, přeměna energií, bazální metabolismus, výživa; vybrané poruchy výživy a trávící soustavy)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500" dirty="0"/>
              <a:t>Vylučovací soustava (anatomie a fyziologie vylučovací soustavy; vybrané poruchy stavby a funkce vylučovací soustavy)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500" dirty="0"/>
              <a:t>Pohlavní soustava (anatomie a funkce pohlavní soustavy, vývoj pohlavních žláz, mužské pohlavní orgány, ženské pohlavní orgány, menstruační a ovulační cyklus, vybrané poruchy ve stavbě a funkci pohlavní soustavy)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500" dirty="0"/>
              <a:t>Endokrinní soustava (funkce žláz s vnitřní sekrecí, přehled žláz s vnitřní sekrecí, hormonální regulace; vybrané poruchy činnosti žláz s vnitřní sekrecí)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500" dirty="0"/>
              <a:t>Smyslová soustava (funkce smyslové soustavy, receptory, kožní soustava – stavba a funkce, regulace tělesné teploty, vybrané kožní choroby; zrakové ústrojí, vybrané choroby zraku; sluchové ústrojí – vybrané poruchy sluchu, rovnovážné ústrojí, proprioreceptory)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500" dirty="0"/>
              <a:t>Nervová soustava (stavba a činnost jednotlivých částí nervového systému, centrální nervová soustava, obvodové nervy, fyziologie nervového systému, rytmy, lateralita, vybrané choroby nervové soustavy)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2500" dirty="0"/>
              <a:t>Infekční choroby (základní pojmy, základy mikrobiologie, přehled nejčastějších infekčních chorob – kapénkové infekce, alimentární nákazy, paraziti)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br>
              <a:rPr lang="cs-CZ" dirty="0"/>
            </a:br>
            <a:r>
              <a:rPr lang="cs-CZ" dirty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5F7F8-3D5F-4B96-93C4-EFBBC690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Ontogeneze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99CC1604-3E70-492E-BDC3-547A80BB17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1571625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z="1800" b="1"/>
              <a:t>Ontogeneze</a:t>
            </a:r>
            <a:r>
              <a:rPr lang="cs-CZ" altLang="cs-CZ" sz="1800"/>
              <a:t> = ontogenetický vývoj = vývoj jedince </a:t>
            </a:r>
          </a:p>
          <a:p>
            <a:pPr eaLnBrk="1" hangingPunct="1"/>
            <a:r>
              <a:rPr lang="cs-CZ" altLang="cs-CZ" sz="1800" b="1"/>
              <a:t>Ontogenetický vývoj </a:t>
            </a:r>
            <a:r>
              <a:rPr lang="cs-CZ" altLang="cs-CZ" sz="1800"/>
              <a:t>– dělíme na vývojová období, v nichž dochází ke změnám a) růstovým b) vývojovým</a:t>
            </a:r>
          </a:p>
          <a:p>
            <a:pPr eaLnBrk="1" hangingPunct="1"/>
            <a:r>
              <a:rPr lang="cs-CZ" altLang="cs-CZ" sz="1800" b="1"/>
              <a:t>Růst</a:t>
            </a:r>
            <a:r>
              <a:rPr lang="cs-CZ" altLang="cs-CZ" sz="1800"/>
              <a:t> – zvětšuje se tak velikost celého těla a jeho částí, děje se tak zvětšováním nebo zmnožením buněk = </a:t>
            </a:r>
            <a:r>
              <a:rPr lang="cs-CZ" altLang="cs-CZ" sz="1800" b="1" i="1"/>
              <a:t>kvantitativní změna</a:t>
            </a:r>
            <a:r>
              <a:rPr lang="cs-CZ" altLang="cs-CZ" sz="1800"/>
              <a:t>; patří k ukazatelům zdravotního stavu dítěte (</a:t>
            </a:r>
            <a:r>
              <a:rPr lang="cs-CZ" altLang="cs-CZ" sz="1800" b="1"/>
              <a:t>tělesná výška a hmotnost, obvody</a:t>
            </a:r>
            <a:r>
              <a:rPr lang="cs-CZ" altLang="cs-CZ" sz="1800">
                <a:latin typeface="Arial" panose="020B0604020202020204" pitchFamily="34" charset="0"/>
              </a:rPr>
              <a:t> - </a:t>
            </a:r>
            <a:r>
              <a:rPr lang="cs-CZ" altLang="cs-CZ" sz="1800"/>
              <a:t> hlavy,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/>
              <a:t>břicha, paže..,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b="1"/>
              <a:t>indexy</a:t>
            </a:r>
            <a:r>
              <a:rPr lang="cs-CZ" altLang="cs-CZ" sz="1800"/>
              <a:t> – BMI,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/>
              <a:t>tloušťka vrstvy podkožního tuku</a:t>
            </a:r>
            <a:r>
              <a:rPr lang="cs-CZ" altLang="cs-CZ" sz="1800">
                <a:latin typeface="Arial" panose="020B0604020202020204" pitchFamily="34" charset="0"/>
              </a:rPr>
              <a:t>)</a:t>
            </a:r>
          </a:p>
          <a:p>
            <a:pPr eaLnBrk="1" hangingPunct="1"/>
            <a:r>
              <a:rPr lang="cs-CZ" altLang="cs-CZ" sz="1800"/>
              <a:t>Hodnocení: referenční údaje (národní – od r. 1950, celostátní antropologický výzkum, 0 – 18 let, 80 – 120 tis.; WHO); percentilové grafy (dívky/hoši)</a:t>
            </a:r>
          </a:p>
          <a:p>
            <a:pPr eaLnBrk="1" hangingPunct="1"/>
            <a:r>
              <a:rPr lang="cs-CZ" altLang="cs-CZ" sz="1800" b="1"/>
              <a:t>Vývoj</a:t>
            </a:r>
            <a:r>
              <a:rPr lang="cs-CZ" altLang="cs-CZ" sz="1800"/>
              <a:t> – souhrn </a:t>
            </a:r>
            <a:r>
              <a:rPr lang="cs-CZ" altLang="cs-CZ" sz="1800" b="1" i="1"/>
              <a:t>kvalitativních změn </a:t>
            </a:r>
            <a:r>
              <a:rPr lang="cs-CZ" altLang="cs-CZ" sz="1800"/>
              <a:t>organismu; do smrti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800"/>
              <a:t>Vývoj + růst spolu úzce souvisí! </a:t>
            </a:r>
          </a:p>
          <a:p>
            <a:pPr eaLnBrk="1" hangingPunct="1"/>
            <a:r>
              <a:rPr lang="cs-CZ" altLang="cs-CZ" sz="1800"/>
              <a:t>S růstem dítěte probíhá i vývoj jeho orgánů;</a:t>
            </a:r>
          </a:p>
          <a:p>
            <a:pPr eaLnBrk="1" hangingPunct="1"/>
            <a:endParaRPr lang="cs-CZ" altLang="cs-CZ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2DAFD-4C64-4ED0-A368-3D54B7F3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Faktory ovlivňující růst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8EF7CEF0-5990-4E43-8297-7D1064A3A4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365125" indent="-282575" eaLnBrk="1" hangingPunct="1">
              <a:lnSpc>
                <a:spcPct val="70000"/>
              </a:lnSpc>
              <a:buFontTx/>
              <a:buNone/>
            </a:pPr>
            <a:r>
              <a:rPr lang="cs-CZ" altLang="cs-CZ" sz="2000" b="1" dirty="0"/>
              <a:t>Vnitřní (endogenní)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genetické </a:t>
            </a:r>
            <a:r>
              <a:rPr lang="cs-CZ" altLang="cs-CZ" sz="2000" dirty="0"/>
              <a:t>(výška rodičů, rasa, pohlaví, dědičné vady)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endokrinní</a:t>
            </a:r>
            <a:r>
              <a:rPr lang="cs-CZ" altLang="cs-CZ" sz="2000" dirty="0"/>
              <a:t> (placentární hormony, růstový hormon, IGF I a IGF II, hormony štítné žlázy, nadledvin, pohlavní hormony)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vnitřní prostředí</a:t>
            </a:r>
            <a:r>
              <a:rPr lang="cs-CZ" altLang="cs-CZ" sz="2000" dirty="0"/>
              <a:t> (různé patofyziologické mechanismy – anémie, hypoxie, chronické infekce a nemoci, malnutrice, </a:t>
            </a:r>
            <a:r>
              <a:rPr lang="cs-CZ" altLang="cs-CZ" sz="2000" dirty="0" err="1"/>
              <a:t>metabol</a:t>
            </a:r>
            <a:r>
              <a:rPr lang="cs-CZ" altLang="cs-CZ" sz="2000" dirty="0"/>
              <a:t>. acidóza,…)</a:t>
            </a:r>
          </a:p>
          <a:p>
            <a:pPr marL="365125" indent="-282575" eaLnBrk="1" hangingPunct="1">
              <a:lnSpc>
                <a:spcPct val="70000"/>
              </a:lnSpc>
              <a:buFontTx/>
              <a:buNone/>
            </a:pPr>
            <a:r>
              <a:rPr lang="cs-CZ" altLang="cs-CZ" sz="2000" b="1" dirty="0"/>
              <a:t>Vnější (exogenní, enviromentální,..)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intrauterinní vlivy</a:t>
            </a:r>
            <a:r>
              <a:rPr lang="cs-CZ" altLang="cs-CZ" sz="2000" dirty="0"/>
              <a:t> (výživa matky, abusus matky – nikotin, alkohol, drogy, funkce </a:t>
            </a:r>
            <a:r>
              <a:rPr lang="cs-CZ" altLang="cs-CZ" sz="2000" dirty="0" err="1"/>
              <a:t>fetoplacentární</a:t>
            </a:r>
            <a:r>
              <a:rPr lang="cs-CZ" altLang="cs-CZ" sz="2000" dirty="0"/>
              <a:t> jednotky,…)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výživa 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psychosociální vlivy</a:t>
            </a:r>
            <a:r>
              <a:rPr lang="cs-CZ" altLang="cs-CZ" sz="2000" dirty="0"/>
              <a:t> (stres, …)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životní podmínky</a:t>
            </a:r>
            <a:r>
              <a:rPr lang="cs-CZ" altLang="cs-CZ" sz="2000" dirty="0"/>
              <a:t> (socioekonomický status rodiny, roční období, klimatické podmínky,…)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1300" dirty="0">
                <a:solidFill>
                  <a:srgbClr val="00B0F0"/>
                </a:solidFill>
              </a:rPr>
              <a:t>http://www.ceskatelevize.cz/porady/10315080042-tep-24/212411058130009/video/</a:t>
            </a:r>
          </a:p>
          <a:p>
            <a:pPr marL="365125" indent="-282575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000" dirty="0">
                <a:hlinkClick r:id="rId2"/>
              </a:rPr>
              <a:t>MALÝ VZRŮST</a:t>
            </a:r>
            <a:endParaRPr lang="cs-CZ" altLang="cs-CZ" sz="1000" dirty="0"/>
          </a:p>
          <a:p>
            <a:pPr marL="365125" indent="-282575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000" dirty="0">
                <a:hlinkClick r:id="rId3"/>
              </a:rPr>
              <a:t>GIGANTISMUS, AKROMEGALIE</a:t>
            </a:r>
            <a:endParaRPr lang="cs-CZ" altLang="cs-CZ" sz="1000" dirty="0"/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cs-CZ" altLang="cs-CZ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4F394E72-F498-40A5-A67C-F64146CEC62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65125" indent="-282575" eaLnBrk="1" hangingPunct="1"/>
            <a:br>
              <a:rPr lang="cs-CZ" altLang="cs-CZ" sz="1600" b="1" cap="none"/>
            </a:br>
            <a:r>
              <a:rPr lang="cs-CZ" altLang="cs-CZ" sz="1400" b="1" cap="none"/>
              <a:t>KOSTNÍ VĚK</a:t>
            </a:r>
            <a:r>
              <a:rPr lang="cs-CZ" altLang="cs-CZ" sz="1200" b="1" cap="none"/>
              <a:t> (</a:t>
            </a:r>
            <a:r>
              <a:rPr lang="cs-CZ" altLang="cs-CZ" sz="1200" cap="none"/>
              <a:t>RTG LEVÉHO ZÁPĚSTÍ, HODNOTÍ SE STUPEŇ OSIFIKACE A POROVNÁVÁ SE S ATLASEM KOSTNÍHO VĚKU; STANOVENÍ KOSTNÍHO VĚKU JE CENOU INFORMACÍ V DOBĚ PUBERTY.;SRŮST HLAVICE S TĚLEM ZÁPRSTNÍ KOSTI PALCE SIGNALIZUJE BLÍZKÝ NÁSTUP MENARCHÉ)</a:t>
            </a:r>
            <a:endParaRPr lang="cs-CZ" altLang="cs-CZ" sz="1200" b="1" cap="none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D0CAE6EB-5269-4014-BD81-222F19590C5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225" y="2155825"/>
            <a:ext cx="6559550" cy="37623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>
            <a:extLst>
              <a:ext uri="{FF2B5EF4-FFF2-40B4-BE49-F238E27FC236}">
                <a16:creationId xmlns:a16="http://schemas.microsoft.com/office/drawing/2014/main" id="{75174586-CD46-4F44-ADC5-95E32D856A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7467600" cy="6188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Ontogenetický vývoj dělíme na období: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r>
              <a:rPr lang="cs-CZ" altLang="cs-CZ" sz="2000" dirty="0"/>
              <a:t>prenatální–1) zárodečné (embryonální)-do 8 týdne 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lphaUcPeriod"/>
            </a:pPr>
            <a:r>
              <a:rPr lang="cs-CZ" altLang="cs-CZ" sz="2000" dirty="0"/>
              <a:t>                    2) plodové (fetální)-od 9 týdne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B. perinatální (od 26. týdne vývoje do 4. týdne po porodu)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C. postnatální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1.  novorozenecké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2. kojenecké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3. batole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4. předškolní věk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5. mladší školní věk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6. starší školní věk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7. období dorostového věku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8. období plné dospělosti (18-30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9. období mladého věku (30-45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10. období středního věku (45-60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11. období stárnutí (60-75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12. období starého věku (75-90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13. období stařecké (nad 90 let)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56221-2A34-4AB5-80AA-5EFA36B1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Sekulární trend a sekulární akcelerace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A97573E0-38DB-4A13-85D6-02CD66A611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b="1"/>
              <a:t>sekulární trend </a:t>
            </a:r>
            <a:r>
              <a:rPr lang="cs-CZ" altLang="cs-CZ" sz="2000"/>
              <a:t>- vývojový směr, který se projevuje </a:t>
            </a:r>
            <a:r>
              <a:rPr lang="cs-CZ" altLang="cs-CZ" sz="2000" i="1"/>
              <a:t>zvyšováním tělesné výšky a hmotnosti </a:t>
            </a:r>
            <a:r>
              <a:rPr lang="cs-CZ" altLang="cs-CZ" sz="2000"/>
              <a:t>dospělých a </a:t>
            </a:r>
            <a:r>
              <a:rPr lang="cs-CZ" altLang="cs-CZ" sz="2000" i="1"/>
              <a:t>urychlení růstu a vývoje </a:t>
            </a:r>
            <a:r>
              <a:rPr lang="cs-CZ" altLang="cs-CZ" sz="2000"/>
              <a:t>dětí a mládeže (sekulární akcelerace); </a:t>
            </a:r>
            <a:r>
              <a:rPr lang="cs-CZ" altLang="cs-CZ" sz="2000" u="sng"/>
              <a:t>sekulární</a:t>
            </a:r>
            <a:r>
              <a:rPr lang="cs-CZ" altLang="cs-CZ" sz="2000"/>
              <a:t> – saeculum=století, doba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b="1"/>
              <a:t>sekulární akcelerace </a:t>
            </a:r>
            <a:r>
              <a:rPr lang="cs-CZ" altLang="cs-CZ" sz="2000"/>
              <a:t>- celkové urychlování růstu 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cs-CZ" altLang="cs-CZ" sz="2000"/>
              <a:t>(výška o 10 cm) a vývoje v průběhu staletí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/>
              <a:t>Příčiny: socioekonomické prostředí, výživa, očkování, antibiotika)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/>
              <a:t>Dnes doba konce sekulárního trendu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Pozn. Dnešní dětská populace převyšuje v průměru o dva roky růst a vývoj generace z období na počátku 20tého století (1. a 2. dentice, osifikace, …); posun menarché ze 17 na 13 let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3485</Words>
  <Application>Microsoft Office PowerPoint</Application>
  <PresentationFormat>Předvádění na obrazovce (4:3)</PresentationFormat>
  <Paragraphs>258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Century Schoolbook</vt:lpstr>
      <vt:lpstr>Courier New</vt:lpstr>
      <vt:lpstr>Wingdings</vt:lpstr>
      <vt:lpstr>Wingdings 2</vt:lpstr>
      <vt:lpstr>Arkýř</vt:lpstr>
      <vt:lpstr>Biologie člověka a základy zdravovědy 1 </vt:lpstr>
      <vt:lpstr>Literatura, zdroje:</vt:lpstr>
      <vt:lpstr>Obsah</vt:lpstr>
      <vt:lpstr>Prezentace aplikace PowerPoint</vt:lpstr>
      <vt:lpstr>Ontogeneze</vt:lpstr>
      <vt:lpstr>Faktory ovlivňující růst</vt:lpstr>
      <vt:lpstr> KOSTNÍ VĚK (RTG LEVÉHO ZÁPĚSTÍ, HODNOTÍ SE STUPEŇ OSIFIKACE A POROVNÁVÁ SE S ATLASEM KOSTNÍHO VĚKU; STANOVENÍ KOSTNÍHO VĚKU JE CENOU INFORMACÍ V DOBĚ PUBERTY.;SRŮST HLAVICE S TĚLEM ZÁPRSTNÍ KOSTI PALCE SIGNALIZUJE BLÍZKÝ NÁSTUP MENARCHÉ)</vt:lpstr>
      <vt:lpstr>Prezentace aplikace PowerPoint</vt:lpstr>
      <vt:lpstr>Sekulární trend a sekulární akcelerace</vt:lpstr>
      <vt:lpstr>Biologie člověka a základy zdravovědy 1</vt:lpstr>
      <vt:lpstr>Prezentace aplikace PowerPoint</vt:lpstr>
      <vt:lpstr>Prevence:</vt:lpstr>
      <vt:lpstr>Prenatální vývoj</vt:lpstr>
      <vt:lpstr>Prezentace aplikace PowerPoint</vt:lpstr>
      <vt:lpstr>Prohlídky v těhotenství: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OBDOBÍ PLODOVÉ (FETÁLNÍ)</vt:lpstr>
      <vt:lpstr>Prezentace aplikace PowerPoint</vt:lpstr>
      <vt:lpstr>Placentární a plodový oběh krve  (2 měsíc)</vt:lpstr>
      <vt:lpstr>OVÁLNÉ OKÉNKO</vt:lpstr>
      <vt:lpstr>Zaniknutí oválného okénka</vt:lpstr>
      <vt:lpstr>Fetální oběh  (Zdroj: MACHOVÁ, j., Biologie člověka pro učitele,)</vt:lpstr>
      <vt:lpstr>Porod</vt:lpstr>
      <vt:lpstr>Novorozenec</vt:lpstr>
      <vt:lpstr>Kojení</vt:lpstr>
      <vt:lpstr>Prezentace aplikace PowerPoint</vt:lpstr>
      <vt:lpstr>Lebka novorozence OBR. http://reidhosp.adam.com/content.aspx?productId=39&amp;pid=5&amp;gid=003309&amp;print=1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člověka a základy zdravovědy 1 </dc:title>
  <dc:creator>Hana</dc:creator>
  <cp:lastModifiedBy>Hana</cp:lastModifiedBy>
  <cp:revision>18</cp:revision>
  <dcterms:created xsi:type="dcterms:W3CDTF">2020-10-11T14:54:22Z</dcterms:created>
  <dcterms:modified xsi:type="dcterms:W3CDTF">2020-10-30T07:32:14Z</dcterms:modified>
</cp:coreProperties>
</file>