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627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3333C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244" y="793749"/>
            <a:ext cx="405257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00099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244" y="1403349"/>
            <a:ext cx="6657975" cy="4293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3333CC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ymkh.cz/" TargetMode="External"/><Relationship Id="rId2" Type="http://schemas.openxmlformats.org/officeDocument/2006/relationships/hyperlink" Target="http://www.zis.naskok.cz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g"/><Relationship Id="rId5" Type="http://schemas.openxmlformats.org/officeDocument/2006/relationships/hyperlink" Target="http://www.voss.wz.cz/" TargetMode="External"/><Relationship Id="rId4" Type="http://schemas.openxmlformats.org/officeDocument/2006/relationships/hyperlink" Target="http://www.modernivyuka.cz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i.idnes.cz/08/111/gal/BAR26dc8e_42_20135921.jpg" TargetMode="External"/><Relationship Id="rId3" Type="http://schemas.openxmlformats.org/officeDocument/2006/relationships/hyperlink" Target="http://thetalkingmirror.com/wp-content/uploads/2009/04/jonas-brothers.jpg" TargetMode="External"/><Relationship Id="rId7" Type="http://schemas.openxmlformats.org/officeDocument/2006/relationships/hyperlink" Target="http://mladazena.maminka.cz/assets/mlada-zena-2/moje-psychologie/specialy/rodice-deti/88b.jpg" TargetMode="External"/><Relationship Id="rId2" Type="http://schemas.openxmlformats.org/officeDocument/2006/relationships/hyperlink" Target="http://www.wearmoi.co.uk/acatalog/3_billys_detail.jp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tyden.cz/obrazek/laska-on-line06-48ec8ccc601bb_275x154.gif" TargetMode="External"/><Relationship Id="rId5" Type="http://schemas.openxmlformats.org/officeDocument/2006/relationships/hyperlink" Target="http://blogs.guardian.co.uk/observermusic/Underage%20for%20Blog.jpg" TargetMode="External"/><Relationship Id="rId10" Type="http://schemas.openxmlformats.org/officeDocument/2006/relationships/image" Target="../media/image2.jpg"/><Relationship Id="rId4" Type="http://schemas.openxmlformats.org/officeDocument/2006/relationships/hyperlink" Target="http://www.wnyc.org/blog/lehrer/archives/archive/Hickey-Freeman-thumb.jpg" TargetMode="External"/><Relationship Id="rId9" Type="http://schemas.openxmlformats.org/officeDocument/2006/relationships/hyperlink" Target="http://mozektevidi.net/up/hura.gi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404875"/>
            <a:ext cx="6781800" cy="1677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5998" y="2164207"/>
            <a:ext cx="43465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000000"/>
                </a:solidFill>
              </a:rPr>
              <a:t>Starší </a:t>
            </a:r>
            <a:r>
              <a:rPr sz="4800" spc="-10" dirty="0">
                <a:solidFill>
                  <a:srgbClr val="000000"/>
                </a:solidFill>
              </a:rPr>
              <a:t>školní</a:t>
            </a:r>
            <a:r>
              <a:rPr sz="4800" spc="-110" dirty="0">
                <a:solidFill>
                  <a:srgbClr val="000000"/>
                </a:solidFill>
              </a:rPr>
              <a:t> </a:t>
            </a:r>
            <a:r>
              <a:rPr sz="4800" dirty="0">
                <a:solidFill>
                  <a:srgbClr val="000000"/>
                </a:solidFill>
              </a:rPr>
              <a:t>věk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1145844" y="3139820"/>
            <a:ext cx="579945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Tahoma"/>
                <a:cs typeface="Tahoma"/>
              </a:rPr>
              <a:t>“Tento </a:t>
            </a:r>
            <a:r>
              <a:rPr sz="3200" b="1" dirty="0">
                <a:latin typeface="Tahoma"/>
                <a:cs typeface="Tahoma"/>
              </a:rPr>
              <a:t>výukový</a:t>
            </a:r>
            <a:r>
              <a:rPr sz="3200" b="1" spc="-65" dirty="0">
                <a:latin typeface="Tahoma"/>
                <a:cs typeface="Tahoma"/>
              </a:rPr>
              <a:t> </a:t>
            </a:r>
            <a:r>
              <a:rPr sz="3200" b="1" dirty="0">
                <a:latin typeface="Tahoma"/>
                <a:cs typeface="Tahoma"/>
              </a:rPr>
              <a:t>materiál</a:t>
            </a:r>
            <a:endParaRPr sz="32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3200" b="1" spc="-5" dirty="0">
                <a:latin typeface="Tahoma"/>
                <a:cs typeface="Tahoma"/>
              </a:rPr>
              <a:t>vznikl </a:t>
            </a:r>
            <a:r>
              <a:rPr sz="3200" b="1" dirty="0">
                <a:latin typeface="Tahoma"/>
                <a:cs typeface="Tahoma"/>
              </a:rPr>
              <a:t>za </a:t>
            </a:r>
            <a:r>
              <a:rPr sz="3200" b="1" spc="-5" dirty="0">
                <a:latin typeface="Tahoma"/>
                <a:cs typeface="Tahoma"/>
              </a:rPr>
              <a:t>přispění Evropské  </a:t>
            </a:r>
            <a:r>
              <a:rPr sz="3200" b="1" dirty="0">
                <a:latin typeface="Tahoma"/>
                <a:cs typeface="Tahoma"/>
              </a:rPr>
              <a:t>unie, státního rozpočtu ČR</a:t>
            </a:r>
            <a:r>
              <a:rPr sz="3200" b="1" spc="-155" dirty="0">
                <a:latin typeface="Tahoma"/>
                <a:cs typeface="Tahoma"/>
              </a:rPr>
              <a:t> </a:t>
            </a:r>
            <a:r>
              <a:rPr sz="3200" b="1" dirty="0">
                <a:latin typeface="Tahoma"/>
                <a:cs typeface="Tahoma"/>
              </a:rPr>
              <a:t>a  </a:t>
            </a:r>
            <a:r>
              <a:rPr sz="3200" b="1" spc="-5" dirty="0">
                <a:latin typeface="Tahoma"/>
                <a:cs typeface="Tahoma"/>
              </a:rPr>
              <a:t>Středočeského</a:t>
            </a:r>
            <a:r>
              <a:rPr sz="3200" b="1" spc="-60" dirty="0">
                <a:latin typeface="Tahoma"/>
                <a:cs typeface="Tahoma"/>
              </a:rPr>
              <a:t> </a:t>
            </a:r>
            <a:r>
              <a:rPr sz="3200" b="1" dirty="0">
                <a:latin typeface="Tahoma"/>
                <a:cs typeface="Tahoma"/>
              </a:rPr>
              <a:t>kraje“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5844" y="5747715"/>
            <a:ext cx="4775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ahoma"/>
                <a:cs typeface="Tahoma"/>
              </a:rPr>
              <a:t>vypracovala: </a:t>
            </a:r>
            <a:r>
              <a:rPr sz="2400" spc="-85" dirty="0">
                <a:latin typeface="Tahoma"/>
                <a:cs typeface="Tahoma"/>
              </a:rPr>
              <a:t>Mgr. </a:t>
            </a:r>
            <a:r>
              <a:rPr sz="2400" dirty="0">
                <a:latin typeface="Tahoma"/>
                <a:cs typeface="Tahoma"/>
              </a:rPr>
              <a:t>Monika</a:t>
            </a:r>
            <a:r>
              <a:rPr sz="2400" spc="10" dirty="0">
                <a:latin typeface="Tahoma"/>
                <a:cs typeface="Tahoma"/>
              </a:rPr>
              <a:t> </a:t>
            </a:r>
            <a:r>
              <a:rPr sz="2400" spc="-5" dirty="0">
                <a:latin typeface="Tahoma"/>
                <a:cs typeface="Tahoma"/>
              </a:rPr>
              <a:t>Řezáčová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66986" y="5747715"/>
            <a:ext cx="1185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85" dirty="0">
                <a:latin typeface="Tahoma"/>
                <a:cs typeface="Tahoma"/>
              </a:rPr>
              <a:t>7</a:t>
            </a:r>
            <a:r>
              <a:rPr sz="2400" dirty="0">
                <a:latin typeface="Tahoma"/>
                <a:cs typeface="Tahoma"/>
              </a:rPr>
              <a:t>.8</a:t>
            </a:r>
            <a:r>
              <a:rPr sz="2400" spc="5" dirty="0">
                <a:latin typeface="Tahoma"/>
                <a:cs typeface="Tahoma"/>
              </a:rPr>
              <a:t>.</a:t>
            </a:r>
            <a:r>
              <a:rPr sz="2400" dirty="0">
                <a:latin typeface="Tahoma"/>
                <a:cs typeface="Tahoma"/>
              </a:rPr>
              <a:t>20</a:t>
            </a:r>
            <a:r>
              <a:rPr sz="2400" spc="-10" dirty="0">
                <a:latin typeface="Tahoma"/>
                <a:cs typeface="Tahoma"/>
              </a:rPr>
              <a:t>0</a:t>
            </a:r>
            <a:r>
              <a:rPr sz="2400" dirty="0">
                <a:latin typeface="Tahoma"/>
                <a:cs typeface="Tahoma"/>
              </a:rPr>
              <a:t>9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641349"/>
            <a:ext cx="48977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Rozvoj </a:t>
            </a:r>
            <a:r>
              <a:rPr spc="-10" dirty="0"/>
              <a:t>vlastní</a:t>
            </a:r>
            <a:r>
              <a:rPr spc="-30" dirty="0"/>
              <a:t> </a:t>
            </a:r>
            <a:r>
              <a:rPr spc="-10" dirty="0"/>
              <a:t>identity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464310"/>
            <a:ext cx="435546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9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Jaký</a:t>
            </a:r>
            <a:r>
              <a:rPr sz="2800" spc="1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jsem?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Jaké mám</a:t>
            </a:r>
            <a:r>
              <a:rPr sz="2800" spc="1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možnosti?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Jaké mám</a:t>
            </a:r>
            <a:r>
              <a:rPr sz="2800" spc="1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hranice?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Jak se jevím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svému</a:t>
            </a:r>
            <a:r>
              <a:rPr sz="2800" spc="-2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okolí?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29200" y="3505200"/>
            <a:ext cx="3714750" cy="278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3505200"/>
            <a:ext cx="4381500" cy="2800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564845"/>
            <a:ext cx="332612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Sociální</a:t>
            </a:r>
            <a:r>
              <a:rPr spc="-105" dirty="0"/>
              <a:t> </a:t>
            </a:r>
            <a:r>
              <a:rPr spc="-10" dirty="0"/>
              <a:t>změny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601469"/>
            <a:ext cx="6922134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Font typeface="Tahoma"/>
              <a:buChar char="•"/>
              <a:tabLst>
                <a:tab pos="284480" algn="l"/>
              </a:tabLst>
            </a:pPr>
            <a:r>
              <a:rPr sz="2800" u="heavy" spc="-70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zvýšená kritičnost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ve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vztahu k autoritám,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silácké 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postoje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k 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radám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dospělých, ale malé  zkušenosti a</a:t>
            </a:r>
            <a:r>
              <a:rPr sz="2800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 snížená</a:t>
            </a:r>
            <a:r>
              <a:rPr sz="2800" u="heavy" spc="1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 </a:t>
            </a:r>
            <a:r>
              <a:rPr sz="2800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sebekritika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sklon o všem</a:t>
            </a:r>
            <a:r>
              <a:rPr sz="2800" spc="3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polemizovat</a:t>
            </a:r>
            <a:endParaRPr sz="2800">
              <a:latin typeface="Tahoma"/>
              <a:cs typeface="Tahoma"/>
            </a:endParaRPr>
          </a:p>
          <a:p>
            <a:pPr marL="12700" marR="2286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tendence osamostatnit se, 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odpoutat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se od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rodiny</a:t>
            </a:r>
            <a:endParaRPr sz="2800">
              <a:latin typeface="Tahoma"/>
              <a:cs typeface="Tahoma"/>
            </a:endParaRPr>
          </a:p>
          <a:p>
            <a:pPr marL="12700" marR="83820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normy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vrstevníků 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jsou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důležitější než  hodnoty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rodiny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34000" y="4572000"/>
            <a:ext cx="3657600" cy="2285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946149"/>
            <a:ext cx="6687184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Char char="•"/>
              <a:tabLst>
                <a:tab pos="284480" algn="l"/>
              </a:tabLst>
            </a:pP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ke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konci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období zvýšený zájem o opačné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pohlaví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zájem o sexuální</a:t>
            </a:r>
            <a:r>
              <a:rPr sz="2800" spc="3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otázky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období</a:t>
            </a:r>
            <a:r>
              <a:rPr sz="2800" spc="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zamilovanosti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první</a:t>
            </a:r>
            <a:r>
              <a:rPr sz="2800" spc="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lásky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erotické</a:t>
            </a:r>
            <a:r>
              <a:rPr sz="2800" spc="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city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0" y="3200400"/>
            <a:ext cx="4381500" cy="2705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564845"/>
            <a:ext cx="6893559" cy="6000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solidFill>
                  <a:srgbClr val="000099"/>
                </a:solidFill>
                <a:latin typeface="Tahoma"/>
                <a:cs typeface="Tahoma"/>
              </a:rPr>
              <a:t>J.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Steinbeck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– </a:t>
            </a:r>
            <a:r>
              <a:rPr sz="2800" spc="-145" dirty="0">
                <a:solidFill>
                  <a:srgbClr val="000099"/>
                </a:solidFill>
                <a:latin typeface="Tahoma"/>
                <a:cs typeface="Tahoma"/>
              </a:rPr>
              <a:t>„Teď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dítě poprvé pochopí </a:t>
            </a:r>
            <a:r>
              <a:rPr sz="2800" spc="-20" dirty="0">
                <a:solidFill>
                  <a:srgbClr val="000099"/>
                </a:solidFill>
                <a:latin typeface="Tahoma"/>
                <a:cs typeface="Tahoma"/>
              </a:rPr>
              <a:t>ve 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své hlavičce,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že dospělí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neoplývají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božskou  inteligencí, že jejich úsudky nejsou moudré,  </a:t>
            </a:r>
            <a:r>
              <a:rPr sz="2800" dirty="0">
                <a:solidFill>
                  <a:srgbClr val="000099"/>
                </a:solidFill>
                <a:latin typeface="Tahoma"/>
                <a:cs typeface="Tahoma"/>
              </a:rPr>
              <a:t>jejich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myšlení správné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a rozhodnutí  </a:t>
            </a:r>
            <a:r>
              <a:rPr sz="2800" spc="-15" dirty="0">
                <a:solidFill>
                  <a:srgbClr val="000099"/>
                </a:solidFill>
                <a:latin typeface="Tahoma"/>
                <a:cs typeface="Tahoma"/>
              </a:rPr>
              <a:t>spravedlivá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– jejich </a:t>
            </a:r>
            <a:r>
              <a:rPr sz="2800" spc="-15" dirty="0">
                <a:solidFill>
                  <a:srgbClr val="000099"/>
                </a:solidFill>
                <a:latin typeface="Tahoma"/>
                <a:cs typeface="Tahoma"/>
              </a:rPr>
              <a:t>dosavadní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svět</a:t>
            </a:r>
            <a:r>
              <a:rPr sz="2800" spc="130" dirty="0">
                <a:solidFill>
                  <a:srgbClr val="000099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se</a:t>
            </a:r>
            <a:endParaRPr sz="2800">
              <a:latin typeface="Tahoma"/>
              <a:cs typeface="Tahoma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rozbije na nepatrné </a:t>
            </a:r>
            <a:r>
              <a:rPr sz="2800" spc="-40" dirty="0">
                <a:solidFill>
                  <a:srgbClr val="000099"/>
                </a:solidFill>
                <a:latin typeface="Tahoma"/>
                <a:cs typeface="Tahoma"/>
              </a:rPr>
              <a:t>kousky.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Bohové padli a  s nimi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všechny </a:t>
            </a:r>
            <a:r>
              <a:rPr sz="2800" spc="-35" dirty="0">
                <a:solidFill>
                  <a:srgbClr val="000099"/>
                </a:solidFill>
                <a:latin typeface="Tahoma"/>
                <a:cs typeface="Tahoma"/>
              </a:rPr>
              <a:t>jistoty.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A </a:t>
            </a:r>
            <a:r>
              <a:rPr sz="2800" dirty="0">
                <a:solidFill>
                  <a:srgbClr val="000099"/>
                </a:solidFill>
                <a:latin typeface="Tahoma"/>
                <a:cs typeface="Tahoma"/>
              </a:rPr>
              <a:t>jedno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je jisté,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když 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bohové padnou, není to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slabý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pád; zřítí se s 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třeskotem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a rozbijí se, nebo</a:t>
            </a:r>
            <a:r>
              <a:rPr sz="2800" spc="50" dirty="0">
                <a:solidFill>
                  <a:srgbClr val="000099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klesnou</a:t>
            </a:r>
            <a:endParaRPr sz="2800">
              <a:latin typeface="Tahoma"/>
              <a:cs typeface="Tahoma"/>
            </a:endParaRPr>
          </a:p>
          <a:p>
            <a:pPr marL="12700" marR="206375">
              <a:lnSpc>
                <a:spcPct val="100000"/>
              </a:lnSpc>
            </a:pP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hluboko </a:t>
            </a:r>
            <a:r>
              <a:rPr sz="2800" dirty="0">
                <a:solidFill>
                  <a:srgbClr val="000099"/>
                </a:solidFill>
                <a:latin typeface="Tahoma"/>
                <a:cs typeface="Tahoma"/>
              </a:rPr>
              <a:t>do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bahna </a:t>
            </a:r>
            <a:r>
              <a:rPr sz="2800" spc="-55" dirty="0">
                <a:solidFill>
                  <a:srgbClr val="000099"/>
                </a:solidFill>
                <a:latin typeface="Tahoma"/>
                <a:cs typeface="Tahoma"/>
              </a:rPr>
              <a:t>špíny.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Je to nepříjemná  práce </a:t>
            </a:r>
            <a:r>
              <a:rPr sz="2800" dirty="0">
                <a:solidFill>
                  <a:srgbClr val="000099"/>
                </a:solidFill>
                <a:latin typeface="Tahoma"/>
                <a:cs typeface="Tahoma"/>
              </a:rPr>
              <a:t>opět je </a:t>
            </a:r>
            <a:r>
              <a:rPr sz="2800" spc="-15" dirty="0">
                <a:solidFill>
                  <a:srgbClr val="000099"/>
                </a:solidFill>
                <a:latin typeface="Tahoma"/>
                <a:cs typeface="Tahoma"/>
              </a:rPr>
              <a:t>stavět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na piedestal; už nikdy  nebudou tak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zářit.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A dětský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svět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se</a:t>
            </a:r>
            <a:r>
              <a:rPr sz="2800" spc="80" dirty="0">
                <a:solidFill>
                  <a:srgbClr val="000099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000099"/>
                </a:solidFill>
                <a:latin typeface="Tahoma"/>
                <a:cs typeface="Tahoma"/>
              </a:rPr>
              <a:t>již</a:t>
            </a:r>
            <a:endParaRPr sz="2800">
              <a:latin typeface="Tahoma"/>
              <a:cs typeface="Tahoma"/>
            </a:endParaRPr>
          </a:p>
          <a:p>
            <a:pPr marL="12700" marR="30035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nikdy nevrátí </a:t>
            </a:r>
            <a:r>
              <a:rPr sz="2800" spc="-20" dirty="0">
                <a:solidFill>
                  <a:srgbClr val="000099"/>
                </a:solidFill>
                <a:latin typeface="Tahoma"/>
                <a:cs typeface="Tahoma"/>
              </a:rPr>
              <a:t>ve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své celistvosti.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V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tom tkví 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bolest dospívání.“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0285" y="1403349"/>
            <a:ext cx="44297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Děkuji </a:t>
            </a:r>
            <a:r>
              <a:rPr spc="-5" dirty="0"/>
              <a:t>za</a:t>
            </a:r>
            <a:r>
              <a:rPr spc="-80" dirty="0"/>
              <a:t> </a:t>
            </a:r>
            <a:r>
              <a:rPr spc="-5" dirty="0"/>
              <a:t>pozornost</a:t>
            </a:r>
          </a:p>
        </p:txBody>
      </p:sp>
      <p:sp>
        <p:nvSpPr>
          <p:cNvPr id="3" name="object 3"/>
          <p:cNvSpPr/>
          <p:nvPr/>
        </p:nvSpPr>
        <p:spPr>
          <a:xfrm>
            <a:off x="3124200" y="2362200"/>
            <a:ext cx="2857500" cy="3181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339466"/>
            <a:ext cx="7025005" cy="3672204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ahoma"/>
                <a:cs typeface="Tahoma"/>
              </a:rPr>
              <a:t>Literatura </a:t>
            </a:r>
            <a:r>
              <a:rPr sz="1800" dirty="0">
                <a:latin typeface="Tahoma"/>
                <a:cs typeface="Tahoma"/>
              </a:rPr>
              <a:t>a</a:t>
            </a:r>
            <a:r>
              <a:rPr sz="1800" spc="2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zdroje:</a:t>
            </a:r>
            <a:endParaRPr sz="1800">
              <a:latin typeface="Tahoma"/>
              <a:cs typeface="Tahoma"/>
            </a:endParaRPr>
          </a:p>
          <a:p>
            <a:pPr marL="12700" marR="1544955">
              <a:lnSpc>
                <a:spcPct val="120000"/>
              </a:lnSpc>
            </a:pPr>
            <a:r>
              <a:rPr sz="1800" spc="-10" dirty="0">
                <a:latin typeface="Tahoma"/>
                <a:cs typeface="Tahoma"/>
              </a:rPr>
              <a:t>Vývojová </a:t>
            </a:r>
            <a:r>
              <a:rPr sz="1800" spc="-5" dirty="0">
                <a:latin typeface="Tahoma"/>
                <a:cs typeface="Tahoma"/>
              </a:rPr>
              <a:t>psychologie pro </a:t>
            </a:r>
            <a:r>
              <a:rPr sz="1800" dirty="0">
                <a:latin typeface="Tahoma"/>
                <a:cs typeface="Tahoma"/>
              </a:rPr>
              <a:t>dětské lékaře – </a:t>
            </a:r>
            <a:r>
              <a:rPr sz="1800" spc="-5" dirty="0">
                <a:latin typeface="Tahoma"/>
                <a:cs typeface="Tahoma"/>
              </a:rPr>
              <a:t>J.Langmeier  </a:t>
            </a:r>
            <a:r>
              <a:rPr sz="1800" spc="-10" dirty="0">
                <a:latin typeface="Tahoma"/>
                <a:cs typeface="Tahoma"/>
              </a:rPr>
              <a:t>Vývojová </a:t>
            </a:r>
            <a:r>
              <a:rPr sz="1800" spc="-5" dirty="0">
                <a:latin typeface="Tahoma"/>
                <a:cs typeface="Tahoma"/>
              </a:rPr>
              <a:t>psychologie pro učitele </a:t>
            </a:r>
            <a:r>
              <a:rPr sz="1800" dirty="0">
                <a:latin typeface="Tahoma"/>
                <a:cs typeface="Tahoma"/>
              </a:rPr>
              <a:t>–</a:t>
            </a:r>
            <a:r>
              <a:rPr sz="1800" spc="80" dirty="0">
                <a:latin typeface="Tahoma"/>
                <a:cs typeface="Tahoma"/>
              </a:rPr>
              <a:t> </a:t>
            </a:r>
            <a:r>
              <a:rPr sz="1800" spc="-25" dirty="0">
                <a:latin typeface="Tahoma"/>
                <a:cs typeface="Tahoma"/>
              </a:rPr>
              <a:t>PhDr.E.Krejčíková</a:t>
            </a:r>
            <a:endParaRPr sz="1800">
              <a:latin typeface="Tahoma"/>
              <a:cs typeface="Tahoma"/>
            </a:endParaRPr>
          </a:p>
          <a:p>
            <a:pPr marL="12700" marR="5080">
              <a:lnSpc>
                <a:spcPct val="120000"/>
              </a:lnSpc>
              <a:spcBef>
                <a:spcPts val="5"/>
              </a:spcBef>
            </a:pPr>
            <a:r>
              <a:rPr sz="1800" spc="-15" dirty="0">
                <a:latin typeface="Tahoma"/>
                <a:cs typeface="Tahoma"/>
              </a:rPr>
              <a:t>Vybrané </a:t>
            </a:r>
            <a:r>
              <a:rPr sz="1800" spc="-10" dirty="0">
                <a:latin typeface="Tahoma"/>
                <a:cs typeface="Tahoma"/>
              </a:rPr>
              <a:t>problémy </a:t>
            </a:r>
            <a:r>
              <a:rPr sz="1800" spc="-5" dirty="0">
                <a:latin typeface="Tahoma"/>
                <a:cs typeface="Tahoma"/>
              </a:rPr>
              <a:t>psychologie </a:t>
            </a:r>
            <a:r>
              <a:rPr sz="1800" spc="-10" dirty="0">
                <a:latin typeface="Tahoma"/>
                <a:cs typeface="Tahoma"/>
              </a:rPr>
              <a:t>zdravotnické </a:t>
            </a:r>
            <a:r>
              <a:rPr sz="1800" spc="-5" dirty="0">
                <a:latin typeface="Tahoma"/>
                <a:cs typeface="Tahoma"/>
              </a:rPr>
              <a:t>činnosti </a:t>
            </a:r>
            <a:r>
              <a:rPr sz="1800" dirty="0">
                <a:latin typeface="Tahoma"/>
                <a:cs typeface="Tahoma"/>
              </a:rPr>
              <a:t>– </a:t>
            </a:r>
            <a:r>
              <a:rPr sz="1800" spc="-5" dirty="0">
                <a:latin typeface="Tahoma"/>
                <a:cs typeface="Tahoma"/>
              </a:rPr>
              <a:t>kolektiv autorů  Speciální psychologie </a:t>
            </a:r>
            <a:r>
              <a:rPr sz="1800" dirty="0">
                <a:latin typeface="Tahoma"/>
                <a:cs typeface="Tahoma"/>
              </a:rPr>
              <a:t>– </a:t>
            </a:r>
            <a:r>
              <a:rPr sz="1800" spc="-30" dirty="0">
                <a:latin typeface="Tahoma"/>
                <a:cs typeface="Tahoma"/>
              </a:rPr>
              <a:t>V.Čechová, </a:t>
            </a:r>
            <a:r>
              <a:rPr sz="1800" spc="-5" dirty="0">
                <a:latin typeface="Tahoma"/>
                <a:cs typeface="Tahoma"/>
              </a:rPr>
              <a:t>A.Mellanová, </a:t>
            </a:r>
            <a:r>
              <a:rPr sz="1800" spc="-10" dirty="0">
                <a:latin typeface="Tahoma"/>
                <a:cs typeface="Tahoma"/>
              </a:rPr>
              <a:t>M.Rozsypalová  Vývojová </a:t>
            </a:r>
            <a:r>
              <a:rPr sz="1800" spc="-5" dirty="0">
                <a:latin typeface="Tahoma"/>
                <a:cs typeface="Tahoma"/>
              </a:rPr>
              <a:t>psychologie </a:t>
            </a:r>
            <a:r>
              <a:rPr sz="1800" dirty="0">
                <a:latin typeface="Tahoma"/>
                <a:cs typeface="Tahoma"/>
              </a:rPr>
              <a:t>– </a:t>
            </a:r>
            <a:r>
              <a:rPr sz="1800" spc="-20" dirty="0">
                <a:latin typeface="Tahoma"/>
                <a:cs typeface="Tahoma"/>
              </a:rPr>
              <a:t>D. Trpišovská, </a:t>
            </a:r>
            <a:r>
              <a:rPr sz="1800" spc="-120" dirty="0">
                <a:latin typeface="Tahoma"/>
                <a:cs typeface="Tahoma"/>
              </a:rPr>
              <a:t>V.</a:t>
            </a:r>
            <a:r>
              <a:rPr sz="1800" spc="90" dirty="0">
                <a:latin typeface="Tahoma"/>
                <a:cs typeface="Tahoma"/>
              </a:rPr>
              <a:t> </a:t>
            </a:r>
            <a:r>
              <a:rPr sz="1800" spc="-10" dirty="0">
                <a:latin typeface="Tahoma"/>
                <a:cs typeface="Tahoma"/>
              </a:rPr>
              <a:t>Heřmanová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2000" spc="-5" dirty="0">
                <a:latin typeface="Trebuchet MS"/>
                <a:cs typeface="Trebuchet MS"/>
              </a:rPr>
              <a:t>Cesta </a:t>
            </a:r>
            <a:r>
              <a:rPr sz="2000" dirty="0">
                <a:latin typeface="Trebuchet MS"/>
                <a:cs typeface="Trebuchet MS"/>
              </a:rPr>
              <a:t>životem –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P.Říčan</a:t>
            </a:r>
            <a:endParaRPr sz="2000">
              <a:latin typeface="Trebuchet MS"/>
              <a:cs typeface="Trebuchet MS"/>
            </a:endParaRPr>
          </a:p>
          <a:p>
            <a:pPr marL="12700" marR="4441190">
              <a:lnSpc>
                <a:spcPct val="110000"/>
              </a:lnSpc>
            </a:pPr>
            <a:r>
              <a:rPr sz="2000" u="heavy" spc="-2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2"/>
              </a:rPr>
              <a:t>www.zis.naskok.cz </a:t>
            </a:r>
            <a:r>
              <a:rPr sz="2000" spc="-20" dirty="0">
                <a:solidFill>
                  <a:srgbClr val="CCCCFF"/>
                </a:solidFill>
                <a:latin typeface="Trebuchet MS"/>
                <a:cs typeface="Trebuchet MS"/>
              </a:rPr>
              <a:t> </a:t>
            </a:r>
            <a:r>
              <a:rPr sz="2000" u="heavy" spc="-2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3"/>
              </a:rPr>
              <a:t>www.gymkh.cz </a:t>
            </a:r>
            <a:r>
              <a:rPr sz="2000" spc="-25" dirty="0">
                <a:solidFill>
                  <a:srgbClr val="CCCCFF"/>
                </a:solidFill>
                <a:latin typeface="Trebuchet MS"/>
                <a:cs typeface="Trebuchet MS"/>
              </a:rPr>
              <a:t> 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4"/>
              </a:rPr>
              <a:t>ww</a:t>
            </a:r>
            <a:r>
              <a:rPr sz="2000" u="heavy" spc="-22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4"/>
              </a:rPr>
              <a:t>w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4"/>
              </a:rPr>
              <a:t>.modern</a:t>
            </a:r>
            <a:r>
              <a:rPr sz="2000" u="heavy" spc="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4"/>
              </a:rPr>
              <a:t>i</a:t>
            </a: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4"/>
              </a:rPr>
              <a:t>vyu</a:t>
            </a:r>
            <a:r>
              <a:rPr sz="20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4"/>
              </a:rPr>
              <a:t>k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4"/>
              </a:rPr>
              <a:t>a.cz </a:t>
            </a:r>
            <a:r>
              <a:rPr sz="2000" spc="-5" dirty="0">
                <a:solidFill>
                  <a:srgbClr val="CCCCFF"/>
                </a:solidFill>
                <a:latin typeface="Trebuchet MS"/>
                <a:cs typeface="Trebuchet MS"/>
              </a:rPr>
              <a:t> </a:t>
            </a:r>
            <a:r>
              <a:rPr sz="2000" u="heavy" spc="-2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rebuchet MS"/>
                <a:cs typeface="Trebuchet MS"/>
                <a:hlinkClick r:id="rId5"/>
              </a:rPr>
              <a:t>www.voss.wz.cz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19200" y="393700"/>
            <a:ext cx="6477000" cy="1603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029180"/>
            <a:ext cx="7950834" cy="407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0730">
              <a:lnSpc>
                <a:spcPct val="110000"/>
              </a:lnSpc>
              <a:spcBef>
                <a:spcPts val="100"/>
              </a:spcBef>
            </a:pP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2"/>
              </a:rPr>
              <a:t>http://www.wearmoi.co.uk/acatalog/3_billys_detail.jpg </a:t>
            </a:r>
            <a:r>
              <a:rPr sz="2000" spc="-5" dirty="0">
                <a:solidFill>
                  <a:srgbClr val="CCCCFF"/>
                </a:solidFill>
                <a:latin typeface="Tahoma"/>
                <a:cs typeface="Tahoma"/>
              </a:rPr>
              <a:t> </a:t>
            </a:r>
            <a:r>
              <a:rPr sz="20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3"/>
              </a:rPr>
              <a:t>http://thetalkingmirror.com/wp-content/uploads/2009/04/jonas-</a:t>
            </a:r>
            <a:endParaRPr sz="2000">
              <a:latin typeface="Tahoma"/>
              <a:cs typeface="Tahoma"/>
            </a:endParaRPr>
          </a:p>
          <a:p>
            <a:pPr marL="355600">
              <a:lnSpc>
                <a:spcPts val="2160"/>
              </a:lnSpc>
            </a:pP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3"/>
              </a:rPr>
              <a:t>brothers.jpg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280"/>
              </a:lnSpc>
              <a:spcBef>
                <a:spcPts val="240"/>
              </a:spcBef>
            </a:pPr>
            <a:r>
              <a:rPr sz="20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4"/>
              </a:rPr>
              <a:t>http://www.wnyc.org/blog/lehrer/archives/archive/Hickey-Freeman-</a:t>
            </a:r>
            <a:endParaRPr sz="2000">
              <a:latin typeface="Tahoma"/>
              <a:cs typeface="Tahoma"/>
            </a:endParaRPr>
          </a:p>
          <a:p>
            <a:pPr marL="355600">
              <a:lnSpc>
                <a:spcPts val="2280"/>
              </a:lnSpc>
            </a:pP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4"/>
              </a:rPr>
              <a:t>thumb.jpg</a:t>
            </a:r>
            <a:endParaRPr sz="2000">
              <a:latin typeface="Tahoma"/>
              <a:cs typeface="Tahoma"/>
            </a:endParaRPr>
          </a:p>
          <a:p>
            <a:pPr marL="355600" marR="5080" indent="-342900">
              <a:lnSpc>
                <a:spcPts val="2160"/>
              </a:lnSpc>
              <a:spcBef>
                <a:spcPts val="509"/>
              </a:spcBef>
            </a:pP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5"/>
              </a:rPr>
              <a:t>http://blogs.guardian.co.uk/observermusic/Underage%20for%20Blog.j </a:t>
            </a:r>
            <a:r>
              <a:rPr sz="2000" spc="-5" dirty="0">
                <a:solidFill>
                  <a:srgbClr val="CCCCFF"/>
                </a:solidFill>
                <a:latin typeface="Tahoma"/>
                <a:cs typeface="Tahoma"/>
              </a:rPr>
              <a:t> 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5"/>
              </a:rPr>
              <a:t>pg</a:t>
            </a:r>
            <a:endParaRPr sz="2000">
              <a:latin typeface="Tahoma"/>
              <a:cs typeface="Tahoma"/>
            </a:endParaRPr>
          </a:p>
          <a:p>
            <a:pPr marL="355600" marR="2771140" indent="-342900">
              <a:lnSpc>
                <a:spcPts val="2160"/>
              </a:lnSpc>
              <a:spcBef>
                <a:spcPts val="480"/>
              </a:spcBef>
            </a:pP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h</a:t>
            </a:r>
            <a:r>
              <a:rPr sz="2000" u="heavy" spc="-1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t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tp://ww</a:t>
            </a:r>
            <a:r>
              <a:rPr sz="2000" u="heavy" spc="-7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w</a:t>
            </a: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.</a:t>
            </a:r>
            <a:r>
              <a:rPr sz="2000" u="heavy" spc="-2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t</a:t>
            </a:r>
            <a:r>
              <a:rPr sz="2000" u="heavy" spc="-1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y</a:t>
            </a: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den.cz/o</a:t>
            </a:r>
            <a:r>
              <a:rPr sz="2000" u="heavy" spc="-1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b</a:t>
            </a:r>
            <a:r>
              <a:rPr sz="2000" u="heavy" spc="-4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r</a:t>
            </a: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a</a:t>
            </a:r>
            <a:r>
              <a:rPr sz="20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z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ek/lask</a:t>
            </a:r>
            <a:r>
              <a:rPr sz="2000" u="heavy" spc="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a</a:t>
            </a:r>
            <a:r>
              <a:rPr sz="20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-</a:t>
            </a: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o</a:t>
            </a:r>
            <a:r>
              <a:rPr sz="2000" u="heavy" spc="-1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n</a:t>
            </a: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-li</a:t>
            </a:r>
            <a:r>
              <a:rPr sz="2000" u="heavy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n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e06</a:t>
            </a:r>
            <a:r>
              <a:rPr sz="20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- </a:t>
            </a:r>
            <a:r>
              <a:rPr sz="2000" dirty="0">
                <a:solidFill>
                  <a:srgbClr val="CCCCFF"/>
                </a:solidFill>
                <a:latin typeface="Tahoma"/>
                <a:cs typeface="Tahoma"/>
              </a:rPr>
              <a:t> 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6"/>
              </a:rPr>
              <a:t>48ec8ccc601bb_275x154.gif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280"/>
              </a:lnSpc>
              <a:spcBef>
                <a:spcPts val="210"/>
              </a:spcBef>
            </a:pP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7"/>
              </a:rPr>
              <a:t>http://mladazena.maminka.cz/assets/mlada-zena-2/moje-</a:t>
            </a:r>
            <a:endParaRPr sz="2000">
              <a:latin typeface="Tahoma"/>
              <a:cs typeface="Tahoma"/>
            </a:endParaRPr>
          </a:p>
          <a:p>
            <a:pPr marL="355600">
              <a:lnSpc>
                <a:spcPts val="2280"/>
              </a:lnSpc>
            </a:pP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7"/>
              </a:rPr>
              <a:t>psychologie/specialy/rodice-deti/88b.jpg</a:t>
            </a:r>
            <a:endParaRPr sz="2000">
              <a:latin typeface="Tahoma"/>
              <a:cs typeface="Tahoma"/>
            </a:endParaRPr>
          </a:p>
          <a:p>
            <a:pPr marL="12700" marR="1407160">
              <a:lnSpc>
                <a:spcPct val="110000"/>
              </a:lnSpc>
            </a:pP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8"/>
              </a:rPr>
              <a:t>http://i.idnes.cz/08/111/gal/BAR26dc8e_42_20135921.jpg </a:t>
            </a:r>
            <a:r>
              <a:rPr sz="2000" spc="-5" dirty="0">
                <a:solidFill>
                  <a:srgbClr val="CCCCFF"/>
                </a:solidFill>
                <a:latin typeface="Tahoma"/>
                <a:cs typeface="Tahoma"/>
              </a:rPr>
              <a:t> </a:t>
            </a:r>
            <a:r>
              <a:rPr sz="20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ahoma"/>
                <a:cs typeface="Tahoma"/>
                <a:hlinkClick r:id="rId9"/>
              </a:rPr>
              <a:t>http://mozektevidi.net/up/hura.gif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19200" y="393700"/>
            <a:ext cx="6477000" cy="16033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0932" y="944626"/>
            <a:ext cx="43465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Starší </a:t>
            </a:r>
            <a:r>
              <a:rPr sz="4800" spc="-10" dirty="0"/>
              <a:t>školní</a:t>
            </a:r>
            <a:r>
              <a:rPr sz="4800" spc="-110" dirty="0"/>
              <a:t> </a:t>
            </a:r>
            <a:r>
              <a:rPr sz="4800" dirty="0"/>
              <a:t>věk</a:t>
            </a:r>
            <a:endParaRPr sz="4800"/>
          </a:p>
        </p:txBody>
      </p:sp>
      <p:sp>
        <p:nvSpPr>
          <p:cNvPr id="3" name="object 3"/>
          <p:cNvSpPr/>
          <p:nvPr/>
        </p:nvSpPr>
        <p:spPr>
          <a:xfrm>
            <a:off x="1600200" y="2057400"/>
            <a:ext cx="5715000" cy="388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9644" y="1022349"/>
            <a:ext cx="704342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9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období od 11 – 12 do 15</a:t>
            </a:r>
            <a:r>
              <a:rPr sz="2800" spc="4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let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3333CC"/>
              </a:buClr>
              <a:buFont typeface="Tahoma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Dvě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 fáze: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prepubescence</a:t>
            </a:r>
            <a:endParaRPr sz="2800">
              <a:latin typeface="Tahoma"/>
              <a:cs typeface="Tahoma"/>
            </a:endParaRPr>
          </a:p>
          <a:p>
            <a:pPr marL="283210" indent="-271145">
              <a:lnSpc>
                <a:spcPct val="100000"/>
              </a:lnSpc>
              <a:buFont typeface="Tahoma"/>
              <a:buChar char="•"/>
              <a:tabLst>
                <a:tab pos="283845" algn="l"/>
              </a:tabLst>
            </a:pPr>
            <a:r>
              <a:rPr sz="2800" u="heavy" spc="-70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1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vlastní</a:t>
            </a:r>
            <a:r>
              <a:rPr sz="2800" u="heavy" spc="1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 </a:t>
            </a:r>
            <a:r>
              <a:rPr sz="2800" u="heavy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pubescence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800" spc="-75" dirty="0">
                <a:solidFill>
                  <a:srgbClr val="3333CC"/>
                </a:solidFill>
                <a:latin typeface="Tahoma"/>
                <a:cs typeface="Tahoma"/>
              </a:rPr>
              <a:t>Toto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období je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také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označováno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jako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první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fáze dospívání, pro kterou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je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charakteristické 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dozrávání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reprodukčního</a:t>
            </a:r>
            <a:r>
              <a:rPr sz="2800" spc="3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systému.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Biologické</a:t>
            </a:r>
            <a:r>
              <a:rPr spc="-40" dirty="0"/>
              <a:t> </a:t>
            </a:r>
            <a:r>
              <a:rPr spc="-15" dirty="0"/>
              <a:t>změny: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54635">
              <a:lnSpc>
                <a:spcPct val="100000"/>
              </a:lnSpc>
              <a:spcBef>
                <a:spcPts val="95"/>
              </a:spcBef>
              <a:buChar char="•"/>
              <a:tabLst>
                <a:tab pos="284480" algn="l"/>
              </a:tabLst>
            </a:pPr>
            <a:r>
              <a:rPr spc="-5" dirty="0"/>
              <a:t>nápadně </a:t>
            </a:r>
            <a:r>
              <a:rPr spc="-10" dirty="0"/>
              <a:t>rychlý růst, </a:t>
            </a:r>
            <a:r>
              <a:rPr spc="-5" dirty="0"/>
              <a:t>nastupuje </a:t>
            </a:r>
            <a:r>
              <a:rPr spc="-10" dirty="0"/>
              <a:t>dříve </a:t>
            </a:r>
            <a:r>
              <a:rPr spc="-5" dirty="0"/>
              <a:t>u  </a:t>
            </a:r>
            <a:r>
              <a:rPr dirty="0"/>
              <a:t>děvčat, </a:t>
            </a:r>
            <a:r>
              <a:rPr spc="-5" dirty="0"/>
              <a:t>chlapci rostou později, ale déle a  jsou v dospělosti </a:t>
            </a:r>
            <a:r>
              <a:rPr spc="-10" dirty="0"/>
              <a:t>vyšší </a:t>
            </a:r>
            <a:r>
              <a:rPr spc="-5" dirty="0"/>
              <a:t>– </a:t>
            </a:r>
            <a:r>
              <a:rPr spc="-65" dirty="0"/>
              <a:t>tzv.</a:t>
            </a:r>
            <a:r>
              <a:rPr u="heavy" spc="-65" dirty="0">
                <a:uFill>
                  <a:solidFill>
                    <a:srgbClr val="3333CC"/>
                  </a:solidFill>
                </a:uFill>
              </a:rPr>
              <a:t> </a:t>
            </a:r>
            <a:r>
              <a:rPr u="heavy" spc="-10" dirty="0">
                <a:uFill>
                  <a:solidFill>
                    <a:srgbClr val="3333CC"/>
                  </a:solidFill>
                </a:uFill>
              </a:rPr>
              <a:t>sekulární  akcelerace</a:t>
            </a: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pc="-10" dirty="0"/>
              <a:t>kosti sílí </a:t>
            </a:r>
            <a:r>
              <a:rPr spc="-5" dirty="0"/>
              <a:t>a rozšiřují</a:t>
            </a:r>
            <a:r>
              <a:rPr spc="15" dirty="0"/>
              <a:t> </a:t>
            </a:r>
            <a:r>
              <a:rPr spc="-10" dirty="0"/>
              <a:t>se</a:t>
            </a:r>
          </a:p>
          <a:p>
            <a:pPr marL="12700" marR="50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pc="-5" dirty="0"/>
              <a:t>částečné narušení </a:t>
            </a:r>
            <a:r>
              <a:rPr spc="-10" dirty="0"/>
              <a:t>pohybové koordinace,  klátivá</a:t>
            </a:r>
            <a:r>
              <a:rPr spc="5" dirty="0"/>
              <a:t> </a:t>
            </a:r>
            <a:r>
              <a:rPr spc="-10" dirty="0"/>
              <a:t>chůze</a:t>
            </a: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pc="-10" dirty="0"/>
              <a:t>neohrabanost </a:t>
            </a:r>
            <a:r>
              <a:rPr spc="-5" dirty="0"/>
              <a:t>a zvýšená</a:t>
            </a:r>
            <a:r>
              <a:rPr spc="75" dirty="0"/>
              <a:t> </a:t>
            </a:r>
            <a:r>
              <a:rPr spc="-10" dirty="0"/>
              <a:t>unavitelnost</a:t>
            </a: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pc="-5" dirty="0"/>
              <a:t>roste </a:t>
            </a:r>
            <a:r>
              <a:rPr dirty="0"/>
              <a:t>objem </a:t>
            </a:r>
            <a:r>
              <a:rPr spc="-15" dirty="0"/>
              <a:t>svalů, </a:t>
            </a:r>
            <a:r>
              <a:rPr spc="-5" dirty="0"/>
              <a:t>u chlapců </a:t>
            </a:r>
            <a:r>
              <a:rPr spc="-15" dirty="0"/>
              <a:t>fyzická</a:t>
            </a:r>
            <a:r>
              <a:rPr spc="25" dirty="0"/>
              <a:t> </a:t>
            </a:r>
            <a:r>
              <a:rPr spc="-10" dirty="0"/>
              <a:t>síla</a:t>
            </a: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pc="-5" dirty="0"/>
              <a:t>zvětšuje se </a:t>
            </a:r>
            <a:r>
              <a:rPr spc="-10" dirty="0"/>
              <a:t>kapacita </a:t>
            </a:r>
            <a:r>
              <a:rPr spc="-5" dirty="0"/>
              <a:t>mozku, srdce a</a:t>
            </a:r>
            <a:r>
              <a:rPr spc="45" dirty="0"/>
              <a:t> </a:t>
            </a:r>
            <a:r>
              <a:rPr spc="-5" dirty="0"/>
              <a:t>plic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793749"/>
            <a:ext cx="6814184" cy="514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9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obličej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ztrácí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dětský 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výraz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a prodlužuje</a:t>
            </a:r>
            <a:r>
              <a:rPr sz="2800" spc="114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se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rozšiřuje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se dolní</a:t>
            </a:r>
            <a:r>
              <a:rPr sz="2800" spc="2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čelist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rostou uši a nos,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tváře</a:t>
            </a:r>
            <a:r>
              <a:rPr sz="2800" spc="4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vpadávají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vlasy nabývají konečné</a:t>
            </a:r>
            <a:r>
              <a:rPr sz="2800" spc="7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barvy</a:t>
            </a:r>
            <a:endParaRPr sz="2800">
              <a:latin typeface="Tahoma"/>
              <a:cs typeface="Tahoma"/>
            </a:endParaRPr>
          </a:p>
          <a:p>
            <a:pPr marL="12700" marR="8255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objevuje se pubické ochlupení, u chlapců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růst vousů</a:t>
            </a:r>
            <a:endParaRPr sz="2800">
              <a:latin typeface="Tahoma"/>
              <a:cs typeface="Tahoma"/>
            </a:endParaRPr>
          </a:p>
          <a:p>
            <a:pPr marL="12700" marR="988694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pubescenti začínají více 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dbát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svůj  zevnějšek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hlučné </a:t>
            </a:r>
            <a:r>
              <a:rPr sz="2800" spc="-35" dirty="0">
                <a:solidFill>
                  <a:srgbClr val="3333CC"/>
                </a:solidFill>
                <a:latin typeface="Tahoma"/>
                <a:cs typeface="Tahoma"/>
              </a:rPr>
              <a:t>projevy, 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strach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ze</a:t>
            </a:r>
            <a:r>
              <a:rPr sz="2800" spc="6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zesměšnění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499109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FYZICKÉ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A </a:t>
            </a:r>
            <a:r>
              <a:rPr sz="2800" spc="-25" dirty="0">
                <a:solidFill>
                  <a:srgbClr val="000099"/>
                </a:solidFill>
                <a:latin typeface="Tahoma"/>
                <a:cs typeface="Tahoma"/>
              </a:rPr>
              <a:t>POHLAVNÍ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ZRÁNÍ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PŘEDBÍHÁ  </a:t>
            </a:r>
            <a:r>
              <a:rPr sz="2800" spc="-5" dirty="0">
                <a:solidFill>
                  <a:srgbClr val="000099"/>
                </a:solidFill>
                <a:latin typeface="Tahoma"/>
                <a:cs typeface="Tahoma"/>
              </a:rPr>
              <a:t>ZRÁNÍ</a:t>
            </a:r>
            <a:r>
              <a:rPr sz="2800" spc="-20" dirty="0">
                <a:solidFill>
                  <a:srgbClr val="000099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000099"/>
                </a:solidFill>
                <a:latin typeface="Tahoma"/>
                <a:cs typeface="Tahoma"/>
              </a:rPr>
              <a:t>PSYCHICKÉ!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793749"/>
            <a:ext cx="7185025" cy="4506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Změny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u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dívek: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50">
              <a:latin typeface="Times New Roman"/>
              <a:cs typeface="Times New Roman"/>
            </a:endParaRPr>
          </a:p>
          <a:p>
            <a:pPr marL="12700" marR="53975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první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sekundární pohlavní znaky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se objevují  mezi 8 – 15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 lety</a:t>
            </a:r>
            <a:endParaRPr sz="2800">
              <a:latin typeface="Tahoma"/>
              <a:cs typeface="Tahoma"/>
            </a:endParaRPr>
          </a:p>
          <a:p>
            <a:pPr marL="12700" marR="34544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hormonální produkce (růst mléčných 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žláz, 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první menstruace)</a:t>
            </a:r>
            <a:endParaRPr sz="28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ukládání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tuku,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který 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tvoří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zaoblenost ženské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postavy </a:t>
            </a:r>
            <a:r>
              <a:rPr sz="2800" spc="-45" dirty="0">
                <a:solidFill>
                  <a:srgbClr val="3333CC"/>
                </a:solidFill>
                <a:latin typeface="Tahoma"/>
                <a:cs typeface="Tahoma"/>
              </a:rPr>
              <a:t>(boky,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hýždě,</a:t>
            </a:r>
            <a:r>
              <a:rPr sz="2800" spc="10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stehna)</a:t>
            </a:r>
            <a:endParaRPr sz="2800">
              <a:latin typeface="Tahoma"/>
              <a:cs typeface="Tahoma"/>
            </a:endParaRPr>
          </a:p>
          <a:p>
            <a:pPr marL="12700" marR="45974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rozšiřují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se pánevní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kosti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a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vytvářejí větší 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prostor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pro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uložení plodu v</a:t>
            </a:r>
            <a:r>
              <a:rPr sz="2800" spc="6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těhotenství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48400" y="5257800"/>
            <a:ext cx="2619375" cy="1466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602945"/>
            <a:ext cx="7135495" cy="4507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Změny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u</a:t>
            </a:r>
            <a:r>
              <a:rPr sz="2800" spc="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chlapců: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3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první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sekundární pohlavní znaky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se objevují  mezi 9 – 17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 lety</a:t>
            </a:r>
            <a:endParaRPr sz="2800">
              <a:latin typeface="Tahoma"/>
              <a:cs typeface="Tahoma"/>
            </a:endParaRPr>
          </a:p>
          <a:p>
            <a:pPr marL="12700" marR="45085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objevuje se první ochlupení na hrudníku,  břiše, zádech, hřbetech </a:t>
            </a:r>
            <a:r>
              <a:rPr sz="2800" spc="-55" dirty="0">
                <a:solidFill>
                  <a:srgbClr val="3333CC"/>
                </a:solidFill>
                <a:latin typeface="Tahoma"/>
                <a:cs typeface="Tahoma"/>
              </a:rPr>
              <a:t>ruky,</a:t>
            </a:r>
            <a:r>
              <a:rPr sz="2800" spc="3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nártech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rozšiřují se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ramena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a 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objem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hrudníku</a:t>
            </a:r>
            <a:endParaRPr sz="2800">
              <a:latin typeface="Tahoma"/>
              <a:cs typeface="Tahoma"/>
            </a:endParaRPr>
          </a:p>
          <a:p>
            <a:pPr marL="12700" marR="131699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víc patrná hlasová mutace, která je  způsobena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rychlým růstem</a:t>
            </a:r>
            <a:r>
              <a:rPr sz="2800" spc="3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hrtanu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ubývá podkožní</a:t>
            </a:r>
            <a:r>
              <a:rPr sz="2800" spc="3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tuk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91200" y="4724400"/>
            <a:ext cx="2895600" cy="193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9644" y="946149"/>
            <a:ext cx="41370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Intelektové</a:t>
            </a:r>
            <a:r>
              <a:rPr spc="-75" dirty="0"/>
              <a:t> </a:t>
            </a:r>
            <a:r>
              <a:rPr spc="-15" dirty="0"/>
              <a:t>změny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9644" y="1769491"/>
            <a:ext cx="629920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9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dokončuje se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vývoj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mozku a</a:t>
            </a:r>
            <a:r>
              <a:rPr sz="2800" spc="4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CNS</a:t>
            </a:r>
            <a:endParaRPr sz="2800">
              <a:latin typeface="Tahoma"/>
              <a:cs typeface="Tahoma"/>
            </a:endParaRPr>
          </a:p>
          <a:p>
            <a:pPr marL="12700" marR="526415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změny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v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myšlení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– formální logické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operace, hypotetické</a:t>
            </a:r>
            <a:r>
              <a:rPr sz="2800" spc="3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uvažování</a:t>
            </a:r>
            <a:endParaRPr sz="2800">
              <a:latin typeface="Tahoma"/>
              <a:cs typeface="Tahoma"/>
            </a:endParaRPr>
          </a:p>
          <a:p>
            <a:pPr marL="12700" marR="116205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systematičnost, </a:t>
            </a:r>
            <a:r>
              <a:rPr sz="2800" spc="-20" dirty="0">
                <a:solidFill>
                  <a:srgbClr val="3333CC"/>
                </a:solidFill>
                <a:latin typeface="Tahoma"/>
                <a:cs typeface="Tahoma"/>
              </a:rPr>
              <a:t>úvahy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 budoucnosti,  polemika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nevyzrálost</a:t>
            </a:r>
            <a:r>
              <a:rPr sz="2800" spc="2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postojů</a:t>
            </a:r>
            <a:endParaRPr sz="28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mechanismus </a:t>
            </a:r>
            <a:r>
              <a:rPr sz="2800" spc="-15" dirty="0">
                <a:solidFill>
                  <a:srgbClr val="3333CC"/>
                </a:solidFill>
                <a:latin typeface="Tahoma"/>
                <a:cs typeface="Tahoma"/>
              </a:rPr>
              <a:t>kyvadla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(zralé chování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a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infantilní chování)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dočasně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zhoršená</a:t>
            </a:r>
            <a:r>
              <a:rPr sz="2800" spc="3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pozornost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336245"/>
            <a:ext cx="4318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Emocionální</a:t>
            </a:r>
            <a:r>
              <a:rPr spc="-30" dirty="0"/>
              <a:t> </a:t>
            </a:r>
            <a:r>
              <a:rPr spc="-15" dirty="0"/>
              <a:t>změny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372869"/>
            <a:ext cx="6861809" cy="514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95"/>
              </a:spcBef>
              <a:buChar char="•"/>
              <a:tabLst>
                <a:tab pos="284480" algn="l"/>
              </a:tabLst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vnitřní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nejistota a napětí </a:t>
            </a:r>
            <a:r>
              <a:rPr sz="2800" spc="-65" dirty="0">
                <a:solidFill>
                  <a:srgbClr val="3333CC"/>
                </a:solidFill>
                <a:latin typeface="Tahoma"/>
                <a:cs typeface="Tahoma"/>
              </a:rPr>
              <a:t>tzv.</a:t>
            </a:r>
            <a:r>
              <a:rPr sz="2800" spc="8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Tahoma"/>
                <a:cs typeface="Tahoma"/>
              </a:rPr>
              <a:t>vulkanismus</a:t>
            </a:r>
            <a:endParaRPr sz="2800">
              <a:latin typeface="Tahoma"/>
              <a:cs typeface="Tahoma"/>
            </a:endParaRPr>
          </a:p>
          <a:p>
            <a:pPr marL="12700" marR="50165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pocity méněcennosti, nevyvážené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reakce, 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hlučnost, předvádění</a:t>
            </a:r>
            <a:r>
              <a:rPr sz="2800" spc="2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se</a:t>
            </a:r>
            <a:endParaRPr sz="28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fyzický vzhled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–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každá odchylka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od běžné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normy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bývá těžce prožívána (více u</a:t>
            </a:r>
            <a:r>
              <a:rPr sz="2800" spc="11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děvčat)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emoční labilita,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zhoršené</a:t>
            </a:r>
            <a:r>
              <a:rPr sz="2800" spc="5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sebeovládání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nestálost a nepředvídatelnost</a:t>
            </a:r>
            <a:r>
              <a:rPr sz="2800" spc="5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reakcí</a:t>
            </a:r>
            <a:endParaRPr sz="2800">
              <a:latin typeface="Tahoma"/>
              <a:cs typeface="Tahoma"/>
            </a:endParaRPr>
          </a:p>
          <a:p>
            <a:pPr marL="12700" marR="109093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prostořekost, </a:t>
            </a:r>
            <a:r>
              <a:rPr sz="2800" spc="-35" dirty="0">
                <a:solidFill>
                  <a:srgbClr val="3333CC"/>
                </a:solidFill>
                <a:latin typeface="Tahoma"/>
                <a:cs typeface="Tahoma"/>
              </a:rPr>
              <a:t>konflikty,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uzavřenost,  vztahovačnost</a:t>
            </a:r>
            <a:endParaRPr sz="2800">
              <a:latin typeface="Tahoma"/>
              <a:cs typeface="Tahoma"/>
            </a:endParaRPr>
          </a:p>
          <a:p>
            <a:pPr marL="12700" marR="292735">
              <a:lnSpc>
                <a:spcPct val="100000"/>
              </a:lnSpc>
              <a:spcBef>
                <a:spcPts val="5"/>
              </a:spcBef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únik </a:t>
            </a:r>
            <a:r>
              <a:rPr sz="2800" dirty="0">
                <a:solidFill>
                  <a:srgbClr val="3333CC"/>
                </a:solidFill>
                <a:latin typeface="Tahoma"/>
                <a:cs typeface="Tahoma"/>
              </a:rPr>
              <a:t>do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světa představ a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fantazie,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denní 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snění</a:t>
            </a:r>
            <a:endParaRPr sz="2800">
              <a:latin typeface="Tahoma"/>
              <a:cs typeface="Tahoma"/>
            </a:endParaRPr>
          </a:p>
          <a:p>
            <a:pPr marL="283845" indent="-271780">
              <a:lnSpc>
                <a:spcPct val="100000"/>
              </a:lnSpc>
              <a:buChar char="•"/>
              <a:tabLst>
                <a:tab pos="284480" algn="l"/>
              </a:tabLst>
            </a:pP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výkyvy </a:t>
            </a:r>
            <a:r>
              <a:rPr sz="2800" spc="-10" dirty="0">
                <a:solidFill>
                  <a:srgbClr val="3333CC"/>
                </a:solidFill>
                <a:latin typeface="Tahoma"/>
                <a:cs typeface="Tahoma"/>
              </a:rPr>
              <a:t>školního</a:t>
            </a:r>
            <a:r>
              <a:rPr sz="2800" spc="3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ahoma"/>
                <a:cs typeface="Tahoma"/>
              </a:rPr>
              <a:t>prospěchu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CC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799</Words>
  <Application>Microsoft Office PowerPoint</Application>
  <PresentationFormat>Předvádění na obrazovce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Tahoma</vt:lpstr>
      <vt:lpstr>Times New Roman</vt:lpstr>
      <vt:lpstr>Trebuchet MS</vt:lpstr>
      <vt:lpstr>Office Theme</vt:lpstr>
      <vt:lpstr>Starší školní věk</vt:lpstr>
      <vt:lpstr>Starší školní věk</vt:lpstr>
      <vt:lpstr>Prezentace aplikace PowerPoint</vt:lpstr>
      <vt:lpstr>Biologické změny:</vt:lpstr>
      <vt:lpstr>Prezentace aplikace PowerPoint</vt:lpstr>
      <vt:lpstr>Prezentace aplikace PowerPoint</vt:lpstr>
      <vt:lpstr>Prezentace aplikace PowerPoint</vt:lpstr>
      <vt:lpstr>Intelektové změny</vt:lpstr>
      <vt:lpstr>Emocionální změny</vt:lpstr>
      <vt:lpstr>Rozvoj vlastní identity</vt:lpstr>
      <vt:lpstr>Sociální změny</vt:lpstr>
      <vt:lpstr>Prezentace aplikace PowerPoint</vt:lpstr>
      <vt:lpstr>Prezentace aplikace PowerPoint</vt:lpstr>
      <vt:lpstr>Děkuji za pozornost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Školicí prezentace</dc:title>
  <dc:creator>sborovna2</dc:creator>
  <cp:lastModifiedBy>Hana</cp:lastModifiedBy>
  <cp:revision>1</cp:revision>
  <dcterms:created xsi:type="dcterms:W3CDTF">2020-09-23T06:17:57Z</dcterms:created>
  <dcterms:modified xsi:type="dcterms:W3CDTF">2020-11-01T10:19:11Z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2009-11-28T00:00:00Z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2020-09-23T00:00:00Z</vt:filetime>
  </property>
</Properties>
</file>