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336" r:id="rId3"/>
    <p:sldId id="337" r:id="rId4"/>
    <p:sldId id="339" r:id="rId5"/>
    <p:sldId id="360" r:id="rId6"/>
    <p:sldId id="340" r:id="rId7"/>
    <p:sldId id="341" r:id="rId8"/>
    <p:sldId id="342" r:id="rId9"/>
    <p:sldId id="345" r:id="rId10"/>
    <p:sldId id="307" r:id="rId11"/>
    <p:sldId id="326" r:id="rId12"/>
    <p:sldId id="325" r:id="rId13"/>
    <p:sldId id="322" r:id="rId14"/>
    <p:sldId id="323" r:id="rId1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A91264E-B652-4C9D-97F3-50FEAD3760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EB44A9-5D25-43DB-AB1E-025EBF3464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7DD00E-E0E8-4BB2-8BC9-A3816B5727AE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BF766450-242F-4C28-B094-27BBF9BFE9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0547AB23-6BB6-4882-8A76-4C7F47735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F13096-8712-4F98-B066-8BFEDBC5C8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72F23A-CA4D-498A-96B6-AD625B05B1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49C974-A697-4759-8837-AEC5061E8B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8FCE7224-81B0-41D3-80AF-8003C9AA1D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BA52C5FE-D32D-4C77-80ED-3A60C0FE4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018D508B-FC26-4DB3-95B9-6A9853EC62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C4328F-B9AD-4AFD-A42C-C7166401D34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C769142-F529-4986-B47C-003D2EF1ADD9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C9744FE-FC87-44FB-A83C-8FEEDAC8EF31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BDC5249-2CCA-4D5A-9B52-00AA62503DB7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AB29304-5004-4C8F-A2F6-39081722927B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8">
            <a:extLst>
              <a:ext uri="{FF2B5EF4-FFF2-40B4-BE49-F238E27FC236}">
                <a16:creationId xmlns:a16="http://schemas.microsoft.com/office/drawing/2014/main" id="{EC87B698-E448-4074-AE4E-6C705676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9">
            <a:extLst>
              <a:ext uri="{FF2B5EF4-FFF2-40B4-BE49-F238E27FC236}">
                <a16:creationId xmlns:a16="http://schemas.microsoft.com/office/drawing/2014/main" id="{8FF8202A-C28E-4E02-91BD-AB8CDFEEE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20">
            <a:extLst>
              <a:ext uri="{FF2B5EF4-FFF2-40B4-BE49-F238E27FC236}">
                <a16:creationId xmlns:a16="http://schemas.microsoft.com/office/drawing/2014/main" id="{56768786-4AC1-4663-9D66-BD6C67F62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23">
            <a:extLst>
              <a:ext uri="{FF2B5EF4-FFF2-40B4-BE49-F238E27FC236}">
                <a16:creationId xmlns:a16="http://schemas.microsoft.com/office/drawing/2014/main" id="{ABFCAB62-6933-496B-9E84-78B3E508C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4">
            <a:extLst>
              <a:ext uri="{FF2B5EF4-FFF2-40B4-BE49-F238E27FC236}">
                <a16:creationId xmlns:a16="http://schemas.microsoft.com/office/drawing/2014/main" id="{C5EC5BD8-0A80-4EEC-9568-3209F4491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5">
            <a:extLst>
              <a:ext uri="{FF2B5EF4-FFF2-40B4-BE49-F238E27FC236}">
                <a16:creationId xmlns:a16="http://schemas.microsoft.com/office/drawing/2014/main" id="{2A6B5051-0E18-4B95-821B-A38A8631604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E9343886-7EDC-4E04-9010-B9C26A0BB5D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7">
            <a:extLst>
              <a:ext uri="{FF2B5EF4-FFF2-40B4-BE49-F238E27FC236}">
                <a16:creationId xmlns:a16="http://schemas.microsoft.com/office/drawing/2014/main" id="{8E62AA28-D326-4662-9E81-DCCFCF7CF47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8">
            <a:extLst>
              <a:ext uri="{FF2B5EF4-FFF2-40B4-BE49-F238E27FC236}">
                <a16:creationId xmlns:a16="http://schemas.microsoft.com/office/drawing/2014/main" id="{5AB05819-C852-4707-AD4D-A6160E013FC2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9">
            <a:extLst>
              <a:ext uri="{FF2B5EF4-FFF2-40B4-BE49-F238E27FC236}">
                <a16:creationId xmlns:a16="http://schemas.microsoft.com/office/drawing/2014/main" id="{8705175D-82DE-4592-A534-9918A7BD28E3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30">
            <a:extLst>
              <a:ext uri="{FF2B5EF4-FFF2-40B4-BE49-F238E27FC236}">
                <a16:creationId xmlns:a16="http://schemas.microsoft.com/office/drawing/2014/main" id="{350C03AD-B4FB-489F-ABE2-B81A0A18D3BD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31">
            <a:extLst>
              <a:ext uri="{FF2B5EF4-FFF2-40B4-BE49-F238E27FC236}">
                <a16:creationId xmlns:a16="http://schemas.microsoft.com/office/drawing/2014/main" id="{1E02A47E-31D5-4E61-997F-968B70A6CEA9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>
            <a:extLst>
              <a:ext uri="{FF2B5EF4-FFF2-40B4-BE49-F238E27FC236}">
                <a16:creationId xmlns:a16="http://schemas.microsoft.com/office/drawing/2014/main" id="{821D18A2-715C-4FDE-831A-39A294EE79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0A650-0474-4E94-9125-40827D31ADCB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23" name="Zástupný symbol pro zápatí 16">
            <a:extLst>
              <a:ext uri="{FF2B5EF4-FFF2-40B4-BE49-F238E27FC236}">
                <a16:creationId xmlns:a16="http://schemas.microsoft.com/office/drawing/2014/main" id="{073D20D3-76E3-47C5-85D5-FB84698C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>
            <a:extLst>
              <a:ext uri="{FF2B5EF4-FFF2-40B4-BE49-F238E27FC236}">
                <a16:creationId xmlns:a16="http://schemas.microsoft.com/office/drawing/2014/main" id="{9702E94C-6C85-4939-BF68-34F48B52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5C478-FE41-4376-98F3-A127C1F738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3096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6BAB92D5-FB32-4E13-81A4-D7E0AF30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D42B-EF58-4BC2-8116-CDFB45724CB2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3D800036-07AA-412C-817A-ACB90F8A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D70CF0C7-BC3A-4B8C-9BD1-06AED056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8F55-B486-491B-AAC2-992D411CF3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737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B8FF8330-9274-4BA5-A1D1-51B505C1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30814-302F-4DC2-9317-71EF1C9E1E2B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64A603F5-5DE6-4A12-B83C-BD36431E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06B417E0-51DE-4FFC-9FFA-3EB3E277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A1A55-C46B-4FF9-AD87-65B766746B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62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36BBFE-4E31-4ACE-8706-6F0833CB3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E4BD2D7-800B-456B-A801-79504A9CB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C038E1C-87F5-42CF-BEC5-9A06CCA29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2FC54-388F-4788-9FCE-4369D9BC8E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493105"/>
      </p:ext>
    </p:extLst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>
            <a:extLst>
              <a:ext uri="{FF2B5EF4-FFF2-40B4-BE49-F238E27FC236}">
                <a16:creationId xmlns:a16="http://schemas.microsoft.com/office/drawing/2014/main" id="{B3B9FF37-033B-452A-BCA4-7D8F58C4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A6ADAC-FC5A-4C82-85BD-DD779DA2EFCE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5" name="Zástupný symbol pro číslo snímku 8">
            <a:extLst>
              <a:ext uri="{FF2B5EF4-FFF2-40B4-BE49-F238E27FC236}">
                <a16:creationId xmlns:a16="http://schemas.microsoft.com/office/drawing/2014/main" id="{76942085-A9AB-4344-9E76-98F32C805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42B2A-6DE6-4EF5-9DD4-8F534F8E08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626D4BBA-D263-409A-8F88-4349AF22A2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4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ABD7513-74E7-44A4-89DA-8BA7F002E025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2474702-B9B8-42B5-95BA-10701F30A694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889D34-DFD6-4FBB-ABAF-A0C4B19D7AF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E16E84E-4396-495D-87A2-08FA2A592CF3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8">
            <a:extLst>
              <a:ext uri="{FF2B5EF4-FFF2-40B4-BE49-F238E27FC236}">
                <a16:creationId xmlns:a16="http://schemas.microsoft.com/office/drawing/2014/main" id="{0291CFC9-BAFD-42C9-8D9D-A9F3C5919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9">
            <a:extLst>
              <a:ext uri="{FF2B5EF4-FFF2-40B4-BE49-F238E27FC236}">
                <a16:creationId xmlns:a16="http://schemas.microsoft.com/office/drawing/2014/main" id="{BC7180E7-4591-40E3-9C12-B66E021C8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20">
            <a:extLst>
              <a:ext uri="{FF2B5EF4-FFF2-40B4-BE49-F238E27FC236}">
                <a16:creationId xmlns:a16="http://schemas.microsoft.com/office/drawing/2014/main" id="{CCF84C12-FBA7-4206-ADA6-6B6D0AFFF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3">
            <a:extLst>
              <a:ext uri="{FF2B5EF4-FFF2-40B4-BE49-F238E27FC236}">
                <a16:creationId xmlns:a16="http://schemas.microsoft.com/office/drawing/2014/main" id="{C25E83CB-F6F5-4D20-8798-55A94799D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24">
            <a:extLst>
              <a:ext uri="{FF2B5EF4-FFF2-40B4-BE49-F238E27FC236}">
                <a16:creationId xmlns:a16="http://schemas.microsoft.com/office/drawing/2014/main" id="{CA502F1D-3FE9-4C84-B862-C2811FBDC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ABF034B-CFEC-42C3-9238-9481E1B1A742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26">
            <a:extLst>
              <a:ext uri="{FF2B5EF4-FFF2-40B4-BE49-F238E27FC236}">
                <a16:creationId xmlns:a16="http://schemas.microsoft.com/office/drawing/2014/main" id="{69371E94-EBDF-4F9D-AC44-B93796B0C5F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27">
            <a:extLst>
              <a:ext uri="{FF2B5EF4-FFF2-40B4-BE49-F238E27FC236}">
                <a16:creationId xmlns:a16="http://schemas.microsoft.com/office/drawing/2014/main" id="{1F0BDB73-FD05-4A22-A8C7-29352ABEA048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8">
            <a:extLst>
              <a:ext uri="{FF2B5EF4-FFF2-40B4-BE49-F238E27FC236}">
                <a16:creationId xmlns:a16="http://schemas.microsoft.com/office/drawing/2014/main" id="{7D3618C0-A30C-4477-A0B5-770B37C419B3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9">
            <a:extLst>
              <a:ext uri="{FF2B5EF4-FFF2-40B4-BE49-F238E27FC236}">
                <a16:creationId xmlns:a16="http://schemas.microsoft.com/office/drawing/2014/main" id="{81A28949-8452-4FDA-BCA3-6627AF8DC4D4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30">
            <a:extLst>
              <a:ext uri="{FF2B5EF4-FFF2-40B4-BE49-F238E27FC236}">
                <a16:creationId xmlns:a16="http://schemas.microsoft.com/office/drawing/2014/main" id="{CA203030-0819-487A-8F55-479241FA40B0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31">
            <a:extLst>
              <a:ext uri="{FF2B5EF4-FFF2-40B4-BE49-F238E27FC236}">
                <a16:creationId xmlns:a16="http://schemas.microsoft.com/office/drawing/2014/main" id="{AC9DD48F-268B-4F36-87A6-47B2C52F3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datum 3">
            <a:extLst>
              <a:ext uri="{FF2B5EF4-FFF2-40B4-BE49-F238E27FC236}">
                <a16:creationId xmlns:a16="http://schemas.microsoft.com/office/drawing/2014/main" id="{F6167065-3C74-4524-9D13-CB718F06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066B3-77A7-438D-AA24-51170CCF4631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21" name="Zástupný symbol pro zápatí 4">
            <a:extLst>
              <a:ext uri="{FF2B5EF4-FFF2-40B4-BE49-F238E27FC236}">
                <a16:creationId xmlns:a16="http://schemas.microsoft.com/office/drawing/2014/main" id="{18C60793-2A1B-4C6C-B119-97A54BEF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5C4A560B-F4FB-4AE0-91FA-1E8F173E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2FC2-7E22-452C-8996-2D3C4A7F43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928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>
            <a:extLst>
              <a:ext uri="{FF2B5EF4-FFF2-40B4-BE49-F238E27FC236}">
                <a16:creationId xmlns:a16="http://schemas.microsoft.com/office/drawing/2014/main" id="{F4FD94DD-5AB4-4630-AE28-2761F686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19AF-AC14-463E-94BB-67F50047B98B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2806A7-4AF8-47D5-AB41-6185B414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>
            <a:extLst>
              <a:ext uri="{FF2B5EF4-FFF2-40B4-BE49-F238E27FC236}">
                <a16:creationId xmlns:a16="http://schemas.microsoft.com/office/drawing/2014/main" id="{84FB04C0-8E35-4811-9F3A-453B1476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09A66-C0E3-4C47-9A0B-E9BC099EA9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789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13">
            <a:extLst>
              <a:ext uri="{FF2B5EF4-FFF2-40B4-BE49-F238E27FC236}">
                <a16:creationId xmlns:a16="http://schemas.microsoft.com/office/drawing/2014/main" id="{47CDFB0E-4503-49CA-ACB9-5E012BFC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E9AC1-B0FF-4B73-8D78-EAD9F13EACC5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AF5771F5-74E7-4479-B2D6-928C91B6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>
            <a:extLst>
              <a:ext uri="{FF2B5EF4-FFF2-40B4-BE49-F238E27FC236}">
                <a16:creationId xmlns:a16="http://schemas.microsoft.com/office/drawing/2014/main" id="{919827B1-2B24-47B2-8E0F-DCD4939A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F136E-37A4-4CE7-9D44-D0E14EC02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986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>
            <a:extLst>
              <a:ext uri="{FF2B5EF4-FFF2-40B4-BE49-F238E27FC236}">
                <a16:creationId xmlns:a16="http://schemas.microsoft.com/office/drawing/2014/main" id="{E008C77F-93F7-4C33-A308-8812C11A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C60B08-586D-4775-BCC4-C4CABDE14599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4" name="Zástupný symbol pro číslo snímku 6">
            <a:extLst>
              <a:ext uri="{FF2B5EF4-FFF2-40B4-BE49-F238E27FC236}">
                <a16:creationId xmlns:a16="http://schemas.microsoft.com/office/drawing/2014/main" id="{82849BDB-2E14-4E64-8272-C3DD75EA2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DB977-C4BF-4355-9708-5525372512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Zástupný symbol pro zápatí 7">
            <a:extLst>
              <a:ext uri="{FF2B5EF4-FFF2-40B4-BE49-F238E27FC236}">
                <a16:creationId xmlns:a16="http://schemas.microsoft.com/office/drawing/2014/main" id="{4AC31FD4-6640-4E70-B345-F307A06E93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3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>
            <a:extLst>
              <a:ext uri="{FF2B5EF4-FFF2-40B4-BE49-F238E27FC236}">
                <a16:creationId xmlns:a16="http://schemas.microsoft.com/office/drawing/2014/main" id="{1230BDD8-9283-4CC1-BB26-3C80C891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7D81-3C86-44EA-B816-1B02AB1F22FC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67A820-D2D8-4DB6-B522-2197DF9E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>
            <a:extLst>
              <a:ext uri="{FF2B5EF4-FFF2-40B4-BE49-F238E27FC236}">
                <a16:creationId xmlns:a16="http://schemas.microsoft.com/office/drawing/2014/main" id="{478F324A-6A44-458B-990A-9A0AA3ED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F8295-3B1B-4609-8259-BA7136B42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1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>
            <a:extLst>
              <a:ext uri="{FF2B5EF4-FFF2-40B4-BE49-F238E27FC236}">
                <a16:creationId xmlns:a16="http://schemas.microsoft.com/office/drawing/2014/main" id="{A93E41CF-1305-4464-AC8E-92A2584A1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14">
            <a:extLst>
              <a:ext uri="{FF2B5EF4-FFF2-40B4-BE49-F238E27FC236}">
                <a16:creationId xmlns:a16="http://schemas.microsoft.com/office/drawing/2014/main" id="{C8FBBE1E-B2E5-419F-AF2A-AB9EB04C2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16">
            <a:extLst>
              <a:ext uri="{FF2B5EF4-FFF2-40B4-BE49-F238E27FC236}">
                <a16:creationId xmlns:a16="http://schemas.microsoft.com/office/drawing/2014/main" id="{AF57809E-B540-47C7-993D-DD14E8489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ovací čára 17">
            <a:extLst>
              <a:ext uri="{FF2B5EF4-FFF2-40B4-BE49-F238E27FC236}">
                <a16:creationId xmlns:a16="http://schemas.microsoft.com/office/drawing/2014/main" id="{DC9E242E-86E6-4779-A3D0-0AFD4C30D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1C29C7-9DA2-49C8-9AAA-78B1E17556C7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9">
            <a:extLst>
              <a:ext uri="{FF2B5EF4-FFF2-40B4-BE49-F238E27FC236}">
                <a16:creationId xmlns:a16="http://schemas.microsoft.com/office/drawing/2014/main" id="{C57CAD0B-839C-4B2E-B7B0-4376239D2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Elipsa 20">
            <a:extLst>
              <a:ext uri="{FF2B5EF4-FFF2-40B4-BE49-F238E27FC236}">
                <a16:creationId xmlns:a16="http://schemas.microsoft.com/office/drawing/2014/main" id="{17B6FD10-2EE9-44FC-88EA-E05F55676F98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>
            <a:extLst>
              <a:ext uri="{FF2B5EF4-FFF2-40B4-BE49-F238E27FC236}">
                <a16:creationId xmlns:a16="http://schemas.microsoft.com/office/drawing/2014/main" id="{22142EAA-5F76-4E2D-9B17-0D7AFD16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013C04-4B43-4C4F-AFC0-04AD47202500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13" name="Zástupný symbol pro číslo snímku 21">
            <a:extLst>
              <a:ext uri="{FF2B5EF4-FFF2-40B4-BE49-F238E27FC236}">
                <a16:creationId xmlns:a16="http://schemas.microsoft.com/office/drawing/2014/main" id="{E5F87DAA-5916-4FD1-A6C0-FBE1A4AAD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E042-4A5B-474A-8847-2116055793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2">
            <a:extLst>
              <a:ext uri="{FF2B5EF4-FFF2-40B4-BE49-F238E27FC236}">
                <a16:creationId xmlns:a16="http://schemas.microsoft.com/office/drawing/2014/main" id="{BC491CBA-5869-44F9-8C4E-EB4166C93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436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>
            <a:extLst>
              <a:ext uri="{FF2B5EF4-FFF2-40B4-BE49-F238E27FC236}">
                <a16:creationId xmlns:a16="http://schemas.microsoft.com/office/drawing/2014/main" id="{D598FCE3-06B1-46BE-86C0-49B07D218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4">
            <a:extLst>
              <a:ext uri="{FF2B5EF4-FFF2-40B4-BE49-F238E27FC236}">
                <a16:creationId xmlns:a16="http://schemas.microsoft.com/office/drawing/2014/main" id="{3BD5B0CE-07FA-46A7-8081-EE121A54A9F4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16">
            <a:extLst>
              <a:ext uri="{FF2B5EF4-FFF2-40B4-BE49-F238E27FC236}">
                <a16:creationId xmlns:a16="http://schemas.microsoft.com/office/drawing/2014/main" id="{5B63BF16-1BD3-4CF4-849F-C79C1494B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3EB15B1-05A8-49A4-A315-22DF86290ABA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8">
            <a:extLst>
              <a:ext uri="{FF2B5EF4-FFF2-40B4-BE49-F238E27FC236}">
                <a16:creationId xmlns:a16="http://schemas.microsoft.com/office/drawing/2014/main" id="{F92FD4FA-FC53-41E7-B013-900FEC667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ovací čára 19">
            <a:extLst>
              <a:ext uri="{FF2B5EF4-FFF2-40B4-BE49-F238E27FC236}">
                <a16:creationId xmlns:a16="http://schemas.microsoft.com/office/drawing/2014/main" id="{BF69E98E-528A-4D79-9577-1AC5DCCEB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20">
            <a:extLst>
              <a:ext uri="{FF2B5EF4-FFF2-40B4-BE49-F238E27FC236}">
                <a16:creationId xmlns:a16="http://schemas.microsoft.com/office/drawing/2014/main" id="{17412559-1EBB-4DA9-9BE9-18ACB384F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datum 16">
            <a:extLst>
              <a:ext uri="{FF2B5EF4-FFF2-40B4-BE49-F238E27FC236}">
                <a16:creationId xmlns:a16="http://schemas.microsoft.com/office/drawing/2014/main" id="{1D63F4D7-6A78-4F6D-97A9-7EC00963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AE9408-6877-4E24-B93D-00C74103493C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13" name="Zástupný symbol pro číslo snímku 17">
            <a:extLst>
              <a:ext uri="{FF2B5EF4-FFF2-40B4-BE49-F238E27FC236}">
                <a16:creationId xmlns:a16="http://schemas.microsoft.com/office/drawing/2014/main" id="{B0AB23B3-463B-4AC6-BBC2-9B3FFAFBB5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41D7C-1A90-42A2-910D-636AC04A9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0">
            <a:extLst>
              <a:ext uri="{FF2B5EF4-FFF2-40B4-BE49-F238E27FC236}">
                <a16:creationId xmlns:a16="http://schemas.microsoft.com/office/drawing/2014/main" id="{F40D6451-AF53-49B9-B06B-96D45B8DB1E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53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>
            <a:extLst>
              <a:ext uri="{FF2B5EF4-FFF2-40B4-BE49-F238E27FC236}">
                <a16:creationId xmlns:a16="http://schemas.microsoft.com/office/drawing/2014/main" id="{8DF364C4-E222-47BA-97D3-842E3B13D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>
            <a:extLst>
              <a:ext uri="{FF2B5EF4-FFF2-40B4-BE49-F238E27FC236}">
                <a16:creationId xmlns:a16="http://schemas.microsoft.com/office/drawing/2014/main" id="{F67E3959-337A-4BB2-A85B-2BA2A989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>
            <a:extLst>
              <a:ext uri="{FF2B5EF4-FFF2-40B4-BE49-F238E27FC236}">
                <a16:creationId xmlns:a16="http://schemas.microsoft.com/office/drawing/2014/main" id="{492C8F1A-12FE-4EB4-9E23-627CBE1B7E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651835F0-093E-4654-BC0C-C83AC8590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FFF8ED5-FCC2-4196-A891-1F75E1618908}" type="datetimeFigureOut">
              <a:rPr lang="cs-CZ"/>
              <a:pPr>
                <a:defRPr/>
              </a:pPr>
              <a:t>03.12.2021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8AFAB6-ABCF-4938-A590-E84E638F5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>
            <a:extLst>
              <a:ext uri="{FF2B5EF4-FFF2-40B4-BE49-F238E27FC236}">
                <a16:creationId xmlns:a16="http://schemas.microsoft.com/office/drawing/2014/main" id="{EB443230-B5D9-4F16-A7A6-95DA49450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Přímá spojovací čára 8">
            <a:extLst>
              <a:ext uri="{FF2B5EF4-FFF2-40B4-BE49-F238E27FC236}">
                <a16:creationId xmlns:a16="http://schemas.microsoft.com/office/drawing/2014/main" id="{FF721BBA-070B-452E-AE01-586936235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F357E54-FD52-4288-ADA8-B7850F5256A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ovací čára 10">
            <a:extLst>
              <a:ext uri="{FF2B5EF4-FFF2-40B4-BE49-F238E27FC236}">
                <a16:creationId xmlns:a16="http://schemas.microsoft.com/office/drawing/2014/main" id="{4055E04E-7AD1-451C-9FB3-CC904DE87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1619BB5D-FF89-463C-9520-768360311712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5FE42CC6-CD4C-44CE-BD34-4893A9060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9E1D3C2F-C2A6-418D-B2DE-99BCF560EC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5" r:id="rId4"/>
    <p:sldLayoutId id="2147484106" r:id="rId5"/>
    <p:sldLayoutId id="2147484113" r:id="rId6"/>
    <p:sldLayoutId id="2147484107" r:id="rId7"/>
    <p:sldLayoutId id="2147484114" r:id="rId8"/>
    <p:sldLayoutId id="2147484115" r:id="rId9"/>
    <p:sldLayoutId id="2147484108" r:id="rId10"/>
    <p:sldLayoutId id="2147484109" r:id="rId11"/>
    <p:sldLayoutId id="21474841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8499747-sama-doma/212562220600020/obsah/188790-priusnice-spalnicky-zardenky-mudr-jirina-hobstova-csc-dotazy-2-cast" TargetMode="External"/><Relationship Id="rId2" Type="http://schemas.openxmlformats.org/officeDocument/2006/relationships/hyperlink" Target="http://www.ceskatelevize.cz/ivysilani/1148499747-sama-doma/212562220600020/obsah/188784-priusnice-spalnicky-zardenky-mudr-jirina-hobstova-csc-dotazy-1-cas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vmedicina.cz/kategorie/pediatrie/735-nestovice-a-spala-jsou-typicke-detske-nemoci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usnice.cz/" TargetMode="External"/><Relationship Id="rId2" Type="http://schemas.openxmlformats.org/officeDocument/2006/relationships/hyperlink" Target="https://www.youtube.com/watch?v=grrFeiY5Yo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ckovacicentrum.cz/cz/zardenky" TargetMode="External"/><Relationship Id="rId5" Type="http://schemas.openxmlformats.org/officeDocument/2006/relationships/hyperlink" Target="https://www.ockovacicentrum.cz/cz/spalnicky" TargetMode="External"/><Relationship Id="rId4" Type="http://schemas.openxmlformats.org/officeDocument/2006/relationships/hyperlink" Target="http://spala.cz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315080042-tep-24/212411058130001/vide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OCVNESPs8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safebryo.cz/images/polydactyl/foot.jpg" TargetMode="External"/><Relationship Id="rId7" Type="http://schemas.openxmlformats.org/officeDocument/2006/relationships/hyperlink" Target="http://www.safebryo.cz/images/polydactyl/16-2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hyperlink" Target="http://www.safebryo.cz/images/polydactyl/1115406.jpg" TargetMode="Externa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45562A63-6A86-4E11-B31C-ABDC382831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i="1" cap="none" dirty="0">
                <a:latin typeface="Arial" panose="020B0604020202020204" pitchFamily="34" charset="0"/>
              </a:rPr>
              <a:t>VROZENÉ VÝVOJOVÉ VADY</a:t>
            </a:r>
            <a:endParaRPr lang="cs-CZ" altLang="cs-CZ" i="1" cap="none" dirty="0">
              <a:ea typeface="Arial Unicode MS" pitchFamily="34" charset="-128"/>
            </a:endParaRPr>
          </a:p>
        </p:txBody>
      </p:sp>
      <p:sp>
        <p:nvSpPr>
          <p:cNvPr id="14339" name="Podnadpis 2">
            <a:extLst>
              <a:ext uri="{FF2B5EF4-FFF2-40B4-BE49-F238E27FC236}">
                <a16:creationId xmlns:a16="http://schemas.microsoft.com/office/drawing/2014/main" id="{7D9BB5D7-1EA8-45D9-BDF6-EDDFD1437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369416"/>
          </a:xfrm>
        </p:spPr>
        <p:txBody>
          <a:bodyPr/>
          <a:lstStyle/>
          <a:p>
            <a:pPr eaLnBrk="1" hangingPunct="1"/>
            <a:r>
              <a:rPr lang="cs-CZ" altLang="cs-CZ" i="1" dirty="0">
                <a:latin typeface="Arial" panose="020B0604020202020204" pitchFamily="34" charset="0"/>
              </a:rPr>
              <a:t>VVV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50FC34-71D1-45C3-979B-63FAE1ADB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660033"/>
                </a:solidFill>
              </a:rPr>
              <a:t>Zdroje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0CA48F7-99E3-4607-8710-9C2802D68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Brian </a:t>
            </a:r>
            <a:r>
              <a:rPr lang="cs-CZ" altLang="cs-CZ" dirty="0" err="1"/>
              <a:t>Ward</a:t>
            </a:r>
            <a:r>
              <a:rPr lang="cs-CZ" altLang="cs-CZ" dirty="0"/>
              <a:t>, </a:t>
            </a:r>
            <a:r>
              <a:rPr lang="cs-CZ" altLang="cs-CZ" i="1" u="sng" dirty="0"/>
              <a:t>Péče o dítě 0-3 roky</a:t>
            </a:r>
            <a:r>
              <a:rPr lang="cs-CZ" altLang="cs-CZ" dirty="0"/>
              <a:t>, Osvěta 1996, 264 stran, ISBN: 80-88824-45-1</a:t>
            </a:r>
          </a:p>
          <a:p>
            <a:pPr>
              <a:defRPr/>
            </a:pPr>
            <a:r>
              <a:rPr lang="cs-CZ" altLang="cs-CZ" dirty="0"/>
              <a:t>Gisela Sommer, </a:t>
            </a:r>
            <a:r>
              <a:rPr lang="cs-CZ" altLang="cs-CZ" i="1" u="sng" dirty="0"/>
              <a:t>Dětské </a:t>
            </a:r>
            <a:r>
              <a:rPr lang="cs-CZ" altLang="cs-CZ" i="1" u="sng" dirty="0" err="1"/>
              <a:t>nemoci</a:t>
            </a:r>
            <a:r>
              <a:rPr lang="cs-CZ" altLang="cs-CZ" dirty="0" err="1"/>
              <a:t>,Vašut</a:t>
            </a:r>
            <a:r>
              <a:rPr lang="cs-CZ" altLang="cs-CZ" dirty="0"/>
              <a:t> 2007, 323 stran, ISBN:978-80-7236-526-5</a:t>
            </a:r>
          </a:p>
          <a:p>
            <a:pPr>
              <a:defRPr/>
            </a:pPr>
            <a:r>
              <a:rPr lang="cs-CZ" altLang="cs-CZ" dirty="0"/>
              <a:t>Miroslav Matoušek, </a:t>
            </a:r>
            <a:r>
              <a:rPr lang="cs-CZ" altLang="cs-CZ" i="1" u="sng" dirty="0"/>
              <a:t>První rok dítěte</a:t>
            </a:r>
            <a:r>
              <a:rPr lang="cs-CZ" altLang="cs-CZ" dirty="0"/>
              <a:t>, Avicenum Praha 1987, 3 vydání, 264 stran, ISBN:08-012-87</a:t>
            </a:r>
          </a:p>
          <a:p>
            <a:pPr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ovéPole 1">
            <a:extLst>
              <a:ext uri="{FF2B5EF4-FFF2-40B4-BE49-F238E27FC236}">
                <a16:creationId xmlns:a16="http://schemas.microsoft.com/office/drawing/2014/main" id="{678630D3-0582-4C5D-8974-6965FD5DD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5175"/>
            <a:ext cx="78486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2"/>
              </a:rPr>
              <a:t>http://www.ceskatelevize.cz/ivysilani/1148499747-sama-doma/212562220600020/obsah/188784-priusnice-spalnicky-zardenky-mudr-jirina-hobstova-csc-dotazy-1-cast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3"/>
              </a:rPr>
              <a:t>http://www.ceskatelevize.cz/ivysilani/1148499747-sama-doma/212562220600020/obsah/188790-priusnice-spalnicky-zardenky-mudr-jirina-hobstova-csc-dotazy-2-cast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4"/>
              </a:rPr>
              <a:t>http://tvmedicina.cz/kategorie/pediatrie/735-nestovice-a-spala-jsou-typicke-detske-nemoci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13E6F-AE23-4FF5-8B12-F30DA4A8A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5779" name="Zástupný symbol pro obsah 2">
            <a:extLst>
              <a:ext uri="{FF2B5EF4-FFF2-40B4-BE49-F238E27FC236}">
                <a16:creationId xmlns:a16="http://schemas.microsoft.com/office/drawing/2014/main" id="{2C36B298-A9BB-4096-9C80-FCEAA03C87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altLang="cs-CZ">
                <a:hlinkClick r:id="rId2"/>
              </a:rPr>
              <a:t>https://www.youtube.com/watch?v=grrFeiY5Yoo</a:t>
            </a:r>
            <a:r>
              <a:rPr lang="cs-CZ" altLang="cs-CZ"/>
              <a:t> Neštovice</a:t>
            </a:r>
          </a:p>
          <a:p>
            <a:r>
              <a:rPr lang="cs-CZ" altLang="cs-CZ">
                <a:hlinkClick r:id="rId3"/>
              </a:rPr>
              <a:t>http://www.priusnice.cz/</a:t>
            </a:r>
            <a:endParaRPr lang="cs-CZ" altLang="cs-CZ"/>
          </a:p>
          <a:p>
            <a:r>
              <a:rPr lang="cs-CZ" altLang="cs-CZ"/>
              <a:t>Přiušnice</a:t>
            </a:r>
          </a:p>
          <a:p>
            <a:r>
              <a:rPr lang="cs-CZ" altLang="cs-CZ">
                <a:hlinkClick r:id="rId4"/>
              </a:rPr>
              <a:t>http://spala.cz/</a:t>
            </a:r>
            <a:endParaRPr lang="cs-CZ" altLang="cs-CZ"/>
          </a:p>
          <a:p>
            <a:r>
              <a:rPr lang="cs-CZ" altLang="cs-CZ"/>
              <a:t>Spála</a:t>
            </a:r>
          </a:p>
          <a:p>
            <a:r>
              <a:rPr lang="cs-CZ" altLang="cs-CZ">
                <a:hlinkClick r:id="rId5"/>
              </a:rPr>
              <a:t>https://www.ockovacicentrum.cz/cz/spalnicky</a:t>
            </a:r>
            <a:endParaRPr lang="cs-CZ" altLang="cs-CZ"/>
          </a:p>
          <a:p>
            <a:r>
              <a:rPr lang="cs-CZ" altLang="cs-CZ"/>
              <a:t>Spalničky</a:t>
            </a:r>
          </a:p>
          <a:p>
            <a:r>
              <a:rPr lang="cs-CZ" altLang="cs-CZ">
                <a:hlinkClick r:id="rId6"/>
              </a:rPr>
              <a:t>https://www.ockovacicentrum.cz/cz/zardenky</a:t>
            </a:r>
            <a:endParaRPr lang="cs-CZ" altLang="cs-CZ"/>
          </a:p>
          <a:p>
            <a:r>
              <a:rPr lang="cs-CZ" altLang="cs-CZ"/>
              <a:t>Zarděnky (Rubeola)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sah 2">
            <a:extLst>
              <a:ext uri="{FF2B5EF4-FFF2-40B4-BE49-F238E27FC236}">
                <a16:creationId xmlns:a16="http://schemas.microsoft.com/office/drawing/2014/main" id="{44BBE2DE-1D5E-4BB6-B2C3-B9D1333C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85813"/>
            <a:ext cx="7772400" cy="5310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u="sng"/>
              <a:t>Zdroje</a:t>
            </a:r>
            <a:r>
              <a:rPr lang="cs-CZ" altLang="cs-CZ"/>
              <a:t>: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Dr. Tony Smith – Lidské tělo, Fortuna Print</a:t>
            </a:r>
          </a:p>
          <a:p>
            <a:pPr eaLnBrk="1" hangingPunct="1">
              <a:buFontTx/>
              <a:buNone/>
            </a:pPr>
            <a:r>
              <a:rPr lang="cs-CZ" altLang="cs-CZ"/>
              <a:t>Jitka Machová – Biologie člověka pro učitele, Nakladatelství Karolinum</a:t>
            </a:r>
          </a:p>
          <a:p>
            <a:pPr eaLnBrk="1" hangingPunct="1">
              <a:buFontTx/>
              <a:buNone/>
            </a:pPr>
            <a:r>
              <a:rPr lang="cs-CZ" altLang="cs-CZ"/>
              <a:t>Jar. Kotulán – Zdravotní nauky pro pedagogy, Brno 2005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FF1F6C8-0D5A-4925-AA87-D736079C9D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/>
              <a:t>Děkuji za pozornost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236DD24-84F4-4C0E-98E9-8798DAC1E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7086600" cy="1752600"/>
          </a:xfrm>
        </p:spPr>
        <p:txBody>
          <a:bodyPr/>
          <a:lstStyle/>
          <a:p>
            <a:pPr algn="r" eaLnBrk="1" hangingPunct="1"/>
            <a:endParaRPr lang="cs-CZ" altLang="cs-CZ"/>
          </a:p>
          <a:p>
            <a:pPr algn="r"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F354A29-16AD-4DD2-9DB2-113EE804A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641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NEJČASTĚJŠÍ VROZENÉ VADY</a:t>
            </a:r>
            <a:br>
              <a:rPr lang="cs-CZ" sz="4000" b="1" dirty="0"/>
            </a:br>
            <a:r>
              <a:rPr lang="cs-CZ" sz="4000" b="1" dirty="0"/>
              <a:t>Co jsou to vrozené vady?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315DA16-3156-4608-B996-5AB23E962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7467600" cy="45577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Jsou to defekty, které vznikají v období od početí do porodu dítěte.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Některé umí současná medicína léčit, zatímco s některými se musí dítě i jeho rodina naučit žít. Ne všechny jsou stejně závažné, některé mohou ohrožovat život, zatímco jiné mu ho „jen“ v různé míře komplikují.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Vrozenými vadami vzniklými v těhotenství je postiženo v současné</a:t>
            </a:r>
            <a:r>
              <a:rPr lang="cs-CZ" altLang="cs-CZ" sz="2800"/>
              <a:t> </a:t>
            </a:r>
            <a:r>
              <a:rPr lang="cs-CZ" altLang="cs-CZ" sz="2800" b="1"/>
              <a:t>době asi 5-10 % novorozeňátek.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>
            <a:extLst>
              <a:ext uri="{FF2B5EF4-FFF2-40B4-BE49-F238E27FC236}">
                <a16:creationId xmlns:a16="http://schemas.microsoft.com/office/drawing/2014/main" id="{DA830278-FC9C-4DB4-A09D-EDE16F1C1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7467600" cy="2160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Vrozené vady mohou postihovat:</a:t>
            </a:r>
            <a:br>
              <a:rPr lang="cs-CZ" sz="2400" dirty="0"/>
            </a:br>
            <a:r>
              <a:rPr lang="cs-CZ" sz="2000" b="1" dirty="0">
                <a:solidFill>
                  <a:srgbClr val="FFCC00"/>
                </a:solidFill>
              </a:rPr>
              <a:t>stavbu jednotlivých orgánů</a:t>
            </a:r>
            <a:r>
              <a:rPr lang="cs-CZ" sz="2000" b="1" dirty="0"/>
              <a:t> (strukturální vady)</a:t>
            </a:r>
            <a:br>
              <a:rPr lang="cs-CZ" sz="2000" dirty="0"/>
            </a:br>
            <a:r>
              <a:rPr lang="cs-CZ" sz="2000" b="1" dirty="0">
                <a:solidFill>
                  <a:srgbClr val="FFCC00"/>
                </a:solidFill>
              </a:rPr>
              <a:t>funkci orgánů</a:t>
            </a:r>
            <a:r>
              <a:rPr lang="cs-CZ" sz="2000" b="1" i="1" dirty="0"/>
              <a:t> </a:t>
            </a:r>
            <a:r>
              <a:rPr lang="cs-CZ" sz="2000" b="1" dirty="0"/>
              <a:t>(funkční vady)</a:t>
            </a:r>
            <a:br>
              <a:rPr lang="cs-CZ" sz="2000" dirty="0"/>
            </a:br>
            <a:r>
              <a:rPr lang="cs-CZ" sz="2000" b="1" dirty="0">
                <a:solidFill>
                  <a:srgbClr val="FFCC00"/>
                </a:solidFill>
              </a:rPr>
              <a:t>růst </a:t>
            </a:r>
            <a:r>
              <a:rPr lang="cs-CZ" sz="2000" b="1" dirty="0"/>
              <a:t>(označují se jako růstová retardace či opoždění růstu)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26627" name="Rectangle 6">
            <a:extLst>
              <a:ext uri="{FF2B5EF4-FFF2-40B4-BE49-F238E27FC236}">
                <a16:creationId xmlns:a16="http://schemas.microsoft.com/office/drawing/2014/main" id="{982B3E7A-8054-4924-B607-B3F3B7B6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196975"/>
            <a:ext cx="8785225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CC00"/>
                </a:solidFill>
              </a:rPr>
              <a:t>Strukturální vrozené vady</a:t>
            </a:r>
            <a:r>
              <a:rPr lang="cs-CZ" altLang="cs-CZ" sz="1800" b="1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na první pohled viditelné (ale např. vady vnitřních orgánů vidět nejsou)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vznik 20. - 60. den od oplození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vady závažnější - dítě nemá např. vyvinuté končetiny nebo je má kratší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vady méně závažné - zdraví ani život dítěte neohrožují  tzv. vady na kráse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800" b="1">
                <a:solidFill>
                  <a:srgbClr val="FFCC00"/>
                </a:solidFill>
              </a:rPr>
              <a:t>Funkční vrozené vady</a:t>
            </a:r>
            <a:r>
              <a:rPr lang="cs-CZ" altLang="cs-CZ" sz="18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vznik od 9. týdne těhotenství až do porodu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narušena funkce orgánů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jemné poruchy mozkových buněk, které se projevují např. jako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syndrom lehké mozkové dysfunkce neboli lehčí poruchy mozku 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následky jako poruchy chování, dyslexie, dyskalkulie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800" b="1">
                <a:solidFill>
                  <a:srgbClr val="FFCC00"/>
                </a:solidFill>
              </a:rPr>
              <a:t>Růstová retardace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zpomalení růstu - dítě přichází na svět menší a s nižší porodní váhou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zajímavost – zárodky a plody mužského pohlaví jsou vrozenými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vadami postihovány dvakrát častěji než plody ženského pohlaví.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0BBADC7-303B-4EA3-B45D-4930AF5C7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Chromozomální vady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3A67B13-C9C7-436E-9B20-4C25A09AB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765175"/>
            <a:ext cx="864235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tvoří přibližně 5% (VVV) u novorozenců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5,6 - 11,5% úmrtí před narozením je podmíněno chromozomálními vadami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změny se mohou týkat počtu nebo struktury chromozomů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některé typy chromozomálních aberací se v populaci vyskytují častěji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dirty="0"/>
              <a:t>      </a:t>
            </a:r>
            <a:r>
              <a:rPr lang="cs-CZ" altLang="cs-CZ" sz="1600" b="1" dirty="0">
                <a:solidFill>
                  <a:srgbClr val="FFCC00"/>
                </a:solidFill>
              </a:rPr>
              <a:t>DOWNŮV SYNDROM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byl poprvé popsán </a:t>
            </a:r>
            <a:r>
              <a:rPr lang="cs-CZ" altLang="cs-CZ" sz="1800" b="1" dirty="0" err="1"/>
              <a:t>Langdonem</a:t>
            </a:r>
            <a:r>
              <a:rPr lang="cs-CZ" altLang="cs-CZ" sz="1800" b="1" dirty="0"/>
              <a:t> Downem v roce 1866. Jeho podkladem je nadpočetný 21. chromozóm, nebo-</a:t>
            </a:r>
            <a:r>
              <a:rPr lang="cs-CZ" altLang="cs-CZ" sz="1800" b="1" dirty="0" err="1"/>
              <a:t>li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trizomie</a:t>
            </a:r>
            <a:r>
              <a:rPr lang="cs-CZ" altLang="cs-CZ" sz="1800" b="1" dirty="0"/>
              <a:t> 21. Výskyt tohoto syndromu se udává 1:750 až 1:1000 živě narozených dětí. Riziko výskytu Downova syndromu se prudce zvyšuje u matek nad 35 let věku.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typické příznaky ve zjevu - šikmo posazené oči, malý nos a ústa, velký jazyk, nižší postava, krátký krk, široké ruce, krátké prsty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náchylnost k určitým nemocem - změněná funkce štítné žlázy, nemoci respiračního traktu, srdeční vady, snížená imunita, poruchy zraku a sluchu, vždy je přítomna mentální retardace různého stupně.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b="1" dirty="0">
                <a:solidFill>
                  <a:srgbClr val="FFCC00"/>
                </a:solidFill>
              </a:rPr>
              <a:t>      </a:t>
            </a:r>
            <a:r>
              <a:rPr lang="cs-CZ" altLang="cs-CZ" sz="1600" b="1" dirty="0">
                <a:solidFill>
                  <a:srgbClr val="FFCC00"/>
                </a:solidFill>
              </a:rPr>
              <a:t>EDWARDSŮV SYNDROM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nadpočetný 18. chromozóm</a:t>
            </a:r>
            <a:r>
              <a:rPr lang="cs-CZ" altLang="cs-CZ" sz="16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výskyt</a:t>
            </a:r>
            <a:r>
              <a:rPr lang="cs-CZ" altLang="cs-CZ" sz="1600" dirty="0"/>
              <a:t> </a:t>
            </a:r>
            <a:r>
              <a:rPr lang="cs-CZ" altLang="cs-CZ" sz="1600" b="1" dirty="0"/>
              <a:t>1:7500</a:t>
            </a:r>
            <a:r>
              <a:rPr lang="cs-CZ" altLang="cs-CZ" sz="16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malá ústa a nos, duševní zaostalost</a:t>
            </a:r>
            <a:r>
              <a:rPr lang="cs-CZ" altLang="cs-CZ" sz="1600" dirty="0"/>
              <a:t> </a:t>
            </a:r>
            <a:endParaRPr lang="cs-CZ" altLang="cs-CZ" sz="16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typické postavení prstů na ruce, kdy 2. a 5. prst jsou překříženy přes 3. a 4.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90% postižených umírá do 6 měsíců po narození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12B0C30-BF1A-4B5E-A39A-7377B27A6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5400" b="1" dirty="0"/>
              <a:t>SCREENINGY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0AA93F3-82AD-4910-A3BB-528A0EFAB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268413"/>
            <a:ext cx="8507412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Jsou to vyšetření z malého vzorku kapilární krve novorozence k odhalení některých vzácnějších nemocí, které by při pozdějším rozpoznání mohly způsobit trvalé postižení vývoje dítěte, jeho schopností a dovedností.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Jsou to vyhledávací vyšetření prováděná u všech narozených dětí. V případě pozitivního výsledku je pak dítě vyšetřováno zevrubněji.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Kapilární krev se obvykle odebírá z patičky dítěte. Odhalit se tak dá porucha funkce štítné žlázy, dále onemocnění na podkladě vrozené vady látkové přeměny (fenylketonurie) a nově se zavádí i další vyšetření jako je například porucha hormonů nadledvin (adrenální hyperplazie).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Mezi screeningová vyšetření na porodnici patří také vyšetření oční čočky, pomocí kterého lze vyloučit její vrozený zákal. V posledních letech se rozšířilo i včasné vyšetření ledvin a kyčlí novorozenců ultrazvukem.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5799C8F2-7979-47E9-A284-8781C5D63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3100" b="1" dirty="0"/>
              <a:t>Autozomálně recesivní choroby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EBA5E7-D801-4890-A659-713648F71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46138"/>
            <a:ext cx="8229600" cy="5043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FENYLKETONURIE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vrozená porucha metabolismu aminokyseliny fenylalaninu, který nemůže být přeměněn na tyrosin, a tudíž se odbourává na jiné produkty = to vede k poškozování CNS a následné mentální zaostalosti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neléčené onemocnění může CNS způsobit těžké defekty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výskyt je asi 1:10000 narozených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matky i s lehčí formou onemocnění musí během těhotenství dietu přísně dodržovat, jinak hrozí poškození vývoje plodu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CYSTICKÁ FIBROSA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postihuje žlázy s vnější sekrecí (pankreas, játra)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 plicích se tvoří vazký hlen, vedoucí k respiračním potížím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sekundární infekce dýchacích cest může vést až k vážnému poškození plic, i smrti, ucpávání žlučovodů zase vede k poruchám trávení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Viníkem je mutace CFTR (Cystic fibrosis transmembrane conductance regulator) genu, díky které je produkován chybný protein způsobující nefunkčnost membránových kanálků v postižených buňkách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3"/>
              </a:rPr>
              <a:t>https://www.ceskatelevize.cz/porady/10315080042-tep-24/212411058130001/video/</a:t>
            </a: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4"/>
              </a:rPr>
              <a:t>https://www.youtube.com/watch?v=BOCVNESPs8g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AC2C457-22EE-438F-8655-C8CDB7ED7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8229600" cy="273685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/>
              <a:t>Autozomálně dominantní choroby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9650809-D088-4858-A3CD-423D754336B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844675"/>
            <a:ext cx="8229600" cy="19272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solidFill>
                  <a:srgbClr val="FFCC00"/>
                </a:solidFill>
              </a:rPr>
              <a:t>SYNDAKTYLIE, POLYDAKTYLIE</a:t>
            </a:r>
          </a:p>
          <a:p>
            <a:pPr algn="ctr" eaLnBrk="1" hangingPunct="1"/>
            <a:r>
              <a:rPr lang="cs-CZ" altLang="cs-CZ" sz="2800" b="1"/>
              <a:t>Srůst, respektive znásobení několika prstových článků. Onemocnění je relativně časté, ale dá se velmi dobře řešit chirurgickou cestou v raném věku.</a:t>
            </a:r>
          </a:p>
        </p:txBody>
      </p:sp>
      <p:pic>
        <p:nvPicPr>
          <p:cNvPr id="31748" name="obrázek 1" descr="http://www.safebryo.cz/images/small%20a%20jine/1115400_small.jpg">
            <a:extLst>
              <a:ext uri="{FF2B5EF4-FFF2-40B4-BE49-F238E27FC236}">
                <a16:creationId xmlns:a16="http://schemas.microsoft.com/office/drawing/2014/main" id="{48D1BC23-4405-4971-BB05-9E11BD0F06C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4797425"/>
            <a:ext cx="1655763" cy="1295400"/>
          </a:xfrm>
        </p:spPr>
      </p:pic>
      <p:pic>
        <p:nvPicPr>
          <p:cNvPr id="31749" name="obrázek 9" descr="http://www.safebryo.cz/images/small%20a%20jine/foot_small.jpg">
            <a:hlinkClick r:id="rId3"/>
            <a:extLst>
              <a:ext uri="{FF2B5EF4-FFF2-40B4-BE49-F238E27FC236}">
                <a16:creationId xmlns:a16="http://schemas.microsoft.com/office/drawing/2014/main" id="{8085BBF4-D847-49ED-8350-05D416DD0DAC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797425"/>
            <a:ext cx="1944687" cy="1341438"/>
          </a:xfrm>
        </p:spPr>
      </p:pic>
      <p:pic>
        <p:nvPicPr>
          <p:cNvPr id="31750" name="obrázek 3" descr="http://www.safebryo.cz/images/small%20a%20jine/1115406_small.jpg">
            <a:hlinkClick r:id="rId5"/>
            <a:extLst>
              <a:ext uri="{FF2B5EF4-FFF2-40B4-BE49-F238E27FC236}">
                <a16:creationId xmlns:a16="http://schemas.microsoft.com/office/drawing/2014/main" id="{1B34FDB8-5423-4FE4-9DEE-EC4D14DEF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97425"/>
            <a:ext cx="1728787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obrázek 8" descr="http://www.safebryo.cz/images/small%20a%20jine/16-2_small.jpg">
            <a:hlinkClick r:id="rId7"/>
            <a:extLst>
              <a:ext uri="{FF2B5EF4-FFF2-40B4-BE49-F238E27FC236}">
                <a16:creationId xmlns:a16="http://schemas.microsoft.com/office/drawing/2014/main" id="{852F27DD-1699-48C1-9B73-DE2442951562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050" y="4797425"/>
            <a:ext cx="1800225" cy="1368425"/>
          </a:xfrm>
        </p:spPr>
      </p:pic>
    </p:spTree>
  </p:cSld>
  <p:clrMapOvr>
    <a:masterClrMapping/>
  </p:clrMapOvr>
  <p:transition spd="med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1CA491F-7754-46A9-B919-1941A3081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err="1"/>
              <a:t>Gonozomálně</a:t>
            </a:r>
            <a:r>
              <a:rPr lang="cs-CZ" sz="4000" b="1" dirty="0"/>
              <a:t> dědičné choroby</a:t>
            </a:r>
            <a:endParaRPr lang="cs-CZ" sz="4000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9D90840-F31B-4103-A084-E8F442AC5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je vrozená nesrážlivost krve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 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podmíněná dysfunkcí srážlivého faktoru VIII (jeden z faktorů hemokoagulační kaskády, která je zodpovědná za srážení krve)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 B,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způsobená nedostatkem faktoru IX. Klinicky jsou oba typy stejné, projevují se krvácením do měkkých tkání, svalů i kloubů. Doba krvácení je značně prodloužena.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Daltonismus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Jedna z vrozených příčin barvosleposti. U postižených chybí, nebo je omezena schopnost rozlišit červenou a zelenou barvu.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A1550D1E-2E74-4B5A-88A4-06CD15D3F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467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3600" b="1" dirty="0"/>
            </a:br>
            <a:br>
              <a:rPr lang="cs-CZ" sz="3600" b="1" dirty="0"/>
            </a:br>
            <a:r>
              <a:rPr lang="cs-CZ" sz="3600" b="1" dirty="0"/>
              <a:t>DALŠÍ ONEMOCNĚNÍ VZNIKLÉ TĚSNĚ PŘED PORODEM, BĚHEM PORODU A PO PORODU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988FEF0-B3A1-4770-BCC4-2C77B6D82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</a:t>
            </a:r>
            <a:r>
              <a:rPr lang="cs-CZ" altLang="cs-CZ" sz="2000" b="1">
                <a:solidFill>
                  <a:srgbClr val="FFCC00"/>
                </a:solidFill>
              </a:rPr>
              <a:t>Porodní poranění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obvykle v důsledku tlakových změn při průchodu porodními cestami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A) poranění kostí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nejčastější - fraktura klíční kosti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méně obvyklá - zlomeniny dlouhých kostí končetin, fraktura lebečních kostí (např. klešťový porod)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B) poranění nervů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ochrnutí lícního nervu a nervů pletence pažního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C) poranění centrálního nervového systému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otoky, zhmožděniny, rozsáhlá krvácení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„porodní nádor“- otok kůže a podkoží na hlavičce dítěte v místě, které bylo vedoucím místem v porodních cestách. Mizí bez následků během několika dní.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2759</TotalTime>
  <Words>1172</Words>
  <Application>Microsoft Office PowerPoint</Application>
  <PresentationFormat>Předvádění na obrazovce (4:3)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Schoolbook</vt:lpstr>
      <vt:lpstr>Wingdings</vt:lpstr>
      <vt:lpstr>Wingdings 2</vt:lpstr>
      <vt:lpstr>Arkýř</vt:lpstr>
      <vt:lpstr>VROZENÉ VÝVOJOVÉ VADY</vt:lpstr>
      <vt:lpstr>NEJČASTĚJŠÍ VROZENÉ VADY Co jsou to vrozené vady?</vt:lpstr>
      <vt:lpstr>    Vrozené vady mohou postihovat: stavbu jednotlivých orgánů (strukturální vady) funkci orgánů (funkční vady) růst (označují se jako růstová retardace či opoždění růstu) </vt:lpstr>
      <vt:lpstr>Chromozomální vady </vt:lpstr>
      <vt:lpstr>SCREENINGY</vt:lpstr>
      <vt:lpstr>Autozomálně recesivní choroby </vt:lpstr>
      <vt:lpstr>Autozomálně dominantní choroby </vt:lpstr>
      <vt:lpstr>Gonozomálně dědičné choroby</vt:lpstr>
      <vt:lpstr>  DALŠÍ ONEMOCNĚNÍ VZNIKLÉ TĚSNĚ PŘED PORODEM, BĚHEM PORODU A PO PORODU</vt:lpstr>
      <vt:lpstr>Zdroje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dítěte a základy zdravovědy 1 a 2</dc:title>
  <dc:creator>PC</dc:creator>
  <cp:lastModifiedBy>Hana Janošková</cp:lastModifiedBy>
  <cp:revision>64</cp:revision>
  <dcterms:created xsi:type="dcterms:W3CDTF">2012-09-17T14:43:32Z</dcterms:created>
  <dcterms:modified xsi:type="dcterms:W3CDTF">2021-12-03T07:42:33Z</dcterms:modified>
</cp:coreProperties>
</file>