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7" r:id="rId2"/>
    <p:sldId id="275" r:id="rId3"/>
    <p:sldId id="257" r:id="rId4"/>
    <p:sldId id="276" r:id="rId5"/>
    <p:sldId id="268" r:id="rId6"/>
    <p:sldId id="277" r:id="rId7"/>
    <p:sldId id="269" r:id="rId8"/>
    <p:sldId id="278" r:id="rId9"/>
    <p:sldId id="258" r:id="rId10"/>
    <p:sldId id="279" r:id="rId11"/>
    <p:sldId id="284" r:id="rId12"/>
    <p:sldId id="260" r:id="rId13"/>
    <p:sldId id="261" r:id="rId14"/>
    <p:sldId id="262" r:id="rId15"/>
    <p:sldId id="263" r:id="rId16"/>
    <p:sldId id="264" r:id="rId17"/>
    <p:sldId id="265" r:id="rId18"/>
    <p:sldId id="266"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áňa Fikarová" userId="6a3c8dca-3f52-40fc-bdb7-dede46ffbcc9" providerId="ADAL" clId="{228F8DED-5E89-4D35-B0F1-1F44BFAE7084}"/>
    <pc:docChg chg="delSld modSld">
      <pc:chgData name="Táňa Fikarová" userId="6a3c8dca-3f52-40fc-bdb7-dede46ffbcc9" providerId="ADAL" clId="{228F8DED-5E89-4D35-B0F1-1F44BFAE7084}" dt="2020-11-01T10:21:09.800" v="10" actId="47"/>
      <pc:docMkLst>
        <pc:docMk/>
      </pc:docMkLst>
      <pc:sldChg chg="del">
        <pc:chgData name="Táňa Fikarová" userId="6a3c8dca-3f52-40fc-bdb7-dede46ffbcc9" providerId="ADAL" clId="{228F8DED-5E89-4D35-B0F1-1F44BFAE7084}" dt="2020-11-01T10:21:07.610" v="7" actId="47"/>
        <pc:sldMkLst>
          <pc:docMk/>
          <pc:sldMk cId="0" sldId="259"/>
        </pc:sldMkLst>
      </pc:sldChg>
      <pc:sldChg chg="modSp mod">
        <pc:chgData name="Táňa Fikarová" userId="6a3c8dca-3f52-40fc-bdb7-dede46ffbcc9" providerId="ADAL" clId="{228F8DED-5E89-4D35-B0F1-1F44BFAE7084}" dt="2020-11-01T10:20:42.530" v="1"/>
        <pc:sldMkLst>
          <pc:docMk/>
          <pc:sldMk cId="0" sldId="267"/>
        </pc:sldMkLst>
        <pc:spChg chg="mod">
          <ac:chgData name="Táňa Fikarová" userId="6a3c8dca-3f52-40fc-bdb7-dede46ffbcc9" providerId="ADAL" clId="{228F8DED-5E89-4D35-B0F1-1F44BFAE7084}" dt="2020-11-01T10:20:42.530" v="1"/>
          <ac:spMkLst>
            <pc:docMk/>
            <pc:sldMk cId="0" sldId="267"/>
            <ac:spMk id="2" creationId="{00000000-0000-0000-0000-000000000000}"/>
          </ac:spMkLst>
        </pc:spChg>
      </pc:sldChg>
      <pc:sldChg chg="del">
        <pc:chgData name="Táňa Fikarová" userId="6a3c8dca-3f52-40fc-bdb7-dede46ffbcc9" providerId="ADAL" clId="{228F8DED-5E89-4D35-B0F1-1F44BFAE7084}" dt="2020-11-01T10:21:05.249" v="3" actId="47"/>
        <pc:sldMkLst>
          <pc:docMk/>
          <pc:sldMk cId="2425641646" sldId="270"/>
        </pc:sldMkLst>
      </pc:sldChg>
      <pc:sldChg chg="del">
        <pc:chgData name="Táňa Fikarová" userId="6a3c8dca-3f52-40fc-bdb7-dede46ffbcc9" providerId="ADAL" clId="{228F8DED-5E89-4D35-B0F1-1F44BFAE7084}" dt="2020-11-01T10:21:06.446" v="5" actId="47"/>
        <pc:sldMkLst>
          <pc:docMk/>
          <pc:sldMk cId="2545599929" sldId="271"/>
        </pc:sldMkLst>
      </pc:sldChg>
      <pc:sldChg chg="del">
        <pc:chgData name="Táňa Fikarová" userId="6a3c8dca-3f52-40fc-bdb7-dede46ffbcc9" providerId="ADAL" clId="{228F8DED-5E89-4D35-B0F1-1F44BFAE7084}" dt="2020-11-01T10:21:08.908" v="9" actId="47"/>
        <pc:sldMkLst>
          <pc:docMk/>
          <pc:sldMk cId="3810459423" sldId="272"/>
        </pc:sldMkLst>
      </pc:sldChg>
      <pc:sldChg chg="del">
        <pc:chgData name="Táňa Fikarová" userId="6a3c8dca-3f52-40fc-bdb7-dede46ffbcc9" providerId="ADAL" clId="{228F8DED-5E89-4D35-B0F1-1F44BFAE7084}" dt="2020-11-01T10:20:52.742" v="2" actId="47"/>
        <pc:sldMkLst>
          <pc:docMk/>
          <pc:sldMk cId="2690971463" sldId="274"/>
        </pc:sldMkLst>
      </pc:sldChg>
      <pc:sldChg chg="del">
        <pc:chgData name="Táňa Fikarová" userId="6a3c8dca-3f52-40fc-bdb7-dede46ffbcc9" providerId="ADAL" clId="{228F8DED-5E89-4D35-B0F1-1F44BFAE7084}" dt="2020-11-01T10:21:05.928" v="4" actId="47"/>
        <pc:sldMkLst>
          <pc:docMk/>
          <pc:sldMk cId="110272605" sldId="280"/>
        </pc:sldMkLst>
      </pc:sldChg>
      <pc:sldChg chg="del">
        <pc:chgData name="Táňa Fikarová" userId="6a3c8dca-3f52-40fc-bdb7-dede46ffbcc9" providerId="ADAL" clId="{228F8DED-5E89-4D35-B0F1-1F44BFAE7084}" dt="2020-11-01T10:21:07.094" v="6" actId="47"/>
        <pc:sldMkLst>
          <pc:docMk/>
          <pc:sldMk cId="3304483945" sldId="281"/>
        </pc:sldMkLst>
      </pc:sldChg>
      <pc:sldChg chg="del">
        <pc:chgData name="Táňa Fikarová" userId="6a3c8dca-3f52-40fc-bdb7-dede46ffbcc9" providerId="ADAL" clId="{228F8DED-5E89-4D35-B0F1-1F44BFAE7084}" dt="2020-11-01T10:21:09.800" v="10" actId="47"/>
        <pc:sldMkLst>
          <pc:docMk/>
          <pc:sldMk cId="576596547" sldId="282"/>
        </pc:sldMkLst>
      </pc:sldChg>
      <pc:sldChg chg="del">
        <pc:chgData name="Táňa Fikarová" userId="6a3c8dca-3f52-40fc-bdb7-dede46ffbcc9" providerId="ADAL" clId="{228F8DED-5E89-4D35-B0F1-1F44BFAE7084}" dt="2020-11-01T10:21:08.234" v="8" actId="47"/>
        <pc:sldMkLst>
          <pc:docMk/>
          <pc:sldMk cId="1987919992" sldId="283"/>
        </pc:sldMkLst>
      </pc:sldChg>
      <pc:sldMasterChg chg="delSldLayout">
        <pc:chgData name="Táňa Fikarová" userId="6a3c8dca-3f52-40fc-bdb7-dede46ffbcc9" providerId="ADAL" clId="{228F8DED-5E89-4D35-B0F1-1F44BFAE7084}" dt="2020-11-01T10:21:05.928" v="4" actId="47"/>
        <pc:sldMasterMkLst>
          <pc:docMk/>
          <pc:sldMasterMk cId="1898525263" sldId="2147483648"/>
        </pc:sldMasterMkLst>
        <pc:sldLayoutChg chg="del">
          <pc:chgData name="Táňa Fikarová" userId="6a3c8dca-3f52-40fc-bdb7-dede46ffbcc9" providerId="ADAL" clId="{228F8DED-5E89-4D35-B0F1-1F44BFAE7084}" dt="2020-11-01T10:21:05.928" v="4" actId="47"/>
          <pc:sldLayoutMkLst>
            <pc:docMk/>
            <pc:sldMasterMk cId="1898525263" sldId="2147483648"/>
            <pc:sldLayoutMk cId="252056065"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0A0087-FE09-4C47-8B21-D8A2A00ED7E7}" type="datetimeFigureOut">
              <a:rPr lang="cs-CZ" smtClean="0"/>
              <a:t>01.11.2020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5B26D7-BDC4-4174-A761-00D9D66BACB3}" type="slidenum">
              <a:rPr lang="cs-CZ" smtClean="0"/>
              <a:t>‹#›</a:t>
            </a:fld>
            <a:endParaRPr lang="cs-CZ"/>
          </a:p>
        </p:txBody>
      </p:sp>
    </p:spTree>
    <p:extLst>
      <p:ext uri="{BB962C8B-B14F-4D97-AF65-F5344CB8AC3E}">
        <p14:creationId xmlns:p14="http://schemas.microsoft.com/office/powerpoint/2010/main" val="18719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E3769BCF-4C71-48AA-B4C7-3E4AC3651C74}" type="slidenum">
              <a:rPr lang="cs-CZ" altLang="cs-CZ" smtClean="0"/>
              <a:pPr/>
              <a:t>4</a:t>
            </a:fld>
            <a:endParaRPr lang="cs-CZ" altLang="cs-CZ"/>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cs-CZ" altLang="cs-CZ"/>
          </a:p>
        </p:txBody>
      </p:sp>
    </p:spTree>
    <p:extLst>
      <p:ext uri="{BB962C8B-B14F-4D97-AF65-F5344CB8AC3E}">
        <p14:creationId xmlns:p14="http://schemas.microsoft.com/office/powerpoint/2010/main" val="2064084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081998DB-1241-4E02-BB41-DA051250EFD7}" type="slidenum">
              <a:rPr lang="cs-CZ" altLang="cs-CZ" smtClean="0"/>
              <a:pPr/>
              <a:t>6</a:t>
            </a:fld>
            <a:endParaRPr lang="cs-CZ" altLang="cs-CZ"/>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cs-CZ" altLang="cs-CZ"/>
          </a:p>
        </p:txBody>
      </p:sp>
    </p:spTree>
    <p:extLst>
      <p:ext uri="{BB962C8B-B14F-4D97-AF65-F5344CB8AC3E}">
        <p14:creationId xmlns:p14="http://schemas.microsoft.com/office/powerpoint/2010/main" val="426160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F352F153-2746-49E6-8903-45F74C2C5453}" type="slidenum">
              <a:rPr lang="cs-CZ" altLang="cs-CZ" smtClean="0"/>
              <a:pPr/>
              <a:t>8</a:t>
            </a:fld>
            <a:endParaRPr lang="cs-CZ" altLang="cs-CZ"/>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cs-CZ" altLang="cs-CZ"/>
          </a:p>
        </p:txBody>
      </p:sp>
    </p:spTree>
    <p:extLst>
      <p:ext uri="{BB962C8B-B14F-4D97-AF65-F5344CB8AC3E}">
        <p14:creationId xmlns:p14="http://schemas.microsoft.com/office/powerpoint/2010/main" val="2807272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A7EBC35E-A7B4-4920-BEEA-F6B97A6A8364}" type="slidenum">
              <a:rPr lang="cs-CZ" altLang="cs-CZ" smtClean="0"/>
              <a:pPr/>
              <a:t>10</a:t>
            </a:fld>
            <a:endParaRPr lang="cs-CZ" altLang="cs-CZ"/>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cs-CZ" altLang="cs-CZ"/>
          </a:p>
        </p:txBody>
      </p:sp>
    </p:spTree>
    <p:extLst>
      <p:ext uri="{BB962C8B-B14F-4D97-AF65-F5344CB8AC3E}">
        <p14:creationId xmlns:p14="http://schemas.microsoft.com/office/powerpoint/2010/main" val="1570297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89013">
              <a:defRPr>
                <a:solidFill>
                  <a:schemeClr val="tx1"/>
                </a:solidFill>
                <a:latin typeface="Arial" panose="020B0604020202020204" pitchFamily="34" charset="0"/>
              </a:defRPr>
            </a:lvl1pPr>
            <a:lvl2pPr marL="742950" indent="-285750" defTabSz="989013">
              <a:defRPr>
                <a:solidFill>
                  <a:schemeClr val="tx1"/>
                </a:solidFill>
                <a:latin typeface="Arial" panose="020B0604020202020204" pitchFamily="34" charset="0"/>
              </a:defRPr>
            </a:lvl2pPr>
            <a:lvl3pPr marL="1143000" indent="-228600" defTabSz="989013">
              <a:defRPr>
                <a:solidFill>
                  <a:schemeClr val="tx1"/>
                </a:solidFill>
                <a:latin typeface="Arial" panose="020B0604020202020204" pitchFamily="34" charset="0"/>
              </a:defRPr>
            </a:lvl3pPr>
            <a:lvl4pPr marL="1600200" indent="-228600" defTabSz="989013">
              <a:defRPr>
                <a:solidFill>
                  <a:schemeClr val="tx1"/>
                </a:solidFill>
                <a:latin typeface="Arial" panose="020B0604020202020204" pitchFamily="34" charset="0"/>
              </a:defRPr>
            </a:lvl4pPr>
            <a:lvl5pPr marL="2057400" indent="-228600" defTabSz="989013">
              <a:defRPr>
                <a:solidFill>
                  <a:schemeClr val="tx1"/>
                </a:solidFill>
                <a:latin typeface="Arial" panose="020B0604020202020204" pitchFamily="34" charset="0"/>
              </a:defRPr>
            </a:lvl5pPr>
            <a:lvl6pPr marL="2514600" indent="-228600" defTabSz="989013" eaLnBrk="0" fontAlgn="base" hangingPunct="0">
              <a:spcBef>
                <a:spcPct val="0"/>
              </a:spcBef>
              <a:spcAft>
                <a:spcPct val="0"/>
              </a:spcAft>
              <a:defRPr>
                <a:solidFill>
                  <a:schemeClr val="tx1"/>
                </a:solidFill>
                <a:latin typeface="Arial" panose="020B0604020202020204" pitchFamily="34" charset="0"/>
              </a:defRPr>
            </a:lvl6pPr>
            <a:lvl7pPr marL="2971800" indent="-228600" defTabSz="989013" eaLnBrk="0" fontAlgn="base" hangingPunct="0">
              <a:spcBef>
                <a:spcPct val="0"/>
              </a:spcBef>
              <a:spcAft>
                <a:spcPct val="0"/>
              </a:spcAft>
              <a:defRPr>
                <a:solidFill>
                  <a:schemeClr val="tx1"/>
                </a:solidFill>
                <a:latin typeface="Arial" panose="020B0604020202020204" pitchFamily="34" charset="0"/>
              </a:defRPr>
            </a:lvl7pPr>
            <a:lvl8pPr marL="3429000" indent="-228600" defTabSz="989013" eaLnBrk="0" fontAlgn="base" hangingPunct="0">
              <a:spcBef>
                <a:spcPct val="0"/>
              </a:spcBef>
              <a:spcAft>
                <a:spcPct val="0"/>
              </a:spcAft>
              <a:defRPr>
                <a:solidFill>
                  <a:schemeClr val="tx1"/>
                </a:solidFill>
                <a:latin typeface="Arial" panose="020B0604020202020204" pitchFamily="34" charset="0"/>
              </a:defRPr>
            </a:lvl8pPr>
            <a:lvl9pPr marL="3886200" indent="-228600" defTabSz="989013" eaLnBrk="0" fontAlgn="base" hangingPunct="0">
              <a:spcBef>
                <a:spcPct val="0"/>
              </a:spcBef>
              <a:spcAft>
                <a:spcPct val="0"/>
              </a:spcAft>
              <a:defRPr>
                <a:solidFill>
                  <a:schemeClr val="tx1"/>
                </a:solidFill>
                <a:latin typeface="Arial" panose="020B0604020202020204" pitchFamily="34" charset="0"/>
              </a:defRPr>
            </a:lvl9pPr>
          </a:lstStyle>
          <a:p>
            <a:fld id="{819C4587-9402-43E5-B667-0FDFF0DDBC9C}" type="slidenum">
              <a:rPr lang="cs-CZ" altLang="cs-CZ" smtClean="0"/>
              <a:pPr/>
              <a:t>11</a:t>
            </a:fld>
            <a:endParaRPr lang="cs-CZ" altLang="cs-CZ"/>
          </a:p>
        </p:txBody>
      </p:sp>
      <p:sp>
        <p:nvSpPr>
          <p:cNvPr id="53251" name="Rectangle 7"/>
          <p:cNvSpPr txBox="1">
            <a:spLocks noGrp="1" noChangeArrowheads="1"/>
          </p:cNvSpPr>
          <p:nvPr/>
        </p:nvSpPr>
        <p:spPr bwMode="auto">
          <a:xfrm>
            <a:off x="4021138" y="9710738"/>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979" tIns="49490" rIns="98979" bIns="49490" anchor="b"/>
          <a:lstStyle>
            <a:lvl1pPr defTabSz="990600">
              <a:defRPr>
                <a:solidFill>
                  <a:schemeClr val="tx1"/>
                </a:solidFill>
                <a:latin typeface="Arial" panose="020B0604020202020204" pitchFamily="34" charset="0"/>
              </a:defRPr>
            </a:lvl1pPr>
            <a:lvl2pPr marL="804863" indent="-309563" defTabSz="990600">
              <a:defRPr>
                <a:solidFill>
                  <a:schemeClr val="tx1"/>
                </a:solidFill>
                <a:latin typeface="Arial" panose="020B0604020202020204" pitchFamily="34" charset="0"/>
              </a:defRPr>
            </a:lvl2pPr>
            <a:lvl3pPr marL="1236663" indent="-246063" defTabSz="990600">
              <a:defRPr>
                <a:solidFill>
                  <a:schemeClr val="tx1"/>
                </a:solidFill>
                <a:latin typeface="Arial" panose="020B0604020202020204" pitchFamily="34" charset="0"/>
              </a:defRPr>
            </a:lvl3pPr>
            <a:lvl4pPr marL="1731963" indent="-247650" defTabSz="990600">
              <a:defRPr>
                <a:solidFill>
                  <a:schemeClr val="tx1"/>
                </a:solidFill>
                <a:latin typeface="Arial" panose="020B0604020202020204" pitchFamily="34" charset="0"/>
              </a:defRPr>
            </a:lvl4pPr>
            <a:lvl5pPr marL="2227263" indent="-247650" defTabSz="990600">
              <a:defRPr>
                <a:solidFill>
                  <a:schemeClr val="tx1"/>
                </a:solidFill>
                <a:latin typeface="Arial" panose="020B0604020202020204" pitchFamily="34" charset="0"/>
              </a:defRPr>
            </a:lvl5pPr>
            <a:lvl6pPr marL="2684463" indent="-247650" defTabSz="990600" eaLnBrk="0" fontAlgn="base" hangingPunct="0">
              <a:spcBef>
                <a:spcPct val="0"/>
              </a:spcBef>
              <a:spcAft>
                <a:spcPct val="0"/>
              </a:spcAft>
              <a:defRPr>
                <a:solidFill>
                  <a:schemeClr val="tx1"/>
                </a:solidFill>
                <a:latin typeface="Arial" panose="020B0604020202020204" pitchFamily="34" charset="0"/>
              </a:defRPr>
            </a:lvl6pPr>
            <a:lvl7pPr marL="3141663" indent="-247650" defTabSz="990600" eaLnBrk="0" fontAlgn="base" hangingPunct="0">
              <a:spcBef>
                <a:spcPct val="0"/>
              </a:spcBef>
              <a:spcAft>
                <a:spcPct val="0"/>
              </a:spcAft>
              <a:defRPr>
                <a:solidFill>
                  <a:schemeClr val="tx1"/>
                </a:solidFill>
                <a:latin typeface="Arial" panose="020B0604020202020204" pitchFamily="34" charset="0"/>
              </a:defRPr>
            </a:lvl7pPr>
            <a:lvl8pPr marL="3598863" indent="-247650" defTabSz="990600" eaLnBrk="0" fontAlgn="base" hangingPunct="0">
              <a:spcBef>
                <a:spcPct val="0"/>
              </a:spcBef>
              <a:spcAft>
                <a:spcPct val="0"/>
              </a:spcAft>
              <a:defRPr>
                <a:solidFill>
                  <a:schemeClr val="tx1"/>
                </a:solidFill>
                <a:latin typeface="Arial" panose="020B0604020202020204" pitchFamily="34" charset="0"/>
              </a:defRPr>
            </a:lvl8pPr>
            <a:lvl9pPr marL="4056063" indent="-247650" defTabSz="990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3510411-2EEA-4044-9567-842601115490}" type="slidenum">
              <a:rPr lang="cs-CZ" altLang="cs-CZ" sz="1200"/>
              <a:pPr algn="r" eaLnBrk="1" hangingPunct="1"/>
              <a:t>11</a:t>
            </a:fld>
            <a:endParaRPr lang="cs-CZ" altLang="cs-CZ" sz="1200"/>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p:spPr>
        <p:txBody>
          <a:bodyPr/>
          <a:lstStyle/>
          <a:p>
            <a:pPr eaLnBrk="1" hangingPunct="1"/>
            <a:endParaRPr lang="cs-CZ" altLang="cs-CZ"/>
          </a:p>
        </p:txBody>
      </p:sp>
    </p:spTree>
    <p:extLst>
      <p:ext uri="{BB962C8B-B14F-4D97-AF65-F5344CB8AC3E}">
        <p14:creationId xmlns:p14="http://schemas.microsoft.com/office/powerpoint/2010/main" val="2250343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0BFF81-F042-447C-99CC-0194BFCB82E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1CBECB9-1631-4526-9F30-21C50F52A9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4CD0C67-ACFC-4BE4-9138-DB1CF77E016C}"/>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5" name="Zástupný symbol pro zápatí 4">
            <a:extLst>
              <a:ext uri="{FF2B5EF4-FFF2-40B4-BE49-F238E27FC236}">
                <a16:creationId xmlns:a16="http://schemas.microsoft.com/office/drawing/2014/main" id="{ABA87AFC-EC61-4BDB-B053-F768827ECE6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F2385DA-FBA9-4422-8E30-31E09DA6B2E6}"/>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18103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2E3A6A-7DA4-495E-BD8E-FA247212185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58E1877-1D3E-487A-9D95-8C626795008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D72AD0-E9A5-4CC3-B936-1666431A2FC9}"/>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5" name="Zástupný symbol pro zápatí 4">
            <a:extLst>
              <a:ext uri="{FF2B5EF4-FFF2-40B4-BE49-F238E27FC236}">
                <a16:creationId xmlns:a16="http://schemas.microsoft.com/office/drawing/2014/main" id="{357D1EBA-A517-4A12-B6B1-B43A9BB4A23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8FFA8B-D97C-47C5-84EE-34A92F3D06FB}"/>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49924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DFCACCE-88A7-4557-A79C-C59B7AE10C3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10596F6-C437-484A-85E6-78FE98D15E5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2D5F351-D72D-4C7D-BDC0-4BEADEEB49EA}"/>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5" name="Zástupný symbol pro zápatí 4">
            <a:extLst>
              <a:ext uri="{FF2B5EF4-FFF2-40B4-BE49-F238E27FC236}">
                <a16:creationId xmlns:a16="http://schemas.microsoft.com/office/drawing/2014/main" id="{B97A9EBF-5ADF-4FEC-862A-A40B97DC874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8D38876-A597-4D03-87F2-6E1813ED27AB}"/>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117315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7814"/>
            <a:ext cx="10972800" cy="1139825"/>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30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577C8870-41B8-4608-AE1E-9D14FEB2D75A}" type="slidenum">
              <a:rPr lang="cs-CZ" altLang="en-US"/>
              <a:pPr>
                <a:defRPr/>
              </a:pPr>
              <a:t>‹#›</a:t>
            </a:fld>
            <a:endParaRPr lang="cs-CZ" altLang="en-US"/>
          </a:p>
        </p:txBody>
      </p:sp>
    </p:spTree>
    <p:extLst>
      <p:ext uri="{BB962C8B-B14F-4D97-AF65-F5344CB8AC3E}">
        <p14:creationId xmlns:p14="http://schemas.microsoft.com/office/powerpoint/2010/main" val="1614054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1709FB-2CFF-44C2-A512-C480AC1A76F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2EED308-3AF5-4C5E-9ED8-D13F2F1541C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74B228C-2A6F-40C7-B808-8BA682DD01A0}"/>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5" name="Zástupný symbol pro zápatí 4">
            <a:extLst>
              <a:ext uri="{FF2B5EF4-FFF2-40B4-BE49-F238E27FC236}">
                <a16:creationId xmlns:a16="http://schemas.microsoft.com/office/drawing/2014/main" id="{D4D8AF09-F3AB-4461-8055-0A4AD9B233F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908264B-408A-4587-A2EB-3670D90C5329}"/>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427827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060DF1-4C49-4221-A3A7-ECCDFB7AF4A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3AB59E8-9EA4-4B75-8382-1253921543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90F019E-20B8-4A45-B9C8-724F7E7D9499}"/>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5" name="Zástupný symbol pro zápatí 4">
            <a:extLst>
              <a:ext uri="{FF2B5EF4-FFF2-40B4-BE49-F238E27FC236}">
                <a16:creationId xmlns:a16="http://schemas.microsoft.com/office/drawing/2014/main" id="{63E0CFB9-D7FF-4BE2-ADB0-6D413B42A6E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BD831BA-3531-4821-BD8F-47392C78CA93}"/>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321538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F883B9-125C-4B9E-AEA2-F283C20773A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A7202A4-B16C-4ABD-B5CC-223AB2832A3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AE4FFD7-1F53-4E5F-B86D-5B27A5153B0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87F6675-59B3-422D-A160-77FBCE95AD27}"/>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6" name="Zástupný symbol pro zápatí 5">
            <a:extLst>
              <a:ext uri="{FF2B5EF4-FFF2-40B4-BE49-F238E27FC236}">
                <a16:creationId xmlns:a16="http://schemas.microsoft.com/office/drawing/2014/main" id="{39BA5111-6E60-4975-8605-6F6208CB987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D70489A-2239-4D64-8F6F-699C88F8BD65}"/>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3923437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46B7CF-8F9D-4DD2-9149-87CC7AE46DA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0673699-2936-4BBB-85AB-02044A95C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9E2CA10-90DD-48E0-A142-49C1C6E375A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A6C1DDC-2925-4769-B602-01A24BE954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FFAC62B-02A4-48C1-A8A2-630D1F3C880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F95D325-73BF-4724-AB18-A41C0432BC17}"/>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8" name="Zástupný symbol pro zápatí 7">
            <a:extLst>
              <a:ext uri="{FF2B5EF4-FFF2-40B4-BE49-F238E27FC236}">
                <a16:creationId xmlns:a16="http://schemas.microsoft.com/office/drawing/2014/main" id="{DB66216C-B90F-4D41-AEB9-6551BE52E0D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7E44AEA-D9E3-44BE-A155-05955874C676}"/>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3332856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D82606-F231-4551-902C-6162154180F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5C139D3-A95C-4B9E-974A-593FCED2CAF8}"/>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4" name="Zástupný symbol pro zápatí 3">
            <a:extLst>
              <a:ext uri="{FF2B5EF4-FFF2-40B4-BE49-F238E27FC236}">
                <a16:creationId xmlns:a16="http://schemas.microsoft.com/office/drawing/2014/main" id="{87C47450-8C50-4061-8061-753679FD3F7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DC71F5-8F32-41E9-AFD0-76C20BCDE500}"/>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1526800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95C5633-6FAF-42CC-BF2D-FA8440D84102}"/>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3" name="Zástupný symbol pro zápatí 2">
            <a:extLst>
              <a:ext uri="{FF2B5EF4-FFF2-40B4-BE49-F238E27FC236}">
                <a16:creationId xmlns:a16="http://schemas.microsoft.com/office/drawing/2014/main" id="{677EDD64-53D5-4F23-9E78-F31909BCA70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9D12238-80B8-43BB-A40C-E22226868BCB}"/>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102551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D46D91-9E46-450C-AE6A-9FC1D634BD1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1DDAB72-7191-4163-B2BC-F0663291B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579B3FD-4CE3-4A8B-9478-030A3F6AB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0C6683D-BBFC-4876-B051-1BE18F1790C0}"/>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6" name="Zástupný symbol pro zápatí 5">
            <a:extLst>
              <a:ext uri="{FF2B5EF4-FFF2-40B4-BE49-F238E27FC236}">
                <a16:creationId xmlns:a16="http://schemas.microsoft.com/office/drawing/2014/main" id="{D38ED36A-4C36-4EE9-88F9-6C9256237A0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F39D060-F153-45A0-9A08-A855A3196AE4}"/>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195831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4FA597-2B91-446D-B1A8-89CFC17B083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2F87DF7-DFF1-49E4-82FB-623DF2D65C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F3327AF-B572-4AEB-A615-4DB18691AF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3BB1E0E-0222-40FC-8BB7-3DD46F852835}"/>
              </a:ext>
            </a:extLst>
          </p:cNvPr>
          <p:cNvSpPr>
            <a:spLocks noGrp="1"/>
          </p:cNvSpPr>
          <p:nvPr>
            <p:ph type="dt" sz="half" idx="10"/>
          </p:nvPr>
        </p:nvSpPr>
        <p:spPr/>
        <p:txBody>
          <a:bodyPr/>
          <a:lstStyle/>
          <a:p>
            <a:fld id="{48DFBED1-8119-42EE-832A-E00BDA96BF65}" type="datetimeFigureOut">
              <a:rPr lang="cs-CZ" smtClean="0"/>
              <a:t>01.11.2020</a:t>
            </a:fld>
            <a:endParaRPr lang="cs-CZ"/>
          </a:p>
        </p:txBody>
      </p:sp>
      <p:sp>
        <p:nvSpPr>
          <p:cNvPr id="6" name="Zástupný symbol pro zápatí 5">
            <a:extLst>
              <a:ext uri="{FF2B5EF4-FFF2-40B4-BE49-F238E27FC236}">
                <a16:creationId xmlns:a16="http://schemas.microsoft.com/office/drawing/2014/main" id="{CEB85830-F373-46A4-AF70-E004277C4F9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4FE8EEB-0CB1-475E-A486-F2305DD24437}"/>
              </a:ext>
            </a:extLst>
          </p:cNvPr>
          <p:cNvSpPr>
            <a:spLocks noGrp="1"/>
          </p:cNvSpPr>
          <p:nvPr>
            <p:ph type="sldNum" sz="quarter" idx="12"/>
          </p:nvPr>
        </p:nvSpPr>
        <p:spPr/>
        <p:txBody>
          <a:bodyPr/>
          <a:lstStyle/>
          <a:p>
            <a:fld id="{F44BC6C8-9381-4E4E-9080-48FDBEA9AAB0}" type="slidenum">
              <a:rPr lang="cs-CZ" smtClean="0"/>
              <a:t>‹#›</a:t>
            </a:fld>
            <a:endParaRPr lang="cs-CZ"/>
          </a:p>
        </p:txBody>
      </p:sp>
    </p:spTree>
    <p:extLst>
      <p:ext uri="{BB962C8B-B14F-4D97-AF65-F5344CB8AC3E}">
        <p14:creationId xmlns:p14="http://schemas.microsoft.com/office/powerpoint/2010/main" val="47284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32B56F6-C364-42FD-93B9-7C28BF2472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72F9C4C-61F2-4AE1-9C38-95C08BB426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EDF666D-A3C9-4FB6-88F6-CE0AFB3C04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FBED1-8119-42EE-832A-E00BDA96BF65}" type="datetimeFigureOut">
              <a:rPr lang="cs-CZ" smtClean="0"/>
              <a:t>01.11.2020</a:t>
            </a:fld>
            <a:endParaRPr lang="cs-CZ"/>
          </a:p>
        </p:txBody>
      </p:sp>
      <p:sp>
        <p:nvSpPr>
          <p:cNvPr id="5" name="Zástupný symbol pro zápatí 4">
            <a:extLst>
              <a:ext uri="{FF2B5EF4-FFF2-40B4-BE49-F238E27FC236}">
                <a16:creationId xmlns:a16="http://schemas.microsoft.com/office/drawing/2014/main" id="{4D0C49DD-BDB5-4DC5-A540-BDC1E7CD4F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C783C5F-EC97-4776-A8CF-6E7F37B128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BC6C8-9381-4E4E-9080-48FDBEA9AAB0}" type="slidenum">
              <a:rPr lang="cs-CZ" smtClean="0"/>
              <a:t>‹#›</a:t>
            </a:fld>
            <a:endParaRPr lang="cs-CZ"/>
          </a:p>
        </p:txBody>
      </p:sp>
    </p:spTree>
    <p:extLst>
      <p:ext uri="{BB962C8B-B14F-4D97-AF65-F5344CB8AC3E}">
        <p14:creationId xmlns:p14="http://schemas.microsoft.com/office/powerpoint/2010/main" val="1898525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0" i="0" dirty="0">
                <a:solidFill>
                  <a:srgbClr val="141C4A"/>
                </a:solidFill>
                <a:effectLst/>
                <a:latin typeface="Roboto"/>
              </a:rPr>
              <a:t>Diagnostika vývojových specifik dětí předškolního věku (0 – 8 roků)</a:t>
            </a:r>
          </a:p>
        </p:txBody>
      </p:sp>
      <p:sp>
        <p:nvSpPr>
          <p:cNvPr id="3" name="Zástupný symbol pro obsah 2"/>
          <p:cNvSpPr>
            <a:spLocks noGrp="1"/>
          </p:cNvSpPr>
          <p:nvPr>
            <p:ph idx="1"/>
          </p:nvPr>
        </p:nvSpPr>
        <p:spPr/>
        <p:txBody>
          <a:bodyPr/>
          <a:lstStyle/>
          <a:p>
            <a:r>
              <a:rPr lang="cs-CZ" dirty="0"/>
              <a:t>Erik H. </a:t>
            </a:r>
            <a:r>
              <a:rPr lang="cs-CZ" dirty="0" err="1"/>
              <a:t>Erikson</a:t>
            </a:r>
            <a:endParaRPr lang="cs-CZ" dirty="0"/>
          </a:p>
          <a:p>
            <a:r>
              <a:rPr lang="cs-CZ" dirty="0"/>
              <a:t>teorie psychosociálního vývoje </a:t>
            </a:r>
          </a:p>
          <a:p>
            <a:endParaRPr lang="cs-CZ" dirty="0"/>
          </a:p>
          <a:p>
            <a:r>
              <a:rPr lang="cs-CZ" dirty="0"/>
              <a:t>Margaret Mahlerová</a:t>
            </a:r>
          </a:p>
          <a:p>
            <a:r>
              <a:rPr lang="cs-CZ" dirty="0"/>
              <a:t>vývojová </a:t>
            </a:r>
            <a:r>
              <a:rPr lang="cs-CZ" dirty="0" err="1"/>
              <a:t>egopsychologie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76438" y="188913"/>
            <a:ext cx="8229600" cy="779462"/>
          </a:xfrm>
        </p:spPr>
        <p:txBody>
          <a:bodyPr/>
          <a:lstStyle/>
          <a:p>
            <a:pPr eaLnBrk="1" hangingPunct="1"/>
            <a:r>
              <a:rPr lang="cs-CZ" altLang="cs-CZ" b="1">
                <a:solidFill>
                  <a:srgbClr val="00B050"/>
                </a:solidFill>
              </a:rPr>
              <a:t>Školní věk (asi 6 – 12 let)</a:t>
            </a:r>
          </a:p>
        </p:txBody>
      </p:sp>
      <p:sp>
        <p:nvSpPr>
          <p:cNvPr id="44035" name="Rectangle 3"/>
          <p:cNvSpPr>
            <a:spLocks noGrp="1" noChangeArrowheads="1"/>
          </p:cNvSpPr>
          <p:nvPr>
            <p:ph type="body" sz="half" idx="1"/>
          </p:nvPr>
        </p:nvSpPr>
        <p:spPr>
          <a:xfrm>
            <a:off x="1919288" y="908051"/>
            <a:ext cx="4248150" cy="5616575"/>
          </a:xfrm>
        </p:spPr>
        <p:txBody>
          <a:bodyPr>
            <a:normAutofit/>
          </a:bodyPr>
          <a:lstStyle/>
          <a:p>
            <a:pPr eaLnBrk="1" hangingPunct="1"/>
            <a:r>
              <a:rPr lang="cs-CZ" altLang="cs-CZ" sz="2400"/>
              <a:t>Období latence (podobně jako je definuje Freud)</a:t>
            </a:r>
          </a:p>
          <a:p>
            <a:pPr eaLnBrk="1" hangingPunct="1"/>
            <a:r>
              <a:rPr lang="cs-CZ" altLang="cs-CZ" sz="2400"/>
              <a:t>Přirozeně realistické, výkonové zaměření, vyladěnost k učení,plnění úkolů, soutěži</a:t>
            </a:r>
          </a:p>
          <a:p>
            <a:pPr eaLnBrk="1" hangingPunct="1"/>
            <a:r>
              <a:rPr lang="cs-CZ" altLang="cs-CZ" sz="2400" b="1"/>
              <a:t>Snaživost </a:t>
            </a:r>
            <a:r>
              <a:rPr lang="cs-CZ" altLang="cs-CZ" sz="2400"/>
              <a:t>podporují zážitky úspěchu, odezvy na konstruktivní aktivity… </a:t>
            </a:r>
          </a:p>
          <a:p>
            <a:pPr eaLnBrk="1" hangingPunct="1"/>
            <a:r>
              <a:rPr lang="cs-CZ" altLang="cs-CZ" sz="2400"/>
              <a:t>Pocity </a:t>
            </a:r>
            <a:r>
              <a:rPr lang="cs-CZ" altLang="cs-CZ" sz="2400" b="1"/>
              <a:t>méněcennosti</a:t>
            </a:r>
            <a:r>
              <a:rPr lang="cs-CZ" altLang="cs-CZ" sz="2400"/>
              <a:t> vznikají na základě převahy signálů o nedostatcích dítěte a jeho výkonu</a:t>
            </a:r>
          </a:p>
        </p:txBody>
      </p:sp>
      <p:pic>
        <p:nvPicPr>
          <p:cNvPr id="44036" name="Picture 4" descr="skolaci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67439" y="3933826"/>
            <a:ext cx="4435475" cy="2498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4037" name="Picture 5" descr="skolaci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6663" y="968375"/>
            <a:ext cx="4286250"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7851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xfrm>
            <a:off x="1981201" y="277813"/>
            <a:ext cx="8435975" cy="774700"/>
          </a:xfrm>
        </p:spPr>
        <p:txBody>
          <a:bodyPr anchor="ctr">
            <a:normAutofit/>
          </a:bodyPr>
          <a:lstStyle/>
          <a:p>
            <a:pPr eaLnBrk="1" hangingPunct="1"/>
            <a:r>
              <a:rPr lang="cs-CZ" altLang="cs-CZ" sz="3800" b="1">
                <a:solidFill>
                  <a:srgbClr val="00B050"/>
                </a:solidFill>
              </a:rPr>
              <a:t>Základní konflikty a dominanty identity</a:t>
            </a:r>
          </a:p>
        </p:txBody>
      </p:sp>
      <p:sp>
        <p:nvSpPr>
          <p:cNvPr id="79875" name="Rectangle 3"/>
          <p:cNvSpPr>
            <a:spLocks noGrp="1" noChangeArrowheads="1"/>
          </p:cNvSpPr>
          <p:nvPr>
            <p:ph type="body" idx="4294967295"/>
          </p:nvPr>
        </p:nvSpPr>
        <p:spPr>
          <a:xfrm>
            <a:off x="1847850" y="836613"/>
            <a:ext cx="8496300" cy="5294312"/>
          </a:xfrm>
        </p:spPr>
        <p:txBody>
          <a:bodyPr/>
          <a:lstStyle/>
          <a:p>
            <a:pPr eaLnBrk="1" hangingPunct="1">
              <a:lnSpc>
                <a:spcPct val="90000"/>
              </a:lnSpc>
              <a:buFont typeface="Wingdings" panose="05000000000000000000" pitchFamily="2" charset="2"/>
              <a:buNone/>
              <a:defRPr/>
            </a:pPr>
            <a:endParaRPr lang="cs-CZ" altLang="cs-CZ" sz="2100" dirty="0">
              <a:effectLst>
                <a:outerShdw blurRad="38100" dist="38100" dir="2700000" algn="tl">
                  <a:srgbClr val="C0C0C0"/>
                </a:outerShdw>
              </a:effectLst>
            </a:endParaRPr>
          </a:p>
          <a:p>
            <a:pPr eaLnBrk="1" hangingPunct="1">
              <a:lnSpc>
                <a:spcPct val="90000"/>
              </a:lnSpc>
              <a:defRPr/>
            </a:pPr>
            <a:r>
              <a:rPr lang="cs-CZ" altLang="cs-CZ" dirty="0"/>
              <a:t>Důvěra / nedůvěra – </a:t>
            </a:r>
            <a:r>
              <a:rPr lang="cs-CZ" altLang="cs-CZ" i="1" dirty="0"/>
              <a:t>„jsem to, na co se mohu spolehnout…“</a:t>
            </a:r>
            <a:r>
              <a:rPr lang="cs-CZ" altLang="cs-CZ" dirty="0"/>
              <a:t> </a:t>
            </a:r>
          </a:p>
          <a:p>
            <a:pPr eaLnBrk="1" hangingPunct="1">
              <a:lnSpc>
                <a:spcPct val="90000"/>
              </a:lnSpc>
              <a:defRPr/>
            </a:pPr>
            <a:r>
              <a:rPr lang="cs-CZ" altLang="cs-CZ" dirty="0"/>
              <a:t>Autonomie / stud, pochyby - </a:t>
            </a:r>
            <a:r>
              <a:rPr lang="cs-CZ" altLang="cs-CZ" i="1" dirty="0"/>
              <a:t>„jsem to, co mohu svobodně dělat“</a:t>
            </a:r>
          </a:p>
          <a:p>
            <a:pPr eaLnBrk="1" hangingPunct="1">
              <a:lnSpc>
                <a:spcPct val="90000"/>
              </a:lnSpc>
              <a:defRPr/>
            </a:pPr>
            <a:r>
              <a:rPr lang="cs-CZ" altLang="cs-CZ" dirty="0"/>
              <a:t>Iniciativa / vina – </a:t>
            </a:r>
            <a:r>
              <a:rPr lang="cs-CZ" altLang="cs-CZ" i="1" dirty="0"/>
              <a:t>„jsem to, na co se ptám“</a:t>
            </a:r>
          </a:p>
          <a:p>
            <a:pPr eaLnBrk="1" hangingPunct="1">
              <a:lnSpc>
                <a:spcPct val="90000"/>
              </a:lnSpc>
              <a:defRPr/>
            </a:pPr>
            <a:r>
              <a:rPr lang="cs-CZ" altLang="cs-CZ" dirty="0"/>
              <a:t>Snaživost / méněcennost – </a:t>
            </a:r>
            <a:r>
              <a:rPr lang="cs-CZ" altLang="cs-CZ" i="1" dirty="0"/>
              <a:t>„jsem to, co umím“</a:t>
            </a:r>
          </a:p>
          <a:p>
            <a:pPr eaLnBrk="1" hangingPunct="1">
              <a:lnSpc>
                <a:spcPct val="90000"/>
              </a:lnSpc>
              <a:defRPr/>
            </a:pPr>
            <a:r>
              <a:rPr lang="cs-CZ" altLang="cs-CZ" u="sng" dirty="0"/>
              <a:t>Identita</a:t>
            </a:r>
            <a:r>
              <a:rPr lang="cs-CZ" altLang="cs-CZ" dirty="0"/>
              <a:t> / konfúze rolí – </a:t>
            </a:r>
            <a:r>
              <a:rPr lang="cs-CZ" altLang="cs-CZ" i="1" dirty="0"/>
              <a:t>„jsem to, čemu věřím“</a:t>
            </a:r>
            <a:r>
              <a:rPr lang="cs-CZ" altLang="cs-CZ" dirty="0"/>
              <a:t> </a:t>
            </a:r>
          </a:p>
          <a:p>
            <a:pPr eaLnBrk="1" hangingPunct="1">
              <a:lnSpc>
                <a:spcPct val="90000"/>
              </a:lnSpc>
              <a:defRPr/>
            </a:pPr>
            <a:r>
              <a:rPr lang="cs-CZ" altLang="cs-CZ" dirty="0"/>
              <a:t>Intimita / izolace – </a:t>
            </a:r>
            <a:r>
              <a:rPr lang="cs-CZ" altLang="cs-CZ" i="1" dirty="0"/>
              <a:t>„jsem to, co miluji“</a:t>
            </a:r>
            <a:r>
              <a:rPr lang="cs-CZ" altLang="cs-CZ" dirty="0"/>
              <a:t> </a:t>
            </a:r>
          </a:p>
          <a:p>
            <a:pPr eaLnBrk="1" hangingPunct="1">
              <a:lnSpc>
                <a:spcPct val="90000"/>
              </a:lnSpc>
              <a:defRPr/>
            </a:pPr>
            <a:r>
              <a:rPr lang="cs-CZ" altLang="cs-CZ" dirty="0" err="1"/>
              <a:t>Generativita</a:t>
            </a:r>
            <a:r>
              <a:rPr lang="cs-CZ" altLang="cs-CZ" dirty="0"/>
              <a:t> / stagnace -  </a:t>
            </a:r>
            <a:r>
              <a:rPr lang="cs-CZ" altLang="cs-CZ" i="1" dirty="0"/>
              <a:t>„jsem to, co poskytuji“</a:t>
            </a:r>
          </a:p>
          <a:p>
            <a:pPr eaLnBrk="1" hangingPunct="1">
              <a:lnSpc>
                <a:spcPct val="90000"/>
              </a:lnSpc>
              <a:defRPr/>
            </a:pPr>
            <a:r>
              <a:rPr lang="cs-CZ" altLang="cs-CZ" dirty="0"/>
              <a:t>Integrita / zoufalství – </a:t>
            </a:r>
            <a:r>
              <a:rPr lang="cs-CZ" altLang="cs-CZ" i="1" dirty="0"/>
              <a:t>„jsem to, co po mě zůstane“</a:t>
            </a:r>
            <a:r>
              <a:rPr lang="cs-CZ" altLang="cs-CZ" dirty="0">
                <a:effectLst>
                  <a:outerShdw blurRad="38100" dist="38100" dir="2700000" algn="tl">
                    <a:srgbClr val="C0C0C0"/>
                  </a:outerShdw>
                </a:effectLst>
              </a:rPr>
              <a:t>  </a:t>
            </a:r>
          </a:p>
          <a:p>
            <a:pPr eaLnBrk="1" hangingPunct="1">
              <a:lnSpc>
                <a:spcPct val="90000"/>
              </a:lnSpc>
              <a:defRPr/>
            </a:pPr>
            <a:endParaRPr lang="cs-CZ" altLang="cs-CZ" dirty="0">
              <a:effectLst>
                <a:outerShdw blurRad="38100" dist="38100" dir="2700000" algn="tl">
                  <a:srgbClr val="C0C0C0"/>
                </a:outerShdw>
              </a:effectLst>
            </a:endParaRPr>
          </a:p>
        </p:txBody>
      </p:sp>
    </p:spTree>
    <p:extLst>
      <p:ext uri="{BB962C8B-B14F-4D97-AF65-F5344CB8AC3E}">
        <p14:creationId xmlns:p14="http://schemas.microsoft.com/office/powerpoint/2010/main" val="526041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cs-CZ"/>
              <a:t>Margaret Mahlerová</a:t>
            </a:r>
          </a:p>
        </p:txBody>
      </p:sp>
      <p:sp>
        <p:nvSpPr>
          <p:cNvPr id="44035" name="Rectangle 3"/>
          <p:cNvSpPr>
            <a:spLocks noGrp="1" noChangeArrowheads="1"/>
          </p:cNvSpPr>
          <p:nvPr>
            <p:ph type="body" idx="1"/>
          </p:nvPr>
        </p:nvSpPr>
        <p:spPr/>
        <p:txBody>
          <a:bodyPr/>
          <a:lstStyle/>
          <a:p>
            <a:pPr eaLnBrk="1" hangingPunct="1">
              <a:defRPr/>
            </a:pPr>
            <a:r>
              <a:rPr lang="cs-CZ" b="1" dirty="0"/>
              <a:t>Normální autismus</a:t>
            </a:r>
          </a:p>
          <a:p>
            <a:pPr eaLnBrk="1" hangingPunct="1">
              <a:buFont typeface="Wingdings" pitchFamily="2" charset="2"/>
              <a:buNone/>
              <a:defRPr/>
            </a:pPr>
            <a:r>
              <a:rPr lang="cs-CZ" dirty="0"/>
              <a:t>Dítě podle ní nejprve žije v „</a:t>
            </a:r>
            <a:r>
              <a:rPr lang="cs-CZ" i="1" dirty="0"/>
              <a:t>autistické skořápce</a:t>
            </a:r>
            <a:r>
              <a:rPr lang="cs-CZ" dirty="0"/>
              <a:t>“, kterou se brání rušivým podnětům zvnějšku, neboť nejistý pocit </a:t>
            </a:r>
            <a:r>
              <a:rPr lang="cs-CZ" i="1" dirty="0"/>
              <a:t>já</a:t>
            </a:r>
            <a:r>
              <a:rPr lang="cs-CZ" dirty="0"/>
              <a:t> může být vnějšími vlivy v raných fázích vývoje „zaplaven“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a:bodyPr>
          <a:lstStyle/>
          <a:p>
            <a:pPr eaLnBrk="1" hangingPunct="1">
              <a:defRPr/>
            </a:pPr>
            <a:r>
              <a:rPr lang="cs-CZ" sz="4000" b="1"/>
              <a:t>Symbiotická fáze</a:t>
            </a:r>
            <a:br>
              <a:rPr lang="cs-CZ" sz="4000" b="1"/>
            </a:br>
            <a:endParaRPr lang="cs-CZ" sz="4000" b="1"/>
          </a:p>
        </p:txBody>
      </p:sp>
      <p:sp>
        <p:nvSpPr>
          <p:cNvPr id="45059" name="Rectangle 3"/>
          <p:cNvSpPr>
            <a:spLocks noGrp="1" noChangeArrowheads="1"/>
          </p:cNvSpPr>
          <p:nvPr>
            <p:ph type="body" idx="1"/>
          </p:nvPr>
        </p:nvSpPr>
        <p:spPr/>
        <p:txBody>
          <a:bodyPr/>
          <a:lstStyle/>
          <a:p>
            <a:pPr eaLnBrk="1" hangingPunct="1">
              <a:lnSpc>
                <a:spcPct val="90000"/>
              </a:lnSpc>
              <a:defRPr/>
            </a:pPr>
            <a:r>
              <a:rPr lang="cs-CZ" sz="2400" dirty="0"/>
              <a:t>Kolem druhého měsíce života dítě počíná, dle </a:t>
            </a:r>
            <a:r>
              <a:rPr lang="cs-CZ" sz="2400" dirty="0" err="1"/>
              <a:t>Mahlerové</a:t>
            </a:r>
            <a:r>
              <a:rPr lang="cs-CZ" sz="2400" dirty="0"/>
              <a:t>, vstupovat do fáze symbiotické. Své já rozšíří o matku (je-li důvěryhodná), cítí </a:t>
            </a:r>
            <a:r>
              <a:rPr lang="cs-CZ" sz="2400" dirty="0">
                <a:solidFill>
                  <a:srgbClr val="FFFF00"/>
                </a:solidFill>
              </a:rPr>
              <a:t>fúzi</a:t>
            </a:r>
            <a:r>
              <a:rPr lang="cs-CZ" sz="2400" dirty="0"/>
              <a:t> s matkou, cítí s ní omnipotenci (všemocnost). V této fázi se dítě necítí od matky odlišeno, nicméně začíná mezi jeho </a:t>
            </a:r>
            <a:r>
              <a:rPr lang="cs-CZ" sz="2400" i="1" dirty="0"/>
              <a:t>já</a:t>
            </a:r>
            <a:r>
              <a:rPr lang="cs-CZ" sz="2400" dirty="0"/>
              <a:t> a </a:t>
            </a:r>
            <a:r>
              <a:rPr lang="cs-CZ" sz="2400" i="1" dirty="0"/>
              <a:t>ne-já</a:t>
            </a:r>
            <a:r>
              <a:rPr lang="cs-CZ" sz="2400" dirty="0"/>
              <a:t> (ještě nikoli objektem, ale </a:t>
            </a:r>
            <a:r>
              <a:rPr lang="cs-CZ" sz="2400" i="1" dirty="0"/>
              <a:t>jáskými</a:t>
            </a:r>
            <a:r>
              <a:rPr lang="cs-CZ" sz="2400" dirty="0"/>
              <a:t> oblastmi, které nemá pod kontrolou, ale ještě to neví) docházet k </a:t>
            </a:r>
            <a:r>
              <a:rPr lang="cs-CZ" sz="2400" dirty="0">
                <a:solidFill>
                  <a:srgbClr val="FFFF00"/>
                </a:solidFill>
              </a:rPr>
              <a:t>interakci</a:t>
            </a:r>
            <a:r>
              <a:rPr lang="cs-CZ" sz="2400" dirty="0"/>
              <a:t>. Pokud matka v této fázi neposkytuje dítěti harmonickou odezvu, nespolupracuje na jeho iluzi všemocnosti, dítě nezíská schopnost kontrolovat emoce a jeho identita nebude v budoucnu pevná. Poškodí se také jeho schopnost vytvářet vztahy a kontrola agrese bude snížená.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pPr eaLnBrk="1" hangingPunct="1">
              <a:defRPr/>
            </a:pPr>
            <a:r>
              <a:rPr lang="cs-CZ" sz="4000" b="1"/>
              <a:t>Separačně-individuační proces</a:t>
            </a:r>
            <a:br>
              <a:rPr lang="cs-CZ" sz="4000" b="1"/>
            </a:br>
            <a:endParaRPr lang="cs-CZ" sz="4000" b="1"/>
          </a:p>
        </p:txBody>
      </p:sp>
      <p:sp>
        <p:nvSpPr>
          <p:cNvPr id="46083" name="Rectangle 3"/>
          <p:cNvSpPr>
            <a:spLocks noGrp="1" noChangeArrowheads="1"/>
          </p:cNvSpPr>
          <p:nvPr>
            <p:ph type="body" idx="1"/>
          </p:nvPr>
        </p:nvSpPr>
        <p:spPr/>
        <p:txBody>
          <a:bodyPr/>
          <a:lstStyle/>
          <a:p>
            <a:pPr eaLnBrk="1" hangingPunct="1">
              <a:defRPr/>
            </a:pPr>
            <a:r>
              <a:rPr lang="cs-CZ" b="1"/>
              <a:t>Subfáze diferenciace</a:t>
            </a:r>
          </a:p>
          <a:p>
            <a:pPr eaLnBrk="1" hangingPunct="1">
              <a:defRPr/>
            </a:pPr>
            <a:r>
              <a:rPr lang="cs-CZ" b="1"/>
              <a:t>Praktikující subfáze</a:t>
            </a:r>
          </a:p>
          <a:p>
            <a:pPr eaLnBrk="1" hangingPunct="1">
              <a:defRPr/>
            </a:pPr>
            <a:r>
              <a:rPr lang="cs-CZ" b="1"/>
              <a:t>Znovusbližovací subfáze</a:t>
            </a:r>
          </a:p>
          <a:p>
            <a:pPr eaLnBrk="1" hangingPunct="1">
              <a:buFont typeface="Wingdings" pitchFamily="2" charset="2"/>
              <a:buNone/>
              <a:defRPr/>
            </a:pPr>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cs-CZ" b="1"/>
              <a:t>Subfáze diferenciace</a:t>
            </a:r>
          </a:p>
        </p:txBody>
      </p:sp>
      <p:sp>
        <p:nvSpPr>
          <p:cNvPr id="47107" name="Rectangle 3"/>
          <p:cNvSpPr>
            <a:spLocks noGrp="1" noChangeArrowheads="1"/>
          </p:cNvSpPr>
          <p:nvPr>
            <p:ph type="body" idx="1"/>
          </p:nvPr>
        </p:nvSpPr>
        <p:spPr/>
        <p:txBody>
          <a:bodyPr/>
          <a:lstStyle/>
          <a:p>
            <a:pPr eaLnBrk="1" hangingPunct="1">
              <a:defRPr/>
            </a:pPr>
            <a:r>
              <a:rPr lang="cs-CZ" b="1"/>
              <a:t>Kolem čtvrtého až pátého měsíce podle Mahlerové začíná klíčový proces psychického odštěpování dítěte od matky a vzniku nezávislé identity</a:t>
            </a:r>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pPr eaLnBrk="1" hangingPunct="1">
              <a:defRPr/>
            </a:pPr>
            <a:r>
              <a:rPr lang="cs-CZ" sz="4000" b="1"/>
              <a:t>Praktikující subfáze</a:t>
            </a:r>
            <a:br>
              <a:rPr lang="cs-CZ" sz="4000" b="1"/>
            </a:br>
            <a:endParaRPr lang="cs-CZ" sz="4000" b="1"/>
          </a:p>
        </p:txBody>
      </p:sp>
      <p:sp>
        <p:nvSpPr>
          <p:cNvPr id="48131" name="Rectangle 3"/>
          <p:cNvSpPr>
            <a:spLocks noGrp="1" noChangeArrowheads="1"/>
          </p:cNvSpPr>
          <p:nvPr>
            <p:ph type="body" idx="1"/>
          </p:nvPr>
        </p:nvSpPr>
        <p:spPr/>
        <p:txBody>
          <a:bodyPr/>
          <a:lstStyle/>
          <a:p>
            <a:pPr eaLnBrk="1" hangingPunct="1">
              <a:lnSpc>
                <a:spcPct val="80000"/>
              </a:lnSpc>
              <a:defRPr/>
            </a:pPr>
            <a:r>
              <a:rPr lang="cs-CZ"/>
              <a:t>Dítě do ní vstupuje zhruba v devátém až osmnáctém měsíci. Ovládání svých pohybů dítě vede k jakési extázi identity, stále silnějšímu pocitu nezávislosti, ovšem bez toho, aby se dítě ještě zřeklo pocitu jednoty s matkou. Matka se pro dítě stává zásobárnou magických sil, do této zásobárny se dítě chodí „dobíjet“, aby se počalo vzdalovat od matky na objevovat svět mimo ní. Dítě se tehdy dle Mahlerové „zamilovává do světa“. Je to většinou šťastná vývojová fáze, kdy se dítě cítí mocné, šťastné a zároveň se nebojí světa.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pPr eaLnBrk="1" hangingPunct="1">
              <a:defRPr/>
            </a:pPr>
            <a:r>
              <a:rPr lang="cs-CZ" sz="4000" b="1"/>
              <a:t>Znovusbližovací subfáze</a:t>
            </a:r>
            <a:br>
              <a:rPr lang="cs-CZ" sz="4000" b="1"/>
            </a:br>
            <a:endParaRPr lang="cs-CZ" sz="4000" b="1"/>
          </a:p>
        </p:txBody>
      </p:sp>
      <p:sp>
        <p:nvSpPr>
          <p:cNvPr id="49155" name="Rectangle 3"/>
          <p:cNvSpPr>
            <a:spLocks noGrp="1" noChangeArrowheads="1"/>
          </p:cNvSpPr>
          <p:nvPr>
            <p:ph type="body" idx="1"/>
          </p:nvPr>
        </p:nvSpPr>
        <p:spPr/>
        <p:txBody>
          <a:bodyPr/>
          <a:lstStyle/>
          <a:p>
            <a:pPr eaLnBrk="1" hangingPunct="1">
              <a:lnSpc>
                <a:spcPct val="80000"/>
              </a:lnSpc>
              <a:defRPr/>
            </a:pPr>
            <a:r>
              <a:rPr lang="cs-CZ"/>
              <a:t>Tato fáze vrcholí zhruba kolem dvou let věku. Dítě stále více chápe, že jednota je iluzí, že je na matce skutečně nezávislé, což v něm vybudí tzv. separační úzkost. Zatímco v minulém období bylo živé a průzkumnické, nyní má potřebu být více s matkou. Je to velmi komplikovaná fáze, pro dítě i pro matku, neboť dítě se chová „zlobivě“ – matku stále pronásleduje, ale přitom ji odstrkuje a provokuje. Podle Mahlerové se v něm bijí dvě tendence – touha po obnovení slastné fúze i strach, že fúze vyhladí </a:t>
            </a:r>
            <a:r>
              <a:rPr lang="cs-CZ" i="1"/>
              <a:t>já</a:t>
            </a:r>
            <a:r>
              <a:rPr lang="cs-CZ"/>
              <a:t>, že objekt dítě pohltí a vezme mu nezávislou existenci.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Konsolidace individuality</a:t>
            </a:r>
          </a:p>
        </p:txBody>
      </p:sp>
      <p:sp>
        <p:nvSpPr>
          <p:cNvPr id="3" name="Zástupný symbol pro obsah 2"/>
          <p:cNvSpPr>
            <a:spLocks noGrp="1"/>
          </p:cNvSpPr>
          <p:nvPr>
            <p:ph idx="1"/>
          </p:nvPr>
        </p:nvSpPr>
        <p:spPr/>
        <p:txBody>
          <a:bodyPr/>
          <a:lstStyle/>
          <a:p>
            <a:r>
              <a:rPr lang="cs-CZ" dirty="0"/>
              <a:t>Čtvrtá fáze separačně-individuačního procesu, vymezená zhruba třetím rokem života. Dítě konflikty vyřeší tím, že objekt (matku) zvnitřní a nadále se k ní vztahuje jako k vnitřnímu symbolu. </a:t>
            </a:r>
          </a:p>
          <a:p>
            <a:r>
              <a:rPr lang="cs-CZ" dirty="0"/>
              <a:t>dosažení „trvalosti objektu“ – obdobně jako J. </a:t>
            </a:r>
            <a:r>
              <a:rPr lang="cs-CZ" dirty="0" err="1"/>
              <a:t>Piaget</a:t>
            </a:r>
            <a:r>
              <a:rPr lang="cs-CZ" dirty="0"/>
              <a:t> – dítě chápe sebe samo jako samostatnou bytost, internalizace obrazu matky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latin typeface="Arial" pitchFamily="34" charset="0"/>
                <a:cs typeface="Arial" pitchFamily="34" charset="0"/>
              </a:rPr>
              <a:t>PSYCHOSOCIÁLNÍ VÝVOJ</a:t>
            </a:r>
          </a:p>
        </p:txBody>
      </p:sp>
      <p:sp>
        <p:nvSpPr>
          <p:cNvPr id="3" name="Zástupný symbol pro obsah 2"/>
          <p:cNvSpPr>
            <a:spLocks noGrp="1"/>
          </p:cNvSpPr>
          <p:nvPr>
            <p:ph sz="quarter" idx="1"/>
          </p:nvPr>
        </p:nvSpPr>
        <p:spPr/>
        <p:txBody>
          <a:bodyPr/>
          <a:lstStyle/>
          <a:p>
            <a:r>
              <a:rPr lang="cs-CZ" dirty="0">
                <a:latin typeface="Arial" pitchFamily="34" charset="0"/>
                <a:cs typeface="Arial" pitchFamily="34" charset="0"/>
              </a:rPr>
              <a:t>lidský život má </a:t>
            </a:r>
            <a:r>
              <a:rPr lang="cs-CZ" b="1" dirty="0">
                <a:latin typeface="Arial" pitchFamily="34" charset="0"/>
                <a:cs typeface="Arial" pitchFamily="34" charset="0"/>
              </a:rPr>
              <a:t>8 fází</a:t>
            </a:r>
            <a:r>
              <a:rPr lang="cs-CZ" dirty="0">
                <a:latin typeface="Arial" pitchFamily="34" charset="0"/>
                <a:cs typeface="Arial" pitchFamily="34" charset="0"/>
              </a:rPr>
              <a:t>, rozvíjí se jako květ</a:t>
            </a:r>
          </a:p>
          <a:p>
            <a:r>
              <a:rPr lang="cs-CZ" dirty="0">
                <a:latin typeface="Arial" pitchFamily="34" charset="0"/>
                <a:cs typeface="Arial" pitchFamily="34" charset="0"/>
              </a:rPr>
              <a:t>každá fáze má svůj </a:t>
            </a:r>
            <a:r>
              <a:rPr lang="cs-CZ" b="1" dirty="0">
                <a:latin typeface="Arial" pitchFamily="34" charset="0"/>
                <a:cs typeface="Arial" pitchFamily="34" charset="0"/>
              </a:rPr>
              <a:t>konflikt</a:t>
            </a:r>
            <a:r>
              <a:rPr lang="cs-CZ" dirty="0">
                <a:latin typeface="Arial" pitchFamily="34" charset="0"/>
                <a:cs typeface="Arial" pitchFamily="34" charset="0"/>
              </a:rPr>
              <a:t> (</a:t>
            </a:r>
            <a:r>
              <a:rPr lang="cs-CZ" i="1" dirty="0" err="1">
                <a:latin typeface="Arial" pitchFamily="34" charset="0"/>
                <a:cs typeface="Arial" pitchFamily="34" charset="0"/>
              </a:rPr>
              <a:t>self</a:t>
            </a:r>
            <a:r>
              <a:rPr lang="cs-CZ" dirty="0">
                <a:latin typeface="Arial" pitchFamily="34" charset="0"/>
                <a:cs typeface="Arial" pitchFamily="34" charset="0"/>
              </a:rPr>
              <a:t> x </a:t>
            </a:r>
            <a:r>
              <a:rPr lang="cs-CZ" i="1" dirty="0">
                <a:latin typeface="Arial" pitchFamily="34" charset="0"/>
                <a:cs typeface="Arial" pitchFamily="34" charset="0"/>
              </a:rPr>
              <a:t>objekt</a:t>
            </a:r>
            <a:r>
              <a:rPr lang="cs-CZ" dirty="0">
                <a:latin typeface="Arial" pitchFamily="34" charset="0"/>
                <a:cs typeface="Arial" pitchFamily="34" charset="0"/>
              </a:rPr>
              <a:t>)</a:t>
            </a:r>
          </a:p>
          <a:p>
            <a:r>
              <a:rPr lang="cs-CZ" dirty="0">
                <a:latin typeface="Arial" pitchFamily="34" charset="0"/>
                <a:cs typeface="Arial" pitchFamily="34" charset="0"/>
              </a:rPr>
              <a:t>úspěch/neúspěch v řešení konfliktu ovlivňuje postup v dalších fázích</a:t>
            </a:r>
          </a:p>
          <a:p>
            <a:r>
              <a:rPr lang="cs-CZ" dirty="0">
                <a:latin typeface="Arial" pitchFamily="34" charset="0"/>
                <a:cs typeface="Arial" pitchFamily="34" charset="0"/>
              </a:rPr>
              <a:t>vyřešením konfliktu jedinec získá </a:t>
            </a:r>
            <a:r>
              <a:rPr lang="cs-CZ" b="1" dirty="0">
                <a:latin typeface="Arial" pitchFamily="34" charset="0"/>
                <a:cs typeface="Arial" pitchFamily="34" charset="0"/>
              </a:rPr>
              <a:t>ctnost</a:t>
            </a:r>
            <a:r>
              <a:rPr lang="cs-CZ" dirty="0">
                <a:latin typeface="Arial" pitchFamily="34" charset="0"/>
                <a:cs typeface="Arial" pitchFamily="34" charset="0"/>
              </a:rPr>
              <a:t> (</a:t>
            </a:r>
            <a:r>
              <a:rPr lang="cs-CZ" i="1" dirty="0" err="1">
                <a:latin typeface="Arial" pitchFamily="34" charset="0"/>
                <a:cs typeface="Arial" pitchFamily="34" charset="0"/>
              </a:rPr>
              <a:t>virtue</a:t>
            </a:r>
            <a:r>
              <a:rPr lang="cs-CZ" dirty="0">
                <a:latin typeface="Arial" pitchFamily="34" charset="0"/>
                <a:cs typeface="Arial" pitchFamily="34" charset="0"/>
              </a:rPr>
              <a:t>)</a:t>
            </a:r>
          </a:p>
          <a:p>
            <a:r>
              <a:rPr lang="cs-CZ" dirty="0">
                <a:latin typeface="Arial" pitchFamily="34" charset="0"/>
                <a:cs typeface="Arial" pitchFamily="34" charset="0"/>
              </a:rPr>
              <a:t>krize řešena neuspokojivě – vývoj poškozen, negativní komponenta (nedůvěra, stud, nejistota…)</a:t>
            </a:r>
          </a:p>
        </p:txBody>
      </p:sp>
    </p:spTree>
    <p:extLst>
      <p:ext uri="{BB962C8B-B14F-4D97-AF65-F5344CB8AC3E}">
        <p14:creationId xmlns:p14="http://schemas.microsoft.com/office/powerpoint/2010/main" val="3823682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cs-CZ">
                <a:solidFill>
                  <a:schemeClr val="folHlink"/>
                </a:solidFill>
              </a:rPr>
              <a:t>Eriksonova teorie</a:t>
            </a:r>
          </a:p>
        </p:txBody>
      </p:sp>
      <p:sp>
        <p:nvSpPr>
          <p:cNvPr id="39939" name="Rectangle 3"/>
          <p:cNvSpPr>
            <a:spLocks noGrp="1" noChangeArrowheads="1"/>
          </p:cNvSpPr>
          <p:nvPr>
            <p:ph idx="1"/>
          </p:nvPr>
        </p:nvSpPr>
        <p:spPr/>
        <p:txBody>
          <a:bodyPr/>
          <a:lstStyle/>
          <a:p>
            <a:pPr eaLnBrk="1" hangingPunct="1">
              <a:lnSpc>
                <a:spcPct val="90000"/>
              </a:lnSpc>
              <a:defRPr/>
            </a:pPr>
            <a:endParaRPr lang="cs-CZ" sz="2400" dirty="0"/>
          </a:p>
          <a:p>
            <a:pPr eaLnBrk="1" hangingPunct="1">
              <a:lnSpc>
                <a:spcPct val="90000"/>
              </a:lnSpc>
              <a:defRPr/>
            </a:pPr>
            <a:r>
              <a:rPr lang="cs-CZ" sz="2400" dirty="0"/>
              <a:t>1. Díky péči mateřské osoby - </a:t>
            </a:r>
            <a:r>
              <a:rPr lang="cs-CZ" sz="2400" b="1" dirty="0"/>
              <a:t>základní důvěra proti základní nedůvěře </a:t>
            </a:r>
            <a:r>
              <a:rPr lang="cs-CZ" sz="2400" dirty="0"/>
              <a:t>(od narození do 1 roku). Ctnost naděje (že život je dobrý). </a:t>
            </a:r>
            <a:r>
              <a:rPr lang="cs-CZ" sz="2400" dirty="0">
                <a:solidFill>
                  <a:srgbClr val="FFFF00"/>
                </a:solidFill>
              </a:rPr>
              <a:t>Existenciální otázka: Mohu důvěřovat světu? </a:t>
            </a:r>
          </a:p>
          <a:p>
            <a:pPr eaLnBrk="1" hangingPunct="1">
              <a:lnSpc>
                <a:spcPct val="90000"/>
              </a:lnSpc>
              <a:defRPr/>
            </a:pPr>
            <a:endParaRPr lang="cs-CZ" sz="2400"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81201" y="277814"/>
            <a:ext cx="8435975" cy="1139825"/>
          </a:xfrm>
        </p:spPr>
        <p:txBody>
          <a:bodyPr>
            <a:normAutofit/>
          </a:bodyPr>
          <a:lstStyle/>
          <a:p>
            <a:pPr eaLnBrk="1" hangingPunct="1"/>
            <a:r>
              <a:rPr lang="cs-CZ" altLang="cs-CZ" sz="3800" b="1">
                <a:solidFill>
                  <a:srgbClr val="00B050"/>
                </a:solidFill>
              </a:rPr>
              <a:t>Rané dětství (od narození do 18 měsíců)</a:t>
            </a:r>
          </a:p>
        </p:txBody>
      </p:sp>
      <p:sp>
        <p:nvSpPr>
          <p:cNvPr id="37891" name="Rectangle 6"/>
          <p:cNvSpPr>
            <a:spLocks noGrp="1" noChangeArrowheads="1"/>
          </p:cNvSpPr>
          <p:nvPr>
            <p:ph type="body" sz="half" idx="1"/>
          </p:nvPr>
        </p:nvSpPr>
        <p:spPr>
          <a:xfrm>
            <a:off x="1981200" y="1052513"/>
            <a:ext cx="4038600" cy="5472112"/>
          </a:xfrm>
        </p:spPr>
        <p:txBody>
          <a:bodyPr>
            <a:normAutofit/>
          </a:bodyPr>
          <a:lstStyle/>
          <a:p>
            <a:pPr eaLnBrk="1" hangingPunct="1">
              <a:lnSpc>
                <a:spcPct val="90000"/>
              </a:lnSpc>
            </a:pPr>
            <a:r>
              <a:rPr lang="cs-CZ" altLang="cs-CZ" sz="2600"/>
              <a:t>Dítě zcela závislé na péči (především mateřské)</a:t>
            </a:r>
          </a:p>
          <a:p>
            <a:pPr eaLnBrk="1" hangingPunct="1">
              <a:lnSpc>
                <a:spcPct val="90000"/>
              </a:lnSpc>
            </a:pPr>
            <a:r>
              <a:rPr lang="cs-CZ" altLang="cs-CZ" sz="2600" b="1"/>
              <a:t>Důvěru</a:t>
            </a:r>
            <a:r>
              <a:rPr lang="cs-CZ" altLang="cs-CZ" sz="2600"/>
              <a:t> buduje fyzická péče (kojení, krmení), spolehlivá dostupnost pečující osoby, vřelost, kontakt, projevy lásky</a:t>
            </a:r>
          </a:p>
          <a:p>
            <a:pPr eaLnBrk="1" hangingPunct="1">
              <a:lnSpc>
                <a:spcPct val="90000"/>
              </a:lnSpc>
            </a:pPr>
            <a:r>
              <a:rPr lang="cs-CZ" altLang="cs-CZ" sz="2600" b="1"/>
              <a:t>Nedůvěra</a:t>
            </a:r>
            <a:r>
              <a:rPr lang="cs-CZ" altLang="cs-CZ" sz="2600"/>
              <a:t> vzniká na základě odmítání, nepřiměřenosti, nepředvídatelnosti nebo nedostupnosti pečující osoby</a:t>
            </a:r>
          </a:p>
          <a:p>
            <a:pPr eaLnBrk="1" hangingPunct="1">
              <a:lnSpc>
                <a:spcPct val="90000"/>
              </a:lnSpc>
            </a:pPr>
            <a:endParaRPr lang="cs-CZ" altLang="cs-CZ" sz="2600"/>
          </a:p>
        </p:txBody>
      </p:sp>
      <p:pic>
        <p:nvPicPr>
          <p:cNvPr id="37892" name="Picture 8" descr="kojenec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366742" y="1355567"/>
            <a:ext cx="4183062" cy="2574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7893" name="Picture 9" descr="kojenec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4563" y="3890964"/>
            <a:ext cx="4248150" cy="285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4085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chemeClr val="folHlink"/>
                </a:solidFill>
              </a:rPr>
              <a:t>Eriksonova</a:t>
            </a:r>
            <a:r>
              <a:rPr lang="cs-CZ" dirty="0">
                <a:solidFill>
                  <a:schemeClr val="folHlink"/>
                </a:solidFill>
              </a:rPr>
              <a:t> teorie</a:t>
            </a:r>
            <a:endParaRPr lang="cs-CZ" dirty="0"/>
          </a:p>
        </p:txBody>
      </p:sp>
      <p:sp>
        <p:nvSpPr>
          <p:cNvPr id="3" name="Zástupný symbol pro obsah 2"/>
          <p:cNvSpPr>
            <a:spLocks noGrp="1"/>
          </p:cNvSpPr>
          <p:nvPr>
            <p:ph idx="1"/>
          </p:nvPr>
        </p:nvSpPr>
        <p:spPr/>
        <p:txBody>
          <a:bodyPr/>
          <a:lstStyle/>
          <a:p>
            <a:r>
              <a:rPr lang="cs-CZ" dirty="0"/>
              <a:t>2. V závislosti na požadavcích okolí - </a:t>
            </a:r>
            <a:r>
              <a:rPr lang="cs-CZ" b="1" dirty="0"/>
              <a:t>sebedůvěra, autonomie a vůle proti zahanbení, studu a pochybám </a:t>
            </a:r>
            <a:r>
              <a:rPr lang="cs-CZ" dirty="0"/>
              <a:t>(od 1 do 3 let). Ctnost vůle </a:t>
            </a:r>
            <a:r>
              <a:rPr lang="cs-CZ" dirty="0">
                <a:solidFill>
                  <a:srgbClr val="FFFF00"/>
                </a:solidFill>
              </a:rPr>
              <a:t>Existenciální otázka: Je v pořádku jaký jsem?</a:t>
            </a:r>
          </a:p>
          <a:p>
            <a:endParaRPr lang="cs-CZ" dirty="0"/>
          </a:p>
        </p:txBody>
      </p:sp>
    </p:spTree>
    <p:extLst>
      <p:ext uri="{BB962C8B-B14F-4D97-AF65-F5344CB8AC3E}">
        <p14:creationId xmlns:p14="http://schemas.microsoft.com/office/powerpoint/2010/main" val="382605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981200" y="260351"/>
            <a:ext cx="8229600" cy="792163"/>
          </a:xfrm>
        </p:spPr>
        <p:txBody>
          <a:bodyPr/>
          <a:lstStyle/>
          <a:p>
            <a:pPr eaLnBrk="1" hangingPunct="1"/>
            <a:r>
              <a:rPr lang="cs-CZ" altLang="cs-CZ" b="1">
                <a:solidFill>
                  <a:srgbClr val="00B050"/>
                </a:solidFill>
              </a:rPr>
              <a:t>Batole (asi 18 měsíců -3 roky)</a:t>
            </a:r>
          </a:p>
        </p:txBody>
      </p:sp>
      <p:sp>
        <p:nvSpPr>
          <p:cNvPr id="39939" name="Rectangle 3"/>
          <p:cNvSpPr>
            <a:spLocks noGrp="1" noChangeArrowheads="1"/>
          </p:cNvSpPr>
          <p:nvPr>
            <p:ph type="body" sz="half" idx="1"/>
          </p:nvPr>
        </p:nvSpPr>
        <p:spPr>
          <a:xfrm>
            <a:off x="1971675" y="900113"/>
            <a:ext cx="4268788" cy="5472112"/>
          </a:xfrm>
        </p:spPr>
        <p:txBody>
          <a:bodyPr/>
          <a:lstStyle/>
          <a:p>
            <a:pPr eaLnBrk="1" hangingPunct="1"/>
            <a:r>
              <a:rPr lang="cs-CZ" altLang="cs-CZ" sz="2200"/>
              <a:t>„</a:t>
            </a:r>
            <a:r>
              <a:rPr lang="cs-CZ" altLang="cs-CZ" sz="2400"/>
              <a:t>Svalově - anální“ období</a:t>
            </a:r>
          </a:p>
          <a:p>
            <a:pPr eaLnBrk="1" hangingPunct="1"/>
            <a:r>
              <a:rPr lang="cs-CZ" altLang="cs-CZ" sz="2400"/>
              <a:t>Dítě se učí „dělat věci samo“ – rozhodovat se nezávisle, kontrolovat vlastní tělo</a:t>
            </a:r>
          </a:p>
          <a:p>
            <a:pPr eaLnBrk="1" hangingPunct="1"/>
            <a:r>
              <a:rPr lang="cs-CZ" altLang="cs-CZ" sz="2400"/>
              <a:t>Pocit </a:t>
            </a:r>
            <a:r>
              <a:rPr lang="cs-CZ" altLang="cs-CZ" sz="2400" b="1"/>
              <a:t>autonomie </a:t>
            </a:r>
            <a:r>
              <a:rPr lang="cs-CZ" altLang="cs-CZ" sz="2400"/>
              <a:t>souvisí s rozvojem sebejistoty, sebevědomí </a:t>
            </a:r>
          </a:p>
          <a:p>
            <a:pPr eaLnBrk="1" hangingPunct="1"/>
            <a:r>
              <a:rPr lang="cs-CZ" altLang="cs-CZ" sz="2400" b="1"/>
              <a:t>Pochyby a pocity studu </a:t>
            </a:r>
            <a:r>
              <a:rPr lang="cs-CZ" altLang="cs-CZ" sz="2400"/>
              <a:t>vznikají obvykle na základě příliš ochraňujícího nebo naopak restriktivního chování rodičů</a:t>
            </a:r>
          </a:p>
        </p:txBody>
      </p:sp>
      <p:pic>
        <p:nvPicPr>
          <p:cNvPr id="39940" name="Picture 7" descr="batole_walking-dog-768215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72264" y="3725863"/>
            <a:ext cx="3887787" cy="2798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9941" name="Picture 8" descr="batole_provaze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6639" y="900113"/>
            <a:ext cx="4103687" cy="288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4285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chemeClr val="folHlink"/>
                </a:solidFill>
              </a:rPr>
              <a:t>Eriksonova</a:t>
            </a:r>
            <a:r>
              <a:rPr lang="cs-CZ" dirty="0">
                <a:solidFill>
                  <a:schemeClr val="folHlink"/>
                </a:solidFill>
              </a:rPr>
              <a:t> teorie</a:t>
            </a:r>
            <a:endParaRPr lang="cs-CZ" dirty="0"/>
          </a:p>
        </p:txBody>
      </p:sp>
      <p:sp>
        <p:nvSpPr>
          <p:cNvPr id="3" name="Zástupný symbol pro obsah 2"/>
          <p:cNvSpPr>
            <a:spLocks noGrp="1"/>
          </p:cNvSpPr>
          <p:nvPr>
            <p:ph idx="1"/>
          </p:nvPr>
        </p:nvSpPr>
        <p:spPr/>
        <p:txBody>
          <a:bodyPr/>
          <a:lstStyle/>
          <a:p>
            <a:r>
              <a:rPr lang="cs-CZ" dirty="0"/>
              <a:t>3. </a:t>
            </a:r>
            <a:r>
              <a:rPr lang="cs-CZ" b="1" dirty="0"/>
              <a:t>iniciativa, ochota riskovat oproti pocitům viny</a:t>
            </a:r>
            <a:r>
              <a:rPr lang="cs-CZ" dirty="0"/>
              <a:t>, rozvíjí se svědomí (od 3 do 5 let). Ctnost účelnost. </a:t>
            </a:r>
            <a:r>
              <a:rPr lang="cs-CZ" dirty="0">
                <a:solidFill>
                  <a:srgbClr val="FFFF00"/>
                </a:solidFill>
              </a:rPr>
              <a:t>Existenciální </a:t>
            </a:r>
            <a:r>
              <a:rPr lang="cs-CZ" dirty="0" err="1">
                <a:solidFill>
                  <a:srgbClr val="FFFF00"/>
                </a:solidFill>
              </a:rPr>
              <a:t>otázka:Je</a:t>
            </a:r>
            <a:r>
              <a:rPr lang="cs-CZ" dirty="0">
                <a:solidFill>
                  <a:srgbClr val="FFFF00"/>
                </a:solidFill>
              </a:rPr>
              <a:t> v pořádku to, co dělám? </a:t>
            </a:r>
          </a:p>
          <a:p>
            <a:endParaRPr lang="cs-CZ" dirty="0"/>
          </a:p>
        </p:txBody>
      </p:sp>
    </p:spTree>
    <p:extLst>
      <p:ext uri="{BB962C8B-B14F-4D97-AF65-F5344CB8AC3E}">
        <p14:creationId xmlns:p14="http://schemas.microsoft.com/office/powerpoint/2010/main" val="327888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981200" y="277813"/>
            <a:ext cx="8229600" cy="774700"/>
          </a:xfrm>
        </p:spPr>
        <p:txBody>
          <a:bodyPr/>
          <a:lstStyle/>
          <a:p>
            <a:pPr eaLnBrk="1" hangingPunct="1"/>
            <a:r>
              <a:rPr lang="cs-CZ" altLang="cs-CZ" b="1">
                <a:solidFill>
                  <a:srgbClr val="00B050"/>
                </a:solidFill>
              </a:rPr>
              <a:t>Předškolní věk (asi 3 – 6 let)</a:t>
            </a:r>
          </a:p>
        </p:txBody>
      </p:sp>
      <p:sp>
        <p:nvSpPr>
          <p:cNvPr id="41987" name="Rectangle 3"/>
          <p:cNvSpPr>
            <a:spLocks noGrp="1" noChangeArrowheads="1"/>
          </p:cNvSpPr>
          <p:nvPr>
            <p:ph type="body" sz="half" idx="1"/>
          </p:nvPr>
        </p:nvSpPr>
        <p:spPr>
          <a:xfrm>
            <a:off x="1981200" y="908051"/>
            <a:ext cx="4114800" cy="5616575"/>
          </a:xfrm>
        </p:spPr>
        <p:txBody>
          <a:bodyPr/>
          <a:lstStyle/>
          <a:p>
            <a:pPr eaLnBrk="1" hangingPunct="1"/>
            <a:r>
              <a:rPr lang="cs-CZ" altLang="cs-CZ" sz="2400"/>
              <a:t>„Lokomotoricko - genitální“ období</a:t>
            </a:r>
          </a:p>
          <a:p>
            <a:pPr eaLnBrk="1" hangingPunct="1"/>
            <a:r>
              <a:rPr lang="cs-CZ" altLang="cs-CZ" sz="2400"/>
              <a:t>Rozvoj vlastní </a:t>
            </a:r>
            <a:r>
              <a:rPr lang="cs-CZ" altLang="cs-CZ" sz="2400" b="1"/>
              <a:t>iniciativy</a:t>
            </a:r>
            <a:r>
              <a:rPr lang="cs-CZ" altLang="cs-CZ" sz="2400"/>
              <a:t> souvisí s tím, zda rodiče poskytují dítěti svobodu hrát si, imaginovat a ptát se</a:t>
            </a:r>
          </a:p>
          <a:p>
            <a:pPr eaLnBrk="1" hangingPunct="1"/>
            <a:r>
              <a:rPr lang="cs-CZ" altLang="cs-CZ" sz="2400" b="1"/>
              <a:t>Pocity viny </a:t>
            </a:r>
            <a:r>
              <a:rPr lang="cs-CZ" altLang="cs-CZ" sz="2400"/>
              <a:t>bývají reakcí na kritiku, zákazy, znejišťování, ponižování</a:t>
            </a:r>
          </a:p>
          <a:p>
            <a:pPr eaLnBrk="1" hangingPunct="1"/>
            <a:r>
              <a:rPr lang="cs-CZ" altLang="cs-CZ" sz="2400"/>
              <a:t>Morální vývoj předpokládá rovnováhu mezi iniciativou a pocity viny</a:t>
            </a:r>
          </a:p>
        </p:txBody>
      </p:sp>
      <p:pic>
        <p:nvPicPr>
          <p:cNvPr id="41988" name="Picture 7" descr="predskolak"/>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908676" y="1196976"/>
            <a:ext cx="4759325" cy="3167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27584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cs-CZ">
                <a:solidFill>
                  <a:schemeClr val="folHlink"/>
                </a:solidFill>
              </a:rPr>
              <a:t>Eriksonova teorie</a:t>
            </a:r>
          </a:p>
        </p:txBody>
      </p:sp>
      <p:sp>
        <p:nvSpPr>
          <p:cNvPr id="40963" name="Rectangle 3"/>
          <p:cNvSpPr>
            <a:spLocks noGrp="1" noChangeArrowheads="1"/>
          </p:cNvSpPr>
          <p:nvPr>
            <p:ph type="body" idx="1"/>
          </p:nvPr>
        </p:nvSpPr>
        <p:spPr/>
        <p:txBody>
          <a:bodyPr/>
          <a:lstStyle/>
          <a:p>
            <a:pPr eaLnBrk="1" hangingPunct="1">
              <a:lnSpc>
                <a:spcPct val="80000"/>
              </a:lnSpc>
              <a:defRPr/>
            </a:pPr>
            <a:r>
              <a:rPr lang="cs-CZ" dirty="0"/>
              <a:t>4. </a:t>
            </a:r>
            <a:r>
              <a:rPr lang="cs-CZ" b="1" dirty="0"/>
              <a:t>snaživost proti lhostejnosti a pocitu méněcennosti </a:t>
            </a:r>
            <a:r>
              <a:rPr lang="cs-CZ" dirty="0"/>
              <a:t>(od 6 do 12 let). Ctnost kompetence a úspěšnost. </a:t>
            </a:r>
            <a:r>
              <a:rPr lang="cs-CZ" dirty="0">
                <a:solidFill>
                  <a:srgbClr val="FFFF00"/>
                </a:solidFill>
              </a:rPr>
              <a:t>Existenciální otázka: Mohu být přínosem ve světě lidí a věcí? </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1017</Words>
  <Application>Microsoft Office PowerPoint</Application>
  <PresentationFormat>Širokoúhlá obrazovka</PresentationFormat>
  <Paragraphs>74</Paragraphs>
  <Slides>18</Slides>
  <Notes>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Roboto</vt:lpstr>
      <vt:lpstr>Wingdings</vt:lpstr>
      <vt:lpstr>Motiv Office</vt:lpstr>
      <vt:lpstr>Diagnostika vývojových specifik dětí předškolního věku (0 – 8 roků)</vt:lpstr>
      <vt:lpstr>PSYCHOSOCIÁLNÍ VÝVOJ</vt:lpstr>
      <vt:lpstr>Eriksonova teorie</vt:lpstr>
      <vt:lpstr>Rané dětství (od narození do 18 měsíců)</vt:lpstr>
      <vt:lpstr>Eriksonova teorie</vt:lpstr>
      <vt:lpstr>Batole (asi 18 měsíců -3 roky)</vt:lpstr>
      <vt:lpstr>Eriksonova teorie</vt:lpstr>
      <vt:lpstr>Předškolní věk (asi 3 – 6 let)</vt:lpstr>
      <vt:lpstr>Eriksonova teorie</vt:lpstr>
      <vt:lpstr>Školní věk (asi 6 – 12 let)</vt:lpstr>
      <vt:lpstr>Základní konflikty a dominanty identity</vt:lpstr>
      <vt:lpstr>Margaret Mahlerová</vt:lpstr>
      <vt:lpstr>Symbiotická fáze </vt:lpstr>
      <vt:lpstr>Separačně-individuační proces </vt:lpstr>
      <vt:lpstr>Subfáze diferenciace</vt:lpstr>
      <vt:lpstr>Praktikující subfáze </vt:lpstr>
      <vt:lpstr>Znovusbližovací subfáze </vt:lpstr>
      <vt:lpstr>Konsolidace individuality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Diagnostika vývojových specifik</dc:title>
  <dc:creator>Táňa Fikarová</dc:creator>
  <cp:lastModifiedBy>Táňa Fikarová</cp:lastModifiedBy>
  <cp:revision>1</cp:revision>
  <dcterms:created xsi:type="dcterms:W3CDTF">2020-11-01T10:19:57Z</dcterms:created>
  <dcterms:modified xsi:type="dcterms:W3CDTF">2020-11-01T10:21:18Z</dcterms:modified>
</cp:coreProperties>
</file>