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81" r:id="rId4"/>
    <p:sldId id="257" r:id="rId5"/>
    <p:sldId id="260" r:id="rId6"/>
    <p:sldId id="264" r:id="rId7"/>
    <p:sldId id="275" r:id="rId8"/>
    <p:sldId id="262" r:id="rId9"/>
    <p:sldId id="276" r:id="rId10"/>
    <p:sldId id="274" r:id="rId11"/>
    <p:sldId id="277" r:id="rId12"/>
    <p:sldId id="279" r:id="rId13"/>
    <p:sldId id="280" r:id="rId14"/>
    <p:sldId id="278" r:id="rId15"/>
    <p:sldId id="283" r:id="rId16"/>
    <p:sldId id="282" r:id="rId17"/>
    <p:sldId id="284" r:id="rId18"/>
    <p:sldId id="285" r:id="rId19"/>
    <p:sldId id="258" r:id="rId20"/>
    <p:sldId id="261" r:id="rId21"/>
    <p:sldId id="286" r:id="rId22"/>
    <p:sldId id="292" r:id="rId23"/>
    <p:sldId id="293" r:id="rId24"/>
    <p:sldId id="294" r:id="rId25"/>
    <p:sldId id="295" r:id="rId26"/>
    <p:sldId id="289" r:id="rId27"/>
    <p:sldId id="290" r:id="rId28"/>
    <p:sldId id="296" r:id="rId29"/>
    <p:sldId id="297" r:id="rId30"/>
    <p:sldId id="288" r:id="rId31"/>
    <p:sldId id="291" r:id="rId32"/>
    <p:sldId id="298" r:id="rId33"/>
    <p:sldId id="266" r:id="rId34"/>
    <p:sldId id="267" r:id="rId35"/>
    <p:sldId id="269" r:id="rId36"/>
    <p:sldId id="268" r:id="rId37"/>
    <p:sldId id="270" r:id="rId38"/>
    <p:sldId id="271" r:id="rId39"/>
    <p:sldId id="272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885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9D9B5-23EA-4269-B0E8-C1CCBC0B384D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1C945-D824-458C-8CEF-C8A2023DE394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d.muni.cz/kvv/archiv/content_cz/vytvarna_akce_dokumentace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list.cz/uploads/tx_artlist/6747-chatrny-kresba_s_prekazkami.jpg"/>
          <p:cNvPicPr>
            <a:picLocks noChangeAspect="1" noChangeArrowheads="1"/>
          </p:cNvPicPr>
          <p:nvPr/>
        </p:nvPicPr>
        <p:blipFill>
          <a:blip r:embed="rId2" cstate="print"/>
          <a:srcRect b="4874"/>
          <a:stretch>
            <a:fillRect/>
          </a:stretch>
        </p:blipFill>
        <p:spPr bwMode="auto">
          <a:xfrm rot="5400000">
            <a:off x="1202859" y="-1202860"/>
            <a:ext cx="6858000" cy="926371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871192" y="5934670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latin typeface="Adobe Garamond Pro Bold" pitchFamily="18" charset="-18"/>
              </a:rPr>
              <a:t>PERFORMANCE ART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973_RukaAZrcadl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671"/>
            <a:ext cx="9144000" cy="6866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15816" y="5085184"/>
            <a:ext cx="5770984" cy="211683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sz="8000" dirty="0">
                <a:latin typeface="Adobe Garamond Pro Bold" pitchFamily="18" charset="-18"/>
              </a:rPr>
              <a:t>PROVAZOVÉ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970_KazdaDeska99X50_BarvaDeskyProvaZ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320480" cy="6880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970_72X66_Seps_PlaTnoProvaZek_S_R_O_Soukr_SbiRka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125308"/>
            <a:ext cx="6336704" cy="6983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6752" y="5373216"/>
            <a:ext cx="8147248" cy="211683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sz="8000" dirty="0">
                <a:latin typeface="Adobe Garamond Pro Bold" pitchFamily="18" charset="-18"/>
              </a:rPr>
              <a:t>AKCE-INSTALACE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973FerityKov_PilinyLidskeTelo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4238625" cy="5657851"/>
          </a:xfrm>
          <a:prstGeom prst="rect">
            <a:avLst/>
          </a:prstGeom>
          <a:noFill/>
        </p:spPr>
      </p:pic>
      <p:pic>
        <p:nvPicPr>
          <p:cNvPr id="39940" name="Picture 4" descr="1973FerityKov_PilinyLidskeTelo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4238625" cy="56578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95536" y="6237312"/>
            <a:ext cx="2877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dobe Garamond Pro Bold" pitchFamily="18" charset="-18"/>
              </a:rPr>
              <a:t>Magnety – lidské tělo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976_25X31X36_KovSilonBarvaSvetlo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534275" cy="565785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971600" y="6165304"/>
            <a:ext cx="202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dobe Garamond Pro Bold" pitchFamily="18" charset="-18"/>
              </a:rPr>
              <a:t>Smyčky - stíny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MUmeni20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534275" cy="565785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043608" y="6165304"/>
            <a:ext cx="5324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dobe Garamond Pro Bold" pitchFamily="18" charset="-18"/>
              </a:rPr>
              <a:t>Dům umění – Dalibor Chatrný a prostor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uMUmeni200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238625" cy="5657851"/>
          </a:xfrm>
          <a:prstGeom prst="rect">
            <a:avLst/>
          </a:prstGeom>
          <a:noFill/>
        </p:spPr>
      </p:pic>
      <p:pic>
        <p:nvPicPr>
          <p:cNvPr id="44036" name="Picture 4" descr="DuMUmeni200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238625" cy="565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list.cz/uploads/tx_artlist/6747-chatrny-kresba_s_prekazkami.jpg"/>
          <p:cNvPicPr>
            <a:picLocks noChangeAspect="1" noChangeArrowheads="1"/>
          </p:cNvPicPr>
          <p:nvPr/>
        </p:nvPicPr>
        <p:blipFill>
          <a:blip r:embed="rId2" cstate="print"/>
          <a:srcRect b="4874"/>
          <a:stretch>
            <a:fillRect/>
          </a:stretch>
        </p:blipFill>
        <p:spPr bwMode="auto">
          <a:xfrm rot="5400000">
            <a:off x="1202859" y="-1202860"/>
            <a:ext cx="6858000" cy="9263719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3419872" y="5934670"/>
            <a:ext cx="549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latin typeface="Adobe Garamond Pro Bold" pitchFamily="18" charset="-18"/>
              </a:rPr>
              <a:t>KATEŘINA ŠEDÁ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/>
          <a:lstStyle/>
          <a:p>
            <a:r>
              <a:rPr lang="cs-CZ" dirty="0">
                <a:latin typeface="Adobe Garamond Pro Bold" pitchFamily="18" charset="-18"/>
              </a:rPr>
              <a:t>Performance</a:t>
            </a:r>
          </a:p>
          <a:p>
            <a:pPr lvl="1"/>
            <a:r>
              <a:rPr lang="cs-CZ" dirty="0">
                <a:latin typeface="Adobe Garamond Pro Bold" pitchFamily="18" charset="-18"/>
              </a:rPr>
              <a:t>umění, kde činnost jednotlivce nebo skupiny na určitém místě, v určitém čase, představuje dílo</a:t>
            </a:r>
          </a:p>
          <a:p>
            <a:r>
              <a:rPr lang="cs-CZ" dirty="0">
                <a:latin typeface="Adobe Garamond Pro Bold" pitchFamily="18" charset="-18"/>
              </a:rPr>
              <a:t>Happening</a:t>
            </a:r>
          </a:p>
          <a:p>
            <a:pPr lvl="1"/>
            <a:r>
              <a:rPr lang="cs-CZ" dirty="0">
                <a:latin typeface="Adobe Garamond Pro Bold" pitchFamily="18" charset="-18"/>
              </a:rPr>
              <a:t>cílem je zapojení diváka do akce</a:t>
            </a:r>
          </a:p>
          <a:p>
            <a:endParaRPr lang="cs-CZ" dirty="0"/>
          </a:p>
        </p:txBody>
      </p:sp>
      <p:pic>
        <p:nvPicPr>
          <p:cNvPr id="27650" name="Picture 2" descr="Výsledek obrázku pro happening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61048"/>
            <a:ext cx="3847210" cy="2592288"/>
          </a:xfrm>
          <a:prstGeom prst="rect">
            <a:avLst/>
          </a:prstGeom>
          <a:noFill/>
        </p:spPr>
      </p:pic>
      <p:pic>
        <p:nvPicPr>
          <p:cNvPr id="27652" name="Picture 4" descr="Výsledek obrázku pro performance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933056"/>
            <a:ext cx="3777799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ek obrázku pro KATEŘINA ŠEDÁ"/>
          <p:cNvPicPr>
            <a:picLocks noChangeAspect="1" noChangeArrowheads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 descr="Výsledek obrázku pro KATEŘINA ŠED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6084" name="Picture 4" descr="Výsledek obrázku pro KATEŘINA ŠED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019425" cy="301942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851920" y="579358"/>
            <a:ext cx="482453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*1977</a:t>
            </a:r>
          </a:p>
          <a:p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Sociální architektura</a:t>
            </a:r>
          </a:p>
          <a:p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Sociálně koncipované projekty v ČR i v zahraničí</a:t>
            </a:r>
          </a:p>
          <a:p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Norsko, San </a:t>
            </a:r>
            <a:r>
              <a:rPr lang="cs-CZ" sz="2400" dirty="0" err="1">
                <a:latin typeface="Adobe Garamond Pro Bold" pitchFamily="18" charset="-18"/>
              </a:rPr>
              <a:t>Francisco</a:t>
            </a:r>
            <a:r>
              <a:rPr lang="cs-CZ" sz="2400" dirty="0">
                <a:latin typeface="Adobe Garamond Pro Bold" pitchFamily="18" charset="-18"/>
              </a:rPr>
              <a:t>, Japonsko, Moskva…</a:t>
            </a:r>
          </a:p>
          <a:p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Ocenění: Architekt roku 2017, Cena Jindřicha </a:t>
            </a:r>
            <a:r>
              <a:rPr lang="cs-CZ" sz="2400" dirty="0" err="1">
                <a:latin typeface="Adobe Garamond Pro Bold" pitchFamily="18" charset="-18"/>
              </a:rPr>
              <a:t>Chalupeckého</a:t>
            </a:r>
            <a:r>
              <a:rPr lang="cs-CZ" sz="2400" dirty="0">
                <a:latin typeface="Adobe Garamond Pro Bold" pitchFamily="18" charset="-18"/>
              </a:rPr>
              <a:t>, Magnesia Litera za </a:t>
            </a:r>
            <a:r>
              <a:rPr lang="cs-CZ" sz="2400" dirty="0" err="1">
                <a:latin typeface="Adobe Garamond Pro Bold" pitchFamily="18" charset="-18"/>
              </a:rPr>
              <a:t>publistiku</a:t>
            </a:r>
            <a:r>
              <a:rPr lang="cs-CZ" sz="2400" dirty="0">
                <a:latin typeface="Adobe Garamond Pro Bold" pitchFamily="18" charset="-18"/>
              </a:rPr>
              <a:t>..</a:t>
            </a:r>
          </a:p>
          <a:p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Vydala přes 30 knih ve kterých popisuje detailně své projekty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4149080"/>
            <a:ext cx="8229600" cy="125273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sz="7200" dirty="0">
                <a:latin typeface="Adobe Garamond Pro Bold" pitchFamily="18" charset="-18"/>
              </a:rPr>
              <a:t>VÝSTAVA ZA OKNY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oto: Kateřina Šed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204498" cy="613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oto: Kateřina Šed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7859" y="0"/>
            <a:ext cx="102818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5750004"/>
            <a:ext cx="93363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6600" dirty="0">
                <a:latin typeface="Adobe Garamond Pro Bold" pitchFamily="18" charset="-18"/>
              </a:rPr>
              <a:t>KAŽDEJ PES JINÁ VES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oto: Kateřina Šed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3595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oto: Vít Kusák"/>
          <p:cNvPicPr>
            <a:picLocks noChangeAspect="1" noChangeArrowheads="1"/>
          </p:cNvPicPr>
          <p:nvPr/>
        </p:nvPicPr>
        <p:blipFill>
          <a:blip r:embed="rId2" cstate="print"/>
          <a:srcRect l="1756" r="9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oto: Vít Klusá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771800" y="5750004"/>
            <a:ext cx="720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6600" dirty="0">
                <a:latin typeface="Adobe Garamond Pro Bold" pitchFamily="18" charset="-18"/>
              </a:rPr>
              <a:t>FURT DOKOLA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dobe Garamond Pro Bold" pitchFamily="18" charset="-18"/>
              </a:rPr>
              <a:t>PERFORMANCE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4525963"/>
          </a:xfrm>
        </p:spPr>
        <p:txBody>
          <a:bodyPr/>
          <a:lstStyle/>
          <a:p>
            <a:r>
              <a:rPr lang="cs-CZ" dirty="0">
                <a:latin typeface="Adobe Garamond Pro Bold" pitchFamily="18" charset="-18"/>
              </a:rPr>
              <a:t>Živé</a:t>
            </a:r>
          </a:p>
          <a:p>
            <a:r>
              <a:rPr lang="cs-CZ" dirty="0">
                <a:latin typeface="Adobe Garamond Pro Bold" pitchFamily="18" charset="-18"/>
              </a:rPr>
              <a:t>Experiment</a:t>
            </a:r>
          </a:p>
          <a:p>
            <a:r>
              <a:rPr lang="cs-CZ" dirty="0">
                <a:latin typeface="Adobe Garamond Pro Bold" pitchFamily="18" charset="-18"/>
              </a:rPr>
              <a:t>Nedá se koupit</a:t>
            </a:r>
          </a:p>
          <a:p>
            <a:r>
              <a:rPr lang="cs-CZ" dirty="0">
                <a:latin typeface="Adobe Garamond Pro Bold" pitchFamily="18" charset="-18"/>
              </a:rPr>
              <a:t>Všeobecně uznávané umělecké hnutí</a:t>
            </a:r>
          </a:p>
          <a:p>
            <a:r>
              <a:rPr lang="cs-CZ" dirty="0">
                <a:latin typeface="Adobe Garamond Pro Bold" pitchFamily="18" charset="-18"/>
              </a:rPr>
              <a:t>Zábavné i děsivé, hlavně ZAPAMATOVATELNÉ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ýsledek obrázku pro KATEŘINA ŠEDÁ"/>
          <p:cNvPicPr>
            <a:picLocks noChangeAspect="1" noChangeArrowheads="1"/>
          </p:cNvPicPr>
          <p:nvPr/>
        </p:nvPicPr>
        <p:blipFill>
          <a:blip r:embed="rId2" cstate="print"/>
          <a:srcRect l="1840" r="4956"/>
          <a:stretch>
            <a:fillRect/>
          </a:stretch>
        </p:blipFill>
        <p:spPr bwMode="auto">
          <a:xfrm>
            <a:off x="0" y="692696"/>
            <a:ext cx="9144000" cy="5514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oto: Tomki Něm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663"/>
            <a:ext cx="10349607" cy="688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oto: Tomki Něm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3050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t="4547" r="32761" b="7234"/>
          <a:stretch>
            <a:fillRect/>
          </a:stretch>
        </p:blipFill>
        <p:spPr bwMode="auto">
          <a:xfrm>
            <a:off x="179512" y="188640"/>
            <a:ext cx="8748464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https://www.ped.muni.cz/kvv/archiv/content_cz/vytvarna_akce_dokumentace.pdf</a:t>
            </a:r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may contain: shoes and out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may contain: 1 person, shoes"/>
          <p:cNvPicPr>
            <a:picLocks noChangeAspect="1" noChangeArrowheads="1"/>
          </p:cNvPicPr>
          <p:nvPr/>
        </p:nvPicPr>
        <p:blipFill>
          <a:blip r:embed="rId2" cstate="print"/>
          <a:srcRect r="11250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may contain: 1 person, standing, shoes, sky, child, outdoor and n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9099" y="0"/>
            <a:ext cx="103030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lh3.googleusercontent.com/1Tn_-v4CEfwKlwLa_x1hXCae8PrkRmKbDXA1Tg14FCIdsI-t0o9o16_4qaDW7Y-0BSZ0De-rSeOjz5WGL6g8D7jGwwVn9TZhlrCfrZdY0mU81AFuTwrQYK2lJiLWRL3gZEPAcy6GavDxHsaW7EUvo7M53nHDCR6oZnToMLo1cs8gt1pqsJH2RxXr-4eR9DVi9iZKUhJiOagdDfWi5TK25ijlBflxhJPVx2ptoymBPGAPdD6kU7PmsvBTUsrGQ6ai_BAstsX2crqujcIcmeotBCcCi7rwSEgU3o3j-X8ceZX3jokL96covLdF_lE5ESiUZcOv0QP_MpfLB273At0Ye8o3qdDbtUaslLpiTV5IBNlOZWW9AG_HkP0R5ICXtVnXnga31J1suYGY7mYzwDLmrsFGepU_uKZKkbEq4R2_7kCbCW_hSYQkenDd77EdC4D2acJ7A9QkvvDw8Soj1JLQggKuBm6vg21_V7ZcxT6smeU-WdLeA7FbsuYrrsUp7TzHbGevkgSptd3DjDEbz7Ab4QG7K5jUz9bUTWJhfCMGAdpvoo0w9CTkebq0mh72TeRZzAB_2vRuc38V6fJdNS5HW1lhxwcZsPRM69RzOF67cXkT477taFeNbJvPbWtG-0ezSzzgURTZVhJlRxI6Eqib8pRi9vDGtuiRrZwOnaxbroiV-zm8TV7mLjY=w1186-h889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29"/>
            <a:ext cx="9144000" cy="6859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lh3.googleusercontent.com/gpwLOFACsqJ7BR3Dj4k-JmRFTQ98GBb_rgVNZTemi77VLYxhK5Tesl6nQmGgSEBChj2BZiJhwXZVNic5Wvg_xfEos47XZkJzk58Tph43Ckp0gjCspnTJdp3yYvYs5gmra1x0tGthZgc7eUgxoI8qGLlw5vQhHITRwQFEzOmaNDoiPDtnjWwchWtgrMJPLtVEZzCkt65CubAaYH9llNuqERfIvtWQGGulD9mcE90uHjZAr4fmR8CMw9quZo7zPoD8YHT8Pgj3rpcANeJbsv40p6AkEbFn5fCvKb9YSE_U3hHDA4Ye5us2j6UjRUn5CTcbJlKTdnnI3QVW9b8_ErbL1MQQRxnDpu5ECWkjH8G2xD1W-5N8qN-5J_OlY6zS6LL-HSqnPrRXxtD3jtNWFC1o3GXvPLCH1ugruk3lPLAPgG76oAWbpyPM3hKx8M-QzB2AHZdpg0OPtfSKqpi4Y1288vh73v7fAHiU_pBLl6sJzOhIDw4Y982sTqKdLpF-6CLwjrRElv5PBVhTN1s86OI2EL9OGgHEPoah6QnrVM9e26g9tYlYtgFPnRxrQJT5NWc4iZ5DLrvfXismNpApQjWaIqGQO5ANWgGGHUWA1nZ1SMxzl7fm8gwGKjRtGjmfH59LiAE9zI8Cg8-BExXPH4AeNxL7TfLCuOhiN3p9kiOHUbmWQb4nsi9C894=w1186-h889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29"/>
            <a:ext cx="9144000" cy="6859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list.cz/uploads/tx_artlist/6747-chatrny-kresba_s_prekazkami.jpg"/>
          <p:cNvPicPr>
            <a:picLocks noChangeAspect="1" noChangeArrowheads="1"/>
          </p:cNvPicPr>
          <p:nvPr/>
        </p:nvPicPr>
        <p:blipFill>
          <a:blip r:embed="rId2" cstate="print"/>
          <a:srcRect b="4874"/>
          <a:stretch>
            <a:fillRect/>
          </a:stretch>
        </p:blipFill>
        <p:spPr bwMode="auto">
          <a:xfrm rot="5400000">
            <a:off x="1202859" y="-1202860"/>
            <a:ext cx="6858000" cy="9263719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461145" y="5934670"/>
            <a:ext cx="6682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latin typeface="Adobe Garamond Pro Bold" pitchFamily="18" charset="-18"/>
              </a:rPr>
              <a:t>DALIBOR CHATRNÝ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dalibor chatrn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5495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ýsledek obrázku pro dalibor chatrný uměl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096344" cy="309634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067944" y="404664"/>
            <a:ext cx="4608512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*1925                                +2012</a:t>
            </a:r>
          </a:p>
          <a:p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Spjatý s městem Brno </a:t>
            </a:r>
          </a:p>
          <a:p>
            <a:pPr>
              <a:buFont typeface="Arial" pitchFamily="34" charset="0"/>
              <a:buChar char="•"/>
            </a:pPr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Výtvarník, konceptuální umělec, malíř, grafik, pedagog </a:t>
            </a:r>
          </a:p>
          <a:p>
            <a:pPr>
              <a:buFont typeface="Arial" pitchFamily="34" charset="0"/>
              <a:buChar char="•"/>
            </a:pPr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Zpočátku zejména grafika a kresba, později nové materiály, experimentoval</a:t>
            </a:r>
          </a:p>
          <a:p>
            <a:endParaRPr lang="cs-CZ" sz="2400" dirty="0">
              <a:latin typeface="Adobe Garamond Pro Bold" pitchFamily="18" charset="-18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>
                <a:latin typeface="Adobe Garamond Pro Bold" pitchFamily="18" charset="-18"/>
              </a:rPr>
              <a:t> Ocenění: Cena města Brna za celoživotní dílo, Cena ministra kultury ČR za přínos v oblasti výtvarného umění, Cena Vladimíra </a:t>
            </a:r>
            <a:r>
              <a:rPr lang="cs-CZ" sz="2400" dirty="0" err="1">
                <a:latin typeface="Adobe Garamond Pro Bold" pitchFamily="18" charset="-18"/>
              </a:rPr>
              <a:t>Boudníka</a:t>
            </a:r>
            <a:r>
              <a:rPr lang="cs-CZ" sz="2400" dirty="0">
                <a:latin typeface="Adobe Garamond Pro Bold" pitchFamily="18" charset="-18"/>
              </a:rPr>
              <a:t>…</a:t>
            </a:r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>
              <a:buFont typeface="Arial" pitchFamily="34" charset="0"/>
              <a:buChar char="•"/>
            </a:pPr>
            <a:endParaRPr lang="cs-CZ" dirty="0"/>
          </a:p>
          <a:p>
            <a:pPr>
              <a:buFont typeface="Arial" pitchFamily="34" charset="0"/>
              <a:buChar char="•"/>
            </a:pP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1840" y="4437112"/>
            <a:ext cx="5482952" cy="21168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8000" dirty="0">
                <a:latin typeface="Adobe Garamond Pro Bold" pitchFamily="18" charset="-18"/>
              </a:rPr>
              <a:t>ZRCADLA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ýsledek obrázku pro dalibor chatrný uměl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701834" cy="633670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48064" y="5085184"/>
            <a:ext cx="31455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Adobe Garamond Pro Bold" pitchFamily="18" charset="-18"/>
              </a:rPr>
              <a:t>Dalibor Chatrný</a:t>
            </a:r>
          </a:p>
          <a:p>
            <a:r>
              <a:rPr lang="cs-CZ" sz="2400" dirty="0">
                <a:latin typeface="Adobe Garamond Pro Bold" pitchFamily="18" charset="-18"/>
              </a:rPr>
              <a:t>Souvislosti protilehlých</a:t>
            </a:r>
          </a:p>
          <a:p>
            <a:r>
              <a:rPr lang="cs-CZ" sz="2400" dirty="0">
                <a:latin typeface="Adobe Garamond Pro Bold" pitchFamily="18" charset="-18"/>
              </a:rPr>
              <a:t>horizontů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973_PruM_37_Zrcadlo_SouvislostiProtilehlyChHorizontu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671"/>
            <a:ext cx="9144000" cy="6866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3" ma:contentTypeDescription="Vytvoří nový dokument" ma:contentTypeScope="" ma:versionID="eabfbf8ed8cead08e37ee343c5733372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8e9ab560ddfddf0a94c23123277e0893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C8EF66-E5D6-4042-A597-AB56BC5E5EEA}"/>
</file>

<file path=customXml/itemProps2.xml><?xml version="1.0" encoding="utf-8"?>
<ds:datastoreItem xmlns:ds="http://schemas.openxmlformats.org/officeDocument/2006/customXml" ds:itemID="{19E8B00B-1749-4A08-AF84-EB315DBEAF2C}"/>
</file>

<file path=customXml/itemProps3.xml><?xml version="1.0" encoding="utf-8"?>
<ds:datastoreItem xmlns:ds="http://schemas.openxmlformats.org/officeDocument/2006/customXml" ds:itemID="{47BCDD02-7F49-47EF-A716-80EC0AEB388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Předvádění na obrazovce (4:3)</PresentationFormat>
  <Paragraphs>50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Adobe Garamond Pro Bold</vt:lpstr>
      <vt:lpstr>Arial</vt:lpstr>
      <vt:lpstr>Calibri</vt:lpstr>
      <vt:lpstr>Motiv sady Office</vt:lpstr>
      <vt:lpstr>Prezentace aplikace PowerPoint</vt:lpstr>
      <vt:lpstr>Prezentace aplikace PowerPoint</vt:lpstr>
      <vt:lpstr>PERFORMANCE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Jitka</dc:creator>
  <cp:lastModifiedBy>Jitka Novotná</cp:lastModifiedBy>
  <cp:revision>64</cp:revision>
  <dcterms:created xsi:type="dcterms:W3CDTF">2019-11-06T21:14:48Z</dcterms:created>
  <dcterms:modified xsi:type="dcterms:W3CDTF">2020-10-19T12:40:27Z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