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58" r:id="rId4"/>
    <p:sldId id="271" r:id="rId5"/>
    <p:sldId id="260" r:id="rId6"/>
    <p:sldId id="344" r:id="rId7"/>
    <p:sldId id="345" r:id="rId8"/>
    <p:sldId id="346" r:id="rId9"/>
    <p:sldId id="270" r:id="rId10"/>
    <p:sldId id="275" r:id="rId11"/>
    <p:sldId id="273" r:id="rId12"/>
    <p:sldId id="331" r:id="rId13"/>
    <p:sldId id="343" r:id="rId14"/>
    <p:sldId id="347" r:id="rId15"/>
    <p:sldId id="326" r:id="rId16"/>
    <p:sldId id="327" r:id="rId17"/>
    <p:sldId id="328" r:id="rId18"/>
    <p:sldId id="337" r:id="rId19"/>
    <p:sldId id="332" r:id="rId20"/>
    <p:sldId id="333" r:id="rId21"/>
    <p:sldId id="336" r:id="rId22"/>
    <p:sldId id="334" r:id="rId23"/>
    <p:sldId id="286" r:id="rId24"/>
    <p:sldId id="335" r:id="rId25"/>
    <p:sldId id="329" r:id="rId26"/>
    <p:sldId id="349" r:id="rId27"/>
    <p:sldId id="338" r:id="rId28"/>
    <p:sldId id="339" r:id="rId29"/>
    <p:sldId id="340" r:id="rId30"/>
    <p:sldId id="261" r:id="rId31"/>
    <p:sldId id="341" r:id="rId32"/>
    <p:sldId id="266" r:id="rId3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FC318-E96F-40A0-B21D-3A81317C302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45CB3-E49D-4115-B404-4932A3873FFB}">
      <dgm:prSet/>
      <dgm:spPr/>
      <dgm:t>
        <a:bodyPr/>
        <a:lstStyle/>
        <a:p>
          <a:r>
            <a:rPr lang="cs-CZ" dirty="0"/>
            <a:t>Růst spojený s rizikem zklamání a neúspěchu je nezbytným předpokladem budování dobrého sebepojetí, sebevědomí, zdravé sebeúcty.</a:t>
          </a:r>
          <a:endParaRPr lang="en-US" dirty="0"/>
        </a:p>
      </dgm:t>
    </dgm:pt>
    <dgm:pt modelId="{890133E0-6134-4153-A337-49F7B19F28C4}" type="parTrans" cxnId="{D1F6A7A4-3E46-4006-93B8-241BF6054BC0}">
      <dgm:prSet/>
      <dgm:spPr/>
      <dgm:t>
        <a:bodyPr/>
        <a:lstStyle/>
        <a:p>
          <a:endParaRPr lang="en-US"/>
        </a:p>
      </dgm:t>
    </dgm:pt>
    <dgm:pt modelId="{C2A9EF4D-7969-453D-BCFE-1E1926DCA19A}" type="sibTrans" cxnId="{D1F6A7A4-3E46-4006-93B8-241BF6054BC0}">
      <dgm:prSet/>
      <dgm:spPr/>
      <dgm:t>
        <a:bodyPr/>
        <a:lstStyle/>
        <a:p>
          <a:endParaRPr lang="en-US"/>
        </a:p>
      </dgm:t>
    </dgm:pt>
    <dgm:pt modelId="{DA99CAB9-1DA7-4044-AE4A-DBE447A70924}">
      <dgm:prSet/>
      <dgm:spPr/>
      <dgm:t>
        <a:bodyPr/>
        <a:lstStyle/>
        <a:p>
          <a:r>
            <a:rPr lang="cs-CZ"/>
            <a:t>Nízké sebevědomí bývá naopak spojeno s osobní stagnací, neochotou vyjít z obvyklých stereotypů.</a:t>
          </a:r>
          <a:endParaRPr lang="en-US"/>
        </a:p>
      </dgm:t>
    </dgm:pt>
    <dgm:pt modelId="{45327BDE-4B3E-4544-8841-45CAA5E1E552}" type="parTrans" cxnId="{0FEF4AEB-DF52-40F2-B043-45A1A62CF146}">
      <dgm:prSet/>
      <dgm:spPr/>
      <dgm:t>
        <a:bodyPr/>
        <a:lstStyle/>
        <a:p>
          <a:endParaRPr lang="en-US"/>
        </a:p>
      </dgm:t>
    </dgm:pt>
    <dgm:pt modelId="{DAE5E242-02EE-4F32-8E04-7D36BD070727}" type="sibTrans" cxnId="{0FEF4AEB-DF52-40F2-B043-45A1A62CF146}">
      <dgm:prSet/>
      <dgm:spPr/>
      <dgm:t>
        <a:bodyPr/>
        <a:lstStyle/>
        <a:p>
          <a:endParaRPr lang="en-US"/>
        </a:p>
      </dgm:t>
    </dgm:pt>
    <dgm:pt modelId="{CE6C0729-91F7-4374-B7E9-9B0477499B7A}" type="pres">
      <dgm:prSet presAssocID="{D5BFC318-E96F-40A0-B21D-3A81317C30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846CB3-C23D-4D47-8162-DDE521F25E8E}" type="pres">
      <dgm:prSet presAssocID="{7B345CB3-E49D-4115-B404-4932A3873FFB}" presName="hierRoot1" presStyleCnt="0"/>
      <dgm:spPr/>
    </dgm:pt>
    <dgm:pt modelId="{86019FC7-C77B-46A5-A301-61FD459F793B}" type="pres">
      <dgm:prSet presAssocID="{7B345CB3-E49D-4115-B404-4932A3873FFB}" presName="composite" presStyleCnt="0"/>
      <dgm:spPr/>
    </dgm:pt>
    <dgm:pt modelId="{08C29AB1-D56C-4CD3-AA04-9B4DA8EBF598}" type="pres">
      <dgm:prSet presAssocID="{7B345CB3-E49D-4115-B404-4932A3873FFB}" presName="background" presStyleLbl="node0" presStyleIdx="0" presStyleCnt="2"/>
      <dgm:spPr/>
    </dgm:pt>
    <dgm:pt modelId="{403C0653-9741-4C72-A745-778A4CFC26D0}" type="pres">
      <dgm:prSet presAssocID="{7B345CB3-E49D-4115-B404-4932A3873FFB}" presName="text" presStyleLbl="fgAcc0" presStyleIdx="0" presStyleCnt="2">
        <dgm:presLayoutVars>
          <dgm:chPref val="3"/>
        </dgm:presLayoutVars>
      </dgm:prSet>
      <dgm:spPr/>
    </dgm:pt>
    <dgm:pt modelId="{9ED69AE6-6CA1-4427-AF6B-AA60A44C85DF}" type="pres">
      <dgm:prSet presAssocID="{7B345CB3-E49D-4115-B404-4932A3873FFB}" presName="hierChild2" presStyleCnt="0"/>
      <dgm:spPr/>
    </dgm:pt>
    <dgm:pt modelId="{5A7E918B-9F0F-4698-83AD-DDCF52309B1F}" type="pres">
      <dgm:prSet presAssocID="{DA99CAB9-1DA7-4044-AE4A-DBE447A70924}" presName="hierRoot1" presStyleCnt="0"/>
      <dgm:spPr/>
    </dgm:pt>
    <dgm:pt modelId="{0E620402-92DB-4510-9A95-8391064AA6E9}" type="pres">
      <dgm:prSet presAssocID="{DA99CAB9-1DA7-4044-AE4A-DBE447A70924}" presName="composite" presStyleCnt="0"/>
      <dgm:spPr/>
    </dgm:pt>
    <dgm:pt modelId="{0155C269-3F80-4A6D-8C93-D554E98E6F88}" type="pres">
      <dgm:prSet presAssocID="{DA99CAB9-1DA7-4044-AE4A-DBE447A70924}" presName="background" presStyleLbl="node0" presStyleIdx="1" presStyleCnt="2"/>
      <dgm:spPr/>
    </dgm:pt>
    <dgm:pt modelId="{0D9E54CD-F9D1-4A1F-947D-491553E2D108}" type="pres">
      <dgm:prSet presAssocID="{DA99CAB9-1DA7-4044-AE4A-DBE447A70924}" presName="text" presStyleLbl="fgAcc0" presStyleIdx="1" presStyleCnt="2">
        <dgm:presLayoutVars>
          <dgm:chPref val="3"/>
        </dgm:presLayoutVars>
      </dgm:prSet>
      <dgm:spPr/>
    </dgm:pt>
    <dgm:pt modelId="{8245023F-8096-4361-8290-8D04D421D57B}" type="pres">
      <dgm:prSet presAssocID="{DA99CAB9-1DA7-4044-AE4A-DBE447A70924}" presName="hierChild2" presStyleCnt="0"/>
      <dgm:spPr/>
    </dgm:pt>
  </dgm:ptLst>
  <dgm:cxnLst>
    <dgm:cxn modelId="{A10F2D3D-1D8C-420C-8BD0-A97CB1D54C64}" type="presOf" srcId="{DA99CAB9-1DA7-4044-AE4A-DBE447A70924}" destId="{0D9E54CD-F9D1-4A1F-947D-491553E2D108}" srcOrd="0" destOrd="0" presId="urn:microsoft.com/office/officeart/2005/8/layout/hierarchy1"/>
    <dgm:cxn modelId="{B08CE641-AC01-4E7D-8890-1A8257FD69D6}" type="presOf" srcId="{7B345CB3-E49D-4115-B404-4932A3873FFB}" destId="{403C0653-9741-4C72-A745-778A4CFC26D0}" srcOrd="0" destOrd="0" presId="urn:microsoft.com/office/officeart/2005/8/layout/hierarchy1"/>
    <dgm:cxn modelId="{51A1A490-7789-408C-A98F-0DA05B470490}" type="presOf" srcId="{D5BFC318-E96F-40A0-B21D-3A81317C3021}" destId="{CE6C0729-91F7-4374-B7E9-9B0477499B7A}" srcOrd="0" destOrd="0" presId="urn:microsoft.com/office/officeart/2005/8/layout/hierarchy1"/>
    <dgm:cxn modelId="{D1F6A7A4-3E46-4006-93B8-241BF6054BC0}" srcId="{D5BFC318-E96F-40A0-B21D-3A81317C3021}" destId="{7B345CB3-E49D-4115-B404-4932A3873FFB}" srcOrd="0" destOrd="0" parTransId="{890133E0-6134-4153-A337-49F7B19F28C4}" sibTransId="{C2A9EF4D-7969-453D-BCFE-1E1926DCA19A}"/>
    <dgm:cxn modelId="{0FEF4AEB-DF52-40F2-B043-45A1A62CF146}" srcId="{D5BFC318-E96F-40A0-B21D-3A81317C3021}" destId="{DA99CAB9-1DA7-4044-AE4A-DBE447A70924}" srcOrd="1" destOrd="0" parTransId="{45327BDE-4B3E-4544-8841-45CAA5E1E552}" sibTransId="{DAE5E242-02EE-4F32-8E04-7D36BD070727}"/>
    <dgm:cxn modelId="{B9C3D2CA-DC4E-4400-9E1F-3DFB4A3E477F}" type="presParOf" srcId="{CE6C0729-91F7-4374-B7E9-9B0477499B7A}" destId="{3E846CB3-C23D-4D47-8162-DDE521F25E8E}" srcOrd="0" destOrd="0" presId="urn:microsoft.com/office/officeart/2005/8/layout/hierarchy1"/>
    <dgm:cxn modelId="{F7F7466F-EE81-45A4-A1CA-592325596DFD}" type="presParOf" srcId="{3E846CB3-C23D-4D47-8162-DDE521F25E8E}" destId="{86019FC7-C77B-46A5-A301-61FD459F793B}" srcOrd="0" destOrd="0" presId="urn:microsoft.com/office/officeart/2005/8/layout/hierarchy1"/>
    <dgm:cxn modelId="{2CAC7951-EEBD-42CF-A4A3-6B2C8A716C17}" type="presParOf" srcId="{86019FC7-C77B-46A5-A301-61FD459F793B}" destId="{08C29AB1-D56C-4CD3-AA04-9B4DA8EBF598}" srcOrd="0" destOrd="0" presId="urn:microsoft.com/office/officeart/2005/8/layout/hierarchy1"/>
    <dgm:cxn modelId="{240597DE-6472-422F-9D58-3866FEBAC112}" type="presParOf" srcId="{86019FC7-C77B-46A5-A301-61FD459F793B}" destId="{403C0653-9741-4C72-A745-778A4CFC26D0}" srcOrd="1" destOrd="0" presId="urn:microsoft.com/office/officeart/2005/8/layout/hierarchy1"/>
    <dgm:cxn modelId="{366E5B4B-1FE9-4CDC-B0A9-6D42138648E5}" type="presParOf" srcId="{3E846CB3-C23D-4D47-8162-DDE521F25E8E}" destId="{9ED69AE6-6CA1-4427-AF6B-AA60A44C85DF}" srcOrd="1" destOrd="0" presId="urn:microsoft.com/office/officeart/2005/8/layout/hierarchy1"/>
    <dgm:cxn modelId="{2114EB3E-7D5C-4B37-A1C6-161EAD6369E1}" type="presParOf" srcId="{CE6C0729-91F7-4374-B7E9-9B0477499B7A}" destId="{5A7E918B-9F0F-4698-83AD-DDCF52309B1F}" srcOrd="1" destOrd="0" presId="urn:microsoft.com/office/officeart/2005/8/layout/hierarchy1"/>
    <dgm:cxn modelId="{20708F05-6B32-4A07-A223-B3490E9D85E1}" type="presParOf" srcId="{5A7E918B-9F0F-4698-83AD-DDCF52309B1F}" destId="{0E620402-92DB-4510-9A95-8391064AA6E9}" srcOrd="0" destOrd="0" presId="urn:microsoft.com/office/officeart/2005/8/layout/hierarchy1"/>
    <dgm:cxn modelId="{4C9865D8-8847-4BC6-A9F1-DA8BFF7AFD17}" type="presParOf" srcId="{0E620402-92DB-4510-9A95-8391064AA6E9}" destId="{0155C269-3F80-4A6D-8C93-D554E98E6F88}" srcOrd="0" destOrd="0" presId="urn:microsoft.com/office/officeart/2005/8/layout/hierarchy1"/>
    <dgm:cxn modelId="{5849EA99-2CCE-4814-8CCE-988C7D86C1BD}" type="presParOf" srcId="{0E620402-92DB-4510-9A95-8391064AA6E9}" destId="{0D9E54CD-F9D1-4A1F-947D-491553E2D108}" srcOrd="1" destOrd="0" presId="urn:microsoft.com/office/officeart/2005/8/layout/hierarchy1"/>
    <dgm:cxn modelId="{74CACCA0-19FB-4B3A-88BA-11520F05036E}" type="presParOf" srcId="{5A7E918B-9F0F-4698-83AD-DDCF52309B1F}" destId="{8245023F-8096-4361-8290-8D04D421D5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41D-D28F-4E9F-9454-1402B93DC5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A83A8-563C-43A8-ACB5-F187C7A9050F}">
      <dgm:prSet/>
      <dgm:spPr/>
      <dgm:t>
        <a:bodyPr/>
        <a:lstStyle/>
        <a:p>
          <a:r>
            <a:rPr lang="en-US" b="1" i="0" baseline="0" dirty="0"/>
            <a:t>1</a:t>
          </a:r>
          <a:r>
            <a:rPr lang="cs-CZ" b="1" i="0" baseline="0" noProof="0" dirty="0"/>
            <a:t>. Popsání proběhnuté činnosti </a:t>
          </a:r>
          <a:r>
            <a:rPr lang="cs-CZ" b="0" i="0" baseline="0" noProof="0" dirty="0"/>
            <a:t>– ventilování pocitů, zážitků, nedorozumění dětí. Z mozaiky zážitků jednotlivců se postupně vytváří společný obraz skupiny zachycující dění během aktivity. Tyto zážitky jsou záchytným bodem pro učitele. </a:t>
          </a:r>
          <a:endParaRPr lang="cs-CZ" noProof="0" dirty="0"/>
        </a:p>
      </dgm:t>
    </dgm:pt>
    <dgm:pt modelId="{1BF3CD08-A87A-4ED6-AFAC-AFA915EC72BD}" type="parTrans" cxnId="{18257823-4E83-4A84-B67C-EAD994148F14}">
      <dgm:prSet/>
      <dgm:spPr/>
      <dgm:t>
        <a:bodyPr/>
        <a:lstStyle/>
        <a:p>
          <a:endParaRPr lang="en-US"/>
        </a:p>
      </dgm:t>
    </dgm:pt>
    <dgm:pt modelId="{0AEE045C-907A-4529-8573-B7E21ED26CF4}" type="sibTrans" cxnId="{18257823-4E83-4A84-B67C-EAD994148F14}">
      <dgm:prSet/>
      <dgm:spPr/>
      <dgm:t>
        <a:bodyPr/>
        <a:lstStyle/>
        <a:p>
          <a:endParaRPr lang="en-US"/>
        </a:p>
      </dgm:t>
    </dgm:pt>
    <dgm:pt modelId="{575048FF-A09A-4ADC-8C55-BF8275EF8956}">
      <dgm:prSet/>
      <dgm:spPr/>
      <dgm:t>
        <a:bodyPr/>
        <a:lstStyle/>
        <a:p>
          <a:r>
            <a:rPr lang="en-US" b="1" i="0" baseline="0" dirty="0"/>
            <a:t>2. </a:t>
          </a:r>
          <a:r>
            <a:rPr lang="cs-CZ" b="1" i="0" baseline="0" noProof="0" dirty="0"/>
            <a:t>Pojmenování principů, modelů, výstupů vyplývajících z aktivity </a:t>
          </a:r>
          <a:r>
            <a:rPr lang="cs-CZ" b="0" i="0" baseline="0" noProof="0" dirty="0"/>
            <a:t>– jedná se o „přetavení“ zážitků jednotlivce na všeobecnější principy chování, modely fungování, teorie a postupy vážící se na podobný typ činnosti, jaký představovala aktivita. Potom je možné přejít k návrhům, jak je možné transformovat do praxe to, o čem účastníci soudí, že se v aktivitě ukázalo jako funkční/nefunkční</a:t>
          </a:r>
          <a:r>
            <a:rPr lang="en-US" b="0" i="0" baseline="0" dirty="0"/>
            <a:t>. </a:t>
          </a:r>
          <a:endParaRPr lang="en-US" dirty="0"/>
        </a:p>
      </dgm:t>
    </dgm:pt>
    <dgm:pt modelId="{205BEB58-63E4-480D-8312-BD6A028D59C4}" type="parTrans" cxnId="{DCDE98A1-573D-42C8-B55C-5B2347E914E8}">
      <dgm:prSet/>
      <dgm:spPr/>
      <dgm:t>
        <a:bodyPr/>
        <a:lstStyle/>
        <a:p>
          <a:endParaRPr lang="en-US"/>
        </a:p>
      </dgm:t>
    </dgm:pt>
    <dgm:pt modelId="{22CAB92B-B7D0-4FE7-A103-047EC85BB75B}" type="sibTrans" cxnId="{DCDE98A1-573D-42C8-B55C-5B2347E914E8}">
      <dgm:prSet/>
      <dgm:spPr/>
      <dgm:t>
        <a:bodyPr/>
        <a:lstStyle/>
        <a:p>
          <a:endParaRPr lang="en-US"/>
        </a:p>
      </dgm:t>
    </dgm:pt>
    <dgm:pt modelId="{81200847-5ACD-40E9-AB89-83946797B721}">
      <dgm:prSet/>
      <dgm:spPr/>
      <dgm:t>
        <a:bodyPr/>
        <a:lstStyle/>
        <a:p>
          <a:r>
            <a:rPr lang="en-US" b="1" i="0" baseline="0" dirty="0"/>
            <a:t>3. </a:t>
          </a:r>
          <a:r>
            <a:rPr lang="cs-CZ" b="1" i="0" baseline="0" noProof="0" dirty="0"/>
            <a:t>Vztažení modelů a principů z aktivity na reálný život </a:t>
          </a:r>
          <a:r>
            <a:rPr lang="cs-CZ" b="0" i="0" baseline="0" noProof="0" dirty="0"/>
            <a:t>– propojení právě zažitých modelů a principů s fungováním v realitě, ve které se děti pohybují (vztahy v rodině, mezi kamarády, ve třídě…). Ideální je, když se v následujících dnech vracíme ke zkušenostem, které už děti mají, a postupně je upevňujeme</a:t>
          </a:r>
          <a:r>
            <a:rPr lang="en-US" b="0" i="0" baseline="0" dirty="0"/>
            <a:t>.</a:t>
          </a:r>
          <a:r>
            <a:rPr lang="cs-CZ" b="0" i="0" baseline="0" dirty="0"/>
            <a:t> </a:t>
          </a:r>
          <a:endParaRPr lang="en-US" dirty="0"/>
        </a:p>
      </dgm:t>
    </dgm:pt>
    <dgm:pt modelId="{FFAF944A-205C-40FE-A061-9CF021A1A7EF}" type="parTrans" cxnId="{B0A298B1-2FC2-4791-892E-8BAF776C1556}">
      <dgm:prSet/>
      <dgm:spPr/>
      <dgm:t>
        <a:bodyPr/>
        <a:lstStyle/>
        <a:p>
          <a:endParaRPr lang="en-US"/>
        </a:p>
      </dgm:t>
    </dgm:pt>
    <dgm:pt modelId="{FFA082C0-8718-4279-B4D4-5E451614FB2D}" type="sibTrans" cxnId="{B0A298B1-2FC2-4791-892E-8BAF776C1556}">
      <dgm:prSet/>
      <dgm:spPr/>
      <dgm:t>
        <a:bodyPr/>
        <a:lstStyle/>
        <a:p>
          <a:endParaRPr lang="en-US"/>
        </a:p>
      </dgm:t>
    </dgm:pt>
    <dgm:pt modelId="{65FF4030-9404-413C-A968-8C0148586D87}">
      <dgm:prSet/>
      <dgm:spPr/>
      <dgm:t>
        <a:bodyPr/>
        <a:lstStyle/>
        <a:p>
          <a:r>
            <a:rPr lang="en-US" b="0" i="0" baseline="0" dirty="0"/>
            <a:t>» </a:t>
          </a:r>
          <a:r>
            <a:rPr lang="cs-CZ" b="1" i="0" baseline="0" noProof="0" dirty="0"/>
            <a:t>Otevřené otázky </a:t>
          </a:r>
          <a:r>
            <a:rPr lang="cs-CZ" b="0" i="0" baseline="0" noProof="0" dirty="0"/>
            <a:t>– pokud chce pedagog diskusi na začátku aspoň trochu regulovat, může skupině pokládat otevřené otázky, které sice dávají prostor pro různé odpovědi, ale typ otázky už nastavuje směr debaty, např.: „Co bylo pro vaši spolupráci charakteristické?“ </a:t>
          </a:r>
          <a:endParaRPr lang="cs-CZ" noProof="0" dirty="0"/>
        </a:p>
      </dgm:t>
    </dgm:pt>
    <dgm:pt modelId="{D96FDC39-BA9D-44AA-AA1D-3055EC3D7998}" type="parTrans" cxnId="{12D44931-C250-492B-AE22-FA40A4A55F62}">
      <dgm:prSet/>
      <dgm:spPr/>
      <dgm:t>
        <a:bodyPr/>
        <a:lstStyle/>
        <a:p>
          <a:endParaRPr lang="en-US"/>
        </a:p>
      </dgm:t>
    </dgm:pt>
    <dgm:pt modelId="{D8A1BC5B-BD7B-46DF-B651-5EF5C9779411}" type="sibTrans" cxnId="{12D44931-C250-492B-AE22-FA40A4A55F62}">
      <dgm:prSet/>
      <dgm:spPr/>
      <dgm:t>
        <a:bodyPr/>
        <a:lstStyle/>
        <a:p>
          <a:endParaRPr lang="en-US"/>
        </a:p>
      </dgm:t>
    </dgm:pt>
    <dgm:pt modelId="{62C418FF-DD11-4B22-B094-AB661E68A0D2}">
      <dgm:prSet/>
      <dgm:spPr/>
      <dgm:t>
        <a:bodyPr/>
        <a:lstStyle/>
        <a:p>
          <a:r>
            <a:rPr lang="en-US" b="0" i="0" baseline="0" dirty="0"/>
            <a:t>» </a:t>
          </a:r>
          <a:r>
            <a:rPr lang="cs-CZ" b="0" i="0" baseline="0" noProof="0" dirty="0"/>
            <a:t>Pokud </a:t>
          </a:r>
          <a:r>
            <a:rPr lang="cs-CZ" b="1" i="0" baseline="0" noProof="0" dirty="0"/>
            <a:t>učitel pojmenuje téma reflexe a způsob, jakým chce diskusi vést</a:t>
          </a:r>
          <a:r>
            <a:rPr lang="cs-CZ" b="0" i="0" baseline="0" noProof="0" dirty="0"/>
            <a:t>, pomůže tím přejít hned k věci, k tomu, co bylo cílem dané aktivity. Toto zveřejnění dětem poskytne směr a návod, jak mají reagovat a co mají sdílet s ostatními. Např.: „Mám nějaké postřehy k tomu, jak jste spolupracovali, určitě máte i vy svoje. Pojďme se podívat na jednotlivé situace, které podle vás souvisí se spoluprací</a:t>
          </a:r>
          <a:r>
            <a:rPr lang="en-US" b="0" i="0" baseline="0" dirty="0"/>
            <a:t>.“</a:t>
          </a:r>
          <a:endParaRPr lang="en-US" dirty="0"/>
        </a:p>
      </dgm:t>
    </dgm:pt>
    <dgm:pt modelId="{F6E009B0-5744-4394-9196-C7CC744E03D8}" type="parTrans" cxnId="{D1FE5C9E-200D-469B-B443-353A8F02BFBD}">
      <dgm:prSet/>
      <dgm:spPr/>
      <dgm:t>
        <a:bodyPr/>
        <a:lstStyle/>
        <a:p>
          <a:endParaRPr lang="en-US"/>
        </a:p>
      </dgm:t>
    </dgm:pt>
    <dgm:pt modelId="{E48029B4-731A-4F98-B5E8-14BEC9661439}" type="sibTrans" cxnId="{D1FE5C9E-200D-469B-B443-353A8F02BFBD}">
      <dgm:prSet/>
      <dgm:spPr/>
      <dgm:t>
        <a:bodyPr/>
        <a:lstStyle/>
        <a:p>
          <a:endParaRPr lang="en-US"/>
        </a:p>
      </dgm:t>
    </dgm:pt>
    <dgm:pt modelId="{9E083146-AE01-446B-ACA6-7CA13D388AC6}" type="pres">
      <dgm:prSet presAssocID="{C9BAB41D-D28F-4E9F-9454-1402B93DC5DD}" presName="linear" presStyleCnt="0">
        <dgm:presLayoutVars>
          <dgm:animLvl val="lvl"/>
          <dgm:resizeHandles val="exact"/>
        </dgm:presLayoutVars>
      </dgm:prSet>
      <dgm:spPr/>
    </dgm:pt>
    <dgm:pt modelId="{1EC93CB4-C22C-4D00-805B-F2FC76DFDA21}" type="pres">
      <dgm:prSet presAssocID="{093A83A8-563C-43A8-ACB5-F187C7A905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E7C639-17C2-43F3-AB53-EC2F45752ACC}" type="pres">
      <dgm:prSet presAssocID="{0AEE045C-907A-4529-8573-B7E21ED26CF4}" presName="spacer" presStyleCnt="0"/>
      <dgm:spPr/>
    </dgm:pt>
    <dgm:pt modelId="{294B03EC-C113-4EBB-87D3-5A3A1283D65C}" type="pres">
      <dgm:prSet presAssocID="{575048FF-A09A-4ADC-8C55-BF8275EF89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11BB59-5E16-4666-A9F2-F3145154ADE4}" type="pres">
      <dgm:prSet presAssocID="{22CAB92B-B7D0-4FE7-A103-047EC85BB75B}" presName="spacer" presStyleCnt="0"/>
      <dgm:spPr/>
    </dgm:pt>
    <dgm:pt modelId="{3A2ED3F8-3404-463F-9A34-F6D155429FB7}" type="pres">
      <dgm:prSet presAssocID="{81200847-5ACD-40E9-AB89-83946797B7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93393D-2601-4D59-A8D2-B35E34E48357}" type="pres">
      <dgm:prSet presAssocID="{FFA082C0-8718-4279-B4D4-5E451614FB2D}" presName="spacer" presStyleCnt="0"/>
      <dgm:spPr/>
    </dgm:pt>
    <dgm:pt modelId="{80311A35-BD33-4F10-BD1F-3446A7291E15}" type="pres">
      <dgm:prSet presAssocID="{65FF4030-9404-413C-A968-8C0148586D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440E23A-1F64-44B6-99B9-80C8527336EF}" type="pres">
      <dgm:prSet presAssocID="{D8A1BC5B-BD7B-46DF-B651-5EF5C9779411}" presName="spacer" presStyleCnt="0"/>
      <dgm:spPr/>
    </dgm:pt>
    <dgm:pt modelId="{E6E2C52C-6EEF-4A5F-8AC0-584F85370C45}" type="pres">
      <dgm:prSet presAssocID="{62C418FF-DD11-4B22-B094-AB661E68A0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109D003-FA55-4CCC-B493-B4C0981B965A}" type="presOf" srcId="{65FF4030-9404-413C-A968-8C0148586D87}" destId="{80311A35-BD33-4F10-BD1F-3446A7291E15}" srcOrd="0" destOrd="0" presId="urn:microsoft.com/office/officeart/2005/8/layout/vList2"/>
    <dgm:cxn modelId="{18257823-4E83-4A84-B67C-EAD994148F14}" srcId="{C9BAB41D-D28F-4E9F-9454-1402B93DC5DD}" destId="{093A83A8-563C-43A8-ACB5-F187C7A9050F}" srcOrd="0" destOrd="0" parTransId="{1BF3CD08-A87A-4ED6-AFAC-AFA915EC72BD}" sibTransId="{0AEE045C-907A-4529-8573-B7E21ED26CF4}"/>
    <dgm:cxn modelId="{12D44931-C250-492B-AE22-FA40A4A55F62}" srcId="{C9BAB41D-D28F-4E9F-9454-1402B93DC5DD}" destId="{65FF4030-9404-413C-A968-8C0148586D87}" srcOrd="3" destOrd="0" parTransId="{D96FDC39-BA9D-44AA-AA1D-3055EC3D7998}" sibTransId="{D8A1BC5B-BD7B-46DF-B651-5EF5C9779411}"/>
    <dgm:cxn modelId="{13FFE44D-C6C4-4300-84E6-2EB6BBE35337}" type="presOf" srcId="{62C418FF-DD11-4B22-B094-AB661E68A0D2}" destId="{E6E2C52C-6EEF-4A5F-8AC0-584F85370C45}" srcOrd="0" destOrd="0" presId="urn:microsoft.com/office/officeart/2005/8/layout/vList2"/>
    <dgm:cxn modelId="{6C695350-D3D5-47F6-8901-53E5B77D12E7}" type="presOf" srcId="{C9BAB41D-D28F-4E9F-9454-1402B93DC5DD}" destId="{9E083146-AE01-446B-ACA6-7CA13D388AC6}" srcOrd="0" destOrd="0" presId="urn:microsoft.com/office/officeart/2005/8/layout/vList2"/>
    <dgm:cxn modelId="{596EA358-2010-4DF2-8378-5F95BF923065}" type="presOf" srcId="{093A83A8-563C-43A8-ACB5-F187C7A9050F}" destId="{1EC93CB4-C22C-4D00-805B-F2FC76DFDA21}" srcOrd="0" destOrd="0" presId="urn:microsoft.com/office/officeart/2005/8/layout/vList2"/>
    <dgm:cxn modelId="{AF9C6180-0B16-42D1-B1D0-B53FFF2855AC}" type="presOf" srcId="{575048FF-A09A-4ADC-8C55-BF8275EF8956}" destId="{294B03EC-C113-4EBB-87D3-5A3A1283D65C}" srcOrd="0" destOrd="0" presId="urn:microsoft.com/office/officeart/2005/8/layout/vList2"/>
    <dgm:cxn modelId="{50914F97-5440-4385-A5E8-E1DF641893FF}" type="presOf" srcId="{81200847-5ACD-40E9-AB89-83946797B721}" destId="{3A2ED3F8-3404-463F-9A34-F6D155429FB7}" srcOrd="0" destOrd="0" presId="urn:microsoft.com/office/officeart/2005/8/layout/vList2"/>
    <dgm:cxn modelId="{D1FE5C9E-200D-469B-B443-353A8F02BFBD}" srcId="{C9BAB41D-D28F-4E9F-9454-1402B93DC5DD}" destId="{62C418FF-DD11-4B22-B094-AB661E68A0D2}" srcOrd="4" destOrd="0" parTransId="{F6E009B0-5744-4394-9196-C7CC744E03D8}" sibTransId="{E48029B4-731A-4F98-B5E8-14BEC9661439}"/>
    <dgm:cxn modelId="{DCDE98A1-573D-42C8-B55C-5B2347E914E8}" srcId="{C9BAB41D-D28F-4E9F-9454-1402B93DC5DD}" destId="{575048FF-A09A-4ADC-8C55-BF8275EF8956}" srcOrd="1" destOrd="0" parTransId="{205BEB58-63E4-480D-8312-BD6A028D59C4}" sibTransId="{22CAB92B-B7D0-4FE7-A103-047EC85BB75B}"/>
    <dgm:cxn modelId="{B0A298B1-2FC2-4791-892E-8BAF776C1556}" srcId="{C9BAB41D-D28F-4E9F-9454-1402B93DC5DD}" destId="{81200847-5ACD-40E9-AB89-83946797B721}" srcOrd="2" destOrd="0" parTransId="{FFAF944A-205C-40FE-A061-9CF021A1A7EF}" sibTransId="{FFA082C0-8718-4279-B4D4-5E451614FB2D}"/>
    <dgm:cxn modelId="{2C217593-8566-424A-9602-B5231F8731DB}" type="presParOf" srcId="{9E083146-AE01-446B-ACA6-7CA13D388AC6}" destId="{1EC93CB4-C22C-4D00-805B-F2FC76DFDA21}" srcOrd="0" destOrd="0" presId="urn:microsoft.com/office/officeart/2005/8/layout/vList2"/>
    <dgm:cxn modelId="{BB1BC302-16A3-4A53-B61F-4A7D4A64781A}" type="presParOf" srcId="{9E083146-AE01-446B-ACA6-7CA13D388AC6}" destId="{D1E7C639-17C2-43F3-AB53-EC2F45752ACC}" srcOrd="1" destOrd="0" presId="urn:microsoft.com/office/officeart/2005/8/layout/vList2"/>
    <dgm:cxn modelId="{D8F0B542-2487-4675-9FC3-E5DD032B6AEE}" type="presParOf" srcId="{9E083146-AE01-446B-ACA6-7CA13D388AC6}" destId="{294B03EC-C113-4EBB-87D3-5A3A1283D65C}" srcOrd="2" destOrd="0" presId="urn:microsoft.com/office/officeart/2005/8/layout/vList2"/>
    <dgm:cxn modelId="{E3EA2B3B-6EBD-4525-8465-D2DB0978EC78}" type="presParOf" srcId="{9E083146-AE01-446B-ACA6-7CA13D388AC6}" destId="{2911BB59-5E16-4666-A9F2-F3145154ADE4}" srcOrd="3" destOrd="0" presId="urn:microsoft.com/office/officeart/2005/8/layout/vList2"/>
    <dgm:cxn modelId="{D0D9D347-8133-46F2-BCEF-20BE11F29B56}" type="presParOf" srcId="{9E083146-AE01-446B-ACA6-7CA13D388AC6}" destId="{3A2ED3F8-3404-463F-9A34-F6D155429FB7}" srcOrd="4" destOrd="0" presId="urn:microsoft.com/office/officeart/2005/8/layout/vList2"/>
    <dgm:cxn modelId="{968C7197-C55D-4B80-9AEE-B13E2447F7B7}" type="presParOf" srcId="{9E083146-AE01-446B-ACA6-7CA13D388AC6}" destId="{2C93393D-2601-4D59-A8D2-B35E34E48357}" srcOrd="5" destOrd="0" presId="urn:microsoft.com/office/officeart/2005/8/layout/vList2"/>
    <dgm:cxn modelId="{9D8B7B41-19EE-49CA-B289-991ACCEB366D}" type="presParOf" srcId="{9E083146-AE01-446B-ACA6-7CA13D388AC6}" destId="{80311A35-BD33-4F10-BD1F-3446A7291E15}" srcOrd="6" destOrd="0" presId="urn:microsoft.com/office/officeart/2005/8/layout/vList2"/>
    <dgm:cxn modelId="{CA1E340E-5607-409F-B60A-BF2DF55F0AA1}" type="presParOf" srcId="{9E083146-AE01-446B-ACA6-7CA13D388AC6}" destId="{C440E23A-1F64-44B6-99B9-80C8527336EF}" srcOrd="7" destOrd="0" presId="urn:microsoft.com/office/officeart/2005/8/layout/vList2"/>
    <dgm:cxn modelId="{ECD6C2AA-1710-4FE0-9705-66F18D73E895}" type="presParOf" srcId="{9E083146-AE01-446B-ACA6-7CA13D388AC6}" destId="{E6E2C52C-6EEF-4A5F-8AC0-584F85370C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9DFF1-A6B1-4FEC-888C-372211A66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ECA49-0240-4786-82BC-40D14D096763}">
      <dgm:prSet/>
      <dgm:spPr/>
      <dgm:t>
        <a:bodyPr/>
        <a:lstStyle/>
        <a:p>
          <a:r>
            <a:rPr lang="cs-CZ" b="0" i="0" dirty="0"/>
            <a:t>1. Komunikace</a:t>
          </a:r>
          <a:endParaRPr lang="en-US" dirty="0"/>
        </a:p>
      </dgm:t>
    </dgm:pt>
    <dgm:pt modelId="{E9D15603-2BDE-4BAC-907F-721650FB878A}" type="parTrans" cxnId="{9FB1B0FE-9EC5-4467-BD7D-C1AEB8F394D8}">
      <dgm:prSet/>
      <dgm:spPr/>
      <dgm:t>
        <a:bodyPr/>
        <a:lstStyle/>
        <a:p>
          <a:endParaRPr lang="en-US"/>
        </a:p>
      </dgm:t>
    </dgm:pt>
    <dgm:pt modelId="{6F8B383F-2A01-40AA-A8E4-332A6D563CF8}" type="sibTrans" cxnId="{9FB1B0FE-9EC5-4467-BD7D-C1AEB8F394D8}">
      <dgm:prSet/>
      <dgm:spPr/>
      <dgm:t>
        <a:bodyPr/>
        <a:lstStyle/>
        <a:p>
          <a:endParaRPr lang="en-US"/>
        </a:p>
      </dgm:t>
    </dgm:pt>
    <dgm:pt modelId="{09C5D1DD-3ACE-4395-A1F2-71D01F6D5B98}">
      <dgm:prSet/>
      <dgm:spPr/>
      <dgm:t>
        <a:bodyPr/>
        <a:lstStyle/>
        <a:p>
          <a:r>
            <a:rPr lang="cs-CZ" b="0" i="0" dirty="0"/>
            <a:t>2. Rodina a komunita</a:t>
          </a:r>
          <a:endParaRPr lang="en-US" dirty="0"/>
        </a:p>
      </dgm:t>
    </dgm:pt>
    <dgm:pt modelId="{DA1624CC-7B65-4147-821D-B1E3B3936899}" type="parTrans" cxnId="{92BF3E18-0BA6-48E5-BB3D-FD04CF2513F4}">
      <dgm:prSet/>
      <dgm:spPr/>
      <dgm:t>
        <a:bodyPr/>
        <a:lstStyle/>
        <a:p>
          <a:endParaRPr lang="en-US"/>
        </a:p>
      </dgm:t>
    </dgm:pt>
    <dgm:pt modelId="{0BD4EE1C-BFE0-42EC-B3C7-4372A08E5C1B}" type="sibTrans" cxnId="{92BF3E18-0BA6-48E5-BB3D-FD04CF2513F4}">
      <dgm:prSet/>
      <dgm:spPr/>
      <dgm:t>
        <a:bodyPr/>
        <a:lstStyle/>
        <a:p>
          <a:endParaRPr lang="en-US"/>
        </a:p>
      </dgm:t>
    </dgm:pt>
    <dgm:pt modelId="{DC38BA07-FA96-45A6-9B37-0146C93B9F96}">
      <dgm:prSet/>
      <dgm:spPr/>
      <dgm:t>
        <a:bodyPr/>
        <a:lstStyle/>
        <a:p>
          <a:r>
            <a:rPr lang="cs-CZ" b="0" i="0" dirty="0"/>
            <a:t>3. Inkluze, rozmanitost a demokratické hodnoty</a:t>
          </a:r>
          <a:endParaRPr lang="en-US" dirty="0"/>
        </a:p>
      </dgm:t>
    </dgm:pt>
    <dgm:pt modelId="{80B72D3B-F7AE-456E-B5CF-DF08FF1E50FF}" type="parTrans" cxnId="{09967A6D-A911-4060-BA26-3FC33A19F654}">
      <dgm:prSet/>
      <dgm:spPr/>
      <dgm:t>
        <a:bodyPr/>
        <a:lstStyle/>
        <a:p>
          <a:endParaRPr lang="en-US"/>
        </a:p>
      </dgm:t>
    </dgm:pt>
    <dgm:pt modelId="{4924EA5A-74E6-4FFF-AE0B-44767467FCFD}" type="sibTrans" cxnId="{09967A6D-A911-4060-BA26-3FC33A19F654}">
      <dgm:prSet/>
      <dgm:spPr/>
      <dgm:t>
        <a:bodyPr/>
        <a:lstStyle/>
        <a:p>
          <a:endParaRPr lang="en-US"/>
        </a:p>
      </dgm:t>
    </dgm:pt>
    <dgm:pt modelId="{282045A9-25DB-49A6-9373-59915C33B1C9}">
      <dgm:prSet/>
      <dgm:spPr/>
      <dgm:t>
        <a:bodyPr/>
        <a:lstStyle/>
        <a:p>
          <a:r>
            <a:rPr lang="cs-CZ" b="0" i="0" dirty="0"/>
            <a:t>4. Hodnocení a plánování výuky</a:t>
          </a:r>
          <a:r>
            <a:rPr lang="cs-CZ" b="0" i="1" dirty="0"/>
            <a:t> </a:t>
          </a:r>
          <a:endParaRPr lang="en-US" dirty="0"/>
        </a:p>
      </dgm:t>
    </dgm:pt>
    <dgm:pt modelId="{EBAF9F75-B669-490F-95A5-516B0BB9AFE9}" type="parTrans" cxnId="{D45ADC61-8632-4D9B-9B48-E5D2BD0F699E}">
      <dgm:prSet/>
      <dgm:spPr/>
      <dgm:t>
        <a:bodyPr/>
        <a:lstStyle/>
        <a:p>
          <a:endParaRPr lang="en-US"/>
        </a:p>
      </dgm:t>
    </dgm:pt>
    <dgm:pt modelId="{37B2E36C-9365-45A7-AC5F-12DC0747D5A2}" type="sibTrans" cxnId="{D45ADC61-8632-4D9B-9B48-E5D2BD0F699E}">
      <dgm:prSet/>
      <dgm:spPr/>
      <dgm:t>
        <a:bodyPr/>
        <a:lstStyle/>
        <a:p>
          <a:endParaRPr lang="en-US"/>
        </a:p>
      </dgm:t>
    </dgm:pt>
    <dgm:pt modelId="{3DEF35FE-143B-4804-BAB6-CAF7AB9B163A}">
      <dgm:prSet/>
      <dgm:spPr/>
      <dgm:t>
        <a:bodyPr/>
        <a:lstStyle/>
        <a:p>
          <a:r>
            <a:rPr lang="cs-CZ" b="0" i="0" dirty="0"/>
            <a:t>5. Výchovné a vzdělávací strategie</a:t>
          </a:r>
          <a:endParaRPr lang="en-US" dirty="0"/>
        </a:p>
      </dgm:t>
    </dgm:pt>
    <dgm:pt modelId="{17FDFDA5-F842-4183-A54D-0E040EEAA697}" type="parTrans" cxnId="{9B87F923-F661-486A-9E34-2B57099BB356}">
      <dgm:prSet/>
      <dgm:spPr/>
      <dgm:t>
        <a:bodyPr/>
        <a:lstStyle/>
        <a:p>
          <a:endParaRPr lang="en-US"/>
        </a:p>
      </dgm:t>
    </dgm:pt>
    <dgm:pt modelId="{5110D714-B057-431E-B8F5-DCEEAC77B90A}" type="sibTrans" cxnId="{9B87F923-F661-486A-9E34-2B57099BB356}">
      <dgm:prSet/>
      <dgm:spPr/>
      <dgm:t>
        <a:bodyPr/>
        <a:lstStyle/>
        <a:p>
          <a:endParaRPr lang="en-US"/>
        </a:p>
      </dgm:t>
    </dgm:pt>
    <dgm:pt modelId="{C4C36A1A-4EAD-46C4-B4C6-F98A6F964BCE}">
      <dgm:prSet/>
      <dgm:spPr/>
      <dgm:t>
        <a:bodyPr/>
        <a:lstStyle/>
        <a:p>
          <a:r>
            <a:rPr lang="cs-CZ" b="0" i="0" dirty="0"/>
            <a:t>6. Učební prostředí</a:t>
          </a:r>
          <a:endParaRPr lang="en-US" dirty="0"/>
        </a:p>
      </dgm:t>
    </dgm:pt>
    <dgm:pt modelId="{A387730F-0DE7-4A04-9B38-76BFCCA11F16}" type="parTrans" cxnId="{46A598CA-014C-4E00-B2D9-474391661B4D}">
      <dgm:prSet/>
      <dgm:spPr/>
      <dgm:t>
        <a:bodyPr/>
        <a:lstStyle/>
        <a:p>
          <a:endParaRPr lang="en-US"/>
        </a:p>
      </dgm:t>
    </dgm:pt>
    <dgm:pt modelId="{0B767DDA-DC9C-4614-88D0-5B6D149B3598}" type="sibTrans" cxnId="{46A598CA-014C-4E00-B2D9-474391661B4D}">
      <dgm:prSet/>
      <dgm:spPr/>
      <dgm:t>
        <a:bodyPr/>
        <a:lstStyle/>
        <a:p>
          <a:endParaRPr lang="en-US"/>
        </a:p>
      </dgm:t>
    </dgm:pt>
    <dgm:pt modelId="{B13209D3-C35E-4214-B032-8B3232C94A8C}">
      <dgm:prSet/>
      <dgm:spPr/>
      <dgm:t>
        <a:bodyPr/>
        <a:lstStyle/>
        <a:p>
          <a:r>
            <a:rPr lang="cs-CZ" b="0" i="0" dirty="0"/>
            <a:t>8. Profesní rozvoj  </a:t>
          </a:r>
          <a:endParaRPr lang="en-US" dirty="0"/>
        </a:p>
      </dgm:t>
    </dgm:pt>
    <dgm:pt modelId="{292D0C47-0329-4219-9B91-8674DCABCFFD}" type="parTrans" cxnId="{5435EF95-A016-4671-A8E9-135BA60DE22D}">
      <dgm:prSet/>
      <dgm:spPr/>
      <dgm:t>
        <a:bodyPr/>
        <a:lstStyle/>
        <a:p>
          <a:endParaRPr lang="en-US"/>
        </a:p>
      </dgm:t>
    </dgm:pt>
    <dgm:pt modelId="{F98FFB7D-7E5F-4B0F-9B24-006DF22ECC5A}" type="sibTrans" cxnId="{5435EF95-A016-4671-A8E9-135BA60DE22D}">
      <dgm:prSet/>
      <dgm:spPr/>
      <dgm:t>
        <a:bodyPr/>
        <a:lstStyle/>
        <a:p>
          <a:endParaRPr lang="en-US"/>
        </a:p>
      </dgm:t>
    </dgm:pt>
    <dgm:pt modelId="{0F8AABF7-6617-4009-801A-2E0B7082D746}" type="pres">
      <dgm:prSet presAssocID="{3D19DFF1-A6B1-4FEC-888C-372211A66297}" presName="linear" presStyleCnt="0">
        <dgm:presLayoutVars>
          <dgm:animLvl val="lvl"/>
          <dgm:resizeHandles val="exact"/>
        </dgm:presLayoutVars>
      </dgm:prSet>
      <dgm:spPr/>
    </dgm:pt>
    <dgm:pt modelId="{D819A320-0743-467B-8462-080565AA73D7}" type="pres">
      <dgm:prSet presAssocID="{FE1ECA49-0240-4786-82BC-40D14D09676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A3C65A5-3712-433F-B431-ADF0B2287A05}" type="pres">
      <dgm:prSet presAssocID="{6F8B383F-2A01-40AA-A8E4-332A6D563CF8}" presName="spacer" presStyleCnt="0"/>
      <dgm:spPr/>
    </dgm:pt>
    <dgm:pt modelId="{14B924AB-0A0A-4CDA-A178-B4FBB543D0C8}" type="pres">
      <dgm:prSet presAssocID="{09C5D1DD-3ACE-4395-A1F2-71D01F6D5B9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5DD8888-9BE0-46CB-8AD2-D3B0EC655121}" type="pres">
      <dgm:prSet presAssocID="{0BD4EE1C-BFE0-42EC-B3C7-4372A08E5C1B}" presName="spacer" presStyleCnt="0"/>
      <dgm:spPr/>
    </dgm:pt>
    <dgm:pt modelId="{BBC6D66D-0728-490E-9FBB-3FF3697B1EC6}" type="pres">
      <dgm:prSet presAssocID="{DC38BA07-FA96-45A6-9B37-0146C93B9F9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CA99181-E9AD-4957-B2EC-400E56FF61DE}" type="pres">
      <dgm:prSet presAssocID="{4924EA5A-74E6-4FFF-AE0B-44767467FCFD}" presName="spacer" presStyleCnt="0"/>
      <dgm:spPr/>
    </dgm:pt>
    <dgm:pt modelId="{5E740A2E-F99E-402B-8DE2-61B659AA995A}" type="pres">
      <dgm:prSet presAssocID="{282045A9-25DB-49A6-9373-59915C33B1C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5E45CEF-8723-42B3-AA1F-D68B07782A74}" type="pres">
      <dgm:prSet presAssocID="{37B2E36C-9365-45A7-AC5F-12DC0747D5A2}" presName="spacer" presStyleCnt="0"/>
      <dgm:spPr/>
    </dgm:pt>
    <dgm:pt modelId="{06ABF4D0-5C65-48D2-BCEB-26221BF05366}" type="pres">
      <dgm:prSet presAssocID="{3DEF35FE-143B-4804-BAB6-CAF7AB9B163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37B97CC-47E5-4C1D-BB21-D1C8A4F4E737}" type="pres">
      <dgm:prSet presAssocID="{5110D714-B057-431E-B8F5-DCEEAC77B90A}" presName="spacer" presStyleCnt="0"/>
      <dgm:spPr/>
    </dgm:pt>
    <dgm:pt modelId="{CAB4DAFA-A744-44FE-B0A0-F1654CC8C6D0}" type="pres">
      <dgm:prSet presAssocID="{C4C36A1A-4EAD-46C4-B4C6-F98A6F964BC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8CE320-8716-4A3A-A977-3756759AA784}" type="pres">
      <dgm:prSet presAssocID="{0B767DDA-DC9C-4614-88D0-5B6D149B3598}" presName="spacer" presStyleCnt="0"/>
      <dgm:spPr/>
    </dgm:pt>
    <dgm:pt modelId="{D1ADF9CA-FE59-40DC-9DBC-AB82E8062792}" type="pres">
      <dgm:prSet presAssocID="{B13209D3-C35E-4214-B032-8B3232C94A8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BF3E18-0BA6-48E5-BB3D-FD04CF2513F4}" srcId="{3D19DFF1-A6B1-4FEC-888C-372211A66297}" destId="{09C5D1DD-3ACE-4395-A1F2-71D01F6D5B98}" srcOrd="1" destOrd="0" parTransId="{DA1624CC-7B65-4147-821D-B1E3B3936899}" sibTransId="{0BD4EE1C-BFE0-42EC-B3C7-4372A08E5C1B}"/>
    <dgm:cxn modelId="{9B87F923-F661-486A-9E34-2B57099BB356}" srcId="{3D19DFF1-A6B1-4FEC-888C-372211A66297}" destId="{3DEF35FE-143B-4804-BAB6-CAF7AB9B163A}" srcOrd="4" destOrd="0" parTransId="{17FDFDA5-F842-4183-A54D-0E040EEAA697}" sibTransId="{5110D714-B057-431E-B8F5-DCEEAC77B90A}"/>
    <dgm:cxn modelId="{8F9CF527-71B9-48C6-86B3-4E09E6CD3514}" type="presOf" srcId="{3D19DFF1-A6B1-4FEC-888C-372211A66297}" destId="{0F8AABF7-6617-4009-801A-2E0B7082D746}" srcOrd="0" destOrd="0" presId="urn:microsoft.com/office/officeart/2005/8/layout/vList2"/>
    <dgm:cxn modelId="{D45ADC61-8632-4D9B-9B48-E5D2BD0F699E}" srcId="{3D19DFF1-A6B1-4FEC-888C-372211A66297}" destId="{282045A9-25DB-49A6-9373-59915C33B1C9}" srcOrd="3" destOrd="0" parTransId="{EBAF9F75-B669-490F-95A5-516B0BB9AFE9}" sibTransId="{37B2E36C-9365-45A7-AC5F-12DC0747D5A2}"/>
    <dgm:cxn modelId="{2B53896C-B3D5-4F18-B404-EF869F04C8D2}" type="presOf" srcId="{282045A9-25DB-49A6-9373-59915C33B1C9}" destId="{5E740A2E-F99E-402B-8DE2-61B659AA995A}" srcOrd="0" destOrd="0" presId="urn:microsoft.com/office/officeart/2005/8/layout/vList2"/>
    <dgm:cxn modelId="{09967A6D-A911-4060-BA26-3FC33A19F654}" srcId="{3D19DFF1-A6B1-4FEC-888C-372211A66297}" destId="{DC38BA07-FA96-45A6-9B37-0146C93B9F96}" srcOrd="2" destOrd="0" parTransId="{80B72D3B-F7AE-456E-B5CF-DF08FF1E50FF}" sibTransId="{4924EA5A-74E6-4FFF-AE0B-44767467FCFD}"/>
    <dgm:cxn modelId="{9BBA5270-2ABE-4344-A972-A7F2E9A4035A}" type="presOf" srcId="{FE1ECA49-0240-4786-82BC-40D14D096763}" destId="{D819A320-0743-467B-8462-080565AA73D7}" srcOrd="0" destOrd="0" presId="urn:microsoft.com/office/officeart/2005/8/layout/vList2"/>
    <dgm:cxn modelId="{51BB0185-CE64-4550-9995-D14804BA9852}" type="presOf" srcId="{C4C36A1A-4EAD-46C4-B4C6-F98A6F964BCE}" destId="{CAB4DAFA-A744-44FE-B0A0-F1654CC8C6D0}" srcOrd="0" destOrd="0" presId="urn:microsoft.com/office/officeart/2005/8/layout/vList2"/>
    <dgm:cxn modelId="{7C324091-F452-4A3A-8654-927E3B676733}" type="presOf" srcId="{DC38BA07-FA96-45A6-9B37-0146C93B9F96}" destId="{BBC6D66D-0728-490E-9FBB-3FF3697B1EC6}" srcOrd="0" destOrd="0" presId="urn:microsoft.com/office/officeart/2005/8/layout/vList2"/>
    <dgm:cxn modelId="{5435EF95-A016-4671-A8E9-135BA60DE22D}" srcId="{3D19DFF1-A6B1-4FEC-888C-372211A66297}" destId="{B13209D3-C35E-4214-B032-8B3232C94A8C}" srcOrd="6" destOrd="0" parTransId="{292D0C47-0329-4219-9B91-8674DCABCFFD}" sibTransId="{F98FFB7D-7E5F-4B0F-9B24-006DF22ECC5A}"/>
    <dgm:cxn modelId="{B689FFA2-CC96-44DD-9546-A6D5AC4DAA69}" type="presOf" srcId="{B13209D3-C35E-4214-B032-8B3232C94A8C}" destId="{D1ADF9CA-FE59-40DC-9DBC-AB82E8062792}" srcOrd="0" destOrd="0" presId="urn:microsoft.com/office/officeart/2005/8/layout/vList2"/>
    <dgm:cxn modelId="{03E8FFA6-D395-4B9F-9788-654ED738270D}" type="presOf" srcId="{09C5D1DD-3ACE-4395-A1F2-71D01F6D5B98}" destId="{14B924AB-0A0A-4CDA-A178-B4FBB543D0C8}" srcOrd="0" destOrd="0" presId="urn:microsoft.com/office/officeart/2005/8/layout/vList2"/>
    <dgm:cxn modelId="{46A598CA-014C-4E00-B2D9-474391661B4D}" srcId="{3D19DFF1-A6B1-4FEC-888C-372211A66297}" destId="{C4C36A1A-4EAD-46C4-B4C6-F98A6F964BCE}" srcOrd="5" destOrd="0" parTransId="{A387730F-0DE7-4A04-9B38-76BFCCA11F16}" sibTransId="{0B767DDA-DC9C-4614-88D0-5B6D149B3598}"/>
    <dgm:cxn modelId="{0E692CF7-A41D-4550-BE3B-3CA65327CF7C}" type="presOf" srcId="{3DEF35FE-143B-4804-BAB6-CAF7AB9B163A}" destId="{06ABF4D0-5C65-48D2-BCEB-26221BF05366}" srcOrd="0" destOrd="0" presId="urn:microsoft.com/office/officeart/2005/8/layout/vList2"/>
    <dgm:cxn modelId="{9FB1B0FE-9EC5-4467-BD7D-C1AEB8F394D8}" srcId="{3D19DFF1-A6B1-4FEC-888C-372211A66297}" destId="{FE1ECA49-0240-4786-82BC-40D14D096763}" srcOrd="0" destOrd="0" parTransId="{E9D15603-2BDE-4BAC-907F-721650FB878A}" sibTransId="{6F8B383F-2A01-40AA-A8E4-332A6D563CF8}"/>
    <dgm:cxn modelId="{B3DD8A58-2958-4615-A8C0-DDD6A8F57BD5}" type="presParOf" srcId="{0F8AABF7-6617-4009-801A-2E0B7082D746}" destId="{D819A320-0743-467B-8462-080565AA73D7}" srcOrd="0" destOrd="0" presId="urn:microsoft.com/office/officeart/2005/8/layout/vList2"/>
    <dgm:cxn modelId="{DFA56502-829B-4D4A-AAA2-61E0EB30C181}" type="presParOf" srcId="{0F8AABF7-6617-4009-801A-2E0B7082D746}" destId="{0A3C65A5-3712-433F-B431-ADF0B2287A05}" srcOrd="1" destOrd="0" presId="urn:microsoft.com/office/officeart/2005/8/layout/vList2"/>
    <dgm:cxn modelId="{2D73CA7C-5F00-482D-99B7-F326E80AFCD9}" type="presParOf" srcId="{0F8AABF7-6617-4009-801A-2E0B7082D746}" destId="{14B924AB-0A0A-4CDA-A178-B4FBB543D0C8}" srcOrd="2" destOrd="0" presId="urn:microsoft.com/office/officeart/2005/8/layout/vList2"/>
    <dgm:cxn modelId="{133AA657-F374-46ED-B309-35A2D9C14B68}" type="presParOf" srcId="{0F8AABF7-6617-4009-801A-2E0B7082D746}" destId="{A5DD8888-9BE0-46CB-8AD2-D3B0EC655121}" srcOrd="3" destOrd="0" presId="urn:microsoft.com/office/officeart/2005/8/layout/vList2"/>
    <dgm:cxn modelId="{284DD032-6BCE-4650-858D-070A7CA4A88A}" type="presParOf" srcId="{0F8AABF7-6617-4009-801A-2E0B7082D746}" destId="{BBC6D66D-0728-490E-9FBB-3FF3697B1EC6}" srcOrd="4" destOrd="0" presId="urn:microsoft.com/office/officeart/2005/8/layout/vList2"/>
    <dgm:cxn modelId="{7EDF3708-A3EA-4D84-9A9F-19B6EF8A3E64}" type="presParOf" srcId="{0F8AABF7-6617-4009-801A-2E0B7082D746}" destId="{9CA99181-E9AD-4957-B2EC-400E56FF61DE}" srcOrd="5" destOrd="0" presId="urn:microsoft.com/office/officeart/2005/8/layout/vList2"/>
    <dgm:cxn modelId="{378FC310-87FD-4D2E-8C04-702974E27FB0}" type="presParOf" srcId="{0F8AABF7-6617-4009-801A-2E0B7082D746}" destId="{5E740A2E-F99E-402B-8DE2-61B659AA995A}" srcOrd="6" destOrd="0" presId="urn:microsoft.com/office/officeart/2005/8/layout/vList2"/>
    <dgm:cxn modelId="{C41E901D-6FB2-4B87-8D09-788757D74333}" type="presParOf" srcId="{0F8AABF7-6617-4009-801A-2E0B7082D746}" destId="{D5E45CEF-8723-42B3-AA1F-D68B07782A74}" srcOrd="7" destOrd="0" presId="urn:microsoft.com/office/officeart/2005/8/layout/vList2"/>
    <dgm:cxn modelId="{BEFC5337-A7E3-44F7-908D-5B4B2D62EA63}" type="presParOf" srcId="{0F8AABF7-6617-4009-801A-2E0B7082D746}" destId="{06ABF4D0-5C65-48D2-BCEB-26221BF05366}" srcOrd="8" destOrd="0" presId="urn:microsoft.com/office/officeart/2005/8/layout/vList2"/>
    <dgm:cxn modelId="{5585F724-D146-434F-B779-32F33539C676}" type="presParOf" srcId="{0F8AABF7-6617-4009-801A-2E0B7082D746}" destId="{637B97CC-47E5-4C1D-BB21-D1C8A4F4E737}" srcOrd="9" destOrd="0" presId="urn:microsoft.com/office/officeart/2005/8/layout/vList2"/>
    <dgm:cxn modelId="{DF6903B1-9C06-4784-93CC-E56DB84C8048}" type="presParOf" srcId="{0F8AABF7-6617-4009-801A-2E0B7082D746}" destId="{CAB4DAFA-A744-44FE-B0A0-F1654CC8C6D0}" srcOrd="10" destOrd="0" presId="urn:microsoft.com/office/officeart/2005/8/layout/vList2"/>
    <dgm:cxn modelId="{D1B97638-75BE-4C6E-9855-153943E8D68C}" type="presParOf" srcId="{0F8AABF7-6617-4009-801A-2E0B7082D746}" destId="{B28CE320-8716-4A3A-A977-3756759AA784}" srcOrd="11" destOrd="0" presId="urn:microsoft.com/office/officeart/2005/8/layout/vList2"/>
    <dgm:cxn modelId="{E48FDE9D-877D-4419-B742-250D79E0C1BD}" type="presParOf" srcId="{0F8AABF7-6617-4009-801A-2E0B7082D746}" destId="{D1ADF9CA-FE59-40DC-9DBC-AB82E80627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7FA71D-B431-42E3-8E96-5895167517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5D7ECA-7ABA-4607-9990-7674674CB040}">
      <dgm:prSet/>
      <dgm:spPr/>
      <dgm:t>
        <a:bodyPr/>
        <a:lstStyle/>
        <a:p>
          <a:r>
            <a:rPr lang="cs-CZ"/>
            <a:t>je komplexně pojatý a určený především pro dlouhodobé sebehodnocení (učitelem) a hodnocení kvality učitele (ředitelem),</a:t>
          </a:r>
          <a:endParaRPr lang="en-US"/>
        </a:p>
      </dgm:t>
    </dgm:pt>
    <dgm:pt modelId="{C6607B39-0194-42CB-9E2E-4885ED6DC870}" type="parTrans" cxnId="{A95B6E33-80F1-4940-9EF7-ED0077955712}">
      <dgm:prSet/>
      <dgm:spPr/>
      <dgm:t>
        <a:bodyPr/>
        <a:lstStyle/>
        <a:p>
          <a:endParaRPr lang="en-US"/>
        </a:p>
      </dgm:t>
    </dgm:pt>
    <dgm:pt modelId="{10379CA6-2DE9-45B4-AFB1-790999C59AE6}" type="sibTrans" cxnId="{A95B6E33-80F1-4940-9EF7-ED0077955712}">
      <dgm:prSet/>
      <dgm:spPr/>
      <dgm:t>
        <a:bodyPr/>
        <a:lstStyle/>
        <a:p>
          <a:endParaRPr lang="en-US"/>
        </a:p>
      </dgm:t>
    </dgm:pt>
    <dgm:pt modelId="{BA6F48D7-F71F-41BC-ADA4-66D3D51380BA}">
      <dgm:prSet/>
      <dgm:spPr/>
      <dgm:t>
        <a:bodyPr/>
        <a:lstStyle/>
        <a:p>
          <a:r>
            <a:rPr lang="cs-CZ"/>
            <a:t>charakterizuje vynikajícího učitele, ke kterému se má směřovat,</a:t>
          </a:r>
          <a:endParaRPr lang="en-US"/>
        </a:p>
      </dgm:t>
    </dgm:pt>
    <dgm:pt modelId="{F4D20562-E36A-4A87-9FA1-30F70DAB5ECE}" type="parTrans" cxnId="{96D2590C-23CD-46BC-BECE-53C11777502E}">
      <dgm:prSet/>
      <dgm:spPr/>
      <dgm:t>
        <a:bodyPr/>
        <a:lstStyle/>
        <a:p>
          <a:endParaRPr lang="en-US"/>
        </a:p>
      </dgm:t>
    </dgm:pt>
    <dgm:pt modelId="{FD06DB80-C0A1-47AF-BD03-FFEB855D7C30}" type="sibTrans" cxnId="{96D2590C-23CD-46BC-BECE-53C11777502E}">
      <dgm:prSet/>
      <dgm:spPr/>
      <dgm:t>
        <a:bodyPr/>
        <a:lstStyle/>
        <a:p>
          <a:endParaRPr lang="en-US"/>
        </a:p>
      </dgm:t>
    </dgm:pt>
    <dgm:pt modelId="{957DADD1-5FC7-408E-BE91-E2D43A59C14E}">
      <dgm:prSet/>
      <dgm:spPr/>
      <dgm:t>
        <a:bodyPr/>
        <a:lstStyle/>
        <a:p>
          <a:r>
            <a:rPr lang="cs-CZ"/>
            <a:t>vychází z profesních činností, které učitel vykonává a ve kterých se projevují jeho kvality. </a:t>
          </a:r>
          <a:endParaRPr lang="en-US"/>
        </a:p>
      </dgm:t>
    </dgm:pt>
    <dgm:pt modelId="{6268D419-13BF-4173-B592-D11E5E7AA1E8}" type="parTrans" cxnId="{736946BC-B4CF-4C6D-B518-0D39530EF843}">
      <dgm:prSet/>
      <dgm:spPr/>
      <dgm:t>
        <a:bodyPr/>
        <a:lstStyle/>
        <a:p>
          <a:endParaRPr lang="en-US"/>
        </a:p>
      </dgm:t>
    </dgm:pt>
    <dgm:pt modelId="{96A6ECAE-B4F6-4B11-9464-7767105733A3}" type="sibTrans" cxnId="{736946BC-B4CF-4C6D-B518-0D39530EF843}">
      <dgm:prSet/>
      <dgm:spPr/>
      <dgm:t>
        <a:bodyPr/>
        <a:lstStyle/>
        <a:p>
          <a:endParaRPr lang="en-US"/>
        </a:p>
      </dgm:t>
    </dgm:pt>
    <dgm:pt modelId="{22C2A052-C51D-4C82-BBDA-1975DFFA82EB}" type="pres">
      <dgm:prSet presAssocID="{C97FA71D-B431-42E3-8E96-589516751784}" presName="outerComposite" presStyleCnt="0">
        <dgm:presLayoutVars>
          <dgm:chMax val="5"/>
          <dgm:dir/>
          <dgm:resizeHandles val="exact"/>
        </dgm:presLayoutVars>
      </dgm:prSet>
      <dgm:spPr/>
    </dgm:pt>
    <dgm:pt modelId="{F842410F-CD2C-4836-BDB8-6622E6E9E8B9}" type="pres">
      <dgm:prSet presAssocID="{C97FA71D-B431-42E3-8E96-589516751784}" presName="dummyMaxCanvas" presStyleCnt="0">
        <dgm:presLayoutVars/>
      </dgm:prSet>
      <dgm:spPr/>
    </dgm:pt>
    <dgm:pt modelId="{891E759C-7400-481B-A584-B8011DAB5666}" type="pres">
      <dgm:prSet presAssocID="{C97FA71D-B431-42E3-8E96-589516751784}" presName="ThreeNodes_1" presStyleLbl="node1" presStyleIdx="0" presStyleCnt="3">
        <dgm:presLayoutVars>
          <dgm:bulletEnabled val="1"/>
        </dgm:presLayoutVars>
      </dgm:prSet>
      <dgm:spPr/>
    </dgm:pt>
    <dgm:pt modelId="{0B3B00EB-196E-4030-941D-7128BB9B19DA}" type="pres">
      <dgm:prSet presAssocID="{C97FA71D-B431-42E3-8E96-589516751784}" presName="ThreeNodes_2" presStyleLbl="node1" presStyleIdx="1" presStyleCnt="3">
        <dgm:presLayoutVars>
          <dgm:bulletEnabled val="1"/>
        </dgm:presLayoutVars>
      </dgm:prSet>
      <dgm:spPr/>
    </dgm:pt>
    <dgm:pt modelId="{9F8535BE-262A-43D0-83B8-92CE00C9CDAC}" type="pres">
      <dgm:prSet presAssocID="{C97FA71D-B431-42E3-8E96-589516751784}" presName="ThreeNodes_3" presStyleLbl="node1" presStyleIdx="2" presStyleCnt="3">
        <dgm:presLayoutVars>
          <dgm:bulletEnabled val="1"/>
        </dgm:presLayoutVars>
      </dgm:prSet>
      <dgm:spPr/>
    </dgm:pt>
    <dgm:pt modelId="{297B788B-C5E0-461B-BBCC-78A065929B42}" type="pres">
      <dgm:prSet presAssocID="{C97FA71D-B431-42E3-8E96-589516751784}" presName="ThreeConn_1-2" presStyleLbl="fgAccFollowNode1" presStyleIdx="0" presStyleCnt="2">
        <dgm:presLayoutVars>
          <dgm:bulletEnabled val="1"/>
        </dgm:presLayoutVars>
      </dgm:prSet>
      <dgm:spPr/>
    </dgm:pt>
    <dgm:pt modelId="{D7B75BB2-032E-4FAB-983E-603A9D4D4B6B}" type="pres">
      <dgm:prSet presAssocID="{C97FA71D-B431-42E3-8E96-589516751784}" presName="ThreeConn_2-3" presStyleLbl="fgAccFollowNode1" presStyleIdx="1" presStyleCnt="2">
        <dgm:presLayoutVars>
          <dgm:bulletEnabled val="1"/>
        </dgm:presLayoutVars>
      </dgm:prSet>
      <dgm:spPr/>
    </dgm:pt>
    <dgm:pt modelId="{38DBFB98-A8D6-4B4D-AE02-82314521D90C}" type="pres">
      <dgm:prSet presAssocID="{C97FA71D-B431-42E3-8E96-589516751784}" presName="ThreeNodes_1_text" presStyleLbl="node1" presStyleIdx="2" presStyleCnt="3">
        <dgm:presLayoutVars>
          <dgm:bulletEnabled val="1"/>
        </dgm:presLayoutVars>
      </dgm:prSet>
      <dgm:spPr/>
    </dgm:pt>
    <dgm:pt modelId="{C9B34AEA-0599-4EAB-9042-1EAB7B837DA7}" type="pres">
      <dgm:prSet presAssocID="{C97FA71D-B431-42E3-8E96-589516751784}" presName="ThreeNodes_2_text" presStyleLbl="node1" presStyleIdx="2" presStyleCnt="3">
        <dgm:presLayoutVars>
          <dgm:bulletEnabled val="1"/>
        </dgm:presLayoutVars>
      </dgm:prSet>
      <dgm:spPr/>
    </dgm:pt>
    <dgm:pt modelId="{F7D6E7E3-1EFD-4D2A-BDDB-876591F839BF}" type="pres">
      <dgm:prSet presAssocID="{C97FA71D-B431-42E3-8E96-58951675178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6D2590C-23CD-46BC-BECE-53C11777502E}" srcId="{C97FA71D-B431-42E3-8E96-589516751784}" destId="{BA6F48D7-F71F-41BC-ADA4-66D3D51380BA}" srcOrd="1" destOrd="0" parTransId="{F4D20562-E36A-4A87-9FA1-30F70DAB5ECE}" sibTransId="{FD06DB80-C0A1-47AF-BD03-FFEB855D7C30}"/>
    <dgm:cxn modelId="{E7D4941A-109A-4FCC-B94B-B654EAFCFAC9}" type="presOf" srcId="{BA6F48D7-F71F-41BC-ADA4-66D3D51380BA}" destId="{0B3B00EB-196E-4030-941D-7128BB9B19DA}" srcOrd="0" destOrd="0" presId="urn:microsoft.com/office/officeart/2005/8/layout/vProcess5"/>
    <dgm:cxn modelId="{AD083F29-7C88-4AD4-A912-5679C5553A92}" type="presOf" srcId="{BA6F48D7-F71F-41BC-ADA4-66D3D51380BA}" destId="{C9B34AEA-0599-4EAB-9042-1EAB7B837DA7}" srcOrd="1" destOrd="0" presId="urn:microsoft.com/office/officeart/2005/8/layout/vProcess5"/>
    <dgm:cxn modelId="{A95B6E33-80F1-4940-9EF7-ED0077955712}" srcId="{C97FA71D-B431-42E3-8E96-589516751784}" destId="{705D7ECA-7ABA-4607-9990-7674674CB040}" srcOrd="0" destOrd="0" parTransId="{C6607B39-0194-42CB-9E2E-4885ED6DC870}" sibTransId="{10379CA6-2DE9-45B4-AFB1-790999C59AE6}"/>
    <dgm:cxn modelId="{DDEABA74-E170-4161-9171-EC2AE3407C23}" type="presOf" srcId="{705D7ECA-7ABA-4607-9990-7674674CB040}" destId="{891E759C-7400-481B-A584-B8011DAB5666}" srcOrd="0" destOrd="0" presId="urn:microsoft.com/office/officeart/2005/8/layout/vProcess5"/>
    <dgm:cxn modelId="{E2D46181-63E3-4216-B2B1-7609EB6E6CF0}" type="presOf" srcId="{FD06DB80-C0A1-47AF-BD03-FFEB855D7C30}" destId="{D7B75BB2-032E-4FAB-983E-603A9D4D4B6B}" srcOrd="0" destOrd="0" presId="urn:microsoft.com/office/officeart/2005/8/layout/vProcess5"/>
    <dgm:cxn modelId="{925144A9-E318-43F7-9C6F-4D620698DDB5}" type="presOf" srcId="{10379CA6-2DE9-45B4-AFB1-790999C59AE6}" destId="{297B788B-C5E0-461B-BBCC-78A065929B42}" srcOrd="0" destOrd="0" presId="urn:microsoft.com/office/officeart/2005/8/layout/vProcess5"/>
    <dgm:cxn modelId="{A38773BA-7919-4474-9F60-F002F71ECFCD}" type="presOf" srcId="{957DADD1-5FC7-408E-BE91-E2D43A59C14E}" destId="{9F8535BE-262A-43D0-83B8-92CE00C9CDAC}" srcOrd="0" destOrd="0" presId="urn:microsoft.com/office/officeart/2005/8/layout/vProcess5"/>
    <dgm:cxn modelId="{736946BC-B4CF-4C6D-B518-0D39530EF843}" srcId="{C97FA71D-B431-42E3-8E96-589516751784}" destId="{957DADD1-5FC7-408E-BE91-E2D43A59C14E}" srcOrd="2" destOrd="0" parTransId="{6268D419-13BF-4173-B592-D11E5E7AA1E8}" sibTransId="{96A6ECAE-B4F6-4B11-9464-7767105733A3}"/>
    <dgm:cxn modelId="{A9DC50C4-D94C-4E6E-8349-A3A9B737BCF1}" type="presOf" srcId="{705D7ECA-7ABA-4607-9990-7674674CB040}" destId="{38DBFB98-A8D6-4B4D-AE02-82314521D90C}" srcOrd="1" destOrd="0" presId="urn:microsoft.com/office/officeart/2005/8/layout/vProcess5"/>
    <dgm:cxn modelId="{C0AAABC5-85AA-4535-9BD7-A18C478E8DA5}" type="presOf" srcId="{957DADD1-5FC7-408E-BE91-E2D43A59C14E}" destId="{F7D6E7E3-1EFD-4D2A-BDDB-876591F839BF}" srcOrd="1" destOrd="0" presId="urn:microsoft.com/office/officeart/2005/8/layout/vProcess5"/>
    <dgm:cxn modelId="{FA21F2D4-329D-47FE-9873-08F91A769574}" type="presOf" srcId="{C97FA71D-B431-42E3-8E96-589516751784}" destId="{22C2A052-C51D-4C82-BBDA-1975DFFA82EB}" srcOrd="0" destOrd="0" presId="urn:microsoft.com/office/officeart/2005/8/layout/vProcess5"/>
    <dgm:cxn modelId="{DBB33506-EF0C-4F7D-9378-50243695EE1D}" type="presParOf" srcId="{22C2A052-C51D-4C82-BBDA-1975DFFA82EB}" destId="{F842410F-CD2C-4836-BDB8-6622E6E9E8B9}" srcOrd="0" destOrd="0" presId="urn:microsoft.com/office/officeart/2005/8/layout/vProcess5"/>
    <dgm:cxn modelId="{5CC659A5-02CF-42ED-BFD1-E2AE5C232437}" type="presParOf" srcId="{22C2A052-C51D-4C82-BBDA-1975DFFA82EB}" destId="{891E759C-7400-481B-A584-B8011DAB5666}" srcOrd="1" destOrd="0" presId="urn:microsoft.com/office/officeart/2005/8/layout/vProcess5"/>
    <dgm:cxn modelId="{1A4A78A0-1EC6-4C04-9C5E-9B6F241D7666}" type="presParOf" srcId="{22C2A052-C51D-4C82-BBDA-1975DFFA82EB}" destId="{0B3B00EB-196E-4030-941D-7128BB9B19DA}" srcOrd="2" destOrd="0" presId="urn:microsoft.com/office/officeart/2005/8/layout/vProcess5"/>
    <dgm:cxn modelId="{855BC516-0B48-4221-A214-6AA02BD7F0E5}" type="presParOf" srcId="{22C2A052-C51D-4C82-BBDA-1975DFFA82EB}" destId="{9F8535BE-262A-43D0-83B8-92CE00C9CDAC}" srcOrd="3" destOrd="0" presId="urn:microsoft.com/office/officeart/2005/8/layout/vProcess5"/>
    <dgm:cxn modelId="{8DF34B86-185C-41DC-9108-5810E444039D}" type="presParOf" srcId="{22C2A052-C51D-4C82-BBDA-1975DFFA82EB}" destId="{297B788B-C5E0-461B-BBCC-78A065929B42}" srcOrd="4" destOrd="0" presId="urn:microsoft.com/office/officeart/2005/8/layout/vProcess5"/>
    <dgm:cxn modelId="{C4F2AA38-2D90-4222-A6CF-6BFA6F29FDCC}" type="presParOf" srcId="{22C2A052-C51D-4C82-BBDA-1975DFFA82EB}" destId="{D7B75BB2-032E-4FAB-983E-603A9D4D4B6B}" srcOrd="5" destOrd="0" presId="urn:microsoft.com/office/officeart/2005/8/layout/vProcess5"/>
    <dgm:cxn modelId="{C1648742-83FE-477D-8D92-4FD69CB6902C}" type="presParOf" srcId="{22C2A052-C51D-4C82-BBDA-1975DFFA82EB}" destId="{38DBFB98-A8D6-4B4D-AE02-82314521D90C}" srcOrd="6" destOrd="0" presId="urn:microsoft.com/office/officeart/2005/8/layout/vProcess5"/>
    <dgm:cxn modelId="{C5074C9B-D97A-40E4-AABC-E302C61BBC2D}" type="presParOf" srcId="{22C2A052-C51D-4C82-BBDA-1975DFFA82EB}" destId="{C9B34AEA-0599-4EAB-9042-1EAB7B837DA7}" srcOrd="7" destOrd="0" presId="urn:microsoft.com/office/officeart/2005/8/layout/vProcess5"/>
    <dgm:cxn modelId="{300CD28E-A633-4803-B977-B15E82EF05A4}" type="presParOf" srcId="{22C2A052-C51D-4C82-BBDA-1975DFFA82EB}" destId="{F7D6E7E3-1EFD-4D2A-BDDB-876591F839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9DFF1-A6B1-4FEC-888C-372211A66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1ECA49-0240-4786-82BC-40D14D096763}">
      <dgm:prSet/>
      <dgm:spPr/>
      <dgm:t>
        <a:bodyPr/>
        <a:lstStyle/>
        <a:p>
          <a:r>
            <a:rPr lang="cs-CZ" b="0" i="0"/>
            <a:t>1. Plánování vzdělávací nabídky</a:t>
          </a:r>
          <a:endParaRPr lang="en-US"/>
        </a:p>
      </dgm:t>
    </dgm:pt>
    <dgm:pt modelId="{E9D15603-2BDE-4BAC-907F-721650FB878A}" type="parTrans" cxnId="{9FB1B0FE-9EC5-4467-BD7D-C1AEB8F394D8}">
      <dgm:prSet/>
      <dgm:spPr/>
      <dgm:t>
        <a:bodyPr/>
        <a:lstStyle/>
        <a:p>
          <a:endParaRPr lang="en-US"/>
        </a:p>
      </dgm:t>
    </dgm:pt>
    <dgm:pt modelId="{6F8B383F-2A01-40AA-A8E4-332A6D563CF8}" type="sibTrans" cxnId="{9FB1B0FE-9EC5-4467-BD7D-C1AEB8F394D8}">
      <dgm:prSet/>
      <dgm:spPr/>
      <dgm:t>
        <a:bodyPr/>
        <a:lstStyle/>
        <a:p>
          <a:endParaRPr lang="en-US"/>
        </a:p>
      </dgm:t>
    </dgm:pt>
    <dgm:pt modelId="{09C5D1DD-3ACE-4395-A1F2-71D01F6D5B98}">
      <dgm:prSet/>
      <dgm:spPr/>
      <dgm:t>
        <a:bodyPr/>
        <a:lstStyle/>
        <a:p>
          <a:r>
            <a:rPr lang="cs-CZ" b="0" i="0"/>
            <a:t>2. Prostředí pro učení</a:t>
          </a:r>
          <a:r>
            <a:rPr lang="cs-CZ" b="0" i="1"/>
            <a:t> </a:t>
          </a:r>
          <a:endParaRPr lang="en-US"/>
        </a:p>
      </dgm:t>
    </dgm:pt>
    <dgm:pt modelId="{DA1624CC-7B65-4147-821D-B1E3B3936899}" type="parTrans" cxnId="{92BF3E18-0BA6-48E5-BB3D-FD04CF2513F4}">
      <dgm:prSet/>
      <dgm:spPr/>
      <dgm:t>
        <a:bodyPr/>
        <a:lstStyle/>
        <a:p>
          <a:endParaRPr lang="en-US"/>
        </a:p>
      </dgm:t>
    </dgm:pt>
    <dgm:pt modelId="{0BD4EE1C-BFE0-42EC-B3C7-4372A08E5C1B}" type="sibTrans" cxnId="{92BF3E18-0BA6-48E5-BB3D-FD04CF2513F4}">
      <dgm:prSet/>
      <dgm:spPr/>
      <dgm:t>
        <a:bodyPr/>
        <a:lstStyle/>
        <a:p>
          <a:endParaRPr lang="en-US"/>
        </a:p>
      </dgm:t>
    </dgm:pt>
    <dgm:pt modelId="{DC38BA07-FA96-45A6-9B37-0146C93B9F96}">
      <dgm:prSet/>
      <dgm:spPr/>
      <dgm:t>
        <a:bodyPr/>
        <a:lstStyle/>
        <a:p>
          <a:r>
            <a:rPr lang="cs-CZ" b="0" i="0"/>
            <a:t>3. Procesy učení</a:t>
          </a:r>
          <a:endParaRPr lang="en-US"/>
        </a:p>
      </dgm:t>
    </dgm:pt>
    <dgm:pt modelId="{80B72D3B-F7AE-456E-B5CF-DF08FF1E50FF}" type="parTrans" cxnId="{09967A6D-A911-4060-BA26-3FC33A19F654}">
      <dgm:prSet/>
      <dgm:spPr/>
      <dgm:t>
        <a:bodyPr/>
        <a:lstStyle/>
        <a:p>
          <a:endParaRPr lang="en-US"/>
        </a:p>
      </dgm:t>
    </dgm:pt>
    <dgm:pt modelId="{4924EA5A-74E6-4FFF-AE0B-44767467FCFD}" type="sibTrans" cxnId="{09967A6D-A911-4060-BA26-3FC33A19F654}">
      <dgm:prSet/>
      <dgm:spPr/>
      <dgm:t>
        <a:bodyPr/>
        <a:lstStyle/>
        <a:p>
          <a:endParaRPr lang="en-US"/>
        </a:p>
      </dgm:t>
    </dgm:pt>
    <dgm:pt modelId="{282045A9-25DB-49A6-9373-59915C33B1C9}">
      <dgm:prSet/>
      <dgm:spPr/>
      <dgm:t>
        <a:bodyPr/>
        <a:lstStyle/>
        <a:p>
          <a:r>
            <a:rPr lang="cs-CZ" b="0" i="0"/>
            <a:t>4. Hodnocení vzdělávacích pokroků dětí</a:t>
          </a:r>
          <a:r>
            <a:rPr lang="cs-CZ" b="0" i="1"/>
            <a:t> </a:t>
          </a:r>
          <a:endParaRPr lang="en-US"/>
        </a:p>
      </dgm:t>
    </dgm:pt>
    <dgm:pt modelId="{EBAF9F75-B669-490F-95A5-516B0BB9AFE9}" type="parTrans" cxnId="{D45ADC61-8632-4D9B-9B48-E5D2BD0F699E}">
      <dgm:prSet/>
      <dgm:spPr/>
      <dgm:t>
        <a:bodyPr/>
        <a:lstStyle/>
        <a:p>
          <a:endParaRPr lang="en-US"/>
        </a:p>
      </dgm:t>
    </dgm:pt>
    <dgm:pt modelId="{37B2E36C-9365-45A7-AC5F-12DC0747D5A2}" type="sibTrans" cxnId="{D45ADC61-8632-4D9B-9B48-E5D2BD0F699E}">
      <dgm:prSet/>
      <dgm:spPr/>
      <dgm:t>
        <a:bodyPr/>
        <a:lstStyle/>
        <a:p>
          <a:endParaRPr lang="en-US"/>
        </a:p>
      </dgm:t>
    </dgm:pt>
    <dgm:pt modelId="{3DEF35FE-143B-4804-BAB6-CAF7AB9B163A}">
      <dgm:prSet/>
      <dgm:spPr/>
      <dgm:t>
        <a:bodyPr/>
        <a:lstStyle/>
        <a:p>
          <a:r>
            <a:rPr lang="cs-CZ" b="0" i="0"/>
            <a:t>5. Reflexe vzdělávání</a:t>
          </a:r>
          <a:endParaRPr lang="en-US"/>
        </a:p>
      </dgm:t>
    </dgm:pt>
    <dgm:pt modelId="{17FDFDA5-F842-4183-A54D-0E040EEAA697}" type="parTrans" cxnId="{9B87F923-F661-486A-9E34-2B57099BB356}">
      <dgm:prSet/>
      <dgm:spPr/>
      <dgm:t>
        <a:bodyPr/>
        <a:lstStyle/>
        <a:p>
          <a:endParaRPr lang="en-US"/>
        </a:p>
      </dgm:t>
    </dgm:pt>
    <dgm:pt modelId="{5110D714-B057-431E-B8F5-DCEEAC77B90A}" type="sibTrans" cxnId="{9B87F923-F661-486A-9E34-2B57099BB356}">
      <dgm:prSet/>
      <dgm:spPr/>
      <dgm:t>
        <a:bodyPr/>
        <a:lstStyle/>
        <a:p>
          <a:endParaRPr lang="en-US"/>
        </a:p>
      </dgm:t>
    </dgm:pt>
    <dgm:pt modelId="{C4C36A1A-4EAD-46C4-B4C6-F98A6F964BCE}">
      <dgm:prSet/>
      <dgm:spPr/>
      <dgm:t>
        <a:bodyPr/>
        <a:lstStyle/>
        <a:p>
          <a:r>
            <a:rPr lang="cs-CZ" b="0" i="0"/>
            <a:t>6. Rozvoj školy a spolupráce s kolegy</a:t>
          </a:r>
          <a:r>
            <a:rPr lang="cs-CZ" b="0" i="1"/>
            <a:t>   </a:t>
          </a:r>
          <a:endParaRPr lang="en-US"/>
        </a:p>
      </dgm:t>
    </dgm:pt>
    <dgm:pt modelId="{A387730F-0DE7-4A04-9B38-76BFCCA11F16}" type="parTrans" cxnId="{46A598CA-014C-4E00-B2D9-474391661B4D}">
      <dgm:prSet/>
      <dgm:spPr/>
      <dgm:t>
        <a:bodyPr/>
        <a:lstStyle/>
        <a:p>
          <a:endParaRPr lang="en-US"/>
        </a:p>
      </dgm:t>
    </dgm:pt>
    <dgm:pt modelId="{0B767DDA-DC9C-4614-88D0-5B6D149B3598}" type="sibTrans" cxnId="{46A598CA-014C-4E00-B2D9-474391661B4D}">
      <dgm:prSet/>
      <dgm:spPr/>
      <dgm:t>
        <a:bodyPr/>
        <a:lstStyle/>
        <a:p>
          <a:endParaRPr lang="en-US"/>
        </a:p>
      </dgm:t>
    </dgm:pt>
    <dgm:pt modelId="{376A2E8E-8212-47C0-A4B3-3ABD23B0C7AF}">
      <dgm:prSet/>
      <dgm:spPr/>
      <dgm:t>
        <a:bodyPr/>
        <a:lstStyle/>
        <a:p>
          <a:r>
            <a:rPr lang="x-none" b="0" i="0"/>
            <a:t>7. Spolupráce s rodiči a širší veřejností</a:t>
          </a:r>
          <a:endParaRPr lang="en-US"/>
        </a:p>
      </dgm:t>
    </dgm:pt>
    <dgm:pt modelId="{DCE3E6A3-350B-4C8F-97BF-E22BD056EDA7}" type="parTrans" cxnId="{BE52092C-BD1F-4223-BF9C-7DDC0C968560}">
      <dgm:prSet/>
      <dgm:spPr/>
      <dgm:t>
        <a:bodyPr/>
        <a:lstStyle/>
        <a:p>
          <a:endParaRPr lang="en-US"/>
        </a:p>
      </dgm:t>
    </dgm:pt>
    <dgm:pt modelId="{523BC9B5-CC05-4252-B9AD-40AF34413BB0}" type="sibTrans" cxnId="{BE52092C-BD1F-4223-BF9C-7DDC0C968560}">
      <dgm:prSet/>
      <dgm:spPr/>
      <dgm:t>
        <a:bodyPr/>
        <a:lstStyle/>
        <a:p>
          <a:endParaRPr lang="en-US"/>
        </a:p>
      </dgm:t>
    </dgm:pt>
    <dgm:pt modelId="{B13209D3-C35E-4214-B032-8B3232C94A8C}">
      <dgm:prSet/>
      <dgm:spPr/>
      <dgm:t>
        <a:bodyPr/>
        <a:lstStyle/>
        <a:p>
          <a:r>
            <a:rPr lang="cs-CZ" b="0" i="0"/>
            <a:t>8. Profesní rozvoj učitele </a:t>
          </a:r>
          <a:endParaRPr lang="en-US"/>
        </a:p>
      </dgm:t>
    </dgm:pt>
    <dgm:pt modelId="{292D0C47-0329-4219-9B91-8674DCABCFFD}" type="parTrans" cxnId="{5435EF95-A016-4671-A8E9-135BA60DE22D}">
      <dgm:prSet/>
      <dgm:spPr/>
      <dgm:t>
        <a:bodyPr/>
        <a:lstStyle/>
        <a:p>
          <a:endParaRPr lang="en-US"/>
        </a:p>
      </dgm:t>
    </dgm:pt>
    <dgm:pt modelId="{F98FFB7D-7E5F-4B0F-9B24-006DF22ECC5A}" type="sibTrans" cxnId="{5435EF95-A016-4671-A8E9-135BA60DE22D}">
      <dgm:prSet/>
      <dgm:spPr/>
      <dgm:t>
        <a:bodyPr/>
        <a:lstStyle/>
        <a:p>
          <a:endParaRPr lang="en-US"/>
        </a:p>
      </dgm:t>
    </dgm:pt>
    <dgm:pt modelId="{0F8AABF7-6617-4009-801A-2E0B7082D746}" type="pres">
      <dgm:prSet presAssocID="{3D19DFF1-A6B1-4FEC-888C-372211A66297}" presName="linear" presStyleCnt="0">
        <dgm:presLayoutVars>
          <dgm:animLvl val="lvl"/>
          <dgm:resizeHandles val="exact"/>
        </dgm:presLayoutVars>
      </dgm:prSet>
      <dgm:spPr/>
    </dgm:pt>
    <dgm:pt modelId="{D819A320-0743-467B-8462-080565AA73D7}" type="pres">
      <dgm:prSet presAssocID="{FE1ECA49-0240-4786-82BC-40D14D09676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A3C65A5-3712-433F-B431-ADF0B2287A05}" type="pres">
      <dgm:prSet presAssocID="{6F8B383F-2A01-40AA-A8E4-332A6D563CF8}" presName="spacer" presStyleCnt="0"/>
      <dgm:spPr/>
    </dgm:pt>
    <dgm:pt modelId="{14B924AB-0A0A-4CDA-A178-B4FBB543D0C8}" type="pres">
      <dgm:prSet presAssocID="{09C5D1DD-3ACE-4395-A1F2-71D01F6D5B9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5DD8888-9BE0-46CB-8AD2-D3B0EC655121}" type="pres">
      <dgm:prSet presAssocID="{0BD4EE1C-BFE0-42EC-B3C7-4372A08E5C1B}" presName="spacer" presStyleCnt="0"/>
      <dgm:spPr/>
    </dgm:pt>
    <dgm:pt modelId="{BBC6D66D-0728-490E-9FBB-3FF3697B1EC6}" type="pres">
      <dgm:prSet presAssocID="{DC38BA07-FA96-45A6-9B37-0146C93B9F9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CA99181-E9AD-4957-B2EC-400E56FF61DE}" type="pres">
      <dgm:prSet presAssocID="{4924EA5A-74E6-4FFF-AE0B-44767467FCFD}" presName="spacer" presStyleCnt="0"/>
      <dgm:spPr/>
    </dgm:pt>
    <dgm:pt modelId="{5E740A2E-F99E-402B-8DE2-61B659AA995A}" type="pres">
      <dgm:prSet presAssocID="{282045A9-25DB-49A6-9373-59915C33B1C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5E45CEF-8723-42B3-AA1F-D68B07782A74}" type="pres">
      <dgm:prSet presAssocID="{37B2E36C-9365-45A7-AC5F-12DC0747D5A2}" presName="spacer" presStyleCnt="0"/>
      <dgm:spPr/>
    </dgm:pt>
    <dgm:pt modelId="{06ABF4D0-5C65-48D2-BCEB-26221BF05366}" type="pres">
      <dgm:prSet presAssocID="{3DEF35FE-143B-4804-BAB6-CAF7AB9B163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37B97CC-47E5-4C1D-BB21-D1C8A4F4E737}" type="pres">
      <dgm:prSet presAssocID="{5110D714-B057-431E-B8F5-DCEEAC77B90A}" presName="spacer" presStyleCnt="0"/>
      <dgm:spPr/>
    </dgm:pt>
    <dgm:pt modelId="{CAB4DAFA-A744-44FE-B0A0-F1654CC8C6D0}" type="pres">
      <dgm:prSet presAssocID="{C4C36A1A-4EAD-46C4-B4C6-F98A6F964BC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28CE320-8716-4A3A-A977-3756759AA784}" type="pres">
      <dgm:prSet presAssocID="{0B767DDA-DC9C-4614-88D0-5B6D149B3598}" presName="spacer" presStyleCnt="0"/>
      <dgm:spPr/>
    </dgm:pt>
    <dgm:pt modelId="{DD63E50B-9B94-4F82-826A-9A050240E834}" type="pres">
      <dgm:prSet presAssocID="{376A2E8E-8212-47C0-A4B3-3ABD23B0C7A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291333C-A588-4926-93F8-327735DA83EE}" type="pres">
      <dgm:prSet presAssocID="{523BC9B5-CC05-4252-B9AD-40AF34413BB0}" presName="spacer" presStyleCnt="0"/>
      <dgm:spPr/>
    </dgm:pt>
    <dgm:pt modelId="{D1ADF9CA-FE59-40DC-9DBC-AB82E8062792}" type="pres">
      <dgm:prSet presAssocID="{B13209D3-C35E-4214-B032-8B3232C94A8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2BF3E18-0BA6-48E5-BB3D-FD04CF2513F4}" srcId="{3D19DFF1-A6B1-4FEC-888C-372211A66297}" destId="{09C5D1DD-3ACE-4395-A1F2-71D01F6D5B98}" srcOrd="1" destOrd="0" parTransId="{DA1624CC-7B65-4147-821D-B1E3B3936899}" sibTransId="{0BD4EE1C-BFE0-42EC-B3C7-4372A08E5C1B}"/>
    <dgm:cxn modelId="{9B87F923-F661-486A-9E34-2B57099BB356}" srcId="{3D19DFF1-A6B1-4FEC-888C-372211A66297}" destId="{3DEF35FE-143B-4804-BAB6-CAF7AB9B163A}" srcOrd="4" destOrd="0" parTransId="{17FDFDA5-F842-4183-A54D-0E040EEAA697}" sibTransId="{5110D714-B057-431E-B8F5-DCEEAC77B90A}"/>
    <dgm:cxn modelId="{8F9CF527-71B9-48C6-86B3-4E09E6CD3514}" type="presOf" srcId="{3D19DFF1-A6B1-4FEC-888C-372211A66297}" destId="{0F8AABF7-6617-4009-801A-2E0B7082D746}" srcOrd="0" destOrd="0" presId="urn:microsoft.com/office/officeart/2005/8/layout/vList2"/>
    <dgm:cxn modelId="{BE52092C-BD1F-4223-BF9C-7DDC0C968560}" srcId="{3D19DFF1-A6B1-4FEC-888C-372211A66297}" destId="{376A2E8E-8212-47C0-A4B3-3ABD23B0C7AF}" srcOrd="6" destOrd="0" parTransId="{DCE3E6A3-350B-4C8F-97BF-E22BD056EDA7}" sibTransId="{523BC9B5-CC05-4252-B9AD-40AF34413BB0}"/>
    <dgm:cxn modelId="{D45ADC61-8632-4D9B-9B48-E5D2BD0F699E}" srcId="{3D19DFF1-A6B1-4FEC-888C-372211A66297}" destId="{282045A9-25DB-49A6-9373-59915C33B1C9}" srcOrd="3" destOrd="0" parTransId="{EBAF9F75-B669-490F-95A5-516B0BB9AFE9}" sibTransId="{37B2E36C-9365-45A7-AC5F-12DC0747D5A2}"/>
    <dgm:cxn modelId="{2B53896C-B3D5-4F18-B404-EF869F04C8D2}" type="presOf" srcId="{282045A9-25DB-49A6-9373-59915C33B1C9}" destId="{5E740A2E-F99E-402B-8DE2-61B659AA995A}" srcOrd="0" destOrd="0" presId="urn:microsoft.com/office/officeart/2005/8/layout/vList2"/>
    <dgm:cxn modelId="{09967A6D-A911-4060-BA26-3FC33A19F654}" srcId="{3D19DFF1-A6B1-4FEC-888C-372211A66297}" destId="{DC38BA07-FA96-45A6-9B37-0146C93B9F96}" srcOrd="2" destOrd="0" parTransId="{80B72D3B-F7AE-456E-B5CF-DF08FF1E50FF}" sibTransId="{4924EA5A-74E6-4FFF-AE0B-44767467FCFD}"/>
    <dgm:cxn modelId="{9BBA5270-2ABE-4344-A972-A7F2E9A4035A}" type="presOf" srcId="{FE1ECA49-0240-4786-82BC-40D14D096763}" destId="{D819A320-0743-467B-8462-080565AA73D7}" srcOrd="0" destOrd="0" presId="urn:microsoft.com/office/officeart/2005/8/layout/vList2"/>
    <dgm:cxn modelId="{18419E76-C37D-44EA-B8CF-5A6D25BB1ED2}" type="presOf" srcId="{376A2E8E-8212-47C0-A4B3-3ABD23B0C7AF}" destId="{DD63E50B-9B94-4F82-826A-9A050240E834}" srcOrd="0" destOrd="0" presId="urn:microsoft.com/office/officeart/2005/8/layout/vList2"/>
    <dgm:cxn modelId="{51BB0185-CE64-4550-9995-D14804BA9852}" type="presOf" srcId="{C4C36A1A-4EAD-46C4-B4C6-F98A6F964BCE}" destId="{CAB4DAFA-A744-44FE-B0A0-F1654CC8C6D0}" srcOrd="0" destOrd="0" presId="urn:microsoft.com/office/officeart/2005/8/layout/vList2"/>
    <dgm:cxn modelId="{7C324091-F452-4A3A-8654-927E3B676733}" type="presOf" srcId="{DC38BA07-FA96-45A6-9B37-0146C93B9F96}" destId="{BBC6D66D-0728-490E-9FBB-3FF3697B1EC6}" srcOrd="0" destOrd="0" presId="urn:microsoft.com/office/officeart/2005/8/layout/vList2"/>
    <dgm:cxn modelId="{5435EF95-A016-4671-A8E9-135BA60DE22D}" srcId="{3D19DFF1-A6B1-4FEC-888C-372211A66297}" destId="{B13209D3-C35E-4214-B032-8B3232C94A8C}" srcOrd="7" destOrd="0" parTransId="{292D0C47-0329-4219-9B91-8674DCABCFFD}" sibTransId="{F98FFB7D-7E5F-4B0F-9B24-006DF22ECC5A}"/>
    <dgm:cxn modelId="{B689FFA2-CC96-44DD-9546-A6D5AC4DAA69}" type="presOf" srcId="{B13209D3-C35E-4214-B032-8B3232C94A8C}" destId="{D1ADF9CA-FE59-40DC-9DBC-AB82E8062792}" srcOrd="0" destOrd="0" presId="urn:microsoft.com/office/officeart/2005/8/layout/vList2"/>
    <dgm:cxn modelId="{03E8FFA6-D395-4B9F-9788-654ED738270D}" type="presOf" srcId="{09C5D1DD-3ACE-4395-A1F2-71D01F6D5B98}" destId="{14B924AB-0A0A-4CDA-A178-B4FBB543D0C8}" srcOrd="0" destOrd="0" presId="urn:microsoft.com/office/officeart/2005/8/layout/vList2"/>
    <dgm:cxn modelId="{46A598CA-014C-4E00-B2D9-474391661B4D}" srcId="{3D19DFF1-A6B1-4FEC-888C-372211A66297}" destId="{C4C36A1A-4EAD-46C4-B4C6-F98A6F964BCE}" srcOrd="5" destOrd="0" parTransId="{A387730F-0DE7-4A04-9B38-76BFCCA11F16}" sibTransId="{0B767DDA-DC9C-4614-88D0-5B6D149B3598}"/>
    <dgm:cxn modelId="{0E692CF7-A41D-4550-BE3B-3CA65327CF7C}" type="presOf" srcId="{3DEF35FE-143B-4804-BAB6-CAF7AB9B163A}" destId="{06ABF4D0-5C65-48D2-BCEB-26221BF05366}" srcOrd="0" destOrd="0" presId="urn:microsoft.com/office/officeart/2005/8/layout/vList2"/>
    <dgm:cxn modelId="{9FB1B0FE-9EC5-4467-BD7D-C1AEB8F394D8}" srcId="{3D19DFF1-A6B1-4FEC-888C-372211A66297}" destId="{FE1ECA49-0240-4786-82BC-40D14D096763}" srcOrd="0" destOrd="0" parTransId="{E9D15603-2BDE-4BAC-907F-721650FB878A}" sibTransId="{6F8B383F-2A01-40AA-A8E4-332A6D563CF8}"/>
    <dgm:cxn modelId="{B3DD8A58-2958-4615-A8C0-DDD6A8F57BD5}" type="presParOf" srcId="{0F8AABF7-6617-4009-801A-2E0B7082D746}" destId="{D819A320-0743-467B-8462-080565AA73D7}" srcOrd="0" destOrd="0" presId="urn:microsoft.com/office/officeart/2005/8/layout/vList2"/>
    <dgm:cxn modelId="{DFA56502-829B-4D4A-AAA2-61E0EB30C181}" type="presParOf" srcId="{0F8AABF7-6617-4009-801A-2E0B7082D746}" destId="{0A3C65A5-3712-433F-B431-ADF0B2287A05}" srcOrd="1" destOrd="0" presId="urn:microsoft.com/office/officeart/2005/8/layout/vList2"/>
    <dgm:cxn modelId="{2D73CA7C-5F00-482D-99B7-F326E80AFCD9}" type="presParOf" srcId="{0F8AABF7-6617-4009-801A-2E0B7082D746}" destId="{14B924AB-0A0A-4CDA-A178-B4FBB543D0C8}" srcOrd="2" destOrd="0" presId="urn:microsoft.com/office/officeart/2005/8/layout/vList2"/>
    <dgm:cxn modelId="{133AA657-F374-46ED-B309-35A2D9C14B68}" type="presParOf" srcId="{0F8AABF7-6617-4009-801A-2E0B7082D746}" destId="{A5DD8888-9BE0-46CB-8AD2-D3B0EC655121}" srcOrd="3" destOrd="0" presId="urn:microsoft.com/office/officeart/2005/8/layout/vList2"/>
    <dgm:cxn modelId="{284DD032-6BCE-4650-858D-070A7CA4A88A}" type="presParOf" srcId="{0F8AABF7-6617-4009-801A-2E0B7082D746}" destId="{BBC6D66D-0728-490E-9FBB-3FF3697B1EC6}" srcOrd="4" destOrd="0" presId="urn:microsoft.com/office/officeart/2005/8/layout/vList2"/>
    <dgm:cxn modelId="{7EDF3708-A3EA-4D84-9A9F-19B6EF8A3E64}" type="presParOf" srcId="{0F8AABF7-6617-4009-801A-2E0B7082D746}" destId="{9CA99181-E9AD-4957-B2EC-400E56FF61DE}" srcOrd="5" destOrd="0" presId="urn:microsoft.com/office/officeart/2005/8/layout/vList2"/>
    <dgm:cxn modelId="{378FC310-87FD-4D2E-8C04-702974E27FB0}" type="presParOf" srcId="{0F8AABF7-6617-4009-801A-2E0B7082D746}" destId="{5E740A2E-F99E-402B-8DE2-61B659AA995A}" srcOrd="6" destOrd="0" presId="urn:microsoft.com/office/officeart/2005/8/layout/vList2"/>
    <dgm:cxn modelId="{C41E901D-6FB2-4B87-8D09-788757D74333}" type="presParOf" srcId="{0F8AABF7-6617-4009-801A-2E0B7082D746}" destId="{D5E45CEF-8723-42B3-AA1F-D68B07782A74}" srcOrd="7" destOrd="0" presId="urn:microsoft.com/office/officeart/2005/8/layout/vList2"/>
    <dgm:cxn modelId="{BEFC5337-A7E3-44F7-908D-5B4B2D62EA63}" type="presParOf" srcId="{0F8AABF7-6617-4009-801A-2E0B7082D746}" destId="{06ABF4D0-5C65-48D2-BCEB-26221BF05366}" srcOrd="8" destOrd="0" presId="urn:microsoft.com/office/officeart/2005/8/layout/vList2"/>
    <dgm:cxn modelId="{5585F724-D146-434F-B779-32F33539C676}" type="presParOf" srcId="{0F8AABF7-6617-4009-801A-2E0B7082D746}" destId="{637B97CC-47E5-4C1D-BB21-D1C8A4F4E737}" srcOrd="9" destOrd="0" presId="urn:microsoft.com/office/officeart/2005/8/layout/vList2"/>
    <dgm:cxn modelId="{DF6903B1-9C06-4784-93CC-E56DB84C8048}" type="presParOf" srcId="{0F8AABF7-6617-4009-801A-2E0B7082D746}" destId="{CAB4DAFA-A744-44FE-B0A0-F1654CC8C6D0}" srcOrd="10" destOrd="0" presId="urn:microsoft.com/office/officeart/2005/8/layout/vList2"/>
    <dgm:cxn modelId="{D1B97638-75BE-4C6E-9855-153943E8D68C}" type="presParOf" srcId="{0F8AABF7-6617-4009-801A-2E0B7082D746}" destId="{B28CE320-8716-4A3A-A977-3756759AA784}" srcOrd="11" destOrd="0" presId="urn:microsoft.com/office/officeart/2005/8/layout/vList2"/>
    <dgm:cxn modelId="{CAD4E281-DFF2-4B49-B1FB-9A2F8180F8CE}" type="presParOf" srcId="{0F8AABF7-6617-4009-801A-2E0B7082D746}" destId="{DD63E50B-9B94-4F82-826A-9A050240E834}" srcOrd="12" destOrd="0" presId="urn:microsoft.com/office/officeart/2005/8/layout/vList2"/>
    <dgm:cxn modelId="{BB948468-F263-4F1E-8F43-D5C5435C93A0}" type="presParOf" srcId="{0F8AABF7-6617-4009-801A-2E0B7082D746}" destId="{2291333C-A588-4926-93F8-327735DA83EE}" srcOrd="13" destOrd="0" presId="urn:microsoft.com/office/officeart/2005/8/layout/vList2"/>
    <dgm:cxn modelId="{E48FDE9D-877D-4419-B742-250D79E0C1BD}" type="presParOf" srcId="{0F8AABF7-6617-4009-801A-2E0B7082D746}" destId="{D1ADF9CA-FE59-40DC-9DBC-AB82E806279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29AB1-D56C-4CD3-AA04-9B4DA8EBF598}">
      <dsp:nvSpPr>
        <dsp:cNvPr id="0" name=""/>
        <dsp:cNvSpPr/>
      </dsp:nvSpPr>
      <dsp:spPr>
        <a:xfrm>
          <a:off x="1227" y="28466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C0653-9741-4C72-A745-778A4CFC26D0}">
      <dsp:nvSpPr>
        <dsp:cNvPr id="0" name=""/>
        <dsp:cNvSpPr/>
      </dsp:nvSpPr>
      <dsp:spPr>
        <a:xfrm>
          <a:off x="480082" y="73957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Růst spojený s rizikem zklamání a neúspěchu je nezbytným předpokladem budování dobrého sebepojetí, sebevědomí, zdravé sebeúcty.</a:t>
          </a:r>
          <a:endParaRPr lang="en-US" sz="2800" kern="1200" dirty="0"/>
        </a:p>
      </dsp:txBody>
      <dsp:txXfrm>
        <a:off x="560236" y="819728"/>
        <a:ext cx="4149382" cy="2576345"/>
      </dsp:txXfrm>
    </dsp:sp>
    <dsp:sp modelId="{0155C269-3F80-4A6D-8C93-D554E98E6F88}">
      <dsp:nvSpPr>
        <dsp:cNvPr id="0" name=""/>
        <dsp:cNvSpPr/>
      </dsp:nvSpPr>
      <dsp:spPr>
        <a:xfrm>
          <a:off x="5268627" y="28466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9E54CD-F9D1-4A1F-947D-491553E2D108}">
      <dsp:nvSpPr>
        <dsp:cNvPr id="0" name=""/>
        <dsp:cNvSpPr/>
      </dsp:nvSpPr>
      <dsp:spPr>
        <a:xfrm>
          <a:off x="5747481" y="73957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Nízké sebevědomí bývá naopak spojeno s osobní stagnací, neochotou vyjít z obvyklých stereotypů.</a:t>
          </a:r>
          <a:endParaRPr lang="en-US" sz="2800" kern="1200"/>
        </a:p>
      </dsp:txBody>
      <dsp:txXfrm>
        <a:off x="5827635" y="819728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93CB4-C22C-4D00-805B-F2FC76DFDA21}">
      <dsp:nvSpPr>
        <dsp:cNvPr id="0" name=""/>
        <dsp:cNvSpPr/>
      </dsp:nvSpPr>
      <dsp:spPr>
        <a:xfrm>
          <a:off x="0" y="159649"/>
          <a:ext cx="5928344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1</a:t>
          </a:r>
          <a:r>
            <a:rPr lang="cs-CZ" sz="1200" b="1" i="0" kern="1200" baseline="0" noProof="0" dirty="0"/>
            <a:t>. Popsání proběhnuté činnosti </a:t>
          </a:r>
          <a:r>
            <a:rPr lang="cs-CZ" sz="1200" b="0" i="0" kern="1200" baseline="0" noProof="0" dirty="0"/>
            <a:t>– ventilování pocitů, zážitků, nedorozumění dětí. Z mozaiky zážitků jednotlivců se postupně vytváří společný obraz skupiny zachycující dění během aktivity. Tyto zážitky jsou záchytným bodem pro učitele. </a:t>
          </a:r>
          <a:endParaRPr lang="cs-CZ" sz="1200" kern="1200" noProof="0" dirty="0"/>
        </a:p>
      </dsp:txBody>
      <dsp:txXfrm>
        <a:off x="47227" y="206876"/>
        <a:ext cx="5833890" cy="872989"/>
      </dsp:txXfrm>
    </dsp:sp>
    <dsp:sp modelId="{294B03EC-C113-4EBB-87D3-5A3A1283D65C}">
      <dsp:nvSpPr>
        <dsp:cNvPr id="0" name=""/>
        <dsp:cNvSpPr/>
      </dsp:nvSpPr>
      <dsp:spPr>
        <a:xfrm>
          <a:off x="0" y="1161652"/>
          <a:ext cx="5928344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2. </a:t>
          </a:r>
          <a:r>
            <a:rPr lang="cs-CZ" sz="1200" b="1" i="0" kern="1200" baseline="0" noProof="0" dirty="0"/>
            <a:t>Pojmenování principů, modelů, výstupů vyplývajících z aktivity </a:t>
          </a:r>
          <a:r>
            <a:rPr lang="cs-CZ" sz="1200" b="0" i="0" kern="1200" baseline="0" noProof="0" dirty="0"/>
            <a:t>– jedná se o „přetavení“ zážitků jednotlivce na všeobecnější principy chování, modely fungování, teorie a postupy vážící se na podobný typ činnosti, jaký představovala aktivita. Potom je možné přejít k návrhům, jak je možné transformovat do praxe to, o čem účastníci soudí, že se v aktivitě ukázalo jako funkční/nefunkční</a:t>
          </a:r>
          <a:r>
            <a:rPr lang="en-US" sz="1200" b="0" i="0" kern="1200" baseline="0" dirty="0"/>
            <a:t>. </a:t>
          </a:r>
          <a:endParaRPr lang="en-US" sz="1200" kern="1200" dirty="0"/>
        </a:p>
      </dsp:txBody>
      <dsp:txXfrm>
        <a:off x="47227" y="1208879"/>
        <a:ext cx="5833890" cy="872989"/>
      </dsp:txXfrm>
    </dsp:sp>
    <dsp:sp modelId="{3A2ED3F8-3404-463F-9A34-F6D155429FB7}">
      <dsp:nvSpPr>
        <dsp:cNvPr id="0" name=""/>
        <dsp:cNvSpPr/>
      </dsp:nvSpPr>
      <dsp:spPr>
        <a:xfrm>
          <a:off x="0" y="2163656"/>
          <a:ext cx="5928344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3. </a:t>
          </a:r>
          <a:r>
            <a:rPr lang="cs-CZ" sz="1200" b="1" i="0" kern="1200" baseline="0" noProof="0" dirty="0"/>
            <a:t>Vztažení modelů a principů z aktivity na reálný život </a:t>
          </a:r>
          <a:r>
            <a:rPr lang="cs-CZ" sz="1200" b="0" i="0" kern="1200" baseline="0" noProof="0" dirty="0"/>
            <a:t>– propojení právě zažitých modelů a principů s fungováním v realitě, ve které se děti pohybují (vztahy v rodině, mezi kamarády, ve třídě…). Ideální je, když se v následujících dnech vracíme ke zkušenostem, které už děti mají, a postupně je upevňujeme</a:t>
          </a:r>
          <a:r>
            <a:rPr lang="en-US" sz="1200" b="0" i="0" kern="1200" baseline="0" dirty="0"/>
            <a:t>.</a:t>
          </a:r>
          <a:r>
            <a:rPr lang="cs-CZ" sz="1200" b="0" i="0" kern="1200" baseline="0" dirty="0"/>
            <a:t> </a:t>
          </a:r>
          <a:endParaRPr lang="en-US" sz="1200" kern="1200" dirty="0"/>
        </a:p>
      </dsp:txBody>
      <dsp:txXfrm>
        <a:off x="47227" y="2210883"/>
        <a:ext cx="5833890" cy="872989"/>
      </dsp:txXfrm>
    </dsp:sp>
    <dsp:sp modelId="{80311A35-BD33-4F10-BD1F-3446A7291E15}">
      <dsp:nvSpPr>
        <dsp:cNvPr id="0" name=""/>
        <dsp:cNvSpPr/>
      </dsp:nvSpPr>
      <dsp:spPr>
        <a:xfrm>
          <a:off x="0" y="3165660"/>
          <a:ext cx="5928344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 dirty="0"/>
            <a:t>» </a:t>
          </a:r>
          <a:r>
            <a:rPr lang="cs-CZ" sz="1200" b="1" i="0" kern="1200" baseline="0" noProof="0" dirty="0"/>
            <a:t>Otevřené otázky </a:t>
          </a:r>
          <a:r>
            <a:rPr lang="cs-CZ" sz="1200" b="0" i="0" kern="1200" baseline="0" noProof="0" dirty="0"/>
            <a:t>– pokud chce pedagog diskusi na začátku aspoň trochu regulovat, může skupině pokládat otevřené otázky, které sice dávají prostor pro různé odpovědi, ale typ otázky už nastavuje směr debaty, např.: „Co bylo pro vaši spolupráci charakteristické?“ </a:t>
          </a:r>
          <a:endParaRPr lang="cs-CZ" sz="1200" kern="1200" noProof="0" dirty="0"/>
        </a:p>
      </dsp:txBody>
      <dsp:txXfrm>
        <a:off x="47227" y="3212887"/>
        <a:ext cx="5833890" cy="872989"/>
      </dsp:txXfrm>
    </dsp:sp>
    <dsp:sp modelId="{E6E2C52C-6EEF-4A5F-8AC0-584F85370C45}">
      <dsp:nvSpPr>
        <dsp:cNvPr id="0" name=""/>
        <dsp:cNvSpPr/>
      </dsp:nvSpPr>
      <dsp:spPr>
        <a:xfrm>
          <a:off x="0" y="4167664"/>
          <a:ext cx="5928344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 dirty="0"/>
            <a:t>» </a:t>
          </a:r>
          <a:r>
            <a:rPr lang="cs-CZ" sz="1200" b="0" i="0" kern="1200" baseline="0" noProof="0" dirty="0"/>
            <a:t>Pokud </a:t>
          </a:r>
          <a:r>
            <a:rPr lang="cs-CZ" sz="1200" b="1" i="0" kern="1200" baseline="0" noProof="0" dirty="0"/>
            <a:t>učitel pojmenuje téma reflexe a způsob, jakým chce diskusi vést</a:t>
          </a:r>
          <a:r>
            <a:rPr lang="cs-CZ" sz="1200" b="0" i="0" kern="1200" baseline="0" noProof="0" dirty="0"/>
            <a:t>, pomůže tím přejít hned k věci, k tomu, co bylo cílem dané aktivity. Toto zveřejnění dětem poskytne směr a návod, jak mají reagovat a co mají sdílet s ostatními. Např.: „Mám nějaké postřehy k tomu, jak jste spolupracovali, určitě máte i vy svoje. Pojďme se podívat na jednotlivé situace, které podle vás souvisí se spoluprací</a:t>
          </a:r>
          <a:r>
            <a:rPr lang="en-US" sz="1200" b="0" i="0" kern="1200" baseline="0" dirty="0"/>
            <a:t>.“</a:t>
          </a:r>
          <a:endParaRPr lang="en-US" sz="1200" kern="1200" dirty="0"/>
        </a:p>
      </dsp:txBody>
      <dsp:txXfrm>
        <a:off x="47227" y="4214891"/>
        <a:ext cx="5833890" cy="87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A320-0743-467B-8462-080565AA73D7}">
      <dsp:nvSpPr>
        <dsp:cNvPr id="0" name=""/>
        <dsp:cNvSpPr/>
      </dsp:nvSpPr>
      <dsp:spPr>
        <a:xfrm>
          <a:off x="0" y="70054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1. Komunikace</a:t>
          </a:r>
          <a:endParaRPr lang="en-US" sz="2200" kern="1200" dirty="0"/>
        </a:p>
      </dsp:txBody>
      <dsp:txXfrm>
        <a:off x="24502" y="725045"/>
        <a:ext cx="5879340" cy="452926"/>
      </dsp:txXfrm>
    </dsp:sp>
    <dsp:sp modelId="{14B924AB-0A0A-4CDA-A178-B4FBB543D0C8}">
      <dsp:nvSpPr>
        <dsp:cNvPr id="0" name=""/>
        <dsp:cNvSpPr/>
      </dsp:nvSpPr>
      <dsp:spPr>
        <a:xfrm>
          <a:off x="0" y="126583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2. Rodina a komunita</a:t>
          </a:r>
          <a:endParaRPr lang="en-US" sz="2200" kern="1200" dirty="0"/>
        </a:p>
      </dsp:txBody>
      <dsp:txXfrm>
        <a:off x="24502" y="1290335"/>
        <a:ext cx="5879340" cy="452926"/>
      </dsp:txXfrm>
    </dsp:sp>
    <dsp:sp modelId="{BBC6D66D-0728-490E-9FBB-3FF3697B1EC6}">
      <dsp:nvSpPr>
        <dsp:cNvPr id="0" name=""/>
        <dsp:cNvSpPr/>
      </dsp:nvSpPr>
      <dsp:spPr>
        <a:xfrm>
          <a:off x="0" y="183112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3. Inkluze, rozmanitost a demokratické hodnoty</a:t>
          </a:r>
          <a:endParaRPr lang="en-US" sz="2200" kern="1200" dirty="0"/>
        </a:p>
      </dsp:txBody>
      <dsp:txXfrm>
        <a:off x="24502" y="1855625"/>
        <a:ext cx="5879340" cy="452926"/>
      </dsp:txXfrm>
    </dsp:sp>
    <dsp:sp modelId="{5E740A2E-F99E-402B-8DE2-61B659AA995A}">
      <dsp:nvSpPr>
        <dsp:cNvPr id="0" name=""/>
        <dsp:cNvSpPr/>
      </dsp:nvSpPr>
      <dsp:spPr>
        <a:xfrm>
          <a:off x="0" y="239641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4. Hodnocení a plánování výuky</a:t>
          </a:r>
          <a:r>
            <a:rPr lang="cs-CZ" sz="2200" b="0" i="1" kern="1200" dirty="0"/>
            <a:t> </a:t>
          </a:r>
          <a:endParaRPr lang="en-US" sz="2200" kern="1200" dirty="0"/>
        </a:p>
      </dsp:txBody>
      <dsp:txXfrm>
        <a:off x="24502" y="2420915"/>
        <a:ext cx="5879340" cy="452926"/>
      </dsp:txXfrm>
    </dsp:sp>
    <dsp:sp modelId="{06ABF4D0-5C65-48D2-BCEB-26221BF05366}">
      <dsp:nvSpPr>
        <dsp:cNvPr id="0" name=""/>
        <dsp:cNvSpPr/>
      </dsp:nvSpPr>
      <dsp:spPr>
        <a:xfrm>
          <a:off x="0" y="296170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5. Výchovné a vzdělávací strategie</a:t>
          </a:r>
          <a:endParaRPr lang="en-US" sz="2200" kern="1200" dirty="0"/>
        </a:p>
      </dsp:txBody>
      <dsp:txXfrm>
        <a:off x="24502" y="2986205"/>
        <a:ext cx="5879340" cy="452926"/>
      </dsp:txXfrm>
    </dsp:sp>
    <dsp:sp modelId="{CAB4DAFA-A744-44FE-B0A0-F1654CC8C6D0}">
      <dsp:nvSpPr>
        <dsp:cNvPr id="0" name=""/>
        <dsp:cNvSpPr/>
      </dsp:nvSpPr>
      <dsp:spPr>
        <a:xfrm>
          <a:off x="0" y="352699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6. Učební prostředí</a:t>
          </a:r>
          <a:endParaRPr lang="en-US" sz="2200" kern="1200" dirty="0"/>
        </a:p>
      </dsp:txBody>
      <dsp:txXfrm>
        <a:off x="24502" y="3551495"/>
        <a:ext cx="5879340" cy="452926"/>
      </dsp:txXfrm>
    </dsp:sp>
    <dsp:sp modelId="{D1ADF9CA-FE59-40DC-9DBC-AB82E8062792}">
      <dsp:nvSpPr>
        <dsp:cNvPr id="0" name=""/>
        <dsp:cNvSpPr/>
      </dsp:nvSpPr>
      <dsp:spPr>
        <a:xfrm>
          <a:off x="0" y="4092283"/>
          <a:ext cx="5928344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8. Profesní rozvoj  </a:t>
          </a:r>
          <a:endParaRPr lang="en-US" sz="2200" kern="1200" dirty="0"/>
        </a:p>
      </dsp:txBody>
      <dsp:txXfrm>
        <a:off x="24502" y="4116785"/>
        <a:ext cx="5879340" cy="452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E759C-7400-481B-A584-B8011DAB5666}">
      <dsp:nvSpPr>
        <dsp:cNvPr id="0" name=""/>
        <dsp:cNvSpPr/>
      </dsp:nvSpPr>
      <dsp:spPr>
        <a:xfrm>
          <a:off x="0" y="0"/>
          <a:ext cx="8549640" cy="1128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je komplexně pojatý a určený především pro dlouhodobé sebehodnocení (učitelem) a hodnocení kvality učitele (ředitelem),</a:t>
          </a:r>
          <a:endParaRPr lang="en-US" sz="2200" kern="1200"/>
        </a:p>
      </dsp:txBody>
      <dsp:txXfrm>
        <a:off x="33046" y="33046"/>
        <a:ext cx="7332151" cy="1062175"/>
      </dsp:txXfrm>
    </dsp:sp>
    <dsp:sp modelId="{0B3B00EB-196E-4030-941D-7128BB9B19DA}">
      <dsp:nvSpPr>
        <dsp:cNvPr id="0" name=""/>
        <dsp:cNvSpPr/>
      </dsp:nvSpPr>
      <dsp:spPr>
        <a:xfrm>
          <a:off x="754379" y="1316311"/>
          <a:ext cx="8549640" cy="1128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charakterizuje vynikajícího učitele, ke kterému se má směřovat,</a:t>
          </a:r>
          <a:endParaRPr lang="en-US" sz="2200" kern="1200"/>
        </a:p>
      </dsp:txBody>
      <dsp:txXfrm>
        <a:off x="787425" y="1349357"/>
        <a:ext cx="6995794" cy="1062175"/>
      </dsp:txXfrm>
    </dsp:sp>
    <dsp:sp modelId="{9F8535BE-262A-43D0-83B8-92CE00C9CDAC}">
      <dsp:nvSpPr>
        <dsp:cNvPr id="0" name=""/>
        <dsp:cNvSpPr/>
      </dsp:nvSpPr>
      <dsp:spPr>
        <a:xfrm>
          <a:off x="1508759" y="2632623"/>
          <a:ext cx="8549640" cy="1128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vychází z profesních činností, které učitel vykonává a ve kterých se projevují jeho kvality. </a:t>
          </a:r>
          <a:endParaRPr lang="en-US" sz="2200" kern="1200"/>
        </a:p>
      </dsp:txBody>
      <dsp:txXfrm>
        <a:off x="1541805" y="2665669"/>
        <a:ext cx="6995794" cy="1062175"/>
      </dsp:txXfrm>
    </dsp:sp>
    <dsp:sp modelId="{297B788B-C5E0-461B-BBCC-78A065929B42}">
      <dsp:nvSpPr>
        <dsp:cNvPr id="0" name=""/>
        <dsp:cNvSpPr/>
      </dsp:nvSpPr>
      <dsp:spPr>
        <a:xfrm>
          <a:off x="7816266" y="855602"/>
          <a:ext cx="733373" cy="733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981275" y="855602"/>
        <a:ext cx="403355" cy="551863"/>
      </dsp:txXfrm>
    </dsp:sp>
    <dsp:sp modelId="{D7B75BB2-032E-4FAB-983E-603A9D4D4B6B}">
      <dsp:nvSpPr>
        <dsp:cNvPr id="0" name=""/>
        <dsp:cNvSpPr/>
      </dsp:nvSpPr>
      <dsp:spPr>
        <a:xfrm>
          <a:off x="8570646" y="2164392"/>
          <a:ext cx="733373" cy="733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735655" y="2164392"/>
        <a:ext cx="403355" cy="551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A320-0743-467B-8462-080565AA73D7}">
      <dsp:nvSpPr>
        <dsp:cNvPr id="0" name=""/>
        <dsp:cNvSpPr/>
      </dsp:nvSpPr>
      <dsp:spPr>
        <a:xfrm>
          <a:off x="0" y="1253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1. Plánování vzdělávací nabídky</a:t>
          </a:r>
          <a:endParaRPr lang="en-US" sz="2600" kern="1200"/>
        </a:p>
      </dsp:txBody>
      <dsp:txXfrm>
        <a:off x="28957" y="41495"/>
        <a:ext cx="5870430" cy="535276"/>
      </dsp:txXfrm>
    </dsp:sp>
    <dsp:sp modelId="{14B924AB-0A0A-4CDA-A178-B4FBB543D0C8}">
      <dsp:nvSpPr>
        <dsp:cNvPr id="0" name=""/>
        <dsp:cNvSpPr/>
      </dsp:nvSpPr>
      <dsp:spPr>
        <a:xfrm>
          <a:off x="0" y="68060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2. Prostředí pro učení</a:t>
          </a:r>
          <a:r>
            <a:rPr lang="cs-CZ" sz="2600" b="0" i="1" kern="1200"/>
            <a:t> </a:t>
          </a:r>
          <a:endParaRPr lang="en-US" sz="2600" kern="1200"/>
        </a:p>
      </dsp:txBody>
      <dsp:txXfrm>
        <a:off x="28957" y="709565"/>
        <a:ext cx="5870430" cy="535276"/>
      </dsp:txXfrm>
    </dsp:sp>
    <dsp:sp modelId="{BBC6D66D-0728-490E-9FBB-3FF3697B1EC6}">
      <dsp:nvSpPr>
        <dsp:cNvPr id="0" name=""/>
        <dsp:cNvSpPr/>
      </dsp:nvSpPr>
      <dsp:spPr>
        <a:xfrm>
          <a:off x="0" y="134867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3. Procesy učení</a:t>
          </a:r>
          <a:endParaRPr lang="en-US" sz="2600" kern="1200"/>
        </a:p>
      </dsp:txBody>
      <dsp:txXfrm>
        <a:off x="28957" y="1377635"/>
        <a:ext cx="5870430" cy="535276"/>
      </dsp:txXfrm>
    </dsp:sp>
    <dsp:sp modelId="{5E740A2E-F99E-402B-8DE2-61B659AA995A}">
      <dsp:nvSpPr>
        <dsp:cNvPr id="0" name=""/>
        <dsp:cNvSpPr/>
      </dsp:nvSpPr>
      <dsp:spPr>
        <a:xfrm>
          <a:off x="0" y="201674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4. Hodnocení vzdělávacích pokroků dětí</a:t>
          </a:r>
          <a:r>
            <a:rPr lang="cs-CZ" sz="2600" b="0" i="1" kern="1200"/>
            <a:t> </a:t>
          </a:r>
          <a:endParaRPr lang="en-US" sz="2600" kern="1200"/>
        </a:p>
      </dsp:txBody>
      <dsp:txXfrm>
        <a:off x="28957" y="2045705"/>
        <a:ext cx="5870430" cy="535276"/>
      </dsp:txXfrm>
    </dsp:sp>
    <dsp:sp modelId="{06ABF4D0-5C65-48D2-BCEB-26221BF05366}">
      <dsp:nvSpPr>
        <dsp:cNvPr id="0" name=""/>
        <dsp:cNvSpPr/>
      </dsp:nvSpPr>
      <dsp:spPr>
        <a:xfrm>
          <a:off x="0" y="268481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5. Reflexe vzdělávání</a:t>
          </a:r>
          <a:endParaRPr lang="en-US" sz="2600" kern="1200"/>
        </a:p>
      </dsp:txBody>
      <dsp:txXfrm>
        <a:off x="28957" y="2713775"/>
        <a:ext cx="5870430" cy="535276"/>
      </dsp:txXfrm>
    </dsp:sp>
    <dsp:sp modelId="{CAB4DAFA-A744-44FE-B0A0-F1654CC8C6D0}">
      <dsp:nvSpPr>
        <dsp:cNvPr id="0" name=""/>
        <dsp:cNvSpPr/>
      </dsp:nvSpPr>
      <dsp:spPr>
        <a:xfrm>
          <a:off x="0" y="335288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6. Rozvoj školy a spolupráce s kolegy</a:t>
          </a:r>
          <a:r>
            <a:rPr lang="cs-CZ" sz="2600" b="0" i="1" kern="1200"/>
            <a:t>   </a:t>
          </a:r>
          <a:endParaRPr lang="en-US" sz="2600" kern="1200"/>
        </a:p>
      </dsp:txBody>
      <dsp:txXfrm>
        <a:off x="28957" y="3381845"/>
        <a:ext cx="5870430" cy="535276"/>
      </dsp:txXfrm>
    </dsp:sp>
    <dsp:sp modelId="{DD63E50B-9B94-4F82-826A-9A050240E834}">
      <dsp:nvSpPr>
        <dsp:cNvPr id="0" name=""/>
        <dsp:cNvSpPr/>
      </dsp:nvSpPr>
      <dsp:spPr>
        <a:xfrm>
          <a:off x="0" y="402095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600" b="0" i="0" kern="1200"/>
            <a:t>7. Spolupráce s rodiči a širší veřejností</a:t>
          </a:r>
          <a:endParaRPr lang="en-US" sz="2600" kern="1200"/>
        </a:p>
      </dsp:txBody>
      <dsp:txXfrm>
        <a:off x="28957" y="4049915"/>
        <a:ext cx="5870430" cy="535276"/>
      </dsp:txXfrm>
    </dsp:sp>
    <dsp:sp modelId="{D1ADF9CA-FE59-40DC-9DBC-AB82E8062792}">
      <dsp:nvSpPr>
        <dsp:cNvPr id="0" name=""/>
        <dsp:cNvSpPr/>
      </dsp:nvSpPr>
      <dsp:spPr>
        <a:xfrm>
          <a:off x="0" y="4689028"/>
          <a:ext cx="5928344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8. Profesní rozvoj učitele </a:t>
          </a:r>
          <a:endParaRPr lang="en-US" sz="2600" kern="1200"/>
        </a:p>
      </dsp:txBody>
      <dsp:txXfrm>
        <a:off x="28957" y="4717985"/>
        <a:ext cx="5870430" cy="53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27.11.2020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pace.muni.cz/book?id=55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186" y="639097"/>
            <a:ext cx="6960094" cy="3686015"/>
          </a:xfrm>
        </p:spPr>
        <p:txBody>
          <a:bodyPr rtlCol="0">
            <a:normAutofit/>
          </a:bodyPr>
          <a:lstStyle/>
          <a:p>
            <a:pPr rtl="0"/>
            <a:r>
              <a:rPr lang="cs" sz="6000" dirty="0"/>
              <a:t>Sebezkušenostní učení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Zora Syslová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zabraňuje ve </a:t>
            </a:r>
            <a:r>
              <a:rPr lang="cs-CZ" altLang="cs-CZ" dirty="0">
                <a:solidFill>
                  <a:schemeClr val="tx2"/>
                </a:solidFill>
              </a:rPr>
              <a:t>stereotypnosti práce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umožňuje učiteli ověřovat nové metody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naučit se předvídat možné důsledky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přispívá k neformálnímu a systematickému sebevzdělávání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>
                <a:solidFill>
                  <a:srgbClr val="FF0000"/>
                </a:solidFill>
              </a:rPr>
              <a:t>stimuluje profesní růst učitele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Význam sebereflexe</a:t>
            </a:r>
          </a:p>
        </p:txBody>
      </p:sp>
    </p:spTree>
    <p:extLst>
      <p:ext uri="{BB962C8B-B14F-4D97-AF65-F5344CB8AC3E}">
        <p14:creationId xmlns:p14="http://schemas.microsoft.com/office/powerpoint/2010/main" val="184688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ochota jedince zabývat se sám sebou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ochota a připravenost ke korekci vlastních postojů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charakter sebepojetí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dostatečné množství a charakter podnětů k sebereflexi  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rgbClr val="FF0000"/>
                </a:solidFill>
              </a:rPr>
              <a:t>osvojení si </a:t>
            </a:r>
            <a:r>
              <a:rPr lang="cs-CZ" altLang="cs-CZ" sz="2800" dirty="0" err="1">
                <a:solidFill>
                  <a:srgbClr val="FF0000"/>
                </a:solidFill>
              </a:rPr>
              <a:t>sebereflektivních</a:t>
            </a:r>
            <a:r>
              <a:rPr lang="cs-CZ" altLang="cs-CZ" sz="2800" dirty="0">
                <a:solidFill>
                  <a:srgbClr val="FF0000"/>
                </a:solidFill>
              </a:rPr>
              <a:t> technik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FF0000"/>
                </a:solidFill>
              </a:rPr>
              <a:t>úroveň ideálního „já“</a:t>
            </a: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 ovlivňuje úroveň sebereflexe</a:t>
            </a:r>
          </a:p>
        </p:txBody>
      </p:sp>
    </p:spTree>
    <p:extLst>
      <p:ext uri="{BB962C8B-B14F-4D97-AF65-F5344CB8AC3E}">
        <p14:creationId xmlns:p14="http://schemas.microsoft.com/office/powerpoint/2010/main" val="25349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sz="6000" b="0" i="0">
                <a:solidFill>
                  <a:srgbClr val="333333"/>
                </a:solidFill>
                <a:effectLst/>
                <a:latin typeface="-apple-system"/>
              </a:rPr>
              <a:t>IDEÁLNÍ UČITELKA </a:t>
            </a:r>
            <a:r>
              <a:rPr lang="cs-CZ" sz="6000" b="0" i="0" dirty="0">
                <a:solidFill>
                  <a:srgbClr val="333333"/>
                </a:solidFill>
                <a:effectLst/>
                <a:latin typeface="-apple-system"/>
              </a:rPr>
              <a:t>…</a:t>
            </a:r>
            <a:endParaRPr lang="cs" sz="6000" i="1" dirty="0">
              <a:solidFill>
                <a:srgbClr val="FFFFFF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cs-CZ" sz="2400" b="0" i="0" dirty="0">
                <a:solidFill>
                  <a:schemeClr val="bg1"/>
                </a:solidFill>
                <a:effectLst/>
                <a:latin typeface="-apple-system"/>
              </a:rPr>
              <a:t>Samostatná práce</a:t>
            </a:r>
            <a:endParaRPr lang="c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D4482-5C5E-44BA-A369-5833F84C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27.11.2020</a:t>
            </a:fld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E34C0D-3589-4A2F-870C-BBD2A5E9B3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" y="134938"/>
            <a:ext cx="3598863" cy="5230812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9BA28E77-12D1-4B79-84B6-7ADC21CD7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26" y="230189"/>
            <a:ext cx="3516374" cy="5709384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ABA2988D-FEC9-4460-936F-ADA148162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94" y="1971675"/>
            <a:ext cx="5650362" cy="42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78C1E25-9F12-4DDC-AEC8-D77F9826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8E6CE8-9433-41DC-BB2F-2C636138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Představení charakteristik: </a:t>
            </a:r>
          </a:p>
          <a:p>
            <a:r>
              <a:rPr lang="cs-CZ" dirty="0"/>
              <a:t>Jak se vám pracovalo ve skupině?</a:t>
            </a:r>
          </a:p>
          <a:p>
            <a:r>
              <a:rPr lang="cs-CZ" dirty="0"/>
              <a:t>Bylo jednoduché shodnout se na charakteristikách ideálního učitele?</a:t>
            </a:r>
          </a:p>
          <a:p>
            <a:r>
              <a:rPr lang="cs-CZ" dirty="0"/>
              <a:t>Když padla 1. charakteristika, vzpomenete si, zda se shodovala s vaší nebo byla jiná? </a:t>
            </a:r>
          </a:p>
          <a:p>
            <a:r>
              <a:rPr lang="cs-CZ" dirty="0"/>
              <a:t>Kolik charakteristik z vašeho seznamu je v tomto konečném? </a:t>
            </a:r>
          </a:p>
          <a:p>
            <a:r>
              <a:rPr lang="cs-CZ" dirty="0"/>
              <a:t>Jak se vám spolupracovalo?</a:t>
            </a:r>
          </a:p>
          <a:p>
            <a:r>
              <a:rPr lang="cs-CZ" dirty="0"/>
              <a:t>Měl každý z vás prostor říct svůj názor?</a:t>
            </a:r>
          </a:p>
          <a:p>
            <a:r>
              <a:rPr lang="cs-CZ" dirty="0"/>
              <a:t>Je něco, co Vás v tuto chvíli napadlo, že by se dalo příště dělat v takové online skupinové práci efektivněji?</a:t>
            </a:r>
          </a:p>
          <a:p>
            <a:r>
              <a:rPr lang="cs-CZ" dirty="0">
                <a:solidFill>
                  <a:srgbClr val="FF0000"/>
                </a:solidFill>
              </a:rPr>
              <a:t>Je něco, co jste se naučily? Měly jste nějaké AHA?</a:t>
            </a:r>
          </a:p>
          <a:p>
            <a:r>
              <a:rPr lang="cs-CZ" dirty="0">
                <a:solidFill>
                  <a:srgbClr val="FF0000"/>
                </a:solidFill>
              </a:rPr>
              <a:t>Mohly byste poskytnout zpětnou vazbu některé ze svých kolegyň/celé skupině?</a:t>
            </a:r>
          </a:p>
          <a:p>
            <a:r>
              <a:rPr lang="cs-CZ" dirty="0">
                <a:solidFill>
                  <a:srgbClr val="FF0000"/>
                </a:solidFill>
              </a:rPr>
              <a:t>Je něco, co byste z této aktivity mohly využít v běžném životě?</a:t>
            </a:r>
          </a:p>
          <a:p>
            <a:r>
              <a:rPr lang="cs-CZ" dirty="0">
                <a:solidFill>
                  <a:srgbClr val="FF0000"/>
                </a:solidFill>
              </a:rPr>
              <a:t>Co ostatní, domnívají se také, že by ideální učitelka ……..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648799-F93B-44CC-B970-51356BF5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27.11.2020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reflexe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ALACT MODEL  </a:t>
            </a:r>
          </a:p>
          <a:p>
            <a:pPr marL="0" indent="0">
              <a:buNone/>
            </a:pPr>
            <a:r>
              <a:rPr lang="cs-CZ" altLang="cs-CZ" dirty="0"/>
              <a:t>podle F. KORTHAGENA</a:t>
            </a:r>
          </a:p>
          <a:p>
            <a:endParaRPr lang="cs-CZ" dirty="0"/>
          </a:p>
        </p:txBody>
      </p:sp>
      <p:pic>
        <p:nvPicPr>
          <p:cNvPr id="4" name="Picture 4" descr="4_reflection_en_1-81b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56" y="1993158"/>
            <a:ext cx="491648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orthagen,-fred_tcm108-264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69" y="3779292"/>
            <a:ext cx="1257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5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4FCE18F-0416-4DF6-8565-50388BD5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IZOMORFISMUS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977EE9-4142-438D-A2AA-BD9EAD52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V reflexi aktivit dětí je možné věnovat prostor: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Myriad Pro Cond"/>
              </a:rPr>
              <a:t>» </a:t>
            </a:r>
            <a:r>
              <a:rPr lang="cs-CZ" sz="1800" dirty="0">
                <a:solidFill>
                  <a:srgbClr val="FF0000"/>
                </a:solidFill>
                <a:latin typeface="Myriad Pro Cond"/>
              </a:rPr>
              <a:t>pocitům a zážitkům dětí při aktivitě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spojení pocitů s rozumovým pochopením (aha zážitek)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interakcím a výměnám názorů dětí na to, co se stalo a jak to vnímali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zpětným vazbám dětí navzájem, k aktivitě a k učiteli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pojmenování principů souvisejících s cílem aktivity (důvodem, proč se daná aktivita konala)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doplnění dalších informací od ostatních dětí a učitele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spojení aktivity a výstupů s reálným (osobním) životem dětí – v rámci jejich rodiny, školy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Myriad Pro Cond"/>
              </a:rPr>
              <a:t>» navození otázek k přemýšlení 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9056E7-0A07-403D-ACF3-F1B83318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2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B4DAEFE-123A-4E6F-B95D-52FCEF65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 err="1">
                <a:solidFill>
                  <a:schemeClr val="bg1"/>
                </a:solidFill>
                <a:latin typeface="Myriad Pro Black Cond"/>
              </a:rPr>
              <a:t>Kroky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Myriad Pro Black Cond"/>
              </a:rPr>
              <a:t> </a:t>
            </a:r>
            <a:r>
              <a:rPr lang="en-US" sz="2800" b="1" i="0" u="none" strike="noStrike" baseline="0" dirty="0" err="1">
                <a:solidFill>
                  <a:schemeClr val="bg1"/>
                </a:solidFill>
                <a:latin typeface="Myriad Pro Black Cond"/>
              </a:rPr>
              <a:t>reflexe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Myriad Pro Black Cond"/>
              </a:rPr>
              <a:t> </a:t>
            </a:r>
            <a:r>
              <a:rPr lang="en-US" sz="2800" b="1" i="0" u="none" strike="noStrike" baseline="0" dirty="0" err="1">
                <a:solidFill>
                  <a:schemeClr val="bg1"/>
                </a:solidFill>
                <a:latin typeface="Myriad Pro Black Cond"/>
              </a:rPr>
              <a:t>vycházející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Myriad Pro Black Cond"/>
              </a:rPr>
              <a:t> z </a:t>
            </a:r>
            <a:r>
              <a:rPr lang="en-US" sz="2800" b="1" i="0" u="none" strike="noStrike" baseline="0" dirty="0" err="1">
                <a:solidFill>
                  <a:schemeClr val="bg1"/>
                </a:solidFill>
                <a:latin typeface="Myriad Pro Black Cond"/>
              </a:rPr>
              <a:t>Kolbova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Myriad Pro Black Cond"/>
              </a:rPr>
              <a:t> </a:t>
            </a:r>
            <a:r>
              <a:rPr lang="en-US" sz="2800" b="1" i="0" u="none" strike="noStrike" baseline="0" dirty="0" err="1">
                <a:solidFill>
                  <a:schemeClr val="bg1"/>
                </a:solidFill>
                <a:latin typeface="Myriad Pro Black Cond"/>
              </a:rPr>
              <a:t>cyklu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Myriad Pro Black Cond"/>
              </a:rPr>
              <a:t> </a:t>
            </a:r>
            <a:r>
              <a:rPr lang="en-US" sz="2800" b="1" i="0" u="none" strike="noStrike" baseline="0" dirty="0" err="1">
                <a:solidFill>
                  <a:schemeClr val="bg1"/>
                </a:solidFill>
                <a:latin typeface="Myriad Pro Black Cond"/>
              </a:rPr>
              <a:t>učení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Myriad Pro Black Cond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39DAD2A-1FAB-4043-942E-03299348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B4476206-2DF4-4B79-9F4E-53D5FDF98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054945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46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sz="6000" b="0" i="0" dirty="0">
                <a:solidFill>
                  <a:srgbClr val="333333"/>
                </a:solidFill>
                <a:effectLst/>
                <a:latin typeface="-apple-system"/>
              </a:rPr>
              <a:t>Vytvořte příklady otázek, které byste mohly při reflexi činností v MŠ použít </a:t>
            </a:r>
            <a:endParaRPr lang="cs" sz="6000" i="1" dirty="0">
              <a:solidFill>
                <a:srgbClr val="FFFFFF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cs-CZ" sz="2400" b="0" i="0" dirty="0">
                <a:solidFill>
                  <a:schemeClr val="bg1"/>
                </a:solidFill>
                <a:effectLst/>
                <a:latin typeface="-apple-system"/>
              </a:rPr>
              <a:t>SKUPINOVÁ práce – výstupy pošlete do chatu</a:t>
            </a:r>
            <a:endParaRPr lang="c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EFB2-7E1E-4061-AAE7-E65E6EF1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cs-CZ" dirty="0"/>
              <a:t>3. </a:t>
            </a:r>
            <a:r>
              <a:rPr lang="cs-CZ" sz="6600" dirty="0"/>
              <a:t>SEBEHODNOTÍCÍ NÁSTROJE</a:t>
            </a:r>
            <a:endParaRPr lang="en-US" sz="6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81360-FDAB-40C5-90A8-44559A9BE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Mezinárodní profesní rámec kvality ISSA (projekt Začít spolu)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Rámec profesních kvalit učitele mateřské školy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417A43-5127-4E34-A24B-F59FD992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90D46-3F31-4DF3-85CA-757ADE7C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OBSAH 2. SETKÁNÍ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2E1DB-BC44-4144-8ADB-BCE865E1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Sebepoznání </a:t>
            </a:r>
          </a:p>
          <a:p>
            <a:pPr marL="457200" indent="-457200">
              <a:buAutoNum type="arabicPeriod"/>
            </a:pPr>
            <a:r>
              <a:rPr lang="cs-CZ" dirty="0"/>
              <a:t>Sebereflexe</a:t>
            </a:r>
          </a:p>
          <a:p>
            <a:pPr marL="457200" indent="-457200">
              <a:buAutoNum type="arabicPeriod"/>
            </a:pPr>
            <a:r>
              <a:rPr lang="cs-CZ" dirty="0"/>
              <a:t>Sebehodnotící nástroje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1F054-911F-4EC6-A3EA-1CD0FC73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Mezinárodní profesní rámec kvality ISSA</a:t>
            </a:r>
            <a:endParaRPr lang="en-US" sz="3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69359-58B3-42CD-8EAD-B538084F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27.11.2020</a:t>
            </a:fld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620A034-056A-4CEA-ABA2-EAD7F531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22A0A5-1609-4393-967F-D70B52D5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03" y="2108201"/>
            <a:ext cx="4419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7EB78-3E0B-43C6-8404-3CB9A8A3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sz="2800" dirty="0"/>
              <a:t>OBLASTI</a:t>
            </a:r>
            <a:br>
              <a:rPr lang="cs-CZ" sz="2800" dirty="0"/>
            </a:br>
            <a:r>
              <a:rPr lang="cs-CZ" sz="2800" dirty="0"/>
              <a:t>MEZINÁRODNÍHO PROFESNÍHO</a:t>
            </a:r>
            <a:br>
              <a:rPr lang="cs-CZ" sz="2800" dirty="0"/>
            </a:br>
            <a:r>
              <a:rPr lang="cs-CZ" sz="2800" dirty="0"/>
              <a:t>RÁMCE</a:t>
            </a:r>
            <a:endParaRPr lang="en-US" sz="28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8F088E-675E-4893-A9A1-2D249219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E55DCE64-9F79-40C8-87A3-C957F5F74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94736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34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EB1ABEC-59F5-4CB4-84BE-B0C71381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cs-CZ" altLang="cs-CZ" dirty="0"/>
              <a:t>Nástroj Rámec profesních kvalit učitele MŠ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C61562-72FF-4A67-85BE-6189157B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301" y="288924"/>
            <a:ext cx="2858308" cy="41783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DE035-93B6-4240-B304-A4DF4A28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cs-CZ" err="1"/>
              <a:t>Munipress</a:t>
            </a:r>
            <a:r>
              <a:rPr lang="cs-CZ"/>
              <a:t>  </a:t>
            </a:r>
            <a:r>
              <a:rPr lang="cs-CZ">
                <a:hlinkClick r:id="rId3"/>
              </a:rPr>
              <a:t>&lt;https://munispace.muni.cz/</a:t>
            </a:r>
            <a:r>
              <a:rPr lang="cs-CZ" err="1">
                <a:hlinkClick r:id="rId3"/>
              </a:rPr>
              <a:t>book?id</a:t>
            </a:r>
            <a:r>
              <a:rPr lang="cs-CZ">
                <a:hlinkClick r:id="rId3"/>
              </a:rPr>
              <a:t>=551&gt;</a:t>
            </a:r>
            <a:endParaRPr lang="cs-CZ"/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E1261F-DB7F-434C-8C65-6B9DAA360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1995929"/>
            <a:ext cx="2887436" cy="41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4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altLang="cs-CZ" dirty="0"/>
              <a:t>Nástroj Rámec profesních kvalit učitele MŠ</a:t>
            </a:r>
            <a:endParaRPr lang="cs-CZ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B5B62B-2A42-428B-84F0-BA84F206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E9B4631E-58F1-4A63-8AFC-8B9BE5430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9951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93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7EB78-3E0B-43C6-8404-3CB9A8A3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OBLASTI RÁMCE PROFESNÍCH KVALIT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8F088E-675E-4893-A9A1-2D249219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287A55-2C00-470A-95D1-90F4C191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E55DCE64-9F79-40C8-87A3-C957F5F74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078189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68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41DB5-136B-4DB6-A2CA-C17D977E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Moje silné stránky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E6DB1-7670-4E87-BD27-C1EE3827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DE666B-10FA-42C7-92C5-D3CE54F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964C7C-4940-4674-8B66-DAFA1B0E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800"/>
            <a:ext cx="48958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0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692B3EC-E82B-4869-8334-984385BD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/>
          <a:p>
            <a:r>
              <a:rPr lang="cs-CZ" dirty="0"/>
              <a:t>Reflexe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62B55A-47BE-4C82-A750-B1236E2D0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64BB-8C62-4733-BBE5-2F34169F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cs-CZ" dirty="0"/>
              <a:t>Co nás čeká příště?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1660BC-398D-4D9A-86F0-36F2E5086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A8EAB-B325-4D18-A597-1C3EE148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FD11-43AB-41E6-A43D-DD3822C5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kritérii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FEDF4-2DBB-4487-8248-6E3094AAA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3.1 vede vzdělávání podle připraveného plánu, aktuálně reaguje na vývoj situace a na potřeby a možnosti jednotlivých dětí, neztrácí zaměření na stanovené cíle učení   </a:t>
            </a:r>
            <a:endParaRPr lang="en-US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3.2 využívá širokého spektra metod a forem práce s důrazem na aktivní učení dětí</a:t>
            </a: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3.3 diferencuje a individualizuje vzdělávání vzhledem k možnostem a potřebám jednotlivých dětí, snaží se o dosažení osobního maxima u každého dítěte</a:t>
            </a: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3.4 průběžně udržuje a podněcuje vnitřní motivaci dětí k učení</a:t>
            </a:r>
          </a:p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3.5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komunikuje s dětmi způsobem, který odpovídá jejich věku, kultivovaně, jasně, srozumitelně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9A893-0292-458C-B9B6-B9DCC0E8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27.11.2020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6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0EF0A-F2FC-4B03-AB6B-A5126D5E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Práce s portfoliem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F90015E-E8A3-4425-AEC3-654C0AB32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3375"/>
            <a:ext cx="4210049" cy="5984989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100A7-C3E5-43E9-99B3-A89D1A9D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D8216-1755-4984-81D9-33E90520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  <p:pic>
        <p:nvPicPr>
          <p:cNvPr id="8" name="Obrázek 7" descr="Obsah obrázku žlutá, fotka, stůl, vsedě&#10;&#10;Popis byl vytvořen automaticky">
            <a:extLst>
              <a:ext uri="{FF2B5EF4-FFF2-40B4-BE49-F238E27FC236}">
                <a16:creationId xmlns:a16="http://schemas.microsoft.com/office/drawing/2014/main" id="{B08BB9EF-CFF4-4018-BC1C-7A5B11190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b="4757"/>
          <a:stretch/>
        </p:blipFill>
        <p:spPr>
          <a:xfrm rot="5400000">
            <a:off x="385429" y="2945763"/>
            <a:ext cx="3968179" cy="36163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46154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„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-apple-system"/>
              </a:rPr>
              <a:t>Opakování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-apple-system"/>
              </a:rPr>
              <a:t>matka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-apple-system"/>
              </a:rPr>
              <a:t>moudrosti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.“</a:t>
            </a:r>
            <a:endParaRPr lang="cs" sz="6000" i="1" dirty="0">
              <a:solidFill>
                <a:srgbClr val="FFFFFF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en-US" sz="2400" b="0" i="0" dirty="0" err="1">
                <a:solidFill>
                  <a:schemeClr val="bg1"/>
                </a:solidFill>
                <a:effectLst/>
                <a:latin typeface="-apple-system"/>
              </a:rPr>
              <a:t>Latinské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-apple-system"/>
              </a:rPr>
              <a:t>přísloví</a:t>
            </a:r>
            <a:endParaRPr lang="c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26984" r="51028" b="26786"/>
          <a:stretch/>
        </p:blipFill>
        <p:spPr bwMode="auto">
          <a:xfrm>
            <a:off x="1138885" y="2208634"/>
            <a:ext cx="4204278" cy="273630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0966" r="51065" b="30587"/>
          <a:stretch/>
        </p:blipFill>
        <p:spPr bwMode="auto">
          <a:xfrm>
            <a:off x="6409678" y="2208634"/>
            <a:ext cx="4317821" cy="273630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19200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Portfolio jako klíč</a:t>
            </a:r>
          </a:p>
        </p:txBody>
      </p:sp>
    </p:spTree>
    <p:extLst>
      <p:ext uri="{BB962C8B-B14F-4D97-AF65-F5344CB8AC3E}">
        <p14:creationId xmlns:p14="http://schemas.microsoft.com/office/powerpoint/2010/main" val="2231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C044F-9A00-440F-95B6-33B5FA11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portfolia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F74DC1-4E4D-4D39-AA10-C4A0FE163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Děti a já</a:t>
            </a:r>
          </a:p>
          <a:p>
            <a:pPr marL="0" indent="0" algn="ctr">
              <a:buNone/>
            </a:pPr>
            <a:r>
              <a:rPr lang="cs-CZ" sz="2400" dirty="0"/>
              <a:t>Okolí a já</a:t>
            </a:r>
          </a:p>
          <a:p>
            <a:pPr marL="0" indent="0" algn="ctr">
              <a:buNone/>
            </a:pPr>
            <a:r>
              <a:rPr lang="cs-CZ" sz="2400" dirty="0"/>
              <a:t>Očima druhých</a:t>
            </a:r>
            <a:endParaRPr lang="en-US" sz="240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CE3811-DDCE-4435-8728-18403CF4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27.11.2020</a:t>
            </a:fld>
            <a:endParaRPr lang="en-US" dirty="0"/>
          </a:p>
        </p:txBody>
      </p:sp>
      <p:pic>
        <p:nvPicPr>
          <p:cNvPr id="6" name="Picture 2" descr="Popis není dostupný.">
            <a:extLst>
              <a:ext uri="{FF2B5EF4-FFF2-40B4-BE49-F238E27FC236}">
                <a16:creationId xmlns:a16="http://schemas.microsoft.com/office/drawing/2014/main" id="{E894C2CA-AD7E-41D6-B703-729EF0DF3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989" y="4079558"/>
            <a:ext cx="6462183" cy="2732087"/>
          </a:xfrm>
          <a:prstGeom prst="rect">
            <a:avLst/>
          </a:prstGeom>
          <a:noFill/>
        </p:spPr>
      </p:pic>
      <p:pic>
        <p:nvPicPr>
          <p:cNvPr id="7" name="Zástupný symbol pro obsah 3" descr="annual-rings-2924661_960_720.jpg">
            <a:extLst>
              <a:ext uri="{FF2B5EF4-FFF2-40B4-BE49-F238E27FC236}">
                <a16:creationId xmlns:a16="http://schemas.microsoft.com/office/drawing/2014/main" id="{A59D41AC-2465-446C-AEC5-BC439270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75" y="52780"/>
            <a:ext cx="5539667" cy="369311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AE99CE-0A67-45F9-9352-3FA3904C1DB7}"/>
              </a:ext>
            </a:extLst>
          </p:cNvPr>
          <p:cNvSpPr txBox="1"/>
          <p:nvPr/>
        </p:nvSpPr>
        <p:spPr>
          <a:xfrm>
            <a:off x="6232124" y="515352"/>
            <a:ext cx="3413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Moje profesní filozofie </a:t>
            </a:r>
          </a:p>
          <a:p>
            <a:r>
              <a:rPr lang="cs-CZ" sz="2800" dirty="0">
                <a:solidFill>
                  <a:schemeClr val="bg1"/>
                </a:solidFill>
              </a:rPr>
              <a:t>Moje profesní kompetence</a:t>
            </a:r>
          </a:p>
          <a:p>
            <a:r>
              <a:rPr lang="cs-CZ" sz="2800" dirty="0">
                <a:solidFill>
                  <a:schemeClr val="bg1"/>
                </a:solidFill>
              </a:rPr>
              <a:t>Moje profesní vzdělávání </a:t>
            </a:r>
          </a:p>
        </p:txBody>
      </p:sp>
    </p:spTree>
    <p:extLst>
      <p:ext uri="{BB962C8B-B14F-4D97-AF65-F5344CB8AC3E}">
        <p14:creationId xmlns:p14="http://schemas.microsoft.com/office/powerpoint/2010/main" val="2390217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DFF8DEE-B5AC-4EE3-B78F-9F864969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b="22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62182E-2573-4BE9-A4FF-80EA60FA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váš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40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15232-EA7B-4CD2-9E52-B15B6DE7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br>
              <a:rPr lang="en-US" sz="2500" b="0" i="0" u="none" strike="noStrike" baseline="0" dirty="0"/>
            </a:br>
            <a:r>
              <a:rPr lang="en-US" sz="2400" i="0" u="none" strike="noStrike" baseline="0" dirty="0"/>
              <a:t>SEBEZKUŠENOSTNÍ CYKLUS UČENÍ </a:t>
            </a:r>
            <a:endParaRPr lang="en-US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A237F9-BAEC-4791-AB64-56E84889E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13" y="1198674"/>
            <a:ext cx="5927725" cy="452256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B27E22D-D7BC-4E7E-AD7A-3BF3D1B51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en-US" sz="1800" i="0" u="none" strike="noStrike" baseline="0" dirty="0">
                <a:latin typeface="+mj-lt"/>
              </a:rPr>
              <a:t>DLE KOLBA </a:t>
            </a:r>
          </a:p>
          <a:p>
            <a:r>
              <a:rPr lang="pl-PL" sz="1800" i="0" u="none" strike="noStrike" baseline="0" dirty="0">
                <a:latin typeface="+mj-lt"/>
              </a:rPr>
              <a:t>Zkušenost není, co zažijeme, ale co uděláme s tím, co jsme zažili.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02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EFB2-7E1E-4061-AAE7-E65E6EF1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/>
              <a:t>1. SEBEPOZNÁNÍ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81360-FDAB-40C5-90A8-44559A9B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/>
          <a:p>
            <a:r>
              <a:rPr lang="cs-CZ" dirty="0"/>
              <a:t>ZDROJE:</a:t>
            </a:r>
          </a:p>
          <a:p>
            <a:r>
              <a:rPr lang="cs-CZ" dirty="0"/>
              <a:t>Sebereflexe</a:t>
            </a:r>
          </a:p>
          <a:p>
            <a:r>
              <a:rPr lang="cs-CZ" dirty="0"/>
              <a:t>Sdělení druhých</a:t>
            </a:r>
          </a:p>
          <a:p>
            <a:endParaRPr lang="cs-CZ" dirty="0"/>
          </a:p>
          <a:p>
            <a:r>
              <a:rPr lang="cs-CZ" dirty="0"/>
              <a:t>Cesta sebepoznávání je cesta za dosud neznámým. Vzniká tak napětí: naše potřeba sebepoznání a osobního růstu nás nutí vydávat se na cestu ohrožení pocitu bezpečí.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0BA4A6-5710-4846-81D4-88BE60E0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cs-CZ" dirty="0"/>
              <a:t>je přijímání nových informací o sobě a jejich vědomé začleňování do sebepojetí.</a:t>
            </a:r>
            <a:endParaRPr lang="en-US" dirty="0"/>
          </a:p>
        </p:txBody>
      </p:sp>
      <p:pic>
        <p:nvPicPr>
          <p:cNvPr id="6" name="Grafický objekt 5" descr="Pyramida">
            <a:extLst>
              <a:ext uri="{FF2B5EF4-FFF2-40B4-BE49-F238E27FC236}">
                <a16:creationId xmlns:a16="http://schemas.microsoft.com/office/drawing/2014/main" id="{0688E9E8-6DBA-4171-8D1F-7619C3FB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3573" y="4749553"/>
            <a:ext cx="1402672" cy="1455938"/>
          </a:xfrm>
          <a:prstGeom prst="rect">
            <a:avLst/>
          </a:prstGeom>
        </p:spPr>
      </p:pic>
      <p:pic>
        <p:nvPicPr>
          <p:cNvPr id="8" name="Grafický objekt 7" descr="Umělá inteligence">
            <a:extLst>
              <a:ext uri="{FF2B5EF4-FFF2-40B4-BE49-F238E27FC236}">
                <a16:creationId xmlns:a16="http://schemas.microsoft.com/office/drawing/2014/main" id="{6DAE7F09-2361-4BC0-8EF5-DA5E43DA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8756" y="91897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Sociální distancing">
            <a:extLst>
              <a:ext uri="{FF2B5EF4-FFF2-40B4-BE49-F238E27FC236}">
                <a16:creationId xmlns:a16="http://schemas.microsoft.com/office/drawing/2014/main" id="{9927658C-137B-4F77-8A80-12C0FC768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3907" y="16046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532BE4-EA31-4146-9571-619B5872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7C2E9-4F57-47C6-80C7-6BAF3736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F0F85EB0-3B8E-4216-AD1A-3B9FC0A67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26584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02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ADAF0-7662-40C2-B670-A0CB96E5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D2346C-4D4B-4149-81E7-ABA885647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Sebepojetím</a:t>
            </a:r>
            <a:r>
              <a:rPr lang="cs-CZ" sz="2000" dirty="0"/>
              <a:t> rozumíme způsob, jakým vnímáme sami sebe ve svých reálných nynějších možnostech, v působení na druhé a ve svých budoucích možnostech.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Sebeúcta</a:t>
            </a:r>
            <a:r>
              <a:rPr lang="cs-CZ" sz="2000" dirty="0"/>
              <a:t> je víra člověka v sebe sama. Je to přesvědčení, že je kladně přijímán druhým lidmi, že dobře zvládá svoje úkoly. Patří sem i dobré mínění o svých duševních a fyzických schopnostech a vlastním tělesném vzhledu. (Přehnané sebeprosazování, silový přístup k druhým, citové vydírání, agresivní sklony aj. svědčí o slabé sebeúctě jedince.)</a:t>
            </a: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C6AE67-D1EF-42DD-B412-82398311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27.11.2020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DB66AE-8767-439D-A499-398B03AB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CC81F-69FB-4273-89EB-97E11C61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cs-CZ" dirty="0"/>
              <a:t>Úroveň sebeúcty je možné postihnout vzorcem:</a:t>
            </a:r>
          </a:p>
          <a:p>
            <a:endParaRPr lang="cs-CZ" dirty="0"/>
          </a:p>
          <a:p>
            <a:r>
              <a:rPr lang="cs-CZ" dirty="0"/>
              <a:t>                                                          dosažené úspěchy</a:t>
            </a:r>
          </a:p>
          <a:p>
            <a:r>
              <a:rPr lang="cs-CZ" dirty="0"/>
              <a:t>Úroveň sebeúcty      =                  --------------------------------------------</a:t>
            </a:r>
          </a:p>
          <a:p>
            <a:r>
              <a:rPr lang="cs-CZ" dirty="0"/>
              <a:t>                                                             nároky na sebe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5B27AF-0794-40BE-94A1-29CB5371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4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2. </a:t>
            </a:r>
            <a:r>
              <a:rPr lang="cs-CZ" sz="5300" cap="all" dirty="0"/>
              <a:t>Sebereflexe</a:t>
            </a:r>
            <a:endParaRPr lang="cs-CZ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Psychologické hledisko:</a:t>
            </a:r>
          </a:p>
          <a:p>
            <a:pPr marL="0" indent="0">
              <a:buNone/>
            </a:pPr>
            <a:r>
              <a:rPr lang="cs-CZ" dirty="0"/>
              <a:t>Je složitým strukturovaným procesem, při kterém se uskutečňuje vývoj osobnosti. Tvoří jádro </a:t>
            </a:r>
            <a:r>
              <a:rPr lang="cs-CZ" dirty="0" err="1"/>
              <a:t>sebeobrazu</a:t>
            </a:r>
            <a:r>
              <a:rPr lang="cs-CZ" dirty="0"/>
              <a:t> (jáství). Jak vnímáme sami sebe ve svých reálných a budoucích možnostech, ovlivňuje naše chování a ambice. </a:t>
            </a:r>
            <a:endParaRPr lang="cs-CZ" b="1" i="1" dirty="0"/>
          </a:p>
          <a:p>
            <a:pPr marL="0" indent="0">
              <a:buNone/>
            </a:pPr>
            <a:r>
              <a:rPr lang="cs-CZ" b="1" dirty="0"/>
              <a:t>Pedagogické hledisko:</a:t>
            </a:r>
          </a:p>
          <a:p>
            <a:pPr marL="0" indent="0">
              <a:buNone/>
            </a:pPr>
            <a:r>
              <a:rPr lang="cs-CZ" dirty="0"/>
              <a:t>Jde o vnitřní proces, který učiteli pomáhá analyzovat a hodnotit svoje pedagogické aktivity, názory a postoje a tohoto hodnocení využívat ke zdokonalování vzdělávací práce. Je nutnou podmínkou odborného růstu učitelů a přijetí odborné i lidské odpovědnosti.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80799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1295</Words>
  <Application>Microsoft Office PowerPoint</Application>
  <PresentationFormat>Širokoúhlá obrazovka</PresentationFormat>
  <Paragraphs>147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-apple-system</vt:lpstr>
      <vt:lpstr>Bookman Old Style</vt:lpstr>
      <vt:lpstr>Calibri</vt:lpstr>
      <vt:lpstr>Franklin Gothic Book</vt:lpstr>
      <vt:lpstr>Myriad Pro Black Cond</vt:lpstr>
      <vt:lpstr>Myriad Pro Cond</vt:lpstr>
      <vt:lpstr>Times New Roman</vt:lpstr>
      <vt:lpstr>1_RetrospectVTI</vt:lpstr>
      <vt:lpstr>Sebezkušenostní učení </vt:lpstr>
      <vt:lpstr>OBSAH 2. SETKÁNÍ </vt:lpstr>
      <vt:lpstr>„Opakování matka moudrosti.“</vt:lpstr>
      <vt:lpstr> SEBEZKUŠENOSTNÍ CYKLUS UČENÍ </vt:lpstr>
      <vt:lpstr>1. SEBEPOZNÁNÍ</vt:lpstr>
      <vt:lpstr>Prezentace aplikace PowerPoint</vt:lpstr>
      <vt:lpstr>Prezentace aplikace PowerPoint</vt:lpstr>
      <vt:lpstr>Prezentace aplikace PowerPoint</vt:lpstr>
      <vt:lpstr>          2. Sebereflexe</vt:lpstr>
      <vt:lpstr>Význam sebereflexe</vt:lpstr>
      <vt:lpstr>Co ovlivňuje úroveň sebereflexe</vt:lpstr>
      <vt:lpstr>IDEÁLNÍ UČITELKA …</vt:lpstr>
      <vt:lpstr>Prezentace aplikace PowerPoint</vt:lpstr>
      <vt:lpstr>Prezentace aplikace PowerPoint</vt:lpstr>
      <vt:lpstr>Fáze reflexe</vt:lpstr>
      <vt:lpstr>IZOMORFISMUS</vt:lpstr>
      <vt:lpstr>Kroky reflexe vycházející z Kolbova cyklu učení:</vt:lpstr>
      <vt:lpstr>Vytvořte příklady otázek, které byste mohly při reflexi činností v MŠ použít </vt:lpstr>
      <vt:lpstr>3. SEBEHODNOTÍCÍ NÁSTROJE</vt:lpstr>
      <vt:lpstr>Mezinárodní profesní rámec kvality ISSA</vt:lpstr>
      <vt:lpstr>OBLASTI MEZINÁRODNÍHO PROFESNÍHO RÁMCE</vt:lpstr>
      <vt:lpstr>Nástroj Rámec profesních kvalit učitele MŠ</vt:lpstr>
      <vt:lpstr>Nástroj Rámec profesních kvalit učitele MŠ</vt:lpstr>
      <vt:lpstr>OBLASTI RÁMCE PROFESNÍCH KVALIT</vt:lpstr>
      <vt:lpstr>Moje silné stránky </vt:lpstr>
      <vt:lpstr>Reflexe</vt:lpstr>
      <vt:lpstr>Co nás čeká příště?</vt:lpstr>
      <vt:lpstr>Práce s kritérii</vt:lpstr>
      <vt:lpstr>Práce s portfoliem</vt:lpstr>
      <vt:lpstr>Portfolio jako klíč</vt:lpstr>
      <vt:lpstr>Struktura portfolia</vt:lpstr>
      <vt:lpstr>Díky za váš čas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</dc:title>
  <dc:creator>Syslová Zora</dc:creator>
  <cp:lastModifiedBy>Syslová Zora</cp:lastModifiedBy>
  <cp:revision>13</cp:revision>
  <dcterms:created xsi:type="dcterms:W3CDTF">2020-11-24T13:05:01Z</dcterms:created>
  <dcterms:modified xsi:type="dcterms:W3CDTF">2020-11-27T07:01:18Z</dcterms:modified>
</cp:coreProperties>
</file>