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58" r:id="rId4"/>
    <p:sldId id="257" r:id="rId5"/>
    <p:sldId id="278" r:id="rId6"/>
    <p:sldId id="279" r:id="rId7"/>
    <p:sldId id="280" r:id="rId8"/>
    <p:sldId id="281" r:id="rId9"/>
    <p:sldId id="283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29772C-32C3-4139-A848-1B105470CA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7173A78-64B9-4AD4-8C0B-B931DA16A5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C69A519-5CE9-4CC6-BAD7-9C56E09D6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DDC73-F78F-4D27-AAA8-59DC6E4DFBC8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55EE73-EC8F-4E17-9AEB-31530BD3C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3BEEDEE-061C-453F-9091-DE23E9355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D39EB-9EC8-4FDF-8C63-D058DB3779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346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DB5B0C-6AEC-4D4C-811B-47C8B9918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5991817-6068-4E31-A265-D3A3C7D21F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DED6065-62AC-40CE-A365-293FAE639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DDC73-F78F-4D27-AAA8-59DC6E4DFBC8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80E0F30-D83A-4872-9E66-4D7BB2332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8CC0051-984A-43EC-BB0A-33CFCE747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D39EB-9EC8-4FDF-8C63-D058DB3779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9215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6249613-A033-44CE-8311-EE1F4F6BE1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F35E9BD-D902-45C8-8586-3F274565D3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7C7085C-5579-403D-B122-70572A4CD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DDC73-F78F-4D27-AAA8-59DC6E4DFBC8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1302A3C-8FD2-4A31-AEE7-B2664A220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F113A03-63C3-42FE-8857-D2CAAF0DD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D39EB-9EC8-4FDF-8C63-D058DB3779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2981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FB1CBA-9FC9-4DF9-AFC7-65EC521BC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6CAB45-FFF2-4DD1-8BB4-02C217D9C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FCA8320-0538-4D15-B3C4-669F6971B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DDC73-F78F-4D27-AAA8-59DC6E4DFBC8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C99005B-9E9F-4B2C-9CFA-480E7FEE9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7383360-C90D-4963-9FD3-3BF1DA3D4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D39EB-9EC8-4FDF-8C63-D058DB3779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5040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C75D97-7CC8-41DF-8CDA-1C0FB87F9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939EF0B-7CD1-4A9C-BD37-5D9F4D07B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1BF3B59-74F3-49E8-A00C-306424375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DDC73-F78F-4D27-AAA8-59DC6E4DFBC8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C488559-FFC7-422E-BCB5-B25D885C9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AF6602-C178-4BD0-9FAB-F5C00E9E0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D39EB-9EC8-4FDF-8C63-D058DB3779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2319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62B70C-E146-4B6F-A5AB-7103ABC12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2D4221-AA69-4C16-A10E-55B8AC6474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0BD3599-4939-48DB-845E-2A3DB18D81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25F8E4B-D4C3-4366-8D3D-136FD39DA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DDC73-F78F-4D27-AAA8-59DC6E4DFBC8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BCD32F3-FCAA-466D-88ED-40C9744E1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00E4947-C02D-4A00-8466-7887A2A71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D39EB-9EC8-4FDF-8C63-D058DB3779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1798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41EB96-37AE-4055-97D5-FDD49D1F9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9D8D9B7-2017-4C7E-90B3-697E9C5E6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76F630B-0C70-4460-AA51-42D101906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2D40076-55D2-47AB-91AC-A3808BC88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062021E-29B9-46B4-85E4-5F0C00FBA1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3725215-2441-437A-A28A-380AC0C19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DDC73-F78F-4D27-AAA8-59DC6E4DFBC8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6BE0E65-B67B-4FFD-8947-21F80E1B1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A6D6D01-9FEC-403D-99BC-AED189392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D39EB-9EC8-4FDF-8C63-D058DB3779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5860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09052D-0703-4E58-845F-9E4283AD4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06F36E3-7343-4E12-A21B-E815AD4B5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DDC73-F78F-4D27-AAA8-59DC6E4DFBC8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FB555E3-FA22-44D1-8511-9F721F6AD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CDF0F31-48EC-4C06-AF61-ACF1A9FCA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D39EB-9EC8-4FDF-8C63-D058DB3779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8437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A8A5E61-9D25-43D8-81B2-4CD20E429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DDC73-F78F-4D27-AAA8-59DC6E4DFBC8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A6674B8-B658-4EAC-9AE4-0EF53C20A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15C94CD-7915-49BB-A876-A251F2D3C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D39EB-9EC8-4FDF-8C63-D058DB3779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2059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A5DD22-D759-430C-8A15-327D0AAE7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55DEBA-F616-4FF4-AAB7-9AEFF1926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B913996-F63C-46BC-9B17-0C7D0ABD85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A9CAF28-BD76-4348-946A-6A3A37A46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DDC73-F78F-4D27-AAA8-59DC6E4DFBC8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9E098E0-A426-4401-A2F5-C18B483E2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FEDE4B3-A66E-474C-BC2C-D61F22EFC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D39EB-9EC8-4FDF-8C63-D058DB3779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1003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007D64-DAC6-42F0-8336-EF251E72F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FDC0F38-4929-4DA7-BE9E-2F8B0C3F4C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75C6752-78B0-426E-851B-CF7D9ED222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7D93C6E-C143-4160-9385-02C9E8D2F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DDC73-F78F-4D27-AAA8-59DC6E4DFBC8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3AF91CF-08BE-444B-94E6-E4802092A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FCFD1EA-8307-4100-B4B7-141589B0F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D39EB-9EC8-4FDF-8C63-D058DB3779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6123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B9C8424-B2D6-4F46-A54D-755DC25E8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61A2CE9-91B5-48C5-84CA-AB0890994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B133C8E-DDB9-4363-ADCA-0E5AB6ED90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DDC73-F78F-4D27-AAA8-59DC6E4DFBC8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DD2B344-1271-499A-BDC6-C813754A23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B380542-E4C9-42CC-89E7-5AB56438A5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D39EB-9EC8-4FDF-8C63-D058DB3779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9935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CE3300-B31C-4318-846E-CE59021AFD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PRÁCE S INFORMACEMI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4321E48-7222-427E-8F06-1C39ED30A4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i="1" dirty="0"/>
              <a:t> Vše, co se ve škole děje souvisí s informacemi. Výuka všech předmětů s nimi pracuje, protože jejich prostřednictvím se dozvídáme o světě vše potřebné z různých hledisek. V informačních zdrojích hledáme odpovědi na otázky všech vyučovacích předmětů.</a:t>
            </a:r>
          </a:p>
          <a:p>
            <a:r>
              <a:rPr lang="cs-CZ" i="1" dirty="0"/>
              <a:t>E.H.</a:t>
            </a:r>
          </a:p>
        </p:txBody>
      </p:sp>
    </p:spTree>
    <p:extLst>
      <p:ext uri="{BB962C8B-B14F-4D97-AF65-F5344CB8AC3E}">
        <p14:creationId xmlns:p14="http://schemas.microsoft.com/office/powerpoint/2010/main" val="2965101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94D6AA1-A0E1-45F9-8E25-BAB809229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20AE29B6-06DD-4790-81CA-779F02883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199" y="557189"/>
            <a:ext cx="10515599" cy="12962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cs-CZ" sz="5200" b="1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Geografické</a:t>
            </a:r>
            <a:r>
              <a:rPr kumimoji="0" lang="en-US" altLang="cs-CZ" sz="52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altLang="cs-CZ" sz="5200" b="1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otázky</a:t>
            </a:r>
            <a:r>
              <a:rPr kumimoji="0" lang="en-US" altLang="cs-CZ" sz="52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 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F70D0B3C-7476-44DE-8095-F0C69117AA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500709"/>
              </p:ext>
            </p:extLst>
          </p:nvPr>
        </p:nvGraphicFramePr>
        <p:xfrm>
          <a:off x="1566826" y="2957665"/>
          <a:ext cx="9058347" cy="3364817"/>
        </p:xfrm>
        <a:graphic>
          <a:graphicData uri="http://schemas.openxmlformats.org/drawingml/2006/table">
            <a:tbl>
              <a:tblPr firstRow="1" firstCol="1" bandRow="1"/>
              <a:tblGrid>
                <a:gridCol w="3192239">
                  <a:extLst>
                    <a:ext uri="{9D8B030D-6E8A-4147-A177-3AD203B41FA5}">
                      <a16:colId xmlns:a16="http://schemas.microsoft.com/office/drawing/2014/main" val="3582882741"/>
                    </a:ext>
                  </a:extLst>
                </a:gridCol>
                <a:gridCol w="5866108">
                  <a:extLst>
                    <a:ext uri="{9D8B030D-6E8A-4147-A177-3AD203B41FA5}">
                      <a16:colId xmlns:a16="http://schemas.microsoft.com/office/drawing/2014/main" val="2714115761"/>
                    </a:ext>
                  </a:extLst>
                </a:gridCol>
              </a:tblGrid>
              <a:tr h="368109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b="0" i="0" u="none" strike="noStrike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JAK SE PTÁME?</a:t>
                      </a:r>
                      <a:endParaRPr lang="cs-CZ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110" marR="118110" marT="164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b="0" i="0" u="none" strike="noStrike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 ZJIŠŤUJEME?</a:t>
                      </a:r>
                      <a:endParaRPr lang="cs-CZ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110" marR="118110" marT="164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1237348"/>
                  </a:ext>
                </a:extLst>
              </a:tr>
              <a:tr h="368109"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b="0" i="0" u="none" strike="noStrike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Kde to je?</a:t>
                      </a:r>
                      <a:endParaRPr lang="cs-CZ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110" marR="118110" marT="164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b="0" i="0" u="none" strike="noStrike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Poloha / Místo</a:t>
                      </a:r>
                      <a:endParaRPr lang="cs-CZ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110" marR="118110" marT="164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1991924"/>
                  </a:ext>
                </a:extLst>
              </a:tr>
              <a:tr h="788054"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b="0" i="0" u="none" strike="noStrike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Jaké to tam je?</a:t>
                      </a:r>
                      <a:endParaRPr lang="cs-CZ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110" marR="118110" marT="164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b="0" i="0" u="none" strike="noStrike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FG systémy / Humánní systémy </a:t>
                      </a:r>
                      <a:endParaRPr lang="cs-CZ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just" fontAlgn="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b="0" i="0" u="none" strike="noStrike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Popis / Prostor/ Měřítko</a:t>
                      </a:r>
                      <a:endParaRPr lang="cs-CZ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110" marR="118110" marT="164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6002386"/>
                  </a:ext>
                </a:extLst>
              </a:tr>
              <a:tr h="368109"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b="0" i="0" u="none" strike="noStrike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Proč je to tam?</a:t>
                      </a:r>
                      <a:endParaRPr lang="cs-CZ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110" marR="118110" marT="164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b="0" i="0" u="none" strike="noStrike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Vzájemná propojenost, závislost</a:t>
                      </a:r>
                      <a:endParaRPr lang="cs-CZ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110" marR="118110" marT="164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527499"/>
                  </a:ext>
                </a:extLst>
              </a:tr>
              <a:tr h="368109"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b="0" i="0" u="none" strike="noStrike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Jak to vzniklo?</a:t>
                      </a:r>
                      <a:endParaRPr lang="cs-CZ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110" marR="118110" marT="164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b="0" i="0" u="none" strike="noStrike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Struktura</a:t>
                      </a:r>
                      <a:endParaRPr lang="cs-CZ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110" marR="118110" marT="164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5200993"/>
                  </a:ext>
                </a:extLst>
              </a:tr>
              <a:tr h="368109"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b="0" i="0" u="none" strike="noStrike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Mění se to v průběhu času?</a:t>
                      </a:r>
                      <a:endParaRPr lang="cs-CZ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110" marR="118110" marT="164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b="0" i="0" u="none" strike="noStrike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Vývoj, trendy </a:t>
                      </a:r>
                      <a:endParaRPr lang="cs-CZ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110" marR="118110" marT="164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9538581"/>
                  </a:ext>
                </a:extLst>
              </a:tr>
              <a:tr h="368109"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b="0" i="0" u="none" strike="noStrike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 by se stalo, kdyby…?</a:t>
                      </a:r>
                      <a:endParaRPr lang="cs-CZ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110" marR="118110" marT="164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b="0" i="0" u="none" strike="noStrike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Prognóza, modelování</a:t>
                      </a:r>
                      <a:endParaRPr lang="cs-CZ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110" marR="118110" marT="164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0020471"/>
                  </a:ext>
                </a:extLst>
              </a:tr>
              <a:tr h="368109"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b="0" i="0" u="none" strike="noStrike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Jak by to mělo vypadat?</a:t>
                      </a:r>
                      <a:endParaRPr lang="cs-CZ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110" marR="118110" marT="164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b="0" i="0" u="none" strike="noStrike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Kulturní porozumění, rozmanitost /udržitelný rozvoj</a:t>
                      </a:r>
                      <a:endParaRPr lang="cs-CZ" sz="3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110" marR="118110" marT="164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23322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7722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A72E43A-2FC3-43A9-8E8E-0BF749E66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Obrázek 6" descr="Obsah obrázku mapa&#10;&#10;Popis byl vytvořen automaticky">
            <a:extLst>
              <a:ext uri="{FF2B5EF4-FFF2-40B4-BE49-F238E27FC236}">
                <a16:creationId xmlns:a16="http://schemas.microsoft.com/office/drawing/2014/main" id="{A9F0F8E6-1311-42D3-8E21-05F69D35496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0" r="22205" b="-2"/>
          <a:stretch/>
        </p:blipFill>
        <p:spPr bwMode="auto">
          <a:xfrm>
            <a:off x="20" y="10"/>
            <a:ext cx="4003019" cy="3388883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obrázek 3" descr="Obsah obrázku obloha, osoba, exteriér, skupina&#10;&#10;Popis byl vytvořen automaticky">
            <a:extLst>
              <a:ext uri="{FF2B5EF4-FFF2-40B4-BE49-F238E27FC236}">
                <a16:creationId xmlns:a16="http://schemas.microsoft.com/office/drawing/2014/main" id="{C95A9060-EB03-4130-A3D0-ADAA6B79D652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1" r="2698" b="-4"/>
          <a:stretch/>
        </p:blipFill>
        <p:spPr>
          <a:xfrm>
            <a:off x="20" y="3469102"/>
            <a:ext cx="4003019" cy="3388893"/>
          </a:xfrm>
          <a:prstGeom prst="rect">
            <a:avLst/>
          </a:prstGeom>
        </p:spPr>
      </p:pic>
      <p:pic>
        <p:nvPicPr>
          <p:cNvPr id="6" name="obrázek 9">
            <a:extLst>
              <a:ext uri="{FF2B5EF4-FFF2-40B4-BE49-F238E27FC236}">
                <a16:creationId xmlns:a16="http://schemas.microsoft.com/office/drawing/2014/main" id="{BB081FF5-BFC7-4F13-87FE-3F4EFA0A6DE7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2" r="26017" b="2"/>
          <a:stretch/>
        </p:blipFill>
        <p:spPr bwMode="auto">
          <a:xfrm>
            <a:off x="4094479" y="10"/>
            <a:ext cx="4014047" cy="6857990"/>
          </a:xfrm>
          <a:prstGeom prst="rect">
            <a:avLst/>
          </a:prstGeom>
          <a:noFill/>
        </p:spPr>
      </p:pic>
      <p:pic>
        <p:nvPicPr>
          <p:cNvPr id="5" name="obrázek 9" descr="Obsah obrázku stůl&#10;&#10;Popis byl vytvořen automaticky">
            <a:extLst>
              <a:ext uri="{FF2B5EF4-FFF2-40B4-BE49-F238E27FC236}">
                <a16:creationId xmlns:a16="http://schemas.microsoft.com/office/drawing/2014/main" id="{0742336B-DFB3-428E-A206-5FD9C03BE7F8}"/>
              </a:ext>
            </a:extLst>
          </p:cNvPr>
          <p:cNvPicPr/>
          <p:nvPr/>
        </p:nvPicPr>
        <p:blipFill rotWithShape="1">
          <a:blip r:embed="rId5" cstate="print"/>
          <a:srcRect r="16289"/>
          <a:stretch/>
        </p:blipFill>
        <p:spPr bwMode="auto">
          <a:xfrm>
            <a:off x="8188960" y="10"/>
            <a:ext cx="4003039" cy="3383270"/>
          </a:xfrm>
          <a:prstGeom prst="rect">
            <a:avLst/>
          </a:prstGeom>
          <a:noFill/>
        </p:spPr>
      </p:pic>
      <p:pic>
        <p:nvPicPr>
          <p:cNvPr id="11" name="obrázek 1" descr="Obsah obrázku exteriér, obloha, voda, loďka&#10;&#10;Popis byl vytvořen automaticky">
            <a:extLst>
              <a:ext uri="{FF2B5EF4-FFF2-40B4-BE49-F238E27FC236}">
                <a16:creationId xmlns:a16="http://schemas.microsoft.com/office/drawing/2014/main" id="{BBB65519-8DF4-4411-8CB1-811D9D13AC3B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6" r="5731" b="-4"/>
          <a:stretch/>
        </p:blipFill>
        <p:spPr>
          <a:xfrm>
            <a:off x="8199966" y="3469102"/>
            <a:ext cx="3992034" cy="338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347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Plátno 44">
            <a:extLst>
              <a:ext uri="{FF2B5EF4-FFF2-40B4-BE49-F238E27FC236}">
                <a16:creationId xmlns:a16="http://schemas.microsoft.com/office/drawing/2014/main" id="{64CB4862-670D-4546-9317-7DB1876F2566}"/>
              </a:ext>
            </a:extLst>
          </p:cNvPr>
          <p:cNvGrpSpPr/>
          <p:nvPr/>
        </p:nvGrpSpPr>
        <p:grpSpPr>
          <a:xfrm>
            <a:off x="856543" y="643466"/>
            <a:ext cx="10478914" cy="5571067"/>
            <a:chOff x="0" y="0"/>
            <a:chExt cx="5760720" cy="2856865"/>
          </a:xfrm>
        </p:grpSpPr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852FC191-3413-4898-B82F-B9B03C4DAD67}"/>
                </a:ext>
              </a:extLst>
            </p:cNvPr>
            <p:cNvSpPr/>
            <p:nvPr/>
          </p:nvSpPr>
          <p:spPr>
            <a:xfrm>
              <a:off x="0" y="0"/>
              <a:ext cx="5760720" cy="2856865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chemeClr val="tx1">
                  <a:lumMod val="100000"/>
                  <a:lumOff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</p:sp>
        <p:cxnSp>
          <p:nvCxnSpPr>
            <p:cNvPr id="6" name="AutoShape 46">
              <a:extLst>
                <a:ext uri="{FF2B5EF4-FFF2-40B4-BE49-F238E27FC236}">
                  <a16:creationId xmlns:a16="http://schemas.microsoft.com/office/drawing/2014/main" id="{37D08D94-9B7D-41E7-9086-341190F45A62}"/>
                </a:ext>
              </a:extLst>
            </p:cNvPr>
            <p:cNvCxnSpPr>
              <a:cxnSpLocks noChangeShapeType="1"/>
              <a:stCxn id="24" idx="2"/>
              <a:endCxn id="7" idx="2"/>
            </p:cNvCxnSpPr>
            <p:nvPr/>
          </p:nvCxnSpPr>
          <p:spPr bwMode="auto">
            <a:xfrm flipV="1">
              <a:off x="2941320" y="856615"/>
              <a:ext cx="1149985" cy="828675"/>
            </a:xfrm>
            <a:prstGeom prst="straightConnector1">
              <a:avLst/>
            </a:prstGeom>
            <a:noFill/>
            <a:ln w="19050">
              <a:solidFill>
                <a:schemeClr val="accent6">
                  <a:lumMod val="100000"/>
                  <a:lumOff val="0"/>
                </a:scheme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" name="AutoShape 47">
              <a:extLst>
                <a:ext uri="{FF2B5EF4-FFF2-40B4-BE49-F238E27FC236}">
                  <a16:creationId xmlns:a16="http://schemas.microsoft.com/office/drawing/2014/main" id="{9466C14B-8E9E-4DF8-9F87-E97AD22DC0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4890" y="366395"/>
              <a:ext cx="1052195" cy="474345"/>
            </a:xfrm>
            <a:prstGeom prst="roundRect">
              <a:avLst>
                <a:gd name="adj" fmla="val 16667"/>
              </a:avLst>
            </a:prstGeom>
            <a:solidFill>
              <a:schemeClr val="lt1">
                <a:lumMod val="100000"/>
                <a:lumOff val="0"/>
              </a:schemeClr>
            </a:solidFill>
            <a:ln w="31750">
              <a:solidFill>
                <a:schemeClr val="accent6">
                  <a:lumMod val="100000"/>
                  <a:lumOff val="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cs-CZ" sz="3100"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Dotazník</a:t>
              </a:r>
            </a:p>
          </p:txBody>
        </p:sp>
        <p:sp>
          <p:nvSpPr>
            <p:cNvPr id="8" name="AutoShape 48">
              <a:extLst>
                <a:ext uri="{FF2B5EF4-FFF2-40B4-BE49-F238E27FC236}">
                  <a16:creationId xmlns:a16="http://schemas.microsoft.com/office/drawing/2014/main" id="{DF735AD6-E25F-49A6-B732-ED1426923A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8755" y="973455"/>
              <a:ext cx="1052195" cy="474345"/>
            </a:xfrm>
            <a:prstGeom prst="roundRect">
              <a:avLst>
                <a:gd name="adj" fmla="val 16667"/>
              </a:avLst>
            </a:prstGeom>
            <a:solidFill>
              <a:schemeClr val="lt1">
                <a:lumMod val="100000"/>
                <a:lumOff val="0"/>
              </a:schemeClr>
            </a:solidFill>
            <a:ln w="31750">
              <a:solidFill>
                <a:schemeClr val="accent6">
                  <a:lumMod val="100000"/>
                  <a:lumOff val="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rot="0" vert="horz" wrap="square" lIns="91440" tIns="10800" rIns="91440" bIns="45720" anchor="t" anchorCtr="0" upright="1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cs-CZ" sz="1600"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Rozhovor, interview</a:t>
              </a:r>
            </a:p>
            <a:p>
              <a:pPr algn="just">
                <a:lnSpc>
                  <a:spcPct val="90000"/>
                </a:lnSpc>
                <a:spcAft>
                  <a:spcPts val="600"/>
                </a:spcAft>
              </a:pPr>
              <a:r>
                <a:rPr lang="cs-CZ" sz="1600"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9" name="AutoShape 49">
              <a:extLst>
                <a:ext uri="{FF2B5EF4-FFF2-40B4-BE49-F238E27FC236}">
                  <a16:creationId xmlns:a16="http://schemas.microsoft.com/office/drawing/2014/main" id="{FAF61EA5-B9C4-44C7-8B06-7600D30F39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8755" y="1616710"/>
              <a:ext cx="1052195" cy="474345"/>
            </a:xfrm>
            <a:prstGeom prst="roundRect">
              <a:avLst>
                <a:gd name="adj" fmla="val 16667"/>
              </a:avLst>
            </a:prstGeom>
            <a:solidFill>
              <a:schemeClr val="lt1">
                <a:lumMod val="100000"/>
                <a:lumOff val="0"/>
              </a:schemeClr>
            </a:solidFill>
            <a:ln w="31750">
              <a:solidFill>
                <a:schemeClr val="accent6">
                  <a:lumMod val="100000"/>
                  <a:lumOff val="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rmAutofit fontScale="92500" lnSpcReduction="10000"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cs-CZ" sz="31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Statistická šetření</a:t>
              </a:r>
            </a:p>
          </p:txBody>
        </p:sp>
        <p:sp>
          <p:nvSpPr>
            <p:cNvPr id="10" name="AutoShape 50">
              <a:extLst>
                <a:ext uri="{FF2B5EF4-FFF2-40B4-BE49-F238E27FC236}">
                  <a16:creationId xmlns:a16="http://schemas.microsoft.com/office/drawing/2014/main" id="{117B5EFD-BEBC-470D-8DCC-3878E05183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6579" y="2210435"/>
              <a:ext cx="1396350" cy="474345"/>
            </a:xfrm>
            <a:prstGeom prst="roundRect">
              <a:avLst>
                <a:gd name="adj" fmla="val 16667"/>
              </a:avLst>
            </a:prstGeom>
            <a:solidFill>
              <a:schemeClr val="lt1">
                <a:lumMod val="100000"/>
                <a:lumOff val="0"/>
              </a:schemeClr>
            </a:solidFill>
            <a:ln w="31750">
              <a:solidFill>
                <a:schemeClr val="accent6">
                  <a:lumMod val="100000"/>
                  <a:lumOff val="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cs-CZ" sz="28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Fotografování</a:t>
              </a:r>
            </a:p>
          </p:txBody>
        </p:sp>
        <p:sp>
          <p:nvSpPr>
            <p:cNvPr id="11" name="AutoShape 51">
              <a:extLst>
                <a:ext uri="{FF2B5EF4-FFF2-40B4-BE49-F238E27FC236}">
                  <a16:creationId xmlns:a16="http://schemas.microsoft.com/office/drawing/2014/main" id="{6B13D447-A1EF-4A37-962F-286295C42B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2750" y="2210435"/>
              <a:ext cx="1052195" cy="474345"/>
            </a:xfrm>
            <a:prstGeom prst="roundRect">
              <a:avLst>
                <a:gd name="adj" fmla="val 16667"/>
              </a:avLst>
            </a:prstGeom>
            <a:solidFill>
              <a:schemeClr val="lt1">
                <a:lumMod val="100000"/>
                <a:lumOff val="0"/>
              </a:schemeClr>
            </a:solidFill>
            <a:ln w="31750">
              <a:solidFill>
                <a:schemeClr val="accent6">
                  <a:lumMod val="100000"/>
                  <a:lumOff val="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rot="0" vert="horz" wrap="square" lIns="91440" tIns="10800" rIns="91440" bIns="45720" anchor="t" anchorCtr="0" upright="1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cs-CZ" sz="2800"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Měření v terénu</a:t>
              </a:r>
            </a:p>
          </p:txBody>
        </p:sp>
        <p:sp>
          <p:nvSpPr>
            <p:cNvPr id="12" name="AutoShape 52">
              <a:extLst>
                <a:ext uri="{FF2B5EF4-FFF2-40B4-BE49-F238E27FC236}">
                  <a16:creationId xmlns:a16="http://schemas.microsoft.com/office/drawing/2014/main" id="{AC0FCB02-FE52-481F-97F7-36B6FF690D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285" y="1616710"/>
              <a:ext cx="1053465" cy="474345"/>
            </a:xfrm>
            <a:prstGeom prst="roundRect">
              <a:avLst>
                <a:gd name="adj" fmla="val 16667"/>
              </a:avLst>
            </a:prstGeom>
            <a:solidFill>
              <a:schemeClr val="lt1">
                <a:lumMod val="100000"/>
                <a:lumOff val="0"/>
              </a:schemeClr>
            </a:solidFill>
            <a:ln w="31750">
              <a:solidFill>
                <a:schemeClr val="accent6">
                  <a:lumMod val="100000"/>
                  <a:lumOff val="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rot="0" vert="horz" wrap="square" lIns="91440" tIns="10800" rIns="91440" bIns="45720" anchor="t" anchorCtr="0" upright="1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cs-CZ" sz="2800"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Mapové náčrty</a:t>
              </a:r>
            </a:p>
          </p:txBody>
        </p:sp>
        <p:sp>
          <p:nvSpPr>
            <p:cNvPr id="13" name="AutoShape 53">
              <a:extLst>
                <a:ext uri="{FF2B5EF4-FFF2-40B4-BE49-F238E27FC236}">
                  <a16:creationId xmlns:a16="http://schemas.microsoft.com/office/drawing/2014/main" id="{44DF9DAF-6A45-4208-A1F1-5B274CED9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4905" y="69850"/>
              <a:ext cx="1052195" cy="474345"/>
            </a:xfrm>
            <a:prstGeom prst="roundRect">
              <a:avLst>
                <a:gd name="adj" fmla="val 16667"/>
              </a:avLst>
            </a:prstGeom>
            <a:solidFill>
              <a:schemeClr val="lt1">
                <a:lumMod val="100000"/>
                <a:lumOff val="0"/>
              </a:schemeClr>
            </a:solidFill>
            <a:ln w="31750">
              <a:solidFill>
                <a:schemeClr val="accent6">
                  <a:lumMod val="100000"/>
                  <a:lumOff val="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cs-CZ" sz="2400"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Pozorování</a:t>
              </a:r>
            </a:p>
          </p:txBody>
        </p:sp>
        <p:sp>
          <p:nvSpPr>
            <p:cNvPr id="14" name="AutoShape 54">
              <a:extLst>
                <a:ext uri="{FF2B5EF4-FFF2-40B4-BE49-F238E27FC236}">
                  <a16:creationId xmlns:a16="http://schemas.microsoft.com/office/drawing/2014/main" id="{7CBB4E85-B6E6-4D6B-80E5-25C5A371D8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555" y="973455"/>
              <a:ext cx="1052195" cy="474345"/>
            </a:xfrm>
            <a:prstGeom prst="roundRect">
              <a:avLst>
                <a:gd name="adj" fmla="val 16667"/>
              </a:avLst>
            </a:prstGeom>
            <a:solidFill>
              <a:schemeClr val="lt1">
                <a:lumMod val="100000"/>
                <a:lumOff val="0"/>
              </a:schemeClr>
            </a:solidFill>
            <a:ln w="31750">
              <a:solidFill>
                <a:schemeClr val="accent6">
                  <a:lumMod val="100000"/>
                  <a:lumOff val="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cs-CZ" sz="4300"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Náčrty</a:t>
              </a:r>
            </a:p>
          </p:txBody>
        </p:sp>
        <p:sp>
          <p:nvSpPr>
            <p:cNvPr id="15" name="AutoShape 55">
              <a:extLst>
                <a:ext uri="{FF2B5EF4-FFF2-40B4-BE49-F238E27FC236}">
                  <a16:creationId xmlns:a16="http://schemas.microsoft.com/office/drawing/2014/main" id="{E5A09160-2E83-48F8-9BFE-342FA9073F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410" y="366395"/>
              <a:ext cx="1051560" cy="474345"/>
            </a:xfrm>
            <a:prstGeom prst="roundRect">
              <a:avLst>
                <a:gd name="adj" fmla="val 16667"/>
              </a:avLst>
            </a:prstGeom>
            <a:solidFill>
              <a:schemeClr val="lt1">
                <a:lumMod val="100000"/>
                <a:lumOff val="0"/>
              </a:schemeClr>
            </a:solidFill>
            <a:ln w="31750">
              <a:solidFill>
                <a:schemeClr val="accent6">
                  <a:lumMod val="100000"/>
                  <a:lumOff val="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rot="0" vert="horz" wrap="square" lIns="91440" tIns="10800" rIns="91440" bIns="45720" anchor="t" anchorCtr="0" upright="1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cs-CZ" sz="2800"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Poznámky, zápisky</a:t>
              </a:r>
            </a:p>
          </p:txBody>
        </p:sp>
        <p:cxnSp>
          <p:nvCxnSpPr>
            <p:cNvPr id="16" name="AutoShape 56">
              <a:extLst>
                <a:ext uri="{FF2B5EF4-FFF2-40B4-BE49-F238E27FC236}">
                  <a16:creationId xmlns:a16="http://schemas.microsoft.com/office/drawing/2014/main" id="{8FCBFD5F-D08A-4F8F-96BE-104EFE74F535}"/>
                </a:ext>
              </a:extLst>
            </p:cNvPr>
            <p:cNvCxnSpPr>
              <a:cxnSpLocks noChangeShapeType="1"/>
              <a:stCxn id="24" idx="2"/>
              <a:endCxn id="13" idx="2"/>
            </p:cNvCxnSpPr>
            <p:nvPr/>
          </p:nvCxnSpPr>
          <p:spPr bwMode="auto">
            <a:xfrm flipV="1">
              <a:off x="2941320" y="560070"/>
              <a:ext cx="635" cy="1125220"/>
            </a:xfrm>
            <a:prstGeom prst="straightConnector1">
              <a:avLst/>
            </a:prstGeom>
            <a:noFill/>
            <a:ln w="19050">
              <a:solidFill>
                <a:schemeClr val="accent6">
                  <a:lumMod val="100000"/>
                  <a:lumOff val="0"/>
                </a:scheme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57">
              <a:extLst>
                <a:ext uri="{FF2B5EF4-FFF2-40B4-BE49-F238E27FC236}">
                  <a16:creationId xmlns:a16="http://schemas.microsoft.com/office/drawing/2014/main" id="{C764D181-B45B-4751-B4D2-F06457D13576}"/>
                </a:ext>
              </a:extLst>
            </p:cNvPr>
            <p:cNvCxnSpPr>
              <a:cxnSpLocks noChangeShapeType="1"/>
              <a:stCxn id="24" idx="2"/>
              <a:endCxn id="8" idx="1"/>
            </p:cNvCxnSpPr>
            <p:nvPr/>
          </p:nvCxnSpPr>
          <p:spPr bwMode="auto">
            <a:xfrm flipV="1">
              <a:off x="2941320" y="1210945"/>
              <a:ext cx="1051560" cy="474345"/>
            </a:xfrm>
            <a:prstGeom prst="straightConnector1">
              <a:avLst/>
            </a:prstGeom>
            <a:noFill/>
            <a:ln w="19050">
              <a:solidFill>
                <a:schemeClr val="accent6">
                  <a:lumMod val="100000"/>
                  <a:lumOff val="0"/>
                </a:scheme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58">
              <a:extLst>
                <a:ext uri="{FF2B5EF4-FFF2-40B4-BE49-F238E27FC236}">
                  <a16:creationId xmlns:a16="http://schemas.microsoft.com/office/drawing/2014/main" id="{D0E19CFC-56A7-4319-87C0-76ECCB1CD54F}"/>
                </a:ext>
              </a:extLst>
            </p:cNvPr>
            <p:cNvCxnSpPr>
              <a:cxnSpLocks noChangeShapeType="1"/>
              <a:stCxn id="24" idx="1"/>
              <a:endCxn id="9" idx="1"/>
            </p:cNvCxnSpPr>
            <p:nvPr/>
          </p:nvCxnSpPr>
          <p:spPr bwMode="auto">
            <a:xfrm>
              <a:off x="2414905" y="1448435"/>
              <a:ext cx="1577975" cy="405765"/>
            </a:xfrm>
            <a:prstGeom prst="straightConnector1">
              <a:avLst/>
            </a:prstGeom>
            <a:noFill/>
            <a:ln w="19050">
              <a:solidFill>
                <a:schemeClr val="accent6">
                  <a:lumMod val="100000"/>
                  <a:lumOff val="0"/>
                </a:scheme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59">
              <a:extLst>
                <a:ext uri="{FF2B5EF4-FFF2-40B4-BE49-F238E27FC236}">
                  <a16:creationId xmlns:a16="http://schemas.microsoft.com/office/drawing/2014/main" id="{4A1040DA-944E-453E-B9F3-D02A77C220DB}"/>
                </a:ext>
              </a:extLst>
            </p:cNvPr>
            <p:cNvCxnSpPr>
              <a:cxnSpLocks noChangeShapeType="1"/>
              <a:stCxn id="24" idx="0"/>
              <a:endCxn id="10" idx="0"/>
            </p:cNvCxnSpPr>
            <p:nvPr/>
          </p:nvCxnSpPr>
          <p:spPr bwMode="auto">
            <a:xfrm>
              <a:off x="2941003" y="1210945"/>
              <a:ext cx="553751" cy="999490"/>
            </a:xfrm>
            <a:prstGeom prst="straightConnector1">
              <a:avLst/>
            </a:prstGeom>
            <a:noFill/>
            <a:ln w="19050">
              <a:solidFill>
                <a:schemeClr val="accent6">
                  <a:lumMod val="100000"/>
                  <a:lumOff val="0"/>
                </a:scheme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60">
              <a:extLst>
                <a:ext uri="{FF2B5EF4-FFF2-40B4-BE49-F238E27FC236}">
                  <a16:creationId xmlns:a16="http://schemas.microsoft.com/office/drawing/2014/main" id="{C7AFB5D9-D325-4E3A-8BE0-EB9F1F401C41}"/>
                </a:ext>
              </a:extLst>
            </p:cNvPr>
            <p:cNvCxnSpPr>
              <a:cxnSpLocks noChangeShapeType="1"/>
              <a:stCxn id="24" idx="0"/>
              <a:endCxn id="11" idx="0"/>
            </p:cNvCxnSpPr>
            <p:nvPr/>
          </p:nvCxnSpPr>
          <p:spPr bwMode="auto">
            <a:xfrm flipH="1">
              <a:off x="2209165" y="1210945"/>
              <a:ext cx="732155" cy="983615"/>
            </a:xfrm>
            <a:prstGeom prst="straightConnector1">
              <a:avLst/>
            </a:prstGeom>
            <a:noFill/>
            <a:ln w="19050">
              <a:solidFill>
                <a:schemeClr val="accent6">
                  <a:lumMod val="100000"/>
                  <a:lumOff val="0"/>
                </a:scheme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AutoShape 61">
              <a:extLst>
                <a:ext uri="{FF2B5EF4-FFF2-40B4-BE49-F238E27FC236}">
                  <a16:creationId xmlns:a16="http://schemas.microsoft.com/office/drawing/2014/main" id="{BE0C0C62-B3BA-4169-984B-CE2EE2EC408E}"/>
                </a:ext>
              </a:extLst>
            </p:cNvPr>
            <p:cNvCxnSpPr>
              <a:cxnSpLocks noChangeShapeType="1"/>
              <a:stCxn id="24" idx="3"/>
              <a:endCxn id="12" idx="3"/>
            </p:cNvCxnSpPr>
            <p:nvPr/>
          </p:nvCxnSpPr>
          <p:spPr bwMode="auto">
            <a:xfrm flipH="1">
              <a:off x="1698625" y="1448435"/>
              <a:ext cx="1768475" cy="405765"/>
            </a:xfrm>
            <a:prstGeom prst="straightConnector1">
              <a:avLst/>
            </a:prstGeom>
            <a:noFill/>
            <a:ln w="19050">
              <a:solidFill>
                <a:schemeClr val="accent6">
                  <a:lumMod val="100000"/>
                  <a:lumOff val="0"/>
                </a:scheme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62">
              <a:extLst>
                <a:ext uri="{FF2B5EF4-FFF2-40B4-BE49-F238E27FC236}">
                  <a16:creationId xmlns:a16="http://schemas.microsoft.com/office/drawing/2014/main" id="{7D5A34AC-AE0D-4D1C-8F3C-61B0313652A4}"/>
                </a:ext>
              </a:extLst>
            </p:cNvPr>
            <p:cNvCxnSpPr>
              <a:cxnSpLocks noChangeShapeType="1"/>
              <a:stCxn id="24" idx="2"/>
              <a:endCxn id="14" idx="3"/>
            </p:cNvCxnSpPr>
            <p:nvPr/>
          </p:nvCxnSpPr>
          <p:spPr bwMode="auto">
            <a:xfrm flipH="1" flipV="1">
              <a:off x="1698625" y="1210945"/>
              <a:ext cx="1242695" cy="474345"/>
            </a:xfrm>
            <a:prstGeom prst="straightConnector1">
              <a:avLst/>
            </a:prstGeom>
            <a:noFill/>
            <a:ln w="19050">
              <a:solidFill>
                <a:schemeClr val="accent6">
                  <a:lumMod val="100000"/>
                  <a:lumOff val="0"/>
                </a:scheme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AutoShape 63">
              <a:extLst>
                <a:ext uri="{FF2B5EF4-FFF2-40B4-BE49-F238E27FC236}">
                  <a16:creationId xmlns:a16="http://schemas.microsoft.com/office/drawing/2014/main" id="{4841B8AF-132C-4ADC-98D9-3E7047658697}"/>
                </a:ext>
              </a:extLst>
            </p:cNvPr>
            <p:cNvCxnSpPr>
              <a:cxnSpLocks noChangeShapeType="1"/>
              <a:stCxn id="24" idx="2"/>
              <a:endCxn id="15" idx="3"/>
            </p:cNvCxnSpPr>
            <p:nvPr/>
          </p:nvCxnSpPr>
          <p:spPr bwMode="auto">
            <a:xfrm flipH="1" flipV="1">
              <a:off x="2315845" y="603885"/>
              <a:ext cx="625475" cy="1081405"/>
            </a:xfrm>
            <a:prstGeom prst="straightConnector1">
              <a:avLst/>
            </a:prstGeom>
            <a:noFill/>
            <a:ln w="19050">
              <a:solidFill>
                <a:schemeClr val="accent6">
                  <a:lumMod val="100000"/>
                  <a:lumOff val="0"/>
                </a:scheme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" name="AutoShape 64">
              <a:extLst>
                <a:ext uri="{FF2B5EF4-FFF2-40B4-BE49-F238E27FC236}">
                  <a16:creationId xmlns:a16="http://schemas.microsoft.com/office/drawing/2014/main" id="{A487C511-C65E-4525-B2F3-8F69B4164B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4905" y="1210945"/>
              <a:ext cx="1052195" cy="47434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6">
                    <a:lumMod val="60000"/>
                    <a:lumOff val="40000"/>
                  </a:schemeClr>
                </a:gs>
                <a:gs pos="50000">
                  <a:schemeClr val="accent6">
                    <a:lumMod val="100000"/>
                    <a:lumOff val="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</a:gradFill>
            <a:ln w="12700">
              <a:solidFill>
                <a:schemeClr val="accent6">
                  <a:lumMod val="100000"/>
                  <a:lumOff val="0"/>
                </a:schemeClr>
              </a:solidFill>
              <a:round/>
              <a:headEnd/>
              <a:tailEnd/>
            </a:ln>
            <a:effectLst>
              <a:outerShdw dist="28398" dir="3806097" algn="ctr" rotWithShape="0">
                <a:schemeClr val="accent6">
                  <a:lumMod val="50000"/>
                  <a:lumOff val="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cs-CZ" sz="2400"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PRIMÁRNÍ ZDROJE DAT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3150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262ABC4B-37D8-4218-BDD8-6DF6A00C0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4818" name="Picture 2" descr="Obsah obrázku text&#10;&#10;Popis byl vytvořen automaticky"/>
          <p:cNvPicPr>
            <a:picLocks noChangeAspect="1" noChangeArrowheads="1"/>
          </p:cNvPicPr>
          <p:nvPr/>
        </p:nvPicPr>
        <p:blipFill rotWithShape="1">
          <a:blip r:embed="rId2" cstate="print"/>
          <a:srcRect t="6667" r="-2" b="18966"/>
          <a:stretch/>
        </p:blipFill>
        <p:spPr bwMode="auto">
          <a:xfrm>
            <a:off x="321730" y="321732"/>
            <a:ext cx="5674897" cy="3017405"/>
          </a:xfrm>
          <a:prstGeom prst="rect">
            <a:avLst/>
          </a:prstGeom>
          <a:noFill/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E75F9CA3-9828-4A6E-AD05-7CDD22A3AD69}"/>
              </a:ext>
            </a:extLst>
          </p:cNvPr>
          <p:cNvPicPr/>
          <p:nvPr/>
        </p:nvPicPr>
        <p:blipFill rotWithShape="1">
          <a:blip r:embed="rId3"/>
          <a:srcRect t="18453" r="-2" b="20092"/>
          <a:stretch/>
        </p:blipFill>
        <p:spPr bwMode="auto">
          <a:xfrm>
            <a:off x="321730" y="3510853"/>
            <a:ext cx="5674897" cy="2789954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obrázek 16" descr="Obsah obrázku mapa&#10;&#10;Popis byl vytvořen automaticky">
            <a:extLst>
              <a:ext uri="{FF2B5EF4-FFF2-40B4-BE49-F238E27FC236}">
                <a16:creationId xmlns:a16="http://schemas.microsoft.com/office/drawing/2014/main" id="{A6CBC572-29CF-4A50-A9B3-AEED78B3819B}"/>
              </a:ext>
            </a:extLst>
          </p:cNvPr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5186" b="1"/>
          <a:stretch/>
        </p:blipFill>
        <p:spPr>
          <a:xfrm rot="5400000">
            <a:off x="6043284" y="473821"/>
            <a:ext cx="5979074" cy="567489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Plátno 35">
            <a:extLst>
              <a:ext uri="{FF2B5EF4-FFF2-40B4-BE49-F238E27FC236}">
                <a16:creationId xmlns:a16="http://schemas.microsoft.com/office/drawing/2014/main" id="{06520854-019E-4C1E-8718-A164FA314972}"/>
              </a:ext>
            </a:extLst>
          </p:cNvPr>
          <p:cNvGrpSpPr/>
          <p:nvPr/>
        </p:nvGrpSpPr>
        <p:grpSpPr>
          <a:xfrm>
            <a:off x="537663" y="904061"/>
            <a:ext cx="10920802" cy="3518215"/>
            <a:chOff x="473639" y="-6154"/>
            <a:chExt cx="4054601" cy="1306220"/>
          </a:xfrm>
        </p:grpSpPr>
        <p:cxnSp>
          <p:nvCxnSpPr>
            <p:cNvPr id="13" name="AutoShape 37">
              <a:extLst>
                <a:ext uri="{FF2B5EF4-FFF2-40B4-BE49-F238E27FC236}">
                  <a16:creationId xmlns:a16="http://schemas.microsoft.com/office/drawing/2014/main" id="{3F3D295A-4A03-4B1C-904E-2D5A14370FD4}"/>
                </a:ext>
              </a:extLst>
            </p:cNvPr>
            <p:cNvCxnSpPr>
              <a:cxnSpLocks noChangeShapeType="1"/>
              <a:stCxn id="19" idx="3"/>
              <a:endCxn id="14" idx="1"/>
            </p:cNvCxnSpPr>
            <p:nvPr/>
          </p:nvCxnSpPr>
          <p:spPr bwMode="auto">
            <a:xfrm>
              <a:off x="2907030" y="1014732"/>
              <a:ext cx="221035" cy="44351"/>
            </a:xfrm>
            <a:prstGeom prst="straightConnector1">
              <a:avLst/>
            </a:prstGeom>
            <a:noFill/>
            <a:ln w="19050">
              <a:solidFill>
                <a:schemeClr val="accent5">
                  <a:lumMod val="100000"/>
                  <a:lumOff val="0"/>
                </a:scheme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38">
              <a:extLst>
                <a:ext uri="{FF2B5EF4-FFF2-40B4-BE49-F238E27FC236}">
                  <a16:creationId xmlns:a16="http://schemas.microsoft.com/office/drawing/2014/main" id="{73579BD5-5B12-4BF0-ADBD-8AE7FD1053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8065" y="818101"/>
              <a:ext cx="1400175" cy="481965"/>
            </a:xfrm>
            <a:prstGeom prst="roundRect">
              <a:avLst>
                <a:gd name="adj" fmla="val 16667"/>
              </a:avLst>
            </a:prstGeom>
            <a:solidFill>
              <a:schemeClr val="lt1">
                <a:lumMod val="100000"/>
                <a:lumOff val="0"/>
              </a:schemeClr>
            </a:solidFill>
            <a:ln w="31750">
              <a:solidFill>
                <a:schemeClr val="accent5">
                  <a:lumMod val="100000"/>
                  <a:lumOff val="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rot="0" vert="horz" wrap="square" lIns="91440" tIns="10800" rIns="91440" bIns="45720" anchor="t" anchorCtr="0" upright="1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cs-CZ" sz="31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Netištěná media</a:t>
              </a:r>
            </a:p>
          </p:txBody>
        </p:sp>
        <p:sp>
          <p:nvSpPr>
            <p:cNvPr id="15" name="AutoShape 39">
              <a:extLst>
                <a:ext uri="{FF2B5EF4-FFF2-40B4-BE49-F238E27FC236}">
                  <a16:creationId xmlns:a16="http://schemas.microsoft.com/office/drawing/2014/main" id="{6C0619EE-1AB4-467E-A52E-8BAAA48EC7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639" y="799735"/>
              <a:ext cx="1052195" cy="474345"/>
            </a:xfrm>
            <a:prstGeom prst="roundRect">
              <a:avLst>
                <a:gd name="adj" fmla="val 16667"/>
              </a:avLst>
            </a:prstGeom>
            <a:solidFill>
              <a:schemeClr val="lt1">
                <a:lumMod val="100000"/>
                <a:lumOff val="0"/>
              </a:schemeClr>
            </a:solidFill>
            <a:ln w="31750">
              <a:solidFill>
                <a:schemeClr val="accent5">
                  <a:lumMod val="100000"/>
                  <a:lumOff val="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rot="0" vert="horz" wrap="square" lIns="91440" tIns="10800" rIns="91440" bIns="45720" anchor="t" anchorCtr="0" upright="1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cs-CZ" sz="39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Internet</a:t>
              </a:r>
            </a:p>
          </p:txBody>
        </p:sp>
        <p:sp>
          <p:nvSpPr>
            <p:cNvPr id="16" name="AutoShape 40">
              <a:extLst>
                <a:ext uri="{FF2B5EF4-FFF2-40B4-BE49-F238E27FC236}">
                  <a16:creationId xmlns:a16="http://schemas.microsoft.com/office/drawing/2014/main" id="{FEFA3430-B63B-484E-967A-0773138FA2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257" y="-6154"/>
              <a:ext cx="1051560" cy="474345"/>
            </a:xfrm>
            <a:prstGeom prst="roundRect">
              <a:avLst>
                <a:gd name="adj" fmla="val 16667"/>
              </a:avLst>
            </a:prstGeom>
            <a:solidFill>
              <a:schemeClr val="lt1">
                <a:lumMod val="100000"/>
                <a:lumOff val="0"/>
              </a:schemeClr>
            </a:solidFill>
            <a:ln w="31750">
              <a:solidFill>
                <a:schemeClr val="accent5">
                  <a:lumMod val="100000"/>
                  <a:lumOff val="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rot="0" vert="horz" wrap="square" lIns="91440" tIns="10800" rIns="91440" bIns="45720" anchor="t" anchorCtr="0" upright="1">
              <a:normAutofit fontScale="85000" lnSpcReduction="20000"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cs-CZ" sz="39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Mapy</a:t>
              </a:r>
              <a:r>
                <a:rPr lang="cs-CZ" sz="3900" dirty="0"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a jiná kartografická znázornění</a:t>
              </a:r>
              <a:endParaRPr lang="cs-CZ" sz="39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AutoShape 41">
              <a:extLst>
                <a:ext uri="{FF2B5EF4-FFF2-40B4-BE49-F238E27FC236}">
                  <a16:creationId xmlns:a16="http://schemas.microsoft.com/office/drawing/2014/main" id="{A3BFBAF7-BF6D-46AA-9775-5E39069C3BB2}"/>
                </a:ext>
              </a:extLst>
            </p:cNvPr>
            <p:cNvCxnSpPr>
              <a:cxnSpLocks noChangeShapeType="1"/>
              <a:stCxn id="19" idx="1"/>
              <a:endCxn id="15" idx="3"/>
            </p:cNvCxnSpPr>
            <p:nvPr/>
          </p:nvCxnSpPr>
          <p:spPr bwMode="auto">
            <a:xfrm flipH="1">
              <a:off x="1525834" y="1014733"/>
              <a:ext cx="257881" cy="22175"/>
            </a:xfrm>
            <a:prstGeom prst="straightConnector1">
              <a:avLst/>
            </a:prstGeom>
            <a:noFill/>
            <a:ln w="19050">
              <a:solidFill>
                <a:schemeClr val="accent5">
                  <a:lumMod val="100000"/>
                  <a:lumOff val="0"/>
                </a:scheme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42">
              <a:extLst>
                <a:ext uri="{FF2B5EF4-FFF2-40B4-BE49-F238E27FC236}">
                  <a16:creationId xmlns:a16="http://schemas.microsoft.com/office/drawing/2014/main" id="{29496FF6-6B9B-4C7B-A117-F2EABA3B3A68}"/>
                </a:ext>
              </a:extLst>
            </p:cNvPr>
            <p:cNvCxnSpPr>
              <a:cxnSpLocks noChangeShapeType="1"/>
              <a:stCxn id="19" idx="0"/>
              <a:endCxn id="16" idx="2"/>
            </p:cNvCxnSpPr>
            <p:nvPr/>
          </p:nvCxnSpPr>
          <p:spPr bwMode="auto">
            <a:xfrm flipH="1" flipV="1">
              <a:off x="2332037" y="468191"/>
              <a:ext cx="13336" cy="309369"/>
            </a:xfrm>
            <a:prstGeom prst="straightConnector1">
              <a:avLst/>
            </a:prstGeom>
            <a:noFill/>
            <a:ln w="19050">
              <a:solidFill>
                <a:schemeClr val="accent5">
                  <a:lumMod val="100000"/>
                  <a:lumOff val="0"/>
                </a:scheme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AutoShape 43">
              <a:extLst>
                <a:ext uri="{FF2B5EF4-FFF2-40B4-BE49-F238E27FC236}">
                  <a16:creationId xmlns:a16="http://schemas.microsoft.com/office/drawing/2014/main" id="{46A7B9F9-17D2-481D-93B7-800C2FC119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3715" y="777560"/>
              <a:ext cx="1123315" cy="47434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5">
                    <a:lumMod val="60000"/>
                    <a:lumOff val="40000"/>
                  </a:schemeClr>
                </a:gs>
                <a:gs pos="50000">
                  <a:schemeClr val="accent5">
                    <a:lumMod val="100000"/>
                    <a:lumOff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1"/>
            </a:gradFill>
            <a:ln w="12700">
              <a:solidFill>
                <a:schemeClr val="accent5">
                  <a:lumMod val="100000"/>
                  <a:lumOff val="0"/>
                </a:schemeClr>
              </a:solidFill>
              <a:round/>
              <a:headEnd/>
              <a:tailEnd/>
            </a:ln>
            <a:effectLst>
              <a:outerShdw dist="28398" dir="3806097" algn="ctr" rotWithShape="0">
                <a:schemeClr val="accent5">
                  <a:lumMod val="50000"/>
                  <a:lumOff val="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cs-CZ" sz="35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SEKUNDÁRNÍ ZDROJE DAT</a:t>
              </a:r>
            </a:p>
          </p:txBody>
        </p:sp>
      </p:grpSp>
      <p:sp>
        <p:nvSpPr>
          <p:cNvPr id="31" name="AutoShape 38">
            <a:extLst>
              <a:ext uri="{FF2B5EF4-FFF2-40B4-BE49-F238E27FC236}">
                <a16:creationId xmlns:a16="http://schemas.microsoft.com/office/drawing/2014/main" id="{92A63F4F-0BA3-4365-9511-C59867266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8932" y="4980500"/>
            <a:ext cx="3771280" cy="1298140"/>
          </a:xfrm>
          <a:prstGeom prst="roundRect">
            <a:avLst>
              <a:gd name="adj" fmla="val 16667"/>
            </a:avLst>
          </a:prstGeom>
          <a:solidFill>
            <a:schemeClr val="lt1">
              <a:lumMod val="100000"/>
              <a:lumOff val="0"/>
            </a:schemeClr>
          </a:solidFill>
          <a:ln w="31750">
            <a:solidFill>
              <a:schemeClr val="accent5">
                <a:lumMod val="100000"/>
                <a:lumOff val="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10800" rIns="91440" bIns="45720" anchor="t" anchorCtr="0" upright="1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cs-CZ" sz="31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Tištěná media</a:t>
            </a:r>
          </a:p>
        </p:txBody>
      </p: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C83E09F7-E82F-4A10-B071-869D80F92A0F}"/>
              </a:ext>
            </a:extLst>
          </p:cNvPr>
          <p:cNvCxnSpPr/>
          <p:nvPr/>
        </p:nvCxnSpPr>
        <p:spPr>
          <a:xfrm>
            <a:off x="5756298" y="4377247"/>
            <a:ext cx="0" cy="466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267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C350F041-CC44-422C-A59B-867F168FB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210220"/>
              </p:ext>
            </p:extLst>
          </p:nvPr>
        </p:nvGraphicFramePr>
        <p:xfrm>
          <a:off x="1662430" y="1778000"/>
          <a:ext cx="9615170" cy="33967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47670">
                  <a:extLst>
                    <a:ext uri="{9D8B030D-6E8A-4147-A177-3AD203B41FA5}">
                      <a16:colId xmlns:a16="http://schemas.microsoft.com/office/drawing/2014/main" val="1276105308"/>
                    </a:ext>
                  </a:extLst>
                </a:gridCol>
                <a:gridCol w="6667500">
                  <a:extLst>
                    <a:ext uri="{9D8B030D-6E8A-4147-A177-3AD203B41FA5}">
                      <a16:colId xmlns:a16="http://schemas.microsoft.com/office/drawing/2014/main" val="140484176"/>
                    </a:ext>
                  </a:extLst>
                </a:gridCol>
              </a:tblGrid>
              <a:tr h="727880">
                <a:tc rowSpan="2"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cs-CZ" sz="1600" b="1" dirty="0">
                          <a:effectLst/>
                        </a:rPr>
                        <a:t>SBĚR INFORMACÍ</a:t>
                      </a:r>
                      <a:endParaRPr lang="cs-CZ" sz="16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</a:rPr>
                        <a:t>sběr dat z terénního výzkumu prostřednictvím pozorování, měření, experimentování, vytváření situačních plánů, náčrtů, mentálních map, mapování atd. </a:t>
                      </a:r>
                      <a:endParaRPr lang="cs-CZ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47535"/>
                  </a:ext>
                </a:extLst>
              </a:tr>
              <a:tr h="97050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</a:rPr>
                        <a:t>sběr dat ze sekundárních zdrojů, především z kartografických produktů, globu, map, kartogramů, leteckých snímků, historických snímků a map, učebnic, knih, časopisů </a:t>
                      </a:r>
                      <a:r>
                        <a:rPr lang="cs-CZ" sz="1400" dirty="0" err="1">
                          <a:effectLst/>
                        </a:rPr>
                        <a:t>stat</a:t>
                      </a:r>
                      <a:r>
                        <a:rPr lang="cs-CZ" sz="1400" dirty="0">
                          <a:effectLst/>
                        </a:rPr>
                        <a:t>. ročenek, internetu atd. Uvádění zdrojových pramenů a jejich citace.</a:t>
                      </a:r>
                      <a:endParaRPr lang="cs-CZ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9282843"/>
                  </a:ext>
                </a:extLst>
              </a:tr>
              <a:tr h="485253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cs-CZ" sz="1600" b="1" dirty="0">
                          <a:effectLst/>
                        </a:rPr>
                        <a:t>ZPRACOVÁNÍ INFORMACÍ</a:t>
                      </a:r>
                      <a:endParaRPr lang="cs-CZ" sz="16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</a:rPr>
                        <a:t>převedení získaných údajů do grafů, náčrtů, map, plánů;  práce s textem, tvořivé psaní; umělecká a návrhářská práce, prostorový design...</a:t>
                      </a:r>
                      <a:endParaRPr lang="cs-CZ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7311910"/>
                  </a:ext>
                </a:extLst>
              </a:tr>
              <a:tr h="485253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cs-CZ" sz="1600" b="1" dirty="0">
                          <a:effectLst/>
                        </a:rPr>
                        <a:t>INTERPRETACE INFORMACÍ</a:t>
                      </a:r>
                      <a:endParaRPr lang="cs-CZ" sz="16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</a:rPr>
                        <a:t>interpretace údajů pomocí grafů, diagramů, kartogramů, náčrtů, map, atlasů, plánů, fotografií, leteckých a družicových snímků atd.</a:t>
                      </a:r>
                      <a:endParaRPr lang="cs-CZ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6750623"/>
                  </a:ext>
                </a:extLst>
              </a:tr>
              <a:tr h="72788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cs-CZ" sz="1600" b="1" dirty="0">
                          <a:effectLst/>
                        </a:rPr>
                        <a:t>HODNOCENÍ INFORMACÍ</a:t>
                      </a:r>
                      <a:endParaRPr lang="cs-CZ" sz="16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</a:rPr>
                        <a:t>zjišťování věrohodnosti a objektivity získaných informací prostřednictvím vhodných nástrojů k jejich posouzení, kritické myšlení, hodnocení z více úhlů včetně z vlastního pohledu</a:t>
                      </a:r>
                      <a:endParaRPr lang="cs-CZ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5212563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5245F52D-9F94-4694-AA1E-254D2C416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1439" y="5267486"/>
            <a:ext cx="356616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Tab. č. 2: Zpracováno podle </a:t>
            </a:r>
            <a:r>
              <a:rPr kumimoji="0" lang="cs-CZ" altLang="cs-CZ" sz="1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Clammer</a:t>
            </a:r>
            <a:r>
              <a:rPr kumimoji="0" lang="cs-CZ" altLang="cs-CZ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kol., 1987.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241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E856972A-AC26-4495-B57D-D56EC722C7A0}"/>
              </a:ext>
            </a:extLst>
          </p:cNvPr>
          <p:cNvSpPr/>
          <p:nvPr/>
        </p:nvSpPr>
        <p:spPr>
          <a:xfrm>
            <a:off x="933450" y="714375"/>
            <a:ext cx="10591800" cy="4535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500"/>
              </a:spcBef>
              <a:spcAft>
                <a:spcPts val="600"/>
              </a:spcAft>
            </a:pPr>
            <a:r>
              <a:rPr lang="cs-CZ" sz="2000" b="1" cap="all" dirty="0">
                <a:solidFill>
                  <a:srgbClr val="E36C0A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Příkladová úloha pro hodnocení informací z dalších informačních zdrojů</a:t>
            </a:r>
            <a:endParaRPr lang="cs-CZ" sz="2400" b="1" cap="all" dirty="0">
              <a:solidFill>
                <a:srgbClr val="E36C0A"/>
              </a:solidFill>
              <a:effectLst/>
              <a:latin typeface="Cambria" panose="020405030504060302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cs-CZ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Přečti si článek a sepiš jeho hlavní myšlenky.</a:t>
            </a:r>
            <a:endParaRPr lang="cs-CZ" sz="20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cs-CZ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Posuď:</a:t>
            </a:r>
            <a:endParaRPr lang="cs-CZ" sz="20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Times New Roman" panose="02020603050405020304" pitchFamily="18" charset="0"/>
              <a:buChar char="-"/>
              <a:tabLst>
                <a:tab pos="952500" algn="l"/>
              </a:tabLst>
            </a:pPr>
            <a:r>
              <a:rPr lang="cs-CZ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 znamená tato informace?</a:t>
            </a:r>
            <a:endParaRPr lang="cs-CZ" sz="20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Times New Roman" panose="02020603050405020304" pitchFamily="18" charset="0"/>
              <a:buChar char="-"/>
              <a:tabLst>
                <a:tab pos="952500" algn="l"/>
              </a:tabLst>
            </a:pPr>
            <a:r>
              <a:rPr lang="cs-CZ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 čemu slouží?</a:t>
            </a:r>
            <a:endParaRPr lang="cs-CZ" sz="20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Times New Roman" panose="02020603050405020304" pitchFamily="18" charset="0"/>
              <a:buChar char="-"/>
              <a:tabLst>
                <a:tab pos="952500" algn="l"/>
              </a:tabLst>
            </a:pPr>
            <a:r>
              <a:rPr lang="cs-CZ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Jak ji můžeme využít? </a:t>
            </a:r>
            <a:endParaRPr lang="cs-CZ" sz="20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Times New Roman" panose="02020603050405020304" pitchFamily="18" charset="0"/>
              <a:buChar char="-"/>
              <a:tabLst>
                <a:tab pos="952500" algn="l"/>
              </a:tabLst>
            </a:pPr>
            <a:r>
              <a:rPr lang="cs-CZ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Jaký má význam v určitém kontextu? </a:t>
            </a:r>
            <a:endParaRPr lang="cs-CZ" sz="20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Times New Roman" panose="02020603050405020304" pitchFamily="18" charset="0"/>
              <a:buChar char="-"/>
              <a:tabLst>
                <a:tab pos="952500" algn="l"/>
              </a:tabLst>
            </a:pPr>
            <a:r>
              <a:rPr lang="cs-CZ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Zda je článek napsán přesvědčivě;</a:t>
            </a:r>
            <a:endParaRPr lang="cs-CZ" sz="20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952500" algn="l"/>
              </a:tabLst>
            </a:pPr>
            <a:r>
              <a:rPr lang="cs-CZ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Zda není autor příliš jednostranný, v čem se liší od jiného názoru, proč?</a:t>
            </a:r>
            <a:endParaRPr lang="cs-CZ" sz="20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952500" algn="l"/>
              </a:tabLst>
            </a:pPr>
            <a:r>
              <a:rPr lang="cs-CZ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Jaké to má případně dopady do mého osobního života? </a:t>
            </a:r>
            <a:endParaRPr lang="cs-CZ" sz="20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Times New Roman" panose="02020603050405020304" pitchFamily="18" charset="0"/>
              <a:buChar char="-"/>
              <a:tabLst>
                <a:tab pos="952500" algn="l"/>
              </a:tabLst>
            </a:pPr>
            <a:r>
              <a:rPr lang="cs-CZ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Kdo psal tento článek?</a:t>
            </a:r>
            <a:endParaRPr lang="cs-CZ" sz="20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Times New Roman" panose="02020603050405020304" pitchFamily="18" charset="0"/>
              <a:buChar char="-"/>
              <a:tabLst>
                <a:tab pos="952500" algn="l"/>
              </a:tabLst>
            </a:pPr>
            <a:r>
              <a:rPr lang="cs-CZ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Odkud čerpal informace?</a:t>
            </a:r>
            <a:endParaRPr lang="cs-CZ" sz="20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cs-CZ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Napiš přesnou citaci</a:t>
            </a:r>
            <a:r>
              <a:rPr lang="cs-CZ" sz="20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zvoleného článku.</a:t>
            </a:r>
            <a:endParaRPr lang="cs-CZ" sz="20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668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A9FD49-79F4-4B16-95F7-C9D06F778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 sz="4100"/>
              <a:t>AKTUÁLNÍ SDĚLENÍ A GEOGARFICKÝ POHLED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5A0564-55D1-4595-922B-79C8DCBEC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Bonusový úkol!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963B19-2E5A-4917-B5D1-4EFD897A65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82" r="-1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452532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424</Words>
  <Application>Microsoft Office PowerPoint</Application>
  <PresentationFormat>Širokoúhlá obrazovka</PresentationFormat>
  <Paragraphs>65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Cambria</vt:lpstr>
      <vt:lpstr>Symbol</vt:lpstr>
      <vt:lpstr>Times New Roman</vt:lpstr>
      <vt:lpstr>Motiv Office</vt:lpstr>
      <vt:lpstr>PRÁCE S INFORMACEMI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AKTUÁLNÍ SDĚLENÍ A GEOGARFICKÝ POHLED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PRÁCE S INFORMACEMI</dc:title>
  <dc:creator>Eduard Hofmann</dc:creator>
  <cp:lastModifiedBy>Eduard Hofmann</cp:lastModifiedBy>
  <cp:revision>5</cp:revision>
  <dcterms:created xsi:type="dcterms:W3CDTF">2020-11-08T21:12:44Z</dcterms:created>
  <dcterms:modified xsi:type="dcterms:W3CDTF">2020-11-09T06:28:42Z</dcterms:modified>
</cp:coreProperties>
</file>