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vatonova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0-27T11:13:26.873" idx="1">
    <p:pos x="10" y="10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0DB02-F101-409D-8C99-432D0DD1964E}" type="datetimeFigureOut">
              <a:rPr lang="cs-CZ" smtClean="0"/>
              <a:t>5.3.2020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E1020-3E2B-4DDF-9A55-342A7235D97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mapy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caci.org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geoportal.gov.cz/web/guest/other-portals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Internetov%C3%A1_dom%C3%A9na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http://cs.wikipedia.org/wiki/Protokol_%28informatika%29" TargetMode="External"/><Relationship Id="rId4" Type="http://schemas.openxmlformats.org/officeDocument/2006/relationships/hyperlink" Target="http://cs.wikipedia.org/wiki/Server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err="1" smtClean="0"/>
              <a:t>Geoportál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z="3200" dirty="0" smtClean="0"/>
              <a:t>http://geoportal.gov.cz/web/guest/map</a:t>
            </a:r>
            <a:endParaRPr lang="cs-CZ" dirty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3238"/>
            <a:ext cx="8035925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33375"/>
            <a:ext cx="9105900" cy="5691188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355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23556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263" y="1752600"/>
            <a:ext cx="8821737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457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24580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98600"/>
            <a:ext cx="9532938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Český úřad zeměměřičská a katastrální </a:t>
            </a:r>
            <a:br>
              <a:rPr lang="cs-CZ" dirty="0" smtClean="0"/>
            </a:br>
            <a:r>
              <a:rPr lang="cs-CZ" dirty="0" smtClean="0"/>
              <a:t>ČUZK  - </a:t>
            </a:r>
            <a:r>
              <a:rPr lang="cs-CZ" dirty="0" err="1" smtClean="0"/>
              <a:t>geoportál</a:t>
            </a:r>
            <a:endParaRPr lang="cs-CZ" dirty="0"/>
          </a:p>
        </p:txBody>
      </p:sp>
      <p:sp>
        <p:nvSpPr>
          <p:cNvPr id="25603" name="Zástupný symbol pro obsah 3"/>
          <p:cNvSpPr>
            <a:spLocks noGrp="1"/>
          </p:cNvSpPr>
          <p:nvPr>
            <p:ph idx="1"/>
          </p:nvPr>
        </p:nvSpPr>
        <p:spPr>
          <a:xfrm>
            <a:off x="685800" y="1981200"/>
            <a:ext cx="8662988" cy="1766888"/>
          </a:xfrm>
        </p:spPr>
        <p:txBody>
          <a:bodyPr wrap="none">
            <a:spAutoFit/>
          </a:bodyPr>
          <a:lstStyle/>
          <a:p>
            <a:r>
              <a:rPr lang="cs-CZ" altLang="cs-CZ" smtClean="0"/>
              <a:t>Řada základních dat, správníchh jednotek,</a:t>
            </a:r>
          </a:p>
          <a:p>
            <a:r>
              <a:rPr lang="cs-CZ" altLang="cs-CZ" smtClean="0"/>
              <a:t>Celá republika</a:t>
            </a:r>
          </a:p>
          <a:p>
            <a:r>
              <a:rPr lang="cs-CZ" altLang="cs-CZ" smtClean="0"/>
              <a:t>Lze přidat  do ArcGISu pomocí ArcGIS serveru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662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26628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765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27652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75" y="1609725"/>
            <a:ext cx="85852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678" t="1936" r="15564" b="7066"/>
          <a:stretch>
            <a:fillRect/>
          </a:stretch>
        </p:blipFill>
        <p:spPr>
          <a:xfrm>
            <a:off x="827088" y="1916113"/>
            <a:ext cx="6910387" cy="4667250"/>
          </a:xfrm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err="1" smtClean="0"/>
              <a:t>Geoprohlížeč</a:t>
            </a:r>
            <a:r>
              <a:rPr lang="cs-CZ" dirty="0" smtClean="0"/>
              <a:t> - ČUZAK</a:t>
            </a:r>
            <a:endParaRPr lang="cs-CZ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err="1" smtClean="0"/>
              <a:t>Geoprohlížeč</a:t>
            </a:r>
            <a:r>
              <a:rPr lang="cs-CZ" dirty="0" smtClean="0"/>
              <a:t> - ČUZAK</a:t>
            </a:r>
            <a:endParaRPr lang="cs-CZ" dirty="0"/>
          </a:p>
        </p:txBody>
      </p:sp>
      <p:pic>
        <p:nvPicPr>
          <p:cNvPr id="29699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2276475"/>
            <a:ext cx="7724775" cy="4343400"/>
          </a:xfr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dirty="0" smtClean="0"/>
              <a:t>IZGARD</a:t>
            </a:r>
            <a:br>
              <a:rPr lang="cs-CZ" b="1" dirty="0" smtClean="0"/>
            </a:br>
            <a:r>
              <a:rPr lang="cs-CZ" sz="2400" b="1" dirty="0" smtClean="0"/>
              <a:t>http://izgard.cenia.cz/ceniaizgard/uvod.php</a:t>
            </a:r>
            <a:r>
              <a:rPr lang="cs-CZ" b="1" dirty="0" smtClean="0"/>
              <a:t/>
            </a:r>
            <a:br>
              <a:rPr lang="cs-CZ" b="1" dirty="0" smtClean="0"/>
            </a:br>
            <a:endParaRPr lang="cs-CZ" b="1" dirty="0" smtClean="0"/>
          </a:p>
        </p:txBody>
      </p:sp>
      <p:sp>
        <p:nvSpPr>
          <p:cNvPr id="307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7772400" cy="4114800"/>
          </a:xfrm>
        </p:spPr>
        <p:txBody>
          <a:bodyPr/>
          <a:lstStyle/>
          <a:p>
            <a:pPr eaLnBrk="1" hangingPunct="1"/>
            <a:r>
              <a:rPr lang="cs-CZ" altLang="cs-CZ" b="1" smtClean="0"/>
              <a:t>Intranetový zobrazovač geografických armádních dat (IZGARD) </a:t>
            </a:r>
          </a:p>
          <a:p>
            <a:pPr algn="just" eaLnBrk="1" hangingPunct="1"/>
            <a:r>
              <a:rPr lang="cs-CZ" altLang="cs-CZ" smtClean="0"/>
              <a:t> data DMÚ-25 </a:t>
            </a:r>
          </a:p>
          <a:p>
            <a:pPr algn="just" eaLnBrk="1" hangingPunct="1"/>
            <a:r>
              <a:rPr lang="cs-CZ" altLang="cs-CZ" smtClean="0"/>
              <a:t>Základní polohová přesnost je řádově do 10 m. Pro některé plošné objekty může být odchylka od skutečnosti až 30 m. </a:t>
            </a:r>
          </a:p>
          <a:p>
            <a:pPr algn="just" eaLnBrk="1" hangingPunct="1"/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Mapa a Internet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524000"/>
            <a:ext cx="8382000" cy="4724400"/>
          </a:xfrm>
        </p:spPr>
        <p:txBody>
          <a:bodyPr/>
          <a:lstStyle/>
          <a:p>
            <a:pPr algn="just" eaLnBrk="1" hangingPunct="1"/>
            <a:r>
              <a:rPr lang="cs-CZ" altLang="cs-CZ" smtClean="0"/>
              <a:t>Mapy jsou významným zdrojem informací, skrze které lidé vyjadřují své dojmy o místech.</a:t>
            </a:r>
          </a:p>
          <a:p>
            <a:pPr algn="just" eaLnBrk="1" hangingPunct="1"/>
            <a:r>
              <a:rPr lang="cs-CZ" altLang="cs-CZ" smtClean="0"/>
              <a:t>Každá mapa je pohledem na svět</a:t>
            </a:r>
          </a:p>
          <a:p>
            <a:pPr algn="just" eaLnBrk="1" hangingPunct="1"/>
            <a:r>
              <a:rPr lang="cs-CZ" altLang="cs-CZ" smtClean="0"/>
              <a:t>Internet zlepšil distribuci map</a:t>
            </a:r>
          </a:p>
          <a:p>
            <a:pPr algn="just" eaLnBrk="1" hangingPunct="1"/>
            <a:r>
              <a:rPr lang="cs-CZ" altLang="cs-CZ" smtClean="0"/>
              <a:t>Internet má ale také obrovský potenciál zlepšit kvalitu map jako </a:t>
            </a:r>
            <a:r>
              <a:rPr lang="cs-CZ" altLang="cs-CZ" u="sng" smtClean="0">
                <a:solidFill>
                  <a:schemeClr val="tx2"/>
                </a:solidFill>
              </a:rPr>
              <a:t>formu komunikace</a:t>
            </a:r>
          </a:p>
          <a:p>
            <a:pPr eaLnBrk="1" hangingPunct="1"/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0"/>
            <a:ext cx="9886950" cy="618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76250"/>
            <a:ext cx="9563100" cy="5976938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379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928688"/>
            <a:ext cx="8443913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481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857250"/>
            <a:ext cx="8943975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Mapy.cz</a:t>
            </a:r>
            <a:endParaRPr lang="cs-CZ" dirty="0"/>
          </a:p>
        </p:txBody>
      </p:sp>
      <p:sp>
        <p:nvSpPr>
          <p:cNvPr id="3584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mtClean="0"/>
              <a:t>Komerční firma – seznam.cz</a:t>
            </a:r>
          </a:p>
          <a:p>
            <a:r>
              <a:rPr lang="cs-CZ" altLang="cs-CZ" smtClean="0"/>
              <a:t>Možnost prohlížet  a pracovat s některými nástroji</a:t>
            </a:r>
          </a:p>
          <a:p>
            <a:r>
              <a:rPr lang="cs-CZ" altLang="cs-CZ" smtClean="0"/>
              <a:t>Mapy a ortofota, šikmé snímky, 3D modely vybraných míst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04025" y="1268413"/>
            <a:ext cx="2339975" cy="1008062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hlinkClick r:id="rId2"/>
              </a:rPr>
              <a:t>Mapy.</a:t>
            </a:r>
            <a:r>
              <a:rPr lang="cs-CZ" dirty="0" err="1" smtClean="0">
                <a:hlinkClick r:id="rId2"/>
              </a:rPr>
              <a:t>cz</a:t>
            </a:r>
            <a:endParaRPr lang="cs-CZ" dirty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6583363" cy="4114800"/>
          </a:xfrm>
          <a:noFill/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4" cstate="print"/>
          <a:srcRect t="33659" b="7751"/>
          <a:stretch>
            <a:fillRect/>
          </a:stretch>
        </p:blipFill>
        <p:spPr bwMode="auto">
          <a:xfrm>
            <a:off x="0" y="3378200"/>
            <a:ext cx="9504363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7891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7892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1752600"/>
            <a:ext cx="9721850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891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8916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" y="1482725"/>
            <a:ext cx="90932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993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39940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557338"/>
            <a:ext cx="83248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409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3698" r="17137" b="7700"/>
          <a:stretch>
            <a:fillRect/>
          </a:stretch>
        </p:blipFill>
        <p:spPr>
          <a:xfrm>
            <a:off x="-252413" y="0"/>
            <a:ext cx="10099676" cy="4464050"/>
          </a:xfrm>
          <a:noFill/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3" cstate="print"/>
          <a:srcRect t="31184"/>
          <a:stretch>
            <a:fillRect/>
          </a:stretch>
        </p:blipFill>
        <p:spPr bwMode="auto">
          <a:xfrm>
            <a:off x="-1260475" y="4581525"/>
            <a:ext cx="12192000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Definice a dělení interaktivních map</a:t>
            </a:r>
            <a:br>
              <a:rPr lang="cs-CZ" b="1" smtClean="0"/>
            </a:br>
            <a:endParaRPr lang="cs-CZ" b="1" smtClean="0"/>
          </a:p>
        </p:txBody>
      </p:sp>
      <p:sp>
        <p:nvSpPr>
          <p:cNvPr id="1536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848600" cy="51054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cs-CZ" altLang="cs-CZ" sz="2800" smtClean="0"/>
              <a:t>Pojem „</a:t>
            </a:r>
            <a:r>
              <a:rPr lang="cs-CZ" altLang="cs-CZ" sz="2800" b="1" smtClean="0"/>
              <a:t>interaktivní mapa“ </a:t>
            </a:r>
            <a:r>
              <a:rPr lang="cs-CZ" altLang="cs-CZ" sz="2800" smtClean="0"/>
              <a:t>je definovaný ve Strategickém plánu ICA (Mezinárodní kartografické asociace) na období 2003-2011. </a:t>
            </a:r>
          </a:p>
          <a:p>
            <a:pPr algn="just" eaLnBrk="1" hangingPunct="1">
              <a:lnSpc>
                <a:spcPct val="90000"/>
              </a:lnSpc>
            </a:pPr>
            <a:r>
              <a:rPr lang="cs-CZ" altLang="cs-CZ" sz="2800" smtClean="0"/>
              <a:t>Interaktivní mapy zde jsou vymezeny na základě dělení map podle doplňkové funkcionality ( Cit.: </a:t>
            </a:r>
            <a:r>
              <a:rPr lang="cs-CZ" altLang="cs-CZ" sz="2800" smtClean="0">
                <a:hlinkClick r:id="rId2"/>
              </a:rPr>
              <a:t>http://www.icaci.org </a:t>
            </a:r>
            <a:r>
              <a:rPr lang="cs-CZ" altLang="cs-CZ" sz="2800" smtClean="0"/>
              <a:t>) </a:t>
            </a:r>
          </a:p>
          <a:p>
            <a:pPr algn="just" eaLnBrk="1" hangingPunct="1">
              <a:lnSpc>
                <a:spcPct val="90000"/>
              </a:lnSpc>
            </a:pPr>
            <a:r>
              <a:rPr lang="cs-CZ" altLang="cs-CZ" sz="2800" smtClean="0"/>
              <a:t>Mapy mají doplňkové funkce, např.: mohou být: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cs-CZ" altLang="cs-CZ" sz="2400" b="1" smtClean="0">
                <a:solidFill>
                  <a:schemeClr val="tx2"/>
                </a:solidFill>
              </a:rPr>
              <a:t>Dynamické</a:t>
            </a:r>
            <a:r>
              <a:rPr lang="cs-CZ" altLang="cs-CZ" sz="2400" smtClean="0">
                <a:solidFill>
                  <a:schemeClr val="tx2"/>
                </a:solidFill>
              </a:rPr>
              <a:t> – animované v reálném čase 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cs-CZ" altLang="cs-CZ" sz="2400" b="1" smtClean="0">
                <a:solidFill>
                  <a:schemeClr val="tx2"/>
                </a:solidFill>
              </a:rPr>
              <a:t>Interaktivní</a:t>
            </a:r>
            <a:r>
              <a:rPr lang="cs-CZ" altLang="cs-CZ" sz="2400" smtClean="0">
                <a:solidFill>
                  <a:schemeClr val="tx2"/>
                </a:solidFill>
              </a:rPr>
              <a:t>   - mají hypertextovou strukturu , obsahující hypertextové odkazy pro spojení s doplňujícími informacemi uvnitř „příbuzné“ databáze, nabízející zdroje mimo jejich viditelný obsah.</a:t>
            </a:r>
          </a:p>
          <a:p>
            <a:pPr lvl="1" eaLnBrk="1" hangingPunct="1">
              <a:lnSpc>
                <a:spcPct val="90000"/>
              </a:lnSpc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cs-CZ" altLang="cs-CZ" sz="24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altLang="cs-CZ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Google </a:t>
            </a:r>
            <a:r>
              <a:rPr lang="cs-CZ" dirty="0" err="1" smtClean="0"/>
              <a:t>maps</a:t>
            </a:r>
            <a:endParaRPr lang="cs-CZ" dirty="0"/>
          </a:p>
        </p:txBody>
      </p:sp>
      <p:sp>
        <p:nvSpPr>
          <p:cNvPr id="4198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mtClean="0"/>
              <a:t>Komerční</a:t>
            </a:r>
          </a:p>
          <a:p>
            <a:r>
              <a:rPr lang="cs-CZ" altLang="cs-CZ" smtClean="0"/>
              <a:t>On-line přístupné zdarma</a:t>
            </a:r>
          </a:p>
          <a:p>
            <a:r>
              <a:rPr lang="cs-CZ" altLang="cs-CZ" smtClean="0"/>
              <a:t>Jednoduché nástroje</a:t>
            </a:r>
          </a:p>
          <a:p>
            <a:r>
              <a:rPr lang="cs-CZ" altLang="cs-CZ" smtClean="0"/>
              <a:t>Celý svět, </a:t>
            </a:r>
          </a:p>
          <a:p>
            <a:r>
              <a:rPr lang="cs-CZ" altLang="cs-CZ" smtClean="0"/>
              <a:t>Mapy a snímky, </a:t>
            </a:r>
          </a:p>
          <a:p>
            <a:r>
              <a:rPr lang="cs-CZ" altLang="cs-CZ" smtClean="0"/>
              <a:t>Propojení na Google Earth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288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Google </a:t>
            </a:r>
            <a:r>
              <a:rPr lang="cs-CZ" dirty="0" err="1" smtClean="0"/>
              <a:t>maps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65263"/>
            <a:ext cx="8167688" cy="5105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Další mapové portály a servery</a:t>
            </a:r>
            <a:endParaRPr lang="cs-CZ" dirty="0"/>
          </a:p>
        </p:txBody>
      </p:sp>
      <p:sp>
        <p:nvSpPr>
          <p:cNvPr id="4403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mtClean="0">
                <a:hlinkClick r:id="rId2"/>
              </a:rPr>
              <a:t>http://geoportal.gov.cz/web/guest/other-portals/</a:t>
            </a:r>
            <a:endParaRPr lang="cs-CZ" altLang="cs-CZ" smtClean="0"/>
          </a:p>
          <a:p>
            <a:endParaRPr lang="cs-CZ" altLang="cs-CZ" smtClean="0"/>
          </a:p>
        </p:txBody>
      </p:sp>
      <p:pic>
        <p:nvPicPr>
          <p:cNvPr id="44036" name="Obrázek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068638"/>
            <a:ext cx="7632700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err="1" smtClean="0"/>
              <a:t>Tématická</a:t>
            </a:r>
            <a:r>
              <a:rPr lang="cs-CZ" dirty="0" smtClean="0"/>
              <a:t> </a:t>
            </a:r>
            <a:r>
              <a:rPr lang="cs-CZ" dirty="0" err="1" smtClean="0"/>
              <a:t>geodata</a:t>
            </a:r>
            <a:endParaRPr lang="cs-CZ" dirty="0"/>
          </a:p>
        </p:txBody>
      </p:sp>
      <p:sp>
        <p:nvSpPr>
          <p:cNvPr id="4505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dirty="0" smtClean="0">
                <a:cs typeface="Times New Roman" pitchFamily="18" charset="0"/>
              </a:rPr>
              <a:t>Mapový server České  geologické služby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sz="2000" dirty="0" smtClean="0"/>
              <a:t>http://www.geology.</a:t>
            </a:r>
            <a:r>
              <a:rPr lang="cs-CZ" sz="2000" dirty="0" err="1" smtClean="0"/>
              <a:t>cz</a:t>
            </a:r>
            <a:r>
              <a:rPr lang="cs-CZ" sz="2000" dirty="0" smtClean="0"/>
              <a:t>/</a:t>
            </a:r>
            <a:r>
              <a:rPr lang="cs-CZ" sz="2000" dirty="0" err="1" smtClean="0"/>
              <a:t>extranet</a:t>
            </a:r>
            <a:r>
              <a:rPr lang="cs-CZ" sz="2000" dirty="0" smtClean="0"/>
              <a:t>/mapy/mapy-online/</a:t>
            </a:r>
            <a:r>
              <a:rPr lang="cs-CZ" sz="2000" dirty="0" err="1" smtClean="0"/>
              <a:t>mapserver</a:t>
            </a:r>
            <a:endParaRPr lang="cs-CZ" dirty="0" smtClean="0"/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205740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cs-CZ" altLang="cs-CZ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5908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60563"/>
            <a:ext cx="78359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cs-CZ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1938338" y="1452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cs-CZ" altLang="cs-CZ"/>
          </a:p>
        </p:txBody>
      </p:sp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7848600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cs-CZ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  <p:sp>
        <p:nvSpPr>
          <p:cNvPr id="48132" name="Rectangle 5"/>
          <p:cNvSpPr>
            <a:spLocks noChangeArrowheads="1"/>
          </p:cNvSpPr>
          <p:nvPr/>
        </p:nvSpPr>
        <p:spPr bwMode="auto">
          <a:xfrm>
            <a:off x="2224088" y="1671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cs-CZ" altLang="cs-CZ"/>
          </a:p>
        </p:txBody>
      </p:sp>
      <p:pic>
        <p:nvPicPr>
          <p:cNvPr id="481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43913" cy="631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915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  <p:pic>
        <p:nvPicPr>
          <p:cNvPr id="49156" name="Obrázek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9145588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ÚHÚL</a:t>
            </a:r>
            <a:br>
              <a:rPr lang="cs-CZ" smtClean="0"/>
            </a:br>
            <a:endParaRPr lang="cs-CZ" smtClean="0"/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894238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cs-CZ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interaktivita map</a:t>
            </a:r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/>
            <a:r>
              <a:rPr lang="cs-CZ" altLang="cs-CZ" smtClean="0"/>
              <a:t>Interaktivní mapy umožňují uživateli </a:t>
            </a:r>
            <a:r>
              <a:rPr lang="cs-CZ" altLang="cs-CZ" u="sng" smtClean="0">
                <a:solidFill>
                  <a:schemeClr val="tx2"/>
                </a:solidFill>
              </a:rPr>
              <a:t>ovlivňovat mapu podle svých potřeb</a:t>
            </a:r>
            <a:r>
              <a:rPr lang="cs-CZ" altLang="cs-CZ" smtClean="0"/>
              <a:t> a tím </a:t>
            </a:r>
            <a:r>
              <a:rPr lang="cs-CZ" altLang="cs-CZ" u="sng" smtClean="0">
                <a:solidFill>
                  <a:schemeClr val="tx2"/>
                </a:solidFill>
              </a:rPr>
              <a:t>rozhodovat o obsahu a vzhledu</a:t>
            </a:r>
          </a:p>
          <a:p>
            <a:pPr algn="just" eaLnBrk="1" hangingPunct="1"/>
            <a:r>
              <a:rPr lang="cs-CZ" altLang="cs-CZ" smtClean="0"/>
              <a:t>je zpřístupněna hypertextovou strukturou, </a:t>
            </a:r>
          </a:p>
          <a:p>
            <a:pPr algn="just" eaLnBrk="1" hangingPunct="1"/>
            <a:r>
              <a:rPr lang="cs-CZ" altLang="cs-CZ" smtClean="0">
                <a:cs typeface="Times New Roman" pitchFamily="18" charset="0"/>
              </a:rPr>
              <a:t>umožňuje „ interaktivní“ práci s mapou, např. definovat měřítko,  zvolit výřez území,  zobrazit další informace o ob</a:t>
            </a:r>
            <a:r>
              <a:rPr lang="cs-CZ" altLang="cs-CZ" smtClean="0"/>
              <a:t>jek</a:t>
            </a:r>
            <a:r>
              <a:rPr lang="cs-CZ" altLang="cs-CZ" smtClean="0">
                <a:cs typeface="Times New Roman" pitchFamily="18" charset="0"/>
              </a:rPr>
              <a:t>tech v mapě apod</a:t>
            </a:r>
            <a:endParaRPr lang="cs-CZ" altLang="cs-CZ" smtClean="0"/>
          </a:p>
          <a:p>
            <a:pPr eaLnBrk="1" hangingPunct="1"/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ovéPole 1"/>
          <p:cNvSpPr txBox="1">
            <a:spLocks noChangeArrowheads="1"/>
          </p:cNvSpPr>
          <p:nvPr/>
        </p:nvSpPr>
        <p:spPr bwMode="auto">
          <a:xfrm>
            <a:off x="2051050" y="2997200"/>
            <a:ext cx="5832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cs-CZ" altLang="cs-CZ" sz="4800"/>
              <a:t>Ukázky ze zahraničí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Obdélník 1"/>
          <p:cNvSpPr>
            <a:spLocks noChangeArrowheads="1"/>
          </p:cNvSpPr>
          <p:nvPr/>
        </p:nvSpPr>
        <p:spPr bwMode="auto">
          <a:xfrm>
            <a:off x="468313" y="908050"/>
            <a:ext cx="88915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cs-CZ" altLang="cs-CZ"/>
              <a:t>http://atlas.nrcan.gc.ca/site/english/maps/economic/si/ls/l10</a:t>
            </a:r>
          </a:p>
        </p:txBody>
      </p:sp>
      <p:sp>
        <p:nvSpPr>
          <p:cNvPr id="53251" name="TextovéPole 2"/>
          <p:cNvSpPr txBox="1">
            <a:spLocks noChangeArrowheads="1"/>
          </p:cNvSpPr>
          <p:nvPr/>
        </p:nvSpPr>
        <p:spPr bwMode="auto">
          <a:xfrm>
            <a:off x="1692275" y="188913"/>
            <a:ext cx="3159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 sz="3600"/>
              <a:t>Atlas of Canada</a:t>
            </a: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 cstate="print"/>
          <a:srcRect l="17226" t="26460" r="20171" b="5501"/>
          <a:stretch>
            <a:fillRect/>
          </a:stretch>
        </p:blipFill>
        <p:spPr bwMode="auto">
          <a:xfrm>
            <a:off x="250825" y="1484313"/>
            <a:ext cx="76342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18900" t="5670" r="20857" b="16841"/>
          <a:stretch>
            <a:fillRect/>
          </a:stretch>
        </p:blipFill>
        <p:spPr bwMode="auto">
          <a:xfrm>
            <a:off x="539750" y="404813"/>
            <a:ext cx="7345363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ovéPole 1"/>
          <p:cNvSpPr txBox="1">
            <a:spLocks noChangeArrowheads="1"/>
          </p:cNvSpPr>
          <p:nvPr/>
        </p:nvSpPr>
        <p:spPr bwMode="auto">
          <a:xfrm>
            <a:off x="2195513" y="981075"/>
            <a:ext cx="4464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cs-CZ" altLang="cs-CZ" sz="4800"/>
              <a:t>Geodatabáze</a:t>
            </a:r>
          </a:p>
        </p:txBody>
      </p:sp>
      <p:sp>
        <p:nvSpPr>
          <p:cNvPr id="55299" name="TextovéPole 2"/>
          <p:cNvSpPr txBox="1">
            <a:spLocks noChangeArrowheads="1"/>
          </p:cNvSpPr>
          <p:nvPr/>
        </p:nvSpPr>
        <p:spPr bwMode="auto">
          <a:xfrm>
            <a:off x="1042988" y="2852738"/>
            <a:ext cx="1657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/>
              <a:t>ZABAGED</a:t>
            </a:r>
          </a:p>
          <a:p>
            <a:pPr eaLnBrk="1" hangingPunct="1"/>
            <a:r>
              <a:rPr lang="cs-CZ" altLang="cs-CZ"/>
              <a:t>DMU 25</a:t>
            </a:r>
          </a:p>
          <a:p>
            <a:pPr eaLnBrk="1" hangingPunct="1"/>
            <a:r>
              <a:rPr lang="cs-CZ" altLang="cs-CZ"/>
              <a:t>DMU 200</a:t>
            </a:r>
          </a:p>
          <a:p>
            <a:pPr eaLnBrk="1" hangingPunct="1"/>
            <a:r>
              <a:rPr lang="cs-CZ" altLang="cs-CZ"/>
              <a:t>ArcČR 500</a:t>
            </a:r>
          </a:p>
          <a:p>
            <a:pPr eaLnBrk="1" hangingPunct="1"/>
            <a:endParaRPr lang="cs-CZ" altLang="cs-CZ"/>
          </a:p>
          <a:p>
            <a:pPr eaLnBrk="1" hangingPunct="1"/>
            <a:endParaRPr lang="cs-CZ" altLang="cs-CZ"/>
          </a:p>
        </p:txBody>
      </p:sp>
      <p:sp>
        <p:nvSpPr>
          <p:cNvPr id="55300" name="TextovéPole 3"/>
          <p:cNvSpPr txBox="1">
            <a:spLocks noChangeArrowheads="1"/>
          </p:cNvSpPr>
          <p:nvPr/>
        </p:nvSpPr>
        <p:spPr bwMode="auto">
          <a:xfrm>
            <a:off x="3924300" y="2590800"/>
            <a:ext cx="4765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/>
              <a:t>ORTOFOTO – LETECKÉ SNÍMKY</a:t>
            </a:r>
          </a:p>
          <a:p>
            <a:pPr eaLnBrk="1" hangingPunct="1"/>
            <a:endParaRPr lang="cs-CZ" altLang="cs-CZ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Obrázek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6113"/>
            <a:ext cx="9721850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ovéPole 2"/>
          <p:cNvSpPr txBox="1">
            <a:spLocks noChangeArrowheads="1"/>
          </p:cNvSpPr>
          <p:nvPr/>
        </p:nvSpPr>
        <p:spPr bwMode="auto">
          <a:xfrm>
            <a:off x="3635375" y="836613"/>
            <a:ext cx="1657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/>
              <a:t>ZABAGED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Obrázek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1700213"/>
            <a:ext cx="102250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Obrázek 1"/>
          <p:cNvPicPr>
            <a:picLocks noChangeAspect="1"/>
          </p:cNvPicPr>
          <p:nvPr/>
        </p:nvPicPr>
        <p:blipFill>
          <a:blip r:embed="rId2" cstate="print"/>
          <a:srcRect l="-3" t="-5431" r="5344" b="19897"/>
          <a:stretch>
            <a:fillRect/>
          </a:stretch>
        </p:blipFill>
        <p:spPr bwMode="auto">
          <a:xfrm>
            <a:off x="395288" y="1125538"/>
            <a:ext cx="8929687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Obrázek 1"/>
          <p:cNvPicPr>
            <a:picLocks noChangeAspect="1"/>
          </p:cNvPicPr>
          <p:nvPr/>
        </p:nvPicPr>
        <p:blipFill>
          <a:blip r:embed="rId2" cstate="print"/>
          <a:srcRect l="7027" t="1563" r="14932" b="9373"/>
          <a:stretch>
            <a:fillRect/>
          </a:stretch>
        </p:blipFill>
        <p:spPr bwMode="auto">
          <a:xfrm>
            <a:off x="1187450" y="1844675"/>
            <a:ext cx="72961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ovéPole 2"/>
          <p:cNvSpPr txBox="1">
            <a:spLocks noChangeArrowheads="1"/>
          </p:cNvSpPr>
          <p:nvPr/>
        </p:nvSpPr>
        <p:spPr bwMode="auto">
          <a:xfrm>
            <a:off x="2124075" y="981075"/>
            <a:ext cx="5156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/>
              <a:t>GEODATA ke stažení zdarma - příklady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Obrázek 1"/>
          <p:cNvPicPr>
            <a:picLocks noChangeAspect="1"/>
          </p:cNvPicPr>
          <p:nvPr/>
        </p:nvPicPr>
        <p:blipFill>
          <a:blip r:embed="rId2" cstate="print"/>
          <a:srcRect l="15102" t="22385" r="13582" b="-14922"/>
          <a:stretch>
            <a:fillRect/>
          </a:stretch>
        </p:blipFill>
        <p:spPr bwMode="auto">
          <a:xfrm>
            <a:off x="684213" y="1519238"/>
            <a:ext cx="76327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ovéPole 2"/>
          <p:cNvSpPr txBox="1">
            <a:spLocks noChangeArrowheads="1"/>
          </p:cNvSpPr>
          <p:nvPr/>
        </p:nvSpPr>
        <p:spPr bwMode="auto">
          <a:xfrm>
            <a:off x="1042988" y="765175"/>
            <a:ext cx="46815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Metadata – informace o datech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Obrázek 1"/>
          <p:cNvPicPr>
            <a:picLocks noChangeAspect="1"/>
          </p:cNvPicPr>
          <p:nvPr/>
        </p:nvPicPr>
        <p:blipFill>
          <a:blip r:embed="rId2" cstate="print"/>
          <a:srcRect l="14375" t="4073" r="15643" b="6316"/>
          <a:stretch>
            <a:fillRect/>
          </a:stretch>
        </p:blipFill>
        <p:spPr bwMode="auto">
          <a:xfrm>
            <a:off x="1042988" y="1484313"/>
            <a:ext cx="740251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>
                <a:cs typeface="Times New Roman" pitchFamily="18" charset="0"/>
              </a:rPr>
              <a:t>nástroje k ovládání interaktivní mapy</a:t>
            </a:r>
            <a:r>
              <a:rPr lang="cs-CZ" smtClean="0"/>
              <a:t> </a:t>
            </a:r>
          </a:p>
        </p:txBody>
      </p:sp>
      <p:sp>
        <p:nvSpPr>
          <p:cNvPr id="102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352800" y="152400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Přiblížit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Oddálit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Posunout 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Zobrazit vše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Předchozí mapový výřez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Další mapový výřez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Zobrazit souřadnice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Informace o objektu v mapě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b="1" smtClean="0">
                <a:cs typeface="Times New Roman" pitchFamily="18" charset="0"/>
              </a:rPr>
              <a:t>Zrušit označení v mapě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Měřit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Tisknout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Přenést mapový výřez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000" smtClean="0">
                <a:cs typeface="Times New Roman" pitchFamily="18" charset="0"/>
              </a:rPr>
              <a:t>URL (URL definuje </a:t>
            </a:r>
            <a:r>
              <a:rPr lang="cs-CZ" altLang="cs-CZ" sz="2000" smtClean="0">
                <a:cs typeface="Times New Roman" pitchFamily="18" charset="0"/>
                <a:hlinkClick r:id="rId3" tooltip="Internetová doména"/>
              </a:rPr>
              <a:t>doménovou</a:t>
            </a:r>
            <a:r>
              <a:rPr lang="cs-CZ" altLang="cs-CZ" sz="2000" smtClean="0">
                <a:cs typeface="Times New Roman" pitchFamily="18" charset="0"/>
              </a:rPr>
              <a:t> adresu serveru, umístění zdroje na </a:t>
            </a:r>
            <a:r>
              <a:rPr lang="cs-CZ" altLang="cs-CZ" sz="2000" smtClean="0">
                <a:cs typeface="Times New Roman" pitchFamily="18" charset="0"/>
                <a:hlinkClick r:id="rId4" tooltip="Server"/>
              </a:rPr>
              <a:t>serveru</a:t>
            </a:r>
            <a:r>
              <a:rPr lang="cs-CZ" altLang="cs-CZ" sz="2000" smtClean="0">
                <a:cs typeface="Times New Roman" pitchFamily="18" charset="0"/>
              </a:rPr>
              <a:t> a </a:t>
            </a:r>
            <a:r>
              <a:rPr lang="cs-CZ" altLang="cs-CZ" sz="2000" smtClean="0">
                <a:cs typeface="Times New Roman" pitchFamily="18" charset="0"/>
                <a:hlinkClick r:id="rId5" tooltip="Protokol (informatika)"/>
              </a:rPr>
              <a:t>protokol</a:t>
            </a:r>
            <a:r>
              <a:rPr lang="cs-CZ" altLang="cs-CZ" sz="2000" smtClean="0">
                <a:cs typeface="Times New Roman" pitchFamily="18" charset="0"/>
              </a:rPr>
              <a:t>, kterým je možné zdroj zpřístupnit)</a:t>
            </a:r>
          </a:p>
          <a:p>
            <a:pPr eaLnBrk="1" hangingPunct="1">
              <a:lnSpc>
                <a:spcPct val="90000"/>
              </a:lnSpc>
            </a:pPr>
            <a:endParaRPr lang="cs-CZ" altLang="cs-CZ" sz="2000" smtClean="0"/>
          </a:p>
        </p:txBody>
      </p:sp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4433888" y="2166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cs-CZ" altLang="cs-CZ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905000" y="1066800"/>
          <a:ext cx="608013" cy="5562600"/>
        </p:xfrm>
        <a:graphic>
          <a:graphicData uri="http://schemas.openxmlformats.org/presentationml/2006/ole">
            <p:oleObj spid="_x0000_s1026" r:id="rId6" imgW="276117" imgH="2523810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Význam interaktivních map</a:t>
            </a:r>
            <a:br>
              <a:rPr lang="cs-CZ" b="1" smtClean="0"/>
            </a:br>
            <a:endParaRPr lang="cs-CZ" b="1" smtClean="0"/>
          </a:p>
        </p:txBody>
      </p:sp>
      <p:sp>
        <p:nvSpPr>
          <p:cNvPr id="1741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11188" y="1412875"/>
            <a:ext cx="7772400" cy="4114800"/>
          </a:xfrm>
        </p:spPr>
        <p:txBody>
          <a:bodyPr/>
          <a:lstStyle/>
          <a:p>
            <a:pPr algn="just" eaLnBrk="1" hangingPunct="1"/>
            <a:r>
              <a:rPr lang="cs-CZ" altLang="cs-CZ" sz="2800" u="sng" smtClean="0"/>
              <a:t>Rychlost,</a:t>
            </a:r>
          </a:p>
          <a:p>
            <a:pPr algn="just" eaLnBrk="1" hangingPunct="1"/>
            <a:r>
              <a:rPr lang="cs-CZ" altLang="cs-CZ" sz="2800" u="sng" smtClean="0"/>
              <a:t> aktuálnost</a:t>
            </a:r>
          </a:p>
          <a:p>
            <a:pPr algn="just" eaLnBrk="1" hangingPunct="1"/>
            <a:r>
              <a:rPr lang="cs-CZ" altLang="cs-CZ" sz="2800" u="sng" smtClean="0"/>
              <a:t>Méně kvalitní kartografické vyjádření</a:t>
            </a:r>
          </a:p>
          <a:p>
            <a:pPr algn="just" eaLnBrk="1" hangingPunct="1"/>
            <a:r>
              <a:rPr lang="cs-CZ" altLang="cs-CZ" sz="2800" u="sng" smtClean="0"/>
              <a:t>Často lze propojit mapove servery např. s ARCGIS!</a:t>
            </a:r>
          </a:p>
          <a:p>
            <a:pPr eaLnBrk="1" hangingPunct="1"/>
            <a:endParaRPr lang="cs-CZ" altLang="cs-CZ" sz="2800" u="sn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V</a:t>
            </a:r>
            <a:r>
              <a:rPr lang="cs-CZ" b="1" smtClean="0">
                <a:cs typeface="Times New Roman" pitchFamily="18" charset="0"/>
              </a:rPr>
              <a:t>ybrané</a:t>
            </a:r>
            <a:r>
              <a:rPr lang="cs-CZ" smtClean="0"/>
              <a:t> </a:t>
            </a:r>
            <a:r>
              <a:rPr lang="cs-CZ" b="1" smtClean="0">
                <a:cs typeface="Times New Roman" pitchFamily="18" charset="0"/>
              </a:rPr>
              <a:t>interaktivní mapy </a:t>
            </a:r>
            <a:r>
              <a:rPr lang="cs-CZ" b="1" smtClean="0"/>
              <a:t>ČR</a:t>
            </a:r>
            <a:r>
              <a:rPr lang="cs-CZ" b="1" smtClean="0">
                <a:cs typeface="Times New Roman" pitchFamily="18" charset="0"/>
              </a:rPr>
              <a:t/>
            </a:r>
            <a:br>
              <a:rPr lang="cs-CZ" b="1" smtClean="0">
                <a:cs typeface="Times New Roman" pitchFamily="18" charset="0"/>
              </a:rPr>
            </a:br>
            <a:endParaRPr lang="cs-CZ" b="1" smtClean="0"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77724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cs-CZ" altLang="cs-CZ" sz="280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solidFill>
                  <a:schemeClr val="tx2"/>
                </a:solidFill>
                <a:cs typeface="Times New Roman" pitchFamily="18" charset="0"/>
              </a:rPr>
              <a:t>Topografické: 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Mapy.cz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Google maps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IZGARD – digitální atlas České republiky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solidFill>
                  <a:schemeClr val="tx2"/>
                </a:solidFill>
                <a:cs typeface="Times New Roman" pitchFamily="18" charset="0"/>
              </a:rPr>
              <a:t>Tematické: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Národní geoportál INSPIRE ( i topogr.mapy)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Mapový server České  geologické služby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ÚHÚL - </a:t>
            </a:r>
            <a:r>
              <a:rPr lang="pt-BR" altLang="cs-CZ" sz="2800" smtClean="0"/>
              <a:t>Ústav pro hospodářskou úpravu lesů </a:t>
            </a:r>
            <a:endParaRPr lang="cs-CZ" altLang="cs-CZ" sz="2800" smtClean="0"/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solidFill>
                  <a:schemeClr val="tx2"/>
                </a:solidFill>
              </a:rPr>
              <a:t>Zahraniční: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Atlas of Canada</a:t>
            </a:r>
          </a:p>
          <a:p>
            <a:pPr eaLnBrk="1" hangingPunct="1">
              <a:lnSpc>
                <a:spcPct val="90000"/>
              </a:lnSpc>
            </a:pPr>
            <a:r>
              <a:rPr lang="cs-CZ" altLang="cs-CZ" sz="2800" smtClean="0"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Dostupné zdroje </a:t>
            </a:r>
            <a:r>
              <a:rPr lang="cs-CZ" dirty="0" err="1" smtClean="0"/>
              <a:t>geodat</a:t>
            </a:r>
            <a:r>
              <a:rPr lang="cs-CZ" dirty="0" smtClean="0"/>
              <a:t> v ČR</a:t>
            </a:r>
            <a:endParaRPr lang="cs-CZ" dirty="0"/>
          </a:p>
        </p:txBody>
      </p:sp>
      <p:sp>
        <p:nvSpPr>
          <p:cNvPr id="19459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mtClean="0"/>
              <a:t>On –line dostupná data, ČR:</a:t>
            </a:r>
          </a:p>
          <a:p>
            <a:r>
              <a:rPr lang="cs-CZ" altLang="cs-CZ" smtClean="0"/>
              <a:t> nekomerční</a:t>
            </a:r>
          </a:p>
          <a:p>
            <a:r>
              <a:rPr lang="cs-CZ" altLang="cs-CZ" smtClean="0"/>
              <a:t>Komerční</a:t>
            </a:r>
          </a:p>
          <a:p>
            <a:r>
              <a:rPr lang="cs-CZ" altLang="cs-CZ" smtClean="0"/>
              <a:t>Veřejná správa, privátní sféra, </a:t>
            </a:r>
          </a:p>
          <a:p>
            <a:r>
              <a:rPr lang="cs-CZ" altLang="cs-CZ" smtClean="0"/>
              <a:t>Všeobecná, tematická</a:t>
            </a:r>
          </a:p>
          <a:p>
            <a:r>
              <a:rPr lang="cs-CZ" altLang="cs-CZ" smtClean="0"/>
              <a:t>Pokrývající celé území,   zájmové území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Portál veřejné správy</a:t>
            </a:r>
            <a:endParaRPr lang="cs-CZ" dirty="0"/>
          </a:p>
        </p:txBody>
      </p:sp>
      <p:pic>
        <p:nvPicPr>
          <p:cNvPr id="20483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28850"/>
            <a:ext cx="8201025" cy="4611688"/>
          </a:xfrm>
        </p:spPr>
      </p:pic>
      <p:sp>
        <p:nvSpPr>
          <p:cNvPr id="20484" name="TextovéPole 4"/>
          <p:cNvSpPr txBox="1">
            <a:spLocks noChangeArrowheads="1"/>
          </p:cNvSpPr>
          <p:nvPr/>
        </p:nvSpPr>
        <p:spPr bwMode="auto">
          <a:xfrm>
            <a:off x="684213" y="1160463"/>
            <a:ext cx="6072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cs-CZ" altLang="cs-CZ"/>
              <a:t>Podkladová i tematická data</a:t>
            </a:r>
          </a:p>
          <a:p>
            <a:pPr eaLnBrk="1" hangingPunct="1"/>
            <a:r>
              <a:rPr lang="cs-CZ" altLang="cs-CZ"/>
              <a:t>Celá republika</a:t>
            </a:r>
          </a:p>
          <a:p>
            <a:pPr eaLnBrk="1" hangingPunct="1"/>
            <a:r>
              <a:rPr lang="cs-CZ" altLang="cs-CZ"/>
              <a:t>Lze přidat  do ArcGISu pomocí ArcGIS serveru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Microsoft Office PowerPoint</Application>
  <PresentationFormat>Předvádění na obrazovce (4:3)</PresentationFormat>
  <Paragraphs>99</Paragraphs>
  <Slides>49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49</vt:i4>
      </vt:variant>
    </vt:vector>
  </HeadingPairs>
  <TitlesOfParts>
    <vt:vector size="51" baseType="lpstr">
      <vt:lpstr>Motiv sady Office</vt:lpstr>
      <vt:lpstr>Rastrový obrázek</vt:lpstr>
      <vt:lpstr>Snímek 1</vt:lpstr>
      <vt:lpstr>Mapa a Internet</vt:lpstr>
      <vt:lpstr>Definice a dělení interaktivních map </vt:lpstr>
      <vt:lpstr>interaktivita map</vt:lpstr>
      <vt:lpstr>nástroje k ovládání interaktivní mapy </vt:lpstr>
      <vt:lpstr>Význam interaktivních map </vt:lpstr>
      <vt:lpstr>Vybrané interaktivní mapy ČR </vt:lpstr>
      <vt:lpstr>Dostupné zdroje geodat v ČR</vt:lpstr>
      <vt:lpstr>Portál veřejné správy</vt:lpstr>
      <vt:lpstr>Geoportál http://geoportal.gov.cz/web/guest/map</vt:lpstr>
      <vt:lpstr>Snímek 11</vt:lpstr>
      <vt:lpstr>Snímek 12</vt:lpstr>
      <vt:lpstr>Snímek 13</vt:lpstr>
      <vt:lpstr>Český úřad zeměměřičská a katastrální  ČUZK  - geoportál</vt:lpstr>
      <vt:lpstr>Snímek 15</vt:lpstr>
      <vt:lpstr>Snímek 16</vt:lpstr>
      <vt:lpstr>Geoprohlížeč - ČUZAK</vt:lpstr>
      <vt:lpstr>Geoprohlížeč - ČUZAK</vt:lpstr>
      <vt:lpstr>IZGARD http://izgard.cenia.cz/ceniaizgard/uvod.php </vt:lpstr>
      <vt:lpstr>Snímek 20</vt:lpstr>
      <vt:lpstr>Snímek 21</vt:lpstr>
      <vt:lpstr>Snímek 22</vt:lpstr>
      <vt:lpstr>Snímek 23</vt:lpstr>
      <vt:lpstr>Mapy.cz</vt:lpstr>
      <vt:lpstr>Mapy.cz</vt:lpstr>
      <vt:lpstr>Snímek 26</vt:lpstr>
      <vt:lpstr>Snímek 27</vt:lpstr>
      <vt:lpstr>Snímek 28</vt:lpstr>
      <vt:lpstr>Snímek 29</vt:lpstr>
      <vt:lpstr>Google maps</vt:lpstr>
      <vt:lpstr>Google maps </vt:lpstr>
      <vt:lpstr>Další mapové portály a servery</vt:lpstr>
      <vt:lpstr>Tématická geodata</vt:lpstr>
      <vt:lpstr>Mapový server České  geologické služby  http://www.geology.cz/extranet/mapy/mapy-online/mapserver</vt:lpstr>
      <vt:lpstr>Snímek 35</vt:lpstr>
      <vt:lpstr>Snímek 36</vt:lpstr>
      <vt:lpstr>Snímek 37</vt:lpstr>
      <vt:lpstr>ÚHÚL </vt:lpstr>
      <vt:lpstr>Snímek 39</vt:lpstr>
      <vt:lpstr>Snímek 40</vt:lpstr>
      <vt:lpstr>Snímek 41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  <vt:lpstr>Snímek 49</vt:lpstr>
    </vt:vector>
  </TitlesOfParts>
  <Company>Pedagogicka fakulta MU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Svatonova</dc:creator>
  <cp:lastModifiedBy>Svatonova</cp:lastModifiedBy>
  <cp:revision>1</cp:revision>
  <dcterms:created xsi:type="dcterms:W3CDTF">2020-03-05T09:42:48Z</dcterms:created>
  <dcterms:modified xsi:type="dcterms:W3CDTF">2020-03-05T09:43:25Z</dcterms:modified>
</cp:coreProperties>
</file>