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8" r:id="rId11"/>
    <p:sldId id="266" r:id="rId12"/>
    <p:sldId id="269" r:id="rId13"/>
    <p:sldId id="270" r:id="rId14"/>
    <p:sldId id="274" r:id="rId15"/>
    <p:sldId id="273" r:id="rId16"/>
    <p:sldId id="276" r:id="rId17"/>
    <p:sldId id="271" r:id="rId18"/>
    <p:sldId id="272" r:id="rId19"/>
    <p:sldId id="275" r:id="rId20"/>
    <p:sldId id="277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1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5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1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0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2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11/12/21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4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1053C76E-D90C-413A-8E8C-91200175B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3EC1D3A-1FF2-4964-B5B8-D9215E597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Video 20">
            <a:extLst>
              <a:ext uri="{FF2B5EF4-FFF2-40B4-BE49-F238E27FC236}">
                <a16:creationId xmlns:a16="http://schemas.microsoft.com/office/drawing/2014/main" id="{FA9C7B39-ADE6-4550-A7B9-6ECF303A9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86DE6E-AFDF-401D-8D17-ECA387D9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2775" y="0"/>
            <a:ext cx="522922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4F2B12-715E-4D82-A6C9-0596F2984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46925" y="1255390"/>
            <a:ext cx="4008678" cy="4034028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48CFCD-BE31-4CE9-A6B0-E4D1AD675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87790" y="720056"/>
            <a:ext cx="3094425" cy="3113994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2B51A9-3419-DF46-AE5C-C9D8D2720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4249" y="728905"/>
            <a:ext cx="4671703" cy="3184274"/>
          </a:xfrm>
        </p:spPr>
        <p:txBody>
          <a:bodyPr>
            <a:normAutofit/>
          </a:bodyPr>
          <a:lstStyle/>
          <a:p>
            <a:pPr algn="l"/>
            <a:r>
              <a:rPr lang="cs-CZ" sz="4200" dirty="0">
                <a:solidFill>
                  <a:srgbClr val="FFFFFF"/>
                </a:solidFill>
              </a:rPr>
              <a:t>Kosmické příběhy </a:t>
            </a:r>
            <a:br>
              <a:rPr lang="cs-CZ" sz="4200" dirty="0">
                <a:solidFill>
                  <a:srgbClr val="FFFFFF"/>
                </a:solidFill>
              </a:rPr>
            </a:br>
            <a:br>
              <a:rPr lang="cs-CZ" sz="4200" dirty="0">
                <a:solidFill>
                  <a:srgbClr val="FFFFFF"/>
                </a:solidFill>
              </a:rPr>
            </a:br>
            <a:r>
              <a:rPr lang="cs-CZ" sz="4200" dirty="0">
                <a:solidFill>
                  <a:srgbClr val="FFFFFF"/>
                </a:solidFill>
              </a:rPr>
              <a:t>M. a M. </a:t>
            </a:r>
            <a:r>
              <a:rPr lang="cs-CZ" sz="4200" dirty="0" err="1">
                <a:solidFill>
                  <a:srgbClr val="FFFFFF"/>
                </a:solidFill>
              </a:rPr>
              <a:t>Montessori</a:t>
            </a:r>
            <a:r>
              <a:rPr lang="cs-CZ" sz="4200" dirty="0">
                <a:solidFill>
                  <a:srgbClr val="FFFFFF"/>
                </a:solidFill>
              </a:rPr>
              <a:t> </a:t>
            </a:r>
            <a:br>
              <a:rPr lang="cs-CZ" sz="4200" dirty="0">
                <a:solidFill>
                  <a:srgbClr val="FFFFFF"/>
                </a:solidFill>
              </a:rPr>
            </a:br>
            <a:r>
              <a:rPr lang="cs-CZ" sz="3600" dirty="0">
                <a:solidFill>
                  <a:srgbClr val="FFFFFF"/>
                </a:solidFill>
              </a:rPr>
              <a:t>ve školním prostředí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2E5A0A-289F-CB4B-BCDE-A18FBFC52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50" y="4072044"/>
            <a:ext cx="4320340" cy="1495379"/>
          </a:xfrm>
        </p:spPr>
        <p:txBody>
          <a:bodyPr>
            <a:normAutofit/>
          </a:bodyPr>
          <a:lstStyle/>
          <a:p>
            <a:pPr algn="l"/>
            <a:r>
              <a:rPr lang="cs-CZ" sz="2200" dirty="0">
                <a:solidFill>
                  <a:srgbClr val="FFFFFF"/>
                </a:solidFill>
              </a:rPr>
              <a:t>Petra Turečková</a:t>
            </a:r>
          </a:p>
        </p:txBody>
      </p:sp>
    </p:spTree>
    <p:extLst>
      <p:ext uri="{BB962C8B-B14F-4D97-AF65-F5344CB8AC3E}">
        <p14:creationId xmlns:p14="http://schemas.microsoft.com/office/powerpoint/2010/main" val="27811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920330-F8DA-D94B-B6BE-BE967DF9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Pokus se sopkou</a:t>
            </a:r>
          </a:p>
        </p:txBody>
      </p:sp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CB34C112-BB65-5549-BBF3-370F00B7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9030"/>
            <a:ext cx="5850577" cy="4387933"/>
          </a:xfrm>
          <a:prstGeom prst="rect">
            <a:avLst/>
          </a:prstGeom>
        </p:spPr>
      </p:pic>
      <p:pic>
        <p:nvPicPr>
          <p:cNvPr id="30" name="Obrázek 29" descr="Obsah obrázku osoba, dítě, chlapec, mladý&#10;&#10;Popis byl vytvořen automaticky">
            <a:extLst>
              <a:ext uri="{FF2B5EF4-FFF2-40B4-BE49-F238E27FC236}">
                <a16:creationId xmlns:a16="http://schemas.microsoft.com/office/drawing/2014/main" id="{123AE7CB-E671-2E4E-A407-3719CCAE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810" y="647350"/>
            <a:ext cx="4147210" cy="55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dítě, malé&#10;&#10;Popis byl vytvořen automaticky">
            <a:extLst>
              <a:ext uri="{FF2B5EF4-FFF2-40B4-BE49-F238E27FC236}">
                <a16:creationId xmlns:a16="http://schemas.microsoft.com/office/drawing/2014/main" id="{0853E9C5-7965-2447-9C0B-ED1E8DA5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523" y="914402"/>
            <a:ext cx="6937165" cy="520287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AC6C0F6-5BA8-6346-9738-7A164733395B}"/>
              </a:ext>
            </a:extLst>
          </p:cNvPr>
          <p:cNvSpPr txBox="1"/>
          <p:nvPr/>
        </p:nvSpPr>
        <p:spPr>
          <a:xfrm>
            <a:off x="570198" y="2006932"/>
            <a:ext cx="3845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Téma Vesmír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na adaptačním pobytu -souhvězdí</a:t>
            </a:r>
          </a:p>
        </p:txBody>
      </p:sp>
    </p:spTree>
    <p:extLst>
      <p:ext uri="{BB962C8B-B14F-4D97-AF65-F5344CB8AC3E}">
        <p14:creationId xmlns:p14="http://schemas.microsoft.com/office/powerpoint/2010/main" val="287529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1C01D-923E-B940-BBDF-36C7454BB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Příběh o vzniku života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AD70BC-E379-F54C-99D1-CC7F2EA25218}"/>
              </a:ext>
            </a:extLst>
          </p:cNvPr>
          <p:cNvSpPr txBox="1"/>
          <p:nvPr/>
        </p:nvSpPr>
        <p:spPr>
          <a:xfrm>
            <a:off x="629727" y="1683434"/>
            <a:ext cx="10932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 Některé druhy dinosaurů rozvinuly svoji schopnost létat. To oni byli původními draky starých legend“. </a:t>
            </a:r>
            <a:br>
              <a:rPr lang="cs-CZ" dirty="0"/>
            </a:br>
            <a:r>
              <a:rPr lang="cs-CZ" dirty="0"/>
              <a:t>(M. </a:t>
            </a:r>
            <a:r>
              <a:rPr lang="cs-CZ" dirty="0" err="1"/>
              <a:t>Montessori</a:t>
            </a:r>
            <a:r>
              <a:rPr lang="cs-CZ" dirty="0"/>
              <a:t>)</a:t>
            </a:r>
          </a:p>
        </p:txBody>
      </p:sp>
      <p:pic>
        <p:nvPicPr>
          <p:cNvPr id="19" name="Obrázek 18" descr="Obsah obrázku text, osoba, modrá&#10;&#10;Popis byl vytvořen automaticky">
            <a:extLst>
              <a:ext uri="{FF2B5EF4-FFF2-40B4-BE49-F238E27FC236}">
                <a16:creationId xmlns:a16="http://schemas.microsoft.com/office/drawing/2014/main" id="{5F3F47FB-BEC4-5949-B062-CAE9238A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51" y="2474801"/>
            <a:ext cx="5100077" cy="38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21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ek 20" descr="Obsah obrázku osoba, interiér, skupina, lidé&#10;&#10;Popis byl vytvořen automaticky">
            <a:extLst>
              <a:ext uri="{FF2B5EF4-FFF2-40B4-BE49-F238E27FC236}">
                <a16:creationId xmlns:a16="http://schemas.microsoft.com/office/drawing/2014/main" id="{6D08E68B-FB66-084D-AC8E-10C4E34EB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853" r="-1" b="9128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7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interiér, skupina, lidé&#10;&#10;Popis byl vytvořen automaticky">
            <a:extLst>
              <a:ext uri="{FF2B5EF4-FFF2-40B4-BE49-F238E27FC236}">
                <a16:creationId xmlns:a16="http://schemas.microsoft.com/office/drawing/2014/main" id="{28013776-38B1-A14F-8BDB-27BD1194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411" r="-1" b="15570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566AC62-7AC7-4ED5-A03D-E28AC560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 descr="Obsah obrázku kámen&#10;&#10;Popis byl vytvořen automaticky">
            <a:extLst>
              <a:ext uri="{FF2B5EF4-FFF2-40B4-BE49-F238E27FC236}">
                <a16:creationId xmlns:a16="http://schemas.microsoft.com/office/drawing/2014/main" id="{E257A583-5D2F-8F41-B82F-90E30EA09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t="8717" r="2" b="15402"/>
          <a:stretch/>
        </p:blipFill>
        <p:spPr>
          <a:xfrm>
            <a:off x="490507" y="487252"/>
            <a:ext cx="5605494" cy="3190217"/>
          </a:xfrm>
          <a:prstGeom prst="rect">
            <a:avLst/>
          </a:prstGeom>
        </p:spPr>
      </p:pic>
      <p:pic>
        <p:nvPicPr>
          <p:cNvPr id="3" name="Obrázek 2" descr="Obsah obrázku text, osoba, interiér, lidé&#10;&#10;Popis byl vytvořen automaticky">
            <a:extLst>
              <a:ext uri="{FF2B5EF4-FFF2-40B4-BE49-F238E27FC236}">
                <a16:creationId xmlns:a16="http://schemas.microsoft.com/office/drawing/2014/main" id="{5461DCB9-DA06-C94F-834A-CEE3EB6E2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10969" r="2" b="13149"/>
          <a:stretch/>
        </p:blipFill>
        <p:spPr>
          <a:xfrm>
            <a:off x="6095999" y="487252"/>
            <a:ext cx="5605494" cy="31902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479FFAB-77E4-1945-86F9-6558D3AA10B2}"/>
              </a:ext>
            </a:extLst>
          </p:cNvPr>
          <p:cNvSpPr txBox="1"/>
          <p:nvPr/>
        </p:nvSpPr>
        <p:spPr>
          <a:xfrm>
            <a:off x="4263242" y="3893770"/>
            <a:ext cx="7090557" cy="2319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vlastnímu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pozorování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zkoumání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písemnému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zpracování</a:t>
            </a:r>
            <a:endParaRPr lang="en-US" sz="36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4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ráva, strom, exteriér, osoba&#10;&#10;Popis byl vytvořen automaticky">
            <a:extLst>
              <a:ext uri="{FF2B5EF4-FFF2-40B4-BE49-F238E27FC236}">
                <a16:creationId xmlns:a16="http://schemas.microsoft.com/office/drawing/2014/main" id="{E2EEE9C9-F654-7C4C-8BB2-FEFA7A6E5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995" r="-1" b="20986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8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ěkkýši, bezobratlí, hlemýžď, snězeno&#10;&#10;Popis byl vytvořen automaticky">
            <a:extLst>
              <a:ext uri="{FF2B5EF4-FFF2-40B4-BE49-F238E27FC236}">
                <a16:creationId xmlns:a16="http://schemas.microsoft.com/office/drawing/2014/main" id="{B2AA241E-838C-624A-8111-0B5A5D5B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5" y="1514474"/>
            <a:ext cx="5361295" cy="4020971"/>
          </a:xfrm>
          <a:prstGeom prst="rect">
            <a:avLst/>
          </a:prstGeom>
        </p:spPr>
      </p:pic>
      <p:pic>
        <p:nvPicPr>
          <p:cNvPr id="3" name="Obrázek 2" descr="Obsah obrázku text, osoba, interiér, chlapec&#10;&#10;Popis byl vytvořen automaticky">
            <a:extLst>
              <a:ext uri="{FF2B5EF4-FFF2-40B4-BE49-F238E27FC236}">
                <a16:creationId xmlns:a16="http://schemas.microsoft.com/office/drawing/2014/main" id="{DBE8F105-D5FE-C04E-B714-16FE7AB1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0" y="1514473"/>
            <a:ext cx="5361297" cy="4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interiér, chaotické&#10;&#10;Popis byl vytvořen automaticky">
            <a:extLst>
              <a:ext uri="{FF2B5EF4-FFF2-40B4-BE49-F238E27FC236}">
                <a16:creationId xmlns:a16="http://schemas.microsoft.com/office/drawing/2014/main" id="{B5FD20FA-A19A-654F-A7E8-8848B134D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3" r="1153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Obrázek 2" descr="Obsah obrázku text, interiér, osoba, dokument&#10;&#10;Popis byl vytvořen automaticky">
            <a:extLst>
              <a:ext uri="{FF2B5EF4-FFF2-40B4-BE49-F238E27FC236}">
                <a16:creationId xmlns:a16="http://schemas.microsoft.com/office/drawing/2014/main" id="{056D0EBD-9612-3C46-934B-1FEAABA40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Obrázek 3" descr="Obsah obrázku text, postel, látka&#10;&#10;Popis byl vytvořen automaticky">
            <a:extLst>
              <a:ext uri="{FF2B5EF4-FFF2-40B4-BE49-F238E27FC236}">
                <a16:creationId xmlns:a16="http://schemas.microsoft.com/office/drawing/2014/main" id="{4F46744A-F9CA-254B-AF66-1CFB58E41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6EFE33-99D7-E542-99C3-D6141E0B7B3B}"/>
              </a:ext>
            </a:extLst>
          </p:cNvPr>
          <p:cNvSpPr txBox="1"/>
          <p:nvPr/>
        </p:nvSpPr>
        <p:spPr>
          <a:xfrm>
            <a:off x="4443413" y="92868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Černá stuha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F9C78F0-210C-2C45-B4D6-99DCD3002945}"/>
              </a:ext>
            </a:extLst>
          </p:cNvPr>
          <p:cNvSpPr txBox="1"/>
          <p:nvPr/>
        </p:nvSpPr>
        <p:spPr>
          <a:xfrm>
            <a:off x="506038" y="2110840"/>
            <a:ext cx="385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Doba vzniku Země a života na Zemi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43DBD3-13D8-AE42-8D1C-AD4BC7D69BC7}"/>
              </a:ext>
            </a:extLst>
          </p:cNvPr>
          <p:cNvSpPr txBox="1"/>
          <p:nvPr/>
        </p:nvSpPr>
        <p:spPr>
          <a:xfrm>
            <a:off x="506038" y="3099718"/>
            <a:ext cx="4799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45 metrů, 4,5 miliardy let. 1 cm= 1mil. let.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Červená část  3 cm=3 mil. let lidských dějin.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Dochází k uvědomění…</a:t>
            </a:r>
          </a:p>
        </p:txBody>
      </p:sp>
      <p:pic>
        <p:nvPicPr>
          <p:cNvPr id="6" name="Obrázek 5" descr="Obsah obrázku tráva, strom, exteriér, pole&#10;&#10;Popis byl vytvořen automaticky">
            <a:extLst>
              <a:ext uri="{FF2B5EF4-FFF2-40B4-BE49-F238E27FC236}">
                <a16:creationId xmlns:a16="http://schemas.microsoft.com/office/drawing/2014/main" id="{F03145A1-46DD-404F-8EE3-FA597FC5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463" y="1743075"/>
            <a:ext cx="5581649" cy="41862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FF57C9-174B-A744-8BA6-AB9B4B38EC06}"/>
              </a:ext>
            </a:extLst>
          </p:cNvPr>
          <p:cNvSpPr txBox="1"/>
          <p:nvPr/>
        </p:nvSpPr>
        <p:spPr>
          <a:xfrm>
            <a:off x="506038" y="4642594"/>
            <a:ext cx="51148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„Pochmurná hnědá krusta se postupně mění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je pokryta pohostinnějšími vrstvami.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Než se však může stát domovem živých bytostí,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musí nějaká účinná síla zajistit čistý vzduch,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aby mohly dýchat.“ (M.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Montessori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50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75C7A52-DB9F-B445-889C-9CD22B9BD957}"/>
              </a:ext>
            </a:extLst>
          </p:cNvPr>
          <p:cNvSpPr txBox="1"/>
          <p:nvPr/>
        </p:nvSpPr>
        <p:spPr>
          <a:xfrm>
            <a:off x="581893" y="1140193"/>
            <a:ext cx="9369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„Ukázat mladým lidem jejich místo ve vesmíru a v evoluci života a tím posílit jejich úctu před zákony stvoření.“ (M a M.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Montessori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86D632-A1DD-F04E-97BC-B53EBBD3825A}"/>
              </a:ext>
            </a:extLst>
          </p:cNvPr>
          <p:cNvSpPr txBox="1"/>
          <p:nvPr/>
        </p:nvSpPr>
        <p:spPr>
          <a:xfrm>
            <a:off x="581893" y="2651445"/>
            <a:ext cx="10616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Děti 6 – 12 jsou zvídavé a zvědavé a prahnou po poznání. Jsou citlivé k přírodě a historickým událostem. „Zasadit semínka vědy.“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0A6D37-D5BE-7B40-8F09-76F221C10CA0}"/>
              </a:ext>
            </a:extLst>
          </p:cNvPr>
          <p:cNvSpPr txBox="1"/>
          <p:nvPr/>
        </p:nvSpPr>
        <p:spPr>
          <a:xfrm>
            <a:off x="581893" y="4565710"/>
            <a:ext cx="7649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důležité, aby děti cítily naši lásku k vesmíru a zázraku stvoření</a:t>
            </a:r>
            <a:r>
              <a:rPr lang="cs-CZ" dirty="0"/>
              <a:t>.</a:t>
            </a:r>
          </a:p>
        </p:txBody>
      </p:sp>
      <p:pic>
        <p:nvPicPr>
          <p:cNvPr id="6" name="Obrázek 5" descr="Obsah obrázku stůl, osoba, vsedě, hrníček&#10;&#10;Popis byl vytvořen automaticky">
            <a:extLst>
              <a:ext uri="{FF2B5EF4-FFF2-40B4-BE49-F238E27FC236}">
                <a16:creationId xmlns:a16="http://schemas.microsoft.com/office/drawing/2014/main" id="{26DACFE1-31AC-4B46-8444-BADD556C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516" y="3268535"/>
            <a:ext cx="2245902" cy="29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5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5513D9-951D-7A46-82B3-8DEF55BD10E7}"/>
              </a:ext>
            </a:extLst>
          </p:cNvPr>
          <p:cNvSpPr txBox="1"/>
          <p:nvPr/>
        </p:nvSpPr>
        <p:spPr>
          <a:xfrm>
            <a:off x="838199" y="857251"/>
            <a:ext cx="4581525" cy="2076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Dějiny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lidstva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B839C6-56BA-824F-A036-E99E65DE4B21}"/>
              </a:ext>
            </a:extLst>
          </p:cNvPr>
          <p:cNvSpPr txBox="1"/>
          <p:nvPr/>
        </p:nvSpPr>
        <p:spPr>
          <a:xfrm>
            <a:off x="838199" y="3190875"/>
            <a:ext cx="4581526" cy="298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„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to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miliony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let,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žijící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tvorové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začali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postupně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vyvíjet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podoby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člověka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jsi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(M. Montessori)</a:t>
            </a:r>
            <a:br>
              <a:rPr lang="en-US" dirty="0">
                <a:solidFill>
                  <a:schemeClr val="tx2">
                    <a:alpha val="60000"/>
                  </a:schemeClr>
                </a:solidFill>
              </a:rPr>
            </a:b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5" name="Obrázek 4" descr="Obsah obrázku osoba, interiér, dítě, skupina&#10;&#10;Popis byl vytvořen automaticky">
            <a:extLst>
              <a:ext uri="{FF2B5EF4-FFF2-40B4-BE49-F238E27FC236}">
                <a16:creationId xmlns:a16="http://schemas.microsoft.com/office/drawing/2014/main" id="{6D185EA2-27CD-F84B-92A7-D50A90FAE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0" r="16291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5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ame 2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DF86D2-2462-184F-B35A-D54888A928E8}"/>
              </a:ext>
            </a:extLst>
          </p:cNvPr>
          <p:cNvSpPr txBox="1"/>
          <p:nvPr/>
        </p:nvSpPr>
        <p:spPr>
          <a:xfrm>
            <a:off x="909451" y="1124569"/>
            <a:ext cx="4581526" cy="2986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Příběh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Země</a:t>
            </a:r>
            <a:b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Bůh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nemá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ruce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Mudrci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věří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nejdříve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nebylo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obrovský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chaos a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všude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kolem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když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náhle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Bůh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řekl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Budiž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světlo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A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bylo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světlo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……” (M. Montessori)</a:t>
            </a:r>
          </a:p>
        </p:txBody>
      </p:sp>
      <p:pic>
        <p:nvPicPr>
          <p:cNvPr id="4" name="Obrázek 3" descr="Obsah obrázku osoba, interiér, dítě, skupina&#10;&#10;Popis byl vytvořen automaticky">
            <a:extLst>
              <a:ext uri="{FF2B5EF4-FFF2-40B4-BE49-F238E27FC236}">
                <a16:creationId xmlns:a16="http://schemas.microsoft.com/office/drawing/2014/main" id="{8BD15F71-2BC1-C140-990D-B15F9872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5" r="20075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7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soba, skupina, interiér, lidé&#10;&#10;Popis byl vytvořen automaticky">
            <a:extLst>
              <a:ext uri="{FF2B5EF4-FFF2-40B4-BE49-F238E27FC236}">
                <a16:creationId xmlns:a16="http://schemas.microsoft.com/office/drawing/2014/main" id="{9A9C2CCC-082E-FE4B-AA93-6B8F7DDBB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24980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6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soba, dítě, skupina, dav&#10;&#10;Popis byl vytvořen automaticky">
            <a:extLst>
              <a:ext uri="{FF2B5EF4-FFF2-40B4-BE49-F238E27FC236}">
                <a16:creationId xmlns:a16="http://schemas.microsoft.com/office/drawing/2014/main" id="{700AB808-30FE-B345-B13B-F76390DF4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345" b="45457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5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osoba, interiér, skupina, scéna&#10;&#10;Popis byl vytvořen automaticky">
            <a:extLst>
              <a:ext uri="{FF2B5EF4-FFF2-40B4-BE49-F238E27FC236}">
                <a16:creationId xmlns:a16="http://schemas.microsoft.com/office/drawing/2014/main" id="{F7A234C1-4258-8542-B1D6-12AD13CC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983" r="-1" b="10997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ráva, strom, osoba, exteriér&#10;&#10;Popis byl vytvořen automaticky">
            <a:extLst>
              <a:ext uri="{FF2B5EF4-FFF2-40B4-BE49-F238E27FC236}">
                <a16:creationId xmlns:a16="http://schemas.microsoft.com/office/drawing/2014/main" id="{005E9B51-A56B-4442-88EC-A97B3705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982" r="-1" b="-1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8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ame 3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811F52B-8F3F-FD43-BAD0-53F3353F663D}"/>
              </a:ext>
            </a:extLst>
          </p:cNvPr>
          <p:cNvSpPr txBox="1"/>
          <p:nvPr/>
        </p:nvSpPr>
        <p:spPr>
          <a:xfrm>
            <a:off x="838200" y="1122363"/>
            <a:ext cx="532261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Vzniknou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záznamy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pozorování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experimentování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Obrázek 29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1AFB9FDB-5F3C-A74E-B3FB-0E07A3388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r="-4" b="18974"/>
          <a:stretch/>
        </p:blipFill>
        <p:spPr>
          <a:xfrm>
            <a:off x="6774260" y="436229"/>
            <a:ext cx="4924979" cy="2992772"/>
          </a:xfrm>
          <a:prstGeom prst="rect">
            <a:avLst/>
          </a:prstGeom>
        </p:spPr>
      </p:pic>
      <p:pic>
        <p:nvPicPr>
          <p:cNvPr id="11" name="Obrázek 10" descr="Obsah obrázku patro, interiér, osoba&#10;&#10;Popis byl vytvořen automaticky">
            <a:extLst>
              <a:ext uri="{FF2B5EF4-FFF2-40B4-BE49-F238E27FC236}">
                <a16:creationId xmlns:a16="http://schemas.microsoft.com/office/drawing/2014/main" id="{59035F4D-D8CE-3445-97C9-63577F8C4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21420" r="2" b="33006"/>
          <a:stretch/>
        </p:blipFill>
        <p:spPr>
          <a:xfrm>
            <a:off x="6774260" y="3424319"/>
            <a:ext cx="4924979" cy="2992772"/>
          </a:xfrm>
          <a:prstGeom prst="rect">
            <a:avLst/>
          </a:prstGeom>
        </p:spPr>
      </p:pic>
      <p:sp>
        <p:nvSpPr>
          <p:cNvPr id="45" name="Frame 44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40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ráva, osoba, exteriér&#10;&#10;Popis byl vytvořen automaticky">
            <a:extLst>
              <a:ext uri="{FF2B5EF4-FFF2-40B4-BE49-F238E27FC236}">
                <a16:creationId xmlns:a16="http://schemas.microsoft.com/office/drawing/2014/main" id="{49E9DCF8-1624-F842-88DF-51F411D4F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9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Obrázek 8" descr="Obsah obrázku tráva, exteriér, dítě, mladý&#10;&#10;Popis byl vytvořen automaticky">
            <a:extLst>
              <a:ext uri="{FF2B5EF4-FFF2-40B4-BE49-F238E27FC236}">
                <a16:creationId xmlns:a16="http://schemas.microsoft.com/office/drawing/2014/main" id="{8A5C168F-19CA-7842-B686-60D56E0C8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9" r="-3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Obrázek 4" descr="Obsah obrázku země, exteriér, kámen&#10;&#10;Popis byl vytvořen automaticky">
            <a:extLst>
              <a:ext uri="{FF2B5EF4-FFF2-40B4-BE49-F238E27FC236}">
                <a16:creationId xmlns:a16="http://schemas.microsoft.com/office/drawing/2014/main" id="{05AE4E60-A372-5F4D-87D7-780A36DEE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3" r="24569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1" name="Obrázek 10" descr="Obsah obrázku tráva, osoba, exteriér, dítě&#10;&#10;Popis byl vytvořen automaticky">
            <a:extLst>
              <a:ext uri="{FF2B5EF4-FFF2-40B4-BE49-F238E27FC236}">
                <a16:creationId xmlns:a16="http://schemas.microsoft.com/office/drawing/2014/main" id="{A7C0E04A-A152-364C-AABF-71B08FC00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7" r="6347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Obrázek 6" descr="Obsah obrázku kontejner, růžová, plast, box&#10;&#10;Popis byl vytvořen automaticky">
            <a:extLst>
              <a:ext uri="{FF2B5EF4-FFF2-40B4-BE49-F238E27FC236}">
                <a16:creationId xmlns:a16="http://schemas.microsoft.com/office/drawing/2014/main" id="{5916E675-6437-0543-8F6A-30B09A1927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05" r="2" b="14727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74307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DarkSeedLeftStep">
      <a:dk1>
        <a:srgbClr val="000000"/>
      </a:dk1>
      <a:lt1>
        <a:srgbClr val="FFFFFF"/>
      </a:lt1>
      <a:dk2>
        <a:srgbClr val="311B25"/>
      </a:dk2>
      <a:lt2>
        <a:srgbClr val="F0F3F2"/>
      </a:lt2>
      <a:accent1>
        <a:srgbClr val="C34D82"/>
      </a:accent1>
      <a:accent2>
        <a:srgbClr val="B13BA1"/>
      </a:accent2>
      <a:accent3>
        <a:srgbClr val="A24DC3"/>
      </a:accent3>
      <a:accent4>
        <a:srgbClr val="5F3BB1"/>
      </a:accent4>
      <a:accent5>
        <a:srgbClr val="4D5AC3"/>
      </a:accent5>
      <a:accent6>
        <a:srgbClr val="3B7AB1"/>
      </a:accent6>
      <a:hlink>
        <a:srgbClr val="655FC9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309</Words>
  <Application>Microsoft Macintosh PowerPoint</Application>
  <PresentationFormat>Širokoúhlá obrazovka</PresentationFormat>
  <Paragraphs>18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Avenir Next LT Pro</vt:lpstr>
      <vt:lpstr>Sabon Next LT</vt:lpstr>
      <vt:lpstr>Wingdings</vt:lpstr>
      <vt:lpstr>LuminousVTI</vt:lpstr>
      <vt:lpstr>Kosmické příběhy   M. a M. Montessori  ve školním prostředí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Pokus se sopkou</vt:lpstr>
      <vt:lpstr>Prezentace aplikace PowerPoint</vt:lpstr>
      <vt:lpstr>Příběh o vzniku života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Kosmické příběhy   M. a M. Montessori  ve školním prostředí</dc:title>
  <dc:creator>Petra Turečková</dc:creator>
  <cp:lastModifiedBy>Petra Turečková</cp:lastModifiedBy>
  <cp:revision>4</cp:revision>
  <dcterms:created xsi:type="dcterms:W3CDTF">2021-11-12T16:05:40Z</dcterms:created>
  <dcterms:modified xsi:type="dcterms:W3CDTF">2021-11-12T19:59:55Z</dcterms:modified>
</cp:coreProperties>
</file>