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66"/>
                </a:solidFill>
              </a:rPr>
              <a:t>Přirozený vývoj </a:t>
            </a:r>
            <a:r>
              <a:rPr lang="cs-CZ" b="1" dirty="0">
                <a:solidFill>
                  <a:srgbClr val="FF0066"/>
                </a:solidFill>
              </a:rPr>
              <a:t>jazyka </a:t>
            </a:r>
            <a:r>
              <a:rPr lang="cs-CZ" dirty="0">
                <a:solidFill>
                  <a:srgbClr val="FF0066"/>
                </a:solidFill>
              </a:rPr>
              <a:t>spojený s vývojem člověka jako živočišného druhu.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vznik jazyka</a:t>
            </a:r>
          </a:p>
          <a:p>
            <a:pPr>
              <a:buFontTx/>
              <a:buChar char="-"/>
            </a:pPr>
            <a:r>
              <a:rPr lang="cs-CZ" dirty="0" smtClean="0"/>
              <a:t>vývoj, změny systému („hotového“)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19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Substrát </a:t>
            </a:r>
            <a:r>
              <a:rPr lang="cs-CZ" dirty="0" smtClean="0"/>
              <a:t>– stopy a vliv zaniklého jazyka v jazyku jiném jako výsledek jazykového kontaktu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Vysvětluje se též tak, že „podřízený“ jazyk působí „zdola“ na jazyk dominující (</a:t>
            </a:r>
            <a:r>
              <a:rPr lang="cs-CZ" sz="2800" i="1" dirty="0" smtClean="0"/>
              <a:t>keltský substrát </a:t>
            </a:r>
            <a:r>
              <a:rPr lang="cs-CZ" sz="2800" dirty="0" smtClean="0"/>
              <a:t>ve francouzštině, </a:t>
            </a:r>
            <a:r>
              <a:rPr lang="cs-CZ" sz="2800" i="1" dirty="0" smtClean="0"/>
              <a:t>stopy jazyka Keltů a Iberů </a:t>
            </a:r>
            <a:r>
              <a:rPr lang="cs-CZ" sz="2800" dirty="0" smtClean="0"/>
              <a:t>v latině…).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Též se hovoří o keltském substrátu v češtině, i když keltština podřízena češtině nebyla, ale nebyla u nás dominujícím jazykem.</a:t>
            </a:r>
            <a:r>
              <a:rPr lang="cs-CZ" dirty="0" smtClean="0"/>
              <a:t>	</a:t>
            </a:r>
            <a:r>
              <a:rPr lang="cs-CZ" dirty="0" smtClean="0">
                <a:solidFill>
                  <a:srgbClr val="FF0066"/>
                </a:solidFill>
              </a:rPr>
              <a:t>	</a:t>
            </a:r>
            <a:r>
              <a:rPr lang="cs-CZ" dirty="0">
                <a:solidFill>
                  <a:srgbClr val="FF0066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15055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endParaRPr lang="cs-CZ" sz="40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4000" dirty="0" smtClean="0">
                <a:solidFill>
                  <a:srgbClr val="FF0066"/>
                </a:solidFill>
              </a:rPr>
              <a:t>Adstrát </a:t>
            </a:r>
            <a:r>
              <a:rPr lang="cs-CZ" sz="4000" dirty="0" smtClean="0"/>
              <a:t>– výsledek jazykových kontaktů;  ovlivňování se existujících jazyků navzájem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Německý adstrát v češtině </a:t>
            </a:r>
            <a:r>
              <a:rPr lang="cs-CZ" sz="4000" dirty="0" smtClean="0"/>
              <a:t>– názvy povolání (mincíř, mincmistr, rytíř, knedlík)</a:t>
            </a:r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smtClean="0"/>
              <a:t>Český a slovenský adstrát </a:t>
            </a:r>
            <a:r>
              <a:rPr lang="cs-CZ" sz="4000" dirty="0" smtClean="0"/>
              <a:t>v </a:t>
            </a:r>
            <a:r>
              <a:rPr lang="cs-CZ" sz="4000" b="1" dirty="0" smtClean="0"/>
              <a:t>mluvené </a:t>
            </a:r>
            <a:r>
              <a:rPr lang="cs-CZ" sz="4000" dirty="0" smtClean="0"/>
              <a:t>rakouské němčině (</a:t>
            </a:r>
            <a:r>
              <a:rPr lang="cs-CZ" sz="4000" i="1" dirty="0" err="1" smtClean="0"/>
              <a:t>Paradaien</a:t>
            </a:r>
            <a:r>
              <a:rPr lang="cs-CZ" sz="4000" dirty="0" smtClean="0"/>
              <a:t>, </a:t>
            </a:r>
            <a:r>
              <a:rPr lang="cs-CZ" sz="4000" i="1" dirty="0" err="1" smtClean="0"/>
              <a:t>Rybiesel</a:t>
            </a:r>
            <a:r>
              <a:rPr lang="cs-CZ" sz="4000" dirty="0" smtClean="0"/>
              <a:t> – ve slovníku je nenajdeme)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66"/>
                </a:solidFill>
              </a:rPr>
              <a:t>	</a:t>
            </a:r>
            <a:r>
              <a:rPr lang="cs-CZ" dirty="0">
                <a:solidFill>
                  <a:srgbClr val="FF0066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375580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Superstrát </a:t>
            </a:r>
            <a:r>
              <a:rPr lang="cs-CZ" dirty="0" smtClean="0"/>
              <a:t>– výsledek jazykových kontaktů; mocensky dominantní jazyk „shora“ působí na jazyk původních obyvatel, popř. na ně vykonává „tlak“ (v historii). Dochází k posunu.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Příklad: </a:t>
            </a:r>
          </a:p>
          <a:p>
            <a:pPr marL="0" indent="0">
              <a:buNone/>
            </a:pPr>
            <a:r>
              <a:rPr lang="cs-CZ" dirty="0" smtClean="0"/>
              <a:t>- vliv latiny na národní jazyky z doby, kdy byla dominantním jazykem vědy a diplomacie, v češtině např. postavení shodného přívlastku za jménem v odborných názvech: kyselina sírová, liška obecná, pstruh potoční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dirty="0" smtClean="0"/>
              <a:t>- lexikální výpůjčky ve středověku z latiny (preambule, formule…)</a:t>
            </a:r>
            <a:r>
              <a:rPr lang="cs-CZ" dirty="0" smtClean="0">
                <a:solidFill>
                  <a:srgbClr val="FF0066"/>
                </a:solidFill>
              </a:rPr>
              <a:t>	</a:t>
            </a:r>
            <a:r>
              <a:rPr lang="cs-CZ" dirty="0">
                <a:solidFill>
                  <a:srgbClr val="FF0066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572127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Superstrát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dirty="0" smtClean="0"/>
              <a:t>lexikální výpůjčky v češtině z němčiny a angličtiny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Výrazy z němčiny jsou stylově „nižší“ (</a:t>
            </a:r>
            <a:r>
              <a:rPr lang="cs-CZ" sz="2800" i="1" dirty="0" smtClean="0"/>
              <a:t>ksicht</a:t>
            </a:r>
            <a:r>
              <a:rPr lang="cs-CZ" sz="2800" dirty="0" smtClean="0"/>
              <a:t>, </a:t>
            </a:r>
            <a:r>
              <a:rPr lang="cs-CZ" sz="2800" i="1" dirty="0" smtClean="0"/>
              <a:t>kšeft</a:t>
            </a:r>
            <a:r>
              <a:rPr lang="cs-CZ" sz="2800" dirty="0" smtClean="0"/>
              <a:t>, </a:t>
            </a:r>
            <a:r>
              <a:rPr lang="cs-CZ" sz="2800" i="1" dirty="0" smtClean="0"/>
              <a:t>vercajk</a:t>
            </a:r>
            <a:r>
              <a:rPr lang="cs-CZ" sz="2800" dirty="0" smtClean="0"/>
              <a:t>…)</a:t>
            </a:r>
          </a:p>
          <a:p>
            <a:pPr marL="0" indent="0">
              <a:buNone/>
            </a:pPr>
            <a:r>
              <a:rPr lang="cs-CZ" sz="2800" dirty="0" smtClean="0"/>
              <a:t>Výrazy z angličtiny si zachovávají stylovou hodnotu: klient (</a:t>
            </a:r>
            <a:r>
              <a:rPr lang="cs-CZ" sz="2800" dirty="0" err="1" smtClean="0"/>
              <a:t>client</a:t>
            </a:r>
            <a:r>
              <a:rPr lang="cs-CZ" sz="2800" dirty="0" smtClean="0"/>
              <a:t>), dealer, </a:t>
            </a:r>
            <a:r>
              <a:rPr lang="cs-CZ" sz="2800" dirty="0" err="1" smtClean="0"/>
              <a:t>screening</a:t>
            </a:r>
            <a:r>
              <a:rPr lang="cs-CZ" sz="2800" dirty="0" smtClean="0"/>
              <a:t>, monitoring…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44565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Superstrát</a:t>
            </a:r>
          </a:p>
          <a:p>
            <a:pPr marL="0" indent="0">
              <a:buNone/>
            </a:pPr>
            <a:endParaRPr lang="cs-CZ" sz="2800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Vysvětlení: dnes nejde o „mocenskou dominanci“ jazyků, ale o jejich postavení v určitých sférách komunikace</a:t>
            </a:r>
          </a:p>
        </p:txBody>
      </p:sp>
    </p:spTree>
    <p:extLst>
      <p:ext uri="{BB962C8B-B14F-4D97-AF65-F5344CB8AC3E}">
        <p14:creationId xmlns:p14="http://schemas.microsoft.com/office/powerpoint/2010/main" val="354432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Teorie </a:t>
            </a:r>
            <a:r>
              <a:rPr lang="cs-CZ" dirty="0"/>
              <a:t>vzniku jazyka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utopická</a:t>
            </a:r>
            <a:r>
              <a:rPr lang="cs-CZ" dirty="0" smtClean="0"/>
              <a:t>		</a:t>
            </a:r>
            <a:r>
              <a:rPr lang="cs-CZ" dirty="0" smtClean="0">
                <a:solidFill>
                  <a:srgbClr val="0070C0"/>
                </a:solidFill>
              </a:rPr>
              <a:t>genetická</a:t>
            </a:r>
            <a:r>
              <a:rPr lang="cs-CZ" dirty="0" smtClean="0"/>
              <a:t>			</a:t>
            </a:r>
            <a:r>
              <a:rPr lang="cs-CZ" dirty="0" smtClean="0">
                <a:solidFill>
                  <a:srgbClr val="FF0066"/>
                </a:solidFill>
              </a:rPr>
              <a:t>přirozená</a:t>
            </a:r>
          </a:p>
          <a:p>
            <a:pPr marL="0" indent="0">
              <a:buNone/>
            </a:pPr>
            <a:r>
              <a:rPr lang="cs-CZ" dirty="0" smtClean="0"/>
              <a:t>(podle F. Čermáka)</a:t>
            </a:r>
            <a:endParaRPr lang="cs-CZ" dirty="0"/>
          </a:p>
        </p:txBody>
      </p:sp>
      <p:cxnSp>
        <p:nvCxnSpPr>
          <p:cNvPr id="3" name="Přímá spojnice 2"/>
          <p:cNvCxnSpPr/>
          <p:nvPr/>
        </p:nvCxnSpPr>
        <p:spPr>
          <a:xfrm flipH="1">
            <a:off x="1403648" y="2060848"/>
            <a:ext cx="25202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3923928" y="2060848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851920" y="2060848"/>
            <a:ext cx="352839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18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Utopická teorie </a:t>
            </a:r>
          </a:p>
          <a:p>
            <a:pPr marL="0" indent="0">
              <a:buNone/>
            </a:pPr>
            <a:r>
              <a:rPr lang="cs-CZ" dirty="0" smtClean="0"/>
              <a:t>Budování </a:t>
            </a:r>
            <a:r>
              <a:rPr lang="cs-CZ" dirty="0" smtClean="0">
                <a:solidFill>
                  <a:srgbClr val="FF0066"/>
                </a:solidFill>
              </a:rPr>
              <a:t>babylonské věže</a:t>
            </a:r>
            <a:r>
              <a:rPr lang="cs-CZ" dirty="0" smtClean="0"/>
              <a:t>, následný pád a rozmetání </a:t>
            </a:r>
            <a:r>
              <a:rPr lang="cs-CZ" dirty="0" smtClean="0">
                <a:latin typeface="Times New Roman"/>
                <a:cs typeface="Times New Roman"/>
              </a:rPr>
              <a:t>→ zmatení jazyků, tj. </a:t>
            </a:r>
            <a:r>
              <a:rPr lang="cs-CZ" dirty="0" smtClean="0">
                <a:solidFill>
                  <a:srgbClr val="FF0066"/>
                </a:solidFill>
                <a:latin typeface="Times New Roman"/>
                <a:cs typeface="Times New Roman"/>
              </a:rPr>
              <a:t>rozdělení původního společného jazyka</a:t>
            </a:r>
            <a:r>
              <a:rPr lang="cs-CZ" dirty="0" smtClean="0">
                <a:latin typeface="Times New Roman"/>
                <a:cs typeface="Times New Roman"/>
              </a:rPr>
              <a:t>, rozchod stavitelů na více míst.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6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Genetická teorie </a:t>
            </a:r>
          </a:p>
          <a:p>
            <a:pPr marL="0" indent="0">
              <a:buNone/>
            </a:pPr>
            <a:r>
              <a:rPr lang="cs-CZ" dirty="0" smtClean="0"/>
              <a:t>Jazyk vznikl jako důsledek náhlé genetické mutace lidí.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Předpokládá se vznik jazyka u </a:t>
            </a:r>
            <a:r>
              <a:rPr lang="cs-CZ" dirty="0" smtClean="0">
                <a:solidFill>
                  <a:srgbClr val="FF0066"/>
                </a:solidFill>
              </a:rPr>
              <a:t>homo sapiens </a:t>
            </a:r>
            <a:r>
              <a:rPr lang="cs-CZ" dirty="0" smtClean="0"/>
              <a:t>(cca před 300 000 lety), o rozvinutém jazyce by bylo možné hovořit před 50-70 000 lety.</a:t>
            </a:r>
          </a:p>
          <a:p>
            <a:pPr marL="0" indent="0">
              <a:buNone/>
            </a:pPr>
            <a:r>
              <a:rPr lang="cs-CZ" dirty="0" smtClean="0"/>
              <a:t>(Objevují se názory o starším vývoji jazyka.)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200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99093" y="1988840"/>
            <a:ext cx="4038600" cy="2476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onomatopoická		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smtClean="0"/>
              <a:t>vznik jazyka nápodobou zvuků v přírodě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720208" y="2060848"/>
            <a:ext cx="4038600" cy="182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66"/>
                </a:solidFill>
              </a:rPr>
              <a:t>i</a:t>
            </a:r>
            <a:r>
              <a:rPr lang="cs-CZ" dirty="0" smtClean="0">
                <a:solidFill>
                  <a:srgbClr val="FF0066"/>
                </a:solidFill>
              </a:rPr>
              <a:t>nterjekční</a:t>
            </a:r>
          </a:p>
          <a:p>
            <a:pPr marL="0" indent="0">
              <a:buNone/>
            </a:pPr>
            <a:endParaRPr lang="cs-CZ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 smtClean="0"/>
              <a:t>vznik jazyka z lidských výkřiků</a:t>
            </a:r>
            <a:endParaRPr lang="cs-CZ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539552" y="980728"/>
            <a:ext cx="821925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>
                <a:solidFill>
                  <a:srgbClr val="FF0066"/>
                </a:solidFill>
              </a:rPr>
              <a:t>Přirozená teorie (přirozený vývoj)</a:t>
            </a:r>
            <a:endParaRPr lang="cs-CZ" sz="3600" dirty="0">
              <a:solidFill>
                <a:srgbClr val="FF0066"/>
              </a:solidFill>
            </a:endParaRPr>
          </a:p>
        </p:txBody>
      </p:sp>
      <p:sp>
        <p:nvSpPr>
          <p:cNvPr id="7" name="Nadpis 3"/>
          <p:cNvSpPr txBox="1">
            <a:spLocks/>
          </p:cNvSpPr>
          <p:nvPr/>
        </p:nvSpPr>
        <p:spPr>
          <a:xfrm>
            <a:off x="395536" y="4581128"/>
            <a:ext cx="821925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Vzniku jazyka mohl předcházet „jazyk gest“.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85796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monogenetické</a:t>
            </a:r>
            <a:r>
              <a:rPr lang="cs-CZ" dirty="0" smtClean="0">
                <a:solidFill>
                  <a:srgbClr val="FF0066"/>
                </a:solidFill>
              </a:rPr>
              <a:t>		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/>
              <a:t>h</a:t>
            </a:r>
            <a:r>
              <a:rPr lang="cs-CZ" sz="2400" dirty="0" smtClean="0"/>
              <a:t>ypotéza o vzniku jazyků z jednoho společného „předka“ (prajazyka)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 současné době považováno spíše za nepravděpodobné</a:t>
            </a:r>
            <a:endParaRPr lang="cs-CZ" sz="2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</a:t>
            </a:r>
            <a:r>
              <a:rPr lang="cs-CZ" dirty="0" smtClean="0">
                <a:solidFill>
                  <a:srgbClr val="0070C0"/>
                </a:solidFill>
              </a:rPr>
              <a:t>olygenetické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vznik různých jazyků (prajazyků) na více místech nezávisle na sobě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467544" y="98072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FF0066"/>
                </a:solidFill>
              </a:rPr>
              <a:t>Teorie vzniku jazyka</a:t>
            </a:r>
            <a:endParaRPr lang="cs-CZ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9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divergence </a:t>
            </a:r>
            <a:r>
              <a:rPr lang="cs-CZ" dirty="0" smtClean="0"/>
              <a:t>x</a:t>
            </a:r>
            <a:r>
              <a:rPr lang="cs-CZ" dirty="0" smtClean="0">
                <a:solidFill>
                  <a:srgbClr val="FF0066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k</a:t>
            </a:r>
            <a:r>
              <a:rPr lang="cs-CZ" dirty="0" smtClean="0">
                <a:solidFill>
                  <a:srgbClr val="0070C0"/>
                </a:solidFill>
              </a:rPr>
              <a:t>onvergence</a:t>
            </a:r>
            <a:endParaRPr lang="cs-CZ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Divergence </a:t>
            </a:r>
            <a:r>
              <a:rPr lang="cs-CZ" dirty="0" smtClean="0"/>
              <a:t>– štěpení, rozrůznění</a:t>
            </a:r>
          </a:p>
          <a:p>
            <a:pPr marL="0" indent="0">
              <a:buNone/>
            </a:pPr>
            <a:r>
              <a:rPr lang="cs-CZ" dirty="0" smtClean="0"/>
              <a:t>Zpravidla se z jednoho jazyka/prajazyka postupně oddělují významné jazykové útvary, původně mohly mít statut nářečí, později se stávají jazyky.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 divergence vychází genetická </a:t>
            </a:r>
            <a:r>
              <a:rPr lang="cs-CZ" smtClean="0"/>
              <a:t>klasifikace jazyků.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66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688813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Fylogeneze jazyka – </a:t>
            </a:r>
            <a:r>
              <a:rPr lang="cs-CZ" dirty="0" smtClean="0">
                <a:solidFill>
                  <a:srgbClr val="FF0066"/>
                </a:solidFill>
              </a:rPr>
              <a:t>příklad divergence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6665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F0066"/>
                </a:solidFill>
              </a:rPr>
              <a:t>s</a:t>
            </a:r>
            <a:r>
              <a:rPr lang="cs-CZ" sz="2400" dirty="0" smtClean="0">
                <a:solidFill>
                  <a:srgbClr val="FF0066"/>
                </a:solidFill>
              </a:rPr>
              <a:t>lovanská větev</a:t>
            </a:r>
          </a:p>
          <a:p>
            <a:pPr marL="0" indent="0">
              <a:buNone/>
            </a:pPr>
            <a:endParaRPr lang="cs-CZ" sz="2400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jednotlivé jazyky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7164288" y="1600200"/>
            <a:ext cx="1522512" cy="452596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>
                <a:solidFill>
                  <a:srgbClr val="FF0066"/>
                </a:solidFill>
              </a:rPr>
              <a:t>k</a:t>
            </a:r>
            <a:r>
              <a:rPr lang="cs-CZ" sz="2400" dirty="0" smtClean="0">
                <a:solidFill>
                  <a:srgbClr val="FF0066"/>
                </a:solidFill>
              </a:rPr>
              <a:t>eltská větev</a:t>
            </a:r>
          </a:p>
          <a:p>
            <a:pPr marL="0" indent="0">
              <a:buNone/>
            </a:pPr>
            <a:endParaRPr lang="cs-CZ" sz="2400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/>
              <a:t>jednotlivé jazyky</a:t>
            </a:r>
          </a:p>
          <a:p>
            <a:pPr marL="0" indent="0">
              <a:buNone/>
            </a:pPr>
            <a:endParaRPr lang="cs-CZ" sz="2400" dirty="0">
              <a:solidFill>
                <a:srgbClr val="FF0066"/>
              </a:solidFill>
            </a:endParaRP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467544" y="98072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2" name="Nadpis 3"/>
          <p:cNvSpPr txBox="1">
            <a:spLocks/>
          </p:cNvSpPr>
          <p:nvPr/>
        </p:nvSpPr>
        <p:spPr>
          <a:xfrm>
            <a:off x="539552" y="98072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3" name="Zástupný symbol pro obsah 4"/>
          <p:cNvSpPr txBox="1">
            <a:spLocks/>
          </p:cNvSpPr>
          <p:nvPr/>
        </p:nvSpPr>
        <p:spPr>
          <a:xfrm>
            <a:off x="2555776" y="1556792"/>
            <a:ext cx="194421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mtClean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14" name="Zástupný symbol pro obsah 10"/>
          <p:cNvSpPr txBox="1">
            <a:spLocks/>
          </p:cNvSpPr>
          <p:nvPr/>
        </p:nvSpPr>
        <p:spPr>
          <a:xfrm>
            <a:off x="4932040" y="1653891"/>
            <a:ext cx="17385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15" name="Nadpis 3"/>
          <p:cNvSpPr txBox="1">
            <a:spLocks/>
          </p:cNvSpPr>
          <p:nvPr/>
        </p:nvSpPr>
        <p:spPr>
          <a:xfrm>
            <a:off x="467544" y="83671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0070C0"/>
                </a:solidFill>
              </a:rPr>
              <a:t>Indoevropský prajazyk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16" name="Zástupný symbol pro obsah 4"/>
          <p:cNvSpPr txBox="1">
            <a:spLocks/>
          </p:cNvSpPr>
          <p:nvPr/>
        </p:nvSpPr>
        <p:spPr>
          <a:xfrm>
            <a:off x="2267744" y="1569496"/>
            <a:ext cx="1440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baltská větev</a:t>
            </a:r>
          </a:p>
          <a:p>
            <a:pPr marL="0" indent="0">
              <a:buFont typeface="Arial" pitchFamily="34" charset="0"/>
              <a:buNone/>
            </a:pPr>
            <a:endParaRPr lang="cs-CZ" sz="2400" dirty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cs-CZ" sz="2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/>
              <a:t>jednotlivé jazyky</a:t>
            </a:r>
          </a:p>
          <a:p>
            <a:pPr marL="0" indent="0">
              <a:buFont typeface="Arial" pitchFamily="34" charset="0"/>
              <a:buNone/>
            </a:pPr>
            <a:endParaRPr lang="cs-CZ" sz="2400" dirty="0" smtClean="0">
              <a:solidFill>
                <a:srgbClr val="FF0066"/>
              </a:solidFill>
            </a:endParaRPr>
          </a:p>
        </p:txBody>
      </p:sp>
      <p:sp>
        <p:nvSpPr>
          <p:cNvPr id="17" name="Zástupný symbol pro obsah 10"/>
          <p:cNvSpPr txBox="1">
            <a:spLocks/>
          </p:cNvSpPr>
          <p:nvPr/>
        </p:nvSpPr>
        <p:spPr>
          <a:xfrm>
            <a:off x="5164206" y="1649535"/>
            <a:ext cx="15225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18" name="Zástupný symbol pro obsah 4"/>
          <p:cNvSpPr txBox="1">
            <a:spLocks/>
          </p:cNvSpPr>
          <p:nvPr/>
        </p:nvSpPr>
        <p:spPr>
          <a:xfrm>
            <a:off x="3635896" y="1556792"/>
            <a:ext cx="16665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germánská větev</a:t>
            </a:r>
          </a:p>
          <a:p>
            <a:pPr marL="0" indent="0">
              <a:buFont typeface="Arial" pitchFamily="34" charset="0"/>
              <a:buNone/>
            </a:pPr>
            <a:endParaRPr lang="cs-CZ" sz="2400" dirty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cs-CZ" sz="2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/>
              <a:t>jednotlivé jazyky</a:t>
            </a:r>
          </a:p>
          <a:p>
            <a:pPr marL="0" indent="0">
              <a:buFont typeface="Arial" pitchFamily="34" charset="0"/>
              <a:buNone/>
            </a:pPr>
            <a:endParaRPr lang="cs-CZ" sz="2400" dirty="0">
              <a:solidFill>
                <a:srgbClr val="FF0066"/>
              </a:solidFill>
            </a:endParaRPr>
          </a:p>
        </p:txBody>
      </p:sp>
      <p:sp>
        <p:nvSpPr>
          <p:cNvPr id="19" name="Zástupný symbol pro obsah 10"/>
          <p:cNvSpPr txBox="1">
            <a:spLocks/>
          </p:cNvSpPr>
          <p:nvPr/>
        </p:nvSpPr>
        <p:spPr>
          <a:xfrm>
            <a:off x="5508104" y="1596256"/>
            <a:ext cx="15225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sz="2400" dirty="0" smtClean="0">
                <a:solidFill>
                  <a:srgbClr val="FF0066"/>
                </a:solidFill>
              </a:rPr>
              <a:t>románská větev</a:t>
            </a:r>
          </a:p>
          <a:p>
            <a:pPr marL="0" indent="0">
              <a:buFont typeface="Arial" pitchFamily="34" charset="0"/>
              <a:buNone/>
            </a:pPr>
            <a:endParaRPr lang="cs-CZ" sz="2400" dirty="0">
              <a:solidFill>
                <a:srgbClr val="FF0066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cs-CZ" sz="2400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sz="2400" dirty="0"/>
              <a:t>jednotlivé jazyky</a:t>
            </a:r>
          </a:p>
          <a:p>
            <a:pPr marL="0" indent="0">
              <a:buFont typeface="Arial" pitchFamily="34" charset="0"/>
              <a:buNone/>
            </a:pPr>
            <a:endParaRPr lang="cs-CZ" sz="2400" dirty="0">
              <a:solidFill>
                <a:srgbClr val="FF0066"/>
              </a:solidFill>
            </a:endParaRPr>
          </a:p>
        </p:txBody>
      </p:sp>
      <p:cxnSp>
        <p:nvCxnSpPr>
          <p:cNvPr id="21" name="Přímá spojnice 20"/>
          <p:cNvCxnSpPr/>
          <p:nvPr/>
        </p:nvCxnSpPr>
        <p:spPr>
          <a:xfrm flipH="1">
            <a:off x="1187624" y="1398786"/>
            <a:ext cx="2736304" cy="73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3923928" y="1398786"/>
            <a:ext cx="432048" cy="80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923928" y="1398786"/>
            <a:ext cx="2160240" cy="80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923928" y="1398786"/>
            <a:ext cx="3600400" cy="80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H="1">
            <a:off x="2987824" y="1398786"/>
            <a:ext cx="864096" cy="806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683568" y="285293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971600" y="285293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971600" y="2852936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2807804" y="2780928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807804" y="281693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4378007" y="2744924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6269360" y="281693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7668344" y="285293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4339054" y="2744924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6269360" y="2778424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7669896" y="2847927"/>
            <a:ext cx="36004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H="1">
            <a:off x="2512087" y="2775085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H="1">
            <a:off x="4051022" y="2744924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H="1">
            <a:off x="5917777" y="288476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H="1">
            <a:off x="7380312" y="2852936"/>
            <a:ext cx="2880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390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Fylogeneze jazyka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Konvergence = „souběh“</a:t>
            </a:r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vzájemné ovlivňování a míšení jazyků, jejichž výsledkem jsou stopy jiných (cizích) jazyků v národním jazyku</a:t>
            </a:r>
            <a:endParaRPr lang="cs-CZ" sz="2800" dirty="0"/>
          </a:p>
          <a:p>
            <a:pPr marL="0" indent="0">
              <a:buNone/>
            </a:pP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66"/>
                </a:solidFill>
              </a:rPr>
              <a:t>substrát		adstrát		superstrát</a:t>
            </a:r>
            <a:endParaRPr lang="cs-CZ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66"/>
                </a:solidFill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913517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536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Fylogeneze jazyka</vt:lpstr>
      <vt:lpstr>Fylogeneze jazyka</vt:lpstr>
      <vt:lpstr>Fylogeneze jazyka</vt:lpstr>
      <vt:lpstr>Fylogeneze jazyka</vt:lpstr>
      <vt:lpstr>Fylogeneze jazyka</vt:lpstr>
      <vt:lpstr>Fylogeneze jazyka</vt:lpstr>
      <vt:lpstr>Fylogeneze jazyka</vt:lpstr>
      <vt:lpstr>Fylogeneze jazyka – příklad divergence</vt:lpstr>
      <vt:lpstr>Fylogeneze jazyka</vt:lpstr>
      <vt:lpstr>Fylogeneze jazyka</vt:lpstr>
      <vt:lpstr>Fylogeneze jazyka</vt:lpstr>
      <vt:lpstr>Fylogeneze jazyka</vt:lpstr>
      <vt:lpstr>Fylogeneze jazyka</vt:lpstr>
      <vt:lpstr>Fylogeneze jazyka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Fylogeneze jazyka</dc:title>
  <dc:creator>Ivana Kolářová</dc:creator>
  <cp:lastModifiedBy>Kolarova</cp:lastModifiedBy>
  <cp:revision>28</cp:revision>
  <dcterms:created xsi:type="dcterms:W3CDTF">2019-10-31T20:23:48Z</dcterms:created>
  <dcterms:modified xsi:type="dcterms:W3CDTF">2020-11-25T16:22:51Z</dcterms:modified>
</cp:coreProperties>
</file>