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Víceslovné názvy měst a obcí</a:t>
            </a:r>
          </a:p>
          <a:p>
            <a:pPr marL="457200" indent="-457200">
              <a:buAutoNum type="arabicPeriod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Názvy přírodních útvarů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 smtClean="0"/>
              <a:t>Všechna slova v názvu se píší </a:t>
            </a:r>
            <a:r>
              <a:rPr lang="cs-CZ" sz="2000" dirty="0" smtClean="0">
                <a:solidFill>
                  <a:srgbClr val="FF0000"/>
                </a:solidFill>
              </a:rPr>
              <a:t>s velkým počátečním písmenem </a:t>
            </a:r>
            <a:r>
              <a:rPr lang="cs-CZ" sz="2000" dirty="0" smtClean="0"/>
              <a:t>kromě předložek a spojek</a:t>
            </a:r>
          </a:p>
          <a:p>
            <a:pPr marL="0" indent="0">
              <a:buNone/>
            </a:pPr>
            <a:r>
              <a:rPr lang="cs-CZ" sz="2000" i="1" dirty="0" smtClean="0"/>
              <a:t>Nové Město nad </a:t>
            </a:r>
            <a:r>
              <a:rPr lang="cs-CZ" sz="2000" i="1" dirty="0" err="1" smtClean="0"/>
              <a:t>Váhom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Nové Město nad Metují</a:t>
            </a:r>
          </a:p>
          <a:p>
            <a:pPr marL="0" indent="0">
              <a:buNone/>
            </a:pPr>
            <a:r>
              <a:rPr lang="cs-CZ" sz="2000" i="1" dirty="0" smtClean="0"/>
              <a:t>Kašperské Hory </a:t>
            </a:r>
            <a:r>
              <a:rPr lang="cs-CZ" sz="2000" dirty="0" smtClean="0"/>
              <a:t>(název obce)</a:t>
            </a:r>
          </a:p>
          <a:p>
            <a:pPr marL="0" indent="0">
              <a:buNone/>
            </a:pPr>
            <a:r>
              <a:rPr lang="cs-CZ" sz="2000" dirty="0" smtClean="0"/>
              <a:t>Černá Hora (název obce nebo státu)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S velkým písmenem se píše pouze první slovo, ostatní jen tehdy, jsou-li sama vlastním jménem:</a:t>
            </a:r>
          </a:p>
          <a:p>
            <a:pPr marL="0" indent="0">
              <a:buNone/>
            </a:pPr>
            <a:r>
              <a:rPr lang="cs-CZ" sz="2000" i="1" dirty="0" smtClean="0"/>
              <a:t>Černá hora </a:t>
            </a:r>
            <a:r>
              <a:rPr lang="cs-CZ" sz="2000" dirty="0" smtClean="0"/>
              <a:t>(hora v Krkonoších)</a:t>
            </a:r>
          </a:p>
          <a:p>
            <a:pPr marL="0" indent="0">
              <a:buNone/>
            </a:pPr>
            <a:r>
              <a:rPr lang="cs-CZ" sz="2000" i="1" dirty="0" smtClean="0"/>
              <a:t>Krušné hory</a:t>
            </a:r>
          </a:p>
          <a:p>
            <a:pPr marL="0" indent="0">
              <a:buNone/>
            </a:pPr>
            <a:r>
              <a:rPr lang="cs-CZ" sz="2000" i="1" dirty="0" smtClean="0"/>
              <a:t>Malá Fatra, Vysoké Tatry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18554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cs-CZ" dirty="0" smtClean="0">
                <a:solidFill>
                  <a:srgbClr val="0070C0"/>
                </a:solidFill>
              </a:rPr>
              <a:t>Názvy státu se slovy </a:t>
            </a:r>
            <a:r>
              <a:rPr lang="cs-CZ" i="1" dirty="0" smtClean="0">
                <a:solidFill>
                  <a:srgbClr val="0070C0"/>
                </a:solidFill>
              </a:rPr>
              <a:t>republika</a:t>
            </a:r>
            <a:r>
              <a:rPr lang="cs-CZ" dirty="0" smtClean="0">
                <a:solidFill>
                  <a:srgbClr val="0070C0"/>
                </a:solidFill>
              </a:rPr>
              <a:t>, </a:t>
            </a:r>
            <a:r>
              <a:rPr lang="cs-CZ" i="1" dirty="0" smtClean="0">
                <a:solidFill>
                  <a:srgbClr val="0070C0"/>
                </a:solidFill>
              </a:rPr>
              <a:t>království</a:t>
            </a:r>
            <a:r>
              <a:rPr lang="cs-CZ" dirty="0" smtClean="0">
                <a:solidFill>
                  <a:srgbClr val="0070C0"/>
                </a:solidFill>
              </a:rPr>
              <a:t> …</a:t>
            </a:r>
          </a:p>
          <a:p>
            <a:pPr marL="457200" indent="-457200">
              <a:buFont typeface="+mj-lt"/>
              <a:buAutoNum type="arabicPeriod" startAt="3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cs-CZ" dirty="0" smtClean="0">
                <a:solidFill>
                  <a:srgbClr val="0070C0"/>
                </a:solidFill>
              </a:rPr>
              <a:t>Názvy se slovem </a:t>
            </a:r>
            <a:r>
              <a:rPr lang="cs-CZ" i="1" dirty="0" smtClean="0">
                <a:solidFill>
                  <a:srgbClr val="0070C0"/>
                </a:solidFill>
              </a:rPr>
              <a:t>ostrov, poloostrov, mys</a:t>
            </a:r>
            <a:endParaRPr lang="cs-CZ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Slova </a:t>
            </a:r>
            <a:r>
              <a:rPr lang="cs-CZ" sz="2000" i="1" dirty="0" smtClean="0"/>
              <a:t>republika</a:t>
            </a:r>
            <a:r>
              <a:rPr lang="cs-CZ" sz="2000" dirty="0" smtClean="0"/>
              <a:t>, </a:t>
            </a:r>
            <a:r>
              <a:rPr lang="cs-CZ" sz="2000" i="1" dirty="0" smtClean="0"/>
              <a:t>království</a:t>
            </a:r>
            <a:r>
              <a:rPr lang="cs-CZ" sz="2000" dirty="0" smtClean="0"/>
              <a:t> se píší s malým písmenem: </a:t>
            </a:r>
            <a:r>
              <a:rPr lang="cs-CZ" sz="2000" i="1" dirty="0" smtClean="0"/>
              <a:t>Česká republika</a:t>
            </a:r>
            <a:r>
              <a:rPr lang="cs-CZ" sz="2000" dirty="0" smtClean="0"/>
              <a:t>, </a:t>
            </a:r>
            <a:r>
              <a:rPr lang="cs-CZ" sz="2000" i="1" dirty="0" smtClean="0"/>
              <a:t>Dánské království</a:t>
            </a:r>
            <a:r>
              <a:rPr lang="cs-CZ" sz="2000" dirty="0" smtClean="0"/>
              <a:t>. POZOR: NEPLATÍ PŘI OPAČNÉM POŘÁDKU SLOV. </a:t>
            </a:r>
            <a:r>
              <a:rPr lang="cs-CZ" sz="2000" i="1" dirty="0" smtClean="0"/>
              <a:t>Republika česká</a:t>
            </a:r>
            <a:r>
              <a:rPr lang="cs-CZ" sz="2000" dirty="0" smtClean="0"/>
              <a:t>, </a:t>
            </a:r>
            <a:r>
              <a:rPr lang="cs-CZ" sz="2000" i="1" dirty="0" smtClean="0"/>
              <a:t>Království Dánské</a:t>
            </a:r>
          </a:p>
          <a:p>
            <a:pPr marL="0" indent="0">
              <a:buNone/>
            </a:pPr>
            <a:endParaRPr lang="cs-CZ" sz="2000" i="1" dirty="0" smtClean="0"/>
          </a:p>
          <a:p>
            <a:pPr marL="0" indent="0">
              <a:buNone/>
            </a:pPr>
            <a:r>
              <a:rPr lang="cs-CZ" sz="2000" dirty="0" smtClean="0"/>
              <a:t>POZOR: v češtině se slova </a:t>
            </a:r>
            <a:r>
              <a:rPr lang="cs-CZ" sz="2000" i="1" dirty="0" smtClean="0"/>
              <a:t>ostrov, poloostrov</a:t>
            </a:r>
            <a:r>
              <a:rPr lang="cs-CZ" sz="2000" dirty="0" smtClean="0"/>
              <a:t>, mys píší vždy s malým písmenem bez ohledu na to, kde stojí:</a:t>
            </a:r>
          </a:p>
          <a:p>
            <a:pPr marL="0" indent="0">
              <a:buNone/>
            </a:pPr>
            <a:r>
              <a:rPr lang="cs-CZ" sz="2000" i="1" dirty="0" smtClean="0"/>
              <a:t>ostrov Svaté Heleny</a:t>
            </a:r>
          </a:p>
          <a:p>
            <a:pPr marL="0" indent="0">
              <a:buNone/>
            </a:pPr>
            <a:r>
              <a:rPr lang="cs-CZ" sz="2000" i="1" dirty="0" smtClean="0"/>
              <a:t>mys Dobré naděje</a:t>
            </a:r>
          </a:p>
          <a:p>
            <a:pPr marL="0" indent="0">
              <a:buNone/>
            </a:pPr>
            <a:r>
              <a:rPr lang="cs-CZ" sz="2000" dirty="0" smtClean="0"/>
              <a:t>(ale: Pobřeží slonoviny – název státu)</a:t>
            </a:r>
          </a:p>
          <a:p>
            <a:pPr marL="0" indent="0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64913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cs-CZ" dirty="0" smtClean="0">
                <a:solidFill>
                  <a:srgbClr val="0070C0"/>
                </a:solidFill>
              </a:rPr>
              <a:t>Názvy se slovem náměstí, sady, nábřeží, třída</a:t>
            </a:r>
          </a:p>
          <a:p>
            <a:pPr marL="457200" indent="-457200">
              <a:buFont typeface="+mj-lt"/>
              <a:buAutoNum type="arabicPeriod" startAt="5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5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cs-CZ" dirty="0" smtClean="0">
                <a:solidFill>
                  <a:srgbClr val="0070C0"/>
                </a:solidFill>
              </a:rPr>
              <a:t>Názvy škol</a:t>
            </a:r>
          </a:p>
          <a:p>
            <a:pPr marL="457200" indent="-457200">
              <a:buFont typeface="+mj-lt"/>
              <a:buAutoNum type="arabicPeriod" startAt="5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5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5"/>
            </a:pP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Slova </a:t>
            </a:r>
            <a:r>
              <a:rPr lang="cs-CZ" sz="2000" i="1" dirty="0" smtClean="0"/>
              <a:t>náměstí</a:t>
            </a:r>
            <a:r>
              <a:rPr lang="cs-CZ" sz="2000" dirty="0" smtClean="0"/>
              <a:t>, </a:t>
            </a:r>
            <a:r>
              <a:rPr lang="cs-CZ" sz="2000" i="1" dirty="0" smtClean="0"/>
              <a:t>sady, nábřeží, třída </a:t>
            </a:r>
            <a:r>
              <a:rPr lang="cs-CZ" sz="2000" dirty="0" smtClean="0"/>
              <a:t>se píší </a:t>
            </a:r>
            <a:r>
              <a:rPr lang="cs-CZ" sz="2000" b="1" dirty="0" smtClean="0"/>
              <a:t>vždy s malým písmenem</a:t>
            </a:r>
            <a:r>
              <a:rPr lang="cs-CZ" sz="2000" dirty="0" smtClean="0"/>
              <a:t>: </a:t>
            </a:r>
            <a:r>
              <a:rPr lang="cs-CZ" sz="2000" i="1" dirty="0" smtClean="0"/>
              <a:t>náměstí Míru, sady Osvobození, nábřeží Kapitána/Kpt. Jaroše, třída Politických vězňů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 smtClean="0"/>
              <a:t>Dnes se píše první slovo s velkým písmenem tehdy, je-li škola přesně pojmenována:</a:t>
            </a:r>
          </a:p>
          <a:p>
            <a:pPr marL="0" indent="0">
              <a:buNone/>
            </a:pPr>
            <a:r>
              <a:rPr lang="cs-CZ" sz="2000" i="1" dirty="0" smtClean="0"/>
              <a:t>Základní škola Lipovec </a:t>
            </a:r>
            <a:r>
              <a:rPr lang="cs-CZ" sz="2000" dirty="0" smtClean="0"/>
              <a:t>(jediná ZŠ ve vesnici)</a:t>
            </a:r>
          </a:p>
          <a:p>
            <a:pPr marL="0" indent="0">
              <a:buNone/>
            </a:pPr>
            <a:r>
              <a:rPr lang="cs-CZ" sz="2000" i="1" dirty="0" smtClean="0"/>
              <a:t>Gymnázium Boskovice </a:t>
            </a:r>
            <a:r>
              <a:rPr lang="cs-CZ" sz="2000" dirty="0" smtClean="0"/>
              <a:t>(jediné)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720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cs-CZ" dirty="0" smtClean="0">
                <a:solidFill>
                  <a:srgbClr val="0070C0"/>
                </a:solidFill>
              </a:rPr>
              <a:t>Názvy škol (pokračování)</a:t>
            </a:r>
          </a:p>
          <a:p>
            <a:pPr marL="457200" indent="-457200">
              <a:buFont typeface="+mj-lt"/>
              <a:buAutoNum type="arabicPeriod" startAt="6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6"/>
            </a:pP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Dnes se píše první slovo s velkým písmenem tehdy, je-li škola přesně pojmenována:</a:t>
            </a:r>
          </a:p>
          <a:p>
            <a:r>
              <a:rPr lang="cs-CZ" sz="2000" i="1" dirty="0" smtClean="0"/>
              <a:t>Základní škola a mateřské škola Dvorská, Blansko</a:t>
            </a:r>
          </a:p>
          <a:p>
            <a:r>
              <a:rPr lang="cs-CZ" sz="2000" i="1" dirty="0" smtClean="0"/>
              <a:t>Gymnázium Slovanské náměstí, Brno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ALE: </a:t>
            </a:r>
            <a:r>
              <a:rPr lang="cs-CZ" sz="2000" i="1" dirty="0" smtClean="0"/>
              <a:t>základní škola v Brně, základní škola ve Vyškově </a:t>
            </a:r>
            <a:r>
              <a:rPr lang="cs-CZ" sz="2000" dirty="0" smtClean="0"/>
              <a:t>(je jich více)</a:t>
            </a:r>
          </a:p>
        </p:txBody>
      </p:sp>
    </p:spTree>
    <p:extLst>
      <p:ext uri="{BB962C8B-B14F-4D97-AF65-F5344CB8AC3E}">
        <p14:creationId xmlns:p14="http://schemas.microsoft.com/office/powerpoint/2010/main" val="258038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cs-CZ" dirty="0" smtClean="0">
                <a:solidFill>
                  <a:srgbClr val="0070C0"/>
                </a:solidFill>
              </a:rPr>
              <a:t>Názvy vysokých škol a jejich součástí</a:t>
            </a:r>
          </a:p>
          <a:p>
            <a:pPr marL="457200" indent="-457200">
              <a:buFont typeface="+mj-lt"/>
              <a:buAutoNum type="arabicPeriod" startAt="7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7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7"/>
            </a:pP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 velkým písmenem se píší:</a:t>
            </a:r>
          </a:p>
          <a:p>
            <a:pPr>
              <a:buFontTx/>
              <a:buChar char="-"/>
            </a:pPr>
            <a:r>
              <a:rPr lang="cs-CZ" sz="2000" b="1" dirty="0"/>
              <a:t>n</a:t>
            </a:r>
            <a:r>
              <a:rPr lang="cs-CZ" sz="2000" b="1" dirty="0" smtClean="0"/>
              <a:t>ázvy celých vysokých škol</a:t>
            </a:r>
            <a:r>
              <a:rPr lang="cs-CZ" sz="2000" dirty="0" smtClean="0"/>
              <a:t>: </a:t>
            </a:r>
            <a:r>
              <a:rPr lang="cs-CZ" sz="2000" i="1" dirty="0" smtClean="0"/>
              <a:t>Karlova univerzita / Univerzita Karlova, Univerzita Pardubice, Komenského univerzita / Univerzita Komenského</a:t>
            </a:r>
          </a:p>
          <a:p>
            <a:pPr>
              <a:buFontTx/>
              <a:buChar char="-"/>
            </a:pPr>
            <a:r>
              <a:rPr lang="cs-CZ" sz="2000" b="1" dirty="0"/>
              <a:t>n</a:t>
            </a:r>
            <a:r>
              <a:rPr lang="cs-CZ" sz="2000" b="1" dirty="0" smtClean="0"/>
              <a:t>ázvy fakult</a:t>
            </a:r>
            <a:r>
              <a:rPr lang="cs-CZ" sz="2000" dirty="0" smtClean="0"/>
              <a:t>: </a:t>
            </a:r>
            <a:r>
              <a:rPr lang="cs-CZ" sz="2000" i="1" dirty="0" smtClean="0"/>
              <a:t>Filozofická fakulta Univerzity Komenského, Pedagogická fakulta MU</a:t>
            </a:r>
          </a:p>
          <a:p>
            <a:pPr>
              <a:buFontTx/>
              <a:buChar char="-"/>
            </a:pPr>
            <a:r>
              <a:rPr lang="cs-CZ" sz="2000" b="1" dirty="0"/>
              <a:t>d</a:t>
            </a:r>
            <a:r>
              <a:rPr lang="cs-CZ" sz="2000" b="1" dirty="0" smtClean="0"/>
              <a:t>ěkanáty, rektoráty</a:t>
            </a:r>
            <a:r>
              <a:rPr lang="cs-CZ" sz="2000" dirty="0" smtClean="0"/>
              <a:t>: Rektorát Masarykovy univerzity, Děkanát Přírodovědecké fakulty MU</a:t>
            </a:r>
          </a:p>
        </p:txBody>
      </p:sp>
    </p:spTree>
    <p:extLst>
      <p:ext uri="{BB962C8B-B14F-4D97-AF65-F5344CB8AC3E}">
        <p14:creationId xmlns:p14="http://schemas.microsoft.com/office/powerpoint/2010/main" val="350307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cs-CZ" dirty="0" smtClean="0">
                <a:solidFill>
                  <a:srgbClr val="0070C0"/>
                </a:solidFill>
              </a:rPr>
              <a:t>Názvy vysokých škol a jejich součástí (pokračování)</a:t>
            </a:r>
          </a:p>
          <a:p>
            <a:pPr marL="457200" indent="-457200">
              <a:buFont typeface="+mj-lt"/>
              <a:buAutoNum type="arabicPeriod" startAt="7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7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7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7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AutoNum type="arabicPeriod" startAt="7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7"/>
            </a:pPr>
            <a:r>
              <a:rPr lang="cs-CZ" dirty="0" smtClean="0">
                <a:solidFill>
                  <a:srgbClr val="0070C0"/>
                </a:solidFill>
              </a:rPr>
              <a:t>Názvy ostatních součástí vysokých škol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 velkým písmenem se píší:</a:t>
            </a:r>
          </a:p>
          <a:p>
            <a:pPr>
              <a:buFontTx/>
              <a:buChar char="-"/>
            </a:pPr>
            <a:r>
              <a:rPr lang="cs-CZ" sz="2000" b="1" dirty="0"/>
              <a:t>n</a:t>
            </a:r>
            <a:r>
              <a:rPr lang="cs-CZ" sz="2000" b="1" dirty="0" smtClean="0"/>
              <a:t>ázvy jednoznačně identifikovaných akademických senátů: </a:t>
            </a:r>
            <a:r>
              <a:rPr lang="cs-CZ" sz="2000" i="1" dirty="0" smtClean="0"/>
              <a:t>Akademický senát Univerzity Karlovy, Akademický senát Pedagogické fakulty MU</a:t>
            </a:r>
          </a:p>
          <a:p>
            <a:pPr>
              <a:buFontTx/>
              <a:buChar char="-"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 smtClean="0"/>
              <a:t>ALE: </a:t>
            </a:r>
            <a:r>
              <a:rPr lang="cs-CZ" sz="2000" i="1" dirty="0" smtClean="0"/>
              <a:t>Včera akademické senáty všech fakult schválily rozpočet.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 smtClean="0"/>
              <a:t>Pravidla jsou sice dána, ale nerespektují se</a:t>
            </a:r>
          </a:p>
        </p:txBody>
      </p:sp>
    </p:spTree>
    <p:extLst>
      <p:ext uri="{BB962C8B-B14F-4D97-AF65-F5344CB8AC3E}">
        <p14:creationId xmlns:p14="http://schemas.microsoft.com/office/powerpoint/2010/main" val="1958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Psaní velkých písmen u víceslovných názvů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Druh vlastního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cs-CZ" dirty="0" smtClean="0">
                <a:solidFill>
                  <a:srgbClr val="0070C0"/>
                </a:solidFill>
              </a:rPr>
              <a:t>Názvy „předložkové“ – názvy ulic, zastávek tramvaje, autobusu, metra</a:t>
            </a: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9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9"/>
            </a:pPr>
            <a:endParaRPr lang="cs-CZ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 startAt="9"/>
            </a:pPr>
            <a:r>
              <a:rPr lang="cs-CZ" dirty="0" smtClean="0">
                <a:solidFill>
                  <a:srgbClr val="0070C0"/>
                </a:solidFill>
              </a:rPr>
              <a:t>Názvy staveb</a:t>
            </a:r>
          </a:p>
          <a:p>
            <a:pPr marL="457200" indent="-457200">
              <a:buAutoNum type="arabicPeriod" startAt="9"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 startAt="9"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Pravidlo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POZOR!!! S velkým písmenem se píše předložka i první slovo po předložce:</a:t>
            </a:r>
          </a:p>
          <a:p>
            <a:pPr marL="0" indent="0">
              <a:buNone/>
            </a:pPr>
            <a:r>
              <a:rPr lang="cs-CZ" sz="2000" dirty="0" smtClean="0"/>
              <a:t>ulice </a:t>
            </a:r>
            <a:r>
              <a:rPr lang="cs-CZ" sz="2000" i="1" dirty="0" smtClean="0"/>
              <a:t>V Úvoze</a:t>
            </a:r>
            <a:r>
              <a:rPr lang="cs-CZ" sz="2000" dirty="0" smtClean="0"/>
              <a:t>, ulice </a:t>
            </a:r>
            <a:r>
              <a:rPr lang="cs-CZ" sz="2000" i="1" dirty="0" smtClean="0"/>
              <a:t>Na Vyhlídce</a:t>
            </a:r>
            <a:r>
              <a:rPr lang="cs-CZ" sz="2000" dirty="0" smtClean="0"/>
              <a:t>, ulice </a:t>
            </a:r>
            <a:r>
              <a:rPr lang="cs-CZ" sz="2000" i="1" dirty="0" smtClean="0"/>
              <a:t>Ve Strouze</a:t>
            </a:r>
            <a:r>
              <a:rPr lang="cs-CZ" sz="2000" dirty="0" smtClean="0"/>
              <a:t>, ulice </a:t>
            </a:r>
            <a:r>
              <a:rPr lang="cs-CZ" sz="2000" i="1" dirty="0" smtClean="0"/>
              <a:t>U Horského pramene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i="1" dirty="0" smtClean="0"/>
              <a:t>hrad Karlštejn, zámek Lednice, hrad Špilberk, rozhledna </a:t>
            </a:r>
            <a:r>
              <a:rPr lang="cs-CZ" sz="2000" i="1" dirty="0" err="1" smtClean="0"/>
              <a:t>Podvrší</a:t>
            </a:r>
            <a:endParaRPr lang="cs-CZ" sz="2000" i="1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Ale: chrámy, kostely, rotundy…: </a:t>
            </a:r>
            <a:r>
              <a:rPr lang="cs-CZ" sz="2000" i="1" dirty="0" smtClean="0"/>
              <a:t>katedrála sv. Petra a Pavla, chrám sv. Barbory</a:t>
            </a:r>
            <a:r>
              <a:rPr lang="cs-CZ" sz="20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7799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534</Words>
  <Application>Microsoft Office PowerPoint</Application>
  <PresentationFormat>Předvádění na obrazovce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Psaní velkých písmen u víceslovných názvů</vt:lpstr>
      <vt:lpstr>Psaní velkých písmen u víceslovných názvů</vt:lpstr>
      <vt:lpstr>Psaní velkých písmen u víceslovných názvů</vt:lpstr>
      <vt:lpstr>Psaní velkých písmen u víceslovných názvů</vt:lpstr>
      <vt:lpstr>Psaní velkých písmen u víceslovných názvů</vt:lpstr>
      <vt:lpstr>Psaní velkých písmen u víceslovných názvů</vt:lpstr>
      <vt:lpstr>Psaní velkých písmen u víceslovných názvů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velkých písmen u víceslovných názvů</dc:title>
  <dc:creator>Ivana Kolářová</dc:creator>
  <cp:lastModifiedBy>Kolarova</cp:lastModifiedBy>
  <cp:revision>7</cp:revision>
  <dcterms:created xsi:type="dcterms:W3CDTF">2021-11-07T09:49:59Z</dcterms:created>
  <dcterms:modified xsi:type="dcterms:W3CDTF">2021-11-07T13:53:07Z</dcterms:modified>
</cp:coreProperties>
</file>