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57" r:id="rId12"/>
    <p:sldId id="268" r:id="rId13"/>
    <p:sldId id="261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B7DFD-BE61-4554-83DA-0D2A58D88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B6C0E2-9980-4A94-B4B0-318F0A640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F435DA-0BDB-4335-924D-7CA912263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54-256C-4AC4-AFC3-8AC91428E911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AC135B-1EA6-41AF-81CE-03E8E0613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4D7A7A-015A-40EE-A29E-F4ED91CD0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D6BC8-475D-4A57-9EF8-D6E0B0011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67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3883A5-4B6F-4596-91FF-71E38DA47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C5D2E28-A75E-456F-A61A-348787C48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356B52-0248-4BFD-BFBC-10E6C8EE9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54-256C-4AC4-AFC3-8AC91428E911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B120B3-057B-411F-A376-D32981808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39C5EB-A768-4723-9686-F2D62DEB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D6BC8-475D-4A57-9EF8-D6E0B0011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552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9E1B4D0-BAFE-47B0-A365-1D584F9A9C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FB01AC2-5C8F-49C9-8875-E8A214BD6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02A90E-950C-4B28-891B-BE38397D2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54-256C-4AC4-AFC3-8AC91428E911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97D76D-DC70-48C0-8616-2A21FC6B1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538A89-4968-4DF0-AC30-CC58C29DF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D6BC8-475D-4A57-9EF8-D6E0B0011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42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57D73B-AEA0-4890-BA29-0249300BD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46FBE1-EE9F-4BEA-B2B2-C57ADEE1F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6B9C77-16F5-40AC-A0EF-1F85E53BB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54-256C-4AC4-AFC3-8AC91428E911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C54B3F-ABCA-4A18-A13C-F85EA1BA3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6F9384-7B7F-48A5-A48D-6DA95A17E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D6BC8-475D-4A57-9EF8-D6E0B0011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78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1FA0A8-F438-414D-BDC0-6AB0B0CE6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2BE7319-6F50-44C6-AE74-5AFBEFEC1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543888-77C2-4E1E-AFF3-086A93D5E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54-256C-4AC4-AFC3-8AC91428E911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7AD157-0B37-45CA-966A-8CFB208A8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1FD994-5E2F-4575-9727-61DDA322A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D6BC8-475D-4A57-9EF8-D6E0B0011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16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B3845C-6715-4113-88AC-2E4C01655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169B95-7AFC-4A55-9469-C01521F2E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19DC549-35E9-43A8-982F-0288AFAB4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009AE9-E2B8-43A2-8D33-7C73E7104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54-256C-4AC4-AFC3-8AC91428E911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15C05A-B582-4BE7-BF64-6ED4B2AFD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085310-C228-4FDF-8435-979DFE01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D6BC8-475D-4A57-9EF8-D6E0B0011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40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D8D737-81BF-4149-9A2C-7D7CC61A1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0F45539-0235-4799-9593-4808B7E6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AFFAF13-B33C-4269-9A2F-548E6F5FDF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7433758-F273-4CB8-8B56-C5E0FDD57F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DB4988B-2CB2-41F5-9E6C-B065E6D3B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BF30458-099A-44BA-94A2-39DC50CA8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54-256C-4AC4-AFC3-8AC91428E911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C256BE0-45AB-431A-BF0D-CDC01E6C3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3C5618F-7658-4E52-9E2D-E2C6F656F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D6BC8-475D-4A57-9EF8-D6E0B0011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659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654E1F-C300-4CDB-88B7-BA21F2850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49211B6-3C69-4DD3-BA3E-127D9B6DB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54-256C-4AC4-AFC3-8AC91428E911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346E22F-4B52-4EA6-8918-2C1331678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B2DCD6-51A6-486C-8F95-EC2FB179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D6BC8-475D-4A57-9EF8-D6E0B0011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955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27FF7CF-CFB0-4BEB-AE81-D75A85E76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54-256C-4AC4-AFC3-8AC91428E911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086AA9-296B-4821-A46C-DE896EA9B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32E0897-342A-454C-8F02-7170CE88E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D6BC8-475D-4A57-9EF8-D6E0B0011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3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FD504-27C0-4624-8B01-60004920A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FF30FE-464C-4185-A69C-3AB064DE7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F1B220C-0870-4030-A170-5EB60682D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D0A1C9-EF78-4EA8-9096-1B58406EA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54-256C-4AC4-AFC3-8AC91428E911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9DDB26-2CA2-4957-BD82-0F172D707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5E220F-0706-4EF1-9194-B3040FBC6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D6BC8-475D-4A57-9EF8-D6E0B0011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60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98CA4E-EFD6-4269-8A28-27F0B3F54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1436936-3A9E-4034-AE05-991B3E265D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F8AB329-8AEE-4ADC-B330-163A8151B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FA1B00-6786-48E2-990D-5DCF46930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B354-256C-4AC4-AFC3-8AC91428E911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B5D890-5045-4E82-9811-8037FC4BA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D5D11D-7D09-4038-AE71-6A5029F99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D6BC8-475D-4A57-9EF8-D6E0B0011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18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17C6BE1-F3FF-496C-A6B6-E35A85BB7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A4EF333-C553-4F3B-82AA-0F51CC23D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27863D-EAA0-4A50-815F-FEB8F7A64B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CB354-256C-4AC4-AFC3-8AC91428E911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8D4ACA-12A8-40E2-8014-E36A40121B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2C6B23-6BBE-4370-91AF-2979F3CF9A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D6BC8-475D-4A57-9EF8-D6E0B0011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ujop.cuni.cz/zkouska/certifikovana-zkouska-z-cestiny-pro-mlade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mezinarodni-vztahy/spolecny-evropsky-referencni-ramec-pro-jazyky" TargetMode="External"/><Relationship Id="rId2" Type="http://schemas.openxmlformats.org/officeDocument/2006/relationships/hyperlink" Target="http://ujop.cuni.cz/upload/stories/Sluzby/evropske_standardy.do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smt.cz/mezinarodni-vztahy/evropske-jazykove-portfolio" TargetMode="External"/><Relationship Id="rId4" Type="http://schemas.openxmlformats.org/officeDocument/2006/relationships/hyperlink" Target="http://www.coe.int/t/dg4/linguistic/Cadre1_en.asp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ujop.cuni.cz/upload/stories/vtc/A1m.mp3" TargetMode="External"/><Relationship Id="rId3" Type="http://schemas.openxmlformats.org/officeDocument/2006/relationships/hyperlink" Target="http://ujop.cuni.cz/upload/stories/vtc/vokabularm_a1_cs.pdf" TargetMode="External"/><Relationship Id="rId7" Type="http://schemas.openxmlformats.org/officeDocument/2006/relationships/hyperlink" Target="http://ujop.cuni.cz/upload/stories/vtc/ccem_modelova_varianta_A2.pdf" TargetMode="External"/><Relationship Id="rId2" Type="http://schemas.openxmlformats.org/officeDocument/2006/relationships/hyperlink" Target="http://ujop.cuni.cz/upload/stories/vtc/zkusebni_rad_mladez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jop.cuni.cz/upload/stories/vtc/ccem_modelova_varianta_A1.pdf" TargetMode="External"/><Relationship Id="rId5" Type="http://schemas.openxmlformats.org/officeDocument/2006/relationships/hyperlink" Target="http://ujop.cuni.cz/upload/stories/vtc/instrukcem_2011.pdf" TargetMode="External"/><Relationship Id="rId4" Type="http://schemas.openxmlformats.org/officeDocument/2006/relationships/hyperlink" Target="http://ujop.cuni.cz/upload/stories/vtc/vokabularm_a2_cs.pdf" TargetMode="External"/><Relationship Id="rId9" Type="http://schemas.openxmlformats.org/officeDocument/2006/relationships/hyperlink" Target="http://ujop.cuni.cz/upload/stories/vtc/A2m.mp3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alta.eu.org/" TargetMode="External"/><Relationship Id="rId3" Type="http://schemas.openxmlformats.org/officeDocument/2006/relationships/hyperlink" Target="http://www.msmt.cz/mezinarodni-vztahy/referencni-urovne-pro-cestinu-jako-cizi-jazyk" TargetMode="External"/><Relationship Id="rId7" Type="http://schemas.openxmlformats.org/officeDocument/2006/relationships/hyperlink" Target="http://www.alte.org/" TargetMode="External"/><Relationship Id="rId2" Type="http://schemas.openxmlformats.org/officeDocument/2006/relationships/hyperlink" Target="http://www.msmt.cz/mezinarodni-vztahy/spolecny-evropsky-referencni-ramec-pro-jazyk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uropass.cz/" TargetMode="External"/><Relationship Id="rId5" Type="http://schemas.openxmlformats.org/officeDocument/2006/relationships/hyperlink" Target="http://www.coe.int/T/DG4/Linguistic/Default_en.asp" TargetMode="External"/><Relationship Id="rId4" Type="http://schemas.openxmlformats.org/officeDocument/2006/relationships/hyperlink" Target="http://www.msmt.cz/mezinarodni-vztahy/evropske-jazykove-portfolio" TargetMode="External"/><Relationship Id="rId9" Type="http://schemas.openxmlformats.org/officeDocument/2006/relationships/hyperlink" Target="http://www.iltaonline.com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jp.rvp.cz/" TargetMode="External"/><Relationship Id="rId2" Type="http://schemas.openxmlformats.org/officeDocument/2006/relationships/hyperlink" Target="http://ujop.cuni.cz/zkouska/informace/certifikovana-zkouska-z-cestiny-pro-mlade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jop.cuni.cz/zkouska/certifikovana-zkouska-z-cestiny-pro-cizince-cce" TargetMode="External"/><Relationship Id="rId2" Type="http://schemas.openxmlformats.org/officeDocument/2006/relationships/hyperlink" Target="http://ujop.cuni.cz/zkousky/zkousky-z-cestiny-pro-cizinc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hyperlink" Target="http://ujop.cuni.cz/zkouska/certifikovana-zkouska-z-cestiny-pro-cizince-nanecist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jop.cuni.cz/zkouska/zkouska-z-cestiny-pro-udeleni-trvaleho-pobytu" TargetMode="External"/><Relationship Id="rId2" Type="http://schemas.openxmlformats.org/officeDocument/2006/relationships/hyperlink" Target="http://ujop.cuni.cz/zkouska/certifikovana-zkouska-z-cestiny-pro-mlade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hyperlink" Target="http://ujop.cuni.cz/zkouska/zkouska-z-cestiny-pro-uchazece-o-studium-na-1-lf-uk-v-praz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://ujop.cuni.cz/zkouska/obcanstv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ujop.cuni.cz/zkouska/certifikovana-zkouska-z-cestiny-pro-mlade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mezinarodni-vztahy/evropske-jazykove-portfolio" TargetMode="External"/><Relationship Id="rId2" Type="http://schemas.openxmlformats.org/officeDocument/2006/relationships/hyperlink" Target="http://www.msmt.cz/mezinarodni-vztahy/spolecny-evropsky-referencni-ramec-pro-jazyk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B90188-6966-4EA1-AC68-B395899721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hlinkClick r:id="rId2"/>
              </a:rPr>
              <a:t>Certifikovaná zkouška z češtiny pro MLÁDEŽ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D11D62-5E22-43A8-B79F-1EECB11399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844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07C802-03D4-4ACA-9814-87FE72E43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80CC25-8974-40F2-98BC-C5C320C20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Osvědčení o úspěšně vykonané zkoušce se vydává dvojjazyčně v češtině a angličtině, němčině nebo ruštině. </a:t>
            </a:r>
          </a:p>
          <a:p>
            <a:r>
              <a:rPr lang="cs-CZ" dirty="0"/>
              <a:t>Při rozhodování, o kterou úroveň požádat, je možno využít </a:t>
            </a:r>
            <a:r>
              <a:rPr lang="cs-CZ" dirty="0">
                <a:hlinkClick r:id="rId2"/>
              </a:rPr>
              <a:t>pomocné tabulky pro sebehodnocení</a:t>
            </a:r>
            <a:r>
              <a:rPr lang="cs-CZ" dirty="0"/>
              <a:t>, která vychází ze </a:t>
            </a:r>
            <a:r>
              <a:rPr lang="cs-CZ" dirty="0">
                <a:hlinkClick r:id="rId3"/>
              </a:rPr>
              <a:t>Společného evropského referenčního rámce pro jazyky</a:t>
            </a:r>
            <a:r>
              <a:rPr lang="cs-CZ" dirty="0"/>
              <a:t> (</a:t>
            </a:r>
            <a:r>
              <a:rPr lang="cs-CZ" dirty="0" err="1">
                <a:hlinkClick r:id="rId4"/>
              </a:rPr>
              <a:t>Common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European</a:t>
            </a:r>
            <a:r>
              <a:rPr lang="cs-CZ" dirty="0">
                <a:hlinkClick r:id="rId4"/>
              </a:rPr>
              <a:t> Framework </a:t>
            </a:r>
            <a:r>
              <a:rPr lang="cs-CZ" dirty="0" err="1">
                <a:hlinkClick r:id="rId4"/>
              </a:rPr>
              <a:t>of</a:t>
            </a:r>
            <a:r>
              <a:rPr lang="cs-CZ" dirty="0">
                <a:hlinkClick r:id="rId4"/>
              </a:rPr>
              <a:t> Reference </a:t>
            </a:r>
            <a:r>
              <a:rPr lang="cs-CZ" dirty="0" err="1">
                <a:hlinkClick r:id="rId4"/>
              </a:rPr>
              <a:t>for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Languages</a:t>
            </a:r>
            <a:r>
              <a:rPr lang="cs-CZ" dirty="0"/>
              <a:t>), a z </a:t>
            </a:r>
            <a:r>
              <a:rPr lang="cs-CZ" dirty="0">
                <a:hlinkClick r:id="rId5"/>
              </a:rPr>
              <a:t>Evropského jazykového portfolia pro žáky do 11 let a z Evropského jazykového portfolia pro žáky a žákyně ve věku 11–15 let.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099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6B6967-9A7A-41B3-AB97-F5DE85585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9D1901-7A75-42DA-B850-BCCEF53AA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cs-CZ" b="1" dirty="0"/>
              <a:t>Modelové varianty zkoušek a další materiály ke stažení</a:t>
            </a:r>
          </a:p>
          <a:p>
            <a:pPr fontAlgn="base"/>
            <a:r>
              <a:rPr lang="cs-CZ" dirty="0">
                <a:hlinkClick r:id="rId2"/>
              </a:rPr>
              <a:t>Zkušební řád </a:t>
            </a:r>
            <a:endParaRPr lang="cs-CZ" dirty="0"/>
          </a:p>
          <a:p>
            <a:pPr fontAlgn="base"/>
            <a:r>
              <a:rPr lang="cs-CZ" dirty="0">
                <a:hlinkClick r:id="rId3"/>
              </a:rPr>
              <a:t>Vokabulář CCE–A1 pro mládež </a:t>
            </a:r>
            <a:endParaRPr lang="cs-CZ" dirty="0"/>
          </a:p>
          <a:p>
            <a:pPr fontAlgn="base"/>
            <a:r>
              <a:rPr lang="cs-CZ" dirty="0">
                <a:hlinkClick r:id="rId4"/>
              </a:rPr>
              <a:t>Vokabulář CCE–A2 pro mládež </a:t>
            </a:r>
            <a:endParaRPr lang="cs-CZ" dirty="0"/>
          </a:p>
          <a:p>
            <a:pPr fontAlgn="base"/>
            <a:r>
              <a:rPr lang="cs-CZ" dirty="0">
                <a:hlinkClick r:id="rId5"/>
              </a:rPr>
              <a:t>Použité instrukce – CCE–A1 pro mládež </a:t>
            </a:r>
            <a:endParaRPr lang="cs-CZ" dirty="0"/>
          </a:p>
          <a:p>
            <a:pPr fontAlgn="base"/>
            <a:r>
              <a:rPr lang="cs-CZ" dirty="0">
                <a:hlinkClick r:id="rId6"/>
              </a:rPr>
              <a:t>Modelová varianta CCE–A1 pro mládež </a:t>
            </a:r>
            <a:endParaRPr lang="cs-CZ" dirty="0"/>
          </a:p>
          <a:p>
            <a:pPr fontAlgn="base"/>
            <a:r>
              <a:rPr lang="cs-CZ" dirty="0">
                <a:hlinkClick r:id="rId7"/>
              </a:rPr>
              <a:t>Modelová varianta CCE–A2 pro mládež </a:t>
            </a:r>
            <a:endParaRPr lang="cs-CZ" dirty="0"/>
          </a:p>
          <a:p>
            <a:pPr fontAlgn="base"/>
            <a:r>
              <a:rPr lang="cs-CZ" dirty="0">
                <a:hlinkClick r:id="rId8"/>
              </a:rPr>
              <a:t>Modelový poslech CCE–A1 pro mládež </a:t>
            </a:r>
            <a:endParaRPr lang="cs-CZ" dirty="0"/>
          </a:p>
          <a:p>
            <a:pPr fontAlgn="base"/>
            <a:r>
              <a:rPr lang="cs-CZ" dirty="0">
                <a:hlinkClick r:id="rId9"/>
              </a:rPr>
              <a:t>Modelový poslech CCE–A2 pro mládež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31057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7039B-B252-496D-AC95-AABEAB08A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F5A41F-A9AE-477E-B7C5-5512230BB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cs-CZ" b="1" dirty="0"/>
              <a:t>Užitečné odkazy</a:t>
            </a:r>
          </a:p>
          <a:p>
            <a:pPr fontAlgn="base"/>
            <a:r>
              <a:rPr lang="cs-CZ" dirty="0">
                <a:hlinkClick r:id="rId2"/>
              </a:rPr>
              <a:t>http://www.msmt.cz/mezinarodni-vztahy/spolecny-evropsky-referencni-ramec-pro-jazyky</a:t>
            </a:r>
            <a:endParaRPr lang="cs-CZ" dirty="0"/>
          </a:p>
          <a:p>
            <a:pPr fontAlgn="base"/>
            <a:r>
              <a:rPr lang="cs-CZ" dirty="0">
                <a:hlinkClick r:id="rId3"/>
              </a:rPr>
              <a:t>http://www.msmt.cz/mezinarodni-vztahy/referencni-urovne-pro-cestinu-jako-cizi-jazyk</a:t>
            </a:r>
            <a:endParaRPr lang="cs-CZ" dirty="0"/>
          </a:p>
          <a:p>
            <a:pPr fontAlgn="base"/>
            <a:r>
              <a:rPr lang="cs-CZ" dirty="0">
                <a:hlinkClick r:id="rId4"/>
              </a:rPr>
              <a:t>http://www.msmt.cz/mezinarodni-vztahy/evropske-jazykove-portfolio</a:t>
            </a:r>
            <a:endParaRPr lang="cs-CZ" dirty="0"/>
          </a:p>
          <a:p>
            <a:pPr fontAlgn="base"/>
            <a:r>
              <a:rPr lang="cs-CZ" dirty="0">
                <a:hlinkClick r:id="rId5"/>
              </a:rPr>
              <a:t>http://www.coe.int/T/DG4/Linguistic/Default_en.asp</a:t>
            </a:r>
            <a:endParaRPr lang="cs-CZ" dirty="0"/>
          </a:p>
          <a:p>
            <a:pPr fontAlgn="base"/>
            <a:r>
              <a:rPr lang="cs-CZ" dirty="0">
                <a:hlinkClick r:id="rId6"/>
              </a:rPr>
              <a:t>http://www.europass.cz/</a:t>
            </a:r>
            <a:endParaRPr lang="cs-CZ" dirty="0"/>
          </a:p>
          <a:p>
            <a:pPr fontAlgn="base"/>
            <a:r>
              <a:rPr lang="cs-CZ" dirty="0">
                <a:hlinkClick r:id="rId7"/>
              </a:rPr>
              <a:t>http://www.alte.org/</a:t>
            </a:r>
            <a:endParaRPr lang="cs-CZ" dirty="0"/>
          </a:p>
          <a:p>
            <a:pPr fontAlgn="base"/>
            <a:r>
              <a:rPr lang="cs-CZ" dirty="0">
                <a:hlinkClick r:id="rId8"/>
              </a:rPr>
              <a:t>http://www.ealta.eu.org/</a:t>
            </a:r>
            <a:endParaRPr lang="cs-CZ" dirty="0"/>
          </a:p>
          <a:p>
            <a:pPr fontAlgn="base"/>
            <a:r>
              <a:rPr lang="cs-CZ" dirty="0">
                <a:hlinkClick r:id="rId9"/>
              </a:rPr>
              <a:t>http://www.iltaonline.com/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9574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225B82CC-31FD-444D-A909-B98671F8B6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Použitá literatura</a:t>
            </a:r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A3B84782-CC6D-47FD-92DA-06AA6638E1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http: </a:t>
            </a:r>
            <a:r>
              <a:rPr lang="cs-CZ" u="sng" dirty="0">
                <a:hlinkClick r:id="rId2"/>
              </a:rPr>
              <a:t>http://ujop.cuni.cz/zkouska/informace/certifikovana-zkouska-z-cestiny-pro-mladez</a:t>
            </a:r>
            <a:endParaRPr lang="cs-CZ" altLang="cs-CZ" dirty="0"/>
          </a:p>
          <a:p>
            <a:r>
              <a:rPr lang="cs-CZ" altLang="cs-CZ" dirty="0"/>
              <a:t>Pečený, P. a kol.: Připravujeme se k Certifikované zkoušce z češtiny – úroveň B1 (CCE–B1). Praha: Karolinum, 2012. ISBN 978-80-246-2066-4</a:t>
            </a:r>
          </a:p>
          <a:p>
            <a:r>
              <a:rPr lang="cs-CZ" altLang="cs-CZ" dirty="0">
                <a:hlinkClick r:id="rId3"/>
              </a:rPr>
              <a:t>Evropské jazykové portfolio - https://ejp.rvp.cz/</a:t>
            </a:r>
            <a:endParaRPr lang="cs-CZ" altLang="cs-CZ" dirty="0"/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D1D8274-498B-4C7C-9869-FFF5223A02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1989" name="Zástupný symbol pro číslo snímku 4">
            <a:extLst>
              <a:ext uri="{FF2B5EF4-FFF2-40B4-BE49-F238E27FC236}">
                <a16:creationId xmlns:a16="http://schemas.microsoft.com/office/drawing/2014/main" id="{FCF042D6-FFD0-4827-AE99-FE52DC98DA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9D31669-EFFB-4F3B-A4D2-7804928E66F5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6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822BF51B-5E8E-4681-9EDB-76660B27FD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6000" b="1" dirty="0">
                <a:solidFill>
                  <a:schemeClr val="accent1"/>
                </a:solidFill>
              </a:rPr>
              <a:t>Zkoušky z češtiny pro cizince</a:t>
            </a:r>
            <a:br>
              <a:rPr lang="cs-CZ" altLang="cs-CZ" sz="3200" dirty="0"/>
            </a:br>
            <a:r>
              <a:rPr lang="cs-CZ" altLang="cs-CZ" sz="3200" dirty="0">
                <a:hlinkClick r:id="rId2"/>
              </a:rPr>
              <a:t>http://ujop.cuni.cz/zkousky/zkousky-z-cestiny-pro-cizince</a:t>
            </a:r>
            <a:br>
              <a:rPr lang="cs-CZ" altLang="cs-CZ" sz="3200" dirty="0"/>
            </a:br>
            <a:endParaRPr lang="cs-CZ" alt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38ED0D-6C0F-48DA-A8D5-8EE3B0700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u="sng" dirty="0">
                <a:hlinkClick r:id="rId3"/>
              </a:rPr>
              <a:t>CERTIFIKOVANÁ ZKOUŠKA z češtiny pro cizince (CCE)</a:t>
            </a:r>
            <a:r>
              <a:rPr lang="cs-CZ" b="1" u="sng" dirty="0"/>
              <a:t> </a:t>
            </a:r>
            <a:r>
              <a:rPr lang="cs-CZ" dirty="0"/>
              <a:t>České centrum Berlín / </a:t>
            </a:r>
            <a:r>
              <a:rPr lang="cs-CZ" dirty="0" err="1"/>
              <a:t>Uniwersytet</a:t>
            </a:r>
            <a:r>
              <a:rPr lang="cs-CZ" dirty="0"/>
              <a:t> </a:t>
            </a:r>
            <a:r>
              <a:rPr lang="cs-CZ" dirty="0" err="1"/>
              <a:t>Warszawski</a:t>
            </a:r>
            <a:r>
              <a:rPr lang="cs-CZ" dirty="0"/>
              <a:t> / České centrum Kyjev / České centrum Vídeň / České centrum Sofie / Univerzita „</a:t>
            </a:r>
            <a:r>
              <a:rPr lang="cs-CZ" dirty="0" err="1"/>
              <a:t>LʼOrientale</a:t>
            </a:r>
            <a:r>
              <a:rPr lang="cs-CZ" dirty="0"/>
              <a:t>" v Neapoli / České centrum Moskva / České centrum Londýn / Svobodná univerzita v Bruselu / České centrum Mnichov / České centrum Paříž / </a:t>
            </a:r>
            <a:r>
              <a:rPr lang="cs-CZ" dirty="0" err="1"/>
              <a:t>Weiden</a:t>
            </a:r>
            <a:r>
              <a:rPr lang="cs-CZ" dirty="0"/>
              <a:t> - Europa-</a:t>
            </a:r>
            <a:r>
              <a:rPr lang="cs-CZ" dirty="0" err="1"/>
              <a:t>Berufsschule</a:t>
            </a:r>
            <a:r>
              <a:rPr lang="cs-CZ" dirty="0"/>
              <a:t> / Výzkumné a testovací centrum /</a:t>
            </a:r>
          </a:p>
          <a:p>
            <a:pPr>
              <a:defRPr/>
            </a:pPr>
            <a:r>
              <a:rPr lang="cs-CZ" b="1" dirty="0">
                <a:hlinkClick r:id="rId4"/>
              </a:rPr>
              <a:t>Certifikovaná zkouška z češtiny pro cizince (CCE) NANEČISTO</a:t>
            </a:r>
            <a:r>
              <a:rPr lang="cs-CZ" b="1" dirty="0"/>
              <a:t> </a:t>
            </a:r>
            <a:r>
              <a:rPr lang="cs-CZ" dirty="0"/>
              <a:t>Výzkumné a testovací centrum UJOP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rgbClr val="00B050"/>
                </a:solidFill>
              </a:rPr>
              <a:t>http://ujop.cuni.cz/strediska/vyzkumne-a-testovaci-centrum</a:t>
            </a: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F41B21D-CE97-41D6-ABEC-ACC5748540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7173" name="Zástupný symbol pro číslo snímku 4">
            <a:extLst>
              <a:ext uri="{FF2B5EF4-FFF2-40B4-BE49-F238E27FC236}">
                <a16:creationId xmlns:a16="http://schemas.microsoft.com/office/drawing/2014/main" id="{B12A65EE-01C8-4BBC-87A9-266E04CF47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7CCC86-BAB3-4337-ABDD-DB36C7DAAE33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017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BD143673-190B-4844-B1ED-875B40525F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09095C-F8F7-47F4-8076-C31F17182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b="1" dirty="0">
                <a:hlinkClick r:id="rId2"/>
              </a:rPr>
              <a:t>Certifikovaná zkouška z češtiny pro MLÁDEŽ</a:t>
            </a:r>
            <a:endParaRPr lang="cs-CZ" b="1" dirty="0"/>
          </a:p>
          <a:p>
            <a:pPr marL="0" indent="0">
              <a:buNone/>
              <a:defRPr/>
            </a:pPr>
            <a:r>
              <a:rPr lang="cs-CZ" dirty="0"/>
              <a:t>Výzkumné a testovací centrum UJOP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b="1" dirty="0">
                <a:hlinkClick r:id="rId3"/>
              </a:rPr>
              <a:t>Zkouška z češtiny pro udělení TRVALÉHO POBYTU</a:t>
            </a:r>
            <a:endParaRPr lang="cs-CZ" b="1" dirty="0"/>
          </a:p>
          <a:p>
            <a:pPr marL="0" indent="0">
              <a:buNone/>
              <a:defRPr/>
            </a:pPr>
            <a:r>
              <a:rPr lang="cs-CZ" dirty="0"/>
              <a:t>Praha-Albertov / Praha-Hostivař / Poděbrady / Mariánské Lázně / Liberec / Praha-Krystal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b="1" dirty="0">
                <a:hlinkClick r:id="rId4"/>
              </a:rPr>
              <a:t>Zkouška z češtiny pro uchazeče o studium na 1.LF UK v Praze</a:t>
            </a:r>
            <a:endParaRPr lang="cs-CZ" b="1" dirty="0"/>
          </a:p>
          <a:p>
            <a:pPr marL="0" indent="0">
              <a:buNone/>
              <a:defRPr/>
            </a:pPr>
            <a:r>
              <a:rPr lang="cs-CZ" dirty="0"/>
              <a:t>Mariánské Lázně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E09B51-491C-41CE-95C3-38040F1B1A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197" name="Zástupný symbol pro číslo snímku 4">
            <a:extLst>
              <a:ext uri="{FF2B5EF4-FFF2-40B4-BE49-F238E27FC236}">
                <a16:creationId xmlns:a16="http://schemas.microsoft.com/office/drawing/2014/main" id="{D02EFEE7-BA33-46A4-AD56-65E8BB166B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8962965-3A03-4953-A6D9-C59EBDC8A0EE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908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1B0F3FEF-E0CB-4F88-BF9A-D3DACCEEAB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1FD54F-8322-44C0-8270-82A5106F4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hlinkClick r:id="rId2"/>
              </a:rPr>
              <a:t>Zkouška z JAZYKA A REÁLIÍ pro účely udělování státního občanství ČR</a:t>
            </a:r>
            <a:r>
              <a:rPr lang="cs-CZ" b="1" dirty="0"/>
              <a:t> (ZKOBČR)</a:t>
            </a:r>
          </a:p>
          <a:p>
            <a:pPr marL="0" indent="0">
              <a:buNone/>
              <a:defRPr/>
            </a:pPr>
            <a:r>
              <a:rPr lang="cs-CZ" dirty="0"/>
              <a:t>Praha-Albertov / Poděbrady / ZČU Plzeň / PF JU České Budějovice / Mariánské Lázně / Liberec / Dobruška / FF UP Olomouc / FF OU Ostrava / FF MU Brno / Praha-Hostivař / Praha-Krystal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>
                <a:solidFill>
                  <a:srgbClr val="00B050"/>
                </a:solidFill>
              </a:rPr>
              <a:t>http://ujop.cuni.cz/zkousky/zkousky-z-cestiny-pro-cizince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075811-C8E5-4A1F-AC78-1CDBC06023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9221" name="Zástupný symbol pro číslo snímku 4">
            <a:extLst>
              <a:ext uri="{FF2B5EF4-FFF2-40B4-BE49-F238E27FC236}">
                <a16:creationId xmlns:a16="http://schemas.microsoft.com/office/drawing/2014/main" id="{4BBE8110-E7C7-453B-A531-55FA6B79BD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D88E1A-A9B9-4216-8BA8-34A3DABF845B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094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274FB7-93FF-4258-970B-D9EF47D20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hlinkClick r:id="rId2"/>
              </a:rPr>
              <a:t>Certifikovaná zkouška z češtiny pro MLÁDEŽ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EF6DC3-2375-4036-AB7E-75871F800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cs-CZ" b="1" dirty="0"/>
              <a:t>Certifikovaná zkouška z češtiny pro mládež je nabízena na dvou úrovních obtížnosti:</a:t>
            </a:r>
            <a:endParaRPr lang="cs-CZ" dirty="0"/>
          </a:p>
          <a:p>
            <a:pPr marL="0" indent="0" fontAlgn="base">
              <a:buNone/>
            </a:pPr>
            <a:r>
              <a:rPr lang="cs-CZ" dirty="0"/>
              <a:t>	CCE–A1 pro mládež</a:t>
            </a:r>
          </a:p>
          <a:p>
            <a:pPr marL="0" indent="0" fontAlgn="base">
              <a:buNone/>
            </a:pPr>
            <a:r>
              <a:rPr lang="cs-CZ" dirty="0"/>
              <a:t>	CCE–A2 pro mládež</a:t>
            </a:r>
          </a:p>
          <a:p>
            <a:pPr fontAlgn="base"/>
            <a:r>
              <a:rPr lang="cs-CZ" dirty="0"/>
              <a:t>Zkouška je určena všem cizincům mladším 16 let, kteří si chtějí či potřebují ověřit stupeň své komunikační kompetence v češtině.</a:t>
            </a:r>
          </a:p>
          <a:p>
            <a:pPr fontAlgn="base"/>
            <a:r>
              <a:rPr lang="cs-CZ" dirty="0"/>
              <a:t>Účast v žádných kurzech není pro vykonání zkoušky podmínkou.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2522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D1480-70EF-45FD-92E9-620EA9F31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Charakteristika zkoušky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D19723-52DB-4201-BA88-4464940B0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Certifikovaná zkouška z češtiny pro cizince ověřuje na obou úrovních stupeň dosažené komunikační kompetence v souladu s kritérii specifikovanými ve </a:t>
            </a:r>
            <a:r>
              <a:rPr lang="cs-CZ" dirty="0">
                <a:hlinkClick r:id="rId2"/>
              </a:rPr>
              <a:t>Společném evropském referenčním rámci pro jazyky </a:t>
            </a:r>
            <a:r>
              <a:rPr lang="cs-CZ" dirty="0"/>
              <a:t>a v </a:t>
            </a:r>
            <a:r>
              <a:rPr lang="cs-CZ" dirty="0">
                <a:hlinkClick r:id="rId3"/>
              </a:rPr>
              <a:t>Evropském jazykovém portfoliu pro žáky do 11 let a v Evropském jazykovém portfoliu pro žáky a žákyně ve věku 11–15 let</a:t>
            </a:r>
            <a:r>
              <a:rPr lang="cs-CZ" dirty="0"/>
              <a:t>.</a:t>
            </a:r>
          </a:p>
          <a:p>
            <a:pPr marL="0" indent="0" fontAlgn="base">
              <a:buNone/>
            </a:pPr>
            <a:endParaRPr lang="cs-CZ" dirty="0"/>
          </a:p>
          <a:p>
            <a:pPr fontAlgn="base"/>
            <a:r>
              <a:rPr lang="cs-CZ" dirty="0"/>
              <a:t>Prověřují se základní řečové dovednosti ve vztahu k psanému i mluvenému komunikátu (čtení s porozuměním, poslech s porozuměním, produkce psaného textu, mluvený projev).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0215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152494-93C4-4CF1-BC81-FF03F22C8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Součásti zkoušky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5DFC1A-CF1F-4646-86ED-1010CD6DC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cs-CZ" dirty="0"/>
              <a:t>Čtení s porozuměním + Psaní</a:t>
            </a:r>
          </a:p>
          <a:p>
            <a:pPr lvl="0" fontAlgn="base"/>
            <a:r>
              <a:rPr lang="cs-CZ" dirty="0"/>
              <a:t>Poslech s porozuměním</a:t>
            </a:r>
          </a:p>
          <a:p>
            <a:pPr lvl="0" fontAlgn="base"/>
            <a:r>
              <a:rPr lang="cs-CZ" dirty="0"/>
              <a:t>Ústní část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1030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6923B-89E2-4BA6-BEE6-979F18C31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333333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Délka zkoušky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C362F88-0CBE-4E2E-89B0-D710ED58F7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692542"/>
              </p:ext>
            </p:extLst>
          </p:nvPr>
        </p:nvGraphicFramePr>
        <p:xfrm>
          <a:off x="1818167" y="2254101"/>
          <a:ext cx="8378455" cy="3678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5691">
                  <a:extLst>
                    <a:ext uri="{9D8B030D-6E8A-4147-A177-3AD203B41FA5}">
                      <a16:colId xmlns:a16="http://schemas.microsoft.com/office/drawing/2014/main" val="2072363666"/>
                    </a:ext>
                  </a:extLst>
                </a:gridCol>
                <a:gridCol w="1675691">
                  <a:extLst>
                    <a:ext uri="{9D8B030D-6E8A-4147-A177-3AD203B41FA5}">
                      <a16:colId xmlns:a16="http://schemas.microsoft.com/office/drawing/2014/main" val="3360960079"/>
                    </a:ext>
                  </a:extLst>
                </a:gridCol>
                <a:gridCol w="1675691">
                  <a:extLst>
                    <a:ext uri="{9D8B030D-6E8A-4147-A177-3AD203B41FA5}">
                      <a16:colId xmlns:a16="http://schemas.microsoft.com/office/drawing/2014/main" val="3797779166"/>
                    </a:ext>
                  </a:extLst>
                </a:gridCol>
                <a:gridCol w="1675691">
                  <a:extLst>
                    <a:ext uri="{9D8B030D-6E8A-4147-A177-3AD203B41FA5}">
                      <a16:colId xmlns:a16="http://schemas.microsoft.com/office/drawing/2014/main" val="99355029"/>
                    </a:ext>
                  </a:extLst>
                </a:gridCol>
                <a:gridCol w="1675691">
                  <a:extLst>
                    <a:ext uri="{9D8B030D-6E8A-4147-A177-3AD203B41FA5}">
                      <a16:colId xmlns:a16="http://schemas.microsoft.com/office/drawing/2014/main" val="2280333984"/>
                    </a:ext>
                  </a:extLst>
                </a:gridCol>
              </a:tblGrid>
              <a:tr h="1226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Úroveň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Čtení s porozuměním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Poslech s porozumením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Psaní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Ústní část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/>
                </a:tc>
                <a:extLst>
                  <a:ext uri="{0D108BD9-81ED-4DB2-BD59-A6C34878D82A}">
                    <a16:rowId xmlns:a16="http://schemas.microsoft.com/office/drawing/2014/main" val="3435451888"/>
                  </a:ext>
                </a:extLst>
              </a:tr>
              <a:tr h="1226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A1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+ Psaní 40 min.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18–23 min.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v části Čtení s porozuměním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5–6 min. (na jednotlivce)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b"/>
                </a:tc>
                <a:extLst>
                  <a:ext uri="{0D108BD9-81ED-4DB2-BD59-A6C34878D82A}">
                    <a16:rowId xmlns:a16="http://schemas.microsoft.com/office/drawing/2014/main" val="2322197815"/>
                  </a:ext>
                </a:extLst>
              </a:tr>
              <a:tr h="1226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A2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30 min.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24–28 min.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30 min.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6–8 min. (na jednotlivce)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b"/>
                </a:tc>
                <a:extLst>
                  <a:ext uri="{0D108BD9-81ED-4DB2-BD59-A6C34878D82A}">
                    <a16:rowId xmlns:a16="http://schemas.microsoft.com/office/drawing/2014/main" val="3319379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947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C50083-A701-4B2E-B18C-A1A0BDBFE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Hodnocení zkoušky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13D2D3-2B8D-4B4B-ABC1-ED0ED14ED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Uspěl(a)/neuspěl(a).</a:t>
            </a:r>
          </a:p>
          <a:p>
            <a:pPr fontAlgn="base"/>
            <a:r>
              <a:rPr lang="cs-CZ" dirty="0"/>
              <a:t>Pro hodnocení „uspěl(a)" je nutné dosáhnout celkem nejméně 60 %, a to i v jednotlivých částech zkoušky, přičemž v jedné z písemných částí zkoušky je možné získat pouze 50 %. Osvědčení nemá časově omezenou platnost a vydává se dvojjazyčně v českém a anglickém, německém nebo ruském jazyce.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49043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550</Words>
  <Application>Microsoft Office PowerPoint</Application>
  <PresentationFormat>Širokoúhlá obrazovka</PresentationFormat>
  <Paragraphs>82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inherit</vt:lpstr>
      <vt:lpstr>Times New Roman</vt:lpstr>
      <vt:lpstr>Motiv Office</vt:lpstr>
      <vt:lpstr>Certifikovaná zkouška z češtiny pro MLÁDEŽ</vt:lpstr>
      <vt:lpstr>Zkoušky z češtiny pro cizince http://ujop.cuni.cz/zkousky/zkousky-z-cestiny-pro-cizince </vt:lpstr>
      <vt:lpstr>Prezentace aplikace PowerPoint</vt:lpstr>
      <vt:lpstr>Prezentace aplikace PowerPoint</vt:lpstr>
      <vt:lpstr>Certifikovaná zkouška z češtiny pro MLÁDEŽ</vt:lpstr>
      <vt:lpstr>Charakteristika zkoušky</vt:lpstr>
      <vt:lpstr>Součásti zkoušky </vt:lpstr>
      <vt:lpstr>Délka zkoušky</vt:lpstr>
      <vt:lpstr>Hodnocení zkoušky</vt:lpstr>
      <vt:lpstr>Prezentace aplikace PowerPoint</vt:lpstr>
      <vt:lpstr>Prezentace aplikace PowerPoint</vt:lpstr>
      <vt:lpstr>Prezentace aplikace PowerPoint</vt:lpstr>
      <vt:lpstr>Použitá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Certifikovaná zkouška z češtiny pro MLÁDEŽ</dc:title>
  <dc:creator>Svobodová</dc:creator>
  <cp:lastModifiedBy>Svobodová</cp:lastModifiedBy>
  <cp:revision>6</cp:revision>
  <dcterms:created xsi:type="dcterms:W3CDTF">2018-03-09T14:35:57Z</dcterms:created>
  <dcterms:modified xsi:type="dcterms:W3CDTF">2018-03-09T15:24:40Z</dcterms:modified>
</cp:coreProperties>
</file>