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61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24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2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66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7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41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20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2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65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01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0010-F67B-4B97-B07D-D06184F8BBA7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F899-2AC8-4D68-92AE-065478E3E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24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HISTORICKÁ KRAJINA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8674" y="3744686"/>
            <a:ext cx="11669486" cy="151311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„Jestliže se podíváš z nějakého vyššího kopce, třeba z Řípu, Bezdězu nebo ze Sedla na českou zemi, budeš si myslet, že vidíš nějakou hodně velikou zahradu. Tak je všecko do kousíčku obděláno a             v barvách se střídá bílá s červenou. Obdělaná pole mají velmi tmavou barvu. Úrodnostní vynikají Čechy i nad sousední končiny.“</a:t>
            </a:r>
          </a:p>
          <a:p>
            <a:r>
              <a:rPr lang="cs-CZ" b="1" dirty="0" smtClean="0"/>
              <a:t>Bohuslav Balbín: </a:t>
            </a:r>
            <a:r>
              <a:rPr lang="cs-CZ" b="1" dirty="0" err="1" smtClean="0"/>
              <a:t>Miscellanea</a:t>
            </a:r>
            <a:r>
              <a:rPr lang="cs-CZ" b="1" dirty="0" smtClean="0"/>
              <a:t> </a:t>
            </a:r>
            <a:r>
              <a:rPr lang="cs-CZ" b="1" dirty="0" err="1" smtClean="0"/>
              <a:t>historica</a:t>
            </a:r>
            <a:r>
              <a:rPr lang="cs-CZ" b="1" dirty="0" smtClean="0"/>
              <a:t> </a:t>
            </a:r>
            <a:r>
              <a:rPr lang="cs-CZ" b="1" dirty="0" err="1" smtClean="0"/>
              <a:t>regni</a:t>
            </a:r>
            <a:r>
              <a:rPr lang="cs-CZ" b="1" dirty="0" smtClean="0"/>
              <a:t> </a:t>
            </a:r>
            <a:r>
              <a:rPr lang="cs-CZ" b="1" dirty="0" err="1" smtClean="0"/>
              <a:t>Bohemiae</a:t>
            </a:r>
            <a:r>
              <a:rPr lang="cs-CZ" b="1" dirty="0" smtClean="0"/>
              <a:t> (2.pol.17.st.)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81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20. století: krajina jako odraz mocenských zájmů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7086" y="1593670"/>
            <a:ext cx="12279086" cy="5381896"/>
          </a:xfrm>
        </p:spPr>
        <p:txBody>
          <a:bodyPr>
            <a:normAutofit/>
          </a:bodyPr>
          <a:lstStyle/>
          <a:p>
            <a:r>
              <a:rPr lang="cs-CZ" sz="3600" dirty="0"/>
              <a:t>V krajině se více, než dříve odráží politické dění, vědeckotechnický pokrok, nové hospodářské trendy, ale také vysídlování a nové osídlování pohraničních oblastí. Rostla města, necitlivě kontrastovala s okolní krajinnou sídliště. Zvláštní dopad na krajinu měla kolektivizace, přeceňování některých odvětví průmyslu a následná devastace (úhelné pánve) nebo pobyt sovětských vojsk po roce 1968.</a:t>
            </a:r>
          </a:p>
          <a:p>
            <a:r>
              <a:rPr lang="cs-CZ" sz="3600" dirty="0"/>
              <a:t>-narušena autoregulace krajiny</a:t>
            </a:r>
          </a:p>
          <a:p>
            <a:r>
              <a:rPr lang="cs-CZ" sz="3600" dirty="0"/>
              <a:t>-novotvary reliéfu </a:t>
            </a:r>
          </a:p>
        </p:txBody>
      </p:sp>
    </p:spTree>
    <p:extLst>
      <p:ext uri="{BB962C8B-B14F-4D97-AF65-F5344CB8AC3E}">
        <p14:creationId xmlns:p14="http://schemas.microsoft.com/office/powerpoint/2010/main" val="78429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Současnost</a:t>
            </a:r>
            <a:r>
              <a:rPr lang="cs-CZ" b="1" dirty="0" smtClean="0"/>
              <a:t>:</a:t>
            </a:r>
            <a:br>
              <a:rPr lang="cs-CZ" b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383" y="1062446"/>
            <a:ext cx="12357463" cy="619179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Struktura současné kulturní krajiny ČR je tvořena základními krajinnými typy</a:t>
            </a:r>
          </a:p>
          <a:p>
            <a:pPr lvl="0"/>
            <a:r>
              <a:rPr lang="cs-CZ" dirty="0"/>
              <a:t>Městskou krajinou</a:t>
            </a:r>
          </a:p>
          <a:p>
            <a:pPr lvl="0"/>
            <a:r>
              <a:rPr lang="cs-CZ" dirty="0" smtClean="0"/>
              <a:t>příměstskou </a:t>
            </a:r>
            <a:r>
              <a:rPr lang="cs-CZ" dirty="0"/>
              <a:t>krajinou</a:t>
            </a:r>
          </a:p>
          <a:p>
            <a:pPr lvl="0"/>
            <a:r>
              <a:rPr lang="cs-CZ" dirty="0"/>
              <a:t>Venkovskou krajinou</a:t>
            </a:r>
          </a:p>
          <a:p>
            <a:r>
              <a:rPr lang="cs-CZ" dirty="0"/>
              <a:t> </a:t>
            </a:r>
          </a:p>
          <a:p>
            <a:r>
              <a:rPr lang="cs-CZ" dirty="0" smtClean="0"/>
              <a:t>estetická </a:t>
            </a:r>
            <a:r>
              <a:rPr lang="cs-CZ" dirty="0"/>
              <a:t>hodnota krajiny často ustupuje do pozadí – příklad region </a:t>
            </a:r>
            <a:r>
              <a:rPr lang="cs-CZ" dirty="0" err="1"/>
              <a:t>Austerlitz</a:t>
            </a:r>
            <a:r>
              <a:rPr lang="cs-CZ" dirty="0"/>
              <a:t> – napoleonské bojiště (zásobovací sklady, stavby zemědělské velkovýroby, dopravní stavby)</a:t>
            </a:r>
          </a:p>
          <a:p>
            <a:r>
              <a:rPr lang="cs-CZ" dirty="0"/>
              <a:t>Pozitivní proměny – Mostecko – vědomá rekultivace a obnova krajiny (nová jezera, zeleň)</a:t>
            </a:r>
          </a:p>
          <a:p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/>
              <a:t>Přílohy k zamyšlení a komparaci: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37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" y="1"/>
            <a:ext cx="12281647" cy="1480457"/>
          </a:xfrm>
        </p:spPr>
        <p:txBody>
          <a:bodyPr>
            <a:normAutofit/>
          </a:bodyPr>
          <a:lstStyle/>
          <a:p>
            <a:r>
              <a:rPr lang="cs-CZ" dirty="0"/>
              <a:t>Památná hora Říp i přes malou výšku vévodí rovinaté krajině severně od Prahy, u Roudnice nad Labem</a:t>
            </a:r>
          </a:p>
        </p:txBody>
      </p:sp>
      <p:pic>
        <p:nvPicPr>
          <p:cNvPr id="4" name="Zástupný symbol pro obsah 3" descr="C:\Users\Miholaj\Desktop\NKP\IMG_20180330_18501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1" y="1480458"/>
            <a:ext cx="8072846" cy="53775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0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377" y="261258"/>
            <a:ext cx="12113623" cy="1402080"/>
          </a:xfrm>
        </p:spPr>
        <p:txBody>
          <a:bodyPr>
            <a:normAutofit/>
          </a:bodyPr>
          <a:lstStyle/>
          <a:p>
            <a:r>
              <a:rPr lang="cs-CZ" sz="2800" dirty="0"/>
              <a:t>Nepatrné zbytky hradu RONOV severně u Brna (mezi Útěchovem a Adamovem) odhalíme podle nápadných změn reliéfu připomínající někdejší jádro hrádku, hradby a příkopy. </a:t>
            </a:r>
          </a:p>
        </p:txBody>
      </p:sp>
      <p:pic>
        <p:nvPicPr>
          <p:cNvPr id="4" name="Zástupný symbol pro obsah 3" descr="C:\Users\Miholaj\Downloads\IMG_20200317_17073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76" y="1524001"/>
            <a:ext cx="7402284" cy="509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8" y="2434046"/>
            <a:ext cx="5862578" cy="41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7087" y="269967"/>
            <a:ext cx="12575177" cy="1358536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Nejstarší pohled na Brno zachycuje holý kopec Špilberk, lesy, louky a vinice za hradbami města a vlevo dole také městskou šibenici (dnes by se nacházela poblíž ulice Křenová)</a:t>
            </a: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pic>
        <p:nvPicPr>
          <p:cNvPr id="4" name="Zástupný symbol pro obsah 3" descr="E:\My Passport\1. Brno - NŠ\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5" y="1201783"/>
            <a:ext cx="7306491" cy="5573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85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" y="226423"/>
            <a:ext cx="12348754" cy="133241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Brno </a:t>
            </a:r>
            <a:r>
              <a:rPr lang="cs-CZ" sz="3100" dirty="0"/>
              <a:t>v barokních hradbách 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(</a:t>
            </a:r>
            <a:r>
              <a:rPr lang="cs-CZ" sz="3100" dirty="0"/>
              <a:t>dnes už jen malé pozůstatky, např. na ulici Husova, poblíž MMB</a:t>
            </a:r>
            <a:r>
              <a:rPr lang="cs-CZ" sz="3100" dirty="0" smtClean="0"/>
              <a:t>)</a:t>
            </a:r>
            <a:br>
              <a:rPr lang="cs-CZ" sz="3100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C:\Users\Miholaj\Desktop\Brn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9" y="1201783"/>
            <a:ext cx="8969828" cy="536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63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377" y="174171"/>
            <a:ext cx="12026537" cy="1471749"/>
          </a:xfrm>
        </p:spPr>
        <p:txBody>
          <a:bodyPr>
            <a:normAutofit fontScale="90000"/>
          </a:bodyPr>
          <a:lstStyle/>
          <a:p>
            <a:r>
              <a:rPr lang="cs-CZ" dirty="0"/>
              <a:t>Zalesněný Špilberk je dílem romantismu a budování parků v 19. století.</a:t>
            </a:r>
            <a:br>
              <a:rPr lang="cs-CZ" dirty="0"/>
            </a:br>
            <a:endParaRPr lang="cs-CZ" sz="2800" dirty="0"/>
          </a:p>
        </p:txBody>
      </p:sp>
      <p:pic>
        <p:nvPicPr>
          <p:cNvPr id="4" name="Zástupný symbol pro obsah 3" descr="E:\My Passport\1. Brno - NŠ\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39" y="1341120"/>
            <a:ext cx="7428411" cy="551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58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377" y="191589"/>
            <a:ext cx="11982994" cy="1499100"/>
          </a:xfrm>
        </p:spPr>
        <p:txBody>
          <a:bodyPr>
            <a:normAutofit/>
          </a:bodyPr>
          <a:lstStyle/>
          <a:p>
            <a:r>
              <a:rPr lang="cs-CZ" sz="3100" dirty="0"/>
              <a:t>Sídliště (na snímku Bohunice, částečně Starý a Nový Lískovec), „nezbytný prstenec“ kolo našich měst ve 2. polovině 20. století.</a:t>
            </a: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pic>
        <p:nvPicPr>
          <p:cNvPr id="4" name="Zástupný symbol pro obsah 3" descr="E:\My Passport\1. Brno - NŠ\Let balónem 2006\Let balónem 2006 0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97" y="1280160"/>
            <a:ext cx="6775269" cy="6409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16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8046" y="130629"/>
            <a:ext cx="12557760" cy="1560060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Renesanční zámek Bučovice, s manýristickými interiéry, má jednu z nejstarších dochovaných zahrad, tzv. italského stylu</a:t>
            </a:r>
          </a:p>
        </p:txBody>
      </p:sp>
      <p:pic>
        <p:nvPicPr>
          <p:cNvPr id="4" name="Zástupný symbol pro obsah 3" descr="E:\VERBATIM HD\My Passport\Bučovice 0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1314994"/>
            <a:ext cx="7045235" cy="543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55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Zámek KRATOCHVÍLE</a:t>
            </a:r>
            <a:endParaRPr lang="cs-CZ" sz="2800" dirty="0"/>
          </a:p>
        </p:txBody>
      </p:sp>
      <p:pic>
        <p:nvPicPr>
          <p:cNvPr id="4" name="Zástupný symbol pro obsah 3" descr="E:\My Passport\A 91 2011-07-28 Praha - výstava Rožmberkové, 27.7.2011\Praha - výstava Rožmberkové, 27.7.2011 08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1380309"/>
            <a:ext cx="7498080" cy="5477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8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Krajina jako „</a:t>
            </a:r>
            <a:r>
              <a:rPr lang="cs-CZ" b="1" u="sng" dirty="0" err="1"/>
              <a:t>theatrum</a:t>
            </a:r>
            <a:r>
              <a:rPr lang="cs-CZ" b="1" u="sng" dirty="0"/>
              <a:t> </a:t>
            </a:r>
            <a:r>
              <a:rPr lang="cs-CZ" b="1" u="sng" dirty="0" err="1"/>
              <a:t>mundi</a:t>
            </a:r>
            <a:r>
              <a:rPr lang="cs-CZ" b="1" u="sng" dirty="0" smtClean="0"/>
              <a:t>“</a:t>
            </a:r>
            <a:br>
              <a:rPr lang="cs-CZ" b="1" u="sng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" y="1480458"/>
            <a:ext cx="12270377" cy="5286102"/>
          </a:xfrm>
        </p:spPr>
        <p:txBody>
          <a:bodyPr>
            <a:normAutofit/>
          </a:bodyPr>
          <a:lstStyle/>
          <a:p>
            <a:r>
              <a:rPr lang="cs-CZ" dirty="0"/>
              <a:t>Krajina = výřez z krajinné sféry, která je prostorem průniku FG sfér a </a:t>
            </a:r>
            <a:r>
              <a:rPr lang="cs-CZ" dirty="0" err="1"/>
              <a:t>společensko</a:t>
            </a:r>
            <a:r>
              <a:rPr lang="cs-CZ" dirty="0"/>
              <a:t> – hospodářské sféry.</a:t>
            </a:r>
          </a:p>
          <a:p>
            <a:r>
              <a:rPr lang="cs-CZ" dirty="0"/>
              <a:t>V průběhu staletí se krajina významně proměnila. </a:t>
            </a:r>
          </a:p>
          <a:p>
            <a:r>
              <a:rPr lang="cs-CZ" dirty="0"/>
              <a:t>Převažuje tzv. </a:t>
            </a:r>
            <a:r>
              <a:rPr lang="cs-CZ" b="1" dirty="0"/>
              <a:t>kulturní krajina</a:t>
            </a:r>
            <a:r>
              <a:rPr lang="cs-CZ" dirty="0"/>
              <a:t> – pozměněná lidskou činností (pozitivně či negativně)</a:t>
            </a:r>
          </a:p>
          <a:p>
            <a:r>
              <a:rPr lang="cs-CZ" dirty="0"/>
              <a:t>Česká krajina náleží do komplexu evropských krajin, v současnosti převážně </a:t>
            </a:r>
            <a:r>
              <a:rPr lang="cs-CZ" b="1" dirty="0"/>
              <a:t>k typu evropských polních krajin</a:t>
            </a:r>
            <a:r>
              <a:rPr lang="cs-CZ" dirty="0"/>
              <a:t>.</a:t>
            </a:r>
          </a:p>
          <a:p>
            <a:r>
              <a:rPr lang="cs-CZ" dirty="0"/>
              <a:t>Historická krajina, krajina minulosti, fenomén, módní téma – </a:t>
            </a:r>
            <a:r>
              <a:rPr lang="cs-CZ" b="1" dirty="0"/>
              <a:t>„paměť krajiny“, „duše krajiny“. </a:t>
            </a:r>
            <a:r>
              <a:rPr lang="cs-CZ" dirty="0"/>
              <a:t>Tento pojem vyjadřuje to, co se z minulé krajiny dochovalo i to co se k proměnám krajiny dochovalo v historických pramenech</a:t>
            </a:r>
          </a:p>
        </p:txBody>
      </p:sp>
    </p:spTree>
    <p:extLst>
      <p:ext uri="{BB962C8B-B14F-4D97-AF65-F5344CB8AC3E}">
        <p14:creationId xmlns:p14="http://schemas.microsoft.com/office/powerpoint/2010/main" val="2106717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794" y="296091"/>
            <a:ext cx="11258006" cy="1394597"/>
          </a:xfrm>
        </p:spPr>
        <p:txBody>
          <a:bodyPr>
            <a:normAutofit/>
          </a:bodyPr>
          <a:lstStyle/>
          <a:p>
            <a:r>
              <a:rPr lang="cs-CZ" sz="3100" dirty="0"/>
              <a:t>Rybník svět (3. největší rybník) a město Třeboň (s kostelem sv. Jiljí, ale ještě bez zámku bez Schwarzenberské hrobky na protilehlé straně.</a:t>
            </a: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pic>
        <p:nvPicPr>
          <p:cNvPr id="4" name="Zástupný symbol pro obsah 3" descr="E:\My Passport\A 91 2011-07-28 Praha - výstava Rožmberkové, 27.7.2011\Praha - výstava Rožmberkové, 27.7.2011 07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4" y="1323703"/>
            <a:ext cx="6487886" cy="566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628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Rožmberk – největší rybník (Třeboň v dolní části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pic>
        <p:nvPicPr>
          <p:cNvPr id="4" name="Zástupný symbol pro obsah 3" descr="E:\My Passport\A 91 2011-07-28 Praha - výstava Rožmberkové, 27.7.2011\Praha - výstava Rožmberkové, 27.7.2011 07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51" y="1114697"/>
            <a:ext cx="7123611" cy="5651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57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" y="252549"/>
            <a:ext cx="11834949" cy="1438139"/>
          </a:xfrm>
        </p:spPr>
        <p:txBody>
          <a:bodyPr>
            <a:normAutofit/>
          </a:bodyPr>
          <a:lstStyle/>
          <a:p>
            <a:r>
              <a:rPr lang="cs-CZ" sz="3100" dirty="0"/>
              <a:t>Mikulov – hlavní sídlo </a:t>
            </a:r>
            <a:r>
              <a:rPr lang="cs-CZ" sz="3100" dirty="0" err="1"/>
              <a:t>Ditrichštejnů</a:t>
            </a:r>
            <a:r>
              <a:rPr lang="cs-CZ" sz="3100" dirty="0"/>
              <a:t> se podařilo zachovat v nádherném souladu s okolní přírodou Pálavy, jak ho budoval kardinál </a:t>
            </a:r>
            <a:r>
              <a:rPr lang="cs-CZ" sz="3100" dirty="0" err="1"/>
              <a:t>Ditrichštejn</a:t>
            </a:r>
            <a:r>
              <a:rPr lang="cs-CZ" sz="3100" dirty="0"/>
              <a:t>.</a:t>
            </a: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pic>
        <p:nvPicPr>
          <p:cNvPr id="4" name="Zástupný symbol pro obsah 3" descr="E:\My Passport\1) NKP ČR - nově 2009\Památky mimo seznam NKP\Ditrichstein\Ditrichstein 0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34" y="1314994"/>
            <a:ext cx="5329646" cy="5543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99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302" y="252548"/>
            <a:ext cx="11782697" cy="1323703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   </a:t>
            </a:r>
            <a:br>
              <a:rPr lang="cs-CZ" sz="3100" dirty="0" smtClean="0"/>
            </a:br>
            <a:r>
              <a:rPr lang="cs-CZ" sz="3100" dirty="0" smtClean="0"/>
              <a:t>Mikulov </a:t>
            </a:r>
            <a:r>
              <a:rPr lang="cs-CZ" sz="3100" dirty="0"/>
              <a:t>se Svatým kopečkem (vlevo) má ducha, který mu vtiskl František kardinál z </a:t>
            </a:r>
            <a:r>
              <a:rPr lang="cs-CZ" sz="3100" dirty="0" err="1"/>
              <a:t>Ditrichštejna</a:t>
            </a:r>
            <a:r>
              <a:rPr lang="cs-CZ" sz="3100" dirty="0"/>
              <a:t> podle italských vzorů, i dnes</a:t>
            </a:r>
            <a:r>
              <a:rPr lang="cs-CZ" sz="3100" dirty="0" smtClean="0"/>
              <a:t>.</a:t>
            </a:r>
            <a:br>
              <a:rPr lang="cs-CZ" sz="3100" dirty="0" smtClean="0"/>
            </a:b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pic>
        <p:nvPicPr>
          <p:cNvPr id="4" name="Zástupný symbol pro obsah 3" descr="E:\My Passport\1) NKP ČR - nově 2009\MPR\Mikulov (2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09" y="1184366"/>
            <a:ext cx="7672251" cy="5765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308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4503" y="104504"/>
            <a:ext cx="12226834" cy="1489166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Velmi se proměnilo bělohorské bojiště, především zástavbou. Němým svědkem bitvy zůstal letohrádek Hvězda, kolem něj se dochovala původní obora Hvězda.</a:t>
            </a: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pic>
        <p:nvPicPr>
          <p:cNvPr id="4" name="Zástupný symbol pro obsah 3" descr="C:\Users\Miholaj\Downloads\IMG_20191120_11332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1184366"/>
            <a:ext cx="7759338" cy="5673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369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>Barokně komponovanou krajinu Jičínska i město samotné jsou na ose, kterou zvýrazňuje několik kilometrů dlouhé </a:t>
            </a:r>
            <a:r>
              <a:rPr lang="cs-CZ" sz="3100" dirty="0" err="1"/>
              <a:t>lipořadí</a:t>
            </a:r>
            <a:r>
              <a:rPr lang="cs-CZ" sz="3100" dirty="0"/>
              <a:t>.</a:t>
            </a: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pic>
        <p:nvPicPr>
          <p:cNvPr id="4" name="Picture 2" descr="J:\Český ráj - duben 2007 0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1375954"/>
            <a:ext cx="6522720" cy="541673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3230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04502"/>
            <a:ext cx="12026537" cy="6753497"/>
          </a:xfrm>
        </p:spPr>
        <p:txBody>
          <a:bodyPr>
            <a:normAutofit/>
          </a:bodyPr>
          <a:lstStyle/>
          <a:p>
            <a:r>
              <a:rPr lang="cs-CZ" dirty="0"/>
              <a:t>Britský historik Frederick William </a:t>
            </a:r>
            <a:r>
              <a:rPr lang="cs-CZ" dirty="0" err="1"/>
              <a:t>Maitland</a:t>
            </a:r>
            <a:r>
              <a:rPr lang="cs-CZ" dirty="0"/>
              <a:t> přirovnal již na konci 19. století KRAJINU k palimpsestu (pergamenový dokument, který se pro svoji vysokou pořizovací hodnotu používal tak, že původní text se vyškrábal a psal se přes něj jiný)</a:t>
            </a:r>
          </a:p>
          <a:p>
            <a:r>
              <a:rPr lang="cs-CZ" dirty="0"/>
              <a:t>Krajina jako „</a:t>
            </a:r>
            <a:r>
              <a:rPr lang="cs-CZ" dirty="0" err="1"/>
              <a:t>theatrum</a:t>
            </a:r>
            <a:r>
              <a:rPr lang="cs-CZ" dirty="0"/>
              <a:t> </a:t>
            </a:r>
            <a:r>
              <a:rPr lang="cs-CZ" dirty="0" err="1"/>
              <a:t>mundi</a:t>
            </a:r>
            <a:r>
              <a:rPr lang="cs-CZ" dirty="0"/>
              <a:t>“ představuje jeviště událostí a procesů, odehrávajících se v čase, kde člověk a společnost nepřichází a neodchází, ale trvale jsou. Je souborem doložených reliktů, významných ve smyslu zachování kulturního dědictví země.</a:t>
            </a:r>
          </a:p>
          <a:p>
            <a:r>
              <a:rPr lang="cs-CZ" dirty="0"/>
              <a:t>Krajinnou problematiku, vývoj a proměny krajiny v minulosti  studují archeologové, historikové, geografové, kartografové, historičtí geografové, krajinní ekologové, botanikové, geologové, historikové umění, urbanisté, zahradní architekti, památkáři a řada různých institucí, spolků.</a:t>
            </a:r>
          </a:p>
          <a:p>
            <a:r>
              <a:rPr lang="cs-CZ" dirty="0"/>
              <a:t>Podoba historické krajiny z různých období je v současné krajině zachována díky větším i menším stopám, skrytým či dobře viditelným. Při zásadnějším  poškození krajiny (např. těžební oblasti) někdy zcela mizí.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14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Stopy historických krajin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" y="984069"/>
            <a:ext cx="12313920" cy="6209211"/>
          </a:xfrm>
        </p:spPr>
        <p:txBody>
          <a:bodyPr>
            <a:normAutofit/>
          </a:bodyPr>
          <a:lstStyle/>
          <a:p>
            <a:r>
              <a:rPr lang="cs-CZ" dirty="0"/>
              <a:t>Pod povrchem – archeologické nálezy, na povrchu jsou to nápadné změny reliéfu (úvozy cest, nepatrné zbytky hradů a předhradí, železniční náspy, hráze zaniklých rybníků, zbytky opevnění. </a:t>
            </a:r>
            <a:endParaRPr lang="cs-CZ" dirty="0" smtClean="0"/>
          </a:p>
          <a:p>
            <a:r>
              <a:rPr lang="cs-CZ" dirty="0" smtClean="0"/>
              <a:t>Dále </a:t>
            </a:r>
            <a:r>
              <a:rPr lang="cs-CZ" dirty="0"/>
              <a:t>náletová, výsadbová, tvarovaná zeleň (parky, aleje, sady, průsmyky, průhledy). </a:t>
            </a:r>
            <a:endParaRPr lang="cs-CZ" dirty="0" smtClean="0"/>
          </a:p>
          <a:p>
            <a:r>
              <a:rPr lang="cs-CZ" dirty="0" smtClean="0"/>
              <a:t>Sídla </a:t>
            </a:r>
            <a:r>
              <a:rPr lang="cs-CZ" dirty="0"/>
              <a:t>a jejich historické půdorysy, architektonické komplexy – městská jádra, hrady, zámky, kláštery, kostely), hospodářské  objekty (důlní díla, mlýny, cihelny, sklárny, cukrovary, továrny), vodohospodářské stavby (kanály, nádrže, přehrady, zdymadla), drobná krajinná architektura (křížky, kapličky, altánky, rozhledny, popraviště aj.). V krajině se otiskly také bitvy, migrace, obchodní cesty.</a:t>
            </a:r>
          </a:p>
          <a:p>
            <a:r>
              <a:rPr lang="cs-CZ" dirty="0"/>
              <a:t>Stopy historické krajiny odkrýváme různým způsobem: archeologickým výzkumem, leteckým snímkováním, laserovým skenováním krajiny, prostřednictvím pomocných věd historických, skrze kartografii či obrazové prameny.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37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Hledání historických krajin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2446"/>
            <a:ext cx="12340046" cy="59131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Krajinu a její proměny studujeme jako komponovaný celek, ale i jednotlivé krajinné prvky.</a:t>
            </a:r>
          </a:p>
          <a:p>
            <a:r>
              <a:rPr lang="cs-CZ" b="1" dirty="0"/>
              <a:t>RELIÉF</a:t>
            </a:r>
            <a:r>
              <a:rPr lang="cs-CZ" dirty="0"/>
              <a:t> –zásadní změny tvarů zemského povrchu až do 19. st. minimální, nejzásadnější proměny spojeny s těžbou.</a:t>
            </a:r>
          </a:p>
          <a:p>
            <a:r>
              <a:rPr lang="cs-CZ" b="1" dirty="0"/>
              <a:t>KLIMA</a:t>
            </a:r>
            <a:r>
              <a:rPr lang="cs-CZ" dirty="0"/>
              <a:t> – dnes v popředí zájmu – klimatické změny v minulých staletích  zachycují klášterní diária, pamětní knihy, kroniky aj.</a:t>
            </a:r>
          </a:p>
          <a:p>
            <a:r>
              <a:rPr lang="cs-CZ" b="1" dirty="0"/>
              <a:t>ZELEŇ </a:t>
            </a:r>
            <a:r>
              <a:rPr lang="cs-CZ" dirty="0"/>
              <a:t>– rozsah lesů, luk, pastvin, proměny kultur</a:t>
            </a:r>
          </a:p>
          <a:p>
            <a:r>
              <a:rPr lang="cs-CZ" b="1" dirty="0"/>
              <a:t>VODOTEČE</a:t>
            </a:r>
            <a:r>
              <a:rPr lang="cs-CZ" dirty="0"/>
              <a:t> – vodní toky před a po regulaci, meandry, nové vodní plochy</a:t>
            </a:r>
          </a:p>
          <a:p>
            <a:r>
              <a:rPr lang="cs-CZ" b="1" dirty="0"/>
              <a:t>ZEMĚDĚLSKÁ PŮDA</a:t>
            </a:r>
            <a:r>
              <a:rPr lang="cs-CZ" dirty="0"/>
              <a:t> – rozsah, využití, úbytky a přírůstky, hospodářské objekty v krajině</a:t>
            </a:r>
          </a:p>
          <a:p>
            <a:r>
              <a:rPr lang="cs-CZ" b="1" dirty="0"/>
              <a:t>SÍDLA</a:t>
            </a:r>
            <a:r>
              <a:rPr lang="cs-CZ" dirty="0"/>
              <a:t> – vznik, růst, změna půdorysů, vliv na tvářnost krajiny</a:t>
            </a:r>
          </a:p>
          <a:p>
            <a:r>
              <a:rPr lang="cs-CZ" b="1" dirty="0"/>
              <a:t>KOMUNIKACE </a:t>
            </a:r>
            <a:r>
              <a:rPr lang="cs-CZ" dirty="0"/>
              <a:t>– historické i současné suchozemské a vodní cesty, železnice, silnice, dálnice, polní cesty, stezky</a:t>
            </a:r>
          </a:p>
          <a:p>
            <a:r>
              <a:rPr lang="cs-CZ" b="1" dirty="0"/>
              <a:t>VÝVOJ a PROMĚNY</a:t>
            </a:r>
            <a:r>
              <a:rPr lang="cs-CZ" dirty="0"/>
              <a:t> místního a pomístního názvosloví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03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u="sng" dirty="0"/>
              <a:t>Rámcové mezníky a hlavní etapy krajinného vývoje v českých </a:t>
            </a:r>
            <a:r>
              <a:rPr lang="cs-CZ" u="sng" dirty="0" smtClean="0"/>
              <a:t>zemích</a:t>
            </a:r>
            <a:br>
              <a:rPr lang="cs-CZ" u="sng" dirty="0" smtClean="0"/>
            </a:b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794" y="1428206"/>
            <a:ext cx="12610012" cy="5712823"/>
          </a:xfrm>
        </p:spPr>
        <p:txBody>
          <a:bodyPr>
            <a:normAutofit/>
          </a:bodyPr>
          <a:lstStyle/>
          <a:p>
            <a:r>
              <a:rPr lang="cs-CZ" dirty="0"/>
              <a:t>Původní krajina – z velké části zalesněná</a:t>
            </a:r>
          </a:p>
          <a:p>
            <a:r>
              <a:rPr lang="cs-CZ" b="1" dirty="0"/>
              <a:t>13. století – velké strukturální změny</a:t>
            </a:r>
            <a:endParaRPr lang="cs-CZ" dirty="0"/>
          </a:p>
          <a:p>
            <a:r>
              <a:rPr lang="cs-CZ" dirty="0"/>
              <a:t>- odlesňování, kolonizace, zakládání měst</a:t>
            </a:r>
          </a:p>
          <a:p>
            <a:r>
              <a:rPr lang="cs-CZ" dirty="0"/>
              <a:t>- osídlení postupovalo z nížin kolem vodních toků do vyšších zalesněných poloh</a:t>
            </a:r>
          </a:p>
          <a:p>
            <a:r>
              <a:rPr lang="cs-CZ" dirty="0"/>
              <a:t>-narůstá počet obyvatel, rozvíjí se zemědělství a řemesla</a:t>
            </a:r>
          </a:p>
          <a:p>
            <a:r>
              <a:rPr lang="cs-CZ" dirty="0"/>
              <a:t>Otevření stříbrných dolů (Jihlava, Kutná hora)</a:t>
            </a:r>
          </a:p>
          <a:p>
            <a:r>
              <a:rPr lang="cs-CZ" dirty="0"/>
              <a:t>Řeky měnily svá koryta a meandrovaly (vlivem eroze, povodní, přívalových dešťů apod.), jednoduchým přehrazováním se vytvářely první nádrže, rybníky</a:t>
            </a:r>
          </a:p>
          <a:p>
            <a:r>
              <a:rPr lang="cs-CZ" dirty="0"/>
              <a:t>Přibývalo komunikací (silnic, </a:t>
            </a:r>
            <a:r>
              <a:rPr lang="cs-CZ" dirty="0" err="1"/>
              <a:t>stezek,cest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42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9304" y="940526"/>
            <a:ext cx="11451770" cy="263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století – rybniční soustavy </a:t>
            </a:r>
            <a:endParaRPr lang="cs-CZ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Jižní Čechy – Českobudějovická a Třeboňská pánev, východní Čechy</a:t>
            </a:r>
            <a:endParaRPr lang="cs-CZ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 </a:t>
            </a:r>
            <a:r>
              <a:rPr lang="cs-C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Dubravius</a:t>
            </a:r>
            <a:r>
              <a:rPr lang="cs-C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dílo </a:t>
            </a: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cs-CZ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piscinis</a:t>
            </a:r>
            <a:r>
              <a:rPr lang="cs-CZ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 rybnících),</a:t>
            </a:r>
            <a:r>
              <a:rPr lang="cs-C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1547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6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 </a:t>
            </a:r>
            <a:br>
              <a:rPr lang="cs-CZ" dirty="0"/>
            </a:br>
            <a:r>
              <a:rPr lang="cs-CZ" b="1" dirty="0"/>
              <a:t>Česká barokní </a:t>
            </a:r>
            <a:r>
              <a:rPr lang="cs-CZ" b="1" dirty="0" smtClean="0"/>
              <a:t>krajina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880" y="1515290"/>
            <a:ext cx="12009120" cy="5251269"/>
          </a:xfrm>
        </p:spPr>
        <p:txBody>
          <a:bodyPr>
            <a:normAutofit/>
          </a:bodyPr>
          <a:lstStyle/>
          <a:p>
            <a:r>
              <a:rPr lang="cs-CZ" dirty="0"/>
              <a:t>Je středoevropským fenoménem. Organizovaná krajina, ekonomicky účelná a estetická, vyjadřující harmonické propojení člověka s přírodou. Její proměny vycházely ze zavádění nových plodin, vysušování rybníků, odlesňování ve spojení s rozvojem sklářství, hutnictví, důlního podnikání, přibylo velké množství sakrální architektury, mnohé kostely, kaple, Boží muka zásadně určují ráz krajiny dodnes.</a:t>
            </a:r>
          </a:p>
          <a:p>
            <a:r>
              <a:rPr lang="cs-CZ" dirty="0"/>
              <a:t>Nejvýznamnější příklady:</a:t>
            </a:r>
          </a:p>
          <a:p>
            <a:r>
              <a:rPr lang="cs-CZ" dirty="0"/>
              <a:t>Raně barokně komponovaná krajina Jičínska (vévoda Valdštejn)</a:t>
            </a:r>
          </a:p>
          <a:p>
            <a:r>
              <a:rPr lang="cs-CZ" dirty="0"/>
              <a:t>Mikulov (kardinál </a:t>
            </a:r>
            <a:r>
              <a:rPr lang="cs-CZ" dirty="0" err="1"/>
              <a:t>Ditrichštejn</a:t>
            </a:r>
            <a:r>
              <a:rPr lang="cs-CZ" dirty="0"/>
              <a:t>)</a:t>
            </a:r>
          </a:p>
          <a:p>
            <a:r>
              <a:rPr lang="cs-CZ" dirty="0"/>
              <a:t>Kuks (hrabě Špork)</a:t>
            </a:r>
          </a:p>
          <a:p>
            <a:r>
              <a:rPr lang="cs-CZ" dirty="0"/>
              <a:t>Veltrusy, Krásný Dvůr</a:t>
            </a:r>
          </a:p>
        </p:txBody>
      </p:sp>
    </p:spTree>
    <p:extLst>
      <p:ext uri="{BB962C8B-B14F-4D97-AF65-F5344CB8AC3E}">
        <p14:creationId xmlns:p14="http://schemas.microsoft.com/office/powerpoint/2010/main" val="201030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Druhá polovina 19. století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171" y="1785258"/>
            <a:ext cx="11826239" cy="5072742"/>
          </a:xfrm>
        </p:spPr>
        <p:txBody>
          <a:bodyPr/>
          <a:lstStyle/>
          <a:p>
            <a:r>
              <a:rPr lang="cs-CZ" sz="3600" dirty="0"/>
              <a:t>Industrializace, urbanizace, rozmach dopravy</a:t>
            </a:r>
          </a:p>
          <a:p>
            <a:pPr lvl="0"/>
            <a:r>
              <a:rPr lang="cs-CZ" sz="3600" dirty="0"/>
              <a:t>Železnice</a:t>
            </a:r>
          </a:p>
          <a:p>
            <a:pPr lvl="0"/>
            <a:r>
              <a:rPr lang="cs-CZ" sz="3600" dirty="0"/>
              <a:t>Urbanizace s prudkým nárůstem obyvatelstva</a:t>
            </a:r>
          </a:p>
          <a:p>
            <a:pPr lvl="0"/>
            <a:r>
              <a:rPr lang="cs-CZ" sz="3600" dirty="0"/>
              <a:t>Polarizace českých zemí na průmyslový sever, SZ a západ a převážně zemědělský jih, JZ, JV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0285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1383</Words>
  <Application>Microsoft Office PowerPoint</Application>
  <PresentationFormat>Širokoúhlá obrazovka</PresentationFormat>
  <Paragraphs>81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Motiv Office</vt:lpstr>
      <vt:lpstr>HISTORICKÁ KRAJINA </vt:lpstr>
      <vt:lpstr>Krajina jako „theatrum mundi“ </vt:lpstr>
      <vt:lpstr>Prezentace aplikace PowerPoint</vt:lpstr>
      <vt:lpstr>Stopy historických krajin </vt:lpstr>
      <vt:lpstr>Hledání historických krajin </vt:lpstr>
      <vt:lpstr>  Rámcové mezníky a hlavní etapy krajinného vývoje v českých zemích   </vt:lpstr>
      <vt:lpstr>Prezentace aplikace PowerPoint</vt:lpstr>
      <vt:lpstr>  Česká barokní krajina  </vt:lpstr>
      <vt:lpstr>Druhá polovina 19. století </vt:lpstr>
      <vt:lpstr>20. století: krajina jako odraz mocenských zájmů </vt:lpstr>
      <vt:lpstr>Současnost:  </vt:lpstr>
      <vt:lpstr>Památná hora Říp i přes malou výšku vévodí rovinaté krajině severně od Prahy, u Roudnice nad Labem</vt:lpstr>
      <vt:lpstr>Nepatrné zbytky hradu RONOV severně u Brna (mezi Útěchovem a Adamovem) odhalíme podle nápadných změn reliéfu připomínající někdejší jádro hrádku, hradby a příkopy. </vt:lpstr>
      <vt:lpstr>Nejstarší pohled na Brno zachycuje holý kopec Špilberk, lesy, louky a vinice za hradbami města a vlevo dole také městskou šibenici (dnes by se nacházela poblíž ulice Křenová) </vt:lpstr>
      <vt:lpstr> Brno v barokních hradbách  (dnes už jen malé pozůstatky, např. na ulici Husova, poblíž MMB)  </vt:lpstr>
      <vt:lpstr>Zalesněný Špilberk je dílem romantismu a budování parků v 19. století. </vt:lpstr>
      <vt:lpstr>Sídliště (na snímku Bohunice, částečně Starý a Nový Lískovec), „nezbytný prstenec“ kolo našich měst ve 2. polovině 20. století. </vt:lpstr>
      <vt:lpstr>Renesanční zámek Bučovice, s manýristickými interiéry, má jednu z nejstarších dochovaných zahrad, tzv. italského stylu</vt:lpstr>
      <vt:lpstr>Zámek KRATOCHVÍLE</vt:lpstr>
      <vt:lpstr>Rybník svět (3. největší rybník) a město Třeboň (s kostelem sv. Jiljí, ale ještě bez zámku bez Schwarzenberské hrobky na protilehlé straně. </vt:lpstr>
      <vt:lpstr>Rožmberk – největší rybník (Třeboň v dolní části)  </vt:lpstr>
      <vt:lpstr>Mikulov – hlavní sídlo Ditrichštejnů se podařilo zachovat v nádherném souladu s okolní přírodou Pálavy, jak ho budoval kardinál Ditrichštejn. </vt:lpstr>
      <vt:lpstr>    Mikulov se Svatým kopečkem (vlevo) má ducha, který mu vtiskl František kardinál z Ditrichštejna podle italských vzorů, i dnes.  </vt:lpstr>
      <vt:lpstr>Velmi se proměnilo bělohorské bojiště, především zástavbou. Němým svědkem bitvy zůstal letohrádek Hvězda, kolem něj se dochovala původní obora Hvězda. </vt:lpstr>
      <vt:lpstr>Barokně komponovanou krajinu Jičínska i město samotné jsou na ose, kterou zvýrazňuje několik kilometrů dlouhé lipořadí. 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HISTORICKÁ KRAJINA</dc:title>
  <dc:creator>Jiří Mihola</dc:creator>
  <cp:lastModifiedBy>Jiří Mihola</cp:lastModifiedBy>
  <cp:revision>7</cp:revision>
  <dcterms:created xsi:type="dcterms:W3CDTF">2021-03-08T00:21:43Z</dcterms:created>
  <dcterms:modified xsi:type="dcterms:W3CDTF">2021-03-10T08:34:28Z</dcterms:modified>
</cp:coreProperties>
</file>