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306" r:id="rId5"/>
    <p:sldId id="258" r:id="rId6"/>
    <p:sldId id="285" r:id="rId7"/>
    <p:sldId id="275" r:id="rId8"/>
    <p:sldId id="262" r:id="rId9"/>
    <p:sldId id="284" r:id="rId10"/>
    <p:sldId id="263" r:id="rId11"/>
    <p:sldId id="260" r:id="rId12"/>
    <p:sldId id="268" r:id="rId13"/>
    <p:sldId id="270" r:id="rId14"/>
    <p:sldId id="272" r:id="rId15"/>
    <p:sldId id="267" r:id="rId16"/>
    <p:sldId id="271" r:id="rId17"/>
    <p:sldId id="286" r:id="rId18"/>
    <p:sldId id="287" r:id="rId19"/>
    <p:sldId id="288" r:id="rId20"/>
    <p:sldId id="274" r:id="rId21"/>
    <p:sldId id="277" r:id="rId22"/>
    <p:sldId id="278" r:id="rId23"/>
    <p:sldId id="279" r:id="rId24"/>
    <p:sldId id="289" r:id="rId25"/>
    <p:sldId id="290" r:id="rId26"/>
    <p:sldId id="291" r:id="rId27"/>
    <p:sldId id="292" r:id="rId28"/>
    <p:sldId id="293" r:id="rId29"/>
    <p:sldId id="294" r:id="rId30"/>
    <p:sldId id="273" r:id="rId31"/>
    <p:sldId id="264" r:id="rId32"/>
    <p:sldId id="282" r:id="rId33"/>
    <p:sldId id="309" r:id="rId34"/>
    <p:sldId id="310" r:id="rId35"/>
    <p:sldId id="280" r:id="rId36"/>
    <p:sldId id="283" r:id="rId37"/>
    <p:sldId id="296" r:id="rId38"/>
    <p:sldId id="276" r:id="rId39"/>
    <p:sldId id="295" r:id="rId40"/>
    <p:sldId id="269" r:id="rId41"/>
    <p:sldId id="265" r:id="rId42"/>
    <p:sldId id="281" r:id="rId43"/>
    <p:sldId id="266" r:id="rId44"/>
    <p:sldId id="307" r:id="rId45"/>
    <p:sldId id="297" r:id="rId46"/>
    <p:sldId id="299" r:id="rId47"/>
    <p:sldId id="308" r:id="rId48"/>
    <p:sldId id="298" r:id="rId49"/>
    <p:sldId id="261" r:id="rId50"/>
    <p:sldId id="300" r:id="rId51"/>
    <p:sldId id="304" r:id="rId52"/>
    <p:sldId id="301" r:id="rId53"/>
    <p:sldId id="303" r:id="rId54"/>
    <p:sldId id="302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30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7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94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4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78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10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0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1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42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55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7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B8-56B2-4AAE-BE01-97804EB9981D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4994" y="522514"/>
            <a:ext cx="9353006" cy="2987449"/>
          </a:xfrm>
        </p:spPr>
        <p:txBody>
          <a:bodyPr/>
          <a:lstStyle/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28164"/>
            <a:ext cx="9144000" cy="1655762"/>
          </a:xfrm>
        </p:spPr>
        <p:txBody>
          <a:bodyPr>
            <a:normAutofit fontScale="250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DĚJIN MĚSTA BRNA</a:t>
            </a:r>
            <a:endParaRPr lang="cs-CZ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4" y="115105"/>
            <a:ext cx="9196252" cy="44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3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STARÉ MAPY MĚSTA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968" y="2897135"/>
            <a:ext cx="4352925" cy="244852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1356805"/>
            <a:ext cx="4288055" cy="519529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260695"/>
            <a:ext cx="4228223" cy="55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Brněnské kláštery – Staré Brno, Královo Pole</a:t>
            </a:r>
            <a:endParaRPr lang="cs-CZ" sz="3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9057"/>
            <a:ext cx="7255595" cy="4819014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" y="1899057"/>
            <a:ext cx="6229532" cy="46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b="1" dirty="0" smtClean="0"/>
              <a:t>SV. TOMÁŠ, PANNA MARIA SVATOTOMSKÁ, SV. JAKUB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66" y="2741614"/>
            <a:ext cx="5268975" cy="296379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081" y="2704143"/>
            <a:ext cx="5097668" cy="28674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2" y="1442651"/>
            <a:ext cx="2918595" cy="52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Nejstarší zobrazení města BRNA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3" y="1341120"/>
            <a:ext cx="8047834" cy="5688919"/>
          </a:xfrm>
        </p:spPr>
      </p:pic>
    </p:spTree>
    <p:extLst>
      <p:ext uri="{BB962C8B-B14F-4D97-AF65-F5344CB8AC3E}">
        <p14:creationId xmlns:p14="http://schemas.microsoft.com/office/powerpoint/2010/main" val="226320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246220"/>
            <a:ext cx="9419249" cy="6900216"/>
          </a:xfrm>
        </p:spPr>
      </p:pic>
    </p:spTree>
    <p:extLst>
      <p:ext uri="{BB962C8B-B14F-4D97-AF65-F5344CB8AC3E}">
        <p14:creationId xmlns:p14="http://schemas.microsoft.com/office/powerpoint/2010/main" val="2481049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Raduit</a:t>
            </a:r>
            <a:r>
              <a:rPr lang="cs-CZ" dirty="0" smtClean="0"/>
              <a:t> de SOUCHES, P. MARTIN STŘEDA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534" y="2493225"/>
            <a:ext cx="5850211" cy="32907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5308" y="2530446"/>
            <a:ext cx="5539270" cy="311583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61" y="1436914"/>
            <a:ext cx="388289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52" y="179654"/>
            <a:ext cx="8055934" cy="6687055"/>
          </a:xfrm>
        </p:spPr>
      </p:pic>
    </p:spTree>
    <p:extLst>
      <p:ext uri="{BB962C8B-B14F-4D97-AF65-F5344CB8AC3E}">
        <p14:creationId xmlns:p14="http://schemas.microsoft.com/office/powerpoint/2010/main" val="306307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Brno 1645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1446483"/>
            <a:ext cx="10171317" cy="5189447"/>
          </a:xfrm>
        </p:spPr>
      </p:pic>
    </p:spTree>
    <p:extLst>
      <p:ext uri="{BB962C8B-B14F-4D97-AF65-F5344CB8AC3E}">
        <p14:creationId xmlns:p14="http://schemas.microsoft.com/office/powerpoint/2010/main" val="98745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Brno 1645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5591"/>
            <a:ext cx="3297856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08" y="2173699"/>
            <a:ext cx="3679552" cy="49751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38" y="1690688"/>
            <a:ext cx="3364992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Brno hlavním městem MORAVY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1314116"/>
            <a:ext cx="4274487" cy="547857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85" y="1428206"/>
            <a:ext cx="4707604" cy="5364479"/>
          </a:xfrm>
        </p:spPr>
      </p:pic>
    </p:spTree>
    <p:extLst>
      <p:ext uri="{BB962C8B-B14F-4D97-AF65-F5344CB8AC3E}">
        <p14:creationId xmlns:p14="http://schemas.microsoft.com/office/powerpoint/2010/main" val="106190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8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Nová radnice – sál zastupitelů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1424235"/>
            <a:ext cx="8567057" cy="4816304"/>
          </a:xfrm>
        </p:spPr>
      </p:pic>
    </p:spTree>
    <p:extLst>
      <p:ext uri="{BB962C8B-B14F-4D97-AF65-F5344CB8AC3E}">
        <p14:creationId xmlns:p14="http://schemas.microsoft.com/office/powerpoint/2010/main" val="691662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06" y="592183"/>
            <a:ext cx="8954922" cy="6716191"/>
          </a:xfrm>
        </p:spPr>
      </p:pic>
    </p:spTree>
    <p:extLst>
      <p:ext uri="{BB962C8B-B14F-4D97-AF65-F5344CB8AC3E}">
        <p14:creationId xmlns:p14="http://schemas.microsoft.com/office/powerpoint/2010/main" val="1023948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37" y="365125"/>
            <a:ext cx="7571903" cy="6534312"/>
          </a:xfrm>
        </p:spPr>
      </p:pic>
    </p:spTree>
    <p:extLst>
      <p:ext uri="{BB962C8B-B14F-4D97-AF65-F5344CB8AC3E}">
        <p14:creationId xmlns:p14="http://schemas.microsoft.com/office/powerpoint/2010/main" val="111403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87" y="574765"/>
            <a:ext cx="9480425" cy="6411504"/>
          </a:xfrm>
        </p:spPr>
      </p:pic>
    </p:spTree>
    <p:extLst>
      <p:ext uri="{BB962C8B-B14F-4D97-AF65-F5344CB8AC3E}">
        <p14:creationId xmlns:p14="http://schemas.microsoft.com/office/powerpoint/2010/main" val="435275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94" y="365126"/>
            <a:ext cx="6425440" cy="6296932"/>
          </a:xfrm>
        </p:spPr>
      </p:pic>
    </p:spTree>
    <p:extLst>
      <p:ext uri="{BB962C8B-B14F-4D97-AF65-F5344CB8AC3E}">
        <p14:creationId xmlns:p14="http://schemas.microsoft.com/office/powerpoint/2010/main" val="854618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55" y="470263"/>
            <a:ext cx="8849222" cy="6514011"/>
          </a:xfrm>
        </p:spPr>
      </p:pic>
    </p:spTree>
    <p:extLst>
      <p:ext uri="{BB962C8B-B14F-4D97-AF65-F5344CB8AC3E}">
        <p14:creationId xmlns:p14="http://schemas.microsoft.com/office/powerpoint/2010/main" val="391883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94" y="687977"/>
            <a:ext cx="6575059" cy="6252754"/>
          </a:xfrm>
        </p:spPr>
      </p:pic>
    </p:spTree>
    <p:extLst>
      <p:ext uri="{BB962C8B-B14F-4D97-AF65-F5344CB8AC3E}">
        <p14:creationId xmlns:p14="http://schemas.microsoft.com/office/powerpoint/2010/main" val="1285816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Brněnské brány – BRNĚNSKÁ, ŽIDOVSKÁ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72" y="1515291"/>
            <a:ext cx="3533056" cy="466167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31" y="1402080"/>
            <a:ext cx="5128725" cy="5181599"/>
          </a:xfrm>
        </p:spPr>
      </p:pic>
    </p:spTree>
    <p:extLst>
      <p:ext uri="{BB962C8B-B14F-4D97-AF65-F5344CB8AC3E}">
        <p14:creationId xmlns:p14="http://schemas.microsoft.com/office/powerpoint/2010/main" val="3718268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Brněnská náměstí – Dominikánské, Horní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53" y="1532708"/>
            <a:ext cx="6334353" cy="484196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13830"/>
            <a:ext cx="6479328" cy="4970443"/>
          </a:xfrm>
        </p:spPr>
      </p:pic>
    </p:spTree>
    <p:extLst>
      <p:ext uri="{BB962C8B-B14F-4D97-AF65-F5344CB8AC3E}">
        <p14:creationId xmlns:p14="http://schemas.microsoft.com/office/powerpoint/2010/main" val="2165199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Dolní náměstí (nám. SVOBODY)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461084"/>
            <a:ext cx="5681488" cy="5505773"/>
          </a:xfrm>
        </p:spPr>
      </p:pic>
    </p:spTree>
    <p:extLst>
      <p:ext uri="{BB962C8B-B14F-4D97-AF65-F5344CB8AC3E}">
        <p14:creationId xmlns:p14="http://schemas.microsoft.com/office/powerpoint/2010/main" val="405421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Název, počátky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BRNIJE – HNILIŠTĚ, JÍL, BLÁTO</a:t>
            </a:r>
          </a:p>
          <a:p>
            <a:pPr>
              <a:buFontTx/>
              <a:buChar char="-"/>
            </a:pPr>
            <a:r>
              <a:rPr lang="cs-CZ" dirty="0" smtClean="0"/>
              <a:t>Ulice HLINKY, MČ ŽABOVŘESKY, KOMÁROV</a:t>
            </a:r>
          </a:p>
          <a:p>
            <a:pPr>
              <a:buFontTx/>
              <a:buChar char="-"/>
            </a:pPr>
            <a:r>
              <a:rPr lang="cs-CZ" dirty="0" smtClean="0"/>
              <a:t>PRVNÍ ZMÍNKA – k roku 1091</a:t>
            </a:r>
          </a:p>
          <a:p>
            <a:pPr>
              <a:buFontTx/>
              <a:buChar char="-"/>
            </a:pPr>
            <a:r>
              <a:rPr lang="cs-CZ" dirty="0" smtClean="0"/>
              <a:t>Nejstarší osídlení – STARÉ BRNO – kostel P.M., lužní hrad  (na místě </a:t>
            </a:r>
            <a:r>
              <a:rPr lang="cs-CZ" dirty="0" err="1" smtClean="0"/>
              <a:t>PdF</a:t>
            </a:r>
            <a:r>
              <a:rPr lang="cs-CZ" dirty="0" smtClean="0"/>
              <a:t>?)</a:t>
            </a:r>
          </a:p>
          <a:p>
            <a:pPr>
              <a:buFontTx/>
              <a:buChar char="-"/>
            </a:pPr>
            <a:r>
              <a:rPr lang="cs-CZ" dirty="0" smtClean="0"/>
              <a:t>Kupecké osady poblíž řek, postupné rozrůstání</a:t>
            </a:r>
          </a:p>
          <a:p>
            <a:pPr>
              <a:buFontTx/>
              <a:buChar char="-"/>
            </a:pPr>
            <a:r>
              <a:rPr lang="cs-CZ" dirty="0" smtClean="0"/>
              <a:t>Cizí kolonisté</a:t>
            </a:r>
          </a:p>
          <a:p>
            <a:pPr>
              <a:buFontTx/>
              <a:buChar char="-"/>
            </a:pPr>
            <a:r>
              <a:rPr lang="cs-CZ" dirty="0" smtClean="0"/>
              <a:t>Nejstarší kláštery – sv. Jiljí – na Luhu (Komárov), RAJHRAD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3018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Nejslavnější osobnost BRNA?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61" y="75202"/>
            <a:ext cx="4413008" cy="7847401"/>
          </a:xfrm>
        </p:spPr>
      </p:pic>
    </p:spTree>
    <p:extLst>
      <p:ext uri="{BB962C8B-B14F-4D97-AF65-F5344CB8AC3E}">
        <p14:creationId xmlns:p14="http://schemas.microsoft.com/office/powerpoint/2010/main" val="605652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3555" y="2642891"/>
            <a:ext cx="4352925" cy="244852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565" y="2176848"/>
            <a:ext cx="5181600" cy="3701142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44" y="2009643"/>
            <a:ext cx="5422392" cy="3877056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Biskupství v Brně - 1777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84532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Německý a Besední (český dům)</a:t>
            </a:r>
            <a:endParaRPr lang="cs-CZ" dirty="0"/>
          </a:p>
        </p:txBody>
      </p:sp>
      <p:pic>
        <p:nvPicPr>
          <p:cNvPr id="1026" name="Picture 2" descr="Lažanského (dnešní Moravské) náměstí s Německým domem kolem roku 1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4" y="1690688"/>
            <a:ext cx="662986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32" y="1927565"/>
            <a:ext cx="6033980" cy="4525485"/>
          </a:xfrm>
        </p:spPr>
      </p:pic>
    </p:spTree>
    <p:extLst>
      <p:ext uri="{BB962C8B-B14F-4D97-AF65-F5344CB8AC3E}">
        <p14:creationId xmlns:p14="http://schemas.microsoft.com/office/powerpoint/2010/main" val="3140395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Nekatolické BRNO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5" y="531221"/>
            <a:ext cx="4827594" cy="64367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00" y="1463040"/>
            <a:ext cx="3928655" cy="52382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982" y="1793966"/>
            <a:ext cx="404622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78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Synagoga a mešita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104" y="1092631"/>
            <a:ext cx="7011337" cy="52585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70" y="2760617"/>
            <a:ext cx="6090195" cy="45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26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Masaryk v Brně 1928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7" y="1415146"/>
            <a:ext cx="8400761" cy="5307871"/>
          </a:xfrm>
        </p:spPr>
      </p:pic>
    </p:spTree>
    <p:extLst>
      <p:ext uri="{BB962C8B-B14F-4D97-AF65-F5344CB8AC3E}">
        <p14:creationId xmlns:p14="http://schemas.microsoft.com/office/powerpoint/2010/main" val="3782762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Tuřany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89" y="2591980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4" y="1690688"/>
            <a:ext cx="3062052" cy="4351338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357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34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Brněnské veletrhy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85" y="1480458"/>
            <a:ext cx="6905504" cy="5179128"/>
          </a:xfrm>
        </p:spPr>
      </p:pic>
    </p:spTree>
    <p:extLst>
      <p:ext uri="{BB962C8B-B14F-4D97-AF65-F5344CB8AC3E}">
        <p14:creationId xmlns:p14="http://schemas.microsoft.com/office/powerpoint/2010/main" val="1169444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Cejl - věznice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175" y="1811383"/>
            <a:ext cx="6483975" cy="364723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6698544" cy="3767931"/>
          </a:xfrm>
        </p:spPr>
      </p:pic>
    </p:spTree>
    <p:extLst>
      <p:ext uri="{BB962C8B-B14F-4D97-AF65-F5344CB8AC3E}">
        <p14:creationId xmlns:p14="http://schemas.microsoft.com/office/powerpoint/2010/main" val="2229096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Brněnská sídliště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54" y="1227909"/>
            <a:ext cx="7268753" cy="5451565"/>
          </a:xfrm>
        </p:spPr>
      </p:pic>
    </p:spTree>
    <p:extLst>
      <p:ext uri="{BB962C8B-B14F-4D97-AF65-F5344CB8AC3E}">
        <p14:creationId xmlns:p14="http://schemas.microsoft.com/office/powerpoint/2010/main" val="71468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Komárov – kostel sv. Jiljí, pozůstatek kláštera „Na luhu“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1925388"/>
            <a:ext cx="8239559" cy="463475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6325" y="2649504"/>
            <a:ext cx="5664923" cy="31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94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Vzácné návštěvy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1448628"/>
            <a:ext cx="3405330" cy="517859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287120"/>
            <a:ext cx="4178159" cy="5570879"/>
          </a:xfrm>
        </p:spPr>
      </p:pic>
    </p:spTree>
    <p:extLst>
      <p:ext uri="{BB962C8B-B14F-4D97-AF65-F5344CB8AC3E}">
        <p14:creationId xmlns:p14="http://schemas.microsoft.com/office/powerpoint/2010/main" val="2261804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Nejvyšší budova ČR – AZ Tower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949" y="2585977"/>
            <a:ext cx="5774751" cy="324829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28" y="2272937"/>
            <a:ext cx="6440472" cy="3622766"/>
          </a:xfrm>
        </p:spPr>
      </p:pic>
    </p:spTree>
    <p:extLst>
      <p:ext uri="{BB962C8B-B14F-4D97-AF65-F5344CB8AC3E}">
        <p14:creationId xmlns:p14="http://schemas.microsoft.com/office/powerpoint/2010/main" val="3298318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0" y="522513"/>
            <a:ext cx="10112650" cy="6120201"/>
          </a:xfrm>
        </p:spPr>
      </p:pic>
    </p:spTree>
    <p:extLst>
      <p:ext uri="{BB962C8B-B14F-4D97-AF65-F5344CB8AC3E}">
        <p14:creationId xmlns:p14="http://schemas.microsoft.com/office/powerpoint/2010/main" val="760863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" y="478428"/>
            <a:ext cx="10598331" cy="59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22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Vila </a:t>
            </a:r>
            <a:r>
              <a:rPr lang="cs-CZ" sz="3200" dirty="0" err="1" smtClean="0"/>
              <a:t>Tugendhat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28" y="1097281"/>
            <a:ext cx="7744797" cy="51675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20" y="2324442"/>
            <a:ext cx="5399543" cy="35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51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Vila STIASSNY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01" y="1968137"/>
            <a:ext cx="6205301" cy="34904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68137"/>
            <a:ext cx="6205301" cy="3490482"/>
          </a:xfrm>
        </p:spPr>
      </p:pic>
    </p:spTree>
    <p:extLst>
      <p:ext uri="{BB962C8B-B14F-4D97-AF65-F5344CB8AC3E}">
        <p14:creationId xmlns:p14="http://schemas.microsoft.com/office/powerpoint/2010/main" val="402769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Jurkovičova vila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84817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smtClean="0"/>
              <a:t>Nouzová kolonie PÍSEČNÍK</a:t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57" y="1306286"/>
            <a:ext cx="7402284" cy="5551713"/>
          </a:xfrm>
        </p:spPr>
      </p:pic>
    </p:spTree>
    <p:extLst>
      <p:ext uri="{BB962C8B-B14F-4D97-AF65-F5344CB8AC3E}">
        <p14:creationId xmlns:p14="http://schemas.microsoft.com/office/powerpoint/2010/main" val="1407610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Brněnská přehrada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49" y="1419497"/>
            <a:ext cx="9329702" cy="5247957"/>
          </a:xfrm>
        </p:spPr>
      </p:pic>
    </p:spTree>
    <p:extLst>
      <p:ext uri="{BB962C8B-B14F-4D97-AF65-F5344CB8AC3E}">
        <p14:creationId xmlns:p14="http://schemas.microsoft.com/office/powerpoint/2010/main" val="1516690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62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Brněnské hrady- ŠPILBERK,VEVEŘÍ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83" y="1497875"/>
            <a:ext cx="6439597" cy="48296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58194"/>
            <a:ext cx="6080427" cy="4560320"/>
          </a:xfrm>
        </p:spPr>
      </p:pic>
    </p:spTree>
    <p:extLst>
      <p:ext uri="{BB962C8B-B14F-4D97-AF65-F5344CB8AC3E}">
        <p14:creationId xmlns:p14="http://schemas.microsoft.com/office/powerpoint/2010/main" val="3934176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06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6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69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381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86" y="1793809"/>
            <a:ext cx="6531134" cy="3673763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7381" y="1872787"/>
            <a:ext cx="6250323" cy="3515806"/>
          </a:xfrm>
        </p:spPr>
      </p:pic>
    </p:spTree>
    <p:extLst>
      <p:ext uri="{BB962C8B-B14F-4D97-AF65-F5344CB8AC3E}">
        <p14:creationId xmlns:p14="http://schemas.microsoft.com/office/powerpoint/2010/main" val="56948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VEVEŘÍ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4" y="1047330"/>
            <a:ext cx="3798271" cy="5675688"/>
          </a:xfrm>
        </p:spPr>
      </p:pic>
    </p:spTree>
    <p:extLst>
      <p:ext uri="{BB962C8B-B14F-4D97-AF65-F5344CB8AC3E}">
        <p14:creationId xmlns:p14="http://schemas.microsoft.com/office/powerpoint/2010/main" val="9315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VEVERSKÁ KAPLE a VEVERSKÁ MADONA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17" y="1219203"/>
            <a:ext cx="3222172" cy="57267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96" y="1423489"/>
            <a:ext cx="4124989" cy="5434511"/>
          </a:xfrm>
        </p:spPr>
      </p:pic>
    </p:spTree>
    <p:extLst>
      <p:ext uri="{BB962C8B-B14F-4D97-AF65-F5344CB8AC3E}">
        <p14:creationId xmlns:p14="http://schemas.microsoft.com/office/powerpoint/2010/main" val="2988065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BRNĚNSKÁ STARÁ RADNICE A MĚSTSKÉ PRIVILEGIUM 1243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501998"/>
            <a:ext cx="3311693" cy="5887456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18" y="1410789"/>
            <a:ext cx="4420545" cy="5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/>
              <a:t>BRNO NA STARÝCH MAPÁCH, KLÁŠTER RAJHRAD</a:t>
            </a:r>
            <a:endParaRPr lang="cs-CZ" sz="2400" dirty="0"/>
          </a:p>
        </p:txBody>
      </p:sp>
      <p:pic>
        <p:nvPicPr>
          <p:cNvPr id="3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29" y="1881052"/>
            <a:ext cx="7415831" cy="41714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96" y="1954638"/>
            <a:ext cx="5570325" cy="40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846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225</Words>
  <Application>Microsoft Office PowerPoint</Application>
  <PresentationFormat>Širokoúhlá obrazovka</PresentationFormat>
  <Paragraphs>50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Název, počátky</vt:lpstr>
      <vt:lpstr>Komárov – kostel sv. Jiljí, pozůstatek kláštera „Na luhu“</vt:lpstr>
      <vt:lpstr>Brněnské hrady- ŠPILBERK,VEVEŘÍ </vt:lpstr>
      <vt:lpstr>VEVEŘÍ </vt:lpstr>
      <vt:lpstr>VEVERSKÁ KAPLE a VEVERSKÁ MADONA </vt:lpstr>
      <vt:lpstr>BRNĚNSKÁ STARÁ RADNICE A MĚSTSKÉ PRIVILEGIUM 1243</vt:lpstr>
      <vt:lpstr>BRNO NA STARÝCH MAPÁCH, KLÁŠTER RAJHRAD</vt:lpstr>
      <vt:lpstr>STARÉ MAPY MĚSTA</vt:lpstr>
      <vt:lpstr>Brněnské kláštery – Staré Brno, Královo Pole</vt:lpstr>
      <vt:lpstr>SV. TOMÁŠ, PANNA MARIA SVATOTOMSKÁ, SV. JAKUB</vt:lpstr>
      <vt:lpstr>Nejstarší zobrazení města BRNA</vt:lpstr>
      <vt:lpstr>Prezentace aplikace PowerPoint</vt:lpstr>
      <vt:lpstr>Raduit de SOUCHES, P. MARTIN STŘEDA</vt:lpstr>
      <vt:lpstr>Prezentace aplikace PowerPoint</vt:lpstr>
      <vt:lpstr>Brno 1645</vt:lpstr>
      <vt:lpstr>Brno 1645</vt:lpstr>
      <vt:lpstr>Brno hlavním městem MORAVY</vt:lpstr>
      <vt:lpstr>Nová radnice – sál zastupitelů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Brněnské brány – BRNĚNSKÁ, ŽIDOVSKÁ</vt:lpstr>
      <vt:lpstr>Brněnská náměstí – Dominikánské, Horní</vt:lpstr>
      <vt:lpstr>Dolní náměstí (nám. SVOBODY)</vt:lpstr>
      <vt:lpstr>Nejslavnější osobnost BRNA?</vt:lpstr>
      <vt:lpstr>Biskupství v Brně - 1777</vt:lpstr>
      <vt:lpstr>Německý a Besední (český dům)</vt:lpstr>
      <vt:lpstr>Nekatolické BRNO</vt:lpstr>
      <vt:lpstr>Synagoga a mešita </vt:lpstr>
      <vt:lpstr>Masaryk v Brně 1928</vt:lpstr>
      <vt:lpstr>Tuřany</vt:lpstr>
      <vt:lpstr>Brněnské veletrhy</vt:lpstr>
      <vt:lpstr>Cejl - věznice</vt:lpstr>
      <vt:lpstr>Brněnská sídliště</vt:lpstr>
      <vt:lpstr>Vzácné návštěvy</vt:lpstr>
      <vt:lpstr>Nejvyšší budova ČR – AZ Tower</vt:lpstr>
      <vt:lpstr>Prezentace aplikace PowerPoint</vt:lpstr>
      <vt:lpstr>Prezentace aplikace PowerPoint</vt:lpstr>
      <vt:lpstr>Vila Tugendhat </vt:lpstr>
      <vt:lpstr>Vila STIASSNY </vt:lpstr>
      <vt:lpstr>Jurkovičova vila</vt:lpstr>
      <vt:lpstr>Nouzová kolonie PÍSEČNÍK </vt:lpstr>
      <vt:lpstr>Brněnská přehrada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Mihola</dc:creator>
  <cp:lastModifiedBy>Jiří Mihola</cp:lastModifiedBy>
  <cp:revision>20</cp:revision>
  <dcterms:created xsi:type="dcterms:W3CDTF">2020-11-01T22:26:10Z</dcterms:created>
  <dcterms:modified xsi:type="dcterms:W3CDTF">2021-10-17T21:46:31Z</dcterms:modified>
</cp:coreProperties>
</file>