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59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47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47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0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84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4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5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71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34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16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78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50CD-31E0-4BE5-8850-D829596D5890}" type="datetimeFigureOut">
              <a:rPr lang="cs-CZ" smtClean="0"/>
              <a:t>28.10.2021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8643-2460-4D4C-881F-EB58471170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3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JOSEF PEKAŘ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(1870-1937)</a:t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 smtClean="0"/>
              <a:t>„PADNI, KOMU PADNI.“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Jiří Mihola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9" y="2534353"/>
            <a:ext cx="3137807" cy="41837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" y="1817914"/>
            <a:ext cx="33242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6" y="1372779"/>
            <a:ext cx="7452928" cy="4476725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94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5" y="269966"/>
            <a:ext cx="4188513" cy="639467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61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3" y="304800"/>
            <a:ext cx="11564983" cy="643563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Narodil se v Malém Rohozci u Turnova</a:t>
            </a:r>
          </a:p>
          <a:p>
            <a:r>
              <a:rPr lang="cs-CZ" dirty="0" smtClean="0"/>
              <a:t>Historik širokého záběru – věnoval se sv. Václavu, Lucemburkům, Janu Žižkovi, Bílé hoře, Valdštejnovi, Smyslu českých dějin i aktuálním společenským problémům své doby (Pozemková reforma aj.)</a:t>
            </a:r>
          </a:p>
          <a:p>
            <a:r>
              <a:rPr lang="cs-CZ" dirty="0" smtClean="0"/>
              <a:t>Matrikový katolík – varoval však před </a:t>
            </a:r>
            <a:r>
              <a:rPr lang="cs-CZ" dirty="0" err="1" smtClean="0"/>
              <a:t>antikatolickými</a:t>
            </a:r>
            <a:r>
              <a:rPr lang="cs-CZ" dirty="0" smtClean="0"/>
              <a:t> náladami, kromě jiného zdůrazňoval, že se takto Čechům odcizí Slovensko</a:t>
            </a:r>
          </a:p>
          <a:p>
            <a:r>
              <a:rPr lang="cs-CZ" dirty="0" smtClean="0"/>
              <a:t>Odmítl Československou církev husitskou s poukazem na to, že nové náboženství bude zpolitizováno a znacionalizováno a zhorší náš vztah ke katolickým národům</a:t>
            </a:r>
          </a:p>
          <a:p>
            <a:r>
              <a:rPr lang="cs-CZ" dirty="0" smtClean="0"/>
              <a:t>„Z hlediska zahraničněpolitického a dlouhodobé orientace českého národa představuje vznik církve spíše ztrátu než přínos.“ (O nové církvi československé, 1920).</a:t>
            </a:r>
          </a:p>
          <a:p>
            <a:r>
              <a:rPr lang="cs-CZ" dirty="0" smtClean="0"/>
              <a:t>O rok později psal článek „Ve vážné chvíli“ – důrazně odmítl kampaň za masové vystupování z katolické církve.(nakonec se k ní přihlásilo 80 % obyvatel). Kritizoval tam však i některé katolické hierarchy.</a:t>
            </a:r>
          </a:p>
          <a:p>
            <a:r>
              <a:rPr lang="cs-CZ" dirty="0" smtClean="0"/>
              <a:t>„Vím ovšem také, co lze říci na obranu církve katolické, její inteligence kněžská nás zachovala a vychovala v národním svědomí, když se vše zdálo ztraceno.“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46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3" y="358323"/>
            <a:ext cx="8760823" cy="60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7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Každá doba má svá světla a své stíny.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377" y="1532710"/>
            <a:ext cx="12383589" cy="5199016"/>
          </a:xfrm>
        </p:spPr>
        <p:txBody>
          <a:bodyPr>
            <a:normAutofit/>
          </a:bodyPr>
          <a:lstStyle/>
          <a:p>
            <a:r>
              <a:rPr lang="cs-CZ" dirty="0" smtClean="0"/>
              <a:t>Pekař byl zastáncem a obhájcem BAROKA</a:t>
            </a:r>
          </a:p>
          <a:p>
            <a:r>
              <a:rPr lang="cs-CZ" dirty="0" smtClean="0"/>
              <a:t>Dílo: Tři kapitoly z boje o sv. Jana Nepomuckého.</a:t>
            </a:r>
          </a:p>
          <a:p>
            <a:r>
              <a:rPr lang="cs-CZ" dirty="0" smtClean="0"/>
              <a:t>„Temno 18. století (znám jeho stíny snad více, než jiní) mělo v jiném směru také dosti světla a tepla, že to byla doba, kdy nejen pražská města ožila podivuhodnou krásou baroka, ale kdy celý národ až do poslední vsi, do poslední chatrče, do posledního vzorku krajky a do poslední melodie lidové písně naplnil se životní radostí barokní kultury, pronikající, tvořící, budující novou společnost, nový národ, týž národ, z něhož vyšlo naše obrození, z něhož vyšly naše generace.“</a:t>
            </a:r>
          </a:p>
          <a:p>
            <a:r>
              <a:rPr lang="cs-CZ" dirty="0" smtClean="0"/>
              <a:t>Národní obrození podle Pekaře přímo navazuje na dobu barokní. Odmítl i TGM a jeho tezi, s tím, že „reformace byla od druhé poloviny 18. století asi 150 let vzdálená, obrozencům téměř neznámá, ti čerpali z vlasteneckých děl baroka (</a:t>
            </a:r>
            <a:r>
              <a:rPr lang="cs-CZ" dirty="0" err="1" smtClean="0"/>
              <a:t>B.Balbín</a:t>
            </a:r>
            <a:r>
              <a:rPr lang="cs-CZ" dirty="0" smtClean="0"/>
              <a:t>, T. </a:t>
            </a:r>
            <a:r>
              <a:rPr lang="cs-CZ" dirty="0" err="1" smtClean="0"/>
              <a:t>Pešina</a:t>
            </a:r>
            <a:r>
              <a:rPr lang="cs-CZ" dirty="0" smtClean="0"/>
              <a:t> z </a:t>
            </a:r>
            <a:r>
              <a:rPr lang="cs-CZ" dirty="0" err="1" smtClean="0"/>
              <a:t>Čechorodu</a:t>
            </a:r>
            <a:r>
              <a:rPr lang="cs-CZ" dirty="0" smtClean="0"/>
              <a:t> aj.)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56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 o sv. Jana Nepomuckého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11086"/>
            <a:ext cx="11982994" cy="510322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Námitku, že Janův kult vymysleli jezuité, vyvrátil snadno.</a:t>
            </a:r>
          </a:p>
          <a:p>
            <a:pPr marL="0" indent="0">
              <a:buNone/>
            </a:pPr>
            <a:r>
              <a:rPr lang="cs-CZ" dirty="0"/>
              <a:t>U</a:t>
            </a:r>
            <a:r>
              <a:rPr lang="cs-CZ" dirty="0" smtClean="0"/>
              <a:t>ctívání tohoto světce začalo už v roce jeho smrti 1393, kdy se o něj postaral </a:t>
            </a:r>
            <a:r>
              <a:rPr lang="cs-CZ" dirty="0" err="1" smtClean="0"/>
              <a:t>ediný</a:t>
            </a:r>
            <a:r>
              <a:rPr lang="cs-CZ" dirty="0" smtClean="0"/>
              <a:t> původně český řád středověku – křižovníci s červenou hvězdou.</a:t>
            </a:r>
          </a:p>
          <a:p>
            <a:pPr marL="0" indent="0">
              <a:buNone/>
            </a:pPr>
            <a:r>
              <a:rPr lang="cs-CZ" dirty="0" smtClean="0"/>
              <a:t>Rovněž odmítl tvrzení, že měl být sv. Jan protiváhou mistra Jana Husa.</a:t>
            </a:r>
          </a:p>
          <a:p>
            <a:pPr marL="0" indent="0">
              <a:buNone/>
            </a:pPr>
            <a:r>
              <a:rPr lang="cs-CZ" dirty="0" smtClean="0"/>
              <a:t>1729 svatořečen, byl brán jako zemský patron, mučedník a národní světec, nic </a:t>
            </a:r>
            <a:r>
              <a:rPr lang="cs-CZ" dirty="0" err="1" smtClean="0"/>
              <a:t>protihusovského</a:t>
            </a:r>
            <a:r>
              <a:rPr lang="cs-CZ" dirty="0" smtClean="0"/>
              <a:t> v tom nebylo.</a:t>
            </a:r>
          </a:p>
          <a:p>
            <a:pPr marL="0" indent="0">
              <a:buNone/>
            </a:pPr>
            <a:r>
              <a:rPr lang="cs-CZ" dirty="0" smtClean="0"/>
              <a:t>„Ctitelé sv. Jana Nepomuckého, doba kultu svatojánského a barokní protireformace měly zajisté, jakkoli to paradoxně zní, daleko blíže k Husovi, než naši volnomyšlenkáři a </a:t>
            </a:r>
            <a:r>
              <a:rPr lang="cs-CZ" dirty="0" err="1" smtClean="0"/>
              <a:t>polovolnomyšlenkáři</a:t>
            </a:r>
            <a:r>
              <a:rPr lang="cs-CZ" dirty="0" smtClean="0"/>
              <a:t>, a pravý katolík dneška má naň větší nárok mravní než nenáboženský štváč protikatolický.“</a:t>
            </a:r>
          </a:p>
          <a:p>
            <a:pPr marL="0" indent="0">
              <a:buNone/>
            </a:pPr>
            <a:r>
              <a:rPr lang="cs-CZ" dirty="0" smtClean="0"/>
              <a:t>„Poutnice z Moravy klečíc před sochou sv. </a:t>
            </a:r>
            <a:r>
              <a:rPr lang="cs-CZ" dirty="0" err="1" smtClean="0"/>
              <a:t>jana</a:t>
            </a:r>
            <a:r>
              <a:rPr lang="cs-CZ" dirty="0" smtClean="0"/>
              <a:t> Nepomuckého na pražském mostě má v mých očích vyšší ceny než táborový pokrokář posmívající se nemožnému zázraku.“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18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-234223"/>
            <a:ext cx="4071846" cy="7233932"/>
          </a:xfrm>
        </p:spPr>
      </p:pic>
    </p:spTree>
    <p:extLst>
      <p:ext uri="{BB962C8B-B14F-4D97-AF65-F5344CB8AC3E}">
        <p14:creationId xmlns:p14="http://schemas.microsoft.com/office/powerpoint/2010/main" val="338539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3108" y="1619794"/>
            <a:ext cx="10430691" cy="7089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200000"/>
              </a:lnSpc>
              <a:spcAft>
                <a:spcPct val="0"/>
              </a:spcAft>
            </a:pPr>
            <a:r>
              <a:rPr lang="cs-CZ" altLang="cs-CZ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BÍLÁ HORA</a:t>
            </a:r>
            <a:br>
              <a:rPr lang="cs-CZ" altLang="cs-CZ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altLang="cs-CZ" sz="1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“...</a:t>
            </a:r>
            <a:r>
              <a:rPr lang="cs-CZ" altLang="cs-CZ" sz="1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všechny úvahy tohoto druhu mají smysl jen tenkrát, tážeme-li se, zda velké neštěstí nemělo i své dobré stránky. Že to bylo n e š t ě s t í, neštěstí bez míry  a  hranic, nepotřebuje zdůraznění.”</a:t>
            </a: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cs-CZ" altLang="cs-CZ" sz="1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8" name="Picture 2" descr="F:\Bílá hora-mohy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58194"/>
            <a:ext cx="5181600" cy="3886200"/>
          </a:xfrm>
          <a:noFill/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6283758" cy="3534614"/>
          </a:xfrm>
        </p:spPr>
      </p:pic>
    </p:spTree>
    <p:extLst>
      <p:ext uri="{BB962C8B-B14F-4D97-AF65-F5344CB8AC3E}">
        <p14:creationId xmlns:p14="http://schemas.microsoft.com/office/powerpoint/2010/main" val="11282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3" y="1234770"/>
            <a:ext cx="6805219" cy="494219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95" y="462718"/>
            <a:ext cx="4060685" cy="5714246"/>
          </a:xfrm>
        </p:spPr>
      </p:pic>
    </p:spTree>
    <p:extLst>
      <p:ext uri="{BB962C8B-B14F-4D97-AF65-F5344CB8AC3E}">
        <p14:creationId xmlns:p14="http://schemas.microsoft.com/office/powerpoint/2010/main" val="36437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68915"/>
            <a:ext cx="3956907" cy="5967016"/>
          </a:xfrm>
        </p:spPr>
      </p:pic>
    </p:spTree>
    <p:extLst>
      <p:ext uri="{BB962C8B-B14F-4D97-AF65-F5344CB8AC3E}">
        <p14:creationId xmlns:p14="http://schemas.microsoft.com/office/powerpoint/2010/main" val="26096612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571</Words>
  <Application>Microsoft Office PowerPoint</Application>
  <PresentationFormat>Širokoúhlá obrazovka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Motiv Office</vt:lpstr>
      <vt:lpstr>JOSEF PEKAŘ (1870-1937)  „PADNI, KOMU PADNI.“</vt:lpstr>
      <vt:lpstr>Prezentace aplikace PowerPoint</vt:lpstr>
      <vt:lpstr>Prezentace aplikace PowerPoint</vt:lpstr>
      <vt:lpstr>Každá doba má svá světla a své stíny.</vt:lpstr>
      <vt:lpstr>Spor o sv. Jana Nepomuckého</vt:lpstr>
      <vt:lpstr>Prezentace aplikace PowerPoint</vt:lpstr>
      <vt:lpstr>BÍLÁ HORA “...všechny úvahy tohoto druhu mají smysl jen tenkrát, tážeme-li se, zda velké neštěstí nemělo i své dobré stránky. Že to bylo n e š t ě s t í, neštěstí bez míry  a  hranic, nepotřebuje zdůraznění.”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Parlament CR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JOSEF PEKAŘ</dc:title>
  <dc:creator>Jiří Mihola</dc:creator>
  <cp:lastModifiedBy>Jiří Mihola</cp:lastModifiedBy>
  <cp:revision>8</cp:revision>
  <dcterms:created xsi:type="dcterms:W3CDTF">2020-12-06T23:08:42Z</dcterms:created>
  <dcterms:modified xsi:type="dcterms:W3CDTF">2021-10-28T09:04:33Z</dcterms:modified>
</cp:coreProperties>
</file>