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9"/>
  </p:notesMasterIdLst>
  <p:sldIdLst>
    <p:sldId id="538" r:id="rId2"/>
    <p:sldId id="539" r:id="rId3"/>
    <p:sldId id="352" r:id="rId4"/>
    <p:sldId id="471" r:id="rId5"/>
    <p:sldId id="353" r:id="rId6"/>
    <p:sldId id="537" r:id="rId7"/>
    <p:sldId id="578" r:id="rId8"/>
    <p:sldId id="568" r:id="rId9"/>
    <p:sldId id="540" r:id="rId10"/>
    <p:sldId id="541" r:id="rId11"/>
    <p:sldId id="544" r:id="rId12"/>
    <p:sldId id="553" r:id="rId13"/>
    <p:sldId id="545" r:id="rId14"/>
    <p:sldId id="546" r:id="rId15"/>
    <p:sldId id="548" r:id="rId16"/>
    <p:sldId id="354" r:id="rId17"/>
    <p:sldId id="547" r:id="rId18"/>
    <p:sldId id="582" r:id="rId19"/>
    <p:sldId id="674" r:id="rId20"/>
    <p:sldId id="570" r:id="rId21"/>
    <p:sldId id="675" r:id="rId22"/>
    <p:sldId id="563" r:id="rId23"/>
    <p:sldId id="564" r:id="rId24"/>
    <p:sldId id="566" r:id="rId25"/>
    <p:sldId id="565" r:id="rId26"/>
    <p:sldId id="532" r:id="rId27"/>
    <p:sldId id="556" r:id="rId28"/>
    <p:sldId id="497" r:id="rId29"/>
    <p:sldId id="475" r:id="rId30"/>
    <p:sldId id="473" r:id="rId31"/>
    <p:sldId id="583" r:id="rId32"/>
    <p:sldId id="642" r:id="rId33"/>
    <p:sldId id="496" r:id="rId34"/>
    <p:sldId id="573" r:id="rId35"/>
    <p:sldId id="569" r:id="rId36"/>
    <p:sldId id="572" r:id="rId37"/>
    <p:sldId id="351" r:id="rId38"/>
    <p:sldId id="536" r:id="rId39"/>
    <p:sldId id="470" r:id="rId40"/>
    <p:sldId id="567" r:id="rId41"/>
    <p:sldId id="500" r:id="rId42"/>
    <p:sldId id="643" r:id="rId43"/>
    <p:sldId id="498" r:id="rId44"/>
    <p:sldId id="472" r:id="rId45"/>
    <p:sldId id="499" r:id="rId46"/>
    <p:sldId id="644" r:id="rId47"/>
    <p:sldId id="562" r:id="rId48"/>
    <p:sldId id="645" r:id="rId49"/>
    <p:sldId id="501" r:id="rId50"/>
    <p:sldId id="519" r:id="rId51"/>
    <p:sldId id="378" r:id="rId52"/>
    <p:sldId id="339" r:id="rId53"/>
    <p:sldId id="389" r:id="rId54"/>
    <p:sldId id="289" r:id="rId55"/>
    <p:sldId id="571" r:id="rId56"/>
    <p:sldId id="290" r:id="rId57"/>
    <p:sldId id="597" r:id="rId58"/>
    <p:sldId id="668" r:id="rId59"/>
    <p:sldId id="257" r:id="rId60"/>
    <p:sldId id="392" r:id="rId61"/>
    <p:sldId id="478" r:id="rId62"/>
    <p:sldId id="359" r:id="rId63"/>
    <p:sldId id="360" r:id="rId64"/>
    <p:sldId id="670" r:id="rId65"/>
    <p:sldId id="667" r:id="rId66"/>
    <p:sldId id="361" r:id="rId67"/>
    <p:sldId id="660" r:id="rId68"/>
    <p:sldId id="396" r:id="rId69"/>
    <p:sldId id="363" r:id="rId70"/>
    <p:sldId id="625" r:id="rId71"/>
    <p:sldId id="662" r:id="rId72"/>
    <p:sldId id="586" r:id="rId73"/>
    <p:sldId id="590" r:id="rId74"/>
    <p:sldId id="382" r:id="rId75"/>
    <p:sldId id="671" r:id="rId76"/>
    <p:sldId id="477" r:id="rId77"/>
    <p:sldId id="624" r:id="rId78"/>
    <p:sldId id="474" r:id="rId79"/>
    <p:sldId id="593" r:id="rId80"/>
    <p:sldId id="635" r:id="rId81"/>
    <p:sldId id="638" r:id="rId82"/>
    <p:sldId id="637" r:id="rId83"/>
    <p:sldId id="661" r:id="rId84"/>
    <p:sldId id="413" r:id="rId85"/>
    <p:sldId id="414" r:id="rId86"/>
    <p:sldId id="418" r:id="rId87"/>
    <p:sldId id="576" r:id="rId88"/>
    <p:sldId id="639" r:id="rId89"/>
    <p:sldId id="575" r:id="rId90"/>
    <p:sldId id="585" r:id="rId91"/>
    <p:sldId id="672" r:id="rId92"/>
    <p:sldId id="428" r:id="rId93"/>
    <p:sldId id="579" r:id="rId94"/>
    <p:sldId id="364" r:id="rId95"/>
    <p:sldId id="588" r:id="rId96"/>
    <p:sldId id="281" r:id="rId97"/>
    <p:sldId id="587" r:id="rId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28" autoAdjust="0"/>
    <p:restoredTop sz="94660"/>
  </p:normalViewPr>
  <p:slideViewPr>
    <p:cSldViewPr snapToGrid="0">
      <p:cViewPr varScale="1">
        <p:scale>
          <a:sx n="67" d="100"/>
          <a:sy n="67" d="100"/>
        </p:scale>
        <p:origin x="43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0F5408-DD19-45AB-BBCE-D04BFA03684E}" type="datetimeFigureOut">
              <a:rPr lang="cs-CZ" smtClean="0"/>
              <a:t>27.09.2021</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A7F5E4-8E6A-41B1-AF91-D126F571C256}" type="slidenum">
              <a:rPr lang="cs-CZ" smtClean="0"/>
              <a:t>‹#›</a:t>
            </a:fld>
            <a:endParaRPr lang="cs-CZ"/>
          </a:p>
        </p:txBody>
      </p:sp>
    </p:spTree>
    <p:extLst>
      <p:ext uri="{BB962C8B-B14F-4D97-AF65-F5344CB8AC3E}">
        <p14:creationId xmlns:p14="http://schemas.microsoft.com/office/powerpoint/2010/main" val="1129868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DA7F5E4-8E6A-41B1-AF91-D126F571C256}" type="slidenum">
              <a:rPr lang="cs-CZ" smtClean="0"/>
              <a:t>75</a:t>
            </a:fld>
            <a:endParaRPr lang="cs-CZ"/>
          </a:p>
        </p:txBody>
      </p:sp>
    </p:spTree>
    <p:extLst>
      <p:ext uri="{BB962C8B-B14F-4D97-AF65-F5344CB8AC3E}">
        <p14:creationId xmlns:p14="http://schemas.microsoft.com/office/powerpoint/2010/main" val="3799340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DED803D1-34DC-49EE-85F4-F15CD824115E}" type="datetimeFigureOut">
              <a:rPr lang="cs-CZ" smtClean="0"/>
              <a:t>27.09.2021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D3F0796-BAC0-444A-A972-07C7363C3C41}" type="slidenum">
              <a:rPr lang="cs-CZ" smtClean="0"/>
              <a:t>‹#›</a:t>
            </a:fld>
            <a:endParaRPr lang="cs-CZ"/>
          </a:p>
        </p:txBody>
      </p:sp>
    </p:spTree>
    <p:extLst>
      <p:ext uri="{BB962C8B-B14F-4D97-AF65-F5344CB8AC3E}">
        <p14:creationId xmlns:p14="http://schemas.microsoft.com/office/powerpoint/2010/main" val="147039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DED803D1-34DC-49EE-85F4-F15CD824115E}" type="datetimeFigureOut">
              <a:rPr lang="cs-CZ" smtClean="0"/>
              <a:t>27.09.2021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D3F0796-BAC0-444A-A972-07C7363C3C41}" type="slidenum">
              <a:rPr lang="cs-CZ" smtClean="0"/>
              <a:t>‹#›</a:t>
            </a:fld>
            <a:endParaRPr lang="cs-CZ"/>
          </a:p>
        </p:txBody>
      </p:sp>
    </p:spTree>
    <p:extLst>
      <p:ext uri="{BB962C8B-B14F-4D97-AF65-F5344CB8AC3E}">
        <p14:creationId xmlns:p14="http://schemas.microsoft.com/office/powerpoint/2010/main" val="368729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DED803D1-34DC-49EE-85F4-F15CD824115E}" type="datetimeFigureOut">
              <a:rPr lang="cs-CZ" smtClean="0"/>
              <a:t>27.09.2021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D3F0796-BAC0-444A-A972-07C7363C3C41}" type="slidenum">
              <a:rPr lang="cs-CZ" smtClean="0"/>
              <a:t>‹#›</a:t>
            </a:fld>
            <a:endParaRPr lang="cs-CZ"/>
          </a:p>
        </p:txBody>
      </p:sp>
    </p:spTree>
    <p:extLst>
      <p:ext uri="{BB962C8B-B14F-4D97-AF65-F5344CB8AC3E}">
        <p14:creationId xmlns:p14="http://schemas.microsoft.com/office/powerpoint/2010/main" val="3472070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F234EECC-4EA7-452C-8280-BD2C4F9C3302}"/>
              </a:ext>
            </a:extLst>
          </p:cNvPr>
          <p:cNvSpPr>
            <a:spLocks noGrp="1"/>
          </p:cNvSpPr>
          <p:nvPr>
            <p:ph type="dt" sz="half" idx="10"/>
          </p:nvPr>
        </p:nvSpPr>
        <p:spPr>
          <a:xfrm>
            <a:off x="457200" y="6251575"/>
            <a:ext cx="2133600" cy="476250"/>
          </a:xfrm>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47B3DF97-7D8F-4E11-BE0E-04E6C096615C}"/>
              </a:ext>
            </a:extLst>
          </p:cNvPr>
          <p:cNvSpPr>
            <a:spLocks noGrp="1"/>
          </p:cNvSpPr>
          <p:nvPr>
            <p:ph type="sldNum" sz="quarter" idx="11"/>
          </p:nvPr>
        </p:nvSpPr>
        <p:spPr>
          <a:xfrm>
            <a:off x="6553200" y="6248400"/>
            <a:ext cx="2133600" cy="476250"/>
          </a:xfrm>
        </p:spPr>
        <p:txBody>
          <a:bodyPr/>
          <a:lstStyle>
            <a:lvl1pPr>
              <a:defRPr/>
            </a:lvl1pPr>
          </a:lstStyle>
          <a:p>
            <a:fld id="{830AACC2-1CCC-47E0-A976-B1ECEB0145FB}" type="slidenum">
              <a:rPr lang="cs-CZ" altLang="cs-CZ"/>
              <a:pPr/>
              <a:t>‹#›</a:t>
            </a:fld>
            <a:endParaRPr lang="cs-CZ" altLang="cs-CZ"/>
          </a:p>
        </p:txBody>
      </p:sp>
      <p:sp>
        <p:nvSpPr>
          <p:cNvPr id="7" name="Zástupný symbol pro zápatí 6">
            <a:extLst>
              <a:ext uri="{FF2B5EF4-FFF2-40B4-BE49-F238E27FC236}">
                <a16:creationId xmlns:a16="http://schemas.microsoft.com/office/drawing/2014/main" id="{C6FF7563-E14C-4549-8C84-42B2D1C5F573}"/>
              </a:ext>
            </a:extLst>
          </p:cNvPr>
          <p:cNvSpPr>
            <a:spLocks noGrp="1"/>
          </p:cNvSpPr>
          <p:nvPr>
            <p:ph type="ftr" sz="quarter" idx="12"/>
          </p:nvPr>
        </p:nvSpPr>
        <p:spPr>
          <a:xfrm>
            <a:off x="3124200" y="6248400"/>
            <a:ext cx="2895600" cy="476250"/>
          </a:xfrm>
        </p:spPr>
        <p:txBody>
          <a:bodyPr/>
          <a:lstStyle>
            <a:lvl1pPr>
              <a:defRPr/>
            </a:lvl1pPr>
          </a:lstStyle>
          <a:p>
            <a:pPr>
              <a:defRPr/>
            </a:pPr>
            <a:endParaRPr lang="cs-CZ"/>
          </a:p>
        </p:txBody>
      </p:sp>
    </p:spTree>
    <p:extLst>
      <p:ext uri="{BB962C8B-B14F-4D97-AF65-F5344CB8AC3E}">
        <p14:creationId xmlns:p14="http://schemas.microsoft.com/office/powerpoint/2010/main" val="3935030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5">
            <a:extLst>
              <a:ext uri="{FF2B5EF4-FFF2-40B4-BE49-F238E27FC236}">
                <a16:creationId xmlns:a16="http://schemas.microsoft.com/office/drawing/2014/main" id="{E9AA628D-7F71-4FEC-9C05-AD4E3B285FD1}"/>
              </a:ext>
            </a:extLst>
          </p:cNvPr>
          <p:cNvSpPr>
            <a:spLocks noGrp="1"/>
          </p:cNvSpPr>
          <p:nvPr>
            <p:ph type="dt" sz="half" idx="10"/>
          </p:nvPr>
        </p:nvSpPr>
        <p:spPr>
          <a:xfrm>
            <a:off x="457200" y="6251575"/>
            <a:ext cx="2133600" cy="476250"/>
          </a:xfrm>
        </p:spPr>
        <p:txBody>
          <a:bodyPr/>
          <a:lstStyle>
            <a:lvl1pPr>
              <a:defRPr/>
            </a:lvl1pPr>
          </a:lstStyle>
          <a:p>
            <a:pPr>
              <a:defRPr/>
            </a:pPr>
            <a:endParaRPr lang="cs-CZ"/>
          </a:p>
        </p:txBody>
      </p:sp>
      <p:sp>
        <p:nvSpPr>
          <p:cNvPr id="7" name="Zástupný symbol pro číslo snímku 6">
            <a:extLst>
              <a:ext uri="{FF2B5EF4-FFF2-40B4-BE49-F238E27FC236}">
                <a16:creationId xmlns:a16="http://schemas.microsoft.com/office/drawing/2014/main" id="{7CB51C4E-797F-4B67-A431-BED59528B400}"/>
              </a:ext>
            </a:extLst>
          </p:cNvPr>
          <p:cNvSpPr>
            <a:spLocks noGrp="1"/>
          </p:cNvSpPr>
          <p:nvPr>
            <p:ph type="sldNum" sz="quarter" idx="11"/>
          </p:nvPr>
        </p:nvSpPr>
        <p:spPr>
          <a:xfrm>
            <a:off x="6553200" y="6248400"/>
            <a:ext cx="2133600" cy="476250"/>
          </a:xfrm>
        </p:spPr>
        <p:txBody>
          <a:bodyPr/>
          <a:lstStyle>
            <a:lvl1pPr>
              <a:defRPr/>
            </a:lvl1pPr>
          </a:lstStyle>
          <a:p>
            <a:fld id="{48E143DE-57B3-487C-9100-0B3FD81F71D2}" type="slidenum">
              <a:rPr lang="cs-CZ" altLang="cs-CZ"/>
              <a:pPr/>
              <a:t>‹#›</a:t>
            </a:fld>
            <a:endParaRPr lang="cs-CZ" altLang="cs-CZ"/>
          </a:p>
        </p:txBody>
      </p:sp>
      <p:sp>
        <p:nvSpPr>
          <p:cNvPr id="8" name="Zástupný symbol pro zápatí 7">
            <a:extLst>
              <a:ext uri="{FF2B5EF4-FFF2-40B4-BE49-F238E27FC236}">
                <a16:creationId xmlns:a16="http://schemas.microsoft.com/office/drawing/2014/main" id="{0292B319-19F4-4F99-83EC-29F5D75E5E57}"/>
              </a:ext>
            </a:extLst>
          </p:cNvPr>
          <p:cNvSpPr>
            <a:spLocks noGrp="1"/>
          </p:cNvSpPr>
          <p:nvPr>
            <p:ph type="ftr" sz="quarter" idx="12"/>
          </p:nvPr>
        </p:nvSpPr>
        <p:spPr>
          <a:xfrm>
            <a:off x="3124200" y="6248400"/>
            <a:ext cx="2895600" cy="476250"/>
          </a:xfrm>
        </p:spPr>
        <p:txBody>
          <a:bodyPr/>
          <a:lstStyle>
            <a:lvl1pPr>
              <a:defRPr/>
            </a:lvl1pPr>
          </a:lstStyle>
          <a:p>
            <a:pPr>
              <a:defRPr/>
            </a:pPr>
            <a:endParaRPr lang="cs-CZ"/>
          </a:p>
        </p:txBody>
      </p:sp>
    </p:spTree>
    <p:extLst>
      <p:ext uri="{BB962C8B-B14F-4D97-AF65-F5344CB8AC3E}">
        <p14:creationId xmlns:p14="http://schemas.microsoft.com/office/powerpoint/2010/main" val="1213607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5">
            <a:extLst>
              <a:ext uri="{FF2B5EF4-FFF2-40B4-BE49-F238E27FC236}">
                <a16:creationId xmlns:a16="http://schemas.microsoft.com/office/drawing/2014/main" id="{DB0773F1-82FA-45D2-B687-9464E7E412B2}"/>
              </a:ext>
            </a:extLst>
          </p:cNvPr>
          <p:cNvSpPr>
            <a:spLocks noGrp="1"/>
          </p:cNvSpPr>
          <p:nvPr>
            <p:ph type="dt" sz="half" idx="10"/>
          </p:nvPr>
        </p:nvSpPr>
        <p:spPr>
          <a:xfrm>
            <a:off x="457200" y="6251575"/>
            <a:ext cx="2133600" cy="476250"/>
          </a:xfrm>
        </p:spPr>
        <p:txBody>
          <a:bodyPr/>
          <a:lstStyle>
            <a:lvl1pPr>
              <a:defRPr/>
            </a:lvl1pPr>
          </a:lstStyle>
          <a:p>
            <a:pPr>
              <a:defRPr/>
            </a:pPr>
            <a:endParaRPr lang="cs-CZ"/>
          </a:p>
        </p:txBody>
      </p:sp>
      <p:sp>
        <p:nvSpPr>
          <p:cNvPr id="7" name="Zástupný symbol pro číslo snímku 6">
            <a:extLst>
              <a:ext uri="{FF2B5EF4-FFF2-40B4-BE49-F238E27FC236}">
                <a16:creationId xmlns:a16="http://schemas.microsoft.com/office/drawing/2014/main" id="{B79483EE-9178-49E9-91E4-B18457FFFEBC}"/>
              </a:ext>
            </a:extLst>
          </p:cNvPr>
          <p:cNvSpPr>
            <a:spLocks noGrp="1"/>
          </p:cNvSpPr>
          <p:nvPr>
            <p:ph type="sldNum" sz="quarter" idx="11"/>
          </p:nvPr>
        </p:nvSpPr>
        <p:spPr>
          <a:xfrm>
            <a:off x="6553200" y="6248400"/>
            <a:ext cx="2133600" cy="476250"/>
          </a:xfrm>
        </p:spPr>
        <p:txBody>
          <a:bodyPr/>
          <a:lstStyle>
            <a:lvl1pPr>
              <a:defRPr/>
            </a:lvl1pPr>
          </a:lstStyle>
          <a:p>
            <a:fld id="{716EA100-BB3F-42AD-BB06-8051E0316F4C}" type="slidenum">
              <a:rPr lang="cs-CZ" altLang="cs-CZ"/>
              <a:pPr/>
              <a:t>‹#›</a:t>
            </a:fld>
            <a:endParaRPr lang="cs-CZ" altLang="cs-CZ"/>
          </a:p>
        </p:txBody>
      </p:sp>
      <p:sp>
        <p:nvSpPr>
          <p:cNvPr id="8" name="Zástupný symbol pro zápatí 7">
            <a:extLst>
              <a:ext uri="{FF2B5EF4-FFF2-40B4-BE49-F238E27FC236}">
                <a16:creationId xmlns:a16="http://schemas.microsoft.com/office/drawing/2014/main" id="{F8D6DD3B-B733-451B-8254-F8A97A34FFC0}"/>
              </a:ext>
            </a:extLst>
          </p:cNvPr>
          <p:cNvSpPr>
            <a:spLocks noGrp="1"/>
          </p:cNvSpPr>
          <p:nvPr>
            <p:ph type="ftr" sz="quarter" idx="12"/>
          </p:nvPr>
        </p:nvSpPr>
        <p:spPr>
          <a:xfrm>
            <a:off x="3124200" y="6248400"/>
            <a:ext cx="2895600" cy="476250"/>
          </a:xfrm>
        </p:spPr>
        <p:txBody>
          <a:bodyPr/>
          <a:lstStyle>
            <a:lvl1pPr>
              <a:defRPr/>
            </a:lvl1pPr>
          </a:lstStyle>
          <a:p>
            <a:pPr>
              <a:defRPr/>
            </a:pPr>
            <a:endParaRPr lang="cs-CZ"/>
          </a:p>
        </p:txBody>
      </p:sp>
    </p:spTree>
    <p:extLst>
      <p:ext uri="{BB962C8B-B14F-4D97-AF65-F5344CB8AC3E}">
        <p14:creationId xmlns:p14="http://schemas.microsoft.com/office/powerpoint/2010/main" val="830361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DED803D1-34DC-49EE-85F4-F15CD824115E}" type="datetimeFigureOut">
              <a:rPr lang="cs-CZ" smtClean="0"/>
              <a:t>27.09.2021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D3F0796-BAC0-444A-A972-07C7363C3C41}" type="slidenum">
              <a:rPr lang="cs-CZ" smtClean="0"/>
              <a:t>‹#›</a:t>
            </a:fld>
            <a:endParaRPr lang="cs-CZ"/>
          </a:p>
        </p:txBody>
      </p:sp>
    </p:spTree>
    <p:extLst>
      <p:ext uri="{BB962C8B-B14F-4D97-AF65-F5344CB8AC3E}">
        <p14:creationId xmlns:p14="http://schemas.microsoft.com/office/powerpoint/2010/main" val="455055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DED803D1-34DC-49EE-85F4-F15CD824115E}" type="datetimeFigureOut">
              <a:rPr lang="cs-CZ" smtClean="0"/>
              <a:t>27.09.2021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D3F0796-BAC0-444A-A972-07C7363C3C41}" type="slidenum">
              <a:rPr lang="cs-CZ" smtClean="0"/>
              <a:t>‹#›</a:t>
            </a:fld>
            <a:endParaRPr lang="cs-CZ"/>
          </a:p>
        </p:txBody>
      </p:sp>
    </p:spTree>
    <p:extLst>
      <p:ext uri="{BB962C8B-B14F-4D97-AF65-F5344CB8AC3E}">
        <p14:creationId xmlns:p14="http://schemas.microsoft.com/office/powerpoint/2010/main" val="1341924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DED803D1-34DC-49EE-85F4-F15CD824115E}" type="datetimeFigureOut">
              <a:rPr lang="cs-CZ" smtClean="0"/>
              <a:t>27.09.2021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D3F0796-BAC0-444A-A972-07C7363C3C41}" type="slidenum">
              <a:rPr lang="cs-CZ" smtClean="0"/>
              <a:t>‹#›</a:t>
            </a:fld>
            <a:endParaRPr lang="cs-CZ"/>
          </a:p>
        </p:txBody>
      </p:sp>
    </p:spTree>
    <p:extLst>
      <p:ext uri="{BB962C8B-B14F-4D97-AF65-F5344CB8AC3E}">
        <p14:creationId xmlns:p14="http://schemas.microsoft.com/office/powerpoint/2010/main" val="2948025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DED803D1-34DC-49EE-85F4-F15CD824115E}" type="datetimeFigureOut">
              <a:rPr lang="cs-CZ" smtClean="0"/>
              <a:t>27.09.2021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3D3F0796-BAC0-444A-A972-07C7363C3C41}" type="slidenum">
              <a:rPr lang="cs-CZ" smtClean="0"/>
              <a:t>‹#›</a:t>
            </a:fld>
            <a:endParaRPr lang="cs-CZ"/>
          </a:p>
        </p:txBody>
      </p:sp>
    </p:spTree>
    <p:extLst>
      <p:ext uri="{BB962C8B-B14F-4D97-AF65-F5344CB8AC3E}">
        <p14:creationId xmlns:p14="http://schemas.microsoft.com/office/powerpoint/2010/main" val="298116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DED803D1-34DC-49EE-85F4-F15CD824115E}" type="datetimeFigureOut">
              <a:rPr lang="cs-CZ" smtClean="0"/>
              <a:t>27.09.2021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3D3F0796-BAC0-444A-A972-07C7363C3C41}" type="slidenum">
              <a:rPr lang="cs-CZ" smtClean="0"/>
              <a:t>‹#›</a:t>
            </a:fld>
            <a:endParaRPr lang="cs-CZ"/>
          </a:p>
        </p:txBody>
      </p:sp>
    </p:spTree>
    <p:extLst>
      <p:ext uri="{BB962C8B-B14F-4D97-AF65-F5344CB8AC3E}">
        <p14:creationId xmlns:p14="http://schemas.microsoft.com/office/powerpoint/2010/main" val="661010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D803D1-34DC-49EE-85F4-F15CD824115E}" type="datetimeFigureOut">
              <a:rPr lang="cs-CZ" smtClean="0"/>
              <a:t>27.09.2021</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3D3F0796-BAC0-444A-A972-07C7363C3C41}" type="slidenum">
              <a:rPr lang="cs-CZ" smtClean="0"/>
              <a:t>‹#›</a:t>
            </a:fld>
            <a:endParaRPr lang="cs-CZ"/>
          </a:p>
        </p:txBody>
      </p:sp>
    </p:spTree>
    <p:extLst>
      <p:ext uri="{BB962C8B-B14F-4D97-AF65-F5344CB8AC3E}">
        <p14:creationId xmlns:p14="http://schemas.microsoft.com/office/powerpoint/2010/main" val="3699814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DED803D1-34DC-49EE-85F4-F15CD824115E}" type="datetimeFigureOut">
              <a:rPr lang="cs-CZ" smtClean="0"/>
              <a:t>27.09.2021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D3F0796-BAC0-444A-A972-07C7363C3C41}" type="slidenum">
              <a:rPr lang="cs-CZ" smtClean="0"/>
              <a:t>‹#›</a:t>
            </a:fld>
            <a:endParaRPr lang="cs-CZ"/>
          </a:p>
        </p:txBody>
      </p:sp>
    </p:spTree>
    <p:extLst>
      <p:ext uri="{BB962C8B-B14F-4D97-AF65-F5344CB8AC3E}">
        <p14:creationId xmlns:p14="http://schemas.microsoft.com/office/powerpoint/2010/main" val="2783558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DED803D1-34DC-49EE-85F4-F15CD824115E}" type="datetimeFigureOut">
              <a:rPr lang="cs-CZ" smtClean="0"/>
              <a:t>27.09.2021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D3F0796-BAC0-444A-A972-07C7363C3C41}" type="slidenum">
              <a:rPr lang="cs-CZ" smtClean="0"/>
              <a:t>‹#›</a:t>
            </a:fld>
            <a:endParaRPr lang="cs-CZ"/>
          </a:p>
        </p:txBody>
      </p:sp>
    </p:spTree>
    <p:extLst>
      <p:ext uri="{BB962C8B-B14F-4D97-AF65-F5344CB8AC3E}">
        <p14:creationId xmlns:p14="http://schemas.microsoft.com/office/powerpoint/2010/main" val="3755100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D803D1-34DC-49EE-85F4-F15CD824115E}" type="datetimeFigureOut">
              <a:rPr lang="cs-CZ" smtClean="0"/>
              <a:t>27.09.2021</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3F0796-BAC0-444A-A972-07C7363C3C41}" type="slidenum">
              <a:rPr lang="cs-CZ" smtClean="0"/>
              <a:t>‹#›</a:t>
            </a:fld>
            <a:endParaRPr lang="cs-CZ"/>
          </a:p>
        </p:txBody>
      </p:sp>
    </p:spTree>
    <p:extLst>
      <p:ext uri="{BB962C8B-B14F-4D97-AF65-F5344CB8AC3E}">
        <p14:creationId xmlns:p14="http://schemas.microsoft.com/office/powerpoint/2010/main" val="24786242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emf"/><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68.jpeg"/><Relationship Id="rId2"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63.png"/><Relationship Id="rId11" Type="http://schemas.openxmlformats.org/officeDocument/2006/relationships/image" Target="../media/image67.jpeg"/><Relationship Id="rId5" Type="http://schemas.openxmlformats.org/officeDocument/2006/relationships/image" Target="../media/image62.sv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65.wmf"/></Relationships>
</file>

<file path=ppt/slides/_rels/slide1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svg"/><Relationship Id="rId18" Type="http://schemas.openxmlformats.org/officeDocument/2006/relationships/image" Target="../media/image92.png"/><Relationship Id="rId3" Type="http://schemas.openxmlformats.org/officeDocument/2006/relationships/image" Target="../media/image77.svg"/><Relationship Id="rId21" Type="http://schemas.openxmlformats.org/officeDocument/2006/relationships/image" Target="../media/image94.wmf"/><Relationship Id="rId7" Type="http://schemas.openxmlformats.org/officeDocument/2006/relationships/image" Target="../media/image81.svg"/><Relationship Id="rId12" Type="http://schemas.openxmlformats.org/officeDocument/2006/relationships/image" Target="../media/image86.png"/><Relationship Id="rId17" Type="http://schemas.openxmlformats.org/officeDocument/2006/relationships/image" Target="../media/image91.svg"/><Relationship Id="rId2" Type="http://schemas.openxmlformats.org/officeDocument/2006/relationships/image" Target="../media/image76.png"/><Relationship Id="rId16" Type="http://schemas.openxmlformats.org/officeDocument/2006/relationships/image" Target="../media/image90.png"/><Relationship Id="rId20" Type="http://schemas.openxmlformats.org/officeDocument/2006/relationships/oleObject" Target="../embeddings/oleObject4.bin"/><Relationship Id="rId1" Type="http://schemas.openxmlformats.org/officeDocument/2006/relationships/slideLayout" Target="../slideLayouts/slideLayout13.xml"/><Relationship Id="rId6" Type="http://schemas.openxmlformats.org/officeDocument/2006/relationships/image" Target="../media/image80.png"/><Relationship Id="rId11" Type="http://schemas.openxmlformats.org/officeDocument/2006/relationships/image" Target="../media/image85.svg"/><Relationship Id="rId5" Type="http://schemas.openxmlformats.org/officeDocument/2006/relationships/image" Target="../media/image79.svg"/><Relationship Id="rId15" Type="http://schemas.openxmlformats.org/officeDocument/2006/relationships/image" Target="../media/image89.svg"/><Relationship Id="rId23" Type="http://schemas.openxmlformats.org/officeDocument/2006/relationships/image" Target="../media/image96.gif"/><Relationship Id="rId10" Type="http://schemas.openxmlformats.org/officeDocument/2006/relationships/image" Target="../media/image84.png"/><Relationship Id="rId19" Type="http://schemas.openxmlformats.org/officeDocument/2006/relationships/image" Target="../media/image93.svg"/><Relationship Id="rId4" Type="http://schemas.openxmlformats.org/officeDocument/2006/relationships/image" Target="../media/image78.png"/><Relationship Id="rId9" Type="http://schemas.openxmlformats.org/officeDocument/2006/relationships/image" Target="../media/image83.svg"/><Relationship Id="rId14" Type="http://schemas.openxmlformats.org/officeDocument/2006/relationships/image" Target="../media/image88.png"/><Relationship Id="rId22" Type="http://schemas.openxmlformats.org/officeDocument/2006/relationships/image" Target="../media/image95.png"/></Relationships>
</file>

<file path=ppt/slides/_rels/slide1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100.png"/></Relationships>
</file>

<file path=ppt/slides/_rels/slide1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cs.wikipedia.org/wiki/Obvodov%C3%A1_rychlost" TargetMode="External"/><Relationship Id="rId1" Type="http://schemas.openxmlformats.org/officeDocument/2006/relationships/slideLayout" Target="../slideLayouts/slideLayout12.xml"/><Relationship Id="rId6" Type="http://schemas.openxmlformats.org/officeDocument/2006/relationships/image" Target="../media/image96.gif"/><Relationship Id="rId5" Type="http://schemas.openxmlformats.org/officeDocument/2006/relationships/image" Target="../media/image102.wmf"/><Relationship Id="rId4" Type="http://schemas.openxmlformats.org/officeDocument/2006/relationships/oleObject" Target="../embeddings/oleObject5.bin"/></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04.emf"/><Relationship Id="rId7" Type="http://schemas.openxmlformats.org/officeDocument/2006/relationships/image" Target="../media/image71.svg"/><Relationship Id="rId2" Type="http://schemas.openxmlformats.org/officeDocument/2006/relationships/image" Target="../media/image103.emf"/><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49.svg"/><Relationship Id="rId10" Type="http://schemas.openxmlformats.org/officeDocument/2006/relationships/image" Target="../media/image96.gif"/><Relationship Id="rId4" Type="http://schemas.openxmlformats.org/officeDocument/2006/relationships/image" Target="../media/image48.png"/><Relationship Id="rId9" Type="http://schemas.openxmlformats.org/officeDocument/2006/relationships/image" Target="../media/image64.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2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png"/></Relationships>
</file>

<file path=ppt/slides/_rels/slide2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gif"/></Relationships>
</file>

<file path=ppt/slides/_rels/slide2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gif"/><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4.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media/image131.png"/></Relationships>
</file>

<file path=ppt/slides/_rels/slide2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emf"/><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oleObject" Target="../embeddings/oleObject1.bin"/><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gif"/><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emf"/><Relationship Id="rId9" Type="http://schemas.openxmlformats.org/officeDocument/2006/relationships/image" Target="../media/image25.svg"/><Relationship Id="rId1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135.jpeg"/><Relationship Id="rId1" Type="http://schemas.openxmlformats.org/officeDocument/2006/relationships/slideLayout" Target="../slideLayouts/slideLayout2.xml"/><Relationship Id="rId4" Type="http://schemas.openxmlformats.org/officeDocument/2006/relationships/image" Target="../media/image136.gif"/></Relationships>
</file>

<file path=ppt/slides/_rels/slide32.xml.rels><?xml version="1.0" encoding="UTF-8" standalone="yes"?>
<Relationships xmlns="http://schemas.openxmlformats.org/package/2006/relationships"><Relationship Id="rId8" Type="http://schemas.openxmlformats.org/officeDocument/2006/relationships/image" Target="../media/image143.sv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gif"/><Relationship Id="rId1" Type="http://schemas.openxmlformats.org/officeDocument/2006/relationships/slideLayout" Target="../slideLayouts/slideLayout2.xml"/><Relationship Id="rId6" Type="http://schemas.openxmlformats.org/officeDocument/2006/relationships/image" Target="../media/image141.svg"/><Relationship Id="rId5" Type="http://schemas.openxmlformats.org/officeDocument/2006/relationships/image" Target="../media/image140.png"/><Relationship Id="rId4" Type="http://schemas.openxmlformats.org/officeDocument/2006/relationships/image" Target="../media/image139.svg"/><Relationship Id="rId9" Type="http://schemas.openxmlformats.org/officeDocument/2006/relationships/image" Target="../media/image144.gif"/></Relationships>
</file>

<file path=ppt/slides/_rels/slide33.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6.jpeg"/><Relationship Id="rId7" Type="http://schemas.openxmlformats.org/officeDocument/2006/relationships/image" Target="../media/image150.jpeg"/><Relationship Id="rId2" Type="http://schemas.openxmlformats.org/officeDocument/2006/relationships/image" Target="../media/image145.jpeg"/><Relationship Id="rId1" Type="http://schemas.openxmlformats.org/officeDocument/2006/relationships/slideLayout" Target="../slideLayouts/slideLayout4.xml"/><Relationship Id="rId6" Type="http://schemas.openxmlformats.org/officeDocument/2006/relationships/image" Target="../media/image149.png"/><Relationship Id="rId5" Type="http://schemas.openxmlformats.org/officeDocument/2006/relationships/image" Target="../media/image148.jpeg"/><Relationship Id="rId4" Type="http://schemas.openxmlformats.org/officeDocument/2006/relationships/image" Target="../media/image147.jpeg"/><Relationship Id="rId9" Type="http://schemas.openxmlformats.org/officeDocument/2006/relationships/image" Target="../media/image152.jpeg"/></Relationships>
</file>

<file path=ppt/slides/_rels/slide3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5.gif"/></Relationships>
</file>

<file path=ppt/slides/_rels/slide3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image" Target="../media/image159.jpeg"/></Relationships>
</file>

<file path=ppt/slides/_rels/slide36.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61.gif"/><Relationship Id="rId1" Type="http://schemas.openxmlformats.org/officeDocument/2006/relationships/slideLayout" Target="../slideLayouts/slideLayout4.xml"/><Relationship Id="rId6" Type="http://schemas.openxmlformats.org/officeDocument/2006/relationships/image" Target="../media/image165.svg"/><Relationship Id="rId5" Type="http://schemas.openxmlformats.org/officeDocument/2006/relationships/image" Target="../media/image164.png"/><Relationship Id="rId4" Type="http://schemas.openxmlformats.org/officeDocument/2006/relationships/image" Target="../media/image163.svg"/></Relationships>
</file>

<file path=ppt/slides/_rels/slide37.xml.rels><?xml version="1.0" encoding="UTF-8" standalone="yes"?>
<Relationships xmlns="http://schemas.openxmlformats.org/package/2006/relationships"><Relationship Id="rId8" Type="http://schemas.openxmlformats.org/officeDocument/2006/relationships/image" Target="../media/image174.sv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jpeg"/><Relationship Id="rId1" Type="http://schemas.openxmlformats.org/officeDocument/2006/relationships/slideLayout" Target="../slideLayouts/slideLayout2.xml"/><Relationship Id="rId6" Type="http://schemas.openxmlformats.org/officeDocument/2006/relationships/image" Target="../media/image172.svg"/><Relationship Id="rId5" Type="http://schemas.openxmlformats.org/officeDocument/2006/relationships/image" Target="../media/image171.png"/><Relationship Id="rId4" Type="http://schemas.openxmlformats.org/officeDocument/2006/relationships/image" Target="../media/image17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14.xml"/><Relationship Id="rId5" Type="http://schemas.openxmlformats.org/officeDocument/2006/relationships/image" Target="../media/image178.png"/><Relationship Id="rId4" Type="http://schemas.openxmlformats.org/officeDocument/2006/relationships/image" Target="../media/image177.jpeg"/></Relationships>
</file>

<file path=ppt/slides/_rels/slide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14.xml"/><Relationship Id="rId5" Type="http://schemas.openxmlformats.org/officeDocument/2006/relationships/image" Target="../media/image182.png"/><Relationship Id="rId4" Type="http://schemas.openxmlformats.org/officeDocument/2006/relationships/image" Target="../media/image181.png"/></Relationships>
</file>

<file path=ppt/slides/_rels/slide41.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image" Target="../media/image184.svg"/><Relationship Id="rId7" Type="http://schemas.openxmlformats.org/officeDocument/2006/relationships/image" Target="../media/image188.svg"/><Relationship Id="rId2" Type="http://schemas.openxmlformats.org/officeDocument/2006/relationships/image" Target="../media/image183.png"/><Relationship Id="rId1" Type="http://schemas.openxmlformats.org/officeDocument/2006/relationships/slideLayout" Target="../slideLayouts/slideLayout14.xml"/><Relationship Id="rId6" Type="http://schemas.openxmlformats.org/officeDocument/2006/relationships/image" Target="../media/image187.png"/><Relationship Id="rId5" Type="http://schemas.openxmlformats.org/officeDocument/2006/relationships/image" Target="../media/image186.svg"/><Relationship Id="rId4" Type="http://schemas.openxmlformats.org/officeDocument/2006/relationships/image" Target="../media/image185.png"/><Relationship Id="rId9" Type="http://schemas.openxmlformats.org/officeDocument/2006/relationships/image" Target="../media/image19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image" Target="../media/image191.jpeg"/><Relationship Id="rId1" Type="http://schemas.openxmlformats.org/officeDocument/2006/relationships/slideLayout" Target="../slideLayouts/slideLayout14.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 Id="rId9" Type="http://schemas.openxmlformats.org/officeDocument/2006/relationships/image" Target="../media/image198.svg"/></Relationships>
</file>

<file path=ppt/slides/_rels/slide44.xml.rels><?xml version="1.0" encoding="UTF-8" standalone="yes"?>
<Relationships xmlns="http://schemas.openxmlformats.org/package/2006/relationships"><Relationship Id="rId2" Type="http://schemas.openxmlformats.org/officeDocument/2006/relationships/image" Target="../media/image199.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1.svg"/><Relationship Id="rId7" Type="http://schemas.openxmlformats.org/officeDocument/2006/relationships/image" Target="../media/image205.png"/><Relationship Id="rId2" Type="http://schemas.openxmlformats.org/officeDocument/2006/relationships/image" Target="../media/image200.png"/><Relationship Id="rId1" Type="http://schemas.openxmlformats.org/officeDocument/2006/relationships/slideLayout" Target="../slideLayouts/slideLayout14.xml"/><Relationship Id="rId6" Type="http://schemas.openxmlformats.org/officeDocument/2006/relationships/image" Target="../media/image204.png"/><Relationship Id="rId5" Type="http://schemas.openxmlformats.org/officeDocument/2006/relationships/image" Target="../media/image203.svg"/><Relationship Id="rId4" Type="http://schemas.openxmlformats.org/officeDocument/2006/relationships/image" Target="../media/image202.png"/><Relationship Id="rId9" Type="http://schemas.openxmlformats.org/officeDocument/2006/relationships/image" Target="../media/image207.jpeg"/></Relationships>
</file>

<file path=ppt/slides/_rels/slide4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14.xml"/><Relationship Id="rId4" Type="http://schemas.openxmlformats.org/officeDocument/2006/relationships/image" Target="../media/image210.svg"/></Relationships>
</file>

<file path=ppt/slides/_rels/slide47.xml.rels><?xml version="1.0" encoding="UTF-8" standalone="yes"?>
<Relationships xmlns="http://schemas.openxmlformats.org/package/2006/relationships"><Relationship Id="rId2" Type="http://schemas.openxmlformats.org/officeDocument/2006/relationships/image" Target="../media/image211.jp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13.gif"/><Relationship Id="rId2" Type="http://schemas.openxmlformats.org/officeDocument/2006/relationships/image" Target="../media/image212.jpeg"/><Relationship Id="rId1" Type="http://schemas.openxmlformats.org/officeDocument/2006/relationships/slideLayout" Target="../slideLayouts/slideLayout14.xml"/><Relationship Id="rId4" Type="http://schemas.openxmlformats.org/officeDocument/2006/relationships/image" Target="../media/image214.png"/></Relationships>
</file>

<file path=ppt/slides/_rels/slide49.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34.svg"/><Relationship Id="rId7" Type="http://schemas.openxmlformats.org/officeDocument/2006/relationships/image" Target="http://www.sweb.cz/radek.jandora/j11.bmp" TargetMode="External"/><Relationship Id="rId2"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38.wmf"/></Relationships>
</file>

<file path=ppt/slides/_rels/slide50.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8.wmf"/><Relationship Id="rId2" Type="http://schemas.openxmlformats.org/officeDocument/2006/relationships/oleObject" Target="../embeddings/oleObject6.bin"/><Relationship Id="rId1" Type="http://schemas.openxmlformats.org/officeDocument/2006/relationships/slideLayout" Target="../slideLayouts/slideLayout6.xml"/><Relationship Id="rId5" Type="http://schemas.openxmlformats.org/officeDocument/2006/relationships/image" Target="../media/image219.wmf"/><Relationship Id="rId4" Type="http://schemas.openxmlformats.org/officeDocument/2006/relationships/oleObject" Target="../embeddings/oleObject7.bin"/></Relationships>
</file>

<file path=ppt/slides/_rels/slide54.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22.wmf"/><Relationship Id="rId2" Type="http://schemas.openxmlformats.org/officeDocument/2006/relationships/oleObject" Target="../embeddings/oleObject8.bin"/><Relationship Id="rId1" Type="http://schemas.openxmlformats.org/officeDocument/2006/relationships/slideLayout" Target="../slideLayouts/slideLayout2.xml"/><Relationship Id="rId5" Type="http://schemas.openxmlformats.org/officeDocument/2006/relationships/image" Target="../media/image224.emf"/><Relationship Id="rId4" Type="http://schemas.openxmlformats.org/officeDocument/2006/relationships/image" Target="../media/image223.jpeg"/></Relationships>
</file>

<file path=ppt/slides/_rels/slide5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 Id="rId5" Type="http://schemas.openxmlformats.org/officeDocument/2006/relationships/image" Target="../media/image228.jpeg"/><Relationship Id="rId4" Type="http://schemas.openxmlformats.org/officeDocument/2006/relationships/image" Target="../media/image227.jpeg"/></Relationships>
</file>

<file path=ppt/slides/_rels/slide58.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gif"/><Relationship Id="rId1" Type="http://schemas.openxmlformats.org/officeDocument/2006/relationships/slideLayout" Target="../slideLayouts/slideLayout2.xml"/><Relationship Id="rId4" Type="http://schemas.openxmlformats.org/officeDocument/2006/relationships/image" Target="../media/image233.jpe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234.wmf"/><Relationship Id="rId7" Type="http://schemas.openxmlformats.org/officeDocument/2006/relationships/image" Target="../media/image236.wmf"/><Relationship Id="rId2" Type="http://schemas.openxmlformats.org/officeDocument/2006/relationships/oleObject" Target="../embeddings/oleObject9.bin"/><Relationship Id="rId1" Type="http://schemas.openxmlformats.org/officeDocument/2006/relationships/slideLayout" Target="../slideLayouts/slideLayout6.xml"/><Relationship Id="rId6" Type="http://schemas.openxmlformats.org/officeDocument/2006/relationships/oleObject" Target="../embeddings/oleObject11.bin"/><Relationship Id="rId5" Type="http://schemas.openxmlformats.org/officeDocument/2006/relationships/image" Target="../media/image235.wmf"/><Relationship Id="rId4" Type="http://schemas.openxmlformats.org/officeDocument/2006/relationships/oleObject" Target="../embeddings/oleObject10.bin"/><Relationship Id="rId9" Type="http://schemas.openxmlformats.org/officeDocument/2006/relationships/image" Target="../media/image237.wmf"/></Relationships>
</file>

<file path=ppt/slides/_rels/slide61.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41.wmf"/><Relationship Id="rId7" Type="http://schemas.openxmlformats.org/officeDocument/2006/relationships/image" Target="../media/image243.wmf"/><Relationship Id="rId2" Type="http://schemas.openxmlformats.org/officeDocument/2006/relationships/oleObject" Target="../embeddings/oleObject13.bin"/><Relationship Id="rId1" Type="http://schemas.openxmlformats.org/officeDocument/2006/relationships/slideLayout" Target="../slideLayouts/slideLayout13.xml"/><Relationship Id="rId6" Type="http://schemas.openxmlformats.org/officeDocument/2006/relationships/oleObject" Target="../embeddings/oleObject15.bin"/><Relationship Id="rId5" Type="http://schemas.openxmlformats.org/officeDocument/2006/relationships/image" Target="../media/image242.wmf"/><Relationship Id="rId4" Type="http://schemas.openxmlformats.org/officeDocument/2006/relationships/oleObject" Target="../embeddings/oleObject14.bin"/><Relationship Id="rId9" Type="http://schemas.openxmlformats.org/officeDocument/2006/relationships/image" Target="../media/image245.png"/></Relationships>
</file>

<file path=ppt/slides/_rels/slide64.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248.gif"/><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50.gif"/><Relationship Id="rId7" Type="http://schemas.openxmlformats.org/officeDocument/2006/relationships/image" Target="../media/image254.jpeg"/><Relationship Id="rId2" Type="http://schemas.openxmlformats.org/officeDocument/2006/relationships/image" Target="../media/image249.png"/><Relationship Id="rId1" Type="http://schemas.openxmlformats.org/officeDocument/2006/relationships/slideLayout" Target="../slideLayouts/slideLayout12.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51.png"/></Relationships>
</file>

<file path=ppt/slides/_rels/slide67.xml.rels><?xml version="1.0" encoding="UTF-8" standalone="yes"?>
<Relationships xmlns="http://schemas.openxmlformats.org/package/2006/relationships"><Relationship Id="rId2" Type="http://schemas.openxmlformats.org/officeDocument/2006/relationships/image" Target="../media/image255.emf"/><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256.wmf"/><Relationship Id="rId2" Type="http://schemas.openxmlformats.org/officeDocument/2006/relationships/oleObject" Target="../embeddings/oleObject16.bin"/><Relationship Id="rId1" Type="http://schemas.openxmlformats.org/officeDocument/2006/relationships/slideLayout" Target="../slideLayouts/slideLayout6.xml"/><Relationship Id="rId5" Type="http://schemas.openxmlformats.org/officeDocument/2006/relationships/image" Target="../media/image257.wmf"/><Relationship Id="rId4" Type="http://schemas.openxmlformats.org/officeDocument/2006/relationships/oleObject" Target="../embeddings/oleObject17.bin"/></Relationships>
</file>

<file path=ppt/slides/_rels/slide69.xml.rels><?xml version="1.0" encoding="UTF-8" standalone="yes"?>
<Relationships xmlns="http://schemas.openxmlformats.org/package/2006/relationships"><Relationship Id="rId3" Type="http://schemas.openxmlformats.org/officeDocument/2006/relationships/image" Target="../media/image258.wmf"/><Relationship Id="rId2" Type="http://schemas.openxmlformats.org/officeDocument/2006/relationships/oleObject" Target="../embeddings/oleObject18.bin"/><Relationship Id="rId1" Type="http://schemas.openxmlformats.org/officeDocument/2006/relationships/slideLayout" Target="../slideLayouts/slideLayout12.xml"/><Relationship Id="rId5" Type="http://schemas.openxmlformats.org/officeDocument/2006/relationships/image" Target="../media/image260.jpeg"/><Relationship Id="rId4" Type="http://schemas.openxmlformats.org/officeDocument/2006/relationships/image" Target="../media/image2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jpeg"/><Relationship Id="rId1" Type="http://schemas.openxmlformats.org/officeDocument/2006/relationships/slideLayout" Target="../slideLayouts/slideLayout6.xml"/><Relationship Id="rId4" Type="http://schemas.openxmlformats.org/officeDocument/2006/relationships/image" Target="../media/image263.gif"/></Relationships>
</file>

<file path=ppt/slides/_rels/slide71.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268.gif"/><Relationship Id="rId2" Type="http://schemas.openxmlformats.org/officeDocument/2006/relationships/image" Target="../media/image267.gif"/><Relationship Id="rId1" Type="http://schemas.openxmlformats.org/officeDocument/2006/relationships/slideLayout" Target="../slideLayouts/slideLayout6.xml"/><Relationship Id="rId4" Type="http://schemas.openxmlformats.org/officeDocument/2006/relationships/image" Target="../media/image269.jpeg"/></Relationships>
</file>

<file path=ppt/slides/_rels/slide74.xml.rels><?xml version="1.0" encoding="UTF-8" standalone="yes"?>
<Relationships xmlns="http://schemas.openxmlformats.org/package/2006/relationships"><Relationship Id="rId3" Type="http://schemas.openxmlformats.org/officeDocument/2006/relationships/image" Target="../media/image270.wmf"/><Relationship Id="rId2" Type="http://schemas.openxmlformats.org/officeDocument/2006/relationships/oleObject" Target="../embeddings/oleObject19.bin"/><Relationship Id="rId1" Type="http://schemas.openxmlformats.org/officeDocument/2006/relationships/slideLayout" Target="../slideLayouts/slideLayout2.xml"/><Relationship Id="rId5" Type="http://schemas.openxmlformats.org/officeDocument/2006/relationships/image" Target="../media/image271.wmf"/><Relationship Id="rId4" Type="http://schemas.openxmlformats.org/officeDocument/2006/relationships/oleObject" Target="../embeddings/oleObject20.bin"/></Relationships>
</file>

<file path=ppt/slides/_rels/slide75.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74.gif"/><Relationship Id="rId4" Type="http://schemas.openxmlformats.org/officeDocument/2006/relationships/image" Target="../media/image273.png"/></Relationships>
</file>

<file path=ppt/slides/_rels/slide76.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277.gif"/><Relationship Id="rId2" Type="http://schemas.openxmlformats.org/officeDocument/2006/relationships/image" Target="../media/image276.gif"/><Relationship Id="rId1" Type="http://schemas.openxmlformats.org/officeDocument/2006/relationships/slideLayout" Target="../slideLayouts/slideLayout2.xml"/><Relationship Id="rId5" Type="http://schemas.openxmlformats.org/officeDocument/2006/relationships/image" Target="../media/image279.png"/><Relationship Id="rId4" Type="http://schemas.openxmlformats.org/officeDocument/2006/relationships/image" Target="../media/image278.gif"/></Relationships>
</file>

<file path=ppt/slides/_rels/slide79.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282.svg"/><Relationship Id="rId2" Type="http://schemas.openxmlformats.org/officeDocument/2006/relationships/image" Target="../media/image281.png"/><Relationship Id="rId1" Type="http://schemas.openxmlformats.org/officeDocument/2006/relationships/slideLayout" Target="../slideLayouts/slideLayout2.xml"/><Relationship Id="rId6" Type="http://schemas.openxmlformats.org/officeDocument/2006/relationships/image" Target="../media/image285.jpeg"/><Relationship Id="rId5" Type="http://schemas.openxmlformats.org/officeDocument/2006/relationships/image" Target="../media/image284.png"/><Relationship Id="rId4" Type="http://schemas.openxmlformats.org/officeDocument/2006/relationships/image" Target="../media/image283.jpeg"/></Relationships>
</file>

<file path=ppt/slides/_rels/slide81.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89.wmf"/><Relationship Id="rId2" Type="http://schemas.openxmlformats.org/officeDocument/2006/relationships/oleObject" Target="../embeddings/oleObject21.bin"/><Relationship Id="rId1" Type="http://schemas.openxmlformats.org/officeDocument/2006/relationships/slideLayout" Target="../slideLayouts/slideLayout6.xml"/><Relationship Id="rId6" Type="http://schemas.openxmlformats.org/officeDocument/2006/relationships/image" Target="../media/image291.jpeg"/><Relationship Id="rId5" Type="http://schemas.openxmlformats.org/officeDocument/2006/relationships/image" Target="../media/image290.wmf"/><Relationship Id="rId4" Type="http://schemas.openxmlformats.org/officeDocument/2006/relationships/oleObject" Target="../embeddings/oleObject22.bin"/></Relationships>
</file>

<file path=ppt/slides/_rels/slide85.xml.rels><?xml version="1.0" encoding="UTF-8" standalone="yes"?>
<Relationships xmlns="http://schemas.openxmlformats.org/package/2006/relationships"><Relationship Id="rId3" Type="http://schemas.openxmlformats.org/officeDocument/2006/relationships/image" Target="../media/image292.wmf"/><Relationship Id="rId2" Type="http://schemas.openxmlformats.org/officeDocument/2006/relationships/oleObject" Target="../embeddings/oleObject23.bin"/><Relationship Id="rId1" Type="http://schemas.openxmlformats.org/officeDocument/2006/relationships/slideLayout" Target="../slideLayouts/slideLayout6.xml"/><Relationship Id="rId5" Type="http://schemas.openxmlformats.org/officeDocument/2006/relationships/image" Target="../media/image293.wmf"/><Relationship Id="rId4" Type="http://schemas.openxmlformats.org/officeDocument/2006/relationships/oleObject" Target="../embeddings/oleObject24.bin"/></Relationships>
</file>

<file path=ppt/slides/_rels/slide86.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image" Target="../media/image295.png"/><Relationship Id="rId7" Type="http://schemas.openxmlformats.org/officeDocument/2006/relationships/image" Target="../media/image290.wmf"/><Relationship Id="rId2" Type="http://schemas.openxmlformats.org/officeDocument/2006/relationships/image" Target="../media/image294.png"/><Relationship Id="rId1" Type="http://schemas.openxmlformats.org/officeDocument/2006/relationships/slideLayout" Target="../slideLayouts/slideLayout7.xml"/><Relationship Id="rId6" Type="http://schemas.openxmlformats.org/officeDocument/2006/relationships/oleObject" Target="../embeddings/oleObject26.bin"/><Relationship Id="rId5" Type="http://schemas.openxmlformats.org/officeDocument/2006/relationships/image" Target="../media/image296.wmf"/><Relationship Id="rId4" Type="http://schemas.openxmlformats.org/officeDocument/2006/relationships/oleObject" Target="../embeddings/oleObject25.bin"/><Relationship Id="rId9" Type="http://schemas.openxmlformats.org/officeDocument/2006/relationships/image" Target="../media/image297.wmf"/></Relationships>
</file>

<file path=ppt/slides/_rels/slide87.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gif"/><Relationship Id="rId1" Type="http://schemas.openxmlformats.org/officeDocument/2006/relationships/slideLayout" Target="../slideLayouts/slideLayout2.xml"/><Relationship Id="rId4" Type="http://schemas.openxmlformats.org/officeDocument/2006/relationships/image" Target="../media/image302.jpeg"/></Relationships>
</file>

<file path=ppt/slides/_rels/slide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2.xml"/><Relationship Id="rId5" Type="http://schemas.openxmlformats.org/officeDocument/2006/relationships/image" Target="../media/image306.jpeg"/><Relationship Id="rId4" Type="http://schemas.openxmlformats.org/officeDocument/2006/relationships/image" Target="../media/image305.png"/></Relationships>
</file>

<file path=ppt/slides/_rels/slide91.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08.png"/><Relationship Id="rId1" Type="http://schemas.openxmlformats.org/officeDocument/2006/relationships/slideLayout" Target="../slideLayouts/slideLayout7.xml"/><Relationship Id="rId4" Type="http://schemas.openxmlformats.org/officeDocument/2006/relationships/image" Target="../media/image310.png"/></Relationships>
</file>

<file path=ppt/slides/_rels/slide94.xml.rels><?xml version="1.0" encoding="UTF-8" standalone="yes"?>
<Relationships xmlns="http://schemas.openxmlformats.org/package/2006/relationships"><Relationship Id="rId3" Type="http://schemas.openxmlformats.org/officeDocument/2006/relationships/image" Target="../media/image311.wmf"/><Relationship Id="rId2" Type="http://schemas.openxmlformats.org/officeDocument/2006/relationships/oleObject" Target="../embeddings/oleObject28.bin"/><Relationship Id="rId1" Type="http://schemas.openxmlformats.org/officeDocument/2006/relationships/slideLayout" Target="../slideLayouts/slideLayout12.xml"/><Relationship Id="rId4" Type="http://schemas.openxmlformats.org/officeDocument/2006/relationships/image" Target="../media/image312.png"/></Relationships>
</file>

<file path=ppt/slides/_rels/slide95.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image" Target="../media/image313.png"/><Relationship Id="rId1" Type="http://schemas.openxmlformats.org/officeDocument/2006/relationships/slideLayout" Target="../slideLayouts/slideLayout12.xml"/><Relationship Id="rId4" Type="http://schemas.openxmlformats.org/officeDocument/2006/relationships/image" Target="../media/image315.jpeg"/></Relationships>
</file>

<file path=ppt/slides/_rels/slide96.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6.png"/><Relationship Id="rId1" Type="http://schemas.openxmlformats.org/officeDocument/2006/relationships/slideLayout" Target="../slideLayouts/slideLayout2.xml"/><Relationship Id="rId5" Type="http://schemas.openxmlformats.org/officeDocument/2006/relationships/image" Target="../media/image319.jpg"/><Relationship Id="rId4" Type="http://schemas.openxmlformats.org/officeDocument/2006/relationships/image" Target="../media/image318.png"/></Relationships>
</file>

<file path=ppt/slides/_rels/slide97.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image" Target="../media/image320.png"/><Relationship Id="rId1" Type="http://schemas.openxmlformats.org/officeDocument/2006/relationships/slideLayout" Target="../slideLayouts/slideLayout12.xml"/><Relationship Id="rId5" Type="http://schemas.openxmlformats.org/officeDocument/2006/relationships/image" Target="../media/image323.jpeg"/><Relationship Id="rId4" Type="http://schemas.openxmlformats.org/officeDocument/2006/relationships/image" Target="../media/image3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6658D8-D073-4776-AC7E-1105A87595E3}"/>
              </a:ext>
            </a:extLst>
          </p:cNvPr>
          <p:cNvSpPr>
            <a:spLocks noGrp="1"/>
          </p:cNvSpPr>
          <p:nvPr>
            <p:ph type="title"/>
          </p:nvPr>
        </p:nvSpPr>
        <p:spPr>
          <a:xfrm>
            <a:off x="457200" y="274638"/>
            <a:ext cx="8229600" cy="487362"/>
          </a:xfrm>
        </p:spPr>
        <p:txBody>
          <a:bodyPr>
            <a:normAutofit/>
          </a:bodyPr>
          <a:lstStyle/>
          <a:p>
            <a:r>
              <a:rPr lang="cs-CZ" sz="2400" b="1" i="0" dirty="0">
                <a:solidFill>
                  <a:srgbClr val="000000"/>
                </a:solidFill>
                <a:effectLst/>
                <a:latin typeface="+mn-lt"/>
              </a:rPr>
              <a:t>Přímočarý pohyb</a:t>
            </a:r>
            <a:r>
              <a:rPr lang="en-US" sz="2400" b="1" i="0" dirty="0">
                <a:solidFill>
                  <a:srgbClr val="000000"/>
                </a:solidFill>
                <a:effectLst/>
                <a:latin typeface="+mn-lt"/>
              </a:rPr>
              <a:t> (</a:t>
            </a:r>
            <a:r>
              <a:rPr lang="en-US" sz="2400" b="1" i="0" dirty="0" err="1">
                <a:solidFill>
                  <a:srgbClr val="000000"/>
                </a:solidFill>
                <a:effectLst/>
                <a:latin typeface="+mn-lt"/>
              </a:rPr>
              <a:t>rovnom</a:t>
            </a:r>
            <a:r>
              <a:rPr lang="cs-CZ" sz="2400" b="1" i="0" dirty="0">
                <a:solidFill>
                  <a:srgbClr val="000000"/>
                </a:solidFill>
                <a:effectLst/>
                <a:latin typeface="+mn-lt"/>
              </a:rPr>
              <a:t>ě</a:t>
            </a:r>
            <a:r>
              <a:rPr lang="en-US" sz="2400" b="1" i="0" dirty="0" err="1">
                <a:solidFill>
                  <a:srgbClr val="000000"/>
                </a:solidFill>
                <a:effectLst/>
                <a:latin typeface="+mn-lt"/>
              </a:rPr>
              <a:t>rn</a:t>
            </a:r>
            <a:r>
              <a:rPr lang="cs-CZ" sz="2400" b="1" i="0" dirty="0">
                <a:solidFill>
                  <a:srgbClr val="000000"/>
                </a:solidFill>
                <a:effectLst/>
                <a:latin typeface="+mn-lt"/>
              </a:rPr>
              <a:t>ý +</a:t>
            </a:r>
            <a:r>
              <a:rPr lang="en-US" sz="2400" b="1" i="0" dirty="0">
                <a:solidFill>
                  <a:srgbClr val="000000"/>
                </a:solidFill>
                <a:effectLst/>
                <a:latin typeface="+mn-lt"/>
              </a:rPr>
              <a:t> </a:t>
            </a:r>
            <a:r>
              <a:rPr lang="cs-CZ" sz="2400" b="1" i="0" dirty="0">
                <a:solidFill>
                  <a:srgbClr val="000000"/>
                </a:solidFill>
                <a:effectLst/>
                <a:latin typeface="+mn-lt"/>
              </a:rPr>
              <a:t>nerovnoměrný</a:t>
            </a:r>
            <a:r>
              <a:rPr lang="en-US" sz="2400" b="1" i="0" dirty="0">
                <a:solidFill>
                  <a:srgbClr val="000000"/>
                </a:solidFill>
                <a:effectLst/>
                <a:latin typeface="+mn-lt"/>
              </a:rPr>
              <a:t>)</a:t>
            </a:r>
            <a:endParaRPr lang="cs-CZ" sz="2400" b="1" dirty="0">
              <a:latin typeface="+mn-lt"/>
            </a:endParaRPr>
          </a:p>
        </p:txBody>
      </p:sp>
      <p:sp>
        <p:nvSpPr>
          <p:cNvPr id="6" name="TextovéPole 5">
            <a:extLst>
              <a:ext uri="{FF2B5EF4-FFF2-40B4-BE49-F238E27FC236}">
                <a16:creationId xmlns:a16="http://schemas.microsoft.com/office/drawing/2014/main" id="{EA27FD6C-9FD8-4FD3-A212-CFB4FA30E01C}"/>
              </a:ext>
            </a:extLst>
          </p:cNvPr>
          <p:cNvSpPr txBox="1"/>
          <p:nvPr/>
        </p:nvSpPr>
        <p:spPr>
          <a:xfrm>
            <a:off x="233362" y="865138"/>
            <a:ext cx="8677275" cy="1631216"/>
          </a:xfrm>
          <a:prstGeom prst="rect">
            <a:avLst/>
          </a:prstGeom>
          <a:noFill/>
        </p:spPr>
        <p:txBody>
          <a:bodyPr wrap="square">
            <a:spAutoFit/>
          </a:bodyPr>
          <a:lstStyle/>
          <a:p>
            <a:r>
              <a:rPr lang="cs-CZ" sz="2000" dirty="0"/>
              <a:t>Při přímočarém pohybu</a:t>
            </a:r>
            <a:r>
              <a:rPr lang="cs-CZ" sz="2000" u="sng" dirty="0"/>
              <a:t> se nemění směr vektoru rychlosti, ale může se měnit velikost rychlosti</a:t>
            </a:r>
            <a:r>
              <a:rPr lang="cs-CZ" sz="2000" dirty="0"/>
              <a:t>. To znamená, že </a:t>
            </a:r>
            <a:r>
              <a:rPr lang="cs-CZ" sz="2000" u="sng" dirty="0"/>
              <a:t>se nemění směr vektoru zrychlení</a:t>
            </a:r>
            <a:r>
              <a:rPr lang="cs-CZ" sz="2000" dirty="0"/>
              <a:t>, který musí být souhlasný se směrem vstupní rychlost, je-li nenulová, avšak velikost vektoru zrychlení se měnit může. Pro přímočarý pohyb platí, že </a:t>
            </a:r>
            <a:r>
              <a:rPr lang="cs-CZ" sz="2000" u="sng" dirty="0"/>
              <a:t>normálové zrychlení je nulové</a:t>
            </a:r>
            <a:r>
              <a:rPr lang="cs-CZ" sz="2000" dirty="0"/>
              <a:t>.</a:t>
            </a:r>
          </a:p>
        </p:txBody>
      </p:sp>
      <p:sp>
        <p:nvSpPr>
          <p:cNvPr id="13" name="TextovéPole 12">
            <a:extLst>
              <a:ext uri="{FF2B5EF4-FFF2-40B4-BE49-F238E27FC236}">
                <a16:creationId xmlns:a16="http://schemas.microsoft.com/office/drawing/2014/main" id="{96C76901-DCB5-4925-8582-DBCFBC3FB279}"/>
              </a:ext>
            </a:extLst>
          </p:cNvPr>
          <p:cNvSpPr txBox="1"/>
          <p:nvPr/>
        </p:nvSpPr>
        <p:spPr>
          <a:xfrm>
            <a:off x="233362" y="2599492"/>
            <a:ext cx="8453438" cy="2246769"/>
          </a:xfrm>
          <a:prstGeom prst="rect">
            <a:avLst/>
          </a:prstGeom>
          <a:noFill/>
        </p:spPr>
        <p:txBody>
          <a:bodyPr wrap="square">
            <a:spAutoFit/>
          </a:bodyPr>
          <a:lstStyle/>
          <a:p>
            <a:pPr algn="just"/>
            <a:r>
              <a:rPr lang="en-US" sz="2000" b="0" i="0" dirty="0">
                <a:solidFill>
                  <a:srgbClr val="202122"/>
                </a:solidFill>
                <a:effectLst/>
              </a:rPr>
              <a:t>   </a:t>
            </a:r>
            <a:r>
              <a:rPr lang="cs-CZ" sz="2000" b="0" i="0" dirty="0">
                <a:solidFill>
                  <a:srgbClr val="202122"/>
                </a:solidFill>
                <a:effectLst/>
              </a:rPr>
              <a:t>Pro přímočarý pohyb hmotného bodu platí definice velikosti průměrné rychlosti na určitém časovém úseku:</a:t>
            </a:r>
            <a:endParaRPr lang="en-US" sz="2000" b="0" i="0" dirty="0">
              <a:solidFill>
                <a:srgbClr val="202122"/>
              </a:solidFill>
              <a:effectLst/>
            </a:endParaRPr>
          </a:p>
          <a:p>
            <a:pPr algn="just"/>
            <a:endParaRPr lang="en-US" sz="2000" dirty="0">
              <a:solidFill>
                <a:srgbClr val="202122"/>
              </a:solidFill>
            </a:endParaRPr>
          </a:p>
          <a:p>
            <a:pPr algn="just"/>
            <a:r>
              <a:rPr lang="cs-CZ" sz="2000" b="0" i="0" dirty="0">
                <a:solidFill>
                  <a:srgbClr val="202122"/>
                </a:solidFill>
                <a:effectLst/>
              </a:rPr>
              <a:t>kde </a:t>
            </a:r>
            <a:r>
              <a:rPr lang="el-GR" sz="2000" b="1" i="1" dirty="0">
                <a:solidFill>
                  <a:srgbClr val="202122"/>
                </a:solidFill>
                <a:effectLst/>
              </a:rPr>
              <a:t>Δ</a:t>
            </a:r>
            <a:r>
              <a:rPr lang="cs-CZ" sz="2000" b="1" i="1" dirty="0">
                <a:solidFill>
                  <a:srgbClr val="202122"/>
                </a:solidFill>
                <a:effectLst/>
              </a:rPr>
              <a:t>s je změna dráhy</a:t>
            </a:r>
            <a:r>
              <a:rPr lang="cs-CZ" sz="2000" b="0" i="0" dirty="0">
                <a:solidFill>
                  <a:srgbClr val="202122"/>
                </a:solidFill>
                <a:effectLst/>
              </a:rPr>
              <a:t> a </a:t>
            </a:r>
            <a:r>
              <a:rPr lang="el-GR" sz="2000" b="1" i="1" dirty="0">
                <a:solidFill>
                  <a:srgbClr val="202122"/>
                </a:solidFill>
                <a:effectLst/>
              </a:rPr>
              <a:t>Δ</a:t>
            </a:r>
            <a:r>
              <a:rPr lang="cs-CZ" sz="2000" b="1" i="1" dirty="0">
                <a:solidFill>
                  <a:srgbClr val="202122"/>
                </a:solidFill>
                <a:effectLst/>
              </a:rPr>
              <a:t>t změna času</a:t>
            </a:r>
            <a:r>
              <a:rPr lang="cs-CZ" sz="2000" b="0" i="0" dirty="0">
                <a:solidFill>
                  <a:srgbClr val="202122"/>
                </a:solidFill>
                <a:effectLst/>
              </a:rPr>
              <a:t>.</a:t>
            </a:r>
            <a:endParaRPr lang="en-US" sz="2000" b="0" i="0" dirty="0">
              <a:solidFill>
                <a:srgbClr val="202122"/>
              </a:solidFill>
              <a:effectLst/>
            </a:endParaRPr>
          </a:p>
          <a:p>
            <a:pPr algn="just"/>
            <a:r>
              <a:rPr lang="en-US" sz="2000" b="0" i="0" dirty="0">
                <a:solidFill>
                  <a:srgbClr val="202122"/>
                </a:solidFill>
                <a:effectLst/>
              </a:rPr>
              <a:t>   </a:t>
            </a:r>
            <a:r>
              <a:rPr lang="cs-CZ" sz="2000" b="0" i="0" dirty="0">
                <a:solidFill>
                  <a:srgbClr val="202122"/>
                </a:solidFill>
                <a:effectLst/>
              </a:rPr>
              <a:t>Čím menší bude tento časový úsek, tím více se bude hodnota průměrné rychlosti blížit hodnotě okamžité rychlosti, matematicky to lze vyjádřit limitou (resp. derivací):</a:t>
            </a:r>
            <a:endParaRPr lang="cs-CZ" sz="2000" dirty="0"/>
          </a:p>
        </p:txBody>
      </p:sp>
      <p:pic>
        <p:nvPicPr>
          <p:cNvPr id="16" name="Grafický objekt 15">
            <a:extLst>
              <a:ext uri="{FF2B5EF4-FFF2-40B4-BE49-F238E27FC236}">
                <a16:creationId xmlns:a16="http://schemas.microsoft.com/office/drawing/2014/main" id="{AFE9ED8A-BF75-4FB5-A904-CC343C7F86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33862" y="3090206"/>
            <a:ext cx="852488" cy="511493"/>
          </a:xfrm>
          <a:prstGeom prst="rect">
            <a:avLst/>
          </a:prstGeom>
        </p:spPr>
      </p:pic>
      <p:pic>
        <p:nvPicPr>
          <p:cNvPr id="18" name="Grafický objekt 17">
            <a:extLst>
              <a:ext uri="{FF2B5EF4-FFF2-40B4-BE49-F238E27FC236}">
                <a16:creationId xmlns:a16="http://schemas.microsoft.com/office/drawing/2014/main" id="{3D0504A8-5033-4B2A-A548-B8839FA10F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74848" y="4483328"/>
            <a:ext cx="2194301" cy="596979"/>
          </a:xfrm>
          <a:prstGeom prst="rect">
            <a:avLst/>
          </a:prstGeom>
        </p:spPr>
      </p:pic>
      <p:sp>
        <p:nvSpPr>
          <p:cNvPr id="20" name="TextovéPole 19">
            <a:extLst>
              <a:ext uri="{FF2B5EF4-FFF2-40B4-BE49-F238E27FC236}">
                <a16:creationId xmlns:a16="http://schemas.microsoft.com/office/drawing/2014/main" id="{0B06613F-C40F-45A0-9FB1-BE1B90A10B76}"/>
              </a:ext>
            </a:extLst>
          </p:cNvPr>
          <p:cNvSpPr txBox="1"/>
          <p:nvPr/>
        </p:nvSpPr>
        <p:spPr>
          <a:xfrm>
            <a:off x="142875" y="5080307"/>
            <a:ext cx="6096000" cy="400110"/>
          </a:xfrm>
          <a:prstGeom prst="rect">
            <a:avLst/>
          </a:prstGeom>
          <a:noFill/>
        </p:spPr>
        <p:txBody>
          <a:bodyPr wrap="square">
            <a:spAutoFit/>
          </a:bodyPr>
          <a:lstStyle/>
          <a:p>
            <a:r>
              <a:rPr lang="cs-CZ" sz="2000" b="0" i="0" dirty="0">
                <a:solidFill>
                  <a:srgbClr val="202122"/>
                </a:solidFill>
                <a:effectLst/>
              </a:rPr>
              <a:t>Stejné pravidlo můžeme zavést z definice zrychlení:</a:t>
            </a:r>
            <a:endParaRPr lang="cs-CZ" sz="2000" dirty="0"/>
          </a:p>
        </p:txBody>
      </p:sp>
      <p:pic>
        <p:nvPicPr>
          <p:cNvPr id="22" name="Grafický objekt 21">
            <a:extLst>
              <a:ext uri="{FF2B5EF4-FFF2-40B4-BE49-F238E27FC236}">
                <a16:creationId xmlns:a16="http://schemas.microsoft.com/office/drawing/2014/main" id="{BFC489C3-980D-41FD-9350-F526366964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39270" y="5465980"/>
            <a:ext cx="841622" cy="495956"/>
          </a:xfrm>
          <a:prstGeom prst="rect">
            <a:avLst/>
          </a:prstGeom>
        </p:spPr>
      </p:pic>
      <p:sp>
        <p:nvSpPr>
          <p:cNvPr id="24" name="TextovéPole 23">
            <a:extLst>
              <a:ext uri="{FF2B5EF4-FFF2-40B4-BE49-F238E27FC236}">
                <a16:creationId xmlns:a16="http://schemas.microsoft.com/office/drawing/2014/main" id="{B9F2BCFC-467A-42B5-93BE-7A315CE9DC4D}"/>
              </a:ext>
            </a:extLst>
          </p:cNvPr>
          <p:cNvSpPr txBox="1"/>
          <p:nvPr/>
        </p:nvSpPr>
        <p:spPr>
          <a:xfrm>
            <a:off x="88106" y="5713958"/>
            <a:ext cx="4572000" cy="369332"/>
          </a:xfrm>
          <a:prstGeom prst="rect">
            <a:avLst/>
          </a:prstGeom>
          <a:noFill/>
        </p:spPr>
        <p:txBody>
          <a:bodyPr wrap="square">
            <a:spAutoFit/>
          </a:bodyPr>
          <a:lstStyle/>
          <a:p>
            <a:r>
              <a:rPr lang="cs-CZ" b="0" i="0" dirty="0">
                <a:solidFill>
                  <a:srgbClr val="202122"/>
                </a:solidFill>
                <a:effectLst/>
                <a:latin typeface="Arial" panose="020B0604020202020204" pitchFamily="34" charset="0"/>
              </a:rPr>
              <a:t>kde </a:t>
            </a:r>
            <a:r>
              <a:rPr lang="el-GR" b="1" i="1" dirty="0">
                <a:solidFill>
                  <a:srgbClr val="202122"/>
                </a:solidFill>
                <a:effectLst/>
                <a:latin typeface="Arial" panose="020B0604020202020204" pitchFamily="34" charset="0"/>
              </a:rPr>
              <a:t>Δ</a:t>
            </a:r>
            <a:r>
              <a:rPr lang="cs-CZ" b="1" i="1" dirty="0">
                <a:solidFill>
                  <a:srgbClr val="202122"/>
                </a:solidFill>
                <a:effectLst/>
                <a:latin typeface="Arial" panose="020B0604020202020204" pitchFamily="34" charset="0"/>
              </a:rPr>
              <a:t>v je změna rychlosti</a:t>
            </a:r>
            <a:r>
              <a:rPr lang="cs-CZ" b="0" i="0" dirty="0">
                <a:solidFill>
                  <a:srgbClr val="202122"/>
                </a:solidFill>
                <a:effectLst/>
                <a:latin typeface="Arial" panose="020B0604020202020204" pitchFamily="34" charset="0"/>
              </a:rPr>
              <a:t>.</a:t>
            </a:r>
            <a:endParaRPr lang="cs-CZ" dirty="0"/>
          </a:p>
        </p:txBody>
      </p:sp>
      <p:pic>
        <p:nvPicPr>
          <p:cNvPr id="28" name="Grafický objekt 27">
            <a:extLst>
              <a:ext uri="{FF2B5EF4-FFF2-40B4-BE49-F238E27FC236}">
                <a16:creationId xmlns:a16="http://schemas.microsoft.com/office/drawing/2014/main" id="{B9D05A71-F648-498D-BBDE-95517CC1BD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74848" y="6120779"/>
            <a:ext cx="2030872" cy="548484"/>
          </a:xfrm>
          <a:prstGeom prst="rect">
            <a:avLst/>
          </a:prstGeom>
        </p:spPr>
      </p:pic>
    </p:spTree>
    <p:extLst>
      <p:ext uri="{BB962C8B-B14F-4D97-AF65-F5344CB8AC3E}">
        <p14:creationId xmlns:p14="http://schemas.microsoft.com/office/powerpoint/2010/main" val="2555949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A4CBB2F8-202E-4B6D-860C-7A10E9087114}"/>
              </a:ext>
            </a:extLst>
          </p:cNvPr>
          <p:cNvSpPr txBox="1"/>
          <p:nvPr/>
        </p:nvSpPr>
        <p:spPr>
          <a:xfrm>
            <a:off x="266700" y="329684"/>
            <a:ext cx="4572000" cy="461665"/>
          </a:xfrm>
          <a:prstGeom prst="rect">
            <a:avLst/>
          </a:prstGeom>
          <a:noFill/>
        </p:spPr>
        <p:txBody>
          <a:bodyPr wrap="square">
            <a:spAutoFit/>
          </a:bodyPr>
          <a:lstStyle/>
          <a:p>
            <a:r>
              <a:rPr lang="cs-CZ" sz="2400" b="1" dirty="0"/>
              <a:t>Pohyb po kružnici</a:t>
            </a:r>
          </a:p>
        </p:txBody>
      </p:sp>
      <p:sp>
        <p:nvSpPr>
          <p:cNvPr id="21" name="TextovéPole 20">
            <a:extLst>
              <a:ext uri="{FF2B5EF4-FFF2-40B4-BE49-F238E27FC236}">
                <a16:creationId xmlns:a16="http://schemas.microsoft.com/office/drawing/2014/main" id="{A85B4373-4908-49E0-833B-F5360A1B56F4}"/>
              </a:ext>
            </a:extLst>
          </p:cNvPr>
          <p:cNvSpPr txBox="1"/>
          <p:nvPr/>
        </p:nvSpPr>
        <p:spPr>
          <a:xfrm>
            <a:off x="149960" y="5512653"/>
            <a:ext cx="8729780" cy="707886"/>
          </a:xfrm>
          <a:prstGeom prst="rect">
            <a:avLst/>
          </a:prstGeom>
          <a:noFill/>
        </p:spPr>
        <p:txBody>
          <a:bodyPr wrap="square">
            <a:spAutoFit/>
          </a:bodyPr>
          <a:lstStyle/>
          <a:p>
            <a:r>
              <a:rPr lang="cs-CZ" sz="2000" b="0" i="0" dirty="0">
                <a:solidFill>
                  <a:srgbClr val="202122"/>
                </a:solidFill>
                <a:effectLst/>
              </a:rPr>
              <a:t>Konstantní </a:t>
            </a:r>
            <a:r>
              <a:rPr lang="cs-CZ" sz="2000" b="0" i="1" dirty="0">
                <a:solidFill>
                  <a:srgbClr val="202122"/>
                </a:solidFill>
                <a:effectLst/>
              </a:rPr>
              <a:t>r</a:t>
            </a:r>
            <a:r>
              <a:rPr lang="cs-CZ" sz="2000" b="0" i="0" dirty="0">
                <a:solidFill>
                  <a:srgbClr val="202122"/>
                </a:solidFill>
                <a:effectLst/>
              </a:rPr>
              <a:t> představuje poloměr trajektorie, </a:t>
            </a:r>
            <a:r>
              <a:rPr lang="el-GR" sz="2000" b="0" i="0" dirty="0">
                <a:solidFill>
                  <a:srgbClr val="202122"/>
                </a:solidFill>
                <a:effectLst/>
              </a:rPr>
              <a:t>ω</a:t>
            </a:r>
            <a:r>
              <a:rPr lang="en-US" sz="2000" dirty="0">
                <a:solidFill>
                  <a:srgbClr val="202122"/>
                </a:solidFill>
              </a:rPr>
              <a:t> </a:t>
            </a:r>
            <a:r>
              <a:rPr lang="cs-CZ" sz="2000" dirty="0">
                <a:solidFill>
                  <a:srgbClr val="202122"/>
                </a:solidFill>
              </a:rPr>
              <a:t>je ú</a:t>
            </a:r>
            <a:r>
              <a:rPr lang="en-US" sz="2000" dirty="0" err="1">
                <a:solidFill>
                  <a:srgbClr val="202122"/>
                </a:solidFill>
              </a:rPr>
              <a:t>hlov</a:t>
            </a:r>
            <a:r>
              <a:rPr lang="cs-CZ" sz="2000" dirty="0">
                <a:solidFill>
                  <a:srgbClr val="202122"/>
                </a:solidFill>
              </a:rPr>
              <a:t>á </a:t>
            </a:r>
            <a:r>
              <a:rPr lang="en-US" sz="2000" dirty="0">
                <a:solidFill>
                  <a:srgbClr val="202122"/>
                </a:solidFill>
              </a:rPr>
              <a:t>r</a:t>
            </a:r>
            <a:r>
              <a:rPr lang="cs-CZ" sz="2000" dirty="0">
                <a:solidFill>
                  <a:srgbClr val="202122"/>
                </a:solidFill>
              </a:rPr>
              <a:t>y</a:t>
            </a:r>
            <a:r>
              <a:rPr lang="en-US" sz="2000" dirty="0" err="1">
                <a:solidFill>
                  <a:srgbClr val="202122"/>
                </a:solidFill>
              </a:rPr>
              <a:t>chlost</a:t>
            </a:r>
            <a:r>
              <a:rPr lang="cs-CZ" sz="2000" dirty="0">
                <a:solidFill>
                  <a:srgbClr val="202122"/>
                </a:solidFill>
              </a:rPr>
              <a:t>. </a:t>
            </a:r>
            <a:r>
              <a:rPr lang="cs-CZ" sz="2000" b="0" i="0" dirty="0">
                <a:solidFill>
                  <a:srgbClr val="202122"/>
                </a:solidFill>
                <a:effectLst/>
              </a:rPr>
              <a:t>Při pohybu se s časem mění pouze úhel </a:t>
            </a:r>
            <a:r>
              <a:rPr lang="el-GR" sz="2000" b="0" i="1" dirty="0">
                <a:solidFill>
                  <a:srgbClr val="202122"/>
                </a:solidFill>
                <a:effectLst/>
              </a:rPr>
              <a:t>φ</a:t>
            </a:r>
            <a:r>
              <a:rPr lang="el-GR" sz="2000" b="0" i="0" dirty="0">
                <a:solidFill>
                  <a:srgbClr val="202122"/>
                </a:solidFill>
                <a:effectLst/>
              </a:rPr>
              <a:t>, </a:t>
            </a:r>
            <a:r>
              <a:rPr lang="cs-CZ" sz="2000" b="0" i="0" dirty="0">
                <a:solidFill>
                  <a:srgbClr val="202122"/>
                </a:solidFill>
                <a:effectLst/>
              </a:rPr>
              <a:t>poloměr dráhy je konstantní.</a:t>
            </a:r>
            <a:endParaRPr lang="cs-CZ" sz="2000" dirty="0"/>
          </a:p>
        </p:txBody>
      </p:sp>
      <p:sp>
        <p:nvSpPr>
          <p:cNvPr id="23" name="TextovéPole 22">
            <a:extLst>
              <a:ext uri="{FF2B5EF4-FFF2-40B4-BE49-F238E27FC236}">
                <a16:creationId xmlns:a16="http://schemas.microsoft.com/office/drawing/2014/main" id="{6E87EE3E-5E2A-4E3E-8DAD-6CC5046790C6}"/>
              </a:ext>
            </a:extLst>
          </p:cNvPr>
          <p:cNvSpPr txBox="1"/>
          <p:nvPr/>
        </p:nvSpPr>
        <p:spPr>
          <a:xfrm>
            <a:off x="111860" y="2121485"/>
            <a:ext cx="8656020" cy="2185214"/>
          </a:xfrm>
          <a:prstGeom prst="rect">
            <a:avLst/>
          </a:prstGeom>
          <a:noFill/>
        </p:spPr>
        <p:txBody>
          <a:bodyPr wrap="square">
            <a:spAutoFit/>
          </a:bodyPr>
          <a:lstStyle/>
          <a:p>
            <a:pPr algn="l"/>
            <a:r>
              <a:rPr lang="cs-CZ" sz="2000" b="1" i="1" dirty="0">
                <a:solidFill>
                  <a:srgbClr val="202122"/>
                </a:solidFill>
                <a:effectLst/>
              </a:rPr>
              <a:t>Dráha pohybu po kružnici</a:t>
            </a:r>
            <a:endParaRPr lang="cs-CZ" sz="2000" b="0" i="1" dirty="0">
              <a:solidFill>
                <a:srgbClr val="202122"/>
              </a:solidFill>
              <a:effectLst/>
            </a:endParaRPr>
          </a:p>
          <a:p>
            <a:pPr algn="l"/>
            <a:r>
              <a:rPr lang="cs-CZ" sz="2000" b="0" i="0" dirty="0">
                <a:solidFill>
                  <a:srgbClr val="202122"/>
                </a:solidFill>
                <a:effectLst/>
              </a:rPr>
              <a:t>  Rozlišuje se </a:t>
            </a:r>
            <a:r>
              <a:rPr lang="cs-CZ" sz="2000" b="0" i="0" u="none" strike="noStrike" dirty="0">
                <a:effectLst/>
              </a:rPr>
              <a:t>obvodová dráha</a:t>
            </a:r>
            <a:r>
              <a:rPr lang="cs-CZ" sz="2000" b="0" i="0" dirty="0">
                <a:effectLst/>
              </a:rPr>
              <a:t> a </a:t>
            </a:r>
            <a:r>
              <a:rPr lang="cs-CZ" sz="2000" b="0" i="0" u="none" strike="noStrike" dirty="0">
                <a:effectLst/>
              </a:rPr>
              <a:t>úhlová dráha</a:t>
            </a:r>
            <a:r>
              <a:rPr lang="cs-CZ" sz="2000" b="0" i="0" dirty="0">
                <a:effectLst/>
              </a:rPr>
              <a:t>.</a:t>
            </a:r>
          </a:p>
          <a:p>
            <a:pPr algn="l"/>
            <a:endParaRPr lang="cs-CZ" sz="800" b="0" i="0" dirty="0">
              <a:effectLst/>
            </a:endParaRPr>
          </a:p>
          <a:p>
            <a:pPr algn="l"/>
            <a:r>
              <a:rPr lang="cs-CZ" sz="2000" b="1" i="0" dirty="0">
                <a:solidFill>
                  <a:srgbClr val="202122"/>
                </a:solidFill>
                <a:effectLst/>
              </a:rPr>
              <a:t>    Obvodová dráha </a:t>
            </a:r>
            <a:r>
              <a:rPr lang="cs-CZ" sz="2000" b="0" i="1" dirty="0">
                <a:solidFill>
                  <a:srgbClr val="202122"/>
                </a:solidFill>
                <a:effectLst/>
              </a:rPr>
              <a:t>s</a:t>
            </a:r>
            <a:r>
              <a:rPr lang="cs-CZ" sz="2000" b="0" i="0" dirty="0">
                <a:solidFill>
                  <a:srgbClr val="202122"/>
                </a:solidFill>
                <a:effectLst/>
              </a:rPr>
              <a:t> je vzdálenost, kterou urazí hmotný bod během pohybu po obvodu kružnice.</a:t>
            </a:r>
          </a:p>
          <a:p>
            <a:pPr algn="l"/>
            <a:endParaRPr lang="cs-CZ" sz="800" b="0" i="0" dirty="0">
              <a:solidFill>
                <a:srgbClr val="202122"/>
              </a:solidFill>
              <a:effectLst/>
            </a:endParaRPr>
          </a:p>
          <a:p>
            <a:pPr algn="l"/>
            <a:r>
              <a:rPr lang="cs-CZ" sz="2000" b="1" i="0" dirty="0">
                <a:solidFill>
                  <a:srgbClr val="202122"/>
                </a:solidFill>
                <a:effectLst/>
              </a:rPr>
              <a:t>   Úhlová dráha </a:t>
            </a:r>
            <a:r>
              <a:rPr lang="el-GR" sz="2000" b="0" i="1" dirty="0">
                <a:solidFill>
                  <a:srgbClr val="202122"/>
                </a:solidFill>
                <a:effectLst/>
              </a:rPr>
              <a:t>φ</a:t>
            </a:r>
            <a:r>
              <a:rPr lang="el-GR" sz="2000" b="0" i="0" dirty="0">
                <a:solidFill>
                  <a:srgbClr val="202122"/>
                </a:solidFill>
                <a:effectLst/>
              </a:rPr>
              <a:t> </a:t>
            </a:r>
            <a:r>
              <a:rPr lang="cs-CZ" sz="2000" b="0" i="0" dirty="0">
                <a:solidFill>
                  <a:srgbClr val="202122"/>
                </a:solidFill>
                <a:effectLst/>
              </a:rPr>
              <a:t>je úhel, který za čas </a:t>
            </a:r>
            <a:r>
              <a:rPr lang="cs-CZ" sz="2000" b="0" i="1" dirty="0">
                <a:solidFill>
                  <a:srgbClr val="202122"/>
                </a:solidFill>
                <a:effectLst/>
              </a:rPr>
              <a:t>t</a:t>
            </a:r>
            <a:r>
              <a:rPr lang="cs-CZ" sz="2000" b="0" i="0" dirty="0">
                <a:solidFill>
                  <a:srgbClr val="202122"/>
                </a:solidFill>
                <a:effectLst/>
              </a:rPr>
              <a:t> spojnice středu dráhy a pohybujícího se hmotného bodu (průvodič) během pohybu.</a:t>
            </a:r>
          </a:p>
        </p:txBody>
      </p:sp>
      <p:sp>
        <p:nvSpPr>
          <p:cNvPr id="12" name="TextovéPole 11">
            <a:extLst>
              <a:ext uri="{FF2B5EF4-FFF2-40B4-BE49-F238E27FC236}">
                <a16:creationId xmlns:a16="http://schemas.microsoft.com/office/drawing/2014/main" id="{C65AD27D-30AA-4C26-A171-CB663A7672FA}"/>
              </a:ext>
            </a:extLst>
          </p:cNvPr>
          <p:cNvSpPr txBox="1"/>
          <p:nvPr/>
        </p:nvSpPr>
        <p:spPr>
          <a:xfrm>
            <a:off x="207110" y="1086147"/>
            <a:ext cx="8822590" cy="707886"/>
          </a:xfrm>
          <a:prstGeom prst="rect">
            <a:avLst/>
          </a:prstGeom>
          <a:noFill/>
        </p:spPr>
        <p:txBody>
          <a:bodyPr wrap="square">
            <a:spAutoFit/>
          </a:bodyPr>
          <a:lstStyle/>
          <a:p>
            <a:pPr algn="just"/>
            <a:r>
              <a:rPr lang="cs-CZ" sz="2000" dirty="0"/>
              <a:t>Pohyb po kružnici je pohyb (hmotného bodu), jehož trajektorií je kružnice. </a:t>
            </a:r>
            <a:r>
              <a:rPr lang="cs-CZ" altLang="cs-CZ" sz="2000" dirty="0"/>
              <a:t>Je nejjednodušším příkladem křivočarého pohybu</a:t>
            </a:r>
          </a:p>
        </p:txBody>
      </p:sp>
      <p:pic>
        <p:nvPicPr>
          <p:cNvPr id="8" name="Obrázek 7">
            <a:extLst>
              <a:ext uri="{FF2B5EF4-FFF2-40B4-BE49-F238E27FC236}">
                <a16:creationId xmlns:a16="http://schemas.microsoft.com/office/drawing/2014/main" id="{0584B1CC-525C-4AF7-95A2-BA5FC6F9BBAA}"/>
              </a:ext>
            </a:extLst>
          </p:cNvPr>
          <p:cNvPicPr>
            <a:picLocks noChangeAspect="1"/>
          </p:cNvPicPr>
          <p:nvPr/>
        </p:nvPicPr>
        <p:blipFill>
          <a:blip r:embed="rId2"/>
          <a:stretch>
            <a:fillRect/>
          </a:stretch>
        </p:blipFill>
        <p:spPr>
          <a:xfrm>
            <a:off x="3122980" y="4509969"/>
            <a:ext cx="1449020" cy="543382"/>
          </a:xfrm>
          <a:prstGeom prst="rect">
            <a:avLst/>
          </a:prstGeom>
        </p:spPr>
      </p:pic>
    </p:spTree>
    <p:extLst>
      <p:ext uri="{BB962C8B-B14F-4D97-AF65-F5344CB8AC3E}">
        <p14:creationId xmlns:p14="http://schemas.microsoft.com/office/powerpoint/2010/main" val="2810925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image130">
            <a:extLst>
              <a:ext uri="{FF2B5EF4-FFF2-40B4-BE49-F238E27FC236}">
                <a16:creationId xmlns:a16="http://schemas.microsoft.com/office/drawing/2014/main" id="{002E1245-47C8-4BB2-9173-2953568B4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1648" y="199593"/>
            <a:ext cx="1585371" cy="145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a:extLst>
              <a:ext uri="{FF2B5EF4-FFF2-40B4-BE49-F238E27FC236}">
                <a16:creationId xmlns:a16="http://schemas.microsoft.com/office/drawing/2014/main" id="{AA7D5505-AE3C-4BF9-83E0-7928E2302397}"/>
              </a:ext>
            </a:extLst>
          </p:cNvPr>
          <p:cNvSpPr txBox="1"/>
          <p:nvPr/>
        </p:nvSpPr>
        <p:spPr>
          <a:xfrm>
            <a:off x="190500" y="257860"/>
            <a:ext cx="5924550" cy="707886"/>
          </a:xfrm>
          <a:prstGeom prst="rect">
            <a:avLst/>
          </a:prstGeom>
          <a:noFill/>
        </p:spPr>
        <p:txBody>
          <a:bodyPr wrap="square">
            <a:spAutoFit/>
          </a:bodyPr>
          <a:lstStyle/>
          <a:p>
            <a:pPr algn="l"/>
            <a:r>
              <a:rPr lang="cs-CZ" sz="2000" b="0" i="0" dirty="0">
                <a:solidFill>
                  <a:srgbClr val="202122"/>
                </a:solidFill>
                <a:effectLst/>
              </a:rPr>
              <a:t>Mezi úhlovou dráhou a obvodovou dráhou je vztah (</a:t>
            </a:r>
            <a:r>
              <a:rPr lang="cs-CZ" sz="2000" b="0" i="1" dirty="0">
                <a:solidFill>
                  <a:srgbClr val="202122"/>
                </a:solidFill>
                <a:effectLst/>
              </a:rPr>
              <a:t>r</a:t>
            </a:r>
            <a:r>
              <a:rPr lang="cs-CZ" sz="2000" b="0" i="0" dirty="0">
                <a:solidFill>
                  <a:srgbClr val="202122"/>
                </a:solidFill>
                <a:effectLst/>
              </a:rPr>
              <a:t> je poloměr kružnice):</a:t>
            </a:r>
          </a:p>
        </p:txBody>
      </p:sp>
      <p:pic>
        <p:nvPicPr>
          <p:cNvPr id="11" name="Grafický objekt 10">
            <a:extLst>
              <a:ext uri="{FF2B5EF4-FFF2-40B4-BE49-F238E27FC236}">
                <a16:creationId xmlns:a16="http://schemas.microsoft.com/office/drawing/2014/main" id="{6F51D749-9A86-4664-ABD7-0FABFC13F7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3636" y="783592"/>
            <a:ext cx="797336" cy="572446"/>
          </a:xfrm>
          <a:prstGeom prst="rect">
            <a:avLst/>
          </a:prstGeom>
        </p:spPr>
      </p:pic>
      <p:sp>
        <p:nvSpPr>
          <p:cNvPr id="13" name="TextovéPole 12">
            <a:extLst>
              <a:ext uri="{FF2B5EF4-FFF2-40B4-BE49-F238E27FC236}">
                <a16:creationId xmlns:a16="http://schemas.microsoft.com/office/drawing/2014/main" id="{0F3A5979-2B63-4422-B747-5299AC70DD87}"/>
              </a:ext>
            </a:extLst>
          </p:cNvPr>
          <p:cNvSpPr txBox="1"/>
          <p:nvPr/>
        </p:nvSpPr>
        <p:spPr>
          <a:xfrm>
            <a:off x="190499" y="1625098"/>
            <a:ext cx="6494464" cy="1754326"/>
          </a:xfrm>
          <a:prstGeom prst="rect">
            <a:avLst/>
          </a:prstGeom>
          <a:noFill/>
        </p:spPr>
        <p:txBody>
          <a:bodyPr wrap="square">
            <a:spAutoFit/>
          </a:bodyPr>
          <a:lstStyle/>
          <a:p>
            <a:pPr algn="just"/>
            <a:r>
              <a:rPr lang="cs-CZ" sz="2000" b="1" i="1" dirty="0">
                <a:effectLst/>
              </a:rPr>
              <a:t>Rychlost pohybu po kružnici</a:t>
            </a:r>
            <a:endParaRPr lang="cs-CZ" sz="2000" b="0" i="1" dirty="0">
              <a:effectLst/>
            </a:endParaRPr>
          </a:p>
          <a:p>
            <a:pPr algn="just"/>
            <a:endParaRPr lang="cs-CZ" sz="800" b="0" i="0" dirty="0">
              <a:effectLst/>
            </a:endParaRPr>
          </a:p>
          <a:p>
            <a:pPr algn="just"/>
            <a:r>
              <a:rPr lang="cs-CZ" sz="2000" b="0" i="0" dirty="0">
                <a:effectLst/>
              </a:rPr>
              <a:t>Podobně jako u dráhy se rozlišuje </a:t>
            </a:r>
            <a:r>
              <a:rPr lang="cs-CZ" sz="2000" b="1" i="0" u="none" strike="noStrike" dirty="0">
                <a:effectLst/>
              </a:rPr>
              <a:t>obvodová rychlost</a:t>
            </a:r>
            <a:r>
              <a:rPr lang="cs-CZ" sz="2000" b="1" i="0" dirty="0">
                <a:effectLst/>
              </a:rPr>
              <a:t> </a:t>
            </a:r>
            <a:r>
              <a:rPr lang="cs-CZ" sz="2000" b="0" i="0" dirty="0">
                <a:effectLst/>
              </a:rPr>
              <a:t>a </a:t>
            </a:r>
            <a:r>
              <a:rPr lang="cs-CZ" sz="2000" b="1" i="0" u="none" strike="noStrike" dirty="0">
                <a:effectLst/>
              </a:rPr>
              <a:t>úhlová rychlost</a:t>
            </a:r>
            <a:r>
              <a:rPr lang="cs-CZ" sz="2000" b="0" i="0" dirty="0">
                <a:effectLst/>
              </a:rPr>
              <a:t>. Kromě toho lze počítat </a:t>
            </a:r>
            <a:r>
              <a:rPr lang="cs-CZ" sz="2000" b="1" i="0" dirty="0">
                <a:effectLst/>
              </a:rPr>
              <a:t>okamžitou</a:t>
            </a:r>
            <a:r>
              <a:rPr lang="cs-CZ" sz="2000" b="0" i="0" dirty="0">
                <a:effectLst/>
              </a:rPr>
              <a:t> nebo </a:t>
            </a:r>
            <a:r>
              <a:rPr lang="cs-CZ" sz="2000" b="1" i="0" dirty="0">
                <a:effectLst/>
              </a:rPr>
              <a:t>průměrnou </a:t>
            </a:r>
            <a:r>
              <a:rPr lang="cs-CZ" sz="2000" b="1" i="0" u="none" strike="noStrike" dirty="0">
                <a:effectLst/>
              </a:rPr>
              <a:t>rychlost</a:t>
            </a:r>
            <a:r>
              <a:rPr lang="cs-CZ" sz="2000" b="0" i="0" dirty="0">
                <a:effectLst/>
              </a:rPr>
              <a:t>. </a:t>
            </a:r>
            <a:r>
              <a:rPr lang="cs-CZ" sz="2000" b="0" i="0" u="sng" dirty="0">
                <a:effectLst/>
              </a:rPr>
              <a:t>Vektor obvodové rychlosti má směr tečny ke kružnici.</a:t>
            </a:r>
          </a:p>
        </p:txBody>
      </p:sp>
      <p:sp>
        <p:nvSpPr>
          <p:cNvPr id="20" name="TextovéPole 19">
            <a:extLst>
              <a:ext uri="{FF2B5EF4-FFF2-40B4-BE49-F238E27FC236}">
                <a16:creationId xmlns:a16="http://schemas.microsoft.com/office/drawing/2014/main" id="{538873B2-6D7C-42C0-BEDB-11F5AC6191A2}"/>
              </a:ext>
            </a:extLst>
          </p:cNvPr>
          <p:cNvSpPr txBox="1"/>
          <p:nvPr/>
        </p:nvSpPr>
        <p:spPr>
          <a:xfrm>
            <a:off x="190499" y="3478577"/>
            <a:ext cx="6686551" cy="707886"/>
          </a:xfrm>
          <a:prstGeom prst="rect">
            <a:avLst/>
          </a:prstGeom>
          <a:noFill/>
        </p:spPr>
        <p:txBody>
          <a:bodyPr wrap="square">
            <a:spAutoFit/>
          </a:bodyPr>
          <a:lstStyle/>
          <a:p>
            <a:r>
              <a:rPr lang="cs-CZ" sz="2000" b="1" i="0" dirty="0">
                <a:solidFill>
                  <a:srgbClr val="202122"/>
                </a:solidFill>
                <a:effectLst/>
              </a:rPr>
              <a:t>Okamžitá úhlová rychlost </a:t>
            </a:r>
            <a:r>
              <a:rPr lang="cs-CZ" sz="2000" b="0" i="0" dirty="0">
                <a:solidFill>
                  <a:srgbClr val="202122"/>
                </a:solidFill>
                <a:effectLst/>
              </a:rPr>
              <a:t>se rovná první derivaci úhlové dráhy </a:t>
            </a:r>
            <a:r>
              <a:rPr lang="el-GR" sz="2000" b="0" i="1" dirty="0">
                <a:solidFill>
                  <a:srgbClr val="202122"/>
                </a:solidFill>
                <a:effectLst/>
              </a:rPr>
              <a:t>φ</a:t>
            </a:r>
            <a:r>
              <a:rPr lang="cs-CZ" sz="2000" b="0" i="1" dirty="0">
                <a:solidFill>
                  <a:srgbClr val="202122"/>
                </a:solidFill>
                <a:effectLst/>
              </a:rPr>
              <a:t> </a:t>
            </a:r>
            <a:r>
              <a:rPr lang="cs-CZ" sz="2000" b="0" dirty="0">
                <a:solidFill>
                  <a:srgbClr val="202122"/>
                </a:solidFill>
                <a:effectLst/>
              </a:rPr>
              <a:t>podle času </a:t>
            </a:r>
            <a:r>
              <a:rPr lang="cs-CZ" sz="2000" b="0" i="1" dirty="0">
                <a:solidFill>
                  <a:srgbClr val="202122"/>
                </a:solidFill>
                <a:effectLst/>
              </a:rPr>
              <a:t>t</a:t>
            </a:r>
            <a:r>
              <a:rPr lang="cs-CZ" sz="2000" dirty="0">
                <a:solidFill>
                  <a:srgbClr val="202122"/>
                </a:solidFill>
              </a:rPr>
              <a:t>.</a:t>
            </a:r>
            <a:r>
              <a:rPr lang="cs-CZ" sz="2000" b="0" i="0" dirty="0">
                <a:solidFill>
                  <a:srgbClr val="202122"/>
                </a:solidFill>
                <a:effectLst/>
              </a:rPr>
              <a:t> </a:t>
            </a:r>
            <a:endParaRPr lang="cs-CZ" sz="2000" dirty="0"/>
          </a:p>
        </p:txBody>
      </p:sp>
      <p:pic>
        <p:nvPicPr>
          <p:cNvPr id="22" name="Grafický objekt 21">
            <a:extLst>
              <a:ext uri="{FF2B5EF4-FFF2-40B4-BE49-F238E27FC236}">
                <a16:creationId xmlns:a16="http://schemas.microsoft.com/office/drawing/2014/main" id="{C1FFFAAB-2F40-4DC0-8EC9-AF4EEEAE98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66950" y="3852326"/>
            <a:ext cx="958646" cy="645619"/>
          </a:xfrm>
          <a:prstGeom prst="rect">
            <a:avLst/>
          </a:prstGeom>
        </p:spPr>
      </p:pic>
      <p:sp>
        <p:nvSpPr>
          <p:cNvPr id="24" name="TextovéPole 23">
            <a:extLst>
              <a:ext uri="{FF2B5EF4-FFF2-40B4-BE49-F238E27FC236}">
                <a16:creationId xmlns:a16="http://schemas.microsoft.com/office/drawing/2014/main" id="{F6EC956A-6C84-49E4-89D6-5521E88DBCB9}"/>
              </a:ext>
            </a:extLst>
          </p:cNvPr>
          <p:cNvSpPr txBox="1"/>
          <p:nvPr/>
        </p:nvSpPr>
        <p:spPr>
          <a:xfrm>
            <a:off x="190499" y="4525054"/>
            <a:ext cx="6473626" cy="1015663"/>
          </a:xfrm>
          <a:prstGeom prst="rect">
            <a:avLst/>
          </a:prstGeom>
          <a:noFill/>
        </p:spPr>
        <p:txBody>
          <a:bodyPr wrap="square">
            <a:spAutoFit/>
          </a:bodyPr>
          <a:lstStyle/>
          <a:p>
            <a:r>
              <a:rPr lang="cs-CZ" sz="2000" b="1" i="0" dirty="0">
                <a:solidFill>
                  <a:srgbClr val="202122"/>
                </a:solidFill>
                <a:effectLst/>
              </a:rPr>
              <a:t>Průměrná úhlová rychlost </a:t>
            </a:r>
            <a:r>
              <a:rPr lang="cs-CZ" sz="2000" b="0" i="0" dirty="0">
                <a:solidFill>
                  <a:srgbClr val="202122"/>
                </a:solidFill>
                <a:effectLst/>
              </a:rPr>
              <a:t>se rovná podílu celkové úhlové </a:t>
            </a:r>
          </a:p>
          <a:p>
            <a:r>
              <a:rPr lang="cs-CZ" sz="2000" b="0" i="0" dirty="0">
                <a:solidFill>
                  <a:srgbClr val="202122"/>
                </a:solidFill>
                <a:effectLst/>
              </a:rPr>
              <a:t>dráhy </a:t>
            </a:r>
          </a:p>
          <a:p>
            <a:r>
              <a:rPr lang="el-GR" sz="2000" b="0" i="1" dirty="0">
                <a:solidFill>
                  <a:srgbClr val="202122"/>
                </a:solidFill>
                <a:effectLst/>
              </a:rPr>
              <a:t>φ</a:t>
            </a:r>
            <a:r>
              <a:rPr lang="cs-CZ" sz="2000" b="0" i="1" dirty="0">
                <a:solidFill>
                  <a:srgbClr val="202122"/>
                </a:solidFill>
                <a:effectLst/>
              </a:rPr>
              <a:t> </a:t>
            </a:r>
            <a:r>
              <a:rPr lang="cs-CZ" sz="2000" b="0" dirty="0">
                <a:solidFill>
                  <a:srgbClr val="202122"/>
                </a:solidFill>
                <a:effectLst/>
              </a:rPr>
              <a:t>a celkového času </a:t>
            </a:r>
            <a:r>
              <a:rPr lang="cs-CZ" sz="2000" b="0" i="1" dirty="0">
                <a:solidFill>
                  <a:srgbClr val="202122"/>
                </a:solidFill>
                <a:effectLst/>
              </a:rPr>
              <a:t>t</a:t>
            </a:r>
            <a:r>
              <a:rPr lang="cs-CZ" sz="2000" dirty="0">
                <a:solidFill>
                  <a:srgbClr val="202122"/>
                </a:solidFill>
              </a:rPr>
              <a:t>.</a:t>
            </a:r>
            <a:r>
              <a:rPr lang="cs-CZ" sz="2000" b="0" i="0" dirty="0">
                <a:solidFill>
                  <a:srgbClr val="202122"/>
                </a:solidFill>
                <a:effectLst/>
              </a:rPr>
              <a:t> </a:t>
            </a:r>
            <a:endParaRPr lang="cs-CZ" sz="2000" dirty="0"/>
          </a:p>
        </p:txBody>
      </p:sp>
      <p:pic>
        <p:nvPicPr>
          <p:cNvPr id="26" name="Grafický objekt 25">
            <a:extLst>
              <a:ext uri="{FF2B5EF4-FFF2-40B4-BE49-F238E27FC236}">
                <a16:creationId xmlns:a16="http://schemas.microsoft.com/office/drawing/2014/main" id="{BE90F75F-E35E-4A57-8C31-933D96C373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05034" y="5083235"/>
            <a:ext cx="865393" cy="612107"/>
          </a:xfrm>
          <a:prstGeom prst="rect">
            <a:avLst/>
          </a:prstGeom>
        </p:spPr>
      </p:pic>
      <p:sp>
        <p:nvSpPr>
          <p:cNvPr id="28" name="TextovéPole 27">
            <a:extLst>
              <a:ext uri="{FF2B5EF4-FFF2-40B4-BE49-F238E27FC236}">
                <a16:creationId xmlns:a16="http://schemas.microsoft.com/office/drawing/2014/main" id="{163C6DD9-373A-48EA-BE73-09652DC0B65C}"/>
              </a:ext>
            </a:extLst>
          </p:cNvPr>
          <p:cNvSpPr txBox="1"/>
          <p:nvPr/>
        </p:nvSpPr>
        <p:spPr>
          <a:xfrm>
            <a:off x="141490" y="5636569"/>
            <a:ext cx="6345035" cy="646331"/>
          </a:xfrm>
          <a:prstGeom prst="rect">
            <a:avLst/>
          </a:prstGeom>
          <a:noFill/>
        </p:spPr>
        <p:txBody>
          <a:bodyPr wrap="square">
            <a:spAutoFit/>
          </a:bodyPr>
          <a:lstStyle/>
          <a:p>
            <a:r>
              <a:rPr lang="cs-CZ" b="1" i="0" dirty="0">
                <a:solidFill>
                  <a:srgbClr val="202122"/>
                </a:solidFill>
                <a:effectLst/>
                <a:latin typeface="Arial" panose="020B0604020202020204" pitchFamily="34" charset="0"/>
              </a:rPr>
              <a:t>Okamžitá obvodová rychlost </a:t>
            </a:r>
            <a:r>
              <a:rPr lang="cs-CZ" b="0" i="0" dirty="0">
                <a:solidFill>
                  <a:srgbClr val="202122"/>
                </a:solidFill>
                <a:effectLst/>
                <a:latin typeface="Arial" panose="020B0604020202020204" pitchFamily="34" charset="0"/>
              </a:rPr>
              <a:t>se rovná první derivaci dráhy </a:t>
            </a:r>
          </a:p>
          <a:p>
            <a:r>
              <a:rPr lang="cs-CZ" b="0" i="1" dirty="0">
                <a:solidFill>
                  <a:srgbClr val="202122"/>
                </a:solidFill>
                <a:effectLst/>
                <a:latin typeface="Arial" panose="020B0604020202020204" pitchFamily="34" charset="0"/>
              </a:rPr>
              <a:t>s</a:t>
            </a:r>
            <a:r>
              <a:rPr lang="cs-CZ" b="0" i="0" dirty="0">
                <a:solidFill>
                  <a:srgbClr val="202122"/>
                </a:solidFill>
                <a:effectLst/>
                <a:latin typeface="Arial" panose="020B0604020202020204" pitchFamily="34" charset="0"/>
              </a:rPr>
              <a:t> podle</a:t>
            </a:r>
            <a:r>
              <a:rPr lang="en-US" b="0" i="0" dirty="0">
                <a:solidFill>
                  <a:srgbClr val="202122"/>
                </a:solidFill>
                <a:effectLst/>
                <a:latin typeface="Arial" panose="020B0604020202020204" pitchFamily="34" charset="0"/>
              </a:rPr>
              <a:t> </a:t>
            </a:r>
            <a:r>
              <a:rPr lang="cs-CZ" b="0" i="0" dirty="0">
                <a:solidFill>
                  <a:srgbClr val="202122"/>
                </a:solidFill>
                <a:effectLst/>
                <a:latin typeface="Arial" panose="020B0604020202020204" pitchFamily="34" charset="0"/>
              </a:rPr>
              <a:t> času </a:t>
            </a:r>
            <a:r>
              <a:rPr lang="cs-CZ" b="0" i="1" dirty="0">
                <a:solidFill>
                  <a:srgbClr val="202122"/>
                </a:solidFill>
                <a:effectLst/>
                <a:latin typeface="Arial" panose="020B0604020202020204" pitchFamily="34" charset="0"/>
              </a:rPr>
              <a:t>t</a:t>
            </a:r>
            <a:r>
              <a:rPr lang="cs-CZ" b="0" i="0" dirty="0">
                <a:solidFill>
                  <a:srgbClr val="202122"/>
                </a:solidFill>
                <a:effectLst/>
                <a:latin typeface="Arial" panose="020B0604020202020204" pitchFamily="34" charset="0"/>
              </a:rPr>
              <a:t>.</a:t>
            </a:r>
            <a:endParaRPr lang="cs-CZ" dirty="0"/>
          </a:p>
        </p:txBody>
      </p:sp>
      <p:pic>
        <p:nvPicPr>
          <p:cNvPr id="30" name="Grafický objekt 29">
            <a:extLst>
              <a:ext uri="{FF2B5EF4-FFF2-40B4-BE49-F238E27FC236}">
                <a16:creationId xmlns:a16="http://schemas.microsoft.com/office/drawing/2014/main" id="{31D438B4-7188-441C-B929-468D2CCF36C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40941" y="6049321"/>
            <a:ext cx="845038" cy="619694"/>
          </a:xfrm>
          <a:prstGeom prst="rect">
            <a:avLst/>
          </a:prstGeom>
        </p:spPr>
      </p:pic>
      <p:pic>
        <p:nvPicPr>
          <p:cNvPr id="4" name="Obrázek 3">
            <a:extLst>
              <a:ext uri="{FF2B5EF4-FFF2-40B4-BE49-F238E27FC236}">
                <a16:creationId xmlns:a16="http://schemas.microsoft.com/office/drawing/2014/main" id="{FD631E8E-957F-4C7A-A9A9-CB5EA07B2E49}"/>
              </a:ext>
            </a:extLst>
          </p:cNvPr>
          <p:cNvPicPr>
            <a:picLocks noChangeAspect="1"/>
          </p:cNvPicPr>
          <p:nvPr/>
        </p:nvPicPr>
        <p:blipFill>
          <a:blip r:embed="rId11"/>
          <a:stretch>
            <a:fillRect/>
          </a:stretch>
        </p:blipFill>
        <p:spPr>
          <a:xfrm>
            <a:off x="6664125" y="3895517"/>
            <a:ext cx="2217351" cy="2804711"/>
          </a:xfrm>
          <a:prstGeom prst="rect">
            <a:avLst/>
          </a:prstGeom>
        </p:spPr>
      </p:pic>
      <p:pic>
        <p:nvPicPr>
          <p:cNvPr id="6" name="Obrázek 5">
            <a:extLst>
              <a:ext uri="{FF2B5EF4-FFF2-40B4-BE49-F238E27FC236}">
                <a16:creationId xmlns:a16="http://schemas.microsoft.com/office/drawing/2014/main" id="{AEDE64AF-A231-40E4-8FFC-FCA6AFAAF317}"/>
              </a:ext>
            </a:extLst>
          </p:cNvPr>
          <p:cNvPicPr>
            <a:picLocks noChangeAspect="1"/>
          </p:cNvPicPr>
          <p:nvPr/>
        </p:nvPicPr>
        <p:blipFill>
          <a:blip r:embed="rId12"/>
          <a:stretch>
            <a:fillRect/>
          </a:stretch>
        </p:blipFill>
        <p:spPr>
          <a:xfrm>
            <a:off x="6866325" y="1711809"/>
            <a:ext cx="1896018" cy="2140517"/>
          </a:xfrm>
          <a:prstGeom prst="rect">
            <a:avLst/>
          </a:prstGeom>
        </p:spPr>
      </p:pic>
      <p:pic>
        <p:nvPicPr>
          <p:cNvPr id="8" name="Obrázek 7">
            <a:extLst>
              <a:ext uri="{FF2B5EF4-FFF2-40B4-BE49-F238E27FC236}">
                <a16:creationId xmlns:a16="http://schemas.microsoft.com/office/drawing/2014/main" id="{BADA3260-A44A-4839-AD56-1BCD6D7092A9}"/>
              </a:ext>
            </a:extLst>
          </p:cNvPr>
          <p:cNvPicPr>
            <a:picLocks noChangeAspect="1"/>
          </p:cNvPicPr>
          <p:nvPr/>
        </p:nvPicPr>
        <p:blipFill>
          <a:blip r:embed="rId13"/>
          <a:stretch>
            <a:fillRect/>
          </a:stretch>
        </p:blipFill>
        <p:spPr>
          <a:xfrm>
            <a:off x="3736191" y="3969980"/>
            <a:ext cx="1340634" cy="402190"/>
          </a:xfrm>
          <a:prstGeom prst="rect">
            <a:avLst/>
          </a:prstGeom>
        </p:spPr>
      </p:pic>
    </p:spTree>
    <p:extLst>
      <p:ext uri="{BB962C8B-B14F-4D97-AF65-F5344CB8AC3E}">
        <p14:creationId xmlns:p14="http://schemas.microsoft.com/office/powerpoint/2010/main" val="527424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06B70614-2AA5-4CC9-AC5E-065A6DE031C6}"/>
              </a:ext>
            </a:extLst>
          </p:cNvPr>
          <p:cNvSpPr txBox="1"/>
          <p:nvPr/>
        </p:nvSpPr>
        <p:spPr>
          <a:xfrm>
            <a:off x="104775" y="2944343"/>
            <a:ext cx="8743950" cy="707886"/>
          </a:xfrm>
          <a:prstGeom prst="rect">
            <a:avLst/>
          </a:prstGeom>
          <a:noFill/>
        </p:spPr>
        <p:txBody>
          <a:bodyPr wrap="square">
            <a:spAutoFit/>
          </a:bodyPr>
          <a:lstStyle/>
          <a:p>
            <a:pPr algn="just"/>
            <a:r>
              <a:rPr lang="cs-CZ" sz="2000" b="0" i="0" dirty="0">
                <a:solidFill>
                  <a:srgbClr val="202122"/>
                </a:solidFill>
                <a:effectLst/>
              </a:rPr>
              <a:t>V nerotující souřadné soustavě klidové vůči středu dané kružnice, je spojena s úhlovou rychlostí vektorovým vztahem</a:t>
            </a:r>
            <a:endParaRPr lang="cs-CZ" sz="2000" dirty="0"/>
          </a:p>
        </p:txBody>
      </p:sp>
      <p:pic>
        <p:nvPicPr>
          <p:cNvPr id="9" name="Grafický objekt 8">
            <a:extLst>
              <a:ext uri="{FF2B5EF4-FFF2-40B4-BE49-F238E27FC236}">
                <a16:creationId xmlns:a16="http://schemas.microsoft.com/office/drawing/2014/main" id="{FA3D8006-31CF-4E11-8678-7769FBF7CB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99497" y="3403117"/>
            <a:ext cx="1364796" cy="249112"/>
          </a:xfrm>
          <a:prstGeom prst="rect">
            <a:avLst/>
          </a:prstGeom>
        </p:spPr>
      </p:pic>
      <p:sp>
        <p:nvSpPr>
          <p:cNvPr id="11" name="TextovéPole 10">
            <a:extLst>
              <a:ext uri="{FF2B5EF4-FFF2-40B4-BE49-F238E27FC236}">
                <a16:creationId xmlns:a16="http://schemas.microsoft.com/office/drawing/2014/main" id="{EB6A4012-2C28-43C7-B62F-696A53CA5AB3}"/>
              </a:ext>
            </a:extLst>
          </p:cNvPr>
          <p:cNvSpPr txBox="1"/>
          <p:nvPr/>
        </p:nvSpPr>
        <p:spPr>
          <a:xfrm>
            <a:off x="171449" y="3817909"/>
            <a:ext cx="8658225" cy="400110"/>
          </a:xfrm>
          <a:prstGeom prst="rect">
            <a:avLst/>
          </a:prstGeom>
          <a:noFill/>
        </p:spPr>
        <p:txBody>
          <a:bodyPr wrap="square">
            <a:spAutoFit/>
          </a:bodyPr>
          <a:lstStyle/>
          <a:p>
            <a:r>
              <a:rPr lang="cs-CZ" sz="2000" b="1" dirty="0"/>
              <a:t>r</a:t>
            </a:r>
            <a:r>
              <a:rPr lang="cs-CZ" sz="2000" b="1" i="0" dirty="0">
                <a:effectLst/>
              </a:rPr>
              <a:t> </a:t>
            </a:r>
            <a:r>
              <a:rPr lang="cs-CZ" sz="2000" b="0" i="0" dirty="0">
                <a:effectLst/>
              </a:rPr>
              <a:t>je poloměr zatáčky, resp. poloměr </a:t>
            </a:r>
            <a:r>
              <a:rPr lang="cs-CZ" sz="2000" b="0" i="0" u="none" strike="noStrike" dirty="0">
                <a:effectLst/>
              </a:rPr>
              <a:t>oskulační kružnice</a:t>
            </a:r>
            <a:r>
              <a:rPr lang="cs-CZ" sz="2000" b="0" i="0" dirty="0">
                <a:effectLst/>
              </a:rPr>
              <a:t> </a:t>
            </a:r>
            <a:r>
              <a:rPr lang="cs-CZ" sz="2000" b="0" i="0" u="none" strike="noStrike" dirty="0">
                <a:effectLst/>
              </a:rPr>
              <a:t>trajektorie</a:t>
            </a:r>
            <a:r>
              <a:rPr lang="cs-CZ" sz="2000" b="0" i="0" dirty="0">
                <a:effectLst/>
              </a:rPr>
              <a:t> v daném bodě.</a:t>
            </a:r>
            <a:endParaRPr lang="cs-CZ" sz="2000" dirty="0"/>
          </a:p>
        </p:txBody>
      </p:sp>
      <p:sp>
        <p:nvSpPr>
          <p:cNvPr id="13" name="TextovéPole 12">
            <a:extLst>
              <a:ext uri="{FF2B5EF4-FFF2-40B4-BE49-F238E27FC236}">
                <a16:creationId xmlns:a16="http://schemas.microsoft.com/office/drawing/2014/main" id="{F46907E8-4F5B-4C20-A5F4-330D988FC796}"/>
              </a:ext>
            </a:extLst>
          </p:cNvPr>
          <p:cNvSpPr txBox="1"/>
          <p:nvPr/>
        </p:nvSpPr>
        <p:spPr>
          <a:xfrm>
            <a:off x="171449" y="238810"/>
            <a:ext cx="8677276" cy="369332"/>
          </a:xfrm>
          <a:prstGeom prst="rect">
            <a:avLst/>
          </a:prstGeom>
          <a:noFill/>
        </p:spPr>
        <p:txBody>
          <a:bodyPr wrap="square">
            <a:spAutoFit/>
          </a:bodyPr>
          <a:lstStyle/>
          <a:p>
            <a:r>
              <a:rPr lang="cs-CZ" b="1" i="0" dirty="0">
                <a:solidFill>
                  <a:srgbClr val="202122"/>
                </a:solidFill>
                <a:effectLst/>
                <a:latin typeface="Arial" panose="020B0604020202020204" pitchFamily="34" charset="0"/>
              </a:rPr>
              <a:t>Průměrná obvodová rychlost </a:t>
            </a:r>
            <a:r>
              <a:rPr lang="cs-CZ" b="0" i="0" dirty="0">
                <a:solidFill>
                  <a:srgbClr val="202122"/>
                </a:solidFill>
                <a:effectLst/>
                <a:latin typeface="Arial" panose="020B0604020202020204" pitchFamily="34" charset="0"/>
              </a:rPr>
              <a:t>se rovná podílu celkové dráhy </a:t>
            </a:r>
            <a:r>
              <a:rPr lang="cs-CZ" b="0" i="1" dirty="0">
                <a:solidFill>
                  <a:srgbClr val="202122"/>
                </a:solidFill>
                <a:effectLst/>
                <a:latin typeface="Arial" panose="020B0604020202020204" pitchFamily="34" charset="0"/>
              </a:rPr>
              <a:t>s</a:t>
            </a:r>
            <a:r>
              <a:rPr lang="cs-CZ" b="0" i="0" dirty="0">
                <a:solidFill>
                  <a:srgbClr val="202122"/>
                </a:solidFill>
                <a:effectLst/>
                <a:latin typeface="Arial" panose="020B0604020202020204" pitchFamily="34" charset="0"/>
              </a:rPr>
              <a:t> a celkového času </a:t>
            </a:r>
            <a:r>
              <a:rPr lang="cs-CZ" b="0" i="1" dirty="0">
                <a:solidFill>
                  <a:srgbClr val="202122"/>
                </a:solidFill>
                <a:effectLst/>
                <a:latin typeface="Arial" panose="020B0604020202020204" pitchFamily="34" charset="0"/>
              </a:rPr>
              <a:t>t</a:t>
            </a:r>
            <a:r>
              <a:rPr lang="cs-CZ" b="0" i="0" dirty="0">
                <a:solidFill>
                  <a:srgbClr val="202122"/>
                </a:solidFill>
                <a:effectLst/>
                <a:latin typeface="Arial" panose="020B0604020202020204" pitchFamily="34" charset="0"/>
              </a:rPr>
              <a:t>.</a:t>
            </a:r>
            <a:endParaRPr lang="cs-CZ" dirty="0"/>
          </a:p>
        </p:txBody>
      </p:sp>
      <p:pic>
        <p:nvPicPr>
          <p:cNvPr id="15" name="Grafický objekt 14">
            <a:extLst>
              <a:ext uri="{FF2B5EF4-FFF2-40B4-BE49-F238E27FC236}">
                <a16:creationId xmlns:a16="http://schemas.microsoft.com/office/drawing/2014/main" id="{D310A598-C1A5-4F2E-9E28-80DD0B7F77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3500" y="674818"/>
            <a:ext cx="721518" cy="546014"/>
          </a:xfrm>
          <a:prstGeom prst="rect">
            <a:avLst/>
          </a:prstGeom>
        </p:spPr>
      </p:pic>
      <p:sp>
        <p:nvSpPr>
          <p:cNvPr id="17" name="TextovéPole 16">
            <a:extLst>
              <a:ext uri="{FF2B5EF4-FFF2-40B4-BE49-F238E27FC236}">
                <a16:creationId xmlns:a16="http://schemas.microsoft.com/office/drawing/2014/main" id="{2302019B-9EB2-4463-B35A-B259B46C46DF}"/>
              </a:ext>
            </a:extLst>
          </p:cNvPr>
          <p:cNvSpPr txBox="1"/>
          <p:nvPr/>
        </p:nvSpPr>
        <p:spPr>
          <a:xfrm>
            <a:off x="171449" y="1530005"/>
            <a:ext cx="6562726" cy="369332"/>
          </a:xfrm>
          <a:prstGeom prst="rect">
            <a:avLst/>
          </a:prstGeom>
          <a:noFill/>
        </p:spPr>
        <p:txBody>
          <a:bodyPr wrap="square">
            <a:spAutoFit/>
          </a:bodyPr>
          <a:lstStyle/>
          <a:p>
            <a:r>
              <a:rPr lang="cs-CZ" b="0" i="0" dirty="0">
                <a:solidFill>
                  <a:srgbClr val="202122"/>
                </a:solidFill>
                <a:effectLst/>
                <a:latin typeface="Arial" panose="020B0604020202020204" pitchFamily="34" charset="0"/>
              </a:rPr>
              <a:t>Vztah mezi </a:t>
            </a:r>
            <a:r>
              <a:rPr lang="cs-CZ" b="1" i="0" dirty="0">
                <a:solidFill>
                  <a:srgbClr val="202122"/>
                </a:solidFill>
                <a:effectLst/>
                <a:latin typeface="Arial" panose="020B0604020202020204" pitchFamily="34" charset="0"/>
              </a:rPr>
              <a:t>úhlovou rychlostí </a:t>
            </a:r>
            <a:r>
              <a:rPr lang="cs-CZ" b="0" i="0" dirty="0">
                <a:solidFill>
                  <a:srgbClr val="202122"/>
                </a:solidFill>
                <a:effectLst/>
                <a:latin typeface="Arial" panose="020B0604020202020204" pitchFamily="34" charset="0"/>
              </a:rPr>
              <a:t>a </a:t>
            </a:r>
            <a:r>
              <a:rPr lang="cs-CZ" b="1" i="0" dirty="0">
                <a:solidFill>
                  <a:srgbClr val="202122"/>
                </a:solidFill>
                <a:effectLst/>
                <a:latin typeface="Arial" panose="020B0604020202020204" pitchFamily="34" charset="0"/>
              </a:rPr>
              <a:t>obvodovou rychlostí</a:t>
            </a:r>
            <a:endParaRPr lang="cs-CZ" b="1" dirty="0"/>
          </a:p>
        </p:txBody>
      </p:sp>
      <p:pic>
        <p:nvPicPr>
          <p:cNvPr id="19" name="Grafický objekt 18">
            <a:extLst>
              <a:ext uri="{FF2B5EF4-FFF2-40B4-BE49-F238E27FC236}">
                <a16:creationId xmlns:a16="http://schemas.microsoft.com/office/drawing/2014/main" id="{388E2C4F-3CDA-466D-864F-4BB9112794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7305" y="1904901"/>
            <a:ext cx="747713" cy="536820"/>
          </a:xfrm>
          <a:prstGeom prst="rect">
            <a:avLst/>
          </a:prstGeom>
        </p:spPr>
      </p:pic>
      <p:graphicFrame>
        <p:nvGraphicFramePr>
          <p:cNvPr id="21" name="Object 3">
            <a:extLst>
              <a:ext uri="{FF2B5EF4-FFF2-40B4-BE49-F238E27FC236}">
                <a16:creationId xmlns:a16="http://schemas.microsoft.com/office/drawing/2014/main" id="{2B68EBA7-1DF3-4A18-A423-B45C9180053F}"/>
              </a:ext>
            </a:extLst>
          </p:cNvPr>
          <p:cNvGraphicFramePr>
            <a:graphicFrameLocks noChangeAspect="1"/>
          </p:cNvGraphicFramePr>
          <p:nvPr/>
        </p:nvGraphicFramePr>
        <p:xfrm>
          <a:off x="3780369" y="2053088"/>
          <a:ext cx="1119128" cy="305023"/>
        </p:xfrm>
        <a:graphic>
          <a:graphicData uri="http://schemas.openxmlformats.org/presentationml/2006/ole">
            <mc:AlternateContent xmlns:mc="http://schemas.openxmlformats.org/markup-compatibility/2006">
              <mc:Choice xmlns:v="urn:schemas-microsoft-com:vml" Requires="v">
                <p:oleObj name="Rovnice" r:id="rId8" imgW="838080" imgH="228600" progId="Equation.3">
                  <p:embed/>
                </p:oleObj>
              </mc:Choice>
              <mc:Fallback>
                <p:oleObj name="Rovnice" r:id="rId8" imgW="838080" imgH="228600" progId="Equation.3">
                  <p:embed/>
                  <p:pic>
                    <p:nvPicPr>
                      <p:cNvPr id="21" name="Object 3">
                        <a:extLst>
                          <a:ext uri="{FF2B5EF4-FFF2-40B4-BE49-F238E27FC236}">
                            <a16:creationId xmlns:a16="http://schemas.microsoft.com/office/drawing/2014/main" id="{2B68EBA7-1DF3-4A18-A423-B45C918005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0369" y="2053088"/>
                        <a:ext cx="1119128" cy="305023"/>
                      </a:xfrm>
                      <a:prstGeom prst="rect">
                        <a:avLst/>
                      </a:prstGeom>
                      <a:solidFill>
                        <a:schemeClr val="bg1"/>
                      </a:solidFill>
                      <a:ln>
                        <a:noFill/>
                      </a:ln>
                      <a:effectLst/>
                    </p:spPr>
                  </p:pic>
                </p:oleObj>
              </mc:Fallback>
            </mc:AlternateContent>
          </a:graphicData>
        </a:graphic>
      </p:graphicFrame>
      <p:pic>
        <p:nvPicPr>
          <p:cNvPr id="23" name="Picture 5" descr="http://fyzika.jreichl.com/data/M_kinematika_soubory/image127.png">
            <a:extLst>
              <a:ext uri="{FF2B5EF4-FFF2-40B4-BE49-F238E27FC236}">
                <a16:creationId xmlns:a16="http://schemas.microsoft.com/office/drawing/2014/main" id="{342A2FEC-787A-4C91-90B4-FB5C7E1410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0750" y="2029380"/>
            <a:ext cx="780494" cy="36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ovéPole 24">
            <a:extLst>
              <a:ext uri="{FF2B5EF4-FFF2-40B4-BE49-F238E27FC236}">
                <a16:creationId xmlns:a16="http://schemas.microsoft.com/office/drawing/2014/main" id="{B80C5F56-C121-444F-84FD-AAF982775A38}"/>
              </a:ext>
            </a:extLst>
          </p:cNvPr>
          <p:cNvSpPr txBox="1"/>
          <p:nvPr/>
        </p:nvSpPr>
        <p:spPr>
          <a:xfrm>
            <a:off x="5117941" y="2021730"/>
            <a:ext cx="882809" cy="400110"/>
          </a:xfrm>
          <a:prstGeom prst="rect">
            <a:avLst/>
          </a:prstGeom>
          <a:noFill/>
        </p:spPr>
        <p:txBody>
          <a:bodyPr wrap="square">
            <a:spAutoFit/>
          </a:bodyPr>
          <a:lstStyle/>
          <a:p>
            <a:r>
              <a:rPr lang="cs-CZ" sz="2000" b="0" i="0" dirty="0">
                <a:solidFill>
                  <a:srgbClr val="202122"/>
                </a:solidFill>
                <a:effectLst/>
              </a:rPr>
              <a:t>nebo</a:t>
            </a:r>
            <a:endParaRPr lang="cs-CZ" sz="2000" dirty="0"/>
          </a:p>
        </p:txBody>
      </p:sp>
      <p:pic>
        <p:nvPicPr>
          <p:cNvPr id="276482" name="Picture 2" descr="vektor úhlové rychlosti">
            <a:extLst>
              <a:ext uri="{FF2B5EF4-FFF2-40B4-BE49-F238E27FC236}">
                <a16:creationId xmlns:a16="http://schemas.microsoft.com/office/drawing/2014/main" id="{BC70EEB3-6F92-4D83-9420-10FFA00D7B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77551" y="4383699"/>
            <a:ext cx="3008687" cy="2273533"/>
          </a:xfrm>
          <a:prstGeom prst="rect">
            <a:avLst/>
          </a:prstGeom>
          <a:noFill/>
          <a:extLst>
            <a:ext uri="{909E8E84-426E-40DD-AFC4-6F175D3DCCD1}">
              <a14:hiddenFill xmlns:a14="http://schemas.microsoft.com/office/drawing/2010/main">
                <a:solidFill>
                  <a:srgbClr val="FFFFFF"/>
                </a:solidFill>
              </a14:hiddenFill>
            </a:ext>
          </a:extLst>
        </p:spPr>
      </p:pic>
      <p:pic>
        <p:nvPicPr>
          <p:cNvPr id="276484" name="Picture 4" descr="vektory okamžité obvodové rychlosti rovnoměrného pohybu bodu po kružnici">
            <a:extLst>
              <a:ext uri="{FF2B5EF4-FFF2-40B4-BE49-F238E27FC236}">
                <a16:creationId xmlns:a16="http://schemas.microsoft.com/office/drawing/2014/main" id="{6C733214-669F-41C8-A040-6A30FD08979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8224" y="4383698"/>
            <a:ext cx="2537501" cy="227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660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55524706-CBC8-4ADF-ADBE-144D44F91DA8}"/>
              </a:ext>
            </a:extLst>
          </p:cNvPr>
          <p:cNvPicPr>
            <a:picLocks noChangeAspect="1"/>
          </p:cNvPicPr>
          <p:nvPr/>
        </p:nvPicPr>
        <p:blipFill>
          <a:blip r:embed="rId2"/>
          <a:stretch>
            <a:fillRect/>
          </a:stretch>
        </p:blipFill>
        <p:spPr>
          <a:xfrm>
            <a:off x="4076197" y="4122086"/>
            <a:ext cx="2578116" cy="2517096"/>
          </a:xfrm>
          <a:prstGeom prst="rect">
            <a:avLst/>
          </a:prstGeom>
        </p:spPr>
      </p:pic>
      <p:sp>
        <p:nvSpPr>
          <p:cNvPr id="15" name="TextovéPole 14">
            <a:extLst>
              <a:ext uri="{FF2B5EF4-FFF2-40B4-BE49-F238E27FC236}">
                <a16:creationId xmlns:a16="http://schemas.microsoft.com/office/drawing/2014/main" id="{D2B334CD-5FA9-4D7F-8149-25E86BC4871D}"/>
              </a:ext>
            </a:extLst>
          </p:cNvPr>
          <p:cNvSpPr txBox="1"/>
          <p:nvPr/>
        </p:nvSpPr>
        <p:spPr>
          <a:xfrm>
            <a:off x="171449" y="376270"/>
            <a:ext cx="8801102" cy="2369880"/>
          </a:xfrm>
          <a:prstGeom prst="rect">
            <a:avLst/>
          </a:prstGeom>
          <a:noFill/>
        </p:spPr>
        <p:txBody>
          <a:bodyPr wrap="square">
            <a:spAutoFit/>
          </a:bodyPr>
          <a:lstStyle/>
          <a:p>
            <a:pPr algn="just"/>
            <a:r>
              <a:rPr lang="cs-CZ" sz="2000" b="1" i="1" dirty="0">
                <a:solidFill>
                  <a:srgbClr val="202122"/>
                </a:solidFill>
                <a:effectLst/>
              </a:rPr>
              <a:t>Zrychlení pohybu po kružnici</a:t>
            </a:r>
            <a:endParaRPr lang="cs-CZ" sz="2000" b="0" i="1" dirty="0">
              <a:solidFill>
                <a:srgbClr val="202122"/>
              </a:solidFill>
              <a:effectLst/>
            </a:endParaRPr>
          </a:p>
          <a:p>
            <a:pPr algn="just"/>
            <a:endParaRPr lang="cs-CZ" sz="800" b="0" i="0" dirty="0">
              <a:solidFill>
                <a:srgbClr val="202122"/>
              </a:solidFill>
              <a:effectLst/>
            </a:endParaRPr>
          </a:p>
          <a:p>
            <a:pPr algn="just"/>
            <a:r>
              <a:rPr lang="cs-CZ" sz="2000" b="0" i="0" dirty="0">
                <a:solidFill>
                  <a:srgbClr val="202122"/>
                </a:solidFill>
                <a:effectLst/>
              </a:rPr>
              <a:t>Při pohybu po kružnici se neustále mění směr vektoru rychlosti a může se měnit i velikost rychlosti. </a:t>
            </a:r>
            <a:r>
              <a:rPr lang="cs-CZ" sz="2000" b="0" i="0" u="sng" dirty="0">
                <a:solidFill>
                  <a:srgbClr val="202122"/>
                </a:solidFill>
                <a:effectLst/>
              </a:rPr>
              <a:t>Změnu směru</a:t>
            </a:r>
            <a:r>
              <a:rPr lang="cs-CZ" sz="2000" b="0" i="0" dirty="0">
                <a:solidFill>
                  <a:srgbClr val="202122"/>
                </a:solidFill>
                <a:effectLst/>
              </a:rPr>
              <a:t> vyjadřuje </a:t>
            </a:r>
            <a:r>
              <a:rPr lang="cs-CZ" sz="2000" b="1" i="0" u="none" strike="noStrike" dirty="0">
                <a:effectLst/>
              </a:rPr>
              <a:t>dostředivé zrychlení</a:t>
            </a:r>
            <a:r>
              <a:rPr lang="cs-CZ" sz="2000" b="0" i="0" dirty="0">
                <a:solidFill>
                  <a:srgbClr val="202122"/>
                </a:solidFill>
                <a:effectLst/>
              </a:rPr>
              <a:t>, jehož směr je do středu kružnice. Protože </a:t>
            </a:r>
            <a:r>
              <a:rPr lang="cs-CZ" sz="2000" b="0" i="0" u="sng" dirty="0">
                <a:solidFill>
                  <a:srgbClr val="202122"/>
                </a:solidFill>
                <a:effectLst/>
              </a:rPr>
              <a:t>směr dostředivého zrychlení je neustále kolmý na směr rychlosti</a:t>
            </a:r>
            <a:r>
              <a:rPr lang="cs-CZ" sz="2000" b="0" i="0" dirty="0">
                <a:solidFill>
                  <a:srgbClr val="202122"/>
                </a:solidFill>
                <a:effectLst/>
              </a:rPr>
              <a:t>, označuje se také jako </a:t>
            </a:r>
            <a:r>
              <a:rPr lang="cs-CZ" sz="2000" b="1" i="1" dirty="0">
                <a:solidFill>
                  <a:srgbClr val="202122"/>
                </a:solidFill>
                <a:effectLst/>
              </a:rPr>
              <a:t>normálové zrychlení</a:t>
            </a:r>
            <a:r>
              <a:rPr lang="cs-CZ" sz="2000" b="1" i="0" dirty="0">
                <a:solidFill>
                  <a:srgbClr val="202122"/>
                </a:solidFill>
                <a:effectLst/>
              </a:rPr>
              <a:t> </a:t>
            </a:r>
            <a:r>
              <a:rPr lang="cs-CZ" sz="2000" b="0" i="0" dirty="0">
                <a:solidFill>
                  <a:srgbClr val="202122"/>
                </a:solidFill>
                <a:effectLst/>
              </a:rPr>
              <a:t>(</a:t>
            </a:r>
            <a:r>
              <a:rPr lang="cs-CZ" sz="2000" b="0" i="1" dirty="0">
                <a:solidFill>
                  <a:srgbClr val="202122"/>
                </a:solidFill>
                <a:effectLst/>
              </a:rPr>
              <a:t>normálová složka zrychlení</a:t>
            </a:r>
            <a:r>
              <a:rPr lang="cs-CZ" sz="2000" b="0" i="0" dirty="0">
                <a:solidFill>
                  <a:srgbClr val="202122"/>
                </a:solidFill>
                <a:effectLst/>
              </a:rPr>
              <a:t>). </a:t>
            </a:r>
            <a:r>
              <a:rPr lang="cs-CZ" sz="2000" b="0" i="0" u="sng" dirty="0">
                <a:solidFill>
                  <a:srgbClr val="202122"/>
                </a:solidFill>
                <a:effectLst/>
              </a:rPr>
              <a:t>Změnu velikosti rychlosti </a:t>
            </a:r>
            <a:r>
              <a:rPr lang="cs-CZ" sz="2000" b="0" i="0" dirty="0">
                <a:solidFill>
                  <a:srgbClr val="202122"/>
                </a:solidFill>
                <a:effectLst/>
              </a:rPr>
              <a:t>popisuje </a:t>
            </a:r>
            <a:r>
              <a:rPr lang="cs-CZ" sz="2000" b="1" i="1" dirty="0">
                <a:solidFill>
                  <a:srgbClr val="202122"/>
                </a:solidFill>
                <a:effectLst/>
              </a:rPr>
              <a:t>tečné zrychlení</a:t>
            </a:r>
            <a:r>
              <a:rPr lang="cs-CZ" sz="2000" b="1" i="0" dirty="0">
                <a:solidFill>
                  <a:srgbClr val="202122"/>
                </a:solidFill>
                <a:effectLst/>
              </a:rPr>
              <a:t> </a:t>
            </a:r>
            <a:r>
              <a:rPr lang="cs-CZ" sz="2000" b="0" i="0" dirty="0">
                <a:solidFill>
                  <a:srgbClr val="202122"/>
                </a:solidFill>
                <a:effectLst/>
              </a:rPr>
              <a:t>(</a:t>
            </a:r>
            <a:r>
              <a:rPr lang="cs-CZ" sz="2000" b="0" i="1" dirty="0">
                <a:solidFill>
                  <a:srgbClr val="202122"/>
                </a:solidFill>
                <a:effectLst/>
              </a:rPr>
              <a:t>tečná složka zrychlení</a:t>
            </a:r>
            <a:r>
              <a:rPr lang="cs-CZ" sz="2000" b="0" i="0" dirty="0">
                <a:solidFill>
                  <a:srgbClr val="202122"/>
                </a:solidFill>
                <a:effectLst/>
              </a:rPr>
              <a:t>). </a:t>
            </a:r>
          </a:p>
          <a:p>
            <a:pPr algn="just"/>
            <a:r>
              <a:rPr lang="cs-CZ" sz="2000" b="0" i="0" dirty="0">
                <a:solidFill>
                  <a:srgbClr val="202122"/>
                </a:solidFill>
                <a:effectLst/>
              </a:rPr>
              <a:t>Změnu úhlové rychlosti vyjadřuje veličina </a:t>
            </a:r>
            <a:r>
              <a:rPr lang="cs-CZ" sz="2000" b="1" i="0" u="none" strike="noStrike" dirty="0">
                <a:effectLst/>
              </a:rPr>
              <a:t>úhlové zrychlení</a:t>
            </a:r>
            <a:r>
              <a:rPr lang="cs-CZ" sz="2000" b="0" i="0" dirty="0">
                <a:solidFill>
                  <a:srgbClr val="202122"/>
                </a:solidFill>
                <a:effectLst/>
              </a:rPr>
              <a:t>.</a:t>
            </a:r>
          </a:p>
        </p:txBody>
      </p:sp>
      <p:sp>
        <p:nvSpPr>
          <p:cNvPr id="21" name="TextovéPole 20">
            <a:extLst>
              <a:ext uri="{FF2B5EF4-FFF2-40B4-BE49-F238E27FC236}">
                <a16:creationId xmlns:a16="http://schemas.microsoft.com/office/drawing/2014/main" id="{EEC2FB14-F4D0-4114-A0CA-915171120BAF}"/>
              </a:ext>
            </a:extLst>
          </p:cNvPr>
          <p:cNvSpPr txBox="1"/>
          <p:nvPr/>
        </p:nvSpPr>
        <p:spPr>
          <a:xfrm>
            <a:off x="224153" y="3049968"/>
            <a:ext cx="4572000" cy="400110"/>
          </a:xfrm>
          <a:prstGeom prst="rect">
            <a:avLst/>
          </a:prstGeom>
          <a:noFill/>
        </p:spPr>
        <p:txBody>
          <a:bodyPr wrap="square">
            <a:spAutoFit/>
          </a:bodyPr>
          <a:lstStyle/>
          <a:p>
            <a:r>
              <a:rPr lang="cs-CZ" sz="2000" b="1" i="0" dirty="0">
                <a:solidFill>
                  <a:srgbClr val="202122"/>
                </a:solidFill>
                <a:effectLst/>
              </a:rPr>
              <a:t>Dostředivé zrychlení</a:t>
            </a:r>
            <a:endParaRPr lang="cs-CZ" sz="2000" b="1" dirty="0"/>
          </a:p>
        </p:txBody>
      </p:sp>
      <p:pic>
        <p:nvPicPr>
          <p:cNvPr id="23" name="Grafický objekt 22">
            <a:extLst>
              <a:ext uri="{FF2B5EF4-FFF2-40B4-BE49-F238E27FC236}">
                <a16:creationId xmlns:a16="http://schemas.microsoft.com/office/drawing/2014/main" id="{4D6F1D82-AB7F-4F43-BBEF-5A7FF7DD6D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2522" y="3140082"/>
            <a:ext cx="968958" cy="322986"/>
          </a:xfrm>
          <a:prstGeom prst="rect">
            <a:avLst/>
          </a:prstGeom>
        </p:spPr>
      </p:pic>
      <p:sp>
        <p:nvSpPr>
          <p:cNvPr id="24" name="Rectangle 1">
            <a:extLst>
              <a:ext uri="{FF2B5EF4-FFF2-40B4-BE49-F238E27FC236}">
                <a16:creationId xmlns:a16="http://schemas.microsoft.com/office/drawing/2014/main" id="{5758AC35-C718-4E62-96CC-40371D0DA6DD}"/>
              </a:ext>
            </a:extLst>
          </p:cNvPr>
          <p:cNvSpPr>
            <a:spLocks noChangeArrowheads="1"/>
          </p:cNvSpPr>
          <p:nvPr/>
        </p:nvSpPr>
        <p:spPr bwMode="auto">
          <a:xfrm>
            <a:off x="307975" y="3553182"/>
            <a:ext cx="66675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kde </a:t>
            </a:r>
            <a:r>
              <a:rPr kumimoji="0" lang="el-GR" altLang="cs-CZ" sz="2000" b="0" i="1" u="none" strike="noStrike" cap="none" normalizeH="0" baseline="0" dirty="0">
                <a:ln>
                  <a:noFill/>
                </a:ln>
                <a:solidFill>
                  <a:srgbClr val="202122"/>
                </a:solidFill>
                <a:effectLst/>
                <a:latin typeface="+mn-lt"/>
                <a:cs typeface="Arial" panose="020B0604020202020204" pitchFamily="34" charset="0"/>
              </a:rPr>
              <a:t>ω</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úhlová rychlost a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r</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poloměr kružnice, nebo</a:t>
            </a:r>
            <a:r>
              <a:rPr kumimoji="0" lang="cs-CZ" altLang="cs-CZ" sz="2000" b="0" i="0" u="none" strike="noStrike" cap="none" normalizeH="0" baseline="0" dirty="0">
                <a:ln>
                  <a:noFill/>
                </a:ln>
                <a:solidFill>
                  <a:schemeClr val="tx1"/>
                </a:solidFill>
                <a:effectLst/>
                <a:latin typeface="+mn-lt"/>
              </a:rPr>
              <a:t> </a:t>
            </a:r>
          </a:p>
        </p:txBody>
      </p:sp>
      <p:sp>
        <p:nvSpPr>
          <p:cNvPr id="25" name="AutoShape 2" descr="\omega">
            <a:extLst>
              <a:ext uri="{FF2B5EF4-FFF2-40B4-BE49-F238E27FC236}">
                <a16:creationId xmlns:a16="http://schemas.microsoft.com/office/drawing/2014/main" id="{304A7E12-BAB0-4C92-98D3-5CFB5BFBD403}"/>
              </a:ext>
            </a:extLst>
          </p:cNvPr>
          <p:cNvSpPr>
            <a:spLocks noChangeAspect="1" noChangeArrowheads="1"/>
          </p:cNvSpPr>
          <p:nvPr/>
        </p:nvSpPr>
        <p:spPr bwMode="auto">
          <a:xfrm>
            <a:off x="3079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dirty="0"/>
          </a:p>
        </p:txBody>
      </p:sp>
      <p:sp>
        <p:nvSpPr>
          <p:cNvPr id="26" name="AutoShape 3" descr="r">
            <a:extLst>
              <a:ext uri="{FF2B5EF4-FFF2-40B4-BE49-F238E27FC236}">
                <a16:creationId xmlns:a16="http://schemas.microsoft.com/office/drawing/2014/main" id="{3D072E8D-7685-42A3-9B21-A6B329EAC908}"/>
              </a:ext>
            </a:extLst>
          </p:cNvPr>
          <p:cNvSpPr>
            <a:spLocks noChangeAspect="1" noChangeArrowheads="1"/>
          </p:cNvSpPr>
          <p:nvPr/>
        </p:nvSpPr>
        <p:spPr bwMode="auto">
          <a:xfrm>
            <a:off x="18621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dirty="0"/>
          </a:p>
        </p:txBody>
      </p:sp>
      <p:pic>
        <p:nvPicPr>
          <p:cNvPr id="28" name="Grafický objekt 27">
            <a:extLst>
              <a:ext uri="{FF2B5EF4-FFF2-40B4-BE49-F238E27FC236}">
                <a16:creationId xmlns:a16="http://schemas.microsoft.com/office/drawing/2014/main" id="{47C066BA-8372-411D-8855-84D02C3E9F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2522" y="3911020"/>
            <a:ext cx="968958" cy="645972"/>
          </a:xfrm>
          <a:prstGeom prst="rect">
            <a:avLst/>
          </a:prstGeom>
        </p:spPr>
      </p:pic>
      <p:sp>
        <p:nvSpPr>
          <p:cNvPr id="30" name="TextovéPole 29">
            <a:extLst>
              <a:ext uri="{FF2B5EF4-FFF2-40B4-BE49-F238E27FC236}">
                <a16:creationId xmlns:a16="http://schemas.microsoft.com/office/drawing/2014/main" id="{412DFBAE-CC2C-4AF9-9082-D3005867C370}"/>
              </a:ext>
            </a:extLst>
          </p:cNvPr>
          <p:cNvSpPr txBox="1"/>
          <p:nvPr/>
        </p:nvSpPr>
        <p:spPr>
          <a:xfrm>
            <a:off x="322261" y="4556992"/>
            <a:ext cx="4572000" cy="369332"/>
          </a:xfrm>
          <a:prstGeom prst="rect">
            <a:avLst/>
          </a:prstGeom>
          <a:noFill/>
        </p:spPr>
        <p:txBody>
          <a:bodyPr wrap="square">
            <a:spAutoFit/>
          </a:bodyPr>
          <a:lstStyle/>
          <a:p>
            <a:r>
              <a:rPr lang="cs-CZ" b="0" i="0" dirty="0">
                <a:solidFill>
                  <a:srgbClr val="202122"/>
                </a:solidFill>
                <a:effectLst/>
                <a:latin typeface="Arial" panose="020B0604020202020204" pitchFamily="34" charset="0"/>
              </a:rPr>
              <a:t> kde </a:t>
            </a:r>
            <a:r>
              <a:rPr lang="cs-CZ" b="0" i="1" dirty="0">
                <a:solidFill>
                  <a:srgbClr val="202122"/>
                </a:solidFill>
                <a:effectLst/>
                <a:latin typeface="Arial" panose="020B0604020202020204" pitchFamily="34" charset="0"/>
              </a:rPr>
              <a:t>v</a:t>
            </a:r>
            <a:r>
              <a:rPr lang="cs-CZ" b="0" i="0" dirty="0">
                <a:solidFill>
                  <a:srgbClr val="202122"/>
                </a:solidFill>
                <a:effectLst/>
                <a:latin typeface="Arial" panose="020B0604020202020204" pitchFamily="34" charset="0"/>
              </a:rPr>
              <a:t> je obvodová rychlost.</a:t>
            </a:r>
            <a:endParaRPr lang="cs-CZ" dirty="0"/>
          </a:p>
        </p:txBody>
      </p:sp>
      <p:pic>
        <p:nvPicPr>
          <p:cNvPr id="7" name="Obrázek 6">
            <a:extLst>
              <a:ext uri="{FF2B5EF4-FFF2-40B4-BE49-F238E27FC236}">
                <a16:creationId xmlns:a16="http://schemas.microsoft.com/office/drawing/2014/main" id="{CCDF9035-953B-4AC1-AF87-D63CFBBC022F}"/>
              </a:ext>
            </a:extLst>
          </p:cNvPr>
          <p:cNvPicPr>
            <a:picLocks noChangeAspect="1"/>
          </p:cNvPicPr>
          <p:nvPr/>
        </p:nvPicPr>
        <p:blipFill>
          <a:blip r:embed="rId7"/>
          <a:stretch>
            <a:fillRect/>
          </a:stretch>
        </p:blipFill>
        <p:spPr>
          <a:xfrm>
            <a:off x="1484401" y="4951921"/>
            <a:ext cx="1429657" cy="1661664"/>
          </a:xfrm>
          <a:prstGeom prst="rect">
            <a:avLst/>
          </a:prstGeom>
        </p:spPr>
      </p:pic>
      <p:pic>
        <p:nvPicPr>
          <p:cNvPr id="11" name="Obrázek 10">
            <a:extLst>
              <a:ext uri="{FF2B5EF4-FFF2-40B4-BE49-F238E27FC236}">
                <a16:creationId xmlns:a16="http://schemas.microsoft.com/office/drawing/2014/main" id="{C38B2709-E728-4BD4-9030-938283EBDFFF}"/>
              </a:ext>
            </a:extLst>
          </p:cNvPr>
          <p:cNvPicPr>
            <a:picLocks noChangeAspect="1"/>
          </p:cNvPicPr>
          <p:nvPr/>
        </p:nvPicPr>
        <p:blipFill>
          <a:blip r:embed="rId8"/>
          <a:stretch>
            <a:fillRect/>
          </a:stretch>
        </p:blipFill>
        <p:spPr>
          <a:xfrm>
            <a:off x="7048446" y="2463782"/>
            <a:ext cx="1896018" cy="2018196"/>
          </a:xfrm>
          <a:prstGeom prst="rect">
            <a:avLst/>
          </a:prstGeom>
        </p:spPr>
      </p:pic>
      <p:pic>
        <p:nvPicPr>
          <p:cNvPr id="12" name="Obrázek 11">
            <a:extLst>
              <a:ext uri="{FF2B5EF4-FFF2-40B4-BE49-F238E27FC236}">
                <a16:creationId xmlns:a16="http://schemas.microsoft.com/office/drawing/2014/main" id="{22A4986C-7FFA-4265-BE7A-A54F6B6112E6}"/>
              </a:ext>
            </a:extLst>
          </p:cNvPr>
          <p:cNvPicPr>
            <a:picLocks noChangeAspect="1"/>
          </p:cNvPicPr>
          <p:nvPr/>
        </p:nvPicPr>
        <p:blipFill>
          <a:blip r:embed="rId9"/>
          <a:stretch>
            <a:fillRect/>
          </a:stretch>
        </p:blipFill>
        <p:spPr>
          <a:xfrm>
            <a:off x="7087648" y="4556992"/>
            <a:ext cx="1896018" cy="2140517"/>
          </a:xfrm>
          <a:prstGeom prst="rect">
            <a:avLst/>
          </a:prstGeom>
        </p:spPr>
      </p:pic>
    </p:spTree>
    <p:extLst>
      <p:ext uri="{BB962C8B-B14F-4D97-AF65-F5344CB8AC3E}">
        <p14:creationId xmlns:p14="http://schemas.microsoft.com/office/powerpoint/2010/main" val="2957005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69BD1ACB-C68D-4ABD-AADB-71F5F93FC050}"/>
              </a:ext>
            </a:extLst>
          </p:cNvPr>
          <p:cNvSpPr>
            <a:spLocks noChangeArrowheads="1"/>
          </p:cNvSpPr>
          <p:nvPr/>
        </p:nvSpPr>
        <p:spPr bwMode="auto">
          <a:xfrm>
            <a:off x="247650" y="231844"/>
            <a:ext cx="85820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solidFill>
                  <a:srgbClr val="202122"/>
                </a:solidFill>
                <a:effectLst/>
                <a:latin typeface="+mn-lt"/>
                <a:cs typeface="Arial" panose="020B0604020202020204" pitchFamily="34" charset="0"/>
              </a:rPr>
              <a:t>Tečné zrychlení </a:t>
            </a:r>
            <a:r>
              <a:rPr kumimoji="0" lang="cs-CZ" altLang="cs-CZ" sz="2000" b="1" i="0" u="none" strike="noStrike" cap="none" normalizeH="0" baseline="0" dirty="0" err="1">
                <a:ln>
                  <a:noFill/>
                </a:ln>
                <a:solidFill>
                  <a:srgbClr val="202122"/>
                </a:solidFill>
                <a:effectLst/>
                <a:latin typeface="+mn-lt"/>
                <a:cs typeface="Arial" panose="020B0604020202020204" pitchFamily="34" charset="0"/>
              </a:rPr>
              <a:t>a</a:t>
            </a:r>
            <a:r>
              <a:rPr kumimoji="0" lang="cs-CZ" altLang="cs-CZ" sz="2000" b="0" i="0" u="none" strike="noStrike" cap="none" normalizeH="0" baseline="-25000" dirty="0" err="1">
                <a:ln>
                  <a:noFill/>
                </a:ln>
                <a:solidFill>
                  <a:srgbClr val="202122"/>
                </a:solidFill>
                <a:effectLst/>
                <a:latin typeface="+mn-lt"/>
                <a:cs typeface="Arial" panose="020B0604020202020204" pitchFamily="34" charset="0"/>
              </a:rPr>
              <a:t>t</a:t>
            </a:r>
            <a:r>
              <a:rPr kumimoji="0" lang="cs-CZ" altLang="cs-CZ" sz="2000" b="0" i="0" u="none" strike="noStrike" cap="none" normalizeH="0" baseline="-25000" dirty="0">
                <a:ln>
                  <a:noFill/>
                </a:ln>
                <a:solidFill>
                  <a:srgbClr val="202122"/>
                </a:solidFill>
                <a:effectLst/>
                <a:latin typeface="+mn-lt"/>
                <a:cs typeface="Arial" panose="020B0604020202020204" pitchFamily="34" charset="0"/>
              </a:rPr>
              <a:t> </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se rovná první derivaci obvodové rychlosti </a:t>
            </a:r>
            <a:r>
              <a:rPr kumimoji="0" lang="cs-CZ" altLang="cs-CZ" sz="2000" b="1" i="0" u="none" strike="noStrike" cap="none" normalizeH="0" baseline="0" dirty="0">
                <a:ln>
                  <a:noFill/>
                </a:ln>
                <a:solidFill>
                  <a:srgbClr val="202122"/>
                </a:solidFill>
                <a:effectLst/>
                <a:latin typeface="+mn-lt"/>
                <a:cs typeface="Arial" panose="020B0604020202020204" pitchFamily="34" charset="0"/>
              </a:rPr>
              <a:t>v</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podle času </a:t>
            </a:r>
            <a:r>
              <a:rPr kumimoji="0" lang="cs-CZ" altLang="cs-CZ" sz="2000" i="1" u="none" strike="noStrike" cap="none" normalizeH="0" baseline="0" dirty="0">
                <a:ln>
                  <a:noFill/>
                </a:ln>
                <a:solidFill>
                  <a:srgbClr val="202122"/>
                </a:solidFill>
                <a:effectLst/>
                <a:latin typeface="+mn-lt"/>
                <a:cs typeface="Arial" panose="020B0604020202020204" pitchFamily="34" charset="0"/>
              </a:rPr>
              <a:t>t</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nebo druhé derivaci obvodové dráhy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s</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podle času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t</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a:t>
            </a:r>
            <a:r>
              <a:rPr kumimoji="0" lang="cs-CZ" altLang="cs-CZ" sz="2000" b="0" i="0" u="none" strike="noStrike" cap="none" normalizeH="0" baseline="0" dirty="0">
                <a:ln>
                  <a:noFill/>
                </a:ln>
                <a:solidFill>
                  <a:schemeClr val="tx1"/>
                </a:solidFill>
                <a:effectLst/>
                <a:latin typeface="+mn-lt"/>
              </a:rPr>
              <a:t> </a:t>
            </a:r>
          </a:p>
        </p:txBody>
      </p:sp>
      <p:sp>
        <p:nvSpPr>
          <p:cNvPr id="7" name="AutoShape 2" descr="a_{t}">
            <a:extLst>
              <a:ext uri="{FF2B5EF4-FFF2-40B4-BE49-F238E27FC236}">
                <a16:creationId xmlns:a16="http://schemas.microsoft.com/office/drawing/2014/main" id="{1AD8DD7C-31A9-4F91-8D40-ED16B45A6A21}"/>
              </a:ext>
            </a:extLst>
          </p:cNvPr>
          <p:cNvSpPr>
            <a:spLocks noChangeAspect="1" noChangeArrowheads="1"/>
          </p:cNvSpPr>
          <p:nvPr/>
        </p:nvSpPr>
        <p:spPr bwMode="auto">
          <a:xfrm flipV="1">
            <a:off x="1244600" y="305118"/>
            <a:ext cx="286068"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sz="2000"/>
          </a:p>
        </p:txBody>
      </p:sp>
      <p:sp>
        <p:nvSpPr>
          <p:cNvPr id="8" name="AutoShape 3" descr="v">
            <a:extLst>
              <a:ext uri="{FF2B5EF4-FFF2-40B4-BE49-F238E27FC236}">
                <a16:creationId xmlns:a16="http://schemas.microsoft.com/office/drawing/2014/main" id="{C9F52494-C560-4BB1-A782-78B8D92C4BC1}"/>
              </a:ext>
            </a:extLst>
          </p:cNvPr>
          <p:cNvSpPr>
            <a:spLocks noChangeAspect="1" noChangeArrowheads="1"/>
          </p:cNvSpPr>
          <p:nvPr/>
        </p:nvSpPr>
        <p:spPr bwMode="auto">
          <a:xfrm flipV="1">
            <a:off x="4070350" y="305118"/>
            <a:ext cx="286068"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sz="2000"/>
          </a:p>
        </p:txBody>
      </p:sp>
      <p:sp>
        <p:nvSpPr>
          <p:cNvPr id="9" name="AutoShape 4" descr="t">
            <a:extLst>
              <a:ext uri="{FF2B5EF4-FFF2-40B4-BE49-F238E27FC236}">
                <a16:creationId xmlns:a16="http://schemas.microsoft.com/office/drawing/2014/main" id="{C739B88E-03E9-45DA-8A01-4FCF3A12727C}"/>
              </a:ext>
            </a:extLst>
          </p:cNvPr>
          <p:cNvSpPr>
            <a:spLocks noChangeAspect="1" noChangeArrowheads="1"/>
          </p:cNvSpPr>
          <p:nvPr/>
        </p:nvSpPr>
        <p:spPr bwMode="auto">
          <a:xfrm flipV="1">
            <a:off x="5153025" y="305118"/>
            <a:ext cx="286068"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sz="2000"/>
          </a:p>
        </p:txBody>
      </p:sp>
      <p:sp>
        <p:nvSpPr>
          <p:cNvPr id="10" name="AutoShape 5" descr="s">
            <a:extLst>
              <a:ext uri="{FF2B5EF4-FFF2-40B4-BE49-F238E27FC236}">
                <a16:creationId xmlns:a16="http://schemas.microsoft.com/office/drawing/2014/main" id="{F551E943-7BBF-4868-8861-EB7D770BB2E8}"/>
              </a:ext>
            </a:extLst>
          </p:cNvPr>
          <p:cNvSpPr>
            <a:spLocks noChangeAspect="1" noChangeArrowheads="1"/>
          </p:cNvSpPr>
          <p:nvPr/>
        </p:nvSpPr>
        <p:spPr bwMode="auto">
          <a:xfrm flipV="1">
            <a:off x="7666038" y="305118"/>
            <a:ext cx="286068"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sz="2000"/>
          </a:p>
        </p:txBody>
      </p:sp>
      <p:sp>
        <p:nvSpPr>
          <p:cNvPr id="11" name="AutoShape 6" descr="t">
            <a:extLst>
              <a:ext uri="{FF2B5EF4-FFF2-40B4-BE49-F238E27FC236}">
                <a16:creationId xmlns:a16="http://schemas.microsoft.com/office/drawing/2014/main" id="{106C8254-370A-4F9C-B056-015E9BD006D5}"/>
              </a:ext>
            </a:extLst>
          </p:cNvPr>
          <p:cNvSpPr>
            <a:spLocks noChangeAspect="1" noChangeArrowheads="1"/>
          </p:cNvSpPr>
          <p:nvPr/>
        </p:nvSpPr>
        <p:spPr bwMode="auto">
          <a:xfrm flipV="1">
            <a:off x="8748713" y="305118"/>
            <a:ext cx="286068"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sz="2000"/>
          </a:p>
        </p:txBody>
      </p:sp>
      <p:pic>
        <p:nvPicPr>
          <p:cNvPr id="13" name="Grafický objekt 12">
            <a:extLst>
              <a:ext uri="{FF2B5EF4-FFF2-40B4-BE49-F238E27FC236}">
                <a16:creationId xmlns:a16="http://schemas.microsoft.com/office/drawing/2014/main" id="{AF41891A-0639-452F-9923-807C5CA975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4059" y="939730"/>
            <a:ext cx="882809" cy="582655"/>
          </a:xfrm>
          <a:prstGeom prst="rect">
            <a:avLst/>
          </a:prstGeom>
        </p:spPr>
      </p:pic>
      <p:sp>
        <p:nvSpPr>
          <p:cNvPr id="15" name="TextovéPole 14">
            <a:extLst>
              <a:ext uri="{FF2B5EF4-FFF2-40B4-BE49-F238E27FC236}">
                <a16:creationId xmlns:a16="http://schemas.microsoft.com/office/drawing/2014/main" id="{CC7D655E-7C5C-45C9-B7EA-36FEF2F4260E}"/>
              </a:ext>
            </a:extLst>
          </p:cNvPr>
          <p:cNvSpPr txBox="1"/>
          <p:nvPr/>
        </p:nvSpPr>
        <p:spPr>
          <a:xfrm>
            <a:off x="1841818" y="1031002"/>
            <a:ext cx="882809" cy="400110"/>
          </a:xfrm>
          <a:prstGeom prst="rect">
            <a:avLst/>
          </a:prstGeom>
          <a:noFill/>
        </p:spPr>
        <p:txBody>
          <a:bodyPr wrap="square">
            <a:spAutoFit/>
          </a:bodyPr>
          <a:lstStyle/>
          <a:p>
            <a:r>
              <a:rPr lang="cs-CZ" sz="2000" b="0" i="0" dirty="0">
                <a:solidFill>
                  <a:srgbClr val="202122"/>
                </a:solidFill>
                <a:effectLst/>
              </a:rPr>
              <a:t>nebo</a:t>
            </a:r>
            <a:endParaRPr lang="cs-CZ" sz="2000" dirty="0"/>
          </a:p>
        </p:txBody>
      </p:sp>
      <p:pic>
        <p:nvPicPr>
          <p:cNvPr id="17" name="Grafický objekt 16">
            <a:extLst>
              <a:ext uri="{FF2B5EF4-FFF2-40B4-BE49-F238E27FC236}">
                <a16:creationId xmlns:a16="http://schemas.microsoft.com/office/drawing/2014/main" id="{3CF4F734-E9EA-4212-9C30-13D3DFAF27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74803" y="1007946"/>
            <a:ext cx="922537" cy="582655"/>
          </a:xfrm>
          <a:prstGeom prst="rect">
            <a:avLst/>
          </a:prstGeom>
        </p:spPr>
      </p:pic>
      <p:sp>
        <p:nvSpPr>
          <p:cNvPr id="19" name="TextovéPole 18">
            <a:extLst>
              <a:ext uri="{FF2B5EF4-FFF2-40B4-BE49-F238E27FC236}">
                <a16:creationId xmlns:a16="http://schemas.microsoft.com/office/drawing/2014/main" id="{62C500DE-536E-493F-B797-AC4454DFE088}"/>
              </a:ext>
            </a:extLst>
          </p:cNvPr>
          <p:cNvSpPr txBox="1"/>
          <p:nvPr/>
        </p:nvSpPr>
        <p:spPr>
          <a:xfrm>
            <a:off x="180975" y="1630106"/>
            <a:ext cx="8853806" cy="1015663"/>
          </a:xfrm>
          <a:prstGeom prst="rect">
            <a:avLst/>
          </a:prstGeom>
          <a:noFill/>
        </p:spPr>
        <p:txBody>
          <a:bodyPr wrap="square">
            <a:spAutoFit/>
          </a:bodyPr>
          <a:lstStyle/>
          <a:p>
            <a:r>
              <a:rPr lang="cs-CZ" sz="2000" b="1" i="0" dirty="0">
                <a:solidFill>
                  <a:srgbClr val="202122"/>
                </a:solidFill>
                <a:effectLst/>
              </a:rPr>
              <a:t>Celkové</a:t>
            </a:r>
            <a:r>
              <a:rPr lang="cs-CZ" sz="2000" b="1" i="0" dirty="0">
                <a:effectLst/>
              </a:rPr>
              <a:t> </a:t>
            </a:r>
            <a:r>
              <a:rPr lang="cs-CZ" sz="2000" b="1" i="0" u="none" strike="noStrike" dirty="0">
                <a:effectLst/>
              </a:rPr>
              <a:t>zrychlení</a:t>
            </a:r>
            <a:r>
              <a:rPr lang="cs-CZ" sz="2000" b="1" i="0" dirty="0">
                <a:effectLst/>
              </a:rPr>
              <a:t> a </a:t>
            </a:r>
            <a:r>
              <a:rPr lang="cs-CZ" sz="2000" b="0" i="0" dirty="0">
                <a:solidFill>
                  <a:srgbClr val="202122"/>
                </a:solidFill>
                <a:effectLst/>
              </a:rPr>
              <a:t>se rovná vektorovému součtu dostředivého </a:t>
            </a:r>
          </a:p>
          <a:p>
            <a:r>
              <a:rPr lang="cs-CZ" sz="2000" b="0" i="0" dirty="0">
                <a:solidFill>
                  <a:srgbClr val="202122"/>
                </a:solidFill>
                <a:effectLst/>
              </a:rPr>
              <a:t>(normálového) a tečného zrychlení, velikost se vypočte podle </a:t>
            </a:r>
          </a:p>
          <a:p>
            <a:r>
              <a:rPr lang="cs-CZ" sz="2000" b="0" i="0" dirty="0">
                <a:solidFill>
                  <a:srgbClr val="202122"/>
                </a:solidFill>
                <a:effectLst/>
              </a:rPr>
              <a:t>vzorce</a:t>
            </a:r>
            <a:endParaRPr lang="cs-CZ" sz="2000" dirty="0"/>
          </a:p>
        </p:txBody>
      </p:sp>
      <p:pic>
        <p:nvPicPr>
          <p:cNvPr id="21" name="Grafický objekt 20">
            <a:extLst>
              <a:ext uri="{FF2B5EF4-FFF2-40B4-BE49-F238E27FC236}">
                <a16:creationId xmlns:a16="http://schemas.microsoft.com/office/drawing/2014/main" id="{F279191A-5C41-4F15-8AF9-E5CFDCD5C1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82841" y="2397987"/>
            <a:ext cx="1446996" cy="493681"/>
          </a:xfrm>
          <a:prstGeom prst="rect">
            <a:avLst/>
          </a:prstGeom>
        </p:spPr>
      </p:pic>
      <p:sp>
        <p:nvSpPr>
          <p:cNvPr id="23" name="TextovéPole 22">
            <a:extLst>
              <a:ext uri="{FF2B5EF4-FFF2-40B4-BE49-F238E27FC236}">
                <a16:creationId xmlns:a16="http://schemas.microsoft.com/office/drawing/2014/main" id="{38D14F8E-59EC-4362-B169-BAB144FBA771}"/>
              </a:ext>
            </a:extLst>
          </p:cNvPr>
          <p:cNvSpPr txBox="1"/>
          <p:nvPr/>
        </p:nvSpPr>
        <p:spPr>
          <a:xfrm>
            <a:off x="139859" y="2907883"/>
            <a:ext cx="8772525" cy="707886"/>
          </a:xfrm>
          <a:prstGeom prst="rect">
            <a:avLst/>
          </a:prstGeom>
          <a:noFill/>
        </p:spPr>
        <p:txBody>
          <a:bodyPr wrap="square">
            <a:spAutoFit/>
          </a:bodyPr>
          <a:lstStyle/>
          <a:p>
            <a:r>
              <a:rPr lang="cs-CZ" sz="2000" b="1" dirty="0"/>
              <a:t>Úhlové zrychlení </a:t>
            </a:r>
            <a:r>
              <a:rPr lang="el-GR" sz="2000" b="1" dirty="0"/>
              <a:t>ε</a:t>
            </a:r>
            <a:r>
              <a:rPr lang="cs-CZ" sz="2000" dirty="0"/>
              <a:t> se rovná první derivaci úhlové rychlosti </a:t>
            </a:r>
            <a:r>
              <a:rPr lang="cs-CZ" sz="2000" i="1" dirty="0"/>
              <a:t>t</a:t>
            </a:r>
            <a:r>
              <a:rPr lang="cs-CZ" sz="2000" dirty="0"/>
              <a:t> nebo druhé derivaci úhlové dráhy </a:t>
            </a:r>
            <a:r>
              <a:rPr lang="el-GR" sz="2000" b="0" i="1" dirty="0">
                <a:solidFill>
                  <a:srgbClr val="202122"/>
                </a:solidFill>
                <a:effectLst/>
              </a:rPr>
              <a:t>φ </a:t>
            </a:r>
            <a:r>
              <a:rPr lang="cs-CZ" sz="2000" dirty="0"/>
              <a:t>podle času </a:t>
            </a:r>
            <a:r>
              <a:rPr lang="cs-CZ" sz="2000" i="1" dirty="0"/>
              <a:t>t</a:t>
            </a:r>
            <a:r>
              <a:rPr lang="cs-CZ" sz="2000" dirty="0"/>
              <a:t>:</a:t>
            </a:r>
          </a:p>
        </p:txBody>
      </p:sp>
      <p:pic>
        <p:nvPicPr>
          <p:cNvPr id="25" name="Grafický objekt 24">
            <a:extLst>
              <a:ext uri="{FF2B5EF4-FFF2-40B4-BE49-F238E27FC236}">
                <a16:creationId xmlns:a16="http://schemas.microsoft.com/office/drawing/2014/main" id="{B8FB0A32-6C7B-4CF7-B109-740386A997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70966" y="3351582"/>
            <a:ext cx="928688" cy="652058"/>
          </a:xfrm>
          <a:prstGeom prst="rect">
            <a:avLst/>
          </a:prstGeom>
        </p:spPr>
      </p:pic>
      <p:sp>
        <p:nvSpPr>
          <p:cNvPr id="27" name="TextovéPole 26">
            <a:extLst>
              <a:ext uri="{FF2B5EF4-FFF2-40B4-BE49-F238E27FC236}">
                <a16:creationId xmlns:a16="http://schemas.microsoft.com/office/drawing/2014/main" id="{C6646F8F-7080-45AC-84C8-310C08F53895}"/>
              </a:ext>
            </a:extLst>
          </p:cNvPr>
          <p:cNvSpPr txBox="1"/>
          <p:nvPr/>
        </p:nvSpPr>
        <p:spPr>
          <a:xfrm>
            <a:off x="4854654" y="3524169"/>
            <a:ext cx="882809" cy="400110"/>
          </a:xfrm>
          <a:prstGeom prst="rect">
            <a:avLst/>
          </a:prstGeom>
          <a:noFill/>
        </p:spPr>
        <p:txBody>
          <a:bodyPr wrap="square">
            <a:spAutoFit/>
          </a:bodyPr>
          <a:lstStyle/>
          <a:p>
            <a:r>
              <a:rPr lang="cs-CZ" sz="2000" b="0" i="0" dirty="0">
                <a:solidFill>
                  <a:srgbClr val="202122"/>
                </a:solidFill>
                <a:effectLst/>
              </a:rPr>
              <a:t>nebo</a:t>
            </a:r>
            <a:endParaRPr lang="cs-CZ" sz="2000" dirty="0"/>
          </a:p>
        </p:txBody>
      </p:sp>
      <p:pic>
        <p:nvPicPr>
          <p:cNvPr id="29" name="Grafický objekt 28">
            <a:extLst>
              <a:ext uri="{FF2B5EF4-FFF2-40B4-BE49-F238E27FC236}">
                <a16:creationId xmlns:a16="http://schemas.microsoft.com/office/drawing/2014/main" id="{723B06FA-6793-41CC-AB0D-64621B34DDF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33076" y="3316508"/>
            <a:ext cx="1020347" cy="712317"/>
          </a:xfrm>
          <a:prstGeom prst="rect">
            <a:avLst/>
          </a:prstGeom>
        </p:spPr>
      </p:pic>
      <p:sp>
        <p:nvSpPr>
          <p:cNvPr id="30" name="Rectangle 7">
            <a:extLst>
              <a:ext uri="{FF2B5EF4-FFF2-40B4-BE49-F238E27FC236}">
                <a16:creationId xmlns:a16="http://schemas.microsoft.com/office/drawing/2014/main" id="{8C48CE60-0C03-4645-84F0-2D04098D2F96}"/>
              </a:ext>
            </a:extLst>
          </p:cNvPr>
          <p:cNvSpPr>
            <a:spLocks noChangeArrowheads="1"/>
          </p:cNvSpPr>
          <p:nvPr/>
        </p:nvSpPr>
        <p:spPr bwMode="auto">
          <a:xfrm>
            <a:off x="39370" y="3943965"/>
            <a:ext cx="8634096" cy="1402292"/>
          </a:xfrm>
          <a:prstGeom prst="rect">
            <a:avLst/>
          </a:prstGeom>
          <a:noFill/>
          <a:ln>
            <a:noFill/>
          </a:ln>
          <a:effectLst/>
        </p:spPr>
        <p:txBody>
          <a:bodyPr vert="horz" wrap="square" lIns="253920" tIns="31740" rIns="0" bIns="1587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1" u="none" strike="noStrike" cap="none" normalizeH="0" baseline="0" dirty="0">
                <a:ln>
                  <a:noFill/>
                </a:ln>
                <a:solidFill>
                  <a:srgbClr val="202122"/>
                </a:solidFill>
                <a:effectLst/>
                <a:latin typeface="+mn-lt"/>
                <a:cs typeface="Arial" panose="020B0604020202020204" pitchFamily="34" charset="0"/>
              </a:rPr>
              <a:t>Perioda a frekvence</a:t>
            </a:r>
            <a:endParaRPr kumimoji="0" lang="cs-CZ" altLang="cs-CZ" sz="2000" b="0" i="1"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effectLst/>
                <a:latin typeface="+mn-lt"/>
                <a:cs typeface="Arial" panose="020B0604020202020204" pitchFamily="34" charset="0"/>
              </a:rPr>
              <a:t>Perioda</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vyjadřuje dobu, za kterou hmotný bod opíše kružnici právě jednou.</a:t>
            </a:r>
            <a:endParaRPr kumimoji="0" lang="cs-CZ" altLang="cs-CZ"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2000" b="0" i="0" u="none" strike="noStrike" cap="none" normalizeH="0" baseline="0" dirty="0">
                <a:ln>
                  <a:noFill/>
                </a:ln>
                <a:solidFill>
                  <a:schemeClr val="tx1"/>
                </a:solidFill>
                <a:effectLst/>
                <a:latin typeface="+mn-lt"/>
              </a:rPr>
            </a:br>
            <a:endParaRPr kumimoji="0" lang="cs-CZ" altLang="cs-CZ" sz="2000" b="0" i="0" u="none" strike="noStrike" cap="none" normalizeH="0" baseline="0" dirty="0">
              <a:ln>
                <a:noFill/>
              </a:ln>
              <a:solidFill>
                <a:schemeClr val="tx1"/>
              </a:solidFill>
              <a:effectLst/>
              <a:latin typeface="+mn-lt"/>
            </a:endParaRPr>
          </a:p>
        </p:txBody>
      </p:sp>
      <p:pic>
        <p:nvPicPr>
          <p:cNvPr id="32" name="Grafický objekt 31">
            <a:extLst>
              <a:ext uri="{FF2B5EF4-FFF2-40B4-BE49-F238E27FC236}">
                <a16:creationId xmlns:a16="http://schemas.microsoft.com/office/drawing/2014/main" id="{BB5F2821-C9D0-4EEE-9D46-F76742FFFB5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550191" y="4752180"/>
            <a:ext cx="853654" cy="551318"/>
          </a:xfrm>
          <a:prstGeom prst="rect">
            <a:avLst/>
          </a:prstGeom>
        </p:spPr>
      </p:pic>
      <p:sp>
        <p:nvSpPr>
          <p:cNvPr id="34" name="TextovéPole 33">
            <a:extLst>
              <a:ext uri="{FF2B5EF4-FFF2-40B4-BE49-F238E27FC236}">
                <a16:creationId xmlns:a16="http://schemas.microsoft.com/office/drawing/2014/main" id="{11399218-2BC4-4E09-81FC-ED81916C56F2}"/>
              </a:ext>
            </a:extLst>
          </p:cNvPr>
          <p:cNvSpPr txBox="1"/>
          <p:nvPr/>
        </p:nvSpPr>
        <p:spPr>
          <a:xfrm>
            <a:off x="3689190" y="4779951"/>
            <a:ext cx="882809" cy="400110"/>
          </a:xfrm>
          <a:prstGeom prst="rect">
            <a:avLst/>
          </a:prstGeom>
          <a:noFill/>
        </p:spPr>
        <p:txBody>
          <a:bodyPr wrap="square">
            <a:spAutoFit/>
          </a:bodyPr>
          <a:lstStyle/>
          <a:p>
            <a:r>
              <a:rPr lang="cs-CZ" sz="2000" b="0" i="0" dirty="0">
                <a:solidFill>
                  <a:srgbClr val="202122"/>
                </a:solidFill>
                <a:effectLst/>
              </a:rPr>
              <a:t>nebo</a:t>
            </a:r>
            <a:endParaRPr lang="cs-CZ" sz="2000" dirty="0"/>
          </a:p>
        </p:txBody>
      </p:sp>
      <p:pic>
        <p:nvPicPr>
          <p:cNvPr id="36" name="Grafický objekt 35">
            <a:extLst>
              <a:ext uri="{FF2B5EF4-FFF2-40B4-BE49-F238E27FC236}">
                <a16:creationId xmlns:a16="http://schemas.microsoft.com/office/drawing/2014/main" id="{0A7EA3FE-09D8-437B-98CF-8CE6C080AA8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762012" y="4745953"/>
            <a:ext cx="978145" cy="551318"/>
          </a:xfrm>
          <a:prstGeom prst="rect">
            <a:avLst/>
          </a:prstGeom>
        </p:spPr>
      </p:pic>
      <p:sp>
        <p:nvSpPr>
          <p:cNvPr id="38" name="TextovéPole 37">
            <a:extLst>
              <a:ext uri="{FF2B5EF4-FFF2-40B4-BE49-F238E27FC236}">
                <a16:creationId xmlns:a16="http://schemas.microsoft.com/office/drawing/2014/main" id="{93CEE2B8-7720-4CE0-B210-598E657FC8E0}"/>
              </a:ext>
            </a:extLst>
          </p:cNvPr>
          <p:cNvSpPr txBox="1"/>
          <p:nvPr/>
        </p:nvSpPr>
        <p:spPr>
          <a:xfrm>
            <a:off x="190976" y="5346257"/>
            <a:ext cx="8482489" cy="400110"/>
          </a:xfrm>
          <a:prstGeom prst="rect">
            <a:avLst/>
          </a:prstGeom>
          <a:noFill/>
        </p:spPr>
        <p:txBody>
          <a:bodyPr wrap="square">
            <a:spAutoFit/>
          </a:bodyPr>
          <a:lstStyle/>
          <a:p>
            <a:r>
              <a:rPr lang="cs-CZ" sz="2000" b="1" i="0" u="none" strike="noStrike" dirty="0">
                <a:effectLst/>
              </a:rPr>
              <a:t>Frekvence</a:t>
            </a:r>
            <a:r>
              <a:rPr lang="cs-CZ" sz="2000" b="0" i="0" dirty="0">
                <a:solidFill>
                  <a:srgbClr val="202122"/>
                </a:solidFill>
                <a:effectLst/>
              </a:rPr>
              <a:t> určuje počet kružnic, které hmotný bod urazí za jednotku času.</a:t>
            </a:r>
            <a:endParaRPr lang="cs-CZ" sz="2000" dirty="0"/>
          </a:p>
        </p:txBody>
      </p:sp>
      <p:pic>
        <p:nvPicPr>
          <p:cNvPr id="40" name="Grafický objekt 39">
            <a:extLst>
              <a:ext uri="{FF2B5EF4-FFF2-40B4-BE49-F238E27FC236}">
                <a16:creationId xmlns:a16="http://schemas.microsoft.com/office/drawing/2014/main" id="{75B05C9E-48C4-4CEB-842A-FADA65179EF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723524" y="5927849"/>
            <a:ext cx="806027" cy="490625"/>
          </a:xfrm>
          <a:prstGeom prst="rect">
            <a:avLst/>
          </a:prstGeom>
        </p:spPr>
      </p:pic>
      <p:sp>
        <p:nvSpPr>
          <p:cNvPr id="42" name="TextovéPole 41">
            <a:extLst>
              <a:ext uri="{FF2B5EF4-FFF2-40B4-BE49-F238E27FC236}">
                <a16:creationId xmlns:a16="http://schemas.microsoft.com/office/drawing/2014/main" id="{170FB8E4-42BE-49DD-BFFF-C884E841EC96}"/>
              </a:ext>
            </a:extLst>
          </p:cNvPr>
          <p:cNvSpPr txBox="1"/>
          <p:nvPr/>
        </p:nvSpPr>
        <p:spPr>
          <a:xfrm>
            <a:off x="4736075" y="5978014"/>
            <a:ext cx="882809" cy="400110"/>
          </a:xfrm>
          <a:prstGeom prst="rect">
            <a:avLst/>
          </a:prstGeom>
          <a:noFill/>
        </p:spPr>
        <p:txBody>
          <a:bodyPr wrap="square">
            <a:spAutoFit/>
          </a:bodyPr>
          <a:lstStyle/>
          <a:p>
            <a:r>
              <a:rPr lang="cs-CZ" sz="2000" b="0" i="0" dirty="0">
                <a:solidFill>
                  <a:srgbClr val="202122"/>
                </a:solidFill>
                <a:effectLst/>
              </a:rPr>
              <a:t>nebo</a:t>
            </a:r>
            <a:endParaRPr lang="cs-CZ" sz="2000" dirty="0"/>
          </a:p>
        </p:txBody>
      </p:sp>
      <p:pic>
        <p:nvPicPr>
          <p:cNvPr id="44" name="Grafický objekt 43">
            <a:extLst>
              <a:ext uri="{FF2B5EF4-FFF2-40B4-BE49-F238E27FC236}">
                <a16:creationId xmlns:a16="http://schemas.microsoft.com/office/drawing/2014/main" id="{DAD9309B-3C85-460F-AF9A-AEE9788E97B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660119" y="5897575"/>
            <a:ext cx="1061870" cy="560988"/>
          </a:xfrm>
          <a:prstGeom prst="rect">
            <a:avLst/>
          </a:prstGeom>
        </p:spPr>
      </p:pic>
      <p:sp>
        <p:nvSpPr>
          <p:cNvPr id="46" name="TextovéPole 45">
            <a:extLst>
              <a:ext uri="{FF2B5EF4-FFF2-40B4-BE49-F238E27FC236}">
                <a16:creationId xmlns:a16="http://schemas.microsoft.com/office/drawing/2014/main" id="{6A52FC0C-45DA-4591-AA8C-62C8261E941C}"/>
              </a:ext>
            </a:extLst>
          </p:cNvPr>
          <p:cNvSpPr txBox="1"/>
          <p:nvPr/>
        </p:nvSpPr>
        <p:spPr>
          <a:xfrm>
            <a:off x="6953330" y="6028577"/>
            <a:ext cx="1938417" cy="369332"/>
          </a:xfrm>
          <a:prstGeom prst="rect">
            <a:avLst/>
          </a:prstGeom>
          <a:noFill/>
        </p:spPr>
        <p:txBody>
          <a:bodyPr wrap="square">
            <a:spAutoFit/>
          </a:bodyPr>
          <a:lstStyle/>
          <a:p>
            <a:r>
              <a:rPr lang="en-US" dirty="0"/>
              <a:t>[f] = </a:t>
            </a:r>
            <a:r>
              <a:rPr lang="cs-CZ" dirty="0"/>
              <a:t>s</a:t>
            </a:r>
            <a:r>
              <a:rPr lang="cs-CZ" baseline="30000" dirty="0"/>
              <a:t>-1</a:t>
            </a:r>
            <a:r>
              <a:rPr lang="en-US" dirty="0"/>
              <a:t> </a:t>
            </a:r>
            <a:r>
              <a:rPr lang="en-US" dirty="0" err="1"/>
              <a:t>nebo</a:t>
            </a:r>
            <a:r>
              <a:rPr lang="cs-CZ" dirty="0"/>
              <a:t> Hz </a:t>
            </a:r>
          </a:p>
        </p:txBody>
      </p:sp>
      <p:graphicFrame>
        <p:nvGraphicFramePr>
          <p:cNvPr id="47" name="Object 3">
            <a:extLst>
              <a:ext uri="{FF2B5EF4-FFF2-40B4-BE49-F238E27FC236}">
                <a16:creationId xmlns:a16="http://schemas.microsoft.com/office/drawing/2014/main" id="{B538AC38-3527-4F1A-9A62-5BECF6517F10}"/>
              </a:ext>
            </a:extLst>
          </p:cNvPr>
          <p:cNvGraphicFramePr>
            <a:graphicFrameLocks noChangeAspect="1"/>
          </p:cNvGraphicFramePr>
          <p:nvPr/>
        </p:nvGraphicFramePr>
        <p:xfrm>
          <a:off x="450728" y="5903589"/>
          <a:ext cx="604646" cy="551318"/>
        </p:xfrm>
        <a:graphic>
          <a:graphicData uri="http://schemas.openxmlformats.org/presentationml/2006/ole">
            <mc:AlternateContent xmlns:mc="http://schemas.openxmlformats.org/markup-compatibility/2006">
              <mc:Choice xmlns:v="urn:schemas-microsoft-com:vml" Requires="v">
                <p:oleObj name="Rovnice" r:id="rId20" imgW="431640" imgH="393480" progId="Equation.3">
                  <p:embed/>
                </p:oleObj>
              </mc:Choice>
              <mc:Fallback>
                <p:oleObj name="Rovnice" r:id="rId20" imgW="431640" imgH="393480" progId="Equation.3">
                  <p:embed/>
                  <p:pic>
                    <p:nvPicPr>
                      <p:cNvPr id="47" name="Object 3">
                        <a:extLst>
                          <a:ext uri="{FF2B5EF4-FFF2-40B4-BE49-F238E27FC236}">
                            <a16:creationId xmlns:a16="http://schemas.microsoft.com/office/drawing/2014/main" id="{B538AC38-3527-4F1A-9A62-5BECF6517F1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0728" y="5903589"/>
                        <a:ext cx="604646" cy="551318"/>
                      </a:xfrm>
                      <a:prstGeom prst="rect">
                        <a:avLst/>
                      </a:prstGeom>
                      <a:solidFill>
                        <a:schemeClr val="bg1"/>
                      </a:solidFill>
                      <a:ln>
                        <a:noFill/>
                      </a:ln>
                      <a:effectLst/>
                    </p:spPr>
                  </p:pic>
                </p:oleObj>
              </mc:Fallback>
            </mc:AlternateContent>
          </a:graphicData>
        </a:graphic>
      </p:graphicFrame>
      <p:pic>
        <p:nvPicPr>
          <p:cNvPr id="2" name="Obrázek 1">
            <a:extLst>
              <a:ext uri="{FF2B5EF4-FFF2-40B4-BE49-F238E27FC236}">
                <a16:creationId xmlns:a16="http://schemas.microsoft.com/office/drawing/2014/main" id="{B1652AC4-93C7-4D53-B7AA-5D5F9911A205}"/>
              </a:ext>
            </a:extLst>
          </p:cNvPr>
          <p:cNvPicPr>
            <a:picLocks noChangeAspect="1"/>
          </p:cNvPicPr>
          <p:nvPr/>
        </p:nvPicPr>
        <p:blipFill>
          <a:blip r:embed="rId22"/>
          <a:stretch>
            <a:fillRect/>
          </a:stretch>
        </p:blipFill>
        <p:spPr>
          <a:xfrm>
            <a:off x="6961585" y="723816"/>
            <a:ext cx="2073196" cy="1550467"/>
          </a:xfrm>
          <a:prstGeom prst="rect">
            <a:avLst/>
          </a:prstGeom>
        </p:spPr>
      </p:pic>
      <p:sp>
        <p:nvSpPr>
          <p:cNvPr id="3" name="TextovéPole 2">
            <a:extLst>
              <a:ext uri="{FF2B5EF4-FFF2-40B4-BE49-F238E27FC236}">
                <a16:creationId xmlns:a16="http://schemas.microsoft.com/office/drawing/2014/main" id="{405357D6-0BE2-4FA4-A9DF-DFBE7C5DC5DC}"/>
              </a:ext>
            </a:extLst>
          </p:cNvPr>
          <p:cNvSpPr txBox="1"/>
          <p:nvPr/>
        </p:nvSpPr>
        <p:spPr>
          <a:xfrm>
            <a:off x="4656318" y="1084863"/>
            <a:ext cx="1003801" cy="400110"/>
          </a:xfrm>
          <a:prstGeom prst="rect">
            <a:avLst/>
          </a:prstGeom>
          <a:noFill/>
        </p:spPr>
        <p:txBody>
          <a:bodyPr wrap="none" rtlCol="0">
            <a:spAutoFit/>
          </a:bodyPr>
          <a:lstStyle/>
          <a:p>
            <a:r>
              <a:rPr lang="cs-CZ" sz="2000" i="1" dirty="0" err="1"/>
              <a:t>a</a:t>
            </a:r>
            <a:r>
              <a:rPr lang="cs-CZ" sz="2000" baseline="-25000" dirty="0" err="1"/>
              <a:t>t</a:t>
            </a:r>
            <a:r>
              <a:rPr lang="cs-CZ" sz="2000" dirty="0"/>
              <a:t> = </a:t>
            </a:r>
            <a:r>
              <a:rPr lang="cs-CZ" sz="2000" i="1" dirty="0"/>
              <a:t>r</a:t>
            </a:r>
            <a:r>
              <a:rPr lang="cs-CZ" sz="2000" dirty="0"/>
              <a:t> . </a:t>
            </a:r>
            <a:r>
              <a:rPr lang="el-GR" sz="2000" i="1" dirty="0"/>
              <a:t>ε</a:t>
            </a:r>
            <a:endParaRPr lang="cs-CZ" sz="2000" i="1" dirty="0"/>
          </a:p>
        </p:txBody>
      </p:sp>
      <p:sp>
        <p:nvSpPr>
          <p:cNvPr id="4" name="TextovéPole 3">
            <a:extLst>
              <a:ext uri="{FF2B5EF4-FFF2-40B4-BE49-F238E27FC236}">
                <a16:creationId xmlns:a16="http://schemas.microsoft.com/office/drawing/2014/main" id="{1C82239B-D762-4273-B06F-1C3AB994AC89}"/>
              </a:ext>
            </a:extLst>
          </p:cNvPr>
          <p:cNvSpPr txBox="1"/>
          <p:nvPr/>
        </p:nvSpPr>
        <p:spPr>
          <a:xfrm>
            <a:off x="7314172" y="3513946"/>
            <a:ext cx="1037463" cy="400110"/>
          </a:xfrm>
          <a:prstGeom prst="rect">
            <a:avLst/>
          </a:prstGeom>
          <a:noFill/>
        </p:spPr>
        <p:txBody>
          <a:bodyPr wrap="none" rtlCol="0">
            <a:spAutoFit/>
          </a:bodyPr>
          <a:lstStyle/>
          <a:p>
            <a:r>
              <a:rPr lang="el-GR" sz="2000" i="1" dirty="0"/>
              <a:t>ε </a:t>
            </a:r>
            <a:r>
              <a:rPr lang="cs-CZ" sz="2000" dirty="0"/>
              <a:t>= </a:t>
            </a:r>
            <a:r>
              <a:rPr lang="cs-CZ" sz="2000" i="1" dirty="0" err="1"/>
              <a:t>a</a:t>
            </a:r>
            <a:r>
              <a:rPr lang="cs-CZ" sz="2000" baseline="-25000" dirty="0" err="1"/>
              <a:t>t</a:t>
            </a:r>
            <a:r>
              <a:rPr lang="cs-CZ" sz="2000" dirty="0"/>
              <a:t> / </a:t>
            </a:r>
            <a:r>
              <a:rPr lang="cs-CZ" sz="2000" i="1" dirty="0"/>
              <a:t>r</a:t>
            </a:r>
          </a:p>
        </p:txBody>
      </p:sp>
      <p:pic>
        <p:nvPicPr>
          <p:cNvPr id="272598" name="Picture 214">
            <a:extLst>
              <a:ext uri="{FF2B5EF4-FFF2-40B4-BE49-F238E27FC236}">
                <a16:creationId xmlns:a16="http://schemas.microsoft.com/office/drawing/2014/main" id="{374C37BC-38C0-4433-A956-7AD8D43B06B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939264" y="5970218"/>
            <a:ext cx="1361143" cy="50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563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obvodová rychlost a otáčky kotouče">
            <a:extLst>
              <a:ext uri="{FF2B5EF4-FFF2-40B4-BE49-F238E27FC236}">
                <a16:creationId xmlns:a16="http://schemas.microsoft.com/office/drawing/2014/main" id="{EE70FF5B-B62E-494D-BB62-5EE36BBF5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7" y="2849313"/>
            <a:ext cx="3067049" cy="3286777"/>
          </a:xfrm>
          <a:prstGeom prst="rect">
            <a:avLst/>
          </a:prstGeom>
          <a:noFill/>
          <a:extLst>
            <a:ext uri="{909E8E84-426E-40DD-AFC4-6F175D3DCCD1}">
              <a14:hiddenFill xmlns:a14="http://schemas.microsoft.com/office/drawing/2010/main">
                <a:solidFill>
                  <a:srgbClr val="FFFFFF"/>
                </a:solidFill>
              </a14:hiddenFill>
            </a:ext>
          </a:extLst>
        </p:spPr>
      </p:pic>
      <p:pic>
        <p:nvPicPr>
          <p:cNvPr id="275462" name="Picture 6" descr="Řezání diamantovým kotoučem - rychlost a otáčky">
            <a:extLst>
              <a:ext uri="{FF2B5EF4-FFF2-40B4-BE49-F238E27FC236}">
                <a16:creationId xmlns:a16="http://schemas.microsoft.com/office/drawing/2014/main" id="{884E374E-4A1D-476E-B245-4836D8B081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923" y="2849313"/>
            <a:ext cx="3067049" cy="337214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339A9653-961B-4AD4-BC8E-2166F2348BEC}"/>
              </a:ext>
            </a:extLst>
          </p:cNvPr>
          <p:cNvSpPr txBox="1"/>
          <p:nvPr/>
        </p:nvSpPr>
        <p:spPr>
          <a:xfrm>
            <a:off x="238125" y="1504718"/>
            <a:ext cx="8486775" cy="707886"/>
          </a:xfrm>
          <a:prstGeom prst="rect">
            <a:avLst/>
          </a:prstGeom>
          <a:noFill/>
        </p:spPr>
        <p:txBody>
          <a:bodyPr wrap="square">
            <a:spAutoFit/>
          </a:bodyPr>
          <a:lstStyle/>
          <a:p>
            <a:r>
              <a:rPr lang="cs-CZ" sz="2000" i="0" dirty="0">
                <a:solidFill>
                  <a:srgbClr val="0070C0"/>
                </a:solidFill>
                <a:effectLst/>
              </a:rPr>
              <a:t>Hmotný bod koná </a:t>
            </a:r>
            <a:r>
              <a:rPr lang="cs-CZ" sz="2000" i="0" u="sng" dirty="0">
                <a:solidFill>
                  <a:srgbClr val="0070C0"/>
                </a:solidFill>
                <a:effectLst/>
              </a:rPr>
              <a:t>rovnoměrný pohyb po kružnici</a:t>
            </a:r>
            <a:r>
              <a:rPr lang="cs-CZ" sz="2000" i="0" dirty="0">
                <a:solidFill>
                  <a:srgbClr val="0070C0"/>
                </a:solidFill>
                <a:effectLst/>
              </a:rPr>
              <a:t>, jestliže ve stejných a libovolně malých časových intervalech opíše jeho průvodič stejné úhlové dráhy.</a:t>
            </a:r>
            <a:endParaRPr lang="cs-CZ" sz="2000" dirty="0">
              <a:solidFill>
                <a:srgbClr val="0070C0"/>
              </a:solidFill>
            </a:endParaRPr>
          </a:p>
        </p:txBody>
      </p:sp>
      <p:sp>
        <p:nvSpPr>
          <p:cNvPr id="5" name="Rectangle 2">
            <a:extLst>
              <a:ext uri="{FF2B5EF4-FFF2-40B4-BE49-F238E27FC236}">
                <a16:creationId xmlns:a16="http://schemas.microsoft.com/office/drawing/2014/main" id="{BEDD06CA-66B3-4CC1-8418-E4583A62E8E9}"/>
              </a:ext>
            </a:extLst>
          </p:cNvPr>
          <p:cNvSpPr>
            <a:spLocks noGrp="1" noRot="1" noChangeArrowheads="1"/>
          </p:cNvSpPr>
          <p:nvPr>
            <p:ph type="title"/>
          </p:nvPr>
        </p:nvSpPr>
        <p:spPr>
          <a:xfrm>
            <a:off x="238125" y="210784"/>
            <a:ext cx="8229600" cy="657225"/>
          </a:xfrm>
        </p:spPr>
        <p:txBody>
          <a:bodyPr>
            <a:normAutofit/>
          </a:bodyPr>
          <a:lstStyle/>
          <a:p>
            <a:r>
              <a:rPr lang="cs-CZ" altLang="cs-CZ" sz="2400" b="1" dirty="0">
                <a:latin typeface="+mn-lt"/>
              </a:rPr>
              <a:t>Rovnoměrný pohyb po kružnici</a:t>
            </a:r>
          </a:p>
        </p:txBody>
      </p:sp>
    </p:spTree>
    <p:extLst>
      <p:ext uri="{BB962C8B-B14F-4D97-AF65-F5344CB8AC3E}">
        <p14:creationId xmlns:p14="http://schemas.microsoft.com/office/powerpoint/2010/main" val="3536091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a:extLst>
              <a:ext uri="{FF2B5EF4-FFF2-40B4-BE49-F238E27FC236}">
                <a16:creationId xmlns:a16="http://schemas.microsoft.com/office/drawing/2014/main" id="{64C143CA-5784-43BC-AC72-D9BF6593930D}"/>
              </a:ext>
            </a:extLst>
          </p:cNvPr>
          <p:cNvSpPr>
            <a:spLocks noGrp="1" noRot="1" noChangeArrowheads="1"/>
          </p:cNvSpPr>
          <p:nvPr>
            <p:ph type="title"/>
          </p:nvPr>
        </p:nvSpPr>
        <p:spPr>
          <a:xfrm>
            <a:off x="238125" y="210784"/>
            <a:ext cx="8229600" cy="657225"/>
          </a:xfrm>
        </p:spPr>
        <p:txBody>
          <a:bodyPr>
            <a:normAutofit/>
          </a:bodyPr>
          <a:lstStyle/>
          <a:p>
            <a:r>
              <a:rPr lang="cs-CZ" altLang="cs-CZ" sz="2400" b="1" dirty="0">
                <a:latin typeface="+mn-lt"/>
              </a:rPr>
              <a:t>Rovnoměrný pohyb po kružnici</a:t>
            </a:r>
          </a:p>
        </p:txBody>
      </p:sp>
      <p:sp>
        <p:nvSpPr>
          <p:cNvPr id="14" name="TextovéPole 13">
            <a:extLst>
              <a:ext uri="{FF2B5EF4-FFF2-40B4-BE49-F238E27FC236}">
                <a16:creationId xmlns:a16="http://schemas.microsoft.com/office/drawing/2014/main" id="{7FC5C272-6C47-49E7-B159-8A0C9DDAF1BA}"/>
              </a:ext>
            </a:extLst>
          </p:cNvPr>
          <p:cNvSpPr txBox="1"/>
          <p:nvPr/>
        </p:nvSpPr>
        <p:spPr>
          <a:xfrm>
            <a:off x="238125" y="868009"/>
            <a:ext cx="8667750" cy="1015663"/>
          </a:xfrm>
          <a:prstGeom prst="rect">
            <a:avLst/>
          </a:prstGeom>
          <a:noFill/>
        </p:spPr>
        <p:txBody>
          <a:bodyPr wrap="square">
            <a:spAutoFit/>
          </a:bodyPr>
          <a:lstStyle/>
          <a:p>
            <a:pPr algn="just"/>
            <a:r>
              <a:rPr lang="cs-CZ" sz="2000" b="1" dirty="0"/>
              <a:t>Rovnoměrný pohyb po kružnici </a:t>
            </a:r>
            <a:r>
              <a:rPr lang="cs-CZ" sz="2000" dirty="0"/>
              <a:t>je pohyb, při kterém je </a:t>
            </a:r>
            <a:r>
              <a:rPr lang="cs-CZ" sz="2000" u="sng" dirty="0"/>
              <a:t>trajektorie kružnice a velikost rychlosti konstantní</a:t>
            </a:r>
            <a:r>
              <a:rPr lang="en-US" sz="2000" u="sng" dirty="0"/>
              <a:t>, ale</a:t>
            </a:r>
            <a:r>
              <a:rPr lang="cs-CZ" sz="2000" u="sng" dirty="0"/>
              <a:t> </a:t>
            </a:r>
            <a:r>
              <a:rPr lang="cs-CZ" sz="2000" b="0" i="0" u="sng" dirty="0">
                <a:solidFill>
                  <a:srgbClr val="202122"/>
                </a:solidFill>
                <a:effectLst/>
              </a:rPr>
              <a:t>neustále </a:t>
            </a:r>
            <a:r>
              <a:rPr lang="en-US" sz="2000" b="0" i="0" u="sng" dirty="0">
                <a:solidFill>
                  <a:srgbClr val="202122"/>
                </a:solidFill>
                <a:effectLst/>
              </a:rPr>
              <a:t>se </a:t>
            </a:r>
            <a:r>
              <a:rPr lang="cs-CZ" sz="2000" b="0" i="0" u="sng" dirty="0">
                <a:solidFill>
                  <a:srgbClr val="202122"/>
                </a:solidFill>
                <a:effectLst/>
              </a:rPr>
              <a:t>mění směr vektoru rychlosti</a:t>
            </a:r>
            <a:r>
              <a:rPr lang="en-US" sz="2000" b="0" i="0" dirty="0">
                <a:solidFill>
                  <a:srgbClr val="202122"/>
                </a:solidFill>
                <a:effectLst/>
              </a:rPr>
              <a:t>.</a:t>
            </a:r>
            <a:r>
              <a:rPr lang="cs-CZ" sz="2000" b="0" i="0" dirty="0">
                <a:solidFill>
                  <a:srgbClr val="202122"/>
                </a:solidFill>
                <a:effectLst/>
              </a:rPr>
              <a:t> </a:t>
            </a:r>
            <a:r>
              <a:rPr lang="cs-CZ" sz="2000" dirty="0"/>
              <a:t>Jedná se o speciální případ obecného pohybu po kružnici</a:t>
            </a:r>
          </a:p>
        </p:txBody>
      </p:sp>
      <p:sp>
        <p:nvSpPr>
          <p:cNvPr id="15" name="Rectangle 1210">
            <a:extLst>
              <a:ext uri="{FF2B5EF4-FFF2-40B4-BE49-F238E27FC236}">
                <a16:creationId xmlns:a16="http://schemas.microsoft.com/office/drawing/2014/main" id="{7C4A9F2C-2D89-4BAB-AA11-EE4312E63C7C}"/>
              </a:ext>
            </a:extLst>
          </p:cNvPr>
          <p:cNvSpPr>
            <a:spLocks noChangeArrowheads="1"/>
          </p:cNvSpPr>
          <p:nvPr/>
        </p:nvSpPr>
        <p:spPr bwMode="auto">
          <a:xfrm>
            <a:off x="103188" y="2174627"/>
            <a:ext cx="8705850" cy="42953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1" u="none" strike="noStrike" cap="none" normalizeH="0" baseline="0" dirty="0">
                <a:ln>
                  <a:noFill/>
                </a:ln>
                <a:effectLst/>
                <a:latin typeface="+mn-lt"/>
                <a:cs typeface="Arial" panose="020B0604020202020204" pitchFamily="34" charset="0"/>
              </a:rPr>
              <a:t>Dráha při rovnoměrném pohybu po kružnici</a:t>
            </a:r>
            <a:endParaRPr kumimoji="0" lang="en-US" altLang="cs-CZ" sz="2000" b="1" i="1" u="none" strike="noStrike" cap="none" normalizeH="0" baseline="0" dirty="0">
              <a:ln>
                <a:noFill/>
              </a:ln>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effectLst/>
                <a:latin typeface="+mn-lt"/>
                <a:cs typeface="Arial" panose="020B0604020202020204" pitchFamily="34" charset="0"/>
              </a:rPr>
              <a:t>Obvodová dráha </a:t>
            </a:r>
            <a:r>
              <a:rPr kumimoji="0" lang="cs-CZ" altLang="cs-CZ" sz="2000" b="0" i="1" u="none" strike="noStrike" cap="none" normalizeH="0" baseline="0" dirty="0">
                <a:ln>
                  <a:noFill/>
                </a:ln>
                <a:effectLst/>
                <a:latin typeface="+mn-lt"/>
                <a:cs typeface="Arial" panose="020B0604020202020204" pitchFamily="34" charset="0"/>
              </a:rPr>
              <a:t>s</a:t>
            </a:r>
            <a:r>
              <a:rPr kumimoji="0" lang="cs-CZ" altLang="cs-CZ" sz="2000" b="0" i="0" u="none" strike="noStrike" cap="none" normalizeH="0" baseline="0" dirty="0">
                <a:ln>
                  <a:noFill/>
                </a:ln>
                <a:effectLst/>
                <a:latin typeface="+mn-lt"/>
                <a:cs typeface="Arial" panose="020B0604020202020204" pitchFamily="34" charset="0"/>
              </a:rPr>
              <a:t> je vzdálenost (délka oblouku kružnice),</a:t>
            </a:r>
            <a:endParaRPr kumimoji="0" lang="en-US" altLang="cs-CZ" sz="2000" b="0" i="0" u="none" strike="noStrike" cap="none" normalizeH="0" baseline="0" dirty="0">
              <a:ln>
                <a:noFill/>
              </a:ln>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cs typeface="Arial" panose="020B0604020202020204" pitchFamily="34" charset="0"/>
              </a:rPr>
              <a:t>kterou</a:t>
            </a:r>
            <a:r>
              <a:rPr kumimoji="0" lang="en-US" altLang="cs-CZ" sz="2000" b="0" i="0" u="none" strike="noStrike" cap="none" normalizeH="0" baseline="0" dirty="0">
                <a:ln>
                  <a:noFill/>
                </a:ln>
                <a:effectLst/>
                <a:latin typeface="+mn-lt"/>
                <a:cs typeface="Arial" panose="020B0604020202020204" pitchFamily="34" charset="0"/>
              </a:rPr>
              <a:t> </a:t>
            </a:r>
            <a:r>
              <a:rPr kumimoji="0" lang="cs-CZ" altLang="cs-CZ" sz="2000" b="0" i="0" u="none" strike="noStrike" cap="none" normalizeH="0" baseline="0" dirty="0">
                <a:ln>
                  <a:noFill/>
                </a:ln>
                <a:effectLst/>
                <a:latin typeface="+mn-lt"/>
                <a:cs typeface="Arial" panose="020B0604020202020204" pitchFamily="34" charset="0"/>
              </a:rPr>
              <a:t>urazí </a:t>
            </a:r>
            <a:r>
              <a:rPr kumimoji="0" lang="en-US" altLang="cs-CZ" sz="2000" b="0" i="0" u="none" strike="noStrike" cap="none" normalizeH="0" baseline="0" dirty="0" err="1">
                <a:ln>
                  <a:noFill/>
                </a:ln>
                <a:effectLst/>
                <a:latin typeface="+mn-lt"/>
                <a:cs typeface="Arial" panose="020B0604020202020204" pitchFamily="34" charset="0"/>
              </a:rPr>
              <a:t>hmotn</a:t>
            </a:r>
            <a:r>
              <a:rPr kumimoji="0" lang="cs-CZ" altLang="cs-CZ" sz="2000" b="0" i="0" u="none" strike="noStrike" cap="none" normalizeH="0" baseline="0" dirty="0">
                <a:ln>
                  <a:noFill/>
                </a:ln>
                <a:effectLst/>
                <a:latin typeface="+mn-lt"/>
                <a:cs typeface="Arial" panose="020B0604020202020204" pitchFamily="34" charset="0"/>
              </a:rPr>
              <a:t>ý bod během pohybu po obvodu kružnice.</a:t>
            </a:r>
            <a:br>
              <a:rPr kumimoji="0" lang="cs-CZ" altLang="cs-CZ" sz="2000" b="0" i="0" u="none" strike="noStrike" cap="none" normalizeH="0" baseline="0" dirty="0">
                <a:ln>
                  <a:noFill/>
                </a:ln>
                <a:effectLst/>
                <a:latin typeface="+mn-lt"/>
                <a:cs typeface="Arial" panose="020B0604020202020204" pitchFamily="34" charset="0"/>
              </a:rPr>
            </a:br>
            <a:r>
              <a:rPr kumimoji="0" lang="cs-CZ" altLang="cs-CZ" sz="2000" b="0" i="0" u="none" strike="noStrike" cap="none" normalizeH="0" baseline="0" dirty="0">
                <a:ln>
                  <a:noFill/>
                </a:ln>
                <a:effectLst/>
                <a:latin typeface="+mn-lt"/>
                <a:cs typeface="Arial" panose="020B0604020202020204" pitchFamily="34" charset="0"/>
              </a:rPr>
              <a:t>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s</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v</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t</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cs typeface="Arial" panose="020B0604020202020204" pitchFamily="34" charset="0"/>
              </a:rPr>
              <a:t>kde </a:t>
            </a:r>
            <a:r>
              <a:rPr kumimoji="0" lang="cs-CZ" altLang="cs-CZ" sz="2000" b="0" i="1" u="none" strike="noStrike" cap="none" normalizeH="0" baseline="0" dirty="0">
                <a:ln>
                  <a:noFill/>
                </a:ln>
                <a:effectLst/>
                <a:latin typeface="+mn-lt"/>
                <a:cs typeface="Arial" panose="020B0604020202020204" pitchFamily="34" charset="0"/>
              </a:rPr>
              <a:t>v</a:t>
            </a:r>
            <a:r>
              <a:rPr kumimoji="0" lang="cs-CZ" altLang="cs-CZ" sz="2000" b="0" i="0" u="none" strike="noStrike" cap="none" normalizeH="0" baseline="0" dirty="0">
                <a:ln>
                  <a:noFill/>
                </a:ln>
                <a:effectLst/>
                <a:latin typeface="+mn-lt"/>
                <a:cs typeface="Arial" panose="020B0604020202020204" pitchFamily="34" charset="0"/>
              </a:rPr>
              <a:t> je obvodová rychlost, </a:t>
            </a:r>
            <a:r>
              <a:rPr kumimoji="0" lang="cs-CZ" altLang="cs-CZ" sz="2000" b="0" i="1" u="none" strike="noStrike" cap="none" normalizeH="0" baseline="0" dirty="0">
                <a:ln>
                  <a:noFill/>
                </a:ln>
                <a:effectLst/>
                <a:latin typeface="+mn-lt"/>
                <a:cs typeface="Arial" panose="020B0604020202020204" pitchFamily="34" charset="0"/>
              </a:rPr>
              <a:t>t</a:t>
            </a:r>
            <a:r>
              <a:rPr kumimoji="0" lang="cs-CZ" altLang="cs-CZ" sz="2000" b="0" i="0" u="none" strike="noStrike" cap="none" normalizeH="0" baseline="0" dirty="0">
                <a:ln>
                  <a:noFill/>
                </a:ln>
                <a:effectLst/>
                <a:latin typeface="+mn-lt"/>
                <a:cs typeface="Arial" panose="020B0604020202020204" pitchFamily="34" charset="0"/>
              </a:rPr>
              <a:t> je čas.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effectLst/>
                <a:latin typeface="+mn-lt"/>
                <a:cs typeface="Arial" panose="020B0604020202020204" pitchFamily="34" charset="0"/>
              </a:rPr>
              <a:t>Úhlová dráha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φ</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úhel, který urazí</a:t>
            </a:r>
            <a:r>
              <a:rPr kumimoji="0" lang="cs-CZ" altLang="cs-CZ" sz="2000" b="0" i="0" u="none" strike="noStrike" cap="none" normalizeH="0" baseline="0" dirty="0">
                <a:ln>
                  <a:noFill/>
                </a:ln>
                <a:effectLst/>
                <a:latin typeface="+mn-lt"/>
                <a:cs typeface="Arial" panose="020B0604020202020204" pitchFamily="34" charset="0"/>
              </a:rPr>
              <a:t> průvodič </a:t>
            </a:r>
            <a:r>
              <a:rPr kumimoji="0" lang="cs-CZ" altLang="cs-CZ" sz="2000" b="0" i="0" u="none" strike="noStrike" cap="none" normalizeH="0" baseline="0" dirty="0">
                <a:ln>
                  <a:noFill/>
                </a:ln>
                <a:solidFill>
                  <a:srgbClr val="202122"/>
                </a:solidFill>
                <a:effectLst/>
                <a:latin typeface="+mn-lt"/>
                <a:cs typeface="Arial" panose="020B0604020202020204" pitchFamily="34" charset="0"/>
              </a:rPr>
              <a:t>tělesa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během pohybu.</a:t>
            </a:r>
            <a:br>
              <a:rPr kumimoji="0" lang="cs-CZ" altLang="cs-CZ" sz="2000" b="0" i="0" u="none" strike="noStrike" cap="none" normalizeH="0" baseline="0" dirty="0">
                <a:ln>
                  <a:noFill/>
                </a:ln>
                <a:solidFill>
                  <a:srgbClr val="202122"/>
                </a:solidFill>
                <a:effectLst/>
                <a:latin typeface="+mn-lt"/>
                <a:cs typeface="Arial" panose="020B0604020202020204" pitchFamily="34" charset="0"/>
              </a:rPr>
            </a:br>
            <a:r>
              <a:rPr kumimoji="0" lang="cs-CZ" altLang="cs-CZ" sz="2000" b="0" i="0" u="none" strike="noStrike" cap="none" normalizeH="0" baseline="0" dirty="0">
                <a:ln>
                  <a:noFill/>
                </a:ln>
                <a:solidFill>
                  <a:srgbClr val="202122"/>
                </a:solidFill>
                <a:effectLst/>
                <a:latin typeface="+mn-lt"/>
                <a:cs typeface="Arial" panose="020B0604020202020204" pitchFamily="34" charset="0"/>
              </a:rPr>
              <a:t>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φ</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ω</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t</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kde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ω</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úhlová rychlost,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t</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čas,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φ</a:t>
            </a:r>
            <a:r>
              <a:rPr kumimoji="0" lang="cs-CZ" altLang="cs-CZ" sz="2000" b="0" i="1" u="none" strike="noStrike" cap="none" normalizeH="0" baseline="-25000" dirty="0">
                <a:ln>
                  <a:noFill/>
                </a:ln>
                <a:solidFill>
                  <a:srgbClr val="202122"/>
                </a:solidFill>
                <a:effectLst/>
                <a:latin typeface="+mn-lt"/>
                <a:cs typeface="Arial" panose="020B0604020202020204" pitchFamily="34" charset="0"/>
              </a:rPr>
              <a:t>0</a:t>
            </a:r>
            <a:r>
              <a:rPr kumimoji="0" lang="cs-CZ" altLang="cs-CZ" sz="2000" b="0" i="1" u="none" strike="noStrike" cap="none" normalizeH="0" baseline="0" dirty="0">
                <a:ln>
                  <a:noFill/>
                </a:ln>
                <a:solidFill>
                  <a:srgbClr val="202122"/>
                </a:solidFill>
                <a:effectLst/>
                <a:latin typeface="+mn-lt"/>
                <a:cs typeface="Arial" panose="020B0604020202020204" pitchFamily="34" charset="0"/>
              </a:rPr>
              <a:t> </a:t>
            </a:r>
            <a:r>
              <a:rPr kumimoji="0" lang="cs-CZ" altLang="cs-CZ" sz="2000" b="0" u="none" strike="noStrike" cap="none" normalizeH="0" baseline="0" dirty="0">
                <a:ln>
                  <a:noFill/>
                </a:ln>
                <a:solidFill>
                  <a:srgbClr val="202122"/>
                </a:solidFill>
                <a:effectLst/>
                <a:latin typeface="+mn-lt"/>
                <a:cs typeface="Arial" panose="020B0604020202020204" pitchFamily="34" charset="0"/>
              </a:rPr>
              <a:t>je počáteční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u="none" strike="noStrike" cap="none" normalizeH="0" baseline="0" dirty="0">
                <a:ln>
                  <a:noFill/>
                </a:ln>
                <a:solidFill>
                  <a:srgbClr val="202122"/>
                </a:solidFill>
                <a:effectLst/>
                <a:latin typeface="+mn-lt"/>
                <a:cs typeface="Arial" panose="020B0604020202020204" pitchFamily="34" charset="0"/>
              </a:rPr>
              <a:t>úhlová dráha</a:t>
            </a:r>
            <a:r>
              <a:rPr kumimoji="0" lang="cs-CZ" altLang="cs-CZ" sz="2000" b="0" i="0" u="none" strike="noStrike" cap="none" normalizeH="0" baseline="0" dirty="0">
                <a:ln>
                  <a:noFill/>
                </a:ln>
                <a:solidFill>
                  <a:srgbClr val="202122"/>
                </a:solidFill>
                <a:effectLst/>
                <a:latin typeface="+mn-lt"/>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Mezi úhlovou dráhou a obvodovou dráhou je vztah</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1" u="none" strike="noStrike" cap="none" normalizeH="0" baseline="0" dirty="0">
                <a:ln>
                  <a:noFill/>
                </a:ln>
                <a:solidFill>
                  <a:srgbClr val="202122"/>
                </a:solidFill>
                <a:effectLst/>
                <a:latin typeface="+mn-lt"/>
                <a:cs typeface="Arial" panose="020B0604020202020204" pitchFamily="34" charset="0"/>
              </a:rPr>
              <a:t>                           φ</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s</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r</a:t>
            </a:r>
            <a:endParaRPr kumimoji="0" lang="cs-CZ" altLang="cs-CZ" sz="2000" b="0" i="0" u="none" strike="noStrike" cap="none" normalizeH="0" baseline="0" dirty="0">
              <a:ln>
                <a:noFill/>
              </a:ln>
              <a:solidFill>
                <a:srgbClr val="202122"/>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kde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r</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poloměr kružnice.</a:t>
            </a:r>
            <a:endParaRPr kumimoji="0" lang="cs-CZ" altLang="cs-CZ" sz="2000" b="0" i="0" u="none" strike="noStrike" cap="none" normalizeH="0" baseline="0" dirty="0">
              <a:ln>
                <a:noFill/>
              </a:ln>
              <a:solidFill>
                <a:schemeClr val="tx1"/>
              </a:solidFill>
              <a:effectLst/>
              <a:latin typeface="+mn-lt"/>
            </a:endParaRPr>
          </a:p>
        </p:txBody>
      </p:sp>
      <p:pic>
        <p:nvPicPr>
          <p:cNvPr id="6149" name="Picture 5" descr="image130">
            <a:extLst>
              <a:ext uri="{FF2B5EF4-FFF2-40B4-BE49-F238E27FC236}">
                <a16:creationId xmlns:a16="http://schemas.microsoft.com/office/drawing/2014/main" id="{399FD2D6-33B5-433F-BCE7-1EDBFB84A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6107" y="2051391"/>
            <a:ext cx="1924050" cy="176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8" name="Picture 4" descr="Rovnoměrný pohyb po kružnici - úhlová a obvodová rychlost">
            <a:extLst>
              <a:ext uri="{FF2B5EF4-FFF2-40B4-BE49-F238E27FC236}">
                <a16:creationId xmlns:a16="http://schemas.microsoft.com/office/drawing/2014/main" id="{2D3B8B22-3A46-4781-B4A4-86C37426F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575" y="4257674"/>
            <a:ext cx="2695300" cy="2482353"/>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C72C37A7-5557-4052-AD65-9B43471D3A4E}"/>
              </a:ext>
            </a:extLst>
          </p:cNvPr>
          <p:cNvPicPr>
            <a:picLocks noChangeAspect="1"/>
          </p:cNvPicPr>
          <p:nvPr/>
        </p:nvPicPr>
        <p:blipFill>
          <a:blip r:embed="rId4"/>
          <a:stretch>
            <a:fillRect/>
          </a:stretch>
        </p:blipFill>
        <p:spPr>
          <a:xfrm>
            <a:off x="3327968" y="4505325"/>
            <a:ext cx="1333889" cy="43463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83B2ED54-243D-4D46-A37B-AC40FE3B0AE8}"/>
              </a:ext>
            </a:extLst>
          </p:cNvPr>
          <p:cNvSpPr>
            <a:spLocks noChangeArrowheads="1"/>
          </p:cNvSpPr>
          <p:nvPr/>
        </p:nvSpPr>
        <p:spPr bwMode="auto">
          <a:xfrm>
            <a:off x="85724" y="174156"/>
            <a:ext cx="8924926" cy="380294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1" u="none" strike="noStrike" cap="none" normalizeH="0" baseline="0" dirty="0">
                <a:ln>
                  <a:noFill/>
                </a:ln>
                <a:solidFill>
                  <a:srgbClr val="202122"/>
                </a:solidFill>
                <a:effectLst/>
                <a:latin typeface="+mn-lt"/>
                <a:cs typeface="Arial" panose="020B0604020202020204" pitchFamily="34" charset="0"/>
              </a:rPr>
              <a:t>Rychlost při rovnoměrném pohybu po kružnici</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800" b="1" dirty="0">
              <a:solidFill>
                <a:srgbClr val="202122"/>
              </a:solidFill>
              <a:latin typeface="+mn-lt"/>
              <a:cs typeface="Arial" panose="020B0604020202020204" pitchFamily="34" charset="0"/>
              <a:hlinkClick r:id="rId2" tooltip="Obvodová rychlo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effectLst/>
                <a:latin typeface="+mn-lt"/>
                <a:cs typeface="Arial" panose="020B0604020202020204" pitchFamily="34" charset="0"/>
              </a:rPr>
              <a:t>Obvodová rychlost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v</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rychlost pohybu po obvodu kružnice</a:t>
            </a:r>
            <a:br>
              <a:rPr kumimoji="0" lang="cs-CZ" altLang="cs-CZ" sz="2000" b="0" i="0" u="none" strike="noStrike" cap="none" normalizeH="0" baseline="0" dirty="0">
                <a:ln>
                  <a:noFill/>
                </a:ln>
                <a:solidFill>
                  <a:srgbClr val="202122"/>
                </a:solidFill>
                <a:effectLst/>
                <a:latin typeface="+mn-lt"/>
                <a:cs typeface="Arial" panose="020B0604020202020204" pitchFamily="34" charset="0"/>
              </a:rPr>
            </a:br>
            <a:r>
              <a:rPr kumimoji="0" lang="cs-CZ" altLang="cs-CZ" sz="2000" b="0" i="0" u="none" strike="noStrike" cap="none" normalizeH="0" baseline="0" dirty="0">
                <a:ln>
                  <a:noFill/>
                </a:ln>
                <a:solidFill>
                  <a:srgbClr val="202122"/>
                </a:solidFill>
                <a:effectLst/>
                <a:latin typeface="+mn-lt"/>
                <a:cs typeface="Arial" panose="020B0604020202020204" pitchFamily="34" charset="0"/>
              </a:rPr>
              <a:t>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v</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0" u="none" strike="noStrike" cap="none" normalizeH="0" baseline="0" dirty="0" err="1">
                <a:ln>
                  <a:noFill/>
                </a:ln>
                <a:solidFill>
                  <a:srgbClr val="202122"/>
                </a:solidFill>
                <a:effectLst/>
                <a:latin typeface="+mn-lt"/>
                <a:cs typeface="Arial" panose="020B0604020202020204" pitchFamily="34" charset="0"/>
              </a:rPr>
              <a:t>konst</a:t>
            </a:r>
            <a:r>
              <a:rPr kumimoji="0" lang="cs-CZ" altLang="cs-CZ" sz="2000" b="0" i="0" u="none" strike="noStrike" cap="none" normalizeH="0" baseline="0" dirty="0">
                <a:ln>
                  <a:noFill/>
                </a:ln>
                <a:solidFill>
                  <a:srgbClr val="202122"/>
                </a:solidFill>
                <a:effectLst/>
                <a:latin typeface="+mn-lt"/>
                <a:cs typeface="Arial" panose="020B0604020202020204" pitchFamily="34" charset="0"/>
              </a:rPr>
              <a:t>.</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1" u="none" strike="noStrike" cap="none" normalizeH="0" baseline="0" dirty="0">
                <a:ln>
                  <a:noFill/>
                </a:ln>
                <a:solidFill>
                  <a:srgbClr val="202122"/>
                </a:solidFill>
                <a:effectLst/>
                <a:latin typeface="+mn-lt"/>
                <a:cs typeface="Arial" panose="020B0604020202020204" pitchFamily="34" charset="0"/>
              </a:rPr>
              <a:t>        v</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s</a:t>
            </a:r>
            <a:r>
              <a:rPr kumimoji="0" lang="cs-CZ" altLang="cs-CZ" sz="2000" b="0" i="0" u="none" strike="noStrike" cap="none" normalizeH="0" baseline="0" dirty="0">
                <a:ln>
                  <a:noFill/>
                </a:ln>
                <a:solidFill>
                  <a:srgbClr val="202122"/>
                </a:solidFill>
                <a:effectLst/>
                <a:latin typeface="+mn-lt"/>
                <a:cs typeface="Arial" panose="020B0604020202020204" pitchFamily="34" charset="0"/>
              </a:rPr>
              <a:t>/</a:t>
            </a:r>
            <a:r>
              <a:rPr kumimoji="0" lang="cs-CZ" altLang="cs-CZ" sz="2000" b="0" i="1" u="none" strike="noStrike" cap="none" normalizeH="0" baseline="0" dirty="0">
                <a:ln>
                  <a:noFill/>
                </a:ln>
                <a:solidFill>
                  <a:srgbClr val="202122"/>
                </a:solidFill>
                <a:effectLst/>
                <a:latin typeface="+mn-lt"/>
                <a:cs typeface="Arial" panose="020B0604020202020204" pitchFamily="34" charset="0"/>
              </a:rPr>
              <a:t>t</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kde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s</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obvodová dráha,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t</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čas</a:t>
            </a:r>
          </a:p>
          <a:p>
            <a:pPr marL="457200" marR="0" lvl="1" indent="-45720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solidFill>
                <a:srgbClr val="202122"/>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effectLst/>
                <a:latin typeface="+mn-lt"/>
                <a:cs typeface="Arial" panose="020B0604020202020204" pitchFamily="34" charset="0"/>
              </a:rPr>
              <a:t>Úhlová rychlost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ω</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rychlost průvodiče tělesa</a:t>
            </a:r>
            <a:endParaRPr kumimoji="0" lang="cs-CZ" altLang="cs-CZ" sz="2000" b="0" i="0" u="none" strike="noStrike" cap="none" normalizeH="0" baseline="0" dirty="0">
              <a:ln>
                <a:noFill/>
              </a:ln>
              <a:solidFill>
                <a:schemeClr val="tx1"/>
              </a:solidFill>
              <a:effectLst/>
              <a:latin typeface="+mn-lt"/>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1" u="none" strike="noStrike" cap="none" normalizeH="0" baseline="0" dirty="0">
                <a:ln>
                  <a:noFill/>
                </a:ln>
                <a:solidFill>
                  <a:srgbClr val="202122"/>
                </a:solidFill>
                <a:effectLst/>
                <a:latin typeface="+mn-lt"/>
                <a:cs typeface="Arial" panose="020B0604020202020204" pitchFamily="34" charset="0"/>
              </a:rPr>
              <a:t>      ω</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0" u="none" strike="noStrike" cap="none" normalizeH="0" baseline="0" dirty="0" err="1">
                <a:ln>
                  <a:noFill/>
                </a:ln>
                <a:solidFill>
                  <a:srgbClr val="202122"/>
                </a:solidFill>
                <a:effectLst/>
                <a:latin typeface="+mn-lt"/>
                <a:cs typeface="Arial" panose="020B0604020202020204" pitchFamily="34" charset="0"/>
              </a:rPr>
              <a:t>konst</a:t>
            </a:r>
            <a:r>
              <a:rPr kumimoji="0" lang="cs-CZ" altLang="cs-CZ" sz="2000" b="0" i="0" u="none" strike="noStrike" cap="none" normalizeH="0" baseline="0" dirty="0">
                <a:ln>
                  <a:noFill/>
                </a:ln>
                <a:solidFill>
                  <a:srgbClr val="202122"/>
                </a:solidFill>
                <a:effectLst/>
                <a:latin typeface="+mn-lt"/>
                <a:cs typeface="Arial" panose="020B0604020202020204" pitchFamily="34" charset="0"/>
              </a:rPr>
              <a:t>.</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1" u="none" strike="noStrike" cap="none" normalizeH="0" baseline="0" dirty="0">
                <a:ln>
                  <a:noFill/>
                </a:ln>
                <a:solidFill>
                  <a:srgbClr val="202122"/>
                </a:solidFill>
                <a:effectLst/>
                <a:latin typeface="+mn-lt"/>
                <a:cs typeface="Arial" panose="020B0604020202020204" pitchFamily="34" charset="0"/>
              </a:rPr>
              <a:t>      ω</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φ</a:t>
            </a:r>
            <a:r>
              <a:rPr kumimoji="0" lang="cs-CZ" altLang="cs-CZ" sz="2000" b="0" i="0" u="none" strike="noStrike" cap="none" normalizeH="0" baseline="0" dirty="0">
                <a:ln>
                  <a:noFill/>
                </a:ln>
                <a:solidFill>
                  <a:srgbClr val="202122"/>
                </a:solidFill>
                <a:effectLst/>
                <a:latin typeface="+mn-lt"/>
                <a:cs typeface="Arial" panose="020B0604020202020204" pitchFamily="34" charset="0"/>
              </a:rPr>
              <a:t>/</a:t>
            </a:r>
            <a:r>
              <a:rPr kumimoji="0" lang="cs-CZ" altLang="cs-CZ" sz="2000" b="0" i="1" u="none" strike="noStrike" cap="none" normalizeH="0" baseline="0" dirty="0">
                <a:ln>
                  <a:noFill/>
                </a:ln>
                <a:solidFill>
                  <a:srgbClr val="202122"/>
                </a:solidFill>
                <a:effectLst/>
                <a:latin typeface="+mn-lt"/>
                <a:cs typeface="Arial" panose="020B0604020202020204" pitchFamily="34" charset="0"/>
              </a:rPr>
              <a:t>t</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kde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φ</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úhlová dráha,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t</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čas</a:t>
            </a:r>
          </a:p>
          <a:p>
            <a:pPr marL="457200" marR="0" lvl="1" indent="-45720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solidFill>
                <a:srgbClr val="202122"/>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Vztah mezi úhlovou rychlostí a obvodovou rychlostí: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ω</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v</a:t>
            </a:r>
            <a:r>
              <a:rPr kumimoji="0" lang="cs-CZ" altLang="cs-CZ" sz="2000" b="0" i="0" u="none" strike="noStrike" cap="none" normalizeH="0" baseline="0" dirty="0">
                <a:ln>
                  <a:noFill/>
                </a:ln>
                <a:solidFill>
                  <a:srgbClr val="202122"/>
                </a:solidFill>
                <a:effectLst/>
                <a:latin typeface="+mn-lt"/>
                <a:cs typeface="Arial" panose="020B0604020202020204" pitchFamily="34" charset="0"/>
              </a:rPr>
              <a:t>/</a:t>
            </a:r>
            <a:r>
              <a:rPr kumimoji="0" lang="cs-CZ" altLang="cs-CZ" sz="2000" b="0" i="1" u="none" strike="noStrike" cap="none" normalizeH="0" baseline="0" dirty="0">
                <a:ln>
                  <a:noFill/>
                </a:ln>
                <a:solidFill>
                  <a:srgbClr val="202122"/>
                </a:solidFill>
                <a:effectLst/>
                <a:latin typeface="+mn-lt"/>
                <a:cs typeface="Arial" panose="020B0604020202020204" pitchFamily="34" charset="0"/>
              </a:rPr>
              <a:t>r</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kde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r</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poloměr kružnice.</a:t>
            </a:r>
            <a:endParaRPr kumimoji="0" lang="cs-CZ" altLang="cs-CZ" sz="2000" b="0" i="0" u="none" strike="noStrike" cap="none" normalizeH="0" baseline="0" dirty="0">
              <a:ln>
                <a:noFill/>
              </a:ln>
              <a:solidFill>
                <a:schemeClr val="tx1"/>
              </a:solidFill>
              <a:effectLst/>
              <a:latin typeface="+mn-lt"/>
            </a:endParaRPr>
          </a:p>
        </p:txBody>
      </p:sp>
      <p:pic>
        <p:nvPicPr>
          <p:cNvPr id="15" name="Picture 12" descr="http://fyzika.jreichl.com/data/M_kinematika_soubory/image148.png">
            <a:extLst>
              <a:ext uri="{FF2B5EF4-FFF2-40B4-BE49-F238E27FC236}">
                <a16:creationId xmlns:a16="http://schemas.microsoft.com/office/drawing/2014/main" id="{B3A44725-F8B5-4140-B431-C4F381496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175" y="916028"/>
            <a:ext cx="2867025"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Object 10">
            <a:extLst>
              <a:ext uri="{FF2B5EF4-FFF2-40B4-BE49-F238E27FC236}">
                <a16:creationId xmlns:a16="http://schemas.microsoft.com/office/drawing/2014/main" id="{072A8738-FB8F-4E77-84FF-D7C9CF0E018B}"/>
              </a:ext>
            </a:extLst>
          </p:cNvPr>
          <p:cNvGraphicFramePr>
            <a:graphicFrameLocks noChangeAspect="1"/>
          </p:cNvGraphicFramePr>
          <p:nvPr/>
        </p:nvGraphicFramePr>
        <p:xfrm>
          <a:off x="6894556" y="2581316"/>
          <a:ext cx="1982744" cy="580182"/>
        </p:xfrm>
        <a:graphic>
          <a:graphicData uri="http://schemas.openxmlformats.org/presentationml/2006/ole">
            <mc:AlternateContent xmlns:mc="http://schemas.openxmlformats.org/markup-compatibility/2006">
              <mc:Choice xmlns:v="urn:schemas-microsoft-com:vml" Requires="v">
                <p:oleObj name="Rovnice" r:id="rId4" imgW="1346040" imgH="393480" progId="Equation.3">
                  <p:embed/>
                </p:oleObj>
              </mc:Choice>
              <mc:Fallback>
                <p:oleObj name="Rovnice" r:id="rId4" imgW="1346040" imgH="393480" progId="Equation.3">
                  <p:embed/>
                  <p:pic>
                    <p:nvPicPr>
                      <p:cNvPr id="17" name="Object 10">
                        <a:extLst>
                          <a:ext uri="{FF2B5EF4-FFF2-40B4-BE49-F238E27FC236}">
                            <a16:creationId xmlns:a16="http://schemas.microsoft.com/office/drawing/2014/main" id="{072A8738-FB8F-4E77-84FF-D7C9CF0E01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4556" y="2581316"/>
                        <a:ext cx="1982744" cy="580182"/>
                      </a:xfrm>
                      <a:prstGeom prst="rect">
                        <a:avLst/>
                      </a:prstGeom>
                      <a:solidFill>
                        <a:schemeClr val="bg1"/>
                      </a:solidFill>
                      <a:ln>
                        <a:noFill/>
                      </a:ln>
                      <a:effectLst/>
                    </p:spPr>
                  </p:pic>
                </p:oleObj>
              </mc:Fallback>
            </mc:AlternateContent>
          </a:graphicData>
        </a:graphic>
      </p:graphicFrame>
      <p:sp>
        <p:nvSpPr>
          <p:cNvPr id="18" name="Rectangle 5">
            <a:extLst>
              <a:ext uri="{FF2B5EF4-FFF2-40B4-BE49-F238E27FC236}">
                <a16:creationId xmlns:a16="http://schemas.microsoft.com/office/drawing/2014/main" id="{978254A4-308D-4DCB-BAFE-10D1008497DB}"/>
              </a:ext>
            </a:extLst>
          </p:cNvPr>
          <p:cNvSpPr>
            <a:spLocks noChangeArrowheads="1"/>
          </p:cNvSpPr>
          <p:nvPr/>
        </p:nvSpPr>
        <p:spPr bwMode="auto">
          <a:xfrm>
            <a:off x="85724" y="4051698"/>
            <a:ext cx="8791576" cy="201784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1" i="1" u="none" strike="noStrike" cap="none" normalizeH="0" baseline="0" dirty="0">
                <a:ln>
                  <a:noFill/>
                </a:ln>
                <a:solidFill>
                  <a:srgbClr val="202122"/>
                </a:solidFill>
                <a:effectLst/>
                <a:latin typeface="+mn-lt"/>
                <a:cs typeface="Arial" panose="020B0604020202020204" pitchFamily="34" charset="0"/>
              </a:rPr>
              <a:t>Zrychlení při rovnoměrném pohybu po kružnici</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sng" strike="noStrike" cap="none" normalizeH="0" baseline="0" dirty="0">
                <a:ln>
                  <a:noFill/>
                </a:ln>
                <a:solidFill>
                  <a:srgbClr val="202122"/>
                </a:solidFill>
                <a:effectLst/>
                <a:latin typeface="+mn-lt"/>
                <a:cs typeface="Arial" panose="020B0604020202020204" pitchFamily="34" charset="0"/>
              </a:rPr>
              <a:t>Při rovnoměrném pohybu po kružnici se nemění velikost rychlosti, ale neustále se mění směr rychlosti</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Tuto změnu v čase vyjadřuje </a:t>
            </a:r>
            <a:r>
              <a:rPr kumimoji="0" lang="cs-CZ" altLang="cs-CZ" sz="2000" b="1" i="0" u="none" strike="noStrike" cap="none" normalizeH="0" baseline="0" dirty="0">
                <a:ln>
                  <a:noFill/>
                </a:ln>
                <a:effectLst/>
                <a:latin typeface="+mn-lt"/>
                <a:cs typeface="Arial" panose="020B0604020202020204" pitchFamily="34" charset="0"/>
              </a:rPr>
              <a:t>dostředivé zrychlení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a</a:t>
            </a:r>
            <a:r>
              <a:rPr kumimoji="0" lang="cs-CZ" altLang="cs-CZ" sz="2000" b="0" i="1" u="none" strike="noStrike" cap="none" normalizeH="0" baseline="-30000" dirty="0">
                <a:ln>
                  <a:noFill/>
                </a:ln>
                <a:solidFill>
                  <a:srgbClr val="202122"/>
                </a:solidFill>
                <a:effectLst/>
                <a:latin typeface="+mn-lt"/>
                <a:cs typeface="Arial" panose="020B0604020202020204" pitchFamily="34" charset="0"/>
              </a:rPr>
              <a:t>d</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jehož směr je do středu kružnice. </a:t>
            </a:r>
            <a:r>
              <a:rPr kumimoji="0" lang="cs-CZ" altLang="cs-CZ" sz="2000" b="0" i="0" u="sng" strike="noStrike" cap="none" normalizeH="0" baseline="0" dirty="0">
                <a:ln>
                  <a:noFill/>
                </a:ln>
                <a:solidFill>
                  <a:srgbClr val="202122"/>
                </a:solidFill>
                <a:effectLst/>
                <a:latin typeface="+mn-lt"/>
                <a:cs typeface="Arial" panose="020B0604020202020204" pitchFamily="34" charset="0"/>
              </a:rPr>
              <a:t>Jiné zrychlení u rovnoměrného pohybu po kružnici není (tečné zrychlení je nulové)</a:t>
            </a:r>
            <a:r>
              <a:rPr kumimoji="0" lang="cs-CZ" altLang="cs-CZ" sz="2000" b="0" i="0" u="none" strike="noStrike" cap="none" normalizeH="0" baseline="0" dirty="0">
                <a:ln>
                  <a:noFill/>
                </a:ln>
                <a:solidFill>
                  <a:srgbClr val="202122"/>
                </a:solidFill>
                <a:effectLst/>
                <a:latin typeface="+mn-lt"/>
                <a:cs typeface="Arial" panose="020B0604020202020204" pitchFamily="34" charset="0"/>
              </a:rPr>
              <a:t>.</a:t>
            </a:r>
            <a:endParaRPr kumimoji="0" lang="cs-CZ" altLang="cs-CZ"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chemeClr val="tx1"/>
              </a:solidFill>
              <a:effectLst/>
              <a:latin typeface="+mn-lt"/>
            </a:endParaRPr>
          </a:p>
        </p:txBody>
      </p:sp>
      <p:sp>
        <p:nvSpPr>
          <p:cNvPr id="20" name="TextovéPole 19">
            <a:extLst>
              <a:ext uri="{FF2B5EF4-FFF2-40B4-BE49-F238E27FC236}">
                <a16:creationId xmlns:a16="http://schemas.microsoft.com/office/drawing/2014/main" id="{3FDEF4B3-99F6-41B1-A66E-436E2583A654}"/>
              </a:ext>
            </a:extLst>
          </p:cNvPr>
          <p:cNvSpPr txBox="1"/>
          <p:nvPr/>
        </p:nvSpPr>
        <p:spPr>
          <a:xfrm>
            <a:off x="266700" y="5875297"/>
            <a:ext cx="7410451" cy="707886"/>
          </a:xfrm>
          <a:prstGeom prst="rect">
            <a:avLst/>
          </a:prstGeom>
          <a:noFill/>
        </p:spPr>
        <p:txBody>
          <a:bodyPr wrap="square">
            <a:spAutoFit/>
          </a:bodyPr>
          <a:lstStyle/>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1" u="none" strike="noStrike" cap="none" normalizeH="0" baseline="0" dirty="0">
                <a:ln>
                  <a:noFill/>
                </a:ln>
                <a:solidFill>
                  <a:srgbClr val="202122"/>
                </a:solidFill>
                <a:effectLst/>
                <a:latin typeface="+mn-lt"/>
                <a:cs typeface="Arial" panose="020B0604020202020204" pitchFamily="34" charset="0"/>
              </a:rPr>
              <a:t>       a</a:t>
            </a:r>
            <a:r>
              <a:rPr kumimoji="0" lang="cs-CZ" altLang="cs-CZ" sz="2000" b="0" i="1" u="none" strike="noStrike" cap="none" normalizeH="0" baseline="-30000" dirty="0">
                <a:ln>
                  <a:noFill/>
                </a:ln>
                <a:solidFill>
                  <a:srgbClr val="202122"/>
                </a:solidFill>
                <a:effectLst/>
                <a:latin typeface="+mn-lt"/>
                <a:cs typeface="Arial" panose="020B0604020202020204" pitchFamily="34" charset="0"/>
              </a:rPr>
              <a:t>d</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v</a:t>
            </a:r>
            <a:r>
              <a:rPr kumimoji="0" lang="cs-CZ" altLang="cs-CZ" sz="2000" b="0" i="0" u="none" strike="noStrike" cap="none" normalizeH="0" baseline="30000" dirty="0">
                <a:ln>
                  <a:noFill/>
                </a:ln>
                <a:solidFill>
                  <a:srgbClr val="202122"/>
                </a:solidFill>
                <a:effectLst/>
                <a:latin typeface="+mn-lt"/>
                <a:cs typeface="Arial" panose="020B0604020202020204" pitchFamily="34" charset="0"/>
              </a:rPr>
              <a:t>2</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r</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nebo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a</a:t>
            </a:r>
            <a:r>
              <a:rPr kumimoji="0" lang="cs-CZ" altLang="cs-CZ" sz="2000" b="0" i="1" u="none" strike="noStrike" cap="none" normalizeH="0" baseline="-30000" dirty="0">
                <a:ln>
                  <a:noFill/>
                </a:ln>
                <a:solidFill>
                  <a:srgbClr val="202122"/>
                </a:solidFill>
                <a:effectLst/>
                <a:latin typeface="+mn-lt"/>
                <a:cs typeface="Arial" panose="020B0604020202020204" pitchFamily="34" charset="0"/>
              </a:rPr>
              <a:t>d</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ω</a:t>
            </a:r>
            <a:r>
              <a:rPr kumimoji="0" lang="cs-CZ" altLang="cs-CZ" sz="2000" b="0" i="0" u="none" strike="noStrike" cap="none" normalizeH="0" baseline="30000" dirty="0">
                <a:ln>
                  <a:noFill/>
                </a:ln>
                <a:solidFill>
                  <a:srgbClr val="202122"/>
                </a:solidFill>
                <a:effectLst/>
                <a:latin typeface="+mn-lt"/>
                <a:cs typeface="Arial" panose="020B0604020202020204" pitchFamily="34" charset="0"/>
              </a:rPr>
              <a:t>2</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R</a:t>
            </a:r>
            <a:endParaRPr kumimoji="0" lang="cs-CZ" altLang="cs-CZ" sz="2000" b="0" i="0" u="none" strike="noStrike" cap="none" normalizeH="0" baseline="0" dirty="0">
              <a:ln>
                <a:noFill/>
              </a:ln>
              <a:solidFill>
                <a:srgbClr val="202122"/>
              </a:solidFill>
              <a:effectLst/>
              <a:latin typeface="+mn-lt"/>
              <a:cs typeface="Arial" panose="020B0604020202020204" pitchFamily="34"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kde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v</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obvodová rychlost,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ω</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úhlová rychlost, </a:t>
            </a:r>
            <a:r>
              <a:rPr kumimoji="0" lang="cs-CZ" altLang="cs-CZ" sz="2000" b="0" i="1" u="none" strike="noStrike" cap="none" normalizeH="0" baseline="0" dirty="0">
                <a:ln>
                  <a:noFill/>
                </a:ln>
                <a:solidFill>
                  <a:srgbClr val="202122"/>
                </a:solidFill>
                <a:effectLst/>
                <a:latin typeface="+mn-lt"/>
                <a:cs typeface="Arial" panose="020B0604020202020204" pitchFamily="34" charset="0"/>
              </a:rPr>
              <a:t>r</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je poloměr kružnice</a:t>
            </a:r>
          </a:p>
        </p:txBody>
      </p:sp>
      <p:pic>
        <p:nvPicPr>
          <p:cNvPr id="273576" name="Picture 168">
            <a:extLst>
              <a:ext uri="{FF2B5EF4-FFF2-40B4-BE49-F238E27FC236}">
                <a16:creationId xmlns:a16="http://schemas.microsoft.com/office/drawing/2014/main" id="{38A07238-BACB-42B3-AF51-6249E5BB21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5028" y="2608208"/>
            <a:ext cx="1419225" cy="530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448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A4CBB2F8-202E-4B6D-860C-7A10E9087114}"/>
              </a:ext>
            </a:extLst>
          </p:cNvPr>
          <p:cNvSpPr txBox="1"/>
          <p:nvPr/>
        </p:nvSpPr>
        <p:spPr>
          <a:xfrm>
            <a:off x="266699" y="329684"/>
            <a:ext cx="7210425" cy="461665"/>
          </a:xfrm>
          <a:prstGeom prst="rect">
            <a:avLst/>
          </a:prstGeom>
          <a:noFill/>
        </p:spPr>
        <p:txBody>
          <a:bodyPr wrap="square">
            <a:spAutoFit/>
          </a:bodyPr>
          <a:lstStyle/>
          <a:p>
            <a:r>
              <a:rPr lang="cs-CZ" sz="2400" b="1" dirty="0"/>
              <a:t>Rovnoměrně zrychlený pohyb po kružnici</a:t>
            </a:r>
          </a:p>
        </p:txBody>
      </p:sp>
      <p:sp>
        <p:nvSpPr>
          <p:cNvPr id="21" name="TextovéPole 20">
            <a:extLst>
              <a:ext uri="{FF2B5EF4-FFF2-40B4-BE49-F238E27FC236}">
                <a16:creationId xmlns:a16="http://schemas.microsoft.com/office/drawing/2014/main" id="{A85B4373-4908-49E0-833B-F5360A1B56F4}"/>
              </a:ext>
            </a:extLst>
          </p:cNvPr>
          <p:cNvSpPr txBox="1"/>
          <p:nvPr/>
        </p:nvSpPr>
        <p:spPr>
          <a:xfrm>
            <a:off x="118945" y="3092979"/>
            <a:ext cx="8729780" cy="707886"/>
          </a:xfrm>
          <a:prstGeom prst="rect">
            <a:avLst/>
          </a:prstGeom>
          <a:noFill/>
        </p:spPr>
        <p:txBody>
          <a:bodyPr wrap="square">
            <a:spAutoFit/>
          </a:bodyPr>
          <a:lstStyle/>
          <a:p>
            <a:r>
              <a:rPr lang="el-GR" sz="2000" b="0" i="1" dirty="0">
                <a:solidFill>
                  <a:srgbClr val="202122"/>
                </a:solidFill>
                <a:effectLst/>
              </a:rPr>
              <a:t>φ</a:t>
            </a:r>
            <a:r>
              <a:rPr lang="el-GR" sz="2000" b="0" i="1" baseline="-25000" dirty="0">
                <a:solidFill>
                  <a:srgbClr val="202122"/>
                </a:solidFill>
                <a:effectLst/>
              </a:rPr>
              <a:t>0</a:t>
            </a:r>
            <a:r>
              <a:rPr lang="el-GR" sz="2000" b="0" i="0" dirty="0">
                <a:solidFill>
                  <a:srgbClr val="202122"/>
                </a:solidFill>
                <a:effectLst/>
              </a:rPr>
              <a:t> </a:t>
            </a:r>
            <a:r>
              <a:rPr lang="cs-CZ" sz="2000" b="0" i="0" dirty="0">
                <a:solidFill>
                  <a:srgbClr val="202122"/>
                </a:solidFill>
                <a:effectLst/>
              </a:rPr>
              <a:t>je úhlová dráha </a:t>
            </a:r>
            <a:r>
              <a:rPr lang="en-US" sz="2000" dirty="0">
                <a:solidFill>
                  <a:srgbClr val="202122"/>
                </a:solidFill>
              </a:rPr>
              <a:t>r</a:t>
            </a:r>
            <a:r>
              <a:rPr lang="cs-CZ" sz="2000" dirty="0">
                <a:solidFill>
                  <a:srgbClr val="202122"/>
                </a:solidFill>
              </a:rPr>
              <a:t>y</a:t>
            </a:r>
            <a:r>
              <a:rPr lang="en-US" sz="2000" dirty="0" err="1">
                <a:solidFill>
                  <a:srgbClr val="202122"/>
                </a:solidFill>
              </a:rPr>
              <a:t>chlost</a:t>
            </a:r>
            <a:r>
              <a:rPr lang="cs-CZ" sz="2000" dirty="0">
                <a:solidFill>
                  <a:srgbClr val="202122"/>
                </a:solidFill>
              </a:rPr>
              <a:t> </a:t>
            </a:r>
            <a:r>
              <a:rPr lang="cs-CZ" sz="2000" b="0" i="0" dirty="0">
                <a:solidFill>
                  <a:srgbClr val="202122"/>
                </a:solidFill>
                <a:effectLst/>
              </a:rPr>
              <a:t>v počátečním čase </a:t>
            </a:r>
            <a:r>
              <a:rPr lang="cs-CZ" sz="2000" b="0" i="1" dirty="0">
                <a:solidFill>
                  <a:srgbClr val="202122"/>
                </a:solidFill>
                <a:effectLst/>
              </a:rPr>
              <a:t>t</a:t>
            </a:r>
            <a:r>
              <a:rPr lang="cs-CZ" sz="2000" b="0" i="0" baseline="-25000" dirty="0">
                <a:solidFill>
                  <a:srgbClr val="202122"/>
                </a:solidFill>
                <a:effectLst/>
              </a:rPr>
              <a:t>0 </a:t>
            </a:r>
            <a:r>
              <a:rPr lang="cs-CZ" sz="2000" b="0" i="0" dirty="0">
                <a:solidFill>
                  <a:srgbClr val="202122"/>
                </a:solidFill>
                <a:effectLst/>
              </a:rPr>
              <a:t>,</a:t>
            </a:r>
            <a:r>
              <a:rPr lang="en-US" sz="2000" b="0" i="0" dirty="0">
                <a:solidFill>
                  <a:srgbClr val="202122"/>
                </a:solidFill>
                <a:effectLst/>
              </a:rPr>
              <a:t> </a:t>
            </a:r>
            <a:r>
              <a:rPr lang="el-GR" sz="2000" b="0" i="0" dirty="0">
                <a:solidFill>
                  <a:srgbClr val="202122"/>
                </a:solidFill>
                <a:effectLst/>
              </a:rPr>
              <a:t>ω</a:t>
            </a:r>
            <a:r>
              <a:rPr lang="en-US" sz="2000" baseline="-25000" dirty="0">
                <a:solidFill>
                  <a:srgbClr val="202122"/>
                </a:solidFill>
              </a:rPr>
              <a:t>0</a:t>
            </a:r>
            <a:r>
              <a:rPr lang="en-US" sz="2000" dirty="0">
                <a:solidFill>
                  <a:srgbClr val="202122"/>
                </a:solidFill>
              </a:rPr>
              <a:t> </a:t>
            </a:r>
            <a:r>
              <a:rPr lang="cs-CZ" sz="2000" dirty="0">
                <a:solidFill>
                  <a:srgbClr val="202122"/>
                </a:solidFill>
              </a:rPr>
              <a:t>je počáteční ú</a:t>
            </a:r>
            <a:r>
              <a:rPr lang="en-US" sz="2000" dirty="0" err="1">
                <a:solidFill>
                  <a:srgbClr val="202122"/>
                </a:solidFill>
              </a:rPr>
              <a:t>hlov</a:t>
            </a:r>
            <a:r>
              <a:rPr lang="cs-CZ" sz="2000" dirty="0">
                <a:solidFill>
                  <a:srgbClr val="202122"/>
                </a:solidFill>
              </a:rPr>
              <a:t>á </a:t>
            </a:r>
            <a:r>
              <a:rPr lang="en-US" sz="2000" dirty="0">
                <a:solidFill>
                  <a:srgbClr val="202122"/>
                </a:solidFill>
              </a:rPr>
              <a:t>r</a:t>
            </a:r>
            <a:r>
              <a:rPr lang="cs-CZ" sz="2000" dirty="0">
                <a:solidFill>
                  <a:srgbClr val="202122"/>
                </a:solidFill>
              </a:rPr>
              <a:t>y</a:t>
            </a:r>
            <a:r>
              <a:rPr lang="en-US" sz="2000" dirty="0" err="1">
                <a:solidFill>
                  <a:srgbClr val="202122"/>
                </a:solidFill>
              </a:rPr>
              <a:t>chlost</a:t>
            </a:r>
            <a:r>
              <a:rPr lang="cs-CZ" sz="2000" dirty="0">
                <a:solidFill>
                  <a:srgbClr val="202122"/>
                </a:solidFill>
              </a:rPr>
              <a:t> </a:t>
            </a:r>
            <a:r>
              <a:rPr lang="cs-CZ" sz="2000" b="0" i="0" dirty="0">
                <a:solidFill>
                  <a:srgbClr val="202122"/>
                </a:solidFill>
                <a:effectLst/>
              </a:rPr>
              <a:t>v čase </a:t>
            </a:r>
            <a:r>
              <a:rPr lang="cs-CZ" sz="2000" b="0" i="1" dirty="0">
                <a:solidFill>
                  <a:srgbClr val="202122"/>
                </a:solidFill>
                <a:effectLst/>
              </a:rPr>
              <a:t>t </a:t>
            </a:r>
            <a:r>
              <a:rPr lang="cs-CZ" sz="2000" b="0" dirty="0">
                <a:solidFill>
                  <a:srgbClr val="202122"/>
                </a:solidFill>
                <a:effectLst/>
              </a:rPr>
              <a:t>a </a:t>
            </a:r>
            <a:r>
              <a:rPr lang="el-GR" sz="2000" b="0" i="1" dirty="0">
                <a:solidFill>
                  <a:srgbClr val="202122"/>
                </a:solidFill>
                <a:effectLst/>
              </a:rPr>
              <a:t>α</a:t>
            </a:r>
            <a:r>
              <a:rPr lang="cs-CZ" sz="2000" b="0" dirty="0">
                <a:solidFill>
                  <a:srgbClr val="202122"/>
                </a:solidFill>
                <a:effectLst/>
              </a:rPr>
              <a:t> je úhlové zrychlení</a:t>
            </a:r>
            <a:r>
              <a:rPr lang="cs-CZ" sz="2000" b="0" i="0" dirty="0">
                <a:solidFill>
                  <a:srgbClr val="202122"/>
                </a:solidFill>
                <a:effectLst/>
              </a:rPr>
              <a:t>. </a:t>
            </a:r>
            <a:endParaRPr lang="cs-CZ" sz="2000" dirty="0"/>
          </a:p>
        </p:txBody>
      </p:sp>
      <p:sp>
        <p:nvSpPr>
          <p:cNvPr id="23" name="TextovéPole 22">
            <a:extLst>
              <a:ext uri="{FF2B5EF4-FFF2-40B4-BE49-F238E27FC236}">
                <a16:creationId xmlns:a16="http://schemas.microsoft.com/office/drawing/2014/main" id="{6E87EE3E-5E2A-4E3E-8DAD-6CC5046790C6}"/>
              </a:ext>
            </a:extLst>
          </p:cNvPr>
          <p:cNvSpPr txBox="1"/>
          <p:nvPr/>
        </p:nvSpPr>
        <p:spPr>
          <a:xfrm>
            <a:off x="223720" y="2267832"/>
            <a:ext cx="8656020" cy="400110"/>
          </a:xfrm>
          <a:prstGeom prst="rect">
            <a:avLst/>
          </a:prstGeom>
          <a:noFill/>
        </p:spPr>
        <p:txBody>
          <a:bodyPr wrap="square">
            <a:spAutoFit/>
          </a:bodyPr>
          <a:lstStyle/>
          <a:p>
            <a:pPr algn="l"/>
            <a:r>
              <a:rPr lang="cs-CZ" sz="2000" b="1" i="0" dirty="0">
                <a:solidFill>
                  <a:srgbClr val="202122"/>
                </a:solidFill>
                <a:effectLst/>
              </a:rPr>
              <a:t>   Úhlová dráha </a:t>
            </a:r>
            <a:r>
              <a:rPr lang="el-GR" sz="2000" b="0" i="1" dirty="0">
                <a:solidFill>
                  <a:srgbClr val="202122"/>
                </a:solidFill>
                <a:effectLst/>
              </a:rPr>
              <a:t>φ</a:t>
            </a:r>
            <a:r>
              <a:rPr lang="el-GR" sz="2000" b="0" i="0" dirty="0">
                <a:solidFill>
                  <a:srgbClr val="202122"/>
                </a:solidFill>
                <a:effectLst/>
              </a:rPr>
              <a:t> </a:t>
            </a:r>
            <a:endParaRPr lang="cs-CZ" sz="2000" b="0" i="0" dirty="0">
              <a:solidFill>
                <a:srgbClr val="202122"/>
              </a:solidFill>
              <a:effectLst/>
            </a:endParaRPr>
          </a:p>
        </p:txBody>
      </p:sp>
      <p:pic>
        <p:nvPicPr>
          <p:cNvPr id="4" name="Obrázek 3">
            <a:extLst>
              <a:ext uri="{FF2B5EF4-FFF2-40B4-BE49-F238E27FC236}">
                <a16:creationId xmlns:a16="http://schemas.microsoft.com/office/drawing/2014/main" id="{E9CC64DC-3214-45ED-AC2F-8BD11075AA05}"/>
              </a:ext>
            </a:extLst>
          </p:cNvPr>
          <p:cNvPicPr>
            <a:picLocks noChangeAspect="1"/>
          </p:cNvPicPr>
          <p:nvPr/>
        </p:nvPicPr>
        <p:blipFill>
          <a:blip r:embed="rId2"/>
          <a:stretch>
            <a:fillRect/>
          </a:stretch>
        </p:blipFill>
        <p:spPr>
          <a:xfrm>
            <a:off x="3209924" y="2378591"/>
            <a:ext cx="2201495" cy="550374"/>
          </a:xfrm>
          <a:prstGeom prst="rect">
            <a:avLst/>
          </a:prstGeom>
        </p:spPr>
      </p:pic>
      <p:sp>
        <p:nvSpPr>
          <p:cNvPr id="2" name="TextovéPole 1">
            <a:extLst>
              <a:ext uri="{FF2B5EF4-FFF2-40B4-BE49-F238E27FC236}">
                <a16:creationId xmlns:a16="http://schemas.microsoft.com/office/drawing/2014/main" id="{C8D2679B-9424-45F2-944C-9DB94AB6989F}"/>
              </a:ext>
            </a:extLst>
          </p:cNvPr>
          <p:cNvSpPr txBox="1"/>
          <p:nvPr/>
        </p:nvSpPr>
        <p:spPr>
          <a:xfrm>
            <a:off x="266699" y="4073639"/>
            <a:ext cx="6686551" cy="400110"/>
          </a:xfrm>
          <a:prstGeom prst="rect">
            <a:avLst/>
          </a:prstGeom>
          <a:noFill/>
        </p:spPr>
        <p:txBody>
          <a:bodyPr wrap="square">
            <a:spAutoFit/>
          </a:bodyPr>
          <a:lstStyle/>
          <a:p>
            <a:r>
              <a:rPr lang="cs-CZ" sz="2000" b="1" i="0" dirty="0">
                <a:solidFill>
                  <a:srgbClr val="202122"/>
                </a:solidFill>
                <a:effectLst/>
              </a:rPr>
              <a:t>Okamžitá úhlová rychlost </a:t>
            </a:r>
            <a:r>
              <a:rPr lang="el-GR" sz="2000" i="0" dirty="0">
                <a:solidFill>
                  <a:srgbClr val="202122"/>
                </a:solidFill>
                <a:effectLst/>
              </a:rPr>
              <a:t>ω</a:t>
            </a:r>
            <a:endParaRPr lang="cs-CZ" sz="2000" dirty="0"/>
          </a:p>
        </p:txBody>
      </p:sp>
      <p:pic>
        <p:nvPicPr>
          <p:cNvPr id="3" name="Obrázek 2">
            <a:extLst>
              <a:ext uri="{FF2B5EF4-FFF2-40B4-BE49-F238E27FC236}">
                <a16:creationId xmlns:a16="http://schemas.microsoft.com/office/drawing/2014/main" id="{CCE65F7F-969F-47E4-95E2-A7ACBE118670}"/>
              </a:ext>
            </a:extLst>
          </p:cNvPr>
          <p:cNvPicPr>
            <a:picLocks noChangeAspect="1"/>
          </p:cNvPicPr>
          <p:nvPr/>
        </p:nvPicPr>
        <p:blipFill>
          <a:blip r:embed="rId3"/>
          <a:stretch>
            <a:fillRect/>
          </a:stretch>
        </p:blipFill>
        <p:spPr>
          <a:xfrm>
            <a:off x="3731984" y="4483709"/>
            <a:ext cx="1565731" cy="313146"/>
          </a:xfrm>
          <a:prstGeom prst="rect">
            <a:avLst/>
          </a:prstGeom>
        </p:spPr>
      </p:pic>
      <p:sp>
        <p:nvSpPr>
          <p:cNvPr id="13" name="TextovéPole 12">
            <a:extLst>
              <a:ext uri="{FF2B5EF4-FFF2-40B4-BE49-F238E27FC236}">
                <a16:creationId xmlns:a16="http://schemas.microsoft.com/office/drawing/2014/main" id="{07BBA0E6-67B9-4763-A094-F06D1CADF10C}"/>
              </a:ext>
            </a:extLst>
          </p:cNvPr>
          <p:cNvSpPr txBox="1"/>
          <p:nvPr/>
        </p:nvSpPr>
        <p:spPr>
          <a:xfrm>
            <a:off x="180975" y="4991434"/>
            <a:ext cx="4572000" cy="400110"/>
          </a:xfrm>
          <a:prstGeom prst="rect">
            <a:avLst/>
          </a:prstGeom>
          <a:noFill/>
        </p:spPr>
        <p:txBody>
          <a:bodyPr wrap="square">
            <a:spAutoFit/>
          </a:bodyPr>
          <a:lstStyle/>
          <a:p>
            <a:r>
              <a:rPr lang="cs-CZ" sz="2000" b="1" dirty="0"/>
              <a:t>Úhlové zrychlení </a:t>
            </a:r>
            <a:r>
              <a:rPr lang="el-GR" sz="2000" b="0" i="1" dirty="0">
                <a:solidFill>
                  <a:srgbClr val="202122"/>
                </a:solidFill>
                <a:effectLst/>
              </a:rPr>
              <a:t>α</a:t>
            </a:r>
            <a:r>
              <a:rPr lang="cs-CZ" sz="2000" dirty="0"/>
              <a:t> je konstantní. </a:t>
            </a:r>
          </a:p>
        </p:txBody>
      </p:sp>
      <p:sp>
        <p:nvSpPr>
          <p:cNvPr id="5" name="TextovéPole 4">
            <a:extLst>
              <a:ext uri="{FF2B5EF4-FFF2-40B4-BE49-F238E27FC236}">
                <a16:creationId xmlns:a16="http://schemas.microsoft.com/office/drawing/2014/main" id="{9017CC3F-70E9-4E15-8D0D-9788F8CD3451}"/>
              </a:ext>
            </a:extLst>
          </p:cNvPr>
          <p:cNvSpPr txBox="1"/>
          <p:nvPr/>
        </p:nvSpPr>
        <p:spPr>
          <a:xfrm>
            <a:off x="180975" y="991146"/>
            <a:ext cx="8667750" cy="1015663"/>
          </a:xfrm>
          <a:prstGeom prst="rect">
            <a:avLst/>
          </a:prstGeom>
          <a:noFill/>
        </p:spPr>
        <p:txBody>
          <a:bodyPr wrap="square">
            <a:spAutoFit/>
          </a:bodyPr>
          <a:lstStyle/>
          <a:p>
            <a:pPr algn="just"/>
            <a:r>
              <a:rPr lang="cs-CZ" sz="2000" b="1" dirty="0" err="1"/>
              <a:t>Rovnoměr</a:t>
            </a:r>
            <a:r>
              <a:rPr lang="en-US" sz="2000" b="1" dirty="0"/>
              <a:t>n</a:t>
            </a:r>
            <a:r>
              <a:rPr lang="cs-CZ" sz="2000" b="1" dirty="0"/>
              <a:t>ě zrychlený pohyb po kružnici </a:t>
            </a:r>
            <a:r>
              <a:rPr lang="cs-CZ" sz="2000" dirty="0"/>
              <a:t>je pohyb, při kterém je </a:t>
            </a:r>
            <a:r>
              <a:rPr lang="cs-CZ" sz="2000" u="sng" dirty="0"/>
              <a:t>trajektorie kružnice, velikost rychlosti se mění s konstantním tečným zrychlením (</a:t>
            </a:r>
            <a:r>
              <a:rPr lang="cs-CZ" sz="2000" b="1" u="sng" dirty="0" err="1"/>
              <a:t>a</a:t>
            </a:r>
            <a:r>
              <a:rPr lang="cs-CZ" sz="2000" b="1" u="sng" baseline="-25000" dirty="0" err="1"/>
              <a:t>t</a:t>
            </a:r>
            <a:r>
              <a:rPr lang="cs-CZ" sz="2000" u="sng" dirty="0"/>
              <a:t>)</a:t>
            </a:r>
            <a:r>
              <a:rPr lang="en-US" sz="2000" u="sng" dirty="0"/>
              <a:t>, ale</a:t>
            </a:r>
            <a:r>
              <a:rPr lang="cs-CZ" sz="2000" u="sng" dirty="0"/>
              <a:t> </a:t>
            </a:r>
            <a:r>
              <a:rPr lang="cs-CZ" sz="2000" b="0" i="0" u="sng" dirty="0">
                <a:solidFill>
                  <a:srgbClr val="202122"/>
                </a:solidFill>
                <a:effectLst/>
              </a:rPr>
              <a:t>neustále </a:t>
            </a:r>
            <a:r>
              <a:rPr lang="en-US" sz="2000" b="0" i="0" u="sng" dirty="0">
                <a:solidFill>
                  <a:srgbClr val="202122"/>
                </a:solidFill>
                <a:effectLst/>
              </a:rPr>
              <a:t>se </a:t>
            </a:r>
            <a:r>
              <a:rPr lang="cs-CZ" sz="2000" b="0" i="0" u="sng" dirty="0">
                <a:solidFill>
                  <a:srgbClr val="202122"/>
                </a:solidFill>
                <a:effectLst/>
              </a:rPr>
              <a:t>mění směr vektoru rychlosti s normálovým zrychlením (</a:t>
            </a:r>
            <a:r>
              <a:rPr lang="cs-CZ" sz="2000" b="1" i="0" u="sng" dirty="0" err="1">
                <a:solidFill>
                  <a:srgbClr val="202122"/>
                </a:solidFill>
                <a:effectLst/>
              </a:rPr>
              <a:t>a</a:t>
            </a:r>
            <a:r>
              <a:rPr lang="cs-CZ" sz="2000" b="1" i="0" u="sng" baseline="-25000" dirty="0" err="1">
                <a:solidFill>
                  <a:srgbClr val="202122"/>
                </a:solidFill>
                <a:effectLst/>
              </a:rPr>
              <a:t>n</a:t>
            </a:r>
            <a:r>
              <a:rPr lang="cs-CZ" sz="2000" b="0" i="0" u="sng" dirty="0">
                <a:solidFill>
                  <a:srgbClr val="202122"/>
                </a:solidFill>
                <a:effectLst/>
              </a:rPr>
              <a:t>)</a:t>
            </a:r>
            <a:r>
              <a:rPr lang="en-US" sz="2000" b="0" i="0" dirty="0">
                <a:solidFill>
                  <a:srgbClr val="202122"/>
                </a:solidFill>
                <a:effectLst/>
              </a:rPr>
              <a:t>.</a:t>
            </a:r>
            <a:r>
              <a:rPr lang="cs-CZ" sz="2000" b="0" i="0" dirty="0">
                <a:solidFill>
                  <a:srgbClr val="202122"/>
                </a:solidFill>
                <a:effectLst/>
              </a:rPr>
              <a:t> </a:t>
            </a:r>
            <a:endParaRPr lang="cs-CZ" sz="2000" dirty="0"/>
          </a:p>
        </p:txBody>
      </p:sp>
      <p:pic>
        <p:nvPicPr>
          <p:cNvPr id="6" name="Grafický objekt 5">
            <a:extLst>
              <a:ext uri="{FF2B5EF4-FFF2-40B4-BE49-F238E27FC236}">
                <a16:creationId xmlns:a16="http://schemas.microsoft.com/office/drawing/2014/main" id="{939207D7-0DA5-4F30-BF03-D37122DCBC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62661" y="2354339"/>
            <a:ext cx="797336" cy="572446"/>
          </a:xfrm>
          <a:prstGeom prst="rect">
            <a:avLst/>
          </a:prstGeom>
        </p:spPr>
      </p:pic>
      <p:pic>
        <p:nvPicPr>
          <p:cNvPr id="7" name="Grafický objekt 6">
            <a:extLst>
              <a:ext uri="{FF2B5EF4-FFF2-40B4-BE49-F238E27FC236}">
                <a16:creationId xmlns:a16="http://schemas.microsoft.com/office/drawing/2014/main" id="{F70C003C-5160-4FC7-8FE5-26DCF41B6C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4622" y="5999941"/>
            <a:ext cx="968958" cy="322986"/>
          </a:xfrm>
          <a:prstGeom prst="rect">
            <a:avLst/>
          </a:prstGeom>
        </p:spPr>
      </p:pic>
      <p:pic>
        <p:nvPicPr>
          <p:cNvPr id="12" name="Grafický objekt 11">
            <a:extLst>
              <a:ext uri="{FF2B5EF4-FFF2-40B4-BE49-F238E27FC236}">
                <a16:creationId xmlns:a16="http://schemas.microsoft.com/office/drawing/2014/main" id="{A8978A9A-8E31-45C8-AC71-6E4297B4A7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26930" y="4371872"/>
            <a:ext cx="747713" cy="536820"/>
          </a:xfrm>
          <a:prstGeom prst="rect">
            <a:avLst/>
          </a:prstGeom>
        </p:spPr>
      </p:pic>
      <p:sp>
        <p:nvSpPr>
          <p:cNvPr id="16" name="TextovéPole 15">
            <a:extLst>
              <a:ext uri="{FF2B5EF4-FFF2-40B4-BE49-F238E27FC236}">
                <a16:creationId xmlns:a16="http://schemas.microsoft.com/office/drawing/2014/main" id="{83FF89E9-1870-4CA9-93F3-A8B5B8BACA84}"/>
              </a:ext>
            </a:extLst>
          </p:cNvPr>
          <p:cNvSpPr txBox="1"/>
          <p:nvPr/>
        </p:nvSpPr>
        <p:spPr>
          <a:xfrm>
            <a:off x="3871911" y="5463687"/>
            <a:ext cx="1934825" cy="400110"/>
          </a:xfrm>
          <a:prstGeom prst="rect">
            <a:avLst/>
          </a:prstGeom>
          <a:noFill/>
        </p:spPr>
        <p:txBody>
          <a:bodyPr wrap="none" rtlCol="0">
            <a:spAutoFit/>
          </a:bodyPr>
          <a:lstStyle/>
          <a:p>
            <a:r>
              <a:rPr lang="el-GR" sz="2000" i="1" dirty="0"/>
              <a:t>α </a:t>
            </a:r>
            <a:r>
              <a:rPr lang="cs-CZ" sz="2000" dirty="0"/>
              <a:t>= </a:t>
            </a:r>
            <a:r>
              <a:rPr lang="cs-CZ" sz="2000" dirty="0" err="1"/>
              <a:t>konst</a:t>
            </a:r>
            <a:r>
              <a:rPr lang="cs-CZ" sz="2000" dirty="0"/>
              <a:t>. = </a:t>
            </a:r>
            <a:r>
              <a:rPr lang="cs-CZ" sz="2000" i="1" dirty="0" err="1"/>
              <a:t>a</a:t>
            </a:r>
            <a:r>
              <a:rPr lang="cs-CZ" sz="2000" baseline="-25000" dirty="0" err="1"/>
              <a:t>t</a:t>
            </a:r>
            <a:r>
              <a:rPr lang="cs-CZ" sz="2000" dirty="0"/>
              <a:t> / </a:t>
            </a:r>
            <a:r>
              <a:rPr lang="cs-CZ" sz="2000" i="1" dirty="0"/>
              <a:t>r</a:t>
            </a:r>
          </a:p>
        </p:txBody>
      </p:sp>
      <p:sp>
        <p:nvSpPr>
          <p:cNvPr id="18" name="TextovéPole 17">
            <a:extLst>
              <a:ext uri="{FF2B5EF4-FFF2-40B4-BE49-F238E27FC236}">
                <a16:creationId xmlns:a16="http://schemas.microsoft.com/office/drawing/2014/main" id="{1B015954-D6FD-4388-9D7E-37A4AD0C31B9}"/>
              </a:ext>
            </a:extLst>
          </p:cNvPr>
          <p:cNvSpPr txBox="1"/>
          <p:nvPr/>
        </p:nvSpPr>
        <p:spPr>
          <a:xfrm>
            <a:off x="485780" y="5542227"/>
            <a:ext cx="1029449" cy="400110"/>
          </a:xfrm>
          <a:prstGeom prst="rect">
            <a:avLst/>
          </a:prstGeom>
          <a:noFill/>
        </p:spPr>
        <p:txBody>
          <a:bodyPr wrap="none" rtlCol="0">
            <a:spAutoFit/>
          </a:bodyPr>
          <a:lstStyle/>
          <a:p>
            <a:r>
              <a:rPr lang="cs-CZ" sz="2000" i="1" dirty="0" err="1"/>
              <a:t>a</a:t>
            </a:r>
            <a:r>
              <a:rPr lang="cs-CZ" sz="2000" baseline="-25000" dirty="0" err="1"/>
              <a:t>t</a:t>
            </a:r>
            <a:r>
              <a:rPr lang="cs-CZ" sz="2000" dirty="0"/>
              <a:t> = </a:t>
            </a:r>
            <a:r>
              <a:rPr lang="cs-CZ" sz="2000" i="1" dirty="0"/>
              <a:t>r</a:t>
            </a:r>
            <a:r>
              <a:rPr lang="cs-CZ" sz="2000" dirty="0"/>
              <a:t> . </a:t>
            </a:r>
            <a:r>
              <a:rPr lang="el-GR" sz="2000" i="1" dirty="0"/>
              <a:t>α</a:t>
            </a:r>
            <a:endParaRPr lang="cs-CZ" sz="2000" i="1" dirty="0"/>
          </a:p>
        </p:txBody>
      </p:sp>
      <p:pic>
        <p:nvPicPr>
          <p:cNvPr id="278530" name="Picture 2">
            <a:extLst>
              <a:ext uri="{FF2B5EF4-FFF2-40B4-BE49-F238E27FC236}">
                <a16:creationId xmlns:a16="http://schemas.microsoft.com/office/drawing/2014/main" id="{C8204829-BFCA-4ED9-96C7-248D464A9F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3858" y="4371873"/>
            <a:ext cx="1394474" cy="521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097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0EE1F25-9FF5-476F-B1AB-0708D56C8DC8}"/>
              </a:ext>
            </a:extLst>
          </p:cNvPr>
          <p:cNvSpPr txBox="1"/>
          <p:nvPr/>
        </p:nvSpPr>
        <p:spPr>
          <a:xfrm>
            <a:off x="171450" y="3507641"/>
            <a:ext cx="8801100" cy="3293209"/>
          </a:xfrm>
          <a:prstGeom prst="rect">
            <a:avLst/>
          </a:prstGeom>
          <a:noFill/>
        </p:spPr>
        <p:txBody>
          <a:bodyPr wrap="square">
            <a:spAutoFit/>
          </a:bodyPr>
          <a:lstStyle/>
          <a:p>
            <a:r>
              <a:rPr lang="cs-CZ" sz="2400" b="1" i="0" dirty="0">
                <a:effectLst/>
              </a:rPr>
              <a:t>Příklad</a:t>
            </a:r>
          </a:p>
          <a:p>
            <a:endParaRPr lang="cs-CZ" sz="800" dirty="0"/>
          </a:p>
          <a:p>
            <a:pPr algn="just"/>
            <a:r>
              <a:rPr lang="cs-CZ" sz="2000" b="0" i="0" dirty="0">
                <a:effectLst/>
              </a:rPr>
              <a:t>Kolo na hřídeli se začíná roztáčet z klidu a dosáhne za dobu 20 s 200 otáček za minutu. Jaké je jeho úhlové zrychlení za předpokladu, že je během roztáčení stálé? Kolikrát se kolo za tuto dobu otočí?</a:t>
            </a:r>
          </a:p>
          <a:p>
            <a:pPr algn="just"/>
            <a:endParaRPr lang="cs-CZ" sz="800" dirty="0"/>
          </a:p>
          <a:p>
            <a:pPr algn="just"/>
            <a:r>
              <a:rPr lang="cs-CZ" sz="2000" b="0" i="0" dirty="0">
                <a:effectLst/>
              </a:rPr>
              <a:t>t = 20 s</a:t>
            </a:r>
          </a:p>
          <a:p>
            <a:pPr algn="just"/>
            <a:r>
              <a:rPr lang="cs-CZ" sz="2000" dirty="0"/>
              <a:t>n = 200 min</a:t>
            </a:r>
            <a:r>
              <a:rPr lang="cs-CZ" sz="2000" baseline="30000" dirty="0"/>
              <a:t>-1</a:t>
            </a:r>
            <a:r>
              <a:rPr lang="cs-CZ" sz="2000" dirty="0"/>
              <a:t>= 3,33 s</a:t>
            </a:r>
            <a:r>
              <a:rPr lang="cs-CZ" sz="2000" baseline="30000" dirty="0"/>
              <a:t>-1 </a:t>
            </a:r>
            <a:r>
              <a:rPr lang="cs-CZ" sz="2000" dirty="0"/>
              <a:t>= f (frekvence)</a:t>
            </a:r>
            <a:endParaRPr lang="cs-CZ" sz="2000" baseline="30000" dirty="0"/>
          </a:p>
          <a:p>
            <a:pPr algn="just"/>
            <a:endParaRPr lang="cs-CZ" sz="800" b="0" i="0" dirty="0">
              <a:effectLst/>
            </a:endParaRPr>
          </a:p>
          <a:p>
            <a:pPr algn="just"/>
            <a:r>
              <a:rPr lang="el-GR" sz="2000" dirty="0"/>
              <a:t>ω</a:t>
            </a:r>
            <a:r>
              <a:rPr lang="cs-CZ" sz="2000" dirty="0"/>
              <a:t> = 2.</a:t>
            </a:r>
            <a:r>
              <a:rPr lang="el-GR" sz="2000" dirty="0"/>
              <a:t>π</a:t>
            </a:r>
            <a:r>
              <a:rPr lang="cs-CZ" sz="2000" dirty="0"/>
              <a:t>.f = 21 rad.s</a:t>
            </a:r>
            <a:r>
              <a:rPr lang="cs-CZ" sz="2000" baseline="30000" dirty="0"/>
              <a:t>-1</a:t>
            </a:r>
            <a:endParaRPr lang="cs-CZ" sz="2000" b="0" i="0" baseline="30000" dirty="0">
              <a:effectLst/>
            </a:endParaRPr>
          </a:p>
          <a:p>
            <a:pPr algn="just"/>
            <a:r>
              <a:rPr lang="el-GR" sz="2000" dirty="0"/>
              <a:t>ε</a:t>
            </a:r>
            <a:r>
              <a:rPr lang="cs-CZ" sz="2000" dirty="0"/>
              <a:t> = </a:t>
            </a:r>
            <a:r>
              <a:rPr lang="el-GR" sz="2000" dirty="0"/>
              <a:t>ω</a:t>
            </a:r>
            <a:r>
              <a:rPr lang="cs-CZ" sz="2000" dirty="0"/>
              <a:t>/t = 2.</a:t>
            </a:r>
            <a:r>
              <a:rPr lang="el-GR" sz="2000" dirty="0"/>
              <a:t>π</a:t>
            </a:r>
            <a:r>
              <a:rPr lang="cs-CZ" sz="2000" dirty="0"/>
              <a:t>.f/t = 2.</a:t>
            </a:r>
            <a:r>
              <a:rPr lang="el-GR" sz="2000" dirty="0"/>
              <a:t>π</a:t>
            </a:r>
            <a:r>
              <a:rPr lang="cs-CZ" sz="2000" dirty="0"/>
              <a:t>. 3,33 /20 = </a:t>
            </a:r>
            <a:r>
              <a:rPr lang="cs-CZ" sz="2000" u="sng" dirty="0"/>
              <a:t>1,05 rad.s</a:t>
            </a:r>
            <a:r>
              <a:rPr lang="cs-CZ" sz="2000" u="sng" baseline="30000" dirty="0"/>
              <a:t>-2</a:t>
            </a:r>
          </a:p>
          <a:p>
            <a:pPr algn="just"/>
            <a:r>
              <a:rPr lang="el-GR" sz="2000" dirty="0"/>
              <a:t>ϕ</a:t>
            </a:r>
            <a:r>
              <a:rPr lang="cs-CZ" sz="2000" dirty="0"/>
              <a:t> = ½.</a:t>
            </a:r>
            <a:r>
              <a:rPr lang="el-GR" sz="2000" dirty="0"/>
              <a:t> ε</a:t>
            </a:r>
            <a:r>
              <a:rPr lang="cs-CZ" sz="2000" dirty="0"/>
              <a:t>.t</a:t>
            </a:r>
            <a:r>
              <a:rPr lang="cs-CZ" sz="2000" baseline="30000" dirty="0"/>
              <a:t>2</a:t>
            </a:r>
            <a:r>
              <a:rPr lang="cs-CZ" sz="2000" dirty="0"/>
              <a:t> = ½.</a:t>
            </a:r>
            <a:r>
              <a:rPr lang="el-GR" sz="2000" dirty="0"/>
              <a:t> </a:t>
            </a:r>
            <a:r>
              <a:rPr lang="cs-CZ" sz="2000" dirty="0"/>
              <a:t>1,05.20</a:t>
            </a:r>
            <a:r>
              <a:rPr lang="cs-CZ" sz="2000" baseline="30000" dirty="0"/>
              <a:t>2</a:t>
            </a:r>
            <a:r>
              <a:rPr lang="cs-CZ" sz="2000" dirty="0"/>
              <a:t> = </a:t>
            </a:r>
            <a:r>
              <a:rPr lang="cs-CZ" sz="2000" u="sng" dirty="0"/>
              <a:t>201 rad </a:t>
            </a:r>
          </a:p>
        </p:txBody>
      </p:sp>
      <p:sp>
        <p:nvSpPr>
          <p:cNvPr id="7" name="TextovéPole 6">
            <a:extLst>
              <a:ext uri="{FF2B5EF4-FFF2-40B4-BE49-F238E27FC236}">
                <a16:creationId xmlns:a16="http://schemas.microsoft.com/office/drawing/2014/main" id="{187E342C-A2E2-4967-B70A-ADD58862E303}"/>
              </a:ext>
            </a:extLst>
          </p:cNvPr>
          <p:cNvSpPr txBox="1"/>
          <p:nvPr/>
        </p:nvSpPr>
        <p:spPr>
          <a:xfrm>
            <a:off x="171450" y="128707"/>
            <a:ext cx="8801099" cy="3293209"/>
          </a:xfrm>
          <a:prstGeom prst="rect">
            <a:avLst/>
          </a:prstGeom>
          <a:noFill/>
        </p:spPr>
        <p:txBody>
          <a:bodyPr wrap="square">
            <a:spAutoFit/>
          </a:bodyPr>
          <a:lstStyle/>
          <a:p>
            <a:r>
              <a:rPr lang="cs-CZ" sz="2400" b="1" i="0" dirty="0">
                <a:effectLst/>
              </a:rPr>
              <a:t>Příklad</a:t>
            </a:r>
          </a:p>
          <a:p>
            <a:endParaRPr lang="cs-CZ" sz="800" dirty="0"/>
          </a:p>
          <a:p>
            <a:pPr algn="just"/>
            <a:r>
              <a:rPr lang="cs-CZ" sz="2000" b="0" i="0" dirty="0">
                <a:effectLst/>
              </a:rPr>
              <a:t>Kolo auta má poloměr 37,5 cm. Kolik otáček vykoná za sekundu, jede-li auto rychlostí 54 km.h</a:t>
            </a:r>
            <a:r>
              <a:rPr lang="cs-CZ" sz="2000" b="0" i="0" baseline="30000" dirty="0">
                <a:effectLst/>
              </a:rPr>
              <a:t>-1</a:t>
            </a:r>
            <a:r>
              <a:rPr lang="cs-CZ" sz="2000" b="0" i="0" dirty="0">
                <a:effectLst/>
              </a:rPr>
              <a:t>? </a:t>
            </a:r>
          </a:p>
          <a:p>
            <a:pPr algn="just"/>
            <a:endParaRPr lang="cs-CZ" sz="800" dirty="0"/>
          </a:p>
          <a:p>
            <a:pPr algn="just"/>
            <a:r>
              <a:rPr lang="cs-CZ" sz="2000" dirty="0"/>
              <a:t>r = 37,5 cm = 0,375 m</a:t>
            </a:r>
          </a:p>
          <a:p>
            <a:pPr algn="just"/>
            <a:r>
              <a:rPr lang="cs-CZ" sz="2000" dirty="0"/>
              <a:t>v = 54 km.h</a:t>
            </a:r>
            <a:r>
              <a:rPr lang="cs-CZ" sz="2000" baseline="30000" dirty="0"/>
              <a:t>-1</a:t>
            </a:r>
            <a:r>
              <a:rPr lang="cs-CZ" sz="2000" dirty="0"/>
              <a:t> = 15 m.s</a:t>
            </a:r>
            <a:r>
              <a:rPr lang="cs-CZ" sz="2000" baseline="30000" dirty="0"/>
              <a:t>-1</a:t>
            </a:r>
          </a:p>
          <a:p>
            <a:pPr algn="just"/>
            <a:r>
              <a:rPr lang="cs-CZ" sz="2000" dirty="0"/>
              <a:t>t = 1 s</a:t>
            </a:r>
          </a:p>
          <a:p>
            <a:pPr algn="just"/>
            <a:r>
              <a:rPr lang="cs-CZ" sz="2000" dirty="0"/>
              <a:t>n = ? </a:t>
            </a:r>
          </a:p>
          <a:p>
            <a:pPr algn="just"/>
            <a:endParaRPr lang="cs-CZ" sz="800" dirty="0"/>
          </a:p>
          <a:p>
            <a:pPr algn="just"/>
            <a:r>
              <a:rPr lang="cs-CZ" sz="2000" dirty="0"/>
              <a:t>1)  n = </a:t>
            </a:r>
            <a:r>
              <a:rPr lang="el-GR" sz="2000" dirty="0"/>
              <a:t>ω</a:t>
            </a:r>
            <a:r>
              <a:rPr lang="cs-CZ" sz="2000" dirty="0"/>
              <a:t>/2.</a:t>
            </a:r>
            <a:r>
              <a:rPr lang="el-GR" sz="2000" dirty="0"/>
              <a:t>π</a:t>
            </a:r>
            <a:r>
              <a:rPr lang="cs-CZ" sz="2000" dirty="0"/>
              <a:t> = v /2.</a:t>
            </a:r>
            <a:r>
              <a:rPr lang="el-GR" sz="2000" dirty="0"/>
              <a:t>π</a:t>
            </a:r>
            <a:r>
              <a:rPr lang="cs-CZ" sz="2000" dirty="0"/>
              <a:t>.r = 15/2.</a:t>
            </a:r>
            <a:r>
              <a:rPr lang="el-GR" sz="2000" dirty="0"/>
              <a:t>π</a:t>
            </a:r>
            <a:r>
              <a:rPr lang="cs-CZ" sz="2000" dirty="0"/>
              <a:t>.0,375 = </a:t>
            </a:r>
            <a:r>
              <a:rPr lang="cs-CZ" sz="2000" u="sng" dirty="0"/>
              <a:t>6,4 s</a:t>
            </a:r>
            <a:r>
              <a:rPr lang="cs-CZ" sz="2000" u="sng" baseline="30000" dirty="0"/>
              <a:t>-1</a:t>
            </a:r>
            <a:endParaRPr lang="cs-CZ" sz="2000" dirty="0"/>
          </a:p>
          <a:p>
            <a:pPr algn="just"/>
            <a:r>
              <a:rPr lang="cs-CZ" sz="2000" dirty="0"/>
              <a:t>2)  n = v.t / 2.</a:t>
            </a:r>
            <a:r>
              <a:rPr lang="el-GR" sz="2000" dirty="0"/>
              <a:t>π</a:t>
            </a:r>
            <a:r>
              <a:rPr lang="cs-CZ" sz="2000" dirty="0"/>
              <a:t>.r = 15.1/2.</a:t>
            </a:r>
            <a:r>
              <a:rPr lang="el-GR" sz="2000" dirty="0"/>
              <a:t>π</a:t>
            </a:r>
            <a:r>
              <a:rPr lang="cs-CZ" sz="2000" dirty="0"/>
              <a:t>.0,375 = </a:t>
            </a:r>
            <a:r>
              <a:rPr lang="cs-CZ" sz="2000" u="sng" dirty="0"/>
              <a:t>6,4 s</a:t>
            </a:r>
            <a:r>
              <a:rPr lang="cs-CZ" sz="2000" u="sng" baseline="30000" dirty="0"/>
              <a:t>-1</a:t>
            </a:r>
            <a:endParaRPr lang="cs-CZ" sz="2000" dirty="0"/>
          </a:p>
        </p:txBody>
      </p:sp>
    </p:spTree>
    <p:extLst>
      <p:ext uri="{BB962C8B-B14F-4D97-AF65-F5344CB8AC3E}">
        <p14:creationId xmlns:p14="http://schemas.microsoft.com/office/powerpoint/2010/main" val="2978812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93DD5C3-4C20-42C3-890F-A7C05C98F377}"/>
              </a:ext>
            </a:extLst>
          </p:cNvPr>
          <p:cNvSpPr txBox="1"/>
          <p:nvPr/>
        </p:nvSpPr>
        <p:spPr>
          <a:xfrm>
            <a:off x="200025" y="329684"/>
            <a:ext cx="4572000" cy="400110"/>
          </a:xfrm>
          <a:prstGeom prst="rect">
            <a:avLst/>
          </a:prstGeom>
          <a:noFill/>
        </p:spPr>
        <p:txBody>
          <a:bodyPr wrap="square">
            <a:spAutoFit/>
          </a:bodyPr>
          <a:lstStyle/>
          <a:p>
            <a:r>
              <a:rPr lang="cs-CZ" sz="2000" b="0" i="0" dirty="0">
                <a:solidFill>
                  <a:srgbClr val="202122"/>
                </a:solidFill>
                <a:effectLst/>
              </a:rPr>
              <a:t>Opačné vztahy lze získat integrací:</a:t>
            </a:r>
            <a:endParaRPr lang="cs-CZ" sz="2000" dirty="0"/>
          </a:p>
        </p:txBody>
      </p:sp>
      <p:pic>
        <p:nvPicPr>
          <p:cNvPr id="7" name="Grafický objekt 6">
            <a:extLst>
              <a:ext uri="{FF2B5EF4-FFF2-40B4-BE49-F238E27FC236}">
                <a16:creationId xmlns:a16="http://schemas.microsoft.com/office/drawing/2014/main" id="{A94B223C-ECB4-4FEB-B3C9-FA60E6952B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43967" y="1549606"/>
            <a:ext cx="1523674" cy="672791"/>
          </a:xfrm>
          <a:prstGeom prst="rect">
            <a:avLst/>
          </a:prstGeom>
        </p:spPr>
      </p:pic>
      <p:pic>
        <p:nvPicPr>
          <p:cNvPr id="11" name="Grafický objekt 10">
            <a:extLst>
              <a:ext uri="{FF2B5EF4-FFF2-40B4-BE49-F238E27FC236}">
                <a16:creationId xmlns:a16="http://schemas.microsoft.com/office/drawing/2014/main" id="{DC64F02F-7B00-442D-B0A3-149D3390D9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43252" y="2359239"/>
            <a:ext cx="1725105" cy="672791"/>
          </a:xfrm>
          <a:prstGeom prst="rect">
            <a:avLst/>
          </a:prstGeom>
        </p:spPr>
      </p:pic>
      <p:sp>
        <p:nvSpPr>
          <p:cNvPr id="14" name="TextovéPole 13">
            <a:extLst>
              <a:ext uri="{FF2B5EF4-FFF2-40B4-BE49-F238E27FC236}">
                <a16:creationId xmlns:a16="http://schemas.microsoft.com/office/drawing/2014/main" id="{F5D94CF8-3ADE-47C0-ADC2-F9B58E16A1B8}"/>
              </a:ext>
            </a:extLst>
          </p:cNvPr>
          <p:cNvSpPr txBox="1"/>
          <p:nvPr/>
        </p:nvSpPr>
        <p:spPr>
          <a:xfrm>
            <a:off x="200025" y="1180274"/>
            <a:ext cx="4572000" cy="369332"/>
          </a:xfrm>
          <a:prstGeom prst="rect">
            <a:avLst/>
          </a:prstGeom>
          <a:noFill/>
        </p:spPr>
        <p:txBody>
          <a:bodyPr wrap="square">
            <a:spAutoFit/>
          </a:bodyPr>
          <a:lstStyle/>
          <a:p>
            <a:pPr algn="l"/>
            <a:r>
              <a:rPr lang="cs-CZ" b="1" i="0" dirty="0">
                <a:solidFill>
                  <a:srgbClr val="000000"/>
                </a:solidFill>
                <a:effectLst/>
              </a:rPr>
              <a:t>Rychlost</a:t>
            </a:r>
          </a:p>
        </p:txBody>
      </p:sp>
      <p:sp>
        <p:nvSpPr>
          <p:cNvPr id="16" name="TextovéPole 15">
            <a:extLst>
              <a:ext uri="{FF2B5EF4-FFF2-40B4-BE49-F238E27FC236}">
                <a16:creationId xmlns:a16="http://schemas.microsoft.com/office/drawing/2014/main" id="{6266FE69-A137-4B2F-8442-6E2236B22104}"/>
              </a:ext>
            </a:extLst>
          </p:cNvPr>
          <p:cNvSpPr txBox="1"/>
          <p:nvPr/>
        </p:nvSpPr>
        <p:spPr>
          <a:xfrm>
            <a:off x="200025" y="3358634"/>
            <a:ext cx="4572000" cy="369332"/>
          </a:xfrm>
          <a:prstGeom prst="rect">
            <a:avLst/>
          </a:prstGeom>
          <a:noFill/>
        </p:spPr>
        <p:txBody>
          <a:bodyPr wrap="square">
            <a:spAutoFit/>
          </a:bodyPr>
          <a:lstStyle/>
          <a:p>
            <a:pPr algn="l"/>
            <a:r>
              <a:rPr lang="cs-CZ" b="1" i="0" dirty="0">
                <a:solidFill>
                  <a:srgbClr val="000000"/>
                </a:solidFill>
                <a:effectLst/>
              </a:rPr>
              <a:t>Dráha pohybu tělesa</a:t>
            </a:r>
          </a:p>
        </p:txBody>
      </p:sp>
      <p:pic>
        <p:nvPicPr>
          <p:cNvPr id="17" name="Grafický objekt 16">
            <a:extLst>
              <a:ext uri="{FF2B5EF4-FFF2-40B4-BE49-F238E27FC236}">
                <a16:creationId xmlns:a16="http://schemas.microsoft.com/office/drawing/2014/main" id="{3041F6AB-D87A-4EF4-A552-419F519FBD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43967" y="4061897"/>
            <a:ext cx="1430007" cy="639740"/>
          </a:xfrm>
          <a:prstGeom prst="rect">
            <a:avLst/>
          </a:prstGeom>
        </p:spPr>
      </p:pic>
      <p:pic>
        <p:nvPicPr>
          <p:cNvPr id="19" name="Grafický objekt 18">
            <a:extLst>
              <a:ext uri="{FF2B5EF4-FFF2-40B4-BE49-F238E27FC236}">
                <a16:creationId xmlns:a16="http://schemas.microsoft.com/office/drawing/2014/main" id="{225CFE74-E7F2-45C1-9277-D297FDBAA3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33537" y="5201526"/>
            <a:ext cx="1734104" cy="683132"/>
          </a:xfrm>
          <a:prstGeom prst="rect">
            <a:avLst/>
          </a:prstGeom>
        </p:spPr>
      </p:pic>
      <p:pic>
        <p:nvPicPr>
          <p:cNvPr id="278530" name="Picture 2" descr="Motion graphs and derivatives - Wikipedia">
            <a:extLst>
              <a:ext uri="{FF2B5EF4-FFF2-40B4-BE49-F238E27FC236}">
                <a16:creationId xmlns:a16="http://schemas.microsoft.com/office/drawing/2014/main" id="{A95F84CB-3E6D-4423-A109-9F1C4D0B8A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72050" y="3593743"/>
            <a:ext cx="3054595" cy="310347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772F9159-D939-495D-94A1-C4D5C7766BC3}"/>
              </a:ext>
            </a:extLst>
          </p:cNvPr>
          <p:cNvPicPr>
            <a:picLocks noChangeAspect="1"/>
          </p:cNvPicPr>
          <p:nvPr/>
        </p:nvPicPr>
        <p:blipFill>
          <a:blip r:embed="rId11"/>
          <a:stretch>
            <a:fillRect/>
          </a:stretch>
        </p:blipFill>
        <p:spPr>
          <a:xfrm>
            <a:off x="5381625" y="583928"/>
            <a:ext cx="2751973" cy="2447976"/>
          </a:xfrm>
          <a:prstGeom prst="rect">
            <a:avLst/>
          </a:prstGeom>
        </p:spPr>
      </p:pic>
    </p:spTree>
    <p:extLst>
      <p:ext uri="{BB962C8B-B14F-4D97-AF65-F5344CB8AC3E}">
        <p14:creationId xmlns:p14="http://schemas.microsoft.com/office/powerpoint/2010/main" val="644603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EF5CD8-BFF4-4036-9809-CA2BA7A1D0CA}"/>
              </a:ext>
            </a:extLst>
          </p:cNvPr>
          <p:cNvSpPr>
            <a:spLocks noGrp="1"/>
          </p:cNvSpPr>
          <p:nvPr>
            <p:ph type="title"/>
          </p:nvPr>
        </p:nvSpPr>
        <p:spPr>
          <a:xfrm>
            <a:off x="234811" y="311046"/>
            <a:ext cx="3697772" cy="511169"/>
          </a:xfrm>
        </p:spPr>
        <p:txBody>
          <a:bodyPr>
            <a:normAutofit/>
          </a:bodyPr>
          <a:lstStyle/>
          <a:p>
            <a:r>
              <a:rPr lang="cs-CZ" sz="2400" b="1" dirty="0">
                <a:latin typeface="+mn-lt"/>
              </a:rPr>
              <a:t>Řezná rychlost při obrábění</a:t>
            </a:r>
          </a:p>
        </p:txBody>
      </p:sp>
      <p:pic>
        <p:nvPicPr>
          <p:cNvPr id="5" name="Picture 4">
            <a:extLst>
              <a:ext uri="{FF2B5EF4-FFF2-40B4-BE49-F238E27FC236}">
                <a16:creationId xmlns:a16="http://schemas.microsoft.com/office/drawing/2014/main" id="{E09A75C4-B4E5-4A60-A2C6-E00E59142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057" y="3834638"/>
            <a:ext cx="2343152" cy="10269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8EBFD5C6-776A-40C6-A6B1-CA962194A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2588437"/>
            <a:ext cx="2569268" cy="113469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8F02FFA1-9DF8-41E3-BCD3-E0075577B76D}"/>
              </a:ext>
            </a:extLst>
          </p:cNvPr>
          <p:cNvSpPr txBox="1"/>
          <p:nvPr/>
        </p:nvSpPr>
        <p:spPr>
          <a:xfrm>
            <a:off x="234812" y="5000947"/>
            <a:ext cx="8710404" cy="646331"/>
          </a:xfrm>
          <a:prstGeom prst="rect">
            <a:avLst/>
          </a:prstGeom>
          <a:noFill/>
        </p:spPr>
        <p:txBody>
          <a:bodyPr wrap="square">
            <a:spAutoFit/>
          </a:bodyPr>
          <a:lstStyle/>
          <a:p>
            <a:r>
              <a:rPr lang="cs-CZ" i="1" dirty="0"/>
              <a:t>v</a:t>
            </a:r>
            <a:r>
              <a:rPr lang="cs-CZ" dirty="0"/>
              <a:t> je obvodová (řezná) rychlost [m/min], </a:t>
            </a:r>
            <a:r>
              <a:rPr lang="cs-CZ" i="1" dirty="0"/>
              <a:t>D</a:t>
            </a:r>
            <a:r>
              <a:rPr lang="cs-CZ" dirty="0"/>
              <a:t> je průměr obrobku [mm], </a:t>
            </a:r>
            <a:r>
              <a:rPr lang="cs-CZ" i="1" dirty="0"/>
              <a:t>n</a:t>
            </a:r>
            <a:r>
              <a:rPr lang="cs-CZ" dirty="0"/>
              <a:t> je počet otáček za minutu [</a:t>
            </a:r>
            <a:r>
              <a:rPr lang="cs-CZ" dirty="0" err="1"/>
              <a:t>ot</a:t>
            </a:r>
            <a:r>
              <a:rPr lang="cs-CZ" dirty="0"/>
              <a:t>/min]</a:t>
            </a:r>
          </a:p>
        </p:txBody>
      </p:sp>
      <p:pic>
        <p:nvPicPr>
          <p:cNvPr id="18" name="Obrázek 17">
            <a:extLst>
              <a:ext uri="{FF2B5EF4-FFF2-40B4-BE49-F238E27FC236}">
                <a16:creationId xmlns:a16="http://schemas.microsoft.com/office/drawing/2014/main" id="{37B8EA24-607B-4F67-A37B-A4F91DF9E868}"/>
              </a:ext>
            </a:extLst>
          </p:cNvPr>
          <p:cNvPicPr>
            <a:picLocks noChangeAspect="1"/>
          </p:cNvPicPr>
          <p:nvPr/>
        </p:nvPicPr>
        <p:blipFill>
          <a:blip r:embed="rId4"/>
          <a:stretch>
            <a:fillRect/>
          </a:stretch>
        </p:blipFill>
        <p:spPr>
          <a:xfrm>
            <a:off x="4012097" y="2554203"/>
            <a:ext cx="4750904" cy="2446744"/>
          </a:xfrm>
          <a:prstGeom prst="rect">
            <a:avLst/>
          </a:prstGeom>
        </p:spPr>
      </p:pic>
      <p:sp>
        <p:nvSpPr>
          <p:cNvPr id="24" name="TextovéPole 23">
            <a:extLst>
              <a:ext uri="{FF2B5EF4-FFF2-40B4-BE49-F238E27FC236}">
                <a16:creationId xmlns:a16="http://schemas.microsoft.com/office/drawing/2014/main" id="{B755076E-EA5E-483E-A9CF-E5B809A442E0}"/>
              </a:ext>
            </a:extLst>
          </p:cNvPr>
          <p:cNvSpPr txBox="1"/>
          <p:nvPr/>
        </p:nvSpPr>
        <p:spPr>
          <a:xfrm>
            <a:off x="234811" y="933724"/>
            <a:ext cx="8710405" cy="1323439"/>
          </a:xfrm>
          <a:prstGeom prst="rect">
            <a:avLst/>
          </a:prstGeom>
          <a:noFill/>
        </p:spPr>
        <p:txBody>
          <a:bodyPr wrap="square">
            <a:spAutoFit/>
          </a:bodyPr>
          <a:lstStyle/>
          <a:p>
            <a:r>
              <a:rPr lang="cs-CZ" sz="2000" b="1" i="0" dirty="0">
                <a:solidFill>
                  <a:srgbClr val="000000"/>
                </a:solidFill>
                <a:effectLst/>
              </a:rPr>
              <a:t>Řezná rychlost </a:t>
            </a:r>
            <a:r>
              <a:rPr lang="cs-CZ" sz="2000" i="0" dirty="0">
                <a:solidFill>
                  <a:srgbClr val="000000"/>
                </a:solidFill>
                <a:effectLst/>
              </a:rPr>
              <a:t> je </a:t>
            </a:r>
            <a:r>
              <a:rPr lang="cs-CZ" sz="2000" b="0" i="0" dirty="0">
                <a:solidFill>
                  <a:srgbClr val="000000"/>
                </a:solidFill>
                <a:effectLst/>
              </a:rPr>
              <a:t>výsledná rychlost hlavního a vedlejšího pohybu, při nichž nůž odřezává z obrobku třísky. Pro hlavní pohyb platí, že čím větší je rychlost pohybu, tím rychleji odřezává nůž z obrobku třísky. Rychlost vedlejšího pohybu je obvykle malá a u výpočtu se tedy zanedbává. </a:t>
            </a:r>
            <a:endParaRPr lang="cs-CZ" sz="2000" dirty="0">
              <a:highlight>
                <a:srgbClr val="FFFF00"/>
              </a:highlight>
            </a:endParaRPr>
          </a:p>
        </p:txBody>
      </p:sp>
      <p:sp>
        <p:nvSpPr>
          <p:cNvPr id="26" name="TextovéPole 25">
            <a:extLst>
              <a:ext uri="{FF2B5EF4-FFF2-40B4-BE49-F238E27FC236}">
                <a16:creationId xmlns:a16="http://schemas.microsoft.com/office/drawing/2014/main" id="{E749403F-AF24-4F4E-BD6A-C4719CC638B3}"/>
              </a:ext>
            </a:extLst>
          </p:cNvPr>
          <p:cNvSpPr txBox="1"/>
          <p:nvPr/>
        </p:nvSpPr>
        <p:spPr>
          <a:xfrm>
            <a:off x="175175" y="5926025"/>
            <a:ext cx="8770041" cy="707886"/>
          </a:xfrm>
          <a:prstGeom prst="rect">
            <a:avLst/>
          </a:prstGeom>
          <a:noFill/>
        </p:spPr>
        <p:txBody>
          <a:bodyPr wrap="square">
            <a:spAutoFit/>
          </a:bodyPr>
          <a:lstStyle/>
          <a:p>
            <a:r>
              <a:rPr lang="cs-CZ" sz="2000" b="1" i="0" dirty="0">
                <a:solidFill>
                  <a:srgbClr val="000000"/>
                </a:solidFill>
                <a:effectLst/>
              </a:rPr>
              <a:t>Řezná rychlost </a:t>
            </a:r>
            <a:r>
              <a:rPr lang="cs-CZ" sz="2000" b="0" i="0" dirty="0">
                <a:solidFill>
                  <a:srgbClr val="000000"/>
                </a:solidFill>
                <a:effectLst/>
              </a:rPr>
              <a:t>má společně s </a:t>
            </a:r>
            <a:r>
              <a:rPr lang="cs-CZ" sz="2000" b="1" i="0" dirty="0">
                <a:solidFill>
                  <a:srgbClr val="000000"/>
                </a:solidFill>
                <a:effectLst/>
              </a:rPr>
              <a:t>rychlostí posunu </a:t>
            </a:r>
            <a:r>
              <a:rPr lang="cs-CZ" sz="2000" b="0" i="0" dirty="0">
                <a:solidFill>
                  <a:srgbClr val="000000"/>
                </a:solidFill>
                <a:effectLst/>
              </a:rPr>
              <a:t>rozhodující vliv na dobu opracování při obrábění a tím na vyrobené množství za jednotku času. </a:t>
            </a:r>
            <a:endParaRPr lang="cs-CZ" sz="2000" dirty="0"/>
          </a:p>
        </p:txBody>
      </p:sp>
    </p:spTree>
    <p:extLst>
      <p:ext uri="{BB962C8B-B14F-4D97-AF65-F5344CB8AC3E}">
        <p14:creationId xmlns:p14="http://schemas.microsoft.com/office/powerpoint/2010/main" val="1485738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D5D4597-F460-4457-9006-CAC9863AC99D}"/>
              </a:ext>
            </a:extLst>
          </p:cNvPr>
          <p:cNvSpPr txBox="1"/>
          <p:nvPr/>
        </p:nvSpPr>
        <p:spPr>
          <a:xfrm>
            <a:off x="167631" y="252414"/>
            <a:ext cx="5182135" cy="2246769"/>
          </a:xfrm>
          <a:prstGeom prst="rect">
            <a:avLst/>
          </a:prstGeom>
          <a:noFill/>
        </p:spPr>
        <p:txBody>
          <a:bodyPr wrap="square">
            <a:spAutoFit/>
          </a:bodyPr>
          <a:lstStyle/>
          <a:p>
            <a:r>
              <a:rPr lang="cs-CZ" sz="2400" b="1" i="0" dirty="0">
                <a:solidFill>
                  <a:srgbClr val="000000"/>
                </a:solidFill>
                <a:effectLst/>
              </a:rPr>
              <a:t>Příklad</a:t>
            </a:r>
          </a:p>
          <a:p>
            <a:endParaRPr lang="cs-CZ" sz="800" dirty="0"/>
          </a:p>
          <a:p>
            <a:pPr algn="just"/>
            <a:r>
              <a:rPr lang="cs-CZ" sz="2000" b="0" i="0" dirty="0">
                <a:effectLst/>
              </a:rPr>
              <a:t>Kolik otáček za minutu vykoná kotouč frézy o průměru 80 mm, je-li řezná rychlost 16 m.min</a:t>
            </a:r>
            <a:r>
              <a:rPr lang="cs-CZ" sz="2000" b="0" i="0" baseline="30000" dirty="0">
                <a:effectLst/>
              </a:rPr>
              <a:t>-1</a:t>
            </a:r>
            <a:r>
              <a:rPr lang="cs-CZ" sz="2000" b="0" i="0" dirty="0">
                <a:effectLst/>
              </a:rPr>
              <a:t>? </a:t>
            </a:r>
          </a:p>
          <a:p>
            <a:pPr algn="just"/>
            <a:endParaRPr lang="cs-CZ" sz="800" dirty="0"/>
          </a:p>
          <a:p>
            <a:pPr algn="just"/>
            <a:r>
              <a:rPr lang="cs-CZ" sz="2000" dirty="0"/>
              <a:t>D = 80 mm</a:t>
            </a:r>
          </a:p>
          <a:p>
            <a:pPr algn="just"/>
            <a:r>
              <a:rPr lang="cs-CZ" sz="2000" dirty="0" err="1"/>
              <a:t>v</a:t>
            </a:r>
            <a:r>
              <a:rPr lang="cs-CZ" sz="2000" baseline="-25000" dirty="0" err="1"/>
              <a:t>r</a:t>
            </a:r>
            <a:r>
              <a:rPr lang="cs-CZ" sz="2000" dirty="0"/>
              <a:t> = </a:t>
            </a:r>
            <a:r>
              <a:rPr lang="cs-CZ" sz="2000" b="0" i="0" dirty="0">
                <a:effectLst/>
              </a:rPr>
              <a:t>16 m.min</a:t>
            </a:r>
            <a:r>
              <a:rPr lang="cs-CZ" sz="2000" b="0" i="0" baseline="30000" dirty="0">
                <a:effectLst/>
              </a:rPr>
              <a:t>-1</a:t>
            </a:r>
            <a:endParaRPr lang="cs-CZ" sz="2000" b="0" i="0" dirty="0">
              <a:effectLst/>
            </a:endParaRPr>
          </a:p>
          <a:p>
            <a:pPr algn="just"/>
            <a:endParaRPr lang="cs-CZ" sz="2000" dirty="0"/>
          </a:p>
        </p:txBody>
      </p:sp>
      <p:pic>
        <p:nvPicPr>
          <p:cNvPr id="3" name="Obrázek 2">
            <a:extLst>
              <a:ext uri="{FF2B5EF4-FFF2-40B4-BE49-F238E27FC236}">
                <a16:creationId xmlns:a16="http://schemas.microsoft.com/office/drawing/2014/main" id="{0A1A423C-71A4-46C5-BF8E-517E03D79AF8}"/>
              </a:ext>
            </a:extLst>
          </p:cNvPr>
          <p:cNvPicPr>
            <a:picLocks noChangeAspect="1"/>
          </p:cNvPicPr>
          <p:nvPr/>
        </p:nvPicPr>
        <p:blipFill>
          <a:blip r:embed="rId2"/>
          <a:stretch>
            <a:fillRect/>
          </a:stretch>
        </p:blipFill>
        <p:spPr>
          <a:xfrm>
            <a:off x="2758698" y="1757651"/>
            <a:ext cx="1409700" cy="619125"/>
          </a:xfrm>
          <a:prstGeom prst="rect">
            <a:avLst/>
          </a:prstGeom>
        </p:spPr>
      </p:pic>
      <p:sp>
        <p:nvSpPr>
          <p:cNvPr id="4" name="TextovéPole 3">
            <a:extLst>
              <a:ext uri="{FF2B5EF4-FFF2-40B4-BE49-F238E27FC236}">
                <a16:creationId xmlns:a16="http://schemas.microsoft.com/office/drawing/2014/main" id="{C72C344D-EF7F-4081-B8FD-569671EA1842}"/>
              </a:ext>
            </a:extLst>
          </p:cNvPr>
          <p:cNvSpPr txBox="1"/>
          <p:nvPr/>
        </p:nvSpPr>
        <p:spPr>
          <a:xfrm>
            <a:off x="246765" y="2390930"/>
            <a:ext cx="3478837" cy="400110"/>
          </a:xfrm>
          <a:prstGeom prst="rect">
            <a:avLst/>
          </a:prstGeom>
          <a:noFill/>
        </p:spPr>
        <p:txBody>
          <a:bodyPr wrap="none" rtlCol="0">
            <a:spAutoFit/>
          </a:bodyPr>
          <a:lstStyle/>
          <a:p>
            <a:r>
              <a:rPr lang="cs-CZ" sz="2000" i="1" dirty="0"/>
              <a:t>n</a:t>
            </a:r>
            <a:r>
              <a:rPr lang="cs-CZ" sz="2000" dirty="0"/>
              <a:t> = 1000.16/(</a:t>
            </a:r>
            <a:r>
              <a:rPr lang="el-GR" sz="2000" dirty="0"/>
              <a:t>π</a:t>
            </a:r>
            <a:r>
              <a:rPr lang="cs-CZ" sz="2000" dirty="0"/>
              <a:t>.80) = </a:t>
            </a:r>
            <a:r>
              <a:rPr lang="cs-CZ" sz="2000" u="sng" dirty="0"/>
              <a:t>63,7 min</a:t>
            </a:r>
            <a:r>
              <a:rPr lang="cs-CZ" sz="2000" u="sng" baseline="30000" dirty="0"/>
              <a:t>-1</a:t>
            </a:r>
            <a:r>
              <a:rPr lang="cs-CZ" sz="2000" u="sng" dirty="0"/>
              <a:t> </a:t>
            </a:r>
          </a:p>
        </p:txBody>
      </p:sp>
      <p:pic>
        <p:nvPicPr>
          <p:cNvPr id="282626" name="Picture 2" descr="Epromet">
            <a:extLst>
              <a:ext uri="{FF2B5EF4-FFF2-40B4-BE49-F238E27FC236}">
                <a16:creationId xmlns:a16="http://schemas.microsoft.com/office/drawing/2014/main" id="{5C21224A-F915-479A-B669-4ECF6ACB3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721" y="659768"/>
            <a:ext cx="3201648" cy="224677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99166AED-A100-43A9-856B-B14E6BE72779}"/>
              </a:ext>
            </a:extLst>
          </p:cNvPr>
          <p:cNvSpPr txBox="1"/>
          <p:nvPr/>
        </p:nvSpPr>
        <p:spPr>
          <a:xfrm>
            <a:off x="184631" y="3370042"/>
            <a:ext cx="8729604" cy="1938992"/>
          </a:xfrm>
          <a:prstGeom prst="rect">
            <a:avLst/>
          </a:prstGeom>
          <a:noFill/>
        </p:spPr>
        <p:txBody>
          <a:bodyPr wrap="square">
            <a:spAutoFit/>
          </a:bodyPr>
          <a:lstStyle/>
          <a:p>
            <a:r>
              <a:rPr lang="cs-CZ" sz="2400" b="1" i="0" dirty="0">
                <a:solidFill>
                  <a:srgbClr val="000000"/>
                </a:solidFill>
                <a:effectLst/>
              </a:rPr>
              <a:t>Příklad</a:t>
            </a:r>
          </a:p>
          <a:p>
            <a:endParaRPr lang="cs-CZ" sz="800" dirty="0"/>
          </a:p>
          <a:p>
            <a:pPr algn="just"/>
            <a:r>
              <a:rPr lang="cs-CZ" sz="2000" b="0" i="0" dirty="0">
                <a:effectLst/>
              </a:rPr>
              <a:t>K</a:t>
            </a:r>
            <a:r>
              <a:rPr lang="cs-CZ" sz="2000" b="0" i="0" dirty="0">
                <a:solidFill>
                  <a:srgbClr val="262626"/>
                </a:solidFill>
                <a:effectLst/>
              </a:rPr>
              <a:t>dyž se otáčí obrobek o průměru </a:t>
            </a:r>
            <a:r>
              <a:rPr lang="en-US" sz="2000" b="0" i="0" dirty="0">
                <a:solidFill>
                  <a:srgbClr val="262626"/>
                </a:solidFill>
                <a:effectLst/>
              </a:rPr>
              <a:t>10</a:t>
            </a:r>
            <a:r>
              <a:rPr lang="cs-CZ" sz="2000" b="0" i="0" dirty="0">
                <a:solidFill>
                  <a:srgbClr val="262626"/>
                </a:solidFill>
                <a:effectLst/>
              </a:rPr>
              <a:t> c</a:t>
            </a:r>
            <a:r>
              <a:rPr lang="en-US" sz="2000" b="0" i="0" dirty="0">
                <a:solidFill>
                  <a:srgbClr val="262626"/>
                </a:solidFill>
                <a:effectLst/>
              </a:rPr>
              <a:t>m </a:t>
            </a:r>
            <a:r>
              <a:rPr lang="cs-CZ" sz="2000" b="0" i="0" dirty="0">
                <a:solidFill>
                  <a:srgbClr val="262626"/>
                </a:solidFill>
                <a:effectLst/>
              </a:rPr>
              <a:t>rychlostí </a:t>
            </a:r>
            <a:r>
              <a:rPr lang="en-US" sz="2000" b="0" i="0" dirty="0">
                <a:solidFill>
                  <a:srgbClr val="262626"/>
                </a:solidFill>
                <a:effectLst/>
              </a:rPr>
              <a:t>300</a:t>
            </a:r>
            <a:r>
              <a:rPr lang="cs-CZ" sz="2000" b="0" i="0" dirty="0">
                <a:solidFill>
                  <a:srgbClr val="262626"/>
                </a:solidFill>
                <a:effectLst/>
              </a:rPr>
              <a:t> otáček za minutu</a:t>
            </a:r>
            <a:r>
              <a:rPr lang="en-US" sz="2000" b="0" i="0" dirty="0">
                <a:solidFill>
                  <a:srgbClr val="262626"/>
                </a:solidFill>
                <a:effectLst/>
              </a:rPr>
              <a:t>, </a:t>
            </a:r>
            <a:r>
              <a:rPr lang="cs-CZ" sz="2000" b="0" i="0" dirty="0">
                <a:solidFill>
                  <a:srgbClr val="262626"/>
                </a:solidFill>
                <a:effectLst/>
              </a:rPr>
              <a:t>jaká bude řezná rychlost</a:t>
            </a:r>
            <a:r>
              <a:rPr lang="en-US" sz="2000" b="0" i="0" dirty="0">
                <a:solidFill>
                  <a:srgbClr val="262626"/>
                </a:solidFill>
                <a:effectLst/>
              </a:rPr>
              <a:t>?</a:t>
            </a:r>
            <a:r>
              <a:rPr lang="en-US" sz="800" b="0" i="0" dirty="0">
                <a:solidFill>
                  <a:srgbClr val="262626"/>
                </a:solidFill>
                <a:effectLst/>
              </a:rPr>
              <a:t> </a:t>
            </a:r>
            <a:endParaRPr lang="cs-CZ" sz="800" dirty="0">
              <a:solidFill>
                <a:srgbClr val="262626"/>
              </a:solidFill>
            </a:endParaRPr>
          </a:p>
          <a:p>
            <a:r>
              <a:rPr lang="cs-CZ" sz="800" b="0" i="0" dirty="0">
                <a:solidFill>
                  <a:srgbClr val="262626"/>
                </a:solidFill>
                <a:effectLst/>
              </a:rPr>
              <a:t>  </a:t>
            </a:r>
            <a:br>
              <a:rPr lang="en-US" sz="2000" b="0" i="0" dirty="0">
                <a:solidFill>
                  <a:srgbClr val="262626"/>
                </a:solidFill>
                <a:effectLst/>
              </a:rPr>
            </a:br>
            <a:r>
              <a:rPr lang="cs-CZ" sz="2000" b="0" i="0" dirty="0">
                <a:solidFill>
                  <a:srgbClr val="262626"/>
                </a:solidFill>
                <a:effectLst/>
              </a:rPr>
              <a:t>D = 10 cm = 100 mm</a:t>
            </a:r>
          </a:p>
          <a:p>
            <a:r>
              <a:rPr lang="cs-CZ" sz="2000" dirty="0">
                <a:solidFill>
                  <a:srgbClr val="262626"/>
                </a:solidFill>
              </a:rPr>
              <a:t>N = 300 min</a:t>
            </a:r>
            <a:r>
              <a:rPr lang="cs-CZ" sz="2000" baseline="30000" dirty="0">
                <a:solidFill>
                  <a:srgbClr val="262626"/>
                </a:solidFill>
              </a:rPr>
              <a:t>-1</a:t>
            </a:r>
            <a:endParaRPr lang="cs-CZ" sz="2000" baseline="30000" dirty="0"/>
          </a:p>
        </p:txBody>
      </p:sp>
      <p:pic>
        <p:nvPicPr>
          <p:cNvPr id="12" name="Obrázek 11">
            <a:extLst>
              <a:ext uri="{FF2B5EF4-FFF2-40B4-BE49-F238E27FC236}">
                <a16:creationId xmlns:a16="http://schemas.microsoft.com/office/drawing/2014/main" id="{129CCC9B-5670-4BF7-9F68-79E6EF76DC90}"/>
              </a:ext>
            </a:extLst>
          </p:cNvPr>
          <p:cNvPicPr>
            <a:picLocks noChangeAspect="1"/>
          </p:cNvPicPr>
          <p:nvPr/>
        </p:nvPicPr>
        <p:blipFill>
          <a:blip r:embed="rId4"/>
          <a:stretch>
            <a:fillRect/>
          </a:stretch>
        </p:blipFill>
        <p:spPr>
          <a:xfrm>
            <a:off x="4966366" y="4235283"/>
            <a:ext cx="3930869" cy="1756458"/>
          </a:xfrm>
          <a:prstGeom prst="rect">
            <a:avLst/>
          </a:prstGeom>
        </p:spPr>
      </p:pic>
      <p:sp>
        <p:nvSpPr>
          <p:cNvPr id="15" name="TextovéPole 14">
            <a:extLst>
              <a:ext uri="{FF2B5EF4-FFF2-40B4-BE49-F238E27FC236}">
                <a16:creationId xmlns:a16="http://schemas.microsoft.com/office/drawing/2014/main" id="{BA22DAD5-41B1-4165-ACC2-55EAB9B54B18}"/>
              </a:ext>
            </a:extLst>
          </p:cNvPr>
          <p:cNvSpPr txBox="1"/>
          <p:nvPr/>
        </p:nvSpPr>
        <p:spPr>
          <a:xfrm>
            <a:off x="246765" y="5393510"/>
            <a:ext cx="4572000" cy="400110"/>
          </a:xfrm>
          <a:prstGeom prst="rect">
            <a:avLst/>
          </a:prstGeom>
          <a:noFill/>
        </p:spPr>
        <p:txBody>
          <a:bodyPr wrap="square">
            <a:spAutoFit/>
          </a:bodyPr>
          <a:lstStyle/>
          <a:p>
            <a:r>
              <a:rPr lang="cs-CZ" sz="2000" b="0" i="0" dirty="0" err="1">
                <a:solidFill>
                  <a:srgbClr val="262626"/>
                </a:solidFill>
                <a:effectLst/>
              </a:rPr>
              <a:t>v</a:t>
            </a:r>
            <a:r>
              <a:rPr lang="cs-CZ" sz="2000" b="0" i="0" baseline="-25000" dirty="0" err="1">
                <a:solidFill>
                  <a:srgbClr val="262626"/>
                </a:solidFill>
                <a:effectLst/>
              </a:rPr>
              <a:t>r</a:t>
            </a:r>
            <a:r>
              <a:rPr lang="cs-CZ" sz="2000" b="0" i="0" dirty="0">
                <a:solidFill>
                  <a:srgbClr val="262626"/>
                </a:solidFill>
                <a:effectLst/>
              </a:rPr>
              <a:t> = </a:t>
            </a:r>
            <a:r>
              <a:rPr lang="el-GR" sz="2000" b="0" i="0" dirty="0">
                <a:solidFill>
                  <a:srgbClr val="262626"/>
                </a:solidFill>
                <a:effectLst/>
              </a:rPr>
              <a:t>π</a:t>
            </a:r>
            <a:r>
              <a:rPr lang="cs-CZ" sz="2000" b="0" i="0" dirty="0">
                <a:solidFill>
                  <a:srgbClr val="262626"/>
                </a:solidFill>
                <a:effectLst/>
              </a:rPr>
              <a:t> . </a:t>
            </a:r>
            <a:r>
              <a:rPr lang="el-GR" sz="2000" b="0" i="0" dirty="0">
                <a:solidFill>
                  <a:srgbClr val="262626"/>
                </a:solidFill>
                <a:effectLst/>
              </a:rPr>
              <a:t>100</a:t>
            </a:r>
            <a:r>
              <a:rPr lang="cs-CZ" sz="2000" b="0" i="0" dirty="0">
                <a:solidFill>
                  <a:srgbClr val="262626"/>
                </a:solidFill>
                <a:effectLst/>
              </a:rPr>
              <a:t> . </a:t>
            </a:r>
            <a:r>
              <a:rPr lang="el-GR" sz="2000" b="0" i="0" dirty="0">
                <a:solidFill>
                  <a:srgbClr val="262626"/>
                </a:solidFill>
                <a:effectLst/>
              </a:rPr>
              <a:t>300</a:t>
            </a:r>
            <a:r>
              <a:rPr lang="cs-CZ" sz="2000" b="0" i="0" dirty="0">
                <a:solidFill>
                  <a:srgbClr val="262626"/>
                </a:solidFill>
                <a:effectLst/>
              </a:rPr>
              <a:t>/</a:t>
            </a:r>
            <a:r>
              <a:rPr lang="el-GR" sz="2000" b="0" i="0" dirty="0">
                <a:solidFill>
                  <a:srgbClr val="262626"/>
                </a:solidFill>
                <a:effectLst/>
              </a:rPr>
              <a:t>1000</a:t>
            </a:r>
            <a:r>
              <a:rPr lang="cs-CZ" sz="2000" b="0" i="0" dirty="0">
                <a:solidFill>
                  <a:srgbClr val="262626"/>
                </a:solidFill>
                <a:effectLst/>
              </a:rPr>
              <a:t> </a:t>
            </a:r>
            <a:r>
              <a:rPr lang="el-GR" sz="2000" b="0" i="0" dirty="0">
                <a:solidFill>
                  <a:srgbClr val="262626"/>
                </a:solidFill>
                <a:effectLst/>
              </a:rPr>
              <a:t>=</a:t>
            </a:r>
            <a:r>
              <a:rPr lang="cs-CZ" sz="2000" b="0" i="0" dirty="0">
                <a:solidFill>
                  <a:srgbClr val="262626"/>
                </a:solidFill>
                <a:effectLst/>
              </a:rPr>
              <a:t> </a:t>
            </a:r>
            <a:r>
              <a:rPr lang="el-GR" sz="2000" b="0" i="0" u="sng" dirty="0">
                <a:solidFill>
                  <a:srgbClr val="262626"/>
                </a:solidFill>
                <a:effectLst/>
              </a:rPr>
              <a:t>94.3</a:t>
            </a:r>
            <a:r>
              <a:rPr lang="cs-CZ" sz="2000" b="0" i="0" u="sng" dirty="0">
                <a:solidFill>
                  <a:srgbClr val="262626"/>
                </a:solidFill>
                <a:effectLst/>
              </a:rPr>
              <a:t> m.</a:t>
            </a:r>
            <a:r>
              <a:rPr lang="cs-CZ" sz="2000" u="sng" dirty="0"/>
              <a:t>min</a:t>
            </a:r>
            <a:r>
              <a:rPr lang="cs-CZ" sz="2000" u="sng" baseline="30000" dirty="0"/>
              <a:t>-1</a:t>
            </a:r>
            <a:endParaRPr lang="cs-CZ" sz="2000" dirty="0"/>
          </a:p>
        </p:txBody>
      </p:sp>
      <p:pic>
        <p:nvPicPr>
          <p:cNvPr id="16" name="Obrázek 15">
            <a:extLst>
              <a:ext uri="{FF2B5EF4-FFF2-40B4-BE49-F238E27FC236}">
                <a16:creationId xmlns:a16="http://schemas.microsoft.com/office/drawing/2014/main" id="{236DF042-C84D-4766-A1D2-DF56673ABBEB}"/>
              </a:ext>
            </a:extLst>
          </p:cNvPr>
          <p:cNvPicPr>
            <a:picLocks noChangeAspect="1"/>
          </p:cNvPicPr>
          <p:nvPr/>
        </p:nvPicPr>
        <p:blipFill>
          <a:blip r:embed="rId5"/>
          <a:stretch>
            <a:fillRect/>
          </a:stretch>
        </p:blipFill>
        <p:spPr>
          <a:xfrm>
            <a:off x="3195498" y="4515292"/>
            <a:ext cx="1266825" cy="657225"/>
          </a:xfrm>
          <a:prstGeom prst="rect">
            <a:avLst/>
          </a:prstGeom>
        </p:spPr>
      </p:pic>
    </p:spTree>
    <p:extLst>
      <p:ext uri="{BB962C8B-B14F-4D97-AF65-F5344CB8AC3E}">
        <p14:creationId xmlns:p14="http://schemas.microsoft.com/office/powerpoint/2010/main" val="1567841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B3EBA9-C623-4B47-954B-2F9956F17B34}"/>
              </a:ext>
            </a:extLst>
          </p:cNvPr>
          <p:cNvSpPr>
            <a:spLocks noGrp="1"/>
          </p:cNvSpPr>
          <p:nvPr>
            <p:ph type="title"/>
          </p:nvPr>
        </p:nvSpPr>
        <p:spPr>
          <a:xfrm>
            <a:off x="219075" y="350792"/>
            <a:ext cx="3448747" cy="504669"/>
          </a:xfrm>
        </p:spPr>
        <p:txBody>
          <a:bodyPr>
            <a:normAutofit/>
          </a:bodyPr>
          <a:lstStyle/>
          <a:p>
            <a:r>
              <a:rPr lang="cs-CZ" sz="2400" b="1" dirty="0">
                <a:latin typeface="+mn-lt"/>
              </a:rPr>
              <a:t>Kruhové př</a:t>
            </a:r>
            <a:r>
              <a:rPr lang="en-US" sz="2400" b="1" dirty="0" err="1">
                <a:latin typeface="+mn-lt"/>
              </a:rPr>
              <a:t>evod</a:t>
            </a:r>
            <a:r>
              <a:rPr lang="cs-CZ" sz="2400" b="1" dirty="0">
                <a:latin typeface="+mn-lt"/>
              </a:rPr>
              <a:t>y</a:t>
            </a:r>
          </a:p>
        </p:txBody>
      </p:sp>
      <p:sp>
        <p:nvSpPr>
          <p:cNvPr id="7" name="TextovéPole 6">
            <a:extLst>
              <a:ext uri="{FF2B5EF4-FFF2-40B4-BE49-F238E27FC236}">
                <a16:creationId xmlns:a16="http://schemas.microsoft.com/office/drawing/2014/main" id="{21E2D709-2526-4DE5-BA06-3955F40D2DE1}"/>
              </a:ext>
            </a:extLst>
          </p:cNvPr>
          <p:cNvSpPr txBox="1"/>
          <p:nvPr/>
        </p:nvSpPr>
        <p:spPr>
          <a:xfrm>
            <a:off x="219075" y="1287286"/>
            <a:ext cx="5389988" cy="2246769"/>
          </a:xfrm>
          <a:prstGeom prst="rect">
            <a:avLst/>
          </a:prstGeom>
          <a:noFill/>
        </p:spPr>
        <p:txBody>
          <a:bodyPr wrap="square">
            <a:spAutoFit/>
          </a:bodyPr>
          <a:lstStyle/>
          <a:p>
            <a:pPr algn="just"/>
            <a:r>
              <a:rPr lang="cs-CZ" sz="2000" b="1" dirty="0"/>
              <a:t>Kruhové převody </a:t>
            </a:r>
            <a:r>
              <a:rPr lang="cs-CZ" sz="2000" dirty="0"/>
              <a:t>jsou mechanismy určené k přenosu kruhového pohybu. Nejjednodušší je jednostupňový převod, který je složen ze dvou převodových kol, která mohou být ve styku:</a:t>
            </a:r>
          </a:p>
          <a:p>
            <a:pPr algn="just"/>
            <a:r>
              <a:rPr lang="cs-CZ" sz="2000" dirty="0"/>
              <a:t>    a. </a:t>
            </a:r>
            <a:r>
              <a:rPr lang="cs-CZ" sz="2000" b="1" i="1" dirty="0"/>
              <a:t>přímém</a:t>
            </a:r>
            <a:r>
              <a:rPr lang="cs-CZ" sz="2000" dirty="0"/>
              <a:t> - </a:t>
            </a:r>
            <a:r>
              <a:rPr lang="cs-CZ" sz="2000" u="sng" dirty="0"/>
              <a:t>obě kola se vzájemně dot</a:t>
            </a:r>
            <a:r>
              <a:rPr lang="cs-CZ" sz="2000" dirty="0"/>
              <a:t>ýkají</a:t>
            </a:r>
          </a:p>
          <a:p>
            <a:pPr algn="just"/>
            <a:r>
              <a:rPr lang="cs-CZ" sz="2000" dirty="0"/>
              <a:t>    b. </a:t>
            </a:r>
            <a:r>
              <a:rPr lang="cs-CZ" sz="2000" b="1" i="1" dirty="0"/>
              <a:t>nepřímém</a:t>
            </a:r>
            <a:r>
              <a:rPr lang="cs-CZ" sz="2000" dirty="0"/>
              <a:t> - </a:t>
            </a:r>
            <a:r>
              <a:rPr lang="cs-CZ" sz="2000" u="sng" dirty="0"/>
              <a:t>přenos pohybu je zprostředkován </a:t>
            </a:r>
          </a:p>
          <a:p>
            <a:pPr algn="just"/>
            <a:r>
              <a:rPr lang="cs-CZ" sz="2000" u="sng" dirty="0"/>
              <a:t>ohebným pásem</a:t>
            </a:r>
          </a:p>
        </p:txBody>
      </p:sp>
      <p:pic>
        <p:nvPicPr>
          <p:cNvPr id="278530" name="Picture 2">
            <a:extLst>
              <a:ext uri="{FF2B5EF4-FFF2-40B4-BE49-F238E27FC236}">
                <a16:creationId xmlns:a16="http://schemas.microsoft.com/office/drawing/2014/main" id="{36B405E1-4255-40C8-BEA4-DBEA78BD2D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4353" y="603126"/>
            <a:ext cx="2834444" cy="28209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7E896186-932F-4467-95F0-A6662F00D50B}"/>
              </a:ext>
            </a:extLst>
          </p:cNvPr>
          <p:cNvSpPr txBox="1"/>
          <p:nvPr/>
        </p:nvSpPr>
        <p:spPr>
          <a:xfrm>
            <a:off x="219075" y="3641855"/>
            <a:ext cx="8619931" cy="2862322"/>
          </a:xfrm>
          <a:prstGeom prst="rect">
            <a:avLst/>
          </a:prstGeom>
          <a:noFill/>
        </p:spPr>
        <p:txBody>
          <a:bodyPr wrap="square">
            <a:spAutoFit/>
          </a:bodyPr>
          <a:lstStyle/>
          <a:p>
            <a:pPr algn="just"/>
            <a:r>
              <a:rPr lang="cs-CZ" sz="2000" b="0" i="0" dirty="0">
                <a:solidFill>
                  <a:srgbClr val="000000"/>
                </a:solidFill>
                <a:effectLst/>
              </a:rPr>
              <a:t>Kolo převodu, které je roztáčeno vnější silou, se nazývá </a:t>
            </a:r>
            <a:r>
              <a:rPr lang="cs-CZ" sz="2000" i="0" u="sng" dirty="0">
                <a:solidFill>
                  <a:srgbClr val="000000"/>
                </a:solidFill>
                <a:effectLst/>
              </a:rPr>
              <a:t>hnací kolo</a:t>
            </a:r>
            <a:r>
              <a:rPr lang="cs-CZ" sz="2000" b="0" i="0" dirty="0">
                <a:solidFill>
                  <a:srgbClr val="000000"/>
                </a:solidFill>
                <a:effectLst/>
              </a:rPr>
              <a:t>, které je roztáčeno hnacím kolem, se nazývá </a:t>
            </a:r>
            <a:r>
              <a:rPr lang="cs-CZ" sz="2000" b="0" i="0" u="sng" dirty="0">
                <a:solidFill>
                  <a:srgbClr val="000000"/>
                </a:solidFill>
                <a:effectLst/>
              </a:rPr>
              <a:t>hnané</a:t>
            </a:r>
            <a:r>
              <a:rPr lang="cs-CZ" sz="2000" b="0" i="0" dirty="0">
                <a:solidFill>
                  <a:srgbClr val="000000"/>
                </a:solidFill>
                <a:effectLst/>
              </a:rPr>
              <a:t>. Jestliže nedochází ke skluzu, </a:t>
            </a:r>
            <a:r>
              <a:rPr lang="cs-CZ" sz="2000" b="0" i="0" u="sng" dirty="0">
                <a:solidFill>
                  <a:srgbClr val="000000"/>
                </a:solidFill>
                <a:effectLst/>
              </a:rPr>
              <a:t>platí pro velikosti obvodových rychlostí</a:t>
            </a:r>
            <a:r>
              <a:rPr lang="en-US" sz="2000" b="0" i="0" u="sng" dirty="0">
                <a:solidFill>
                  <a:srgbClr val="000000"/>
                </a:solidFill>
                <a:effectLst/>
              </a:rPr>
              <a:t> </a:t>
            </a:r>
            <a:r>
              <a:rPr lang="en-US" sz="2000" b="1" i="0" u="sng" dirty="0">
                <a:solidFill>
                  <a:srgbClr val="000000"/>
                </a:solidFill>
                <a:effectLst/>
              </a:rPr>
              <a:t>v</a:t>
            </a:r>
            <a:r>
              <a:rPr lang="en-US" sz="2000" b="0" i="0" u="sng" baseline="-25000" dirty="0">
                <a:solidFill>
                  <a:srgbClr val="000000"/>
                </a:solidFill>
                <a:effectLst/>
              </a:rPr>
              <a:t>1</a:t>
            </a:r>
            <a:r>
              <a:rPr lang="en-US" sz="2000" b="0" i="0" u="sng" dirty="0">
                <a:solidFill>
                  <a:srgbClr val="000000"/>
                </a:solidFill>
                <a:effectLst/>
              </a:rPr>
              <a:t> a </a:t>
            </a:r>
            <a:r>
              <a:rPr lang="en-US" sz="2000" b="1" i="0" u="sng" dirty="0">
                <a:solidFill>
                  <a:srgbClr val="000000"/>
                </a:solidFill>
                <a:effectLst/>
              </a:rPr>
              <a:t>v</a:t>
            </a:r>
            <a:r>
              <a:rPr lang="en-US" sz="2000" b="0" i="0" u="sng" baseline="-25000" dirty="0">
                <a:solidFill>
                  <a:srgbClr val="000000"/>
                </a:solidFill>
                <a:effectLst/>
              </a:rPr>
              <a:t>2</a:t>
            </a:r>
            <a:r>
              <a:rPr lang="en-US" sz="2000" b="0" i="0" u="sng" dirty="0">
                <a:solidFill>
                  <a:srgbClr val="000000"/>
                </a:solidFill>
                <a:effectLst/>
              </a:rPr>
              <a:t> </a:t>
            </a:r>
            <a:r>
              <a:rPr lang="cs-CZ" sz="2000" b="0" i="0" u="sng" dirty="0">
                <a:solidFill>
                  <a:srgbClr val="000000"/>
                </a:solidFill>
                <a:effectLst/>
              </a:rPr>
              <a:t>jednotlivých kol</a:t>
            </a:r>
            <a:r>
              <a:rPr lang="en-US" sz="2000" b="0" i="0" u="sng" dirty="0">
                <a:solidFill>
                  <a:srgbClr val="000000"/>
                </a:solidFill>
                <a:effectLst/>
              </a:rPr>
              <a:t> </a:t>
            </a:r>
            <a:r>
              <a:rPr lang="en-US" sz="2000" b="1" i="0" u="sng" dirty="0">
                <a:solidFill>
                  <a:srgbClr val="000000"/>
                </a:solidFill>
                <a:effectLst/>
              </a:rPr>
              <a:t>v</a:t>
            </a:r>
            <a:r>
              <a:rPr lang="en-US" sz="2000" b="0" i="0" u="sng" baseline="-25000" dirty="0">
                <a:solidFill>
                  <a:srgbClr val="000000"/>
                </a:solidFill>
                <a:effectLst/>
              </a:rPr>
              <a:t>1</a:t>
            </a:r>
            <a:r>
              <a:rPr lang="en-US" sz="2000" b="0" i="0" u="sng" dirty="0">
                <a:solidFill>
                  <a:srgbClr val="000000"/>
                </a:solidFill>
                <a:effectLst/>
              </a:rPr>
              <a:t> = </a:t>
            </a:r>
            <a:r>
              <a:rPr lang="en-US" sz="2000" b="1" i="0" u="sng" dirty="0">
                <a:solidFill>
                  <a:srgbClr val="000000"/>
                </a:solidFill>
                <a:effectLst/>
              </a:rPr>
              <a:t>v</a:t>
            </a:r>
            <a:r>
              <a:rPr lang="en-US" sz="2000" b="0" i="0" u="sng" baseline="-25000" dirty="0">
                <a:solidFill>
                  <a:srgbClr val="000000"/>
                </a:solidFill>
                <a:effectLst/>
              </a:rPr>
              <a:t>2</a:t>
            </a:r>
            <a:r>
              <a:rPr lang="en-US" sz="2000" b="0" i="0" dirty="0">
                <a:solidFill>
                  <a:srgbClr val="000000"/>
                </a:solidFill>
                <a:effectLst/>
              </a:rPr>
              <a:t>. </a:t>
            </a:r>
            <a:r>
              <a:rPr lang="en-US" sz="2000" b="0" i="0" dirty="0" err="1">
                <a:solidFill>
                  <a:srgbClr val="000000"/>
                </a:solidFill>
                <a:effectLst/>
              </a:rPr>
              <a:t>Odtud</a:t>
            </a:r>
            <a:endParaRPr lang="en-US" sz="2000" b="0" i="0" dirty="0">
              <a:solidFill>
                <a:srgbClr val="000000"/>
              </a:solidFill>
              <a:effectLst/>
            </a:endParaRPr>
          </a:p>
          <a:p>
            <a:pPr algn="just"/>
            <a:r>
              <a:rPr lang="cs-CZ" sz="2000" b="0" i="0" dirty="0">
                <a:solidFill>
                  <a:srgbClr val="000000"/>
                </a:solidFill>
                <a:effectLst/>
              </a:rPr>
              <a:t>a po úpravě</a:t>
            </a:r>
            <a:r>
              <a:rPr lang="en-US" sz="2000" b="0" i="0" dirty="0">
                <a:solidFill>
                  <a:srgbClr val="000000"/>
                </a:solidFill>
                <a:effectLst/>
              </a:rPr>
              <a:t> </a:t>
            </a:r>
          </a:p>
          <a:p>
            <a:pPr algn="just"/>
            <a:endParaRPr lang="cs-CZ" sz="2000" dirty="0">
              <a:solidFill>
                <a:srgbClr val="000000"/>
              </a:solidFill>
            </a:endParaRPr>
          </a:p>
          <a:p>
            <a:pPr algn="just"/>
            <a:r>
              <a:rPr lang="en-US" sz="2000" dirty="0" err="1">
                <a:solidFill>
                  <a:srgbClr val="000000"/>
                </a:solidFill>
              </a:rPr>
              <a:t>kde</a:t>
            </a:r>
            <a:r>
              <a:rPr lang="en-US" sz="2000" dirty="0">
                <a:solidFill>
                  <a:srgbClr val="000000"/>
                </a:solidFill>
              </a:rPr>
              <a:t> </a:t>
            </a:r>
            <a:r>
              <a:rPr lang="en-US" sz="2000" i="1" dirty="0">
                <a:solidFill>
                  <a:srgbClr val="000000"/>
                </a:solidFill>
              </a:rPr>
              <a:t>f</a:t>
            </a:r>
            <a:r>
              <a:rPr lang="en-US" sz="2000" baseline="-25000" dirty="0">
                <a:solidFill>
                  <a:srgbClr val="000000"/>
                </a:solidFill>
              </a:rPr>
              <a:t>1</a:t>
            </a:r>
            <a:r>
              <a:rPr lang="en-US" sz="2000" dirty="0">
                <a:solidFill>
                  <a:srgbClr val="000000"/>
                </a:solidFill>
              </a:rPr>
              <a:t> a </a:t>
            </a:r>
            <a:r>
              <a:rPr lang="en-US" sz="2000" i="1" dirty="0">
                <a:solidFill>
                  <a:srgbClr val="000000"/>
                </a:solidFill>
              </a:rPr>
              <a:t>f</a:t>
            </a:r>
            <a:r>
              <a:rPr lang="en-US" sz="2000" baseline="-25000" dirty="0">
                <a:solidFill>
                  <a:srgbClr val="000000"/>
                </a:solidFill>
              </a:rPr>
              <a:t>2</a:t>
            </a:r>
            <a:r>
              <a:rPr lang="en-US" sz="2000" dirty="0">
                <a:solidFill>
                  <a:srgbClr val="000000"/>
                </a:solidFill>
              </a:rPr>
              <a:t> </a:t>
            </a:r>
            <a:r>
              <a:rPr lang="en-US" sz="2000" dirty="0" err="1">
                <a:solidFill>
                  <a:srgbClr val="000000"/>
                </a:solidFill>
              </a:rPr>
              <a:t>jsou</a:t>
            </a:r>
            <a:r>
              <a:rPr lang="en-US" sz="2000" dirty="0">
                <a:solidFill>
                  <a:srgbClr val="000000"/>
                </a:solidFill>
              </a:rPr>
              <a:t> </a:t>
            </a:r>
            <a:r>
              <a:rPr lang="en-US" sz="2000" dirty="0" err="1">
                <a:solidFill>
                  <a:srgbClr val="000000"/>
                </a:solidFill>
              </a:rPr>
              <a:t>frekvence</a:t>
            </a:r>
            <a:r>
              <a:rPr lang="en-US" sz="2000" dirty="0">
                <a:solidFill>
                  <a:srgbClr val="000000"/>
                </a:solidFill>
              </a:rPr>
              <a:t> </a:t>
            </a:r>
            <a:r>
              <a:rPr lang="en-US" sz="2000" dirty="0" err="1">
                <a:solidFill>
                  <a:srgbClr val="000000"/>
                </a:solidFill>
              </a:rPr>
              <a:t>ot</a:t>
            </a:r>
            <a:r>
              <a:rPr lang="cs-CZ" sz="2000" dirty="0" err="1">
                <a:solidFill>
                  <a:srgbClr val="000000"/>
                </a:solidFill>
              </a:rPr>
              <a:t>áč</a:t>
            </a:r>
            <a:r>
              <a:rPr lang="en-US" sz="2000" dirty="0" err="1">
                <a:solidFill>
                  <a:srgbClr val="000000"/>
                </a:solidFill>
              </a:rPr>
              <a:t>en</a:t>
            </a:r>
            <a:r>
              <a:rPr lang="cs-CZ" sz="2000" dirty="0">
                <a:solidFill>
                  <a:srgbClr val="000000"/>
                </a:solidFill>
              </a:rPr>
              <a:t>í</a:t>
            </a:r>
            <a:r>
              <a:rPr lang="en-US" sz="2000" dirty="0">
                <a:solidFill>
                  <a:srgbClr val="000000"/>
                </a:solidFill>
              </a:rPr>
              <a:t> </a:t>
            </a:r>
            <a:r>
              <a:rPr lang="en-US" sz="2000" dirty="0" err="1">
                <a:solidFill>
                  <a:srgbClr val="000000"/>
                </a:solidFill>
              </a:rPr>
              <a:t>kol</a:t>
            </a:r>
            <a:r>
              <a:rPr lang="cs-CZ" sz="2000" dirty="0">
                <a:solidFill>
                  <a:srgbClr val="000000"/>
                </a:solidFill>
              </a:rPr>
              <a:t>, </a:t>
            </a:r>
            <a:r>
              <a:rPr lang="cs-CZ" sz="2000" i="1" dirty="0">
                <a:solidFill>
                  <a:srgbClr val="000000"/>
                </a:solidFill>
              </a:rPr>
              <a:t>r</a:t>
            </a:r>
            <a:r>
              <a:rPr lang="cs-CZ" sz="2000" baseline="-25000" dirty="0">
                <a:solidFill>
                  <a:srgbClr val="000000"/>
                </a:solidFill>
              </a:rPr>
              <a:t>1</a:t>
            </a:r>
            <a:r>
              <a:rPr lang="cs-CZ" sz="2000" dirty="0">
                <a:solidFill>
                  <a:srgbClr val="000000"/>
                </a:solidFill>
              </a:rPr>
              <a:t> a </a:t>
            </a:r>
            <a:r>
              <a:rPr lang="cs-CZ" sz="2000" i="1" dirty="0">
                <a:solidFill>
                  <a:srgbClr val="000000"/>
                </a:solidFill>
              </a:rPr>
              <a:t>r</a:t>
            </a:r>
            <a:r>
              <a:rPr lang="cs-CZ" sz="2000" baseline="-25000" dirty="0">
                <a:solidFill>
                  <a:srgbClr val="000000"/>
                </a:solidFill>
              </a:rPr>
              <a:t>2</a:t>
            </a:r>
            <a:r>
              <a:rPr lang="cs-CZ" sz="2000" dirty="0">
                <a:solidFill>
                  <a:srgbClr val="000000"/>
                </a:solidFill>
              </a:rPr>
              <a:t> jejich poloměry a </a:t>
            </a:r>
            <a:r>
              <a:rPr lang="cs-CZ" sz="2000" i="1" dirty="0">
                <a:solidFill>
                  <a:srgbClr val="000000"/>
                </a:solidFill>
              </a:rPr>
              <a:t>i</a:t>
            </a:r>
            <a:r>
              <a:rPr lang="cs-CZ" sz="2000" dirty="0">
                <a:solidFill>
                  <a:srgbClr val="000000"/>
                </a:solidFill>
              </a:rPr>
              <a:t> je </a:t>
            </a:r>
            <a:r>
              <a:rPr lang="cs-CZ" sz="2000" b="1" i="0" dirty="0">
                <a:solidFill>
                  <a:srgbClr val="000000"/>
                </a:solidFill>
                <a:effectLst/>
              </a:rPr>
              <a:t>převodový poměr</a:t>
            </a:r>
            <a:r>
              <a:rPr lang="cs-CZ" sz="2000" b="0" i="0" dirty="0">
                <a:solidFill>
                  <a:srgbClr val="000000"/>
                </a:solidFill>
                <a:effectLst/>
              </a:rPr>
              <a:t>.</a:t>
            </a:r>
          </a:p>
          <a:p>
            <a:pPr algn="just"/>
            <a:r>
              <a:rPr lang="en-US" sz="2000" i="1" dirty="0">
                <a:solidFill>
                  <a:srgbClr val="000000"/>
                </a:solidFill>
              </a:rPr>
              <a:t>   </a:t>
            </a:r>
            <a:r>
              <a:rPr lang="cs-CZ" sz="2000" i="1" dirty="0">
                <a:solidFill>
                  <a:srgbClr val="000000"/>
                </a:solidFill>
              </a:rPr>
              <a:t>i</a:t>
            </a:r>
            <a:r>
              <a:rPr lang="cs-CZ" sz="2000" dirty="0">
                <a:solidFill>
                  <a:srgbClr val="000000"/>
                </a:solidFill>
              </a:rPr>
              <a:t> </a:t>
            </a:r>
            <a:r>
              <a:rPr lang="en-US" sz="2000" dirty="0">
                <a:solidFill>
                  <a:srgbClr val="000000"/>
                </a:solidFill>
              </a:rPr>
              <a:t>&gt; </a:t>
            </a:r>
            <a:r>
              <a:rPr lang="cs-CZ" sz="2000" b="0" i="0" dirty="0">
                <a:solidFill>
                  <a:srgbClr val="000000"/>
                </a:solidFill>
                <a:effectLst/>
              </a:rPr>
              <a:t>převod do </a:t>
            </a:r>
            <a:r>
              <a:rPr lang="cs-CZ" sz="2000" b="0" i="0" dirty="0" err="1">
                <a:solidFill>
                  <a:srgbClr val="000000"/>
                </a:solidFill>
                <a:effectLst/>
              </a:rPr>
              <a:t>pomala</a:t>
            </a:r>
            <a:endParaRPr lang="en-US" sz="2000" dirty="0">
              <a:solidFill>
                <a:srgbClr val="000000"/>
              </a:solidFill>
            </a:endParaRPr>
          </a:p>
          <a:p>
            <a:pPr algn="just"/>
            <a:r>
              <a:rPr lang="en-US" sz="2000" i="1" dirty="0">
                <a:solidFill>
                  <a:srgbClr val="000000"/>
                </a:solidFill>
              </a:rPr>
              <a:t>   </a:t>
            </a:r>
            <a:r>
              <a:rPr lang="cs-CZ" sz="2000" i="1" dirty="0">
                <a:solidFill>
                  <a:srgbClr val="000000"/>
                </a:solidFill>
              </a:rPr>
              <a:t>i</a:t>
            </a:r>
            <a:r>
              <a:rPr lang="cs-CZ" sz="2000" dirty="0">
                <a:solidFill>
                  <a:srgbClr val="000000"/>
                </a:solidFill>
              </a:rPr>
              <a:t> </a:t>
            </a:r>
            <a:r>
              <a:rPr lang="en-US" sz="2000" dirty="0">
                <a:solidFill>
                  <a:srgbClr val="000000"/>
                </a:solidFill>
              </a:rPr>
              <a:t>&lt;  </a:t>
            </a:r>
            <a:r>
              <a:rPr lang="cs-CZ" sz="2000" b="0" i="0" dirty="0">
                <a:solidFill>
                  <a:srgbClr val="000000"/>
                </a:solidFill>
                <a:effectLst/>
              </a:rPr>
              <a:t>převod do </a:t>
            </a:r>
            <a:r>
              <a:rPr lang="cs-CZ" sz="2000" b="0" i="0" dirty="0" err="1">
                <a:solidFill>
                  <a:srgbClr val="000000"/>
                </a:solidFill>
                <a:effectLst/>
              </a:rPr>
              <a:t>rychla</a:t>
            </a:r>
            <a:endParaRPr lang="en-US" sz="2000" dirty="0">
              <a:solidFill>
                <a:srgbClr val="000000"/>
              </a:solidFill>
            </a:endParaRPr>
          </a:p>
        </p:txBody>
      </p:sp>
      <p:pic>
        <p:nvPicPr>
          <p:cNvPr id="278532" name="Picture 4">
            <a:extLst>
              <a:ext uri="{FF2B5EF4-FFF2-40B4-BE49-F238E27FC236}">
                <a16:creationId xmlns:a16="http://schemas.microsoft.com/office/drawing/2014/main" id="{E0E9217B-903E-46A2-8C1D-EA2F4ED69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9841" y="4314827"/>
            <a:ext cx="1498956" cy="336844"/>
          </a:xfrm>
          <a:prstGeom prst="rect">
            <a:avLst/>
          </a:prstGeom>
          <a:noFill/>
          <a:extLst>
            <a:ext uri="{909E8E84-426E-40DD-AFC4-6F175D3DCCD1}">
              <a14:hiddenFill xmlns:a14="http://schemas.microsoft.com/office/drawing/2010/main">
                <a:solidFill>
                  <a:srgbClr val="FFFFFF"/>
                </a:solidFill>
              </a14:hiddenFill>
            </a:ext>
          </a:extLst>
        </p:spPr>
      </p:pic>
      <p:pic>
        <p:nvPicPr>
          <p:cNvPr id="278534" name="Picture 6">
            <a:extLst>
              <a:ext uri="{FF2B5EF4-FFF2-40B4-BE49-F238E27FC236}">
                <a16:creationId xmlns:a16="http://schemas.microsoft.com/office/drawing/2014/main" id="{C879B662-0954-4472-8B1B-31BF67845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7769" y="4651671"/>
            <a:ext cx="1009649" cy="6213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9007D67-32C6-4268-A82E-13CF8FA0C2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60996"/>
            <a:ext cx="1312805" cy="1084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881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descr="See the source image">
            <a:extLst>
              <a:ext uri="{FF2B5EF4-FFF2-40B4-BE49-F238E27FC236}">
                <a16:creationId xmlns:a16="http://schemas.microsoft.com/office/drawing/2014/main" id="{D086D5E9-81F7-4477-B2EF-2E4C4AF9F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5887" y="3429000"/>
            <a:ext cx="5468113" cy="284797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7F85B0B6-0556-4221-8CA3-4ED81FA39EB9}"/>
              </a:ext>
            </a:extLst>
          </p:cNvPr>
          <p:cNvSpPr txBox="1"/>
          <p:nvPr/>
        </p:nvSpPr>
        <p:spPr>
          <a:xfrm>
            <a:off x="408878" y="188327"/>
            <a:ext cx="8525572" cy="3785652"/>
          </a:xfrm>
          <a:prstGeom prst="rect">
            <a:avLst/>
          </a:prstGeom>
          <a:noFill/>
        </p:spPr>
        <p:txBody>
          <a:bodyPr wrap="square">
            <a:spAutoFit/>
          </a:bodyPr>
          <a:lstStyle/>
          <a:p>
            <a:r>
              <a:rPr lang="cs-CZ" sz="2000" dirty="0"/>
              <a:t>Převody lze detailněji rozdělit:</a:t>
            </a:r>
          </a:p>
          <a:p>
            <a:endParaRPr lang="cs-CZ" sz="2000" dirty="0"/>
          </a:p>
          <a:p>
            <a:r>
              <a:rPr lang="cs-CZ" sz="2000" b="1" dirty="0"/>
              <a:t>1. přímé</a:t>
            </a:r>
          </a:p>
          <a:p>
            <a:endParaRPr lang="cs-CZ" sz="800" dirty="0"/>
          </a:p>
          <a:p>
            <a:r>
              <a:rPr lang="cs-CZ" sz="2000" dirty="0"/>
              <a:t>a) </a:t>
            </a:r>
            <a:r>
              <a:rPr lang="cs-CZ" sz="2000" i="1" dirty="0"/>
              <a:t>třec</a:t>
            </a:r>
            <a:r>
              <a:rPr lang="cs-CZ" sz="2000" dirty="0"/>
              <a:t>í - navíjení nitě u starších šicích strojů, …</a:t>
            </a:r>
          </a:p>
          <a:p>
            <a:endParaRPr lang="cs-CZ" sz="800" dirty="0"/>
          </a:p>
          <a:p>
            <a:r>
              <a:rPr lang="cs-CZ" sz="2000" dirty="0"/>
              <a:t>b) </a:t>
            </a:r>
            <a:r>
              <a:rPr lang="cs-CZ" sz="2000" i="1" dirty="0"/>
              <a:t>ozubené</a:t>
            </a:r>
            <a:r>
              <a:rPr lang="cs-CZ" sz="2000" dirty="0"/>
              <a:t> - kolečka v hodinovém strojku, …</a:t>
            </a:r>
          </a:p>
          <a:p>
            <a:endParaRPr lang="cs-CZ" sz="2000" dirty="0"/>
          </a:p>
          <a:p>
            <a:r>
              <a:rPr lang="cs-CZ" sz="2000" b="1" dirty="0"/>
              <a:t>2. nepřímé</a:t>
            </a:r>
          </a:p>
          <a:p>
            <a:endParaRPr lang="cs-CZ" sz="800" dirty="0"/>
          </a:p>
          <a:p>
            <a:r>
              <a:rPr lang="cs-CZ" sz="2000" dirty="0"/>
              <a:t>a) </a:t>
            </a:r>
            <a:r>
              <a:rPr lang="cs-CZ" sz="2000" i="1" dirty="0"/>
              <a:t>řemenové</a:t>
            </a:r>
            <a:r>
              <a:rPr lang="cs-CZ" sz="2000" dirty="0"/>
              <a:t> - pohon auta - z motoru je pohyb přenášen klínovým řemenem, …</a:t>
            </a:r>
          </a:p>
          <a:p>
            <a:endParaRPr lang="cs-CZ" sz="800" dirty="0"/>
          </a:p>
          <a:p>
            <a:r>
              <a:rPr lang="cs-CZ" sz="2000" dirty="0"/>
              <a:t>b) </a:t>
            </a:r>
            <a:r>
              <a:rPr lang="cs-CZ" sz="2000" i="1" dirty="0"/>
              <a:t>lanové</a:t>
            </a:r>
            <a:r>
              <a:rPr lang="cs-CZ" sz="2000" dirty="0"/>
              <a:t> - vlek pro lyžaře, …</a:t>
            </a:r>
          </a:p>
          <a:p>
            <a:endParaRPr lang="cs-CZ" sz="800" dirty="0"/>
          </a:p>
          <a:p>
            <a:r>
              <a:rPr lang="cs-CZ" sz="2000" dirty="0"/>
              <a:t>c) </a:t>
            </a:r>
            <a:r>
              <a:rPr lang="cs-CZ" sz="2000" i="1" dirty="0"/>
              <a:t>řetězové</a:t>
            </a:r>
            <a:r>
              <a:rPr lang="cs-CZ" sz="2000" dirty="0"/>
              <a:t> - jízdní kolo, …</a:t>
            </a:r>
          </a:p>
        </p:txBody>
      </p:sp>
    </p:spTree>
    <p:extLst>
      <p:ext uri="{BB962C8B-B14F-4D97-AF65-F5344CB8AC3E}">
        <p14:creationId xmlns:p14="http://schemas.microsoft.com/office/powerpoint/2010/main" val="2956805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25A4077-B7F0-463F-BA56-B63338D0EEF4}"/>
              </a:ext>
            </a:extLst>
          </p:cNvPr>
          <p:cNvSpPr txBox="1"/>
          <p:nvPr/>
        </p:nvSpPr>
        <p:spPr>
          <a:xfrm>
            <a:off x="107233" y="489621"/>
            <a:ext cx="4867276" cy="1015663"/>
          </a:xfrm>
          <a:prstGeom prst="rect">
            <a:avLst/>
          </a:prstGeom>
          <a:noFill/>
        </p:spPr>
        <p:txBody>
          <a:bodyPr wrap="square">
            <a:spAutoFit/>
          </a:bodyPr>
          <a:lstStyle/>
          <a:p>
            <a:r>
              <a:rPr lang="cs-CZ" sz="2000" dirty="0"/>
              <a:t>Pro </a:t>
            </a:r>
            <a:r>
              <a:rPr lang="cs-CZ" sz="2000" b="1" dirty="0"/>
              <a:t>ozubený převod </a:t>
            </a:r>
            <a:r>
              <a:rPr lang="cs-CZ" sz="2000" dirty="0"/>
              <a:t>je</a:t>
            </a:r>
            <a:endParaRPr lang="en-US" sz="2000" dirty="0"/>
          </a:p>
          <a:p>
            <a:endParaRPr lang="cs-CZ" sz="2000" dirty="0"/>
          </a:p>
          <a:p>
            <a:r>
              <a:rPr lang="en-US" sz="2000" dirty="0" err="1"/>
              <a:t>kde</a:t>
            </a:r>
            <a:r>
              <a:rPr lang="en-US" sz="2000" dirty="0"/>
              <a:t> </a:t>
            </a:r>
            <a:r>
              <a:rPr lang="en-US" sz="2000" i="1" dirty="0"/>
              <a:t>z</a:t>
            </a:r>
            <a:r>
              <a:rPr lang="en-US" sz="2000" baseline="-25000" dirty="0"/>
              <a:t>1</a:t>
            </a:r>
            <a:r>
              <a:rPr lang="en-US" sz="2000" dirty="0"/>
              <a:t> a </a:t>
            </a:r>
            <a:r>
              <a:rPr lang="en-US" sz="2000" i="1" dirty="0"/>
              <a:t>z</a:t>
            </a:r>
            <a:r>
              <a:rPr lang="en-US" sz="2000" baseline="-25000" dirty="0"/>
              <a:t>2</a:t>
            </a:r>
            <a:r>
              <a:rPr lang="cs-CZ" sz="2000" dirty="0"/>
              <a:t> </a:t>
            </a:r>
            <a:r>
              <a:rPr lang="en-US" sz="2000" dirty="0" err="1"/>
              <a:t>jsou</a:t>
            </a:r>
            <a:r>
              <a:rPr lang="en-US" sz="2000" dirty="0"/>
              <a:t> po</a:t>
            </a:r>
            <a:r>
              <a:rPr lang="cs-CZ" sz="2000" dirty="0"/>
              <a:t>č</a:t>
            </a:r>
            <a:r>
              <a:rPr lang="en-US" sz="2000" dirty="0"/>
              <a:t>t</a:t>
            </a:r>
            <a:r>
              <a:rPr lang="cs-CZ" sz="2000" dirty="0"/>
              <a:t>y</a:t>
            </a:r>
            <a:r>
              <a:rPr lang="en-US" sz="2000" dirty="0"/>
              <a:t> </a:t>
            </a:r>
            <a:r>
              <a:rPr lang="cs-CZ" sz="2000" dirty="0"/>
              <a:t>z</a:t>
            </a:r>
            <a:r>
              <a:rPr lang="en-US" sz="2000" dirty="0" err="1"/>
              <a:t>ub</a:t>
            </a:r>
            <a:r>
              <a:rPr lang="cs-CZ" sz="2000" dirty="0"/>
              <a:t>ů ozubených kol.</a:t>
            </a:r>
          </a:p>
        </p:txBody>
      </p:sp>
      <p:sp>
        <p:nvSpPr>
          <p:cNvPr id="9" name="TextovéPole 8">
            <a:extLst>
              <a:ext uri="{FF2B5EF4-FFF2-40B4-BE49-F238E27FC236}">
                <a16:creationId xmlns:a16="http://schemas.microsoft.com/office/drawing/2014/main" id="{C66E03B6-8805-4E77-BBC4-D970F544308B}"/>
              </a:ext>
            </a:extLst>
          </p:cNvPr>
          <p:cNvSpPr txBox="1"/>
          <p:nvPr/>
        </p:nvSpPr>
        <p:spPr>
          <a:xfrm>
            <a:off x="142876" y="2271289"/>
            <a:ext cx="8724900" cy="1446550"/>
          </a:xfrm>
          <a:prstGeom prst="rect">
            <a:avLst/>
          </a:prstGeom>
          <a:noFill/>
        </p:spPr>
        <p:txBody>
          <a:bodyPr wrap="square">
            <a:spAutoFit/>
          </a:bodyPr>
          <a:lstStyle/>
          <a:p>
            <a:r>
              <a:rPr lang="cs-CZ" sz="2000" b="1" i="0" dirty="0">
                <a:solidFill>
                  <a:srgbClr val="000000"/>
                </a:solidFill>
                <a:effectLst/>
              </a:rPr>
              <a:t>Příklad</a:t>
            </a:r>
          </a:p>
          <a:p>
            <a:endParaRPr lang="cs-CZ" sz="800" dirty="0">
              <a:solidFill>
                <a:srgbClr val="000000"/>
              </a:solidFill>
            </a:endParaRPr>
          </a:p>
          <a:p>
            <a:pPr algn="just"/>
            <a:r>
              <a:rPr lang="cs-CZ" sz="2000" b="0" i="0" dirty="0">
                <a:solidFill>
                  <a:srgbClr val="000000"/>
                </a:solidFill>
                <a:effectLst/>
              </a:rPr>
              <a:t>Na přehazovačce </a:t>
            </a:r>
            <a:r>
              <a:rPr lang="cs-CZ" sz="2000" b="0" i="0" u="sng" dirty="0">
                <a:solidFill>
                  <a:srgbClr val="000000"/>
                </a:solidFill>
                <a:effectLst/>
              </a:rPr>
              <a:t>jízdního kola </a:t>
            </a:r>
            <a:r>
              <a:rPr lang="cs-CZ" sz="2000" b="0" i="0" dirty="0">
                <a:solidFill>
                  <a:srgbClr val="000000"/>
                </a:solidFill>
                <a:effectLst/>
              </a:rPr>
              <a:t>se používá převod do </a:t>
            </a:r>
            <a:r>
              <a:rPr lang="cs-CZ" sz="2000" b="0" i="0" dirty="0" err="1">
                <a:solidFill>
                  <a:srgbClr val="000000"/>
                </a:solidFill>
                <a:effectLst/>
              </a:rPr>
              <a:t>rychla</a:t>
            </a:r>
            <a:r>
              <a:rPr lang="cs-CZ" sz="2000" b="0" i="0" dirty="0">
                <a:solidFill>
                  <a:srgbClr val="000000"/>
                </a:solidFill>
                <a:effectLst/>
              </a:rPr>
              <a:t> - zadní pastorek má ve srovnání s předním řetězovým kolem, na němž jsou připevněny pedály, menší poloměr (a tedy i méně zubů) a proto se otáčí s větší frekvencí.</a:t>
            </a:r>
            <a:endParaRPr lang="cs-CZ" sz="2000" dirty="0"/>
          </a:p>
        </p:txBody>
      </p:sp>
      <p:pic>
        <p:nvPicPr>
          <p:cNvPr id="280578" name="Picture 2" descr="See the source image">
            <a:extLst>
              <a:ext uri="{FF2B5EF4-FFF2-40B4-BE49-F238E27FC236}">
                <a16:creationId xmlns:a16="http://schemas.microsoft.com/office/drawing/2014/main" id="{8AE1873A-354A-4A85-A270-120B0EC96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775" y="3971924"/>
            <a:ext cx="2046134" cy="2728179"/>
          </a:xfrm>
          <a:prstGeom prst="rect">
            <a:avLst/>
          </a:prstGeom>
          <a:noFill/>
          <a:extLst>
            <a:ext uri="{909E8E84-426E-40DD-AFC4-6F175D3DCCD1}">
              <a14:hiddenFill xmlns:a14="http://schemas.microsoft.com/office/drawing/2010/main">
                <a:solidFill>
                  <a:srgbClr val="FFFFFF"/>
                </a:solidFill>
              </a14:hiddenFill>
            </a:ext>
          </a:extLst>
        </p:spPr>
      </p:pic>
      <p:pic>
        <p:nvPicPr>
          <p:cNvPr id="280580" name="Picture 4" descr="Nálepka Pixerstick Vektor cyklistické řetězový převod pastorek siluety •  Pixers® • Žijeme pro změnu">
            <a:extLst>
              <a:ext uri="{FF2B5EF4-FFF2-40B4-BE49-F238E27FC236}">
                <a16:creationId xmlns:a16="http://schemas.microsoft.com/office/drawing/2014/main" id="{037580D4-7F53-4A5C-98B1-F65359009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3971924"/>
            <a:ext cx="2705101" cy="27051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Věda a technika v pozadí Rozbij sklenici | Eduportál Techmania">
            <a:extLst>
              <a:ext uri="{FF2B5EF4-FFF2-40B4-BE49-F238E27FC236}">
                <a16:creationId xmlns:a16="http://schemas.microsoft.com/office/drawing/2014/main" id="{C90CC030-743C-49D6-A0DC-EC03E57A2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9519" y="523111"/>
            <a:ext cx="2422779" cy="17133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DC7B8FEB-844A-4242-B378-192E6A7106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4754" y="405472"/>
            <a:ext cx="1140021" cy="712513"/>
          </a:xfrm>
          <a:prstGeom prst="rect">
            <a:avLst/>
          </a:prstGeom>
          <a:noFill/>
          <a:extLst>
            <a:ext uri="{909E8E84-426E-40DD-AFC4-6F175D3DCCD1}">
              <a14:hiddenFill xmlns:a14="http://schemas.microsoft.com/office/drawing/2010/main">
                <a:solidFill>
                  <a:srgbClr val="FFFFFF"/>
                </a:solidFill>
              </a14:hiddenFill>
            </a:ext>
          </a:extLst>
        </p:spPr>
      </p:pic>
      <p:pic>
        <p:nvPicPr>
          <p:cNvPr id="280582" name="Picture 6">
            <a:extLst>
              <a:ext uri="{FF2B5EF4-FFF2-40B4-BE49-F238E27FC236}">
                <a16:creationId xmlns:a16="http://schemas.microsoft.com/office/drawing/2014/main" id="{45C681E8-CB22-40AF-B166-745808152A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7673" y="238773"/>
            <a:ext cx="895291" cy="2387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586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92EC716-3F78-463F-83DC-128CB25FFA29}"/>
              </a:ext>
            </a:extLst>
          </p:cNvPr>
          <p:cNvSpPr txBox="1"/>
          <p:nvPr/>
        </p:nvSpPr>
        <p:spPr>
          <a:xfrm>
            <a:off x="209550" y="299249"/>
            <a:ext cx="8724900" cy="2554545"/>
          </a:xfrm>
          <a:prstGeom prst="rect">
            <a:avLst/>
          </a:prstGeom>
          <a:noFill/>
        </p:spPr>
        <p:txBody>
          <a:bodyPr wrap="square">
            <a:spAutoFit/>
          </a:bodyPr>
          <a:lstStyle/>
          <a:p>
            <a:r>
              <a:rPr lang="cs-CZ" sz="2400" b="1" i="0" dirty="0">
                <a:effectLst/>
              </a:rPr>
              <a:t>Příklad</a:t>
            </a:r>
          </a:p>
          <a:p>
            <a:endParaRPr lang="cs-CZ" sz="800" dirty="0"/>
          </a:p>
          <a:p>
            <a:pPr algn="just"/>
            <a:r>
              <a:rPr lang="cs-CZ" sz="2000" b="0" i="0" dirty="0">
                <a:effectLst/>
              </a:rPr>
              <a:t>Řemenem se přenáší otáčivý pohyb z kola A o průměru 50 cm s 30 otáčkami za minutu na kolo B o průměru 25 cm. Kolik otáček za minutu vykoná kolo B?</a:t>
            </a:r>
          </a:p>
          <a:p>
            <a:pPr algn="just"/>
            <a:endParaRPr lang="cs-CZ" sz="800" dirty="0"/>
          </a:p>
          <a:p>
            <a:pPr algn="just"/>
            <a:r>
              <a:rPr lang="cs-CZ" sz="2000" i="1" dirty="0">
                <a:solidFill>
                  <a:srgbClr val="000000"/>
                </a:solidFill>
              </a:rPr>
              <a:t>r</a:t>
            </a:r>
            <a:r>
              <a:rPr lang="cs-CZ" sz="2000" baseline="-25000" dirty="0">
                <a:solidFill>
                  <a:srgbClr val="000000"/>
                </a:solidFill>
              </a:rPr>
              <a:t>1</a:t>
            </a:r>
            <a:r>
              <a:rPr lang="cs-CZ" sz="2000" dirty="0">
                <a:solidFill>
                  <a:srgbClr val="000000"/>
                </a:solidFill>
              </a:rPr>
              <a:t> = 50 cm </a:t>
            </a:r>
          </a:p>
          <a:p>
            <a:pPr algn="just"/>
            <a:r>
              <a:rPr lang="cs-CZ" sz="2000" i="1" dirty="0">
                <a:solidFill>
                  <a:srgbClr val="000000"/>
                </a:solidFill>
              </a:rPr>
              <a:t>r</a:t>
            </a:r>
            <a:r>
              <a:rPr lang="cs-CZ" sz="2000" baseline="-25000" dirty="0">
                <a:solidFill>
                  <a:srgbClr val="000000"/>
                </a:solidFill>
              </a:rPr>
              <a:t>2</a:t>
            </a:r>
            <a:r>
              <a:rPr lang="cs-CZ" sz="2000" b="0" i="0" dirty="0">
                <a:effectLst/>
              </a:rPr>
              <a:t> </a:t>
            </a:r>
            <a:r>
              <a:rPr lang="cs-CZ" sz="2000" dirty="0">
                <a:solidFill>
                  <a:srgbClr val="000000"/>
                </a:solidFill>
              </a:rPr>
              <a:t>= 25 cm</a:t>
            </a:r>
            <a:endParaRPr lang="cs-CZ" sz="2000" dirty="0"/>
          </a:p>
          <a:p>
            <a:pPr algn="just"/>
            <a:r>
              <a:rPr lang="en-US" sz="2000" i="1" dirty="0">
                <a:solidFill>
                  <a:srgbClr val="000000"/>
                </a:solidFill>
              </a:rPr>
              <a:t>f</a:t>
            </a:r>
            <a:r>
              <a:rPr lang="en-US" sz="2000" baseline="-25000" dirty="0">
                <a:solidFill>
                  <a:srgbClr val="000000"/>
                </a:solidFill>
              </a:rPr>
              <a:t>1</a:t>
            </a:r>
            <a:r>
              <a:rPr lang="en-US" sz="2000" dirty="0">
                <a:solidFill>
                  <a:srgbClr val="000000"/>
                </a:solidFill>
              </a:rPr>
              <a:t> </a:t>
            </a:r>
            <a:r>
              <a:rPr lang="cs-CZ" sz="2000" dirty="0">
                <a:solidFill>
                  <a:srgbClr val="000000"/>
                </a:solidFill>
              </a:rPr>
              <a:t>= 30 min</a:t>
            </a:r>
            <a:r>
              <a:rPr lang="cs-CZ" sz="2000" baseline="30000" dirty="0">
                <a:solidFill>
                  <a:srgbClr val="000000"/>
                </a:solidFill>
              </a:rPr>
              <a:t>-1</a:t>
            </a:r>
            <a:r>
              <a:rPr lang="en-US" sz="2000" dirty="0">
                <a:solidFill>
                  <a:srgbClr val="000000"/>
                </a:solidFill>
              </a:rPr>
              <a:t> </a:t>
            </a:r>
            <a:endParaRPr lang="cs-CZ" sz="2000" dirty="0">
              <a:solidFill>
                <a:srgbClr val="000000"/>
              </a:solidFill>
            </a:endParaRPr>
          </a:p>
          <a:p>
            <a:pPr algn="just"/>
            <a:r>
              <a:rPr lang="en-US" sz="2000" i="1" dirty="0">
                <a:solidFill>
                  <a:srgbClr val="000000"/>
                </a:solidFill>
              </a:rPr>
              <a:t>f</a:t>
            </a:r>
            <a:r>
              <a:rPr lang="en-US" sz="2000" baseline="-25000" dirty="0">
                <a:solidFill>
                  <a:srgbClr val="000000"/>
                </a:solidFill>
              </a:rPr>
              <a:t>2</a:t>
            </a:r>
            <a:r>
              <a:rPr lang="en-US" sz="2000" dirty="0">
                <a:solidFill>
                  <a:srgbClr val="000000"/>
                </a:solidFill>
              </a:rPr>
              <a:t> </a:t>
            </a:r>
            <a:r>
              <a:rPr lang="cs-CZ" sz="2000" dirty="0">
                <a:solidFill>
                  <a:srgbClr val="000000"/>
                </a:solidFill>
              </a:rPr>
              <a:t>= ?</a:t>
            </a:r>
          </a:p>
        </p:txBody>
      </p:sp>
      <p:pic>
        <p:nvPicPr>
          <p:cNvPr id="280578" name="Picture 2" descr="See the source image">
            <a:extLst>
              <a:ext uri="{FF2B5EF4-FFF2-40B4-BE49-F238E27FC236}">
                <a16:creationId xmlns:a16="http://schemas.microsoft.com/office/drawing/2014/main" id="{B3BDDB64-A701-4C0D-A9C2-9C92048EC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5979" y="1725563"/>
            <a:ext cx="2578813" cy="112823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BEFAC84C-2E0E-4FA1-81C9-0FDE1E43F9CE}"/>
              </a:ext>
            </a:extLst>
          </p:cNvPr>
          <p:cNvSpPr txBox="1"/>
          <p:nvPr/>
        </p:nvSpPr>
        <p:spPr>
          <a:xfrm>
            <a:off x="209550" y="2826265"/>
            <a:ext cx="3768980" cy="400110"/>
          </a:xfrm>
          <a:prstGeom prst="rect">
            <a:avLst/>
          </a:prstGeom>
          <a:noFill/>
        </p:spPr>
        <p:txBody>
          <a:bodyPr wrap="none" rtlCol="0">
            <a:spAutoFit/>
          </a:bodyPr>
          <a:lstStyle/>
          <a:p>
            <a:r>
              <a:rPr lang="cs-CZ" sz="2000" i="1" dirty="0"/>
              <a:t>f</a:t>
            </a:r>
            <a:r>
              <a:rPr lang="cs-CZ" sz="2000" baseline="-25000" dirty="0"/>
              <a:t>2 </a:t>
            </a:r>
            <a:r>
              <a:rPr lang="cs-CZ" sz="2000" dirty="0"/>
              <a:t>= </a:t>
            </a:r>
            <a:r>
              <a:rPr lang="cs-CZ" sz="2000" i="1" dirty="0"/>
              <a:t>f</a:t>
            </a:r>
            <a:r>
              <a:rPr lang="cs-CZ" sz="2000" baseline="-25000" dirty="0"/>
              <a:t>1</a:t>
            </a:r>
            <a:r>
              <a:rPr lang="cs-CZ" sz="2000" dirty="0"/>
              <a:t> . </a:t>
            </a:r>
            <a:r>
              <a:rPr lang="cs-CZ" sz="2000" i="1" dirty="0"/>
              <a:t>r</a:t>
            </a:r>
            <a:r>
              <a:rPr lang="cs-CZ" sz="2000" baseline="-25000" dirty="0"/>
              <a:t>1</a:t>
            </a:r>
            <a:r>
              <a:rPr lang="cs-CZ" sz="2000" dirty="0"/>
              <a:t>/</a:t>
            </a:r>
            <a:r>
              <a:rPr lang="cs-CZ" sz="2000" i="1" dirty="0"/>
              <a:t>r</a:t>
            </a:r>
            <a:r>
              <a:rPr lang="cs-CZ" sz="2000" baseline="-25000" dirty="0"/>
              <a:t>2</a:t>
            </a:r>
            <a:r>
              <a:rPr lang="cs-CZ" sz="2000" dirty="0"/>
              <a:t> = 30 . 50/25 = </a:t>
            </a:r>
            <a:r>
              <a:rPr lang="cs-CZ" sz="2000" u="sng" dirty="0"/>
              <a:t>60 min</a:t>
            </a:r>
            <a:r>
              <a:rPr lang="cs-CZ" sz="2000" u="sng" baseline="30000" dirty="0"/>
              <a:t>-1</a:t>
            </a:r>
          </a:p>
        </p:txBody>
      </p:sp>
      <p:sp>
        <p:nvSpPr>
          <p:cNvPr id="8" name="TextovéPole 7">
            <a:extLst>
              <a:ext uri="{FF2B5EF4-FFF2-40B4-BE49-F238E27FC236}">
                <a16:creationId xmlns:a16="http://schemas.microsoft.com/office/drawing/2014/main" id="{6FEBD8DA-BBD0-4F86-8119-43EE2879EC1B}"/>
              </a:ext>
            </a:extLst>
          </p:cNvPr>
          <p:cNvSpPr txBox="1"/>
          <p:nvPr/>
        </p:nvSpPr>
        <p:spPr>
          <a:xfrm>
            <a:off x="100010" y="3607685"/>
            <a:ext cx="8815388" cy="2862322"/>
          </a:xfrm>
          <a:prstGeom prst="rect">
            <a:avLst/>
          </a:prstGeom>
          <a:noFill/>
        </p:spPr>
        <p:txBody>
          <a:bodyPr wrap="square" rtlCol="0">
            <a:spAutoFit/>
          </a:bodyPr>
          <a:lstStyle/>
          <a:p>
            <a:r>
              <a:rPr lang="cs-CZ" sz="2400" b="1" i="0" dirty="0">
                <a:effectLst/>
              </a:rPr>
              <a:t>Příklad</a:t>
            </a:r>
          </a:p>
          <a:p>
            <a:endParaRPr lang="cs-CZ" sz="800" dirty="0"/>
          </a:p>
          <a:p>
            <a:pPr algn="just"/>
            <a:r>
              <a:rPr lang="cs-CZ" sz="2000" b="0" i="0" dirty="0">
                <a:solidFill>
                  <a:srgbClr val="333333"/>
                </a:solidFill>
                <a:effectLst/>
              </a:rPr>
              <a:t>Dvě ozubená kola, které do sebe zapadají, mají počet zubů 76 a 134. Vypočítejte otáčky prvního kola, pokud druhé kolo se otáčí 336 otáček za minutu.</a:t>
            </a:r>
          </a:p>
          <a:p>
            <a:pPr algn="just"/>
            <a:endParaRPr lang="cs-CZ" sz="800" dirty="0">
              <a:solidFill>
                <a:srgbClr val="333333"/>
              </a:solidFill>
            </a:endParaRPr>
          </a:p>
          <a:p>
            <a:pPr algn="just"/>
            <a:r>
              <a:rPr lang="cs-CZ" sz="2000" i="1" dirty="0">
                <a:solidFill>
                  <a:srgbClr val="000000"/>
                </a:solidFill>
              </a:rPr>
              <a:t>z</a:t>
            </a:r>
            <a:r>
              <a:rPr lang="cs-CZ" sz="2000" baseline="-25000" dirty="0">
                <a:solidFill>
                  <a:srgbClr val="000000"/>
                </a:solidFill>
              </a:rPr>
              <a:t>1</a:t>
            </a:r>
            <a:r>
              <a:rPr lang="cs-CZ" sz="2000" dirty="0">
                <a:solidFill>
                  <a:srgbClr val="000000"/>
                </a:solidFill>
              </a:rPr>
              <a:t> = 76</a:t>
            </a:r>
          </a:p>
          <a:p>
            <a:pPr algn="just"/>
            <a:r>
              <a:rPr lang="cs-CZ" sz="2000" i="1" dirty="0">
                <a:solidFill>
                  <a:srgbClr val="000000"/>
                </a:solidFill>
              </a:rPr>
              <a:t>z</a:t>
            </a:r>
            <a:r>
              <a:rPr lang="cs-CZ" sz="2000" baseline="-25000" dirty="0">
                <a:solidFill>
                  <a:srgbClr val="000000"/>
                </a:solidFill>
              </a:rPr>
              <a:t>2</a:t>
            </a:r>
            <a:r>
              <a:rPr lang="cs-CZ" sz="2000" b="0" i="0" dirty="0">
                <a:effectLst/>
              </a:rPr>
              <a:t> </a:t>
            </a:r>
            <a:r>
              <a:rPr lang="cs-CZ" sz="2000" dirty="0">
                <a:solidFill>
                  <a:srgbClr val="000000"/>
                </a:solidFill>
              </a:rPr>
              <a:t>= 134</a:t>
            </a:r>
            <a:endParaRPr lang="cs-CZ" sz="2000" dirty="0"/>
          </a:p>
          <a:p>
            <a:pPr algn="just"/>
            <a:r>
              <a:rPr lang="en-US" sz="2000" i="1" dirty="0">
                <a:solidFill>
                  <a:srgbClr val="000000"/>
                </a:solidFill>
              </a:rPr>
              <a:t>f</a:t>
            </a:r>
            <a:r>
              <a:rPr lang="cs-CZ" sz="2000" baseline="-25000" dirty="0">
                <a:solidFill>
                  <a:srgbClr val="000000"/>
                </a:solidFill>
              </a:rPr>
              <a:t>2</a:t>
            </a:r>
            <a:r>
              <a:rPr lang="en-US" sz="2000" dirty="0">
                <a:solidFill>
                  <a:srgbClr val="000000"/>
                </a:solidFill>
              </a:rPr>
              <a:t> </a:t>
            </a:r>
            <a:r>
              <a:rPr lang="cs-CZ" sz="2000" dirty="0">
                <a:solidFill>
                  <a:srgbClr val="000000"/>
                </a:solidFill>
              </a:rPr>
              <a:t>= 336 min</a:t>
            </a:r>
            <a:r>
              <a:rPr lang="cs-CZ" sz="2000" baseline="30000" dirty="0">
                <a:solidFill>
                  <a:srgbClr val="000000"/>
                </a:solidFill>
              </a:rPr>
              <a:t>-1</a:t>
            </a:r>
            <a:r>
              <a:rPr lang="en-US" sz="2000" dirty="0">
                <a:solidFill>
                  <a:srgbClr val="000000"/>
                </a:solidFill>
              </a:rPr>
              <a:t> </a:t>
            </a:r>
            <a:endParaRPr lang="cs-CZ" sz="2000" dirty="0">
              <a:solidFill>
                <a:srgbClr val="000000"/>
              </a:solidFill>
            </a:endParaRPr>
          </a:p>
          <a:p>
            <a:pPr algn="just"/>
            <a:r>
              <a:rPr lang="en-US" sz="2000" i="1" dirty="0">
                <a:solidFill>
                  <a:srgbClr val="000000"/>
                </a:solidFill>
              </a:rPr>
              <a:t>f</a:t>
            </a:r>
            <a:r>
              <a:rPr lang="cs-CZ" sz="2000" baseline="-25000" dirty="0">
                <a:solidFill>
                  <a:srgbClr val="000000"/>
                </a:solidFill>
              </a:rPr>
              <a:t>1</a:t>
            </a:r>
            <a:r>
              <a:rPr lang="en-US" sz="2000" dirty="0">
                <a:solidFill>
                  <a:srgbClr val="000000"/>
                </a:solidFill>
              </a:rPr>
              <a:t> </a:t>
            </a:r>
            <a:r>
              <a:rPr lang="cs-CZ" sz="2000" dirty="0">
                <a:solidFill>
                  <a:srgbClr val="000000"/>
                </a:solidFill>
              </a:rPr>
              <a:t>= ?</a:t>
            </a:r>
          </a:p>
          <a:p>
            <a:pPr algn="just"/>
            <a:endParaRPr lang="cs-CZ" sz="2000" dirty="0">
              <a:solidFill>
                <a:srgbClr val="FF0000"/>
              </a:solidFill>
            </a:endParaRPr>
          </a:p>
        </p:txBody>
      </p:sp>
      <p:sp>
        <p:nvSpPr>
          <p:cNvPr id="12" name="TextovéPole 11">
            <a:extLst>
              <a:ext uri="{FF2B5EF4-FFF2-40B4-BE49-F238E27FC236}">
                <a16:creationId xmlns:a16="http://schemas.microsoft.com/office/drawing/2014/main" id="{F352F00C-A347-49F8-84E0-569007192DA0}"/>
              </a:ext>
            </a:extLst>
          </p:cNvPr>
          <p:cNvSpPr txBox="1"/>
          <p:nvPr/>
        </p:nvSpPr>
        <p:spPr>
          <a:xfrm>
            <a:off x="100010" y="6158641"/>
            <a:ext cx="4709174" cy="400110"/>
          </a:xfrm>
          <a:prstGeom prst="rect">
            <a:avLst/>
          </a:prstGeom>
          <a:noFill/>
        </p:spPr>
        <p:txBody>
          <a:bodyPr wrap="square">
            <a:spAutoFit/>
          </a:bodyPr>
          <a:lstStyle/>
          <a:p>
            <a:r>
              <a:rPr lang="cs-CZ" sz="2000" b="0" i="1" dirty="0">
                <a:solidFill>
                  <a:srgbClr val="333333"/>
                </a:solidFill>
                <a:effectLst/>
              </a:rPr>
              <a:t>f</a:t>
            </a:r>
            <a:r>
              <a:rPr lang="pt-BR" sz="2000" b="0" i="0" baseline="-25000" dirty="0">
                <a:solidFill>
                  <a:srgbClr val="333333"/>
                </a:solidFill>
                <a:effectLst/>
              </a:rPr>
              <a:t>1</a:t>
            </a:r>
            <a:r>
              <a:rPr lang="pt-BR" sz="2000" b="0" i="0" dirty="0">
                <a:solidFill>
                  <a:srgbClr val="333333"/>
                </a:solidFill>
                <a:effectLst/>
              </a:rPr>
              <a:t>​</a:t>
            </a:r>
            <a:r>
              <a:rPr lang="cs-CZ" sz="2000" b="0" i="0" dirty="0">
                <a:solidFill>
                  <a:srgbClr val="333333"/>
                </a:solidFill>
                <a:effectLst/>
              </a:rPr>
              <a:t> </a:t>
            </a:r>
            <a:r>
              <a:rPr lang="pt-BR" sz="2000" b="0" i="0" dirty="0">
                <a:solidFill>
                  <a:srgbClr val="333333"/>
                </a:solidFill>
                <a:effectLst/>
              </a:rPr>
              <a:t>=</a:t>
            </a:r>
            <a:r>
              <a:rPr lang="cs-CZ" sz="2000" b="0" i="0" dirty="0">
                <a:solidFill>
                  <a:srgbClr val="333333"/>
                </a:solidFill>
                <a:effectLst/>
              </a:rPr>
              <a:t> </a:t>
            </a:r>
            <a:r>
              <a:rPr lang="cs-CZ" sz="2000" i="1" dirty="0">
                <a:solidFill>
                  <a:srgbClr val="000000"/>
                </a:solidFill>
              </a:rPr>
              <a:t>z</a:t>
            </a:r>
            <a:r>
              <a:rPr lang="cs-CZ" sz="2000" baseline="-25000" dirty="0">
                <a:solidFill>
                  <a:srgbClr val="000000"/>
                </a:solidFill>
              </a:rPr>
              <a:t>2</a:t>
            </a:r>
            <a:r>
              <a:rPr lang="cs-CZ" sz="2000" b="0" i="0" dirty="0">
                <a:solidFill>
                  <a:srgbClr val="333333"/>
                </a:solidFill>
                <a:effectLst/>
              </a:rPr>
              <a:t>/</a:t>
            </a:r>
            <a:r>
              <a:rPr lang="cs-CZ" sz="2000" i="1" dirty="0">
                <a:solidFill>
                  <a:srgbClr val="000000"/>
                </a:solidFill>
              </a:rPr>
              <a:t>z</a:t>
            </a:r>
            <a:r>
              <a:rPr lang="cs-CZ" sz="2000" baseline="-25000" dirty="0">
                <a:solidFill>
                  <a:srgbClr val="000000"/>
                </a:solidFill>
              </a:rPr>
              <a:t>1</a:t>
            </a:r>
            <a:r>
              <a:rPr lang="pt-BR" sz="2000" b="0" i="0" dirty="0">
                <a:solidFill>
                  <a:srgbClr val="333333"/>
                </a:solidFill>
                <a:effectLst/>
              </a:rPr>
              <a:t>​</a:t>
            </a:r>
            <a:r>
              <a:rPr lang="cs-CZ" sz="2000" b="0" i="0" dirty="0">
                <a:solidFill>
                  <a:srgbClr val="333333"/>
                </a:solidFill>
                <a:effectLst/>
              </a:rPr>
              <a:t> </a:t>
            </a:r>
            <a:r>
              <a:rPr lang="pt-BR" sz="2000" b="0" i="0" dirty="0">
                <a:solidFill>
                  <a:srgbClr val="333333"/>
                </a:solidFill>
                <a:effectLst/>
              </a:rPr>
              <a:t>⋅</a:t>
            </a:r>
            <a:r>
              <a:rPr lang="cs-CZ" sz="2000" b="0" i="0" dirty="0">
                <a:solidFill>
                  <a:srgbClr val="333333"/>
                </a:solidFill>
                <a:effectLst/>
              </a:rPr>
              <a:t> </a:t>
            </a:r>
            <a:r>
              <a:rPr lang="en-US" sz="2000" i="1" dirty="0">
                <a:solidFill>
                  <a:srgbClr val="000000"/>
                </a:solidFill>
              </a:rPr>
              <a:t>f</a:t>
            </a:r>
            <a:r>
              <a:rPr lang="cs-CZ" sz="2000" baseline="-25000" dirty="0">
                <a:solidFill>
                  <a:srgbClr val="000000"/>
                </a:solidFill>
              </a:rPr>
              <a:t>2</a:t>
            </a:r>
            <a:r>
              <a:rPr lang="cs-CZ" sz="2000" b="0" i="0" dirty="0">
                <a:solidFill>
                  <a:srgbClr val="333333"/>
                </a:solidFill>
                <a:effectLst/>
              </a:rPr>
              <a:t> </a:t>
            </a:r>
            <a:r>
              <a:rPr lang="pt-BR" sz="2000" b="0" i="0" dirty="0">
                <a:solidFill>
                  <a:srgbClr val="333333"/>
                </a:solidFill>
                <a:effectLst/>
              </a:rPr>
              <a:t>=</a:t>
            </a:r>
            <a:r>
              <a:rPr lang="cs-CZ" sz="2000" b="0" i="0" dirty="0">
                <a:solidFill>
                  <a:srgbClr val="333333"/>
                </a:solidFill>
                <a:effectLst/>
              </a:rPr>
              <a:t> 134/76</a:t>
            </a:r>
            <a:r>
              <a:rPr lang="pt-BR" sz="2000" b="0" i="0" dirty="0">
                <a:solidFill>
                  <a:srgbClr val="333333"/>
                </a:solidFill>
                <a:effectLst/>
              </a:rPr>
              <a:t>​</a:t>
            </a:r>
            <a:r>
              <a:rPr lang="cs-CZ" sz="2000" b="0" i="0" dirty="0">
                <a:solidFill>
                  <a:srgbClr val="333333"/>
                </a:solidFill>
                <a:effectLst/>
              </a:rPr>
              <a:t> </a:t>
            </a:r>
            <a:r>
              <a:rPr lang="pt-BR" sz="2000" b="0" i="0" dirty="0">
                <a:solidFill>
                  <a:srgbClr val="333333"/>
                </a:solidFill>
                <a:effectLst/>
              </a:rPr>
              <a:t>⋅</a:t>
            </a:r>
            <a:r>
              <a:rPr lang="cs-CZ" sz="2000" b="0" i="0" dirty="0">
                <a:solidFill>
                  <a:srgbClr val="333333"/>
                </a:solidFill>
                <a:effectLst/>
              </a:rPr>
              <a:t> </a:t>
            </a:r>
            <a:r>
              <a:rPr lang="pt-BR" sz="2000" b="0" i="0" dirty="0">
                <a:solidFill>
                  <a:srgbClr val="333333"/>
                </a:solidFill>
                <a:effectLst/>
              </a:rPr>
              <a:t>336</a:t>
            </a:r>
            <a:r>
              <a:rPr lang="cs-CZ" sz="2000" b="0" i="0" dirty="0">
                <a:solidFill>
                  <a:srgbClr val="333333"/>
                </a:solidFill>
                <a:effectLst/>
              </a:rPr>
              <a:t> </a:t>
            </a:r>
            <a:r>
              <a:rPr lang="pt-BR" sz="2000" b="0" i="0" dirty="0">
                <a:solidFill>
                  <a:srgbClr val="333333"/>
                </a:solidFill>
                <a:effectLst/>
              </a:rPr>
              <a:t>=</a:t>
            </a:r>
            <a:r>
              <a:rPr lang="cs-CZ" sz="2000" b="0" i="0" dirty="0">
                <a:solidFill>
                  <a:srgbClr val="333333"/>
                </a:solidFill>
                <a:effectLst/>
              </a:rPr>
              <a:t> </a:t>
            </a:r>
            <a:r>
              <a:rPr lang="pt-BR" sz="2000" b="0" i="0" u="sng" dirty="0">
                <a:solidFill>
                  <a:srgbClr val="333333"/>
                </a:solidFill>
                <a:effectLst/>
              </a:rPr>
              <a:t>592,4 min</a:t>
            </a:r>
            <a:r>
              <a:rPr lang="cs-CZ" sz="2000" b="0" i="0" u="sng" baseline="30000" dirty="0">
                <a:solidFill>
                  <a:srgbClr val="333333"/>
                </a:solidFill>
                <a:effectLst/>
              </a:rPr>
              <a:t>-1</a:t>
            </a:r>
            <a:endParaRPr lang="cs-CZ" sz="2000" u="sng" baseline="30000" dirty="0"/>
          </a:p>
        </p:txBody>
      </p:sp>
      <p:pic>
        <p:nvPicPr>
          <p:cNvPr id="280580" name="Picture 4" descr="MECHANICKÉ PˇREVODY VE V´YUCE MATEMATIKY Úvod Soucasné výuce matematiky na  základnıch a strednıch školách bývá prá">
            <a:extLst>
              <a:ext uri="{FF2B5EF4-FFF2-40B4-BE49-F238E27FC236}">
                <a16:creationId xmlns:a16="http://schemas.microsoft.com/office/drawing/2014/main" id="{E7849A19-32C3-4047-B2A6-082937724C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207" y="4857019"/>
            <a:ext cx="2581275" cy="17716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A4144FB3-89FC-4ADB-8748-61EF95A621B5}"/>
              </a:ext>
            </a:extLst>
          </p:cNvPr>
          <p:cNvSpPr txBox="1"/>
          <p:nvPr/>
        </p:nvSpPr>
        <p:spPr>
          <a:xfrm>
            <a:off x="2634131" y="5131244"/>
            <a:ext cx="1642593" cy="400110"/>
          </a:xfrm>
          <a:prstGeom prst="rect">
            <a:avLst/>
          </a:prstGeom>
          <a:noFill/>
        </p:spPr>
        <p:txBody>
          <a:bodyPr wrap="square">
            <a:spAutoFit/>
          </a:bodyPr>
          <a:lstStyle/>
          <a:p>
            <a:r>
              <a:rPr lang="cs-CZ" sz="2000" b="0" i="1" dirty="0">
                <a:solidFill>
                  <a:srgbClr val="333333"/>
                </a:solidFill>
                <a:effectLst/>
              </a:rPr>
              <a:t>f</a:t>
            </a:r>
            <a:r>
              <a:rPr lang="pt-BR" sz="2000" b="0" i="0" baseline="-25000" dirty="0">
                <a:solidFill>
                  <a:srgbClr val="333333"/>
                </a:solidFill>
                <a:effectLst/>
              </a:rPr>
              <a:t>1</a:t>
            </a:r>
            <a:r>
              <a:rPr lang="pt-BR" sz="2000" b="0" i="0" dirty="0">
                <a:solidFill>
                  <a:srgbClr val="333333"/>
                </a:solidFill>
                <a:effectLst/>
              </a:rPr>
              <a:t>​</a:t>
            </a:r>
            <a:r>
              <a:rPr lang="cs-CZ" sz="2000" b="0" i="0" dirty="0">
                <a:solidFill>
                  <a:srgbClr val="333333"/>
                </a:solidFill>
                <a:effectLst/>
              </a:rPr>
              <a:t>/</a:t>
            </a:r>
            <a:r>
              <a:rPr lang="en-US" sz="2000" i="1" dirty="0">
                <a:solidFill>
                  <a:srgbClr val="000000"/>
                </a:solidFill>
              </a:rPr>
              <a:t> f</a:t>
            </a:r>
            <a:r>
              <a:rPr lang="cs-CZ" sz="2000" baseline="-25000" dirty="0">
                <a:solidFill>
                  <a:srgbClr val="000000"/>
                </a:solidFill>
              </a:rPr>
              <a:t>2</a:t>
            </a:r>
            <a:r>
              <a:rPr lang="cs-CZ" sz="2000" b="0" i="0" dirty="0">
                <a:solidFill>
                  <a:srgbClr val="333333"/>
                </a:solidFill>
                <a:effectLst/>
              </a:rPr>
              <a:t> </a:t>
            </a:r>
            <a:r>
              <a:rPr lang="pt-BR" sz="2000" b="0" i="0" dirty="0">
                <a:solidFill>
                  <a:srgbClr val="333333"/>
                </a:solidFill>
                <a:effectLst/>
              </a:rPr>
              <a:t>=</a:t>
            </a:r>
            <a:r>
              <a:rPr lang="cs-CZ" sz="2000" b="0" i="0" dirty="0">
                <a:solidFill>
                  <a:srgbClr val="333333"/>
                </a:solidFill>
                <a:effectLst/>
              </a:rPr>
              <a:t> </a:t>
            </a:r>
            <a:r>
              <a:rPr lang="cs-CZ" sz="2000" i="1" dirty="0">
                <a:solidFill>
                  <a:srgbClr val="000000"/>
                </a:solidFill>
              </a:rPr>
              <a:t>z</a:t>
            </a:r>
            <a:r>
              <a:rPr lang="cs-CZ" sz="2000" baseline="-25000" dirty="0">
                <a:solidFill>
                  <a:srgbClr val="000000"/>
                </a:solidFill>
              </a:rPr>
              <a:t>2</a:t>
            </a:r>
            <a:r>
              <a:rPr lang="cs-CZ" sz="2000" b="0" i="0" dirty="0">
                <a:solidFill>
                  <a:srgbClr val="333333"/>
                </a:solidFill>
                <a:effectLst/>
              </a:rPr>
              <a:t>/</a:t>
            </a:r>
            <a:r>
              <a:rPr lang="cs-CZ" sz="2000" i="1" dirty="0">
                <a:solidFill>
                  <a:srgbClr val="000000"/>
                </a:solidFill>
              </a:rPr>
              <a:t>z</a:t>
            </a:r>
            <a:r>
              <a:rPr lang="cs-CZ" sz="2000" baseline="-25000" dirty="0">
                <a:solidFill>
                  <a:srgbClr val="000000"/>
                </a:solidFill>
              </a:rPr>
              <a:t>1</a:t>
            </a:r>
            <a:r>
              <a:rPr lang="pt-BR" sz="2000" b="0" i="0" dirty="0">
                <a:solidFill>
                  <a:srgbClr val="333333"/>
                </a:solidFill>
                <a:effectLst/>
              </a:rPr>
              <a:t>​</a:t>
            </a:r>
            <a:endParaRPr lang="cs-CZ" sz="2000" dirty="0"/>
          </a:p>
        </p:txBody>
      </p:sp>
      <p:sp>
        <p:nvSpPr>
          <p:cNvPr id="17" name="TextovéPole 16">
            <a:extLst>
              <a:ext uri="{FF2B5EF4-FFF2-40B4-BE49-F238E27FC236}">
                <a16:creationId xmlns:a16="http://schemas.microsoft.com/office/drawing/2014/main" id="{4E781FA2-5FEF-4439-8951-33AACFE9F359}"/>
              </a:ext>
            </a:extLst>
          </p:cNvPr>
          <p:cNvSpPr txBox="1"/>
          <p:nvPr/>
        </p:nvSpPr>
        <p:spPr>
          <a:xfrm>
            <a:off x="2737700" y="1753412"/>
            <a:ext cx="1642593" cy="400110"/>
          </a:xfrm>
          <a:prstGeom prst="rect">
            <a:avLst/>
          </a:prstGeom>
          <a:noFill/>
        </p:spPr>
        <p:txBody>
          <a:bodyPr wrap="square">
            <a:spAutoFit/>
          </a:bodyPr>
          <a:lstStyle/>
          <a:p>
            <a:r>
              <a:rPr lang="cs-CZ" sz="2000" b="0" i="1" dirty="0">
                <a:solidFill>
                  <a:srgbClr val="333333"/>
                </a:solidFill>
                <a:effectLst/>
              </a:rPr>
              <a:t>f</a:t>
            </a:r>
            <a:r>
              <a:rPr lang="pt-BR" sz="2000" b="0" i="0" baseline="-25000" dirty="0">
                <a:solidFill>
                  <a:srgbClr val="333333"/>
                </a:solidFill>
                <a:effectLst/>
              </a:rPr>
              <a:t>1</a:t>
            </a:r>
            <a:r>
              <a:rPr lang="pt-BR" sz="2000" b="0" i="0" dirty="0">
                <a:solidFill>
                  <a:srgbClr val="333333"/>
                </a:solidFill>
                <a:effectLst/>
              </a:rPr>
              <a:t>​</a:t>
            </a:r>
            <a:r>
              <a:rPr lang="cs-CZ" sz="2000" b="0" i="0" dirty="0">
                <a:solidFill>
                  <a:srgbClr val="333333"/>
                </a:solidFill>
                <a:effectLst/>
              </a:rPr>
              <a:t>/</a:t>
            </a:r>
            <a:r>
              <a:rPr lang="en-US" sz="2000" i="1" dirty="0">
                <a:solidFill>
                  <a:srgbClr val="000000"/>
                </a:solidFill>
              </a:rPr>
              <a:t> f</a:t>
            </a:r>
            <a:r>
              <a:rPr lang="cs-CZ" sz="2000" baseline="-25000" dirty="0">
                <a:solidFill>
                  <a:srgbClr val="000000"/>
                </a:solidFill>
              </a:rPr>
              <a:t>2</a:t>
            </a:r>
            <a:r>
              <a:rPr lang="cs-CZ" sz="2000" b="0" i="0" dirty="0">
                <a:solidFill>
                  <a:srgbClr val="333333"/>
                </a:solidFill>
                <a:effectLst/>
              </a:rPr>
              <a:t> </a:t>
            </a:r>
            <a:r>
              <a:rPr lang="pt-BR" sz="2000" b="0" i="0" dirty="0">
                <a:solidFill>
                  <a:srgbClr val="333333"/>
                </a:solidFill>
                <a:effectLst/>
              </a:rPr>
              <a:t>=</a:t>
            </a:r>
            <a:r>
              <a:rPr lang="cs-CZ" sz="2000" b="0" i="0" dirty="0">
                <a:solidFill>
                  <a:srgbClr val="333333"/>
                </a:solidFill>
                <a:effectLst/>
              </a:rPr>
              <a:t> </a:t>
            </a:r>
            <a:r>
              <a:rPr lang="cs-CZ" sz="2000" i="1" dirty="0">
                <a:solidFill>
                  <a:srgbClr val="000000"/>
                </a:solidFill>
              </a:rPr>
              <a:t>r</a:t>
            </a:r>
            <a:r>
              <a:rPr lang="cs-CZ" sz="2000" i="1" baseline="-25000" dirty="0">
                <a:solidFill>
                  <a:srgbClr val="000000"/>
                </a:solidFill>
              </a:rPr>
              <a:t>2</a:t>
            </a:r>
            <a:r>
              <a:rPr lang="cs-CZ" sz="2000" b="0" i="0" dirty="0">
                <a:solidFill>
                  <a:srgbClr val="333333"/>
                </a:solidFill>
                <a:effectLst/>
              </a:rPr>
              <a:t>/</a:t>
            </a:r>
            <a:r>
              <a:rPr lang="cs-CZ" sz="2000" i="1" dirty="0">
                <a:solidFill>
                  <a:srgbClr val="000000"/>
                </a:solidFill>
              </a:rPr>
              <a:t>r</a:t>
            </a:r>
            <a:r>
              <a:rPr lang="cs-CZ" sz="2000" baseline="-25000" dirty="0">
                <a:solidFill>
                  <a:srgbClr val="000000"/>
                </a:solidFill>
              </a:rPr>
              <a:t>1</a:t>
            </a:r>
            <a:r>
              <a:rPr lang="pt-BR" sz="2000" b="0" i="0" dirty="0">
                <a:solidFill>
                  <a:srgbClr val="333333"/>
                </a:solidFill>
                <a:effectLst/>
              </a:rPr>
              <a:t>​</a:t>
            </a:r>
            <a:endParaRPr lang="cs-CZ" sz="2000" dirty="0"/>
          </a:p>
        </p:txBody>
      </p:sp>
    </p:spTree>
    <p:extLst>
      <p:ext uri="{BB962C8B-B14F-4D97-AF65-F5344CB8AC3E}">
        <p14:creationId xmlns:p14="http://schemas.microsoft.com/office/powerpoint/2010/main" val="8761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C42CB1-DEED-4027-BB25-56E40E0F6C74}"/>
              </a:ext>
            </a:extLst>
          </p:cNvPr>
          <p:cNvSpPr>
            <a:spLocks noGrp="1"/>
          </p:cNvSpPr>
          <p:nvPr>
            <p:ph type="title"/>
          </p:nvPr>
        </p:nvSpPr>
        <p:spPr>
          <a:xfrm>
            <a:off x="247650" y="334776"/>
            <a:ext cx="2200275" cy="530224"/>
          </a:xfrm>
        </p:spPr>
        <p:txBody>
          <a:bodyPr>
            <a:normAutofit/>
          </a:bodyPr>
          <a:lstStyle/>
          <a:p>
            <a:r>
              <a:rPr lang="en-US" sz="2400" b="1" dirty="0" err="1">
                <a:latin typeface="+mn-lt"/>
              </a:rPr>
              <a:t>Relativn</a:t>
            </a:r>
            <a:r>
              <a:rPr lang="cs-CZ" sz="2400" b="1" dirty="0">
                <a:latin typeface="+mn-lt"/>
              </a:rPr>
              <a:t>í pohyb</a:t>
            </a:r>
          </a:p>
        </p:txBody>
      </p:sp>
      <p:sp>
        <p:nvSpPr>
          <p:cNvPr id="7" name="TextovéPole 6">
            <a:extLst>
              <a:ext uri="{FF2B5EF4-FFF2-40B4-BE49-F238E27FC236}">
                <a16:creationId xmlns:a16="http://schemas.microsoft.com/office/drawing/2014/main" id="{ACE1AA19-9286-4584-89BC-88028EF2426A}"/>
              </a:ext>
            </a:extLst>
          </p:cNvPr>
          <p:cNvSpPr txBox="1"/>
          <p:nvPr/>
        </p:nvSpPr>
        <p:spPr>
          <a:xfrm>
            <a:off x="180975" y="920621"/>
            <a:ext cx="8782050" cy="5663089"/>
          </a:xfrm>
          <a:prstGeom prst="rect">
            <a:avLst/>
          </a:prstGeom>
          <a:noFill/>
        </p:spPr>
        <p:txBody>
          <a:bodyPr wrap="square">
            <a:spAutoFit/>
          </a:bodyPr>
          <a:lstStyle/>
          <a:p>
            <a:pPr algn="just"/>
            <a:r>
              <a:rPr lang="cs-CZ" sz="2000" b="0" i="0" dirty="0">
                <a:solidFill>
                  <a:srgbClr val="333333"/>
                </a:solidFill>
                <a:effectLst/>
              </a:rPr>
              <a:t>Pro složené pohyby platí </a:t>
            </a:r>
            <a:r>
              <a:rPr lang="cs-CZ" sz="2000" b="1" i="0" dirty="0">
                <a:solidFill>
                  <a:srgbClr val="333333"/>
                </a:solidFill>
                <a:effectLst/>
              </a:rPr>
              <a:t>princip superpozice</a:t>
            </a:r>
            <a:r>
              <a:rPr lang="cs-CZ" sz="2000" b="0" i="0" dirty="0">
                <a:solidFill>
                  <a:srgbClr val="333333"/>
                </a:solidFill>
                <a:effectLst/>
              </a:rPr>
              <a:t> (princip nezávislosti pohybů): </a:t>
            </a:r>
          </a:p>
          <a:p>
            <a:pPr algn="just"/>
            <a:endParaRPr lang="cs-CZ" sz="800" dirty="0">
              <a:solidFill>
                <a:srgbClr val="333333"/>
              </a:solidFill>
            </a:endParaRPr>
          </a:p>
          <a:p>
            <a:pPr algn="just"/>
            <a:r>
              <a:rPr lang="cs-CZ" sz="2000" u="sng" dirty="0"/>
              <a:t>Koná-li hmotný bod současně dva nebo víc pohybů, je jeho výsledná poloha taková, jako kdyby konal tyto pohyby po sobě, a to v libovolném pořadí</a:t>
            </a:r>
            <a:r>
              <a:rPr lang="cs-CZ" sz="2000" b="0" i="0" u="sng" dirty="0">
                <a:solidFill>
                  <a:srgbClr val="333333"/>
                </a:solidFill>
                <a:effectLst/>
              </a:rPr>
              <a:t>.</a:t>
            </a:r>
          </a:p>
          <a:p>
            <a:pPr algn="just"/>
            <a:br>
              <a:rPr lang="cs-CZ" sz="2000" b="1" i="0" dirty="0">
                <a:solidFill>
                  <a:srgbClr val="333333"/>
                </a:solidFill>
                <a:effectLst/>
              </a:rPr>
            </a:br>
            <a:r>
              <a:rPr lang="cs-CZ" sz="2000" b="1" i="0" dirty="0">
                <a:solidFill>
                  <a:srgbClr val="333333"/>
                </a:solidFill>
                <a:effectLst/>
              </a:rPr>
              <a:t>Složený rovinný pohyb</a:t>
            </a:r>
            <a:r>
              <a:rPr lang="cs-CZ" sz="2000" b="0" i="0" dirty="0">
                <a:solidFill>
                  <a:srgbClr val="333333"/>
                </a:solidFill>
                <a:effectLst/>
              </a:rPr>
              <a:t> bodu je pohyb bodu v rovině složený ze dvou nebo více současných rovinných pohybů. Rovinný pohyb je zpravidla složen z </a:t>
            </a:r>
            <a:r>
              <a:rPr lang="cs-CZ" sz="2000" b="1" i="0" dirty="0">
                <a:solidFill>
                  <a:srgbClr val="333333"/>
                </a:solidFill>
                <a:effectLst/>
              </a:rPr>
              <a:t>unášivého pohybu</a:t>
            </a:r>
            <a:r>
              <a:rPr lang="cs-CZ" sz="2000" b="0" i="0" dirty="0">
                <a:solidFill>
                  <a:srgbClr val="333333"/>
                </a:solidFill>
                <a:effectLst/>
              </a:rPr>
              <a:t> a </a:t>
            </a:r>
            <a:r>
              <a:rPr lang="cs-CZ" sz="2000" b="1" i="0" dirty="0">
                <a:solidFill>
                  <a:srgbClr val="333333"/>
                </a:solidFill>
                <a:effectLst/>
              </a:rPr>
              <a:t>relativního pohybu</a:t>
            </a:r>
            <a:r>
              <a:rPr lang="cs-CZ" sz="2000" i="0" dirty="0">
                <a:solidFill>
                  <a:srgbClr val="333333"/>
                </a:solidFill>
                <a:effectLst/>
              </a:rPr>
              <a:t>.</a:t>
            </a:r>
            <a:r>
              <a:rPr lang="cs-CZ" sz="2000" b="1" i="0" dirty="0">
                <a:solidFill>
                  <a:srgbClr val="333333"/>
                </a:solidFill>
                <a:effectLst/>
              </a:rPr>
              <a:t> </a:t>
            </a:r>
            <a:r>
              <a:rPr lang="cs-CZ" sz="2000" b="0" i="0" dirty="0">
                <a:solidFill>
                  <a:srgbClr val="333333"/>
                </a:solidFill>
                <a:effectLst/>
              </a:rPr>
              <a:t>Složením těchto dvou pohybů dostaneme výsledný pohyb tělesa s rychlostí </a:t>
            </a:r>
            <a:r>
              <a:rPr lang="cs-CZ" sz="2000" b="1" dirty="0" err="1">
                <a:solidFill>
                  <a:srgbClr val="333333"/>
                </a:solidFill>
                <a:effectLst/>
              </a:rPr>
              <a:t>v</a:t>
            </a:r>
            <a:r>
              <a:rPr lang="cs-CZ" sz="2000" b="0" i="1" baseline="-25000" dirty="0" err="1">
                <a:solidFill>
                  <a:srgbClr val="333333"/>
                </a:solidFill>
                <a:effectLst/>
              </a:rPr>
              <a:t>t</a:t>
            </a:r>
            <a:r>
              <a:rPr lang="cs-CZ" sz="2000" b="0" i="0" dirty="0">
                <a:solidFill>
                  <a:srgbClr val="333333"/>
                </a:solidFill>
                <a:effectLst/>
              </a:rPr>
              <a:t>, která je vektorovým součtem unášivé a relativní rychlosti.</a:t>
            </a:r>
          </a:p>
          <a:p>
            <a:pPr algn="just"/>
            <a:endParaRPr lang="cs-CZ" sz="2000" dirty="0">
              <a:solidFill>
                <a:srgbClr val="333333"/>
              </a:solidFill>
            </a:endParaRPr>
          </a:p>
          <a:p>
            <a:pPr algn="just"/>
            <a:r>
              <a:rPr lang="cs-CZ" sz="2000" b="0" i="0" dirty="0">
                <a:solidFill>
                  <a:srgbClr val="333333"/>
                </a:solidFill>
                <a:effectLst/>
              </a:rPr>
              <a:t>V přírodě i v technické praxi dochází ke skládání pohybů těles mnohem častěji než k pohybům jednoduchým. Např. </a:t>
            </a:r>
          </a:p>
          <a:p>
            <a:pPr algn="just"/>
            <a:endParaRPr lang="cs-CZ" sz="2000" dirty="0">
              <a:solidFill>
                <a:srgbClr val="333333"/>
              </a:solidFill>
            </a:endParaRPr>
          </a:p>
          <a:p>
            <a:pPr algn="just"/>
            <a:r>
              <a:rPr lang="cs-CZ" sz="2000" b="0" i="0" dirty="0">
                <a:solidFill>
                  <a:srgbClr val="333333"/>
                </a:solidFill>
                <a:effectLst/>
              </a:rPr>
              <a:t>    </a:t>
            </a:r>
            <a:r>
              <a:rPr lang="cs-CZ" b="0" i="0" dirty="0">
                <a:solidFill>
                  <a:srgbClr val="333333"/>
                </a:solidFill>
                <a:effectLst/>
              </a:rPr>
              <a:t>Součásti různých strojů se pohybují dílčími pohyby a stroj jako celek vykonává pohyb složený (kola automobilu rotují a současně se pohybují translačně). </a:t>
            </a:r>
          </a:p>
          <a:p>
            <a:pPr algn="just"/>
            <a:endParaRPr lang="cs-CZ" b="0" i="0" dirty="0">
              <a:solidFill>
                <a:srgbClr val="333333"/>
              </a:solidFill>
              <a:effectLst/>
            </a:endParaRPr>
          </a:p>
          <a:p>
            <a:pPr algn="just"/>
            <a:r>
              <a:rPr lang="cs-CZ" b="0" i="0" dirty="0">
                <a:solidFill>
                  <a:srgbClr val="333333"/>
                </a:solidFill>
                <a:effectLst/>
              </a:rPr>
              <a:t>    Zeměkoule rotuje kolem své vlastní osy a současně obíhá kolem Slunce.</a:t>
            </a:r>
            <a:endParaRPr lang="cs-CZ" dirty="0"/>
          </a:p>
          <a:p>
            <a:pPr algn="just"/>
            <a:endParaRPr lang="cs-CZ" sz="2000" dirty="0"/>
          </a:p>
        </p:txBody>
      </p:sp>
    </p:spTree>
    <p:extLst>
      <p:ext uri="{BB962C8B-B14F-4D97-AF65-F5344CB8AC3E}">
        <p14:creationId xmlns:p14="http://schemas.microsoft.com/office/powerpoint/2010/main" val="3007605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58447955-8D22-41A7-A647-90796DD2230F}"/>
              </a:ext>
            </a:extLst>
          </p:cNvPr>
          <p:cNvPicPr>
            <a:picLocks noChangeAspect="1"/>
          </p:cNvPicPr>
          <p:nvPr/>
        </p:nvPicPr>
        <p:blipFill>
          <a:blip r:embed="rId2"/>
          <a:stretch>
            <a:fillRect/>
          </a:stretch>
        </p:blipFill>
        <p:spPr>
          <a:xfrm>
            <a:off x="6463297" y="3183562"/>
            <a:ext cx="1719819" cy="1685931"/>
          </a:xfrm>
          <a:prstGeom prst="rect">
            <a:avLst/>
          </a:prstGeom>
        </p:spPr>
      </p:pic>
      <p:pic>
        <p:nvPicPr>
          <p:cNvPr id="284674" name="Picture 2">
            <a:extLst>
              <a:ext uri="{FF2B5EF4-FFF2-40B4-BE49-F238E27FC236}">
                <a16:creationId xmlns:a16="http://schemas.microsoft.com/office/drawing/2014/main" id="{A95B1002-0F18-48A6-9F68-CFD4F3551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67" y="3973206"/>
            <a:ext cx="1541970" cy="463493"/>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DC92500E-FBAB-46B9-BECE-CED95B2BFDDE}"/>
              </a:ext>
            </a:extLst>
          </p:cNvPr>
          <p:cNvPicPr>
            <a:picLocks noChangeAspect="1"/>
          </p:cNvPicPr>
          <p:nvPr/>
        </p:nvPicPr>
        <p:blipFill>
          <a:blip r:embed="rId4"/>
          <a:stretch>
            <a:fillRect/>
          </a:stretch>
        </p:blipFill>
        <p:spPr>
          <a:xfrm>
            <a:off x="866754" y="3356479"/>
            <a:ext cx="1411011" cy="539865"/>
          </a:xfrm>
          <a:prstGeom prst="rect">
            <a:avLst/>
          </a:prstGeom>
        </p:spPr>
      </p:pic>
      <p:pic>
        <p:nvPicPr>
          <p:cNvPr id="15" name="Obrázek 14">
            <a:extLst>
              <a:ext uri="{FF2B5EF4-FFF2-40B4-BE49-F238E27FC236}">
                <a16:creationId xmlns:a16="http://schemas.microsoft.com/office/drawing/2014/main" id="{181977CE-AB81-4431-98DB-54FE58C06AAC}"/>
              </a:ext>
            </a:extLst>
          </p:cNvPr>
          <p:cNvPicPr>
            <a:picLocks noChangeAspect="1"/>
          </p:cNvPicPr>
          <p:nvPr/>
        </p:nvPicPr>
        <p:blipFill>
          <a:blip r:embed="rId4"/>
          <a:stretch>
            <a:fillRect/>
          </a:stretch>
        </p:blipFill>
        <p:spPr>
          <a:xfrm>
            <a:off x="503513" y="5341379"/>
            <a:ext cx="1411011" cy="539865"/>
          </a:xfrm>
          <a:prstGeom prst="rect">
            <a:avLst/>
          </a:prstGeom>
        </p:spPr>
      </p:pic>
      <p:pic>
        <p:nvPicPr>
          <p:cNvPr id="17" name="Obrázek 16">
            <a:extLst>
              <a:ext uri="{FF2B5EF4-FFF2-40B4-BE49-F238E27FC236}">
                <a16:creationId xmlns:a16="http://schemas.microsoft.com/office/drawing/2014/main" id="{AE6015FA-0326-4424-BED6-185619BE27EC}"/>
              </a:ext>
            </a:extLst>
          </p:cNvPr>
          <p:cNvPicPr>
            <a:picLocks noChangeAspect="1"/>
          </p:cNvPicPr>
          <p:nvPr/>
        </p:nvPicPr>
        <p:blipFill>
          <a:blip r:embed="rId5"/>
          <a:stretch>
            <a:fillRect/>
          </a:stretch>
        </p:blipFill>
        <p:spPr>
          <a:xfrm>
            <a:off x="581025" y="5964997"/>
            <a:ext cx="2667000" cy="342900"/>
          </a:xfrm>
          <a:prstGeom prst="rect">
            <a:avLst/>
          </a:prstGeom>
        </p:spPr>
      </p:pic>
      <p:pic>
        <p:nvPicPr>
          <p:cNvPr id="19" name="Obrázek 18">
            <a:extLst>
              <a:ext uri="{FF2B5EF4-FFF2-40B4-BE49-F238E27FC236}">
                <a16:creationId xmlns:a16="http://schemas.microsoft.com/office/drawing/2014/main" id="{88787A3E-4C73-493D-8E85-EBC5A8A95B59}"/>
              </a:ext>
            </a:extLst>
          </p:cNvPr>
          <p:cNvPicPr>
            <a:picLocks noChangeAspect="1"/>
          </p:cNvPicPr>
          <p:nvPr/>
        </p:nvPicPr>
        <p:blipFill>
          <a:blip r:embed="rId6"/>
          <a:stretch>
            <a:fillRect/>
          </a:stretch>
        </p:blipFill>
        <p:spPr>
          <a:xfrm>
            <a:off x="6362699" y="5101619"/>
            <a:ext cx="1820417" cy="1560357"/>
          </a:xfrm>
          <a:prstGeom prst="rect">
            <a:avLst/>
          </a:prstGeom>
        </p:spPr>
      </p:pic>
      <p:sp>
        <p:nvSpPr>
          <p:cNvPr id="22" name="TextovéPole 21">
            <a:extLst>
              <a:ext uri="{FF2B5EF4-FFF2-40B4-BE49-F238E27FC236}">
                <a16:creationId xmlns:a16="http://schemas.microsoft.com/office/drawing/2014/main" id="{3422B48C-2474-44CA-9917-97947C5705F2}"/>
              </a:ext>
            </a:extLst>
          </p:cNvPr>
          <p:cNvSpPr txBox="1"/>
          <p:nvPr/>
        </p:nvSpPr>
        <p:spPr>
          <a:xfrm>
            <a:off x="96031" y="4807916"/>
            <a:ext cx="6119804" cy="369332"/>
          </a:xfrm>
          <a:prstGeom prst="rect">
            <a:avLst/>
          </a:prstGeom>
          <a:noFill/>
        </p:spPr>
        <p:txBody>
          <a:bodyPr wrap="square">
            <a:spAutoFit/>
          </a:bodyPr>
          <a:lstStyle/>
          <a:p>
            <a:pPr algn="l"/>
            <a:r>
              <a:rPr lang="cs-CZ" b="1" i="0" u="sng" dirty="0">
                <a:solidFill>
                  <a:srgbClr val="000000"/>
                </a:solidFill>
                <a:effectLst/>
                <a:latin typeface="Times New Roman" panose="02020603050405020304" pitchFamily="18" charset="0"/>
              </a:rPr>
              <a:t>4. skládání dvou rychlostí působících v obecném směru</a:t>
            </a:r>
            <a:endParaRPr lang="cs-CZ" b="1" i="0" dirty="0">
              <a:solidFill>
                <a:srgbClr val="000000"/>
              </a:solidFill>
              <a:effectLst/>
              <a:latin typeface="Times New Roman" panose="02020603050405020304" pitchFamily="18" charset="0"/>
            </a:endParaRPr>
          </a:p>
        </p:txBody>
      </p:sp>
      <p:sp>
        <p:nvSpPr>
          <p:cNvPr id="24" name="TextovéPole 23">
            <a:extLst>
              <a:ext uri="{FF2B5EF4-FFF2-40B4-BE49-F238E27FC236}">
                <a16:creationId xmlns:a16="http://schemas.microsoft.com/office/drawing/2014/main" id="{2A636C80-E613-4A15-98E0-15F56D576891}"/>
              </a:ext>
            </a:extLst>
          </p:cNvPr>
          <p:cNvSpPr txBox="1"/>
          <p:nvPr/>
        </p:nvSpPr>
        <p:spPr>
          <a:xfrm>
            <a:off x="35640" y="2910286"/>
            <a:ext cx="6257925" cy="369332"/>
          </a:xfrm>
          <a:prstGeom prst="rect">
            <a:avLst/>
          </a:prstGeom>
          <a:noFill/>
        </p:spPr>
        <p:txBody>
          <a:bodyPr wrap="square">
            <a:spAutoFit/>
          </a:bodyPr>
          <a:lstStyle/>
          <a:p>
            <a:pPr algn="l"/>
            <a:r>
              <a:rPr lang="cs-CZ" b="1" i="0" u="sng" dirty="0">
                <a:solidFill>
                  <a:srgbClr val="000000"/>
                </a:solidFill>
                <a:effectLst/>
                <a:latin typeface="Times New Roman" panose="02020603050405020304" pitchFamily="18" charset="0"/>
              </a:rPr>
              <a:t>3. skládání dvou rychlostí působících kolmo na sebe</a:t>
            </a:r>
            <a:endParaRPr lang="cs-CZ" b="1" i="0" dirty="0">
              <a:solidFill>
                <a:srgbClr val="000000"/>
              </a:solidFill>
              <a:effectLst/>
              <a:latin typeface="Times New Roman" panose="02020603050405020304" pitchFamily="18" charset="0"/>
            </a:endParaRPr>
          </a:p>
        </p:txBody>
      </p:sp>
      <p:pic>
        <p:nvPicPr>
          <p:cNvPr id="25" name="Obrázek 24">
            <a:extLst>
              <a:ext uri="{FF2B5EF4-FFF2-40B4-BE49-F238E27FC236}">
                <a16:creationId xmlns:a16="http://schemas.microsoft.com/office/drawing/2014/main" id="{3551FCD2-1C99-486F-ABE8-1C1B024E9F29}"/>
              </a:ext>
            </a:extLst>
          </p:cNvPr>
          <p:cNvPicPr>
            <a:picLocks noChangeAspect="1"/>
          </p:cNvPicPr>
          <p:nvPr/>
        </p:nvPicPr>
        <p:blipFill>
          <a:blip r:embed="rId7"/>
          <a:stretch>
            <a:fillRect/>
          </a:stretch>
        </p:blipFill>
        <p:spPr>
          <a:xfrm>
            <a:off x="6362699" y="1567261"/>
            <a:ext cx="2114550" cy="1343025"/>
          </a:xfrm>
          <a:prstGeom prst="rect">
            <a:avLst/>
          </a:prstGeom>
        </p:spPr>
      </p:pic>
      <p:pic>
        <p:nvPicPr>
          <p:cNvPr id="26" name="Obrázek 25">
            <a:extLst>
              <a:ext uri="{FF2B5EF4-FFF2-40B4-BE49-F238E27FC236}">
                <a16:creationId xmlns:a16="http://schemas.microsoft.com/office/drawing/2014/main" id="{DA7F8B1D-A967-4316-940F-4897499409E5}"/>
              </a:ext>
            </a:extLst>
          </p:cNvPr>
          <p:cNvPicPr>
            <a:picLocks noChangeAspect="1"/>
          </p:cNvPicPr>
          <p:nvPr/>
        </p:nvPicPr>
        <p:blipFill>
          <a:blip r:embed="rId4"/>
          <a:stretch>
            <a:fillRect/>
          </a:stretch>
        </p:blipFill>
        <p:spPr>
          <a:xfrm>
            <a:off x="866754" y="1958765"/>
            <a:ext cx="1411011" cy="539865"/>
          </a:xfrm>
          <a:prstGeom prst="rect">
            <a:avLst/>
          </a:prstGeom>
        </p:spPr>
      </p:pic>
      <p:pic>
        <p:nvPicPr>
          <p:cNvPr id="28" name="Obrázek 27">
            <a:extLst>
              <a:ext uri="{FF2B5EF4-FFF2-40B4-BE49-F238E27FC236}">
                <a16:creationId xmlns:a16="http://schemas.microsoft.com/office/drawing/2014/main" id="{32F30BAB-367B-4B70-A86C-32432E7BF9B9}"/>
              </a:ext>
            </a:extLst>
          </p:cNvPr>
          <p:cNvPicPr>
            <a:picLocks noChangeAspect="1"/>
          </p:cNvPicPr>
          <p:nvPr/>
        </p:nvPicPr>
        <p:blipFill>
          <a:blip r:embed="rId4"/>
          <a:stretch>
            <a:fillRect/>
          </a:stretch>
        </p:blipFill>
        <p:spPr>
          <a:xfrm>
            <a:off x="1025252" y="525109"/>
            <a:ext cx="1411011" cy="539865"/>
          </a:xfrm>
          <a:prstGeom prst="rect">
            <a:avLst/>
          </a:prstGeom>
        </p:spPr>
      </p:pic>
      <p:sp>
        <p:nvSpPr>
          <p:cNvPr id="32" name="TextovéPole 31">
            <a:extLst>
              <a:ext uri="{FF2B5EF4-FFF2-40B4-BE49-F238E27FC236}">
                <a16:creationId xmlns:a16="http://schemas.microsoft.com/office/drawing/2014/main" id="{6CB8547D-16B7-4A81-8903-C8AAB645C860}"/>
              </a:ext>
            </a:extLst>
          </p:cNvPr>
          <p:cNvSpPr txBox="1"/>
          <p:nvPr/>
        </p:nvSpPr>
        <p:spPr>
          <a:xfrm>
            <a:off x="53159" y="1562299"/>
            <a:ext cx="6162676" cy="369332"/>
          </a:xfrm>
          <a:prstGeom prst="rect">
            <a:avLst/>
          </a:prstGeom>
          <a:noFill/>
        </p:spPr>
        <p:txBody>
          <a:bodyPr wrap="square">
            <a:spAutoFit/>
          </a:bodyPr>
          <a:lstStyle/>
          <a:p>
            <a:pPr algn="l"/>
            <a:r>
              <a:rPr lang="cs-CZ" b="1" i="0" u="sng" dirty="0">
                <a:solidFill>
                  <a:srgbClr val="000000"/>
                </a:solidFill>
                <a:effectLst/>
                <a:latin typeface="Times New Roman" panose="02020603050405020304" pitchFamily="18" charset="0"/>
              </a:rPr>
              <a:t>2. skládání dvou rychlostí působících v opačném směru</a:t>
            </a:r>
            <a:endParaRPr lang="cs-CZ" b="1" i="0" dirty="0">
              <a:solidFill>
                <a:srgbClr val="000000"/>
              </a:solidFill>
              <a:effectLst/>
              <a:latin typeface="Times New Roman" panose="02020603050405020304" pitchFamily="18" charset="0"/>
            </a:endParaRPr>
          </a:p>
        </p:txBody>
      </p:sp>
      <p:pic>
        <p:nvPicPr>
          <p:cNvPr id="35" name="Obrázek 34">
            <a:extLst>
              <a:ext uri="{FF2B5EF4-FFF2-40B4-BE49-F238E27FC236}">
                <a16:creationId xmlns:a16="http://schemas.microsoft.com/office/drawing/2014/main" id="{47F74B3A-D938-4856-B2EA-922BD8F6731A}"/>
              </a:ext>
            </a:extLst>
          </p:cNvPr>
          <p:cNvPicPr>
            <a:picLocks noChangeAspect="1"/>
          </p:cNvPicPr>
          <p:nvPr/>
        </p:nvPicPr>
        <p:blipFill>
          <a:blip r:embed="rId8"/>
          <a:stretch>
            <a:fillRect/>
          </a:stretch>
        </p:blipFill>
        <p:spPr>
          <a:xfrm>
            <a:off x="866754" y="2400940"/>
            <a:ext cx="1143000" cy="314325"/>
          </a:xfrm>
          <a:prstGeom prst="rect">
            <a:avLst/>
          </a:prstGeom>
        </p:spPr>
      </p:pic>
      <p:sp>
        <p:nvSpPr>
          <p:cNvPr id="38" name="TextovéPole 37">
            <a:extLst>
              <a:ext uri="{FF2B5EF4-FFF2-40B4-BE49-F238E27FC236}">
                <a16:creationId xmlns:a16="http://schemas.microsoft.com/office/drawing/2014/main" id="{4A04DD87-533B-4797-87C4-43CA71CBB001}"/>
              </a:ext>
            </a:extLst>
          </p:cNvPr>
          <p:cNvSpPr txBox="1"/>
          <p:nvPr/>
        </p:nvSpPr>
        <p:spPr>
          <a:xfrm>
            <a:off x="1025252" y="842879"/>
            <a:ext cx="4581524" cy="369332"/>
          </a:xfrm>
          <a:prstGeom prst="rect">
            <a:avLst/>
          </a:prstGeom>
          <a:noFill/>
        </p:spPr>
        <p:txBody>
          <a:bodyPr wrap="square">
            <a:spAutoFit/>
          </a:bodyPr>
          <a:lstStyle/>
          <a:p>
            <a:r>
              <a:rPr lang="cs-CZ" b="0" i="0" dirty="0">
                <a:solidFill>
                  <a:srgbClr val="000000"/>
                </a:solidFill>
                <a:effectLst/>
                <a:latin typeface="Times New Roman" panose="02020603050405020304" pitchFamily="18" charset="0"/>
              </a:rPr>
              <a:t>v = v</a:t>
            </a:r>
            <a:r>
              <a:rPr lang="cs-CZ" b="0" i="0" baseline="-25000" dirty="0">
                <a:solidFill>
                  <a:srgbClr val="000000"/>
                </a:solidFill>
                <a:effectLst/>
                <a:latin typeface="Times New Roman" panose="02020603050405020304" pitchFamily="18" charset="0"/>
              </a:rPr>
              <a:t>1</a:t>
            </a:r>
            <a:r>
              <a:rPr lang="cs-CZ" b="0" i="0" dirty="0">
                <a:solidFill>
                  <a:srgbClr val="000000"/>
                </a:solidFill>
                <a:effectLst/>
                <a:latin typeface="Times New Roman" panose="02020603050405020304" pitchFamily="18" charset="0"/>
              </a:rPr>
              <a:t> + v</a:t>
            </a:r>
            <a:r>
              <a:rPr lang="cs-CZ" b="0" i="0" baseline="-25000" dirty="0">
                <a:solidFill>
                  <a:srgbClr val="000000"/>
                </a:solidFill>
                <a:effectLst/>
                <a:latin typeface="Times New Roman" panose="02020603050405020304" pitchFamily="18" charset="0"/>
              </a:rPr>
              <a:t>2</a:t>
            </a:r>
            <a:endParaRPr lang="cs-CZ" dirty="0"/>
          </a:p>
        </p:txBody>
      </p:sp>
      <p:sp>
        <p:nvSpPr>
          <p:cNvPr id="40" name="TextovéPole 39">
            <a:extLst>
              <a:ext uri="{FF2B5EF4-FFF2-40B4-BE49-F238E27FC236}">
                <a16:creationId xmlns:a16="http://schemas.microsoft.com/office/drawing/2014/main" id="{7A45E316-4D09-4991-8E73-14928B819310}"/>
              </a:ext>
            </a:extLst>
          </p:cNvPr>
          <p:cNvSpPr txBox="1"/>
          <p:nvPr/>
        </p:nvSpPr>
        <p:spPr>
          <a:xfrm>
            <a:off x="78294" y="201943"/>
            <a:ext cx="5808155" cy="369332"/>
          </a:xfrm>
          <a:prstGeom prst="rect">
            <a:avLst/>
          </a:prstGeom>
          <a:noFill/>
        </p:spPr>
        <p:txBody>
          <a:bodyPr wrap="square">
            <a:spAutoFit/>
          </a:bodyPr>
          <a:lstStyle/>
          <a:p>
            <a:pPr algn="l"/>
            <a:r>
              <a:rPr lang="cs-CZ" b="1" i="0" u="sng" dirty="0">
                <a:solidFill>
                  <a:srgbClr val="000000"/>
                </a:solidFill>
                <a:effectLst/>
                <a:latin typeface="Times New Roman" panose="02020603050405020304" pitchFamily="18" charset="0"/>
              </a:rPr>
              <a:t>1. skládání dvou rychlostí působících ve stejném směru</a:t>
            </a:r>
            <a:endParaRPr lang="cs-CZ" b="1" i="0" dirty="0">
              <a:solidFill>
                <a:srgbClr val="000000"/>
              </a:solidFill>
              <a:effectLst/>
              <a:latin typeface="Times New Roman" panose="02020603050405020304" pitchFamily="18" charset="0"/>
            </a:endParaRPr>
          </a:p>
        </p:txBody>
      </p:sp>
      <p:pic>
        <p:nvPicPr>
          <p:cNvPr id="41" name="Obrázek 40">
            <a:extLst>
              <a:ext uri="{FF2B5EF4-FFF2-40B4-BE49-F238E27FC236}">
                <a16:creationId xmlns:a16="http://schemas.microsoft.com/office/drawing/2014/main" id="{97B949D4-C0B4-4076-A9C4-FA9FCF2CEE08}"/>
              </a:ext>
            </a:extLst>
          </p:cNvPr>
          <p:cNvPicPr>
            <a:picLocks noChangeAspect="1"/>
          </p:cNvPicPr>
          <p:nvPr/>
        </p:nvPicPr>
        <p:blipFill>
          <a:blip r:embed="rId9"/>
          <a:stretch>
            <a:fillRect/>
          </a:stretch>
        </p:blipFill>
        <p:spPr>
          <a:xfrm>
            <a:off x="6521197" y="86935"/>
            <a:ext cx="2171700" cy="1314450"/>
          </a:xfrm>
          <a:prstGeom prst="rect">
            <a:avLst/>
          </a:prstGeom>
        </p:spPr>
      </p:pic>
    </p:spTree>
    <p:extLst>
      <p:ext uri="{BB962C8B-B14F-4D97-AF65-F5344CB8AC3E}">
        <p14:creationId xmlns:p14="http://schemas.microsoft.com/office/powerpoint/2010/main" val="856298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ECC43322-D6EE-4858-90C8-C3A6320630E6}"/>
              </a:ext>
            </a:extLst>
          </p:cNvPr>
          <p:cNvSpPr txBox="1"/>
          <p:nvPr/>
        </p:nvSpPr>
        <p:spPr>
          <a:xfrm>
            <a:off x="195263" y="4689739"/>
            <a:ext cx="8753474" cy="1323439"/>
          </a:xfrm>
          <a:prstGeom prst="rect">
            <a:avLst/>
          </a:prstGeom>
          <a:noFill/>
        </p:spPr>
        <p:txBody>
          <a:bodyPr wrap="square" rtlCol="0">
            <a:spAutoFit/>
          </a:bodyPr>
          <a:lstStyle/>
          <a:p>
            <a:pPr algn="just"/>
            <a:r>
              <a:rPr lang="cs-CZ" sz="2000" dirty="0"/>
              <a:t>Vagonem rychle jedoucího rychlíku (</a:t>
            </a:r>
            <a:r>
              <a:rPr lang="cs-CZ" sz="2000" b="1" i="1" dirty="0" err="1"/>
              <a:t>v</a:t>
            </a:r>
            <a:r>
              <a:rPr lang="cs-CZ" sz="2000" baseline="-25000" dirty="0" err="1"/>
              <a:t>r</a:t>
            </a:r>
            <a:r>
              <a:rPr lang="cs-CZ" sz="2000" dirty="0"/>
              <a:t>) pomalu prochází průvodčí rychlostí </a:t>
            </a:r>
            <a:r>
              <a:rPr lang="cs-CZ" sz="2000" b="1" i="1" dirty="0" err="1"/>
              <a:t>v</a:t>
            </a:r>
            <a:r>
              <a:rPr lang="cs-CZ" sz="2000" baseline="-25000" dirty="0" err="1"/>
              <a:t>p</a:t>
            </a:r>
            <a:r>
              <a:rPr lang="cs-CZ" sz="2000" dirty="0"/>
              <a:t> ve směru jízdy vlaku. Vzhledem k vagonu se průvodčí pohybuje pomalu rychlostí </a:t>
            </a:r>
            <a:r>
              <a:rPr lang="cs-CZ" sz="2000" b="1" i="1" dirty="0" err="1"/>
              <a:t>v</a:t>
            </a:r>
            <a:r>
              <a:rPr lang="cs-CZ" sz="2000" baseline="-25000" dirty="0" err="1"/>
              <a:t>p</a:t>
            </a:r>
            <a:r>
              <a:rPr lang="cs-CZ" sz="2000" dirty="0"/>
              <a:t>. Vzhledem k Zemi se průvodčí pohybuje rychle rychlostí </a:t>
            </a:r>
            <a:r>
              <a:rPr lang="cs-CZ" sz="2000" b="1" i="1" dirty="0" err="1"/>
              <a:t>v</a:t>
            </a:r>
            <a:r>
              <a:rPr lang="cs-CZ" sz="2000" baseline="-25000" dirty="0" err="1"/>
              <a:t>r</a:t>
            </a:r>
            <a:r>
              <a:rPr lang="cs-CZ" sz="2000" baseline="-25000" dirty="0"/>
              <a:t> </a:t>
            </a:r>
            <a:r>
              <a:rPr lang="cs-CZ" sz="2000" dirty="0"/>
              <a:t>+ </a:t>
            </a:r>
            <a:r>
              <a:rPr lang="cs-CZ" sz="2000" b="1" i="1" dirty="0" err="1"/>
              <a:t>v</a:t>
            </a:r>
            <a:r>
              <a:rPr lang="cs-CZ" sz="2000" baseline="-25000" dirty="0" err="1"/>
              <a:t>p</a:t>
            </a:r>
            <a:r>
              <a:rPr lang="cs-CZ" sz="2000" dirty="0"/>
              <a:t>. Pokud by šel průvodčí proti směru jízdy vlaku, pohyboval by se vůči Zemi rychlostí </a:t>
            </a:r>
            <a:r>
              <a:rPr lang="cs-CZ" sz="2000" b="1" i="1" dirty="0" err="1"/>
              <a:t>v</a:t>
            </a:r>
            <a:r>
              <a:rPr lang="cs-CZ" sz="2000" baseline="-25000" dirty="0" err="1"/>
              <a:t>r</a:t>
            </a:r>
            <a:r>
              <a:rPr lang="cs-CZ" sz="2000" baseline="-25000" dirty="0"/>
              <a:t> </a:t>
            </a:r>
            <a:r>
              <a:rPr lang="cs-CZ" sz="2000" dirty="0"/>
              <a:t>– </a:t>
            </a:r>
            <a:r>
              <a:rPr lang="cs-CZ" sz="2000" b="1" i="1" dirty="0" err="1"/>
              <a:t>v</a:t>
            </a:r>
            <a:r>
              <a:rPr lang="cs-CZ" sz="2000" baseline="-25000" dirty="0" err="1"/>
              <a:t>p</a:t>
            </a:r>
            <a:r>
              <a:rPr lang="cs-CZ" sz="2000" dirty="0"/>
              <a:t>.</a:t>
            </a:r>
          </a:p>
        </p:txBody>
      </p:sp>
      <p:sp>
        <p:nvSpPr>
          <p:cNvPr id="2" name="TextovéPole 1">
            <a:extLst>
              <a:ext uri="{FF2B5EF4-FFF2-40B4-BE49-F238E27FC236}">
                <a16:creationId xmlns:a16="http://schemas.microsoft.com/office/drawing/2014/main" id="{4E34D110-0EB4-47DD-B51A-8DDDB0DE9E23}"/>
              </a:ext>
            </a:extLst>
          </p:cNvPr>
          <p:cNvSpPr txBox="1"/>
          <p:nvPr/>
        </p:nvSpPr>
        <p:spPr>
          <a:xfrm>
            <a:off x="180975" y="3997529"/>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pic>
        <p:nvPicPr>
          <p:cNvPr id="4" name="Obrázek 3">
            <a:extLst>
              <a:ext uri="{FF2B5EF4-FFF2-40B4-BE49-F238E27FC236}">
                <a16:creationId xmlns:a16="http://schemas.microsoft.com/office/drawing/2014/main" id="{69A3DD74-F4F1-4E50-AA58-49C789B11F1D}"/>
              </a:ext>
            </a:extLst>
          </p:cNvPr>
          <p:cNvPicPr>
            <a:picLocks noChangeAspect="1"/>
          </p:cNvPicPr>
          <p:nvPr/>
        </p:nvPicPr>
        <p:blipFill>
          <a:blip r:embed="rId2"/>
          <a:stretch>
            <a:fillRect/>
          </a:stretch>
        </p:blipFill>
        <p:spPr>
          <a:xfrm>
            <a:off x="2101696" y="1194272"/>
            <a:ext cx="4603904" cy="2353636"/>
          </a:xfrm>
          <a:prstGeom prst="rect">
            <a:avLst/>
          </a:prstGeom>
        </p:spPr>
      </p:pic>
      <p:sp>
        <p:nvSpPr>
          <p:cNvPr id="5" name="TextovéPole 4">
            <a:extLst>
              <a:ext uri="{FF2B5EF4-FFF2-40B4-BE49-F238E27FC236}">
                <a16:creationId xmlns:a16="http://schemas.microsoft.com/office/drawing/2014/main" id="{B239E6E0-C776-42CF-B0BD-8F81FF504836}"/>
              </a:ext>
            </a:extLst>
          </p:cNvPr>
          <p:cNvSpPr txBox="1"/>
          <p:nvPr/>
        </p:nvSpPr>
        <p:spPr>
          <a:xfrm>
            <a:off x="195263" y="425692"/>
            <a:ext cx="8753474" cy="400110"/>
          </a:xfrm>
          <a:prstGeom prst="rect">
            <a:avLst/>
          </a:prstGeom>
          <a:noFill/>
        </p:spPr>
        <p:txBody>
          <a:bodyPr wrap="square" rtlCol="0">
            <a:spAutoFit/>
          </a:bodyPr>
          <a:lstStyle/>
          <a:p>
            <a:r>
              <a:rPr lang="cs-CZ" sz="2000" dirty="0"/>
              <a:t>Při skládání pohybů je třeba zohlednit zvolenou vztažnou soustavu</a:t>
            </a:r>
          </a:p>
        </p:txBody>
      </p:sp>
    </p:spTree>
    <p:extLst>
      <p:ext uri="{BB962C8B-B14F-4D97-AF65-F5344CB8AC3E}">
        <p14:creationId xmlns:p14="http://schemas.microsoft.com/office/powerpoint/2010/main" val="4291058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8FD622D-BC66-42D2-BC6E-8235C0AC4451}"/>
              </a:ext>
            </a:extLst>
          </p:cNvPr>
          <p:cNvSpPr txBox="1"/>
          <p:nvPr/>
        </p:nvSpPr>
        <p:spPr>
          <a:xfrm>
            <a:off x="171018" y="99424"/>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
        <p:nvSpPr>
          <p:cNvPr id="3" name="TextovéPole 2">
            <a:extLst>
              <a:ext uri="{FF2B5EF4-FFF2-40B4-BE49-F238E27FC236}">
                <a16:creationId xmlns:a16="http://schemas.microsoft.com/office/drawing/2014/main" id="{44F9B411-E0CF-4A9E-816C-4422A8615BA9}"/>
              </a:ext>
            </a:extLst>
          </p:cNvPr>
          <p:cNvSpPr txBox="1"/>
          <p:nvPr/>
        </p:nvSpPr>
        <p:spPr>
          <a:xfrm>
            <a:off x="171018" y="550636"/>
            <a:ext cx="8753691" cy="2677656"/>
          </a:xfrm>
          <a:prstGeom prst="rect">
            <a:avLst/>
          </a:prstGeom>
          <a:noFill/>
        </p:spPr>
        <p:txBody>
          <a:bodyPr wrap="square" rtlCol="0">
            <a:spAutoFit/>
          </a:bodyPr>
          <a:lstStyle/>
          <a:p>
            <a:pPr algn="just"/>
            <a:r>
              <a:rPr lang="en-US" sz="2000" dirty="0" err="1"/>
              <a:t>Parn</a:t>
            </a:r>
            <a:r>
              <a:rPr lang="cs-CZ" sz="2000" dirty="0"/>
              <a:t>í</a:t>
            </a:r>
            <a:r>
              <a:rPr lang="en-US" sz="2000" dirty="0"/>
              <a:t>k</a:t>
            </a:r>
            <a:r>
              <a:rPr lang="cs-CZ" sz="2000" dirty="0"/>
              <a:t> A vyplul z přístavu na sever rychlostí 30 km.h</a:t>
            </a:r>
            <a:r>
              <a:rPr lang="cs-CZ" sz="2000" baseline="30000" dirty="0"/>
              <a:t>-1</a:t>
            </a:r>
            <a:r>
              <a:rPr lang="cs-CZ" sz="2000" dirty="0"/>
              <a:t> a zároveň vyplul parník B na východ rychlostí 40 km.h</a:t>
            </a:r>
            <a:r>
              <a:rPr lang="cs-CZ" sz="2000" baseline="30000" dirty="0"/>
              <a:t>-1</a:t>
            </a:r>
            <a:r>
              <a:rPr lang="cs-CZ" sz="2000" dirty="0"/>
              <a:t>. Jak rychle roste vzájemná vzdálenost</a:t>
            </a:r>
            <a:r>
              <a:rPr lang="en-US" sz="2000" dirty="0"/>
              <a:t> </a:t>
            </a:r>
            <a:r>
              <a:rPr lang="en-US" sz="2000" dirty="0" err="1"/>
              <a:t>obou</a:t>
            </a:r>
            <a:r>
              <a:rPr lang="en-US" sz="2000" dirty="0"/>
              <a:t> </a:t>
            </a:r>
            <a:r>
              <a:rPr lang="en-US" sz="2000" dirty="0" err="1"/>
              <a:t>parn</a:t>
            </a:r>
            <a:r>
              <a:rPr lang="cs-CZ" sz="2000" dirty="0" err="1"/>
              <a:t>íků</a:t>
            </a:r>
            <a:r>
              <a:rPr lang="cs-CZ" sz="2000" dirty="0"/>
              <a:t>?    </a:t>
            </a:r>
          </a:p>
          <a:p>
            <a:pPr algn="just"/>
            <a:endParaRPr lang="cs-CZ" sz="800" dirty="0"/>
          </a:p>
          <a:p>
            <a:pPr algn="just"/>
            <a:r>
              <a:rPr lang="cs-CZ" sz="2000" dirty="0" err="1"/>
              <a:t>v</a:t>
            </a:r>
            <a:r>
              <a:rPr lang="cs-CZ" sz="2000" baseline="-25000" dirty="0" err="1"/>
              <a:t>A</a:t>
            </a:r>
            <a:r>
              <a:rPr lang="cs-CZ" sz="2000" dirty="0"/>
              <a:t> = 30 km.h</a:t>
            </a:r>
            <a:r>
              <a:rPr lang="cs-CZ" sz="2000" baseline="30000" dirty="0"/>
              <a:t>-1</a:t>
            </a:r>
            <a:r>
              <a:rPr lang="cs-CZ" sz="2000" dirty="0"/>
              <a:t> </a:t>
            </a:r>
          </a:p>
          <a:p>
            <a:pPr algn="just"/>
            <a:r>
              <a:rPr lang="cs-CZ" sz="2000" dirty="0" err="1"/>
              <a:t>v</a:t>
            </a:r>
            <a:r>
              <a:rPr lang="cs-CZ" sz="2000" baseline="-25000" dirty="0" err="1"/>
              <a:t>B</a:t>
            </a:r>
            <a:r>
              <a:rPr lang="cs-CZ" sz="2000" dirty="0"/>
              <a:t> = 40 km.h</a:t>
            </a:r>
            <a:r>
              <a:rPr lang="cs-CZ" sz="2000" baseline="30000" dirty="0"/>
              <a:t>-1</a:t>
            </a:r>
            <a:r>
              <a:rPr lang="cs-CZ" sz="2000" dirty="0"/>
              <a:t> </a:t>
            </a:r>
          </a:p>
          <a:p>
            <a:pPr algn="just"/>
            <a:r>
              <a:rPr lang="cs-CZ" sz="2000" dirty="0" err="1"/>
              <a:t>ds</a:t>
            </a:r>
            <a:r>
              <a:rPr lang="cs-CZ" sz="2000" dirty="0"/>
              <a:t>/</a:t>
            </a:r>
            <a:r>
              <a:rPr lang="cs-CZ" sz="2000" dirty="0" err="1"/>
              <a:t>dt</a:t>
            </a:r>
            <a:r>
              <a:rPr lang="cs-CZ" sz="2000" dirty="0"/>
              <a:t> = ?</a:t>
            </a:r>
          </a:p>
          <a:p>
            <a:pPr algn="just"/>
            <a:r>
              <a:rPr lang="cs-CZ" sz="2000" dirty="0"/>
              <a:t>s</a:t>
            </a:r>
            <a:r>
              <a:rPr lang="cs-CZ" sz="2000" baseline="30000" dirty="0"/>
              <a:t>2</a:t>
            </a:r>
            <a:r>
              <a:rPr lang="cs-CZ" sz="2000" dirty="0"/>
              <a:t> = s</a:t>
            </a:r>
            <a:r>
              <a:rPr lang="cs-CZ" sz="2000" baseline="-25000" dirty="0"/>
              <a:t>A</a:t>
            </a:r>
            <a:r>
              <a:rPr lang="cs-CZ" sz="2000" baseline="30000" dirty="0"/>
              <a:t>2</a:t>
            </a:r>
            <a:r>
              <a:rPr lang="cs-CZ" sz="2000" dirty="0"/>
              <a:t> + s</a:t>
            </a:r>
            <a:r>
              <a:rPr lang="cs-CZ" sz="2000" baseline="-25000" dirty="0"/>
              <a:t>B</a:t>
            </a:r>
            <a:r>
              <a:rPr lang="cs-CZ" sz="2000" baseline="30000" dirty="0"/>
              <a:t>2</a:t>
            </a:r>
            <a:r>
              <a:rPr lang="cs-CZ" sz="2000" dirty="0"/>
              <a:t> = v</a:t>
            </a:r>
            <a:r>
              <a:rPr lang="cs-CZ" sz="2000" baseline="-25000" dirty="0"/>
              <a:t>A</a:t>
            </a:r>
            <a:r>
              <a:rPr lang="cs-CZ" sz="2000" baseline="30000" dirty="0"/>
              <a:t>2</a:t>
            </a:r>
            <a:r>
              <a:rPr lang="cs-CZ" sz="2000" dirty="0"/>
              <a:t>.t</a:t>
            </a:r>
            <a:r>
              <a:rPr lang="cs-CZ" sz="2000" baseline="30000" dirty="0"/>
              <a:t>2</a:t>
            </a:r>
            <a:r>
              <a:rPr lang="cs-CZ" sz="2000" dirty="0"/>
              <a:t> + v</a:t>
            </a:r>
            <a:r>
              <a:rPr lang="cs-CZ" sz="2000" baseline="-25000" dirty="0"/>
              <a:t>B</a:t>
            </a:r>
            <a:r>
              <a:rPr lang="cs-CZ" sz="2000" baseline="30000" dirty="0"/>
              <a:t>2</a:t>
            </a:r>
            <a:r>
              <a:rPr lang="cs-CZ" sz="2000" dirty="0"/>
              <a:t>.t</a:t>
            </a:r>
            <a:r>
              <a:rPr lang="cs-CZ" sz="2000" baseline="30000" dirty="0"/>
              <a:t>2</a:t>
            </a:r>
            <a:r>
              <a:rPr lang="cs-CZ" sz="2000" dirty="0"/>
              <a:t> = (v</a:t>
            </a:r>
            <a:r>
              <a:rPr lang="cs-CZ" sz="2000" baseline="-25000" dirty="0"/>
              <a:t>A</a:t>
            </a:r>
            <a:r>
              <a:rPr lang="cs-CZ" sz="2000" baseline="30000" dirty="0"/>
              <a:t>2 </a:t>
            </a:r>
            <a:r>
              <a:rPr lang="cs-CZ" sz="2000" dirty="0"/>
              <a:t>+ v</a:t>
            </a:r>
            <a:r>
              <a:rPr lang="cs-CZ" sz="2000" baseline="-25000" dirty="0"/>
              <a:t>B</a:t>
            </a:r>
            <a:r>
              <a:rPr lang="cs-CZ" sz="2000" baseline="30000" dirty="0"/>
              <a:t>2</a:t>
            </a:r>
            <a:r>
              <a:rPr lang="cs-CZ" sz="2000" dirty="0"/>
              <a:t>) .t</a:t>
            </a:r>
            <a:r>
              <a:rPr lang="cs-CZ" sz="2000" baseline="30000" dirty="0"/>
              <a:t>2</a:t>
            </a:r>
            <a:r>
              <a:rPr lang="cs-CZ" sz="2000" dirty="0"/>
              <a:t> </a:t>
            </a:r>
            <a:endParaRPr lang="cs-CZ" sz="2000" baseline="30000" dirty="0"/>
          </a:p>
          <a:p>
            <a:pPr algn="just"/>
            <a:r>
              <a:rPr lang="cs-CZ" sz="2000" dirty="0"/>
              <a:t>s = √ (v</a:t>
            </a:r>
            <a:r>
              <a:rPr lang="cs-CZ" sz="2000" baseline="-25000" dirty="0"/>
              <a:t>A</a:t>
            </a:r>
            <a:r>
              <a:rPr lang="cs-CZ" sz="2000" baseline="30000" dirty="0"/>
              <a:t>2 </a:t>
            </a:r>
            <a:r>
              <a:rPr lang="cs-CZ" sz="2000" dirty="0"/>
              <a:t>+ v</a:t>
            </a:r>
            <a:r>
              <a:rPr lang="cs-CZ" sz="2000" baseline="-25000" dirty="0"/>
              <a:t>B</a:t>
            </a:r>
            <a:r>
              <a:rPr lang="cs-CZ" sz="2000" baseline="30000" dirty="0"/>
              <a:t>2</a:t>
            </a:r>
            <a:r>
              <a:rPr lang="cs-CZ" sz="2000" dirty="0"/>
              <a:t>) . t</a:t>
            </a:r>
            <a:endParaRPr lang="cs-CZ" sz="2000" baseline="30000" dirty="0"/>
          </a:p>
          <a:p>
            <a:pPr algn="just"/>
            <a:r>
              <a:rPr lang="cs-CZ" sz="2000" dirty="0"/>
              <a:t> </a:t>
            </a:r>
            <a:r>
              <a:rPr lang="cs-CZ" sz="2000" dirty="0" err="1"/>
              <a:t>ds</a:t>
            </a:r>
            <a:r>
              <a:rPr lang="cs-CZ" sz="2000" dirty="0"/>
              <a:t>/</a:t>
            </a:r>
            <a:r>
              <a:rPr lang="cs-CZ" sz="2000" dirty="0" err="1"/>
              <a:t>dt</a:t>
            </a:r>
            <a:r>
              <a:rPr lang="cs-CZ" sz="2000" dirty="0"/>
              <a:t> = √ (v</a:t>
            </a:r>
            <a:r>
              <a:rPr lang="cs-CZ" sz="2000" baseline="-25000" dirty="0"/>
              <a:t>A</a:t>
            </a:r>
            <a:r>
              <a:rPr lang="cs-CZ" sz="2000" baseline="30000" dirty="0"/>
              <a:t>2 </a:t>
            </a:r>
            <a:r>
              <a:rPr lang="cs-CZ" sz="2000" dirty="0"/>
              <a:t>+ v</a:t>
            </a:r>
            <a:r>
              <a:rPr lang="cs-CZ" sz="2000" baseline="-25000" dirty="0"/>
              <a:t>B</a:t>
            </a:r>
            <a:r>
              <a:rPr lang="cs-CZ" sz="2000" baseline="30000" dirty="0"/>
              <a:t>2</a:t>
            </a:r>
            <a:r>
              <a:rPr lang="cs-CZ" sz="2000" dirty="0"/>
              <a:t>) = √ (40</a:t>
            </a:r>
            <a:r>
              <a:rPr lang="cs-CZ" sz="2000" baseline="30000" dirty="0"/>
              <a:t>2 </a:t>
            </a:r>
            <a:r>
              <a:rPr lang="cs-CZ" sz="2000" dirty="0"/>
              <a:t>+ 30</a:t>
            </a:r>
            <a:r>
              <a:rPr lang="cs-CZ" sz="2000" baseline="30000" dirty="0"/>
              <a:t>2</a:t>
            </a:r>
            <a:r>
              <a:rPr lang="cs-CZ" sz="2000" dirty="0"/>
              <a:t>) = </a:t>
            </a:r>
            <a:r>
              <a:rPr lang="en-US" sz="2000" u="sng" dirty="0"/>
              <a:t>50 km</a:t>
            </a:r>
            <a:r>
              <a:rPr lang="cs-CZ" sz="2000" u="sng" dirty="0"/>
              <a:t>.</a:t>
            </a:r>
            <a:r>
              <a:rPr lang="en-US" sz="2000" u="sng" dirty="0"/>
              <a:t>h</a:t>
            </a:r>
            <a:r>
              <a:rPr lang="cs-CZ" sz="2000" u="sng" baseline="30000" dirty="0"/>
              <a:t>-1</a:t>
            </a:r>
          </a:p>
        </p:txBody>
      </p:sp>
      <p:sp>
        <p:nvSpPr>
          <p:cNvPr id="8" name="Pravoúhlý trojúhelník 7">
            <a:extLst>
              <a:ext uri="{FF2B5EF4-FFF2-40B4-BE49-F238E27FC236}">
                <a16:creationId xmlns:a16="http://schemas.microsoft.com/office/drawing/2014/main" id="{7720E0E8-B7D6-4CE6-8156-6FD1025DF2F1}"/>
              </a:ext>
            </a:extLst>
          </p:cNvPr>
          <p:cNvSpPr/>
          <p:nvPr/>
        </p:nvSpPr>
        <p:spPr>
          <a:xfrm>
            <a:off x="5895760" y="2476159"/>
            <a:ext cx="1257300" cy="962025"/>
          </a:xfrm>
          <a:custGeom>
            <a:avLst/>
            <a:gdLst>
              <a:gd name="connsiteX0" fmla="*/ 0 w 914400"/>
              <a:gd name="connsiteY0" fmla="*/ 914400 h 914400"/>
              <a:gd name="connsiteX1" fmla="*/ 0 w 914400"/>
              <a:gd name="connsiteY1" fmla="*/ 0 h 914400"/>
              <a:gd name="connsiteX2" fmla="*/ 914400 w 914400"/>
              <a:gd name="connsiteY2" fmla="*/ 914400 h 914400"/>
              <a:gd name="connsiteX3" fmla="*/ 0 w 914400"/>
              <a:gd name="connsiteY3" fmla="*/ 914400 h 914400"/>
              <a:gd name="connsiteX0" fmla="*/ 0 w 1257300"/>
              <a:gd name="connsiteY0" fmla="*/ 914400 h 962025"/>
              <a:gd name="connsiteX1" fmla="*/ 0 w 1257300"/>
              <a:gd name="connsiteY1" fmla="*/ 0 h 962025"/>
              <a:gd name="connsiteX2" fmla="*/ 1257300 w 1257300"/>
              <a:gd name="connsiteY2" fmla="*/ 962025 h 962025"/>
              <a:gd name="connsiteX3" fmla="*/ 0 w 1257300"/>
              <a:gd name="connsiteY3" fmla="*/ 914400 h 962025"/>
              <a:gd name="connsiteX0" fmla="*/ 9525 w 1257300"/>
              <a:gd name="connsiteY0" fmla="*/ 923925 h 962025"/>
              <a:gd name="connsiteX1" fmla="*/ 0 w 1257300"/>
              <a:gd name="connsiteY1" fmla="*/ 0 h 962025"/>
              <a:gd name="connsiteX2" fmla="*/ 1257300 w 1257300"/>
              <a:gd name="connsiteY2" fmla="*/ 962025 h 962025"/>
              <a:gd name="connsiteX3" fmla="*/ 9525 w 1257300"/>
              <a:gd name="connsiteY3" fmla="*/ 923925 h 962025"/>
              <a:gd name="connsiteX0" fmla="*/ 0 w 1257300"/>
              <a:gd name="connsiteY0" fmla="*/ 962025 h 962025"/>
              <a:gd name="connsiteX1" fmla="*/ 0 w 1257300"/>
              <a:gd name="connsiteY1" fmla="*/ 0 h 962025"/>
              <a:gd name="connsiteX2" fmla="*/ 1257300 w 1257300"/>
              <a:gd name="connsiteY2" fmla="*/ 962025 h 962025"/>
              <a:gd name="connsiteX3" fmla="*/ 0 w 1257300"/>
              <a:gd name="connsiteY3" fmla="*/ 962025 h 962025"/>
            </a:gdLst>
            <a:ahLst/>
            <a:cxnLst>
              <a:cxn ang="0">
                <a:pos x="connsiteX0" y="connsiteY0"/>
              </a:cxn>
              <a:cxn ang="0">
                <a:pos x="connsiteX1" y="connsiteY1"/>
              </a:cxn>
              <a:cxn ang="0">
                <a:pos x="connsiteX2" y="connsiteY2"/>
              </a:cxn>
              <a:cxn ang="0">
                <a:pos x="connsiteX3" y="connsiteY3"/>
              </a:cxn>
            </a:cxnLst>
            <a:rect l="l" t="t" r="r" b="b"/>
            <a:pathLst>
              <a:path w="1257300" h="962025">
                <a:moveTo>
                  <a:pt x="0" y="962025"/>
                </a:moveTo>
                <a:lnTo>
                  <a:pt x="0" y="0"/>
                </a:lnTo>
                <a:lnTo>
                  <a:pt x="1257300" y="962025"/>
                </a:lnTo>
                <a:lnTo>
                  <a:pt x="0" y="962025"/>
                </a:lnTo>
                <a:close/>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Pravoúhlý trojúhelník 8">
            <a:extLst>
              <a:ext uri="{FF2B5EF4-FFF2-40B4-BE49-F238E27FC236}">
                <a16:creationId xmlns:a16="http://schemas.microsoft.com/office/drawing/2014/main" id="{7B64C8CF-9183-4823-982A-D67AA102B3F8}"/>
              </a:ext>
            </a:extLst>
          </p:cNvPr>
          <p:cNvSpPr/>
          <p:nvPr/>
        </p:nvSpPr>
        <p:spPr>
          <a:xfrm>
            <a:off x="5895760" y="1638921"/>
            <a:ext cx="2381250" cy="1809750"/>
          </a:xfrm>
          <a:custGeom>
            <a:avLst/>
            <a:gdLst>
              <a:gd name="connsiteX0" fmla="*/ 0 w 1981200"/>
              <a:gd name="connsiteY0" fmla="*/ 1771650 h 1771650"/>
              <a:gd name="connsiteX1" fmla="*/ 0 w 1981200"/>
              <a:gd name="connsiteY1" fmla="*/ 0 h 1771650"/>
              <a:gd name="connsiteX2" fmla="*/ 1981200 w 1981200"/>
              <a:gd name="connsiteY2" fmla="*/ 1771650 h 1771650"/>
              <a:gd name="connsiteX3" fmla="*/ 0 w 1981200"/>
              <a:gd name="connsiteY3" fmla="*/ 1771650 h 1771650"/>
              <a:gd name="connsiteX0" fmla="*/ 0 w 2381250"/>
              <a:gd name="connsiteY0" fmla="*/ 1771650 h 1771650"/>
              <a:gd name="connsiteX1" fmla="*/ 0 w 2381250"/>
              <a:gd name="connsiteY1" fmla="*/ 0 h 1771650"/>
              <a:gd name="connsiteX2" fmla="*/ 2381250 w 2381250"/>
              <a:gd name="connsiteY2" fmla="*/ 1771650 h 1771650"/>
              <a:gd name="connsiteX3" fmla="*/ 0 w 2381250"/>
              <a:gd name="connsiteY3" fmla="*/ 1771650 h 1771650"/>
            </a:gdLst>
            <a:ahLst/>
            <a:cxnLst>
              <a:cxn ang="0">
                <a:pos x="connsiteX0" y="connsiteY0"/>
              </a:cxn>
              <a:cxn ang="0">
                <a:pos x="connsiteX1" y="connsiteY1"/>
              </a:cxn>
              <a:cxn ang="0">
                <a:pos x="connsiteX2" y="connsiteY2"/>
              </a:cxn>
              <a:cxn ang="0">
                <a:pos x="connsiteX3" y="connsiteY3"/>
              </a:cxn>
            </a:cxnLst>
            <a:rect l="l" t="t" r="r" b="b"/>
            <a:pathLst>
              <a:path w="2381250" h="1771650">
                <a:moveTo>
                  <a:pt x="0" y="1771650"/>
                </a:moveTo>
                <a:lnTo>
                  <a:pt x="0" y="0"/>
                </a:lnTo>
                <a:lnTo>
                  <a:pt x="2381250" y="1771650"/>
                </a:lnTo>
                <a:lnTo>
                  <a:pt x="0" y="177165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a:extLst>
              <a:ext uri="{FF2B5EF4-FFF2-40B4-BE49-F238E27FC236}">
                <a16:creationId xmlns:a16="http://schemas.microsoft.com/office/drawing/2014/main" id="{1492EEA1-D295-41A9-9A5A-87E6423A7658}"/>
              </a:ext>
            </a:extLst>
          </p:cNvPr>
          <p:cNvSpPr txBox="1"/>
          <p:nvPr/>
        </p:nvSpPr>
        <p:spPr>
          <a:xfrm>
            <a:off x="5590854" y="2618138"/>
            <a:ext cx="317716" cy="369332"/>
          </a:xfrm>
          <a:prstGeom prst="rect">
            <a:avLst/>
          </a:prstGeom>
          <a:noFill/>
        </p:spPr>
        <p:txBody>
          <a:bodyPr wrap="none" rtlCol="0">
            <a:spAutoFit/>
          </a:bodyPr>
          <a:lstStyle/>
          <a:p>
            <a:r>
              <a:rPr lang="cs-CZ" dirty="0"/>
              <a:t>A</a:t>
            </a:r>
          </a:p>
        </p:txBody>
      </p:sp>
      <p:sp>
        <p:nvSpPr>
          <p:cNvPr id="11" name="TextovéPole 10">
            <a:extLst>
              <a:ext uri="{FF2B5EF4-FFF2-40B4-BE49-F238E27FC236}">
                <a16:creationId xmlns:a16="http://schemas.microsoft.com/office/drawing/2014/main" id="{6C447735-583B-4714-8944-0A676AEB87A7}"/>
              </a:ext>
            </a:extLst>
          </p:cNvPr>
          <p:cNvSpPr txBox="1"/>
          <p:nvPr/>
        </p:nvSpPr>
        <p:spPr>
          <a:xfrm>
            <a:off x="7167209" y="3411332"/>
            <a:ext cx="309700" cy="369332"/>
          </a:xfrm>
          <a:prstGeom prst="rect">
            <a:avLst/>
          </a:prstGeom>
          <a:noFill/>
        </p:spPr>
        <p:txBody>
          <a:bodyPr wrap="none" rtlCol="0">
            <a:spAutoFit/>
          </a:bodyPr>
          <a:lstStyle/>
          <a:p>
            <a:r>
              <a:rPr lang="cs-CZ" dirty="0"/>
              <a:t>B</a:t>
            </a:r>
          </a:p>
        </p:txBody>
      </p:sp>
      <p:sp>
        <p:nvSpPr>
          <p:cNvPr id="12" name="TextovéPole 11">
            <a:extLst>
              <a:ext uri="{FF2B5EF4-FFF2-40B4-BE49-F238E27FC236}">
                <a16:creationId xmlns:a16="http://schemas.microsoft.com/office/drawing/2014/main" id="{A191DAAD-411D-4AE3-A7A0-966CF441ED29}"/>
              </a:ext>
            </a:extLst>
          </p:cNvPr>
          <p:cNvSpPr txBox="1"/>
          <p:nvPr/>
        </p:nvSpPr>
        <p:spPr>
          <a:xfrm>
            <a:off x="5729967" y="3360284"/>
            <a:ext cx="303288" cy="369332"/>
          </a:xfrm>
          <a:prstGeom prst="rect">
            <a:avLst/>
          </a:prstGeom>
          <a:noFill/>
        </p:spPr>
        <p:txBody>
          <a:bodyPr wrap="none" rtlCol="0">
            <a:spAutoFit/>
          </a:bodyPr>
          <a:lstStyle/>
          <a:p>
            <a:r>
              <a:rPr lang="cs-CZ" dirty="0"/>
              <a:t>P</a:t>
            </a:r>
          </a:p>
        </p:txBody>
      </p:sp>
      <p:cxnSp>
        <p:nvCxnSpPr>
          <p:cNvPr id="14" name="Přímá spojnice 13">
            <a:extLst>
              <a:ext uri="{FF2B5EF4-FFF2-40B4-BE49-F238E27FC236}">
                <a16:creationId xmlns:a16="http://schemas.microsoft.com/office/drawing/2014/main" id="{A591E470-F997-435F-89DC-FDAFEC633EE7}"/>
              </a:ext>
            </a:extLst>
          </p:cNvPr>
          <p:cNvCxnSpPr>
            <a:cxnSpLocks/>
          </p:cNvCxnSpPr>
          <p:nvPr/>
        </p:nvCxnSpPr>
        <p:spPr>
          <a:xfrm>
            <a:off x="750462" y="2614162"/>
            <a:ext cx="100192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nice 16">
            <a:extLst>
              <a:ext uri="{FF2B5EF4-FFF2-40B4-BE49-F238E27FC236}">
                <a16:creationId xmlns:a16="http://schemas.microsoft.com/office/drawing/2014/main" id="{4EE627F8-498E-4B68-BC8C-B8F6200087A7}"/>
              </a:ext>
            </a:extLst>
          </p:cNvPr>
          <p:cNvCxnSpPr>
            <a:cxnSpLocks/>
          </p:cNvCxnSpPr>
          <p:nvPr/>
        </p:nvCxnSpPr>
        <p:spPr>
          <a:xfrm>
            <a:off x="1232373" y="2897769"/>
            <a:ext cx="100192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Přímá spojnice 17">
            <a:extLst>
              <a:ext uri="{FF2B5EF4-FFF2-40B4-BE49-F238E27FC236}">
                <a16:creationId xmlns:a16="http://schemas.microsoft.com/office/drawing/2014/main" id="{2F106C9E-2ABF-4D5D-9F3E-6D81C71FF497}"/>
              </a:ext>
            </a:extLst>
          </p:cNvPr>
          <p:cNvCxnSpPr>
            <a:cxnSpLocks/>
          </p:cNvCxnSpPr>
          <p:nvPr/>
        </p:nvCxnSpPr>
        <p:spPr>
          <a:xfrm>
            <a:off x="2613498" y="2905151"/>
            <a:ext cx="100192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ovéPole 1">
            <a:extLst>
              <a:ext uri="{FF2B5EF4-FFF2-40B4-BE49-F238E27FC236}">
                <a16:creationId xmlns:a16="http://schemas.microsoft.com/office/drawing/2014/main" id="{218E1899-B056-4933-B700-DCCEAD285239}"/>
              </a:ext>
            </a:extLst>
          </p:cNvPr>
          <p:cNvSpPr txBox="1"/>
          <p:nvPr/>
        </p:nvSpPr>
        <p:spPr>
          <a:xfrm>
            <a:off x="159643" y="3780664"/>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
        <p:nvSpPr>
          <p:cNvPr id="5" name="AutoShape 2" descr="Opakování trigonometrie pravoúhlého trojúhelníku (článek) | Khan Academy">
            <a:extLst>
              <a:ext uri="{FF2B5EF4-FFF2-40B4-BE49-F238E27FC236}">
                <a16:creationId xmlns:a16="http://schemas.microsoft.com/office/drawing/2014/main" id="{16C67DEB-B9E8-4CA8-85A0-D9F2C19B884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0" name="TextovéPole 19">
            <a:extLst>
              <a:ext uri="{FF2B5EF4-FFF2-40B4-BE49-F238E27FC236}">
                <a16:creationId xmlns:a16="http://schemas.microsoft.com/office/drawing/2014/main" id="{0D3A04D0-2AC8-496F-B83C-3F8910EF73E1}"/>
              </a:ext>
            </a:extLst>
          </p:cNvPr>
          <p:cNvSpPr txBox="1"/>
          <p:nvPr/>
        </p:nvSpPr>
        <p:spPr>
          <a:xfrm>
            <a:off x="8038855" y="5545338"/>
            <a:ext cx="276038" cy="369332"/>
          </a:xfrm>
          <a:prstGeom prst="rect">
            <a:avLst/>
          </a:prstGeom>
          <a:noFill/>
        </p:spPr>
        <p:txBody>
          <a:bodyPr wrap="none" rtlCol="0">
            <a:spAutoFit/>
          </a:bodyPr>
          <a:lstStyle/>
          <a:p>
            <a:r>
              <a:rPr lang="cs-CZ" dirty="0"/>
              <a:t>z</a:t>
            </a:r>
          </a:p>
        </p:txBody>
      </p:sp>
      <p:sp>
        <p:nvSpPr>
          <p:cNvPr id="21" name="TextovéPole 20">
            <a:extLst>
              <a:ext uri="{FF2B5EF4-FFF2-40B4-BE49-F238E27FC236}">
                <a16:creationId xmlns:a16="http://schemas.microsoft.com/office/drawing/2014/main" id="{DE430DCD-CDC9-4BA0-B30C-F867A49D9837}"/>
              </a:ext>
            </a:extLst>
          </p:cNvPr>
          <p:cNvSpPr txBox="1"/>
          <p:nvPr/>
        </p:nvSpPr>
        <p:spPr>
          <a:xfrm>
            <a:off x="2476500" y="5398141"/>
            <a:ext cx="3348994" cy="1046440"/>
          </a:xfrm>
          <a:prstGeom prst="rect">
            <a:avLst/>
          </a:prstGeom>
          <a:noFill/>
        </p:spPr>
        <p:txBody>
          <a:bodyPr wrap="none" rtlCol="0">
            <a:spAutoFit/>
          </a:bodyPr>
          <a:lstStyle/>
          <a:p>
            <a:r>
              <a:rPr lang="cs-CZ" dirty="0"/>
              <a:t>z = </a:t>
            </a:r>
            <a:r>
              <a:rPr lang="cs-CZ" sz="1800" dirty="0"/>
              <a:t>√ x</a:t>
            </a:r>
            <a:r>
              <a:rPr lang="cs-CZ" sz="1800" baseline="30000" dirty="0"/>
              <a:t>2</a:t>
            </a:r>
            <a:r>
              <a:rPr lang="cs-CZ" sz="1800" dirty="0"/>
              <a:t> + y</a:t>
            </a:r>
            <a:r>
              <a:rPr lang="cs-CZ" sz="1800" baseline="30000" dirty="0"/>
              <a:t>2</a:t>
            </a:r>
            <a:r>
              <a:rPr lang="cs-CZ" sz="1800" dirty="0"/>
              <a:t> = √ 4,2</a:t>
            </a:r>
            <a:r>
              <a:rPr lang="cs-CZ" sz="1800" baseline="30000" dirty="0"/>
              <a:t>2</a:t>
            </a:r>
            <a:r>
              <a:rPr lang="cs-CZ" sz="1800" dirty="0"/>
              <a:t> + 6,5</a:t>
            </a:r>
            <a:r>
              <a:rPr lang="cs-CZ" sz="1800" baseline="30000" dirty="0"/>
              <a:t>2</a:t>
            </a:r>
            <a:r>
              <a:rPr lang="cs-CZ" sz="1800" dirty="0"/>
              <a:t> = </a:t>
            </a:r>
            <a:r>
              <a:rPr lang="cs-CZ" sz="1800" u="sng" dirty="0"/>
              <a:t>7,7 m</a:t>
            </a:r>
          </a:p>
          <a:p>
            <a:endParaRPr lang="cs-CZ" sz="800" u="sng" dirty="0"/>
          </a:p>
          <a:p>
            <a:r>
              <a:rPr lang="cs-CZ" sz="1800" dirty="0"/>
              <a:t> tg(α) = y/x = 1,55</a:t>
            </a:r>
          </a:p>
          <a:p>
            <a:r>
              <a:rPr lang="cs-CZ" sz="1800" dirty="0"/>
              <a:t>α = </a:t>
            </a:r>
            <a:r>
              <a:rPr lang="cs-CZ" sz="1800" dirty="0" err="1"/>
              <a:t>arctg</a:t>
            </a:r>
            <a:r>
              <a:rPr lang="cs-CZ" sz="1800" dirty="0"/>
              <a:t>(1,55) = </a:t>
            </a:r>
            <a:r>
              <a:rPr lang="cs-CZ" sz="1800" u="sng" dirty="0"/>
              <a:t>57°</a:t>
            </a:r>
            <a:endParaRPr lang="cs-CZ" u="sng" dirty="0"/>
          </a:p>
        </p:txBody>
      </p:sp>
      <p:cxnSp>
        <p:nvCxnSpPr>
          <p:cNvPr id="22" name="Přímá spojnice 21">
            <a:extLst>
              <a:ext uri="{FF2B5EF4-FFF2-40B4-BE49-F238E27FC236}">
                <a16:creationId xmlns:a16="http://schemas.microsoft.com/office/drawing/2014/main" id="{6FD07874-5E26-456C-ACFD-847B7D2D862A}"/>
              </a:ext>
            </a:extLst>
          </p:cNvPr>
          <p:cNvCxnSpPr>
            <a:cxnSpLocks/>
          </p:cNvCxnSpPr>
          <p:nvPr/>
        </p:nvCxnSpPr>
        <p:spPr>
          <a:xfrm>
            <a:off x="2955713" y="5482844"/>
            <a:ext cx="70278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Přímá spojnice 23">
            <a:extLst>
              <a:ext uri="{FF2B5EF4-FFF2-40B4-BE49-F238E27FC236}">
                <a16:creationId xmlns:a16="http://schemas.microsoft.com/office/drawing/2014/main" id="{993DFA12-43FB-471F-B123-C3B479E6A7D0}"/>
              </a:ext>
            </a:extLst>
          </p:cNvPr>
          <p:cNvCxnSpPr>
            <a:cxnSpLocks/>
          </p:cNvCxnSpPr>
          <p:nvPr/>
        </p:nvCxnSpPr>
        <p:spPr>
          <a:xfrm>
            <a:off x="3905551" y="5479288"/>
            <a:ext cx="101887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Skupina 26">
            <a:extLst>
              <a:ext uri="{FF2B5EF4-FFF2-40B4-BE49-F238E27FC236}">
                <a16:creationId xmlns:a16="http://schemas.microsoft.com/office/drawing/2014/main" id="{AC60DE60-DB50-43C5-89FC-F3DC0904A657}"/>
              </a:ext>
            </a:extLst>
          </p:cNvPr>
          <p:cNvGrpSpPr/>
          <p:nvPr/>
        </p:nvGrpSpPr>
        <p:grpSpPr>
          <a:xfrm>
            <a:off x="171017" y="4297904"/>
            <a:ext cx="8753691" cy="2481753"/>
            <a:chOff x="171017" y="4297904"/>
            <a:chExt cx="8753691" cy="2481753"/>
          </a:xfrm>
        </p:grpSpPr>
        <p:sp>
          <p:nvSpPr>
            <p:cNvPr id="4" name="TextovéPole 3">
              <a:extLst>
                <a:ext uri="{FF2B5EF4-FFF2-40B4-BE49-F238E27FC236}">
                  <a16:creationId xmlns:a16="http://schemas.microsoft.com/office/drawing/2014/main" id="{0DBFC4AE-F1D4-4849-9DF0-60C2E2D1A5CA}"/>
                </a:ext>
              </a:extLst>
            </p:cNvPr>
            <p:cNvSpPr txBox="1"/>
            <p:nvPr/>
          </p:nvSpPr>
          <p:spPr>
            <a:xfrm>
              <a:off x="171017" y="4297904"/>
              <a:ext cx="8753691" cy="2369880"/>
            </a:xfrm>
            <a:prstGeom prst="rect">
              <a:avLst/>
            </a:prstGeom>
            <a:noFill/>
          </p:spPr>
          <p:txBody>
            <a:bodyPr wrap="square" rtlCol="0">
              <a:spAutoFit/>
            </a:bodyPr>
            <a:lstStyle/>
            <a:p>
              <a:pPr algn="just"/>
              <a:r>
                <a:rPr lang="cs-CZ" sz="2000" dirty="0"/>
                <a:t>Jeřáb zvedá břemeno rovnoměrným přímočarým pohybem do výšky 6,5 m a současně popojede vodorovným směrem do vzdálenosti 4,2 m. Určete dráhu břemene a úhel, který svírá jeho trajektorie s vodorovným směrem.</a:t>
              </a:r>
            </a:p>
            <a:p>
              <a:pPr algn="just"/>
              <a:endParaRPr lang="cs-CZ" sz="800" dirty="0"/>
            </a:p>
            <a:p>
              <a:pPr algn="just"/>
              <a:r>
                <a:rPr lang="cs-CZ" sz="2000" dirty="0"/>
                <a:t>y = 6,5 m</a:t>
              </a:r>
            </a:p>
            <a:p>
              <a:pPr algn="just"/>
              <a:r>
                <a:rPr lang="cs-CZ" sz="2000" dirty="0"/>
                <a:t>x = 4,2 m</a:t>
              </a:r>
            </a:p>
            <a:p>
              <a:pPr algn="just"/>
              <a:r>
                <a:rPr lang="cs-CZ" sz="2000" dirty="0"/>
                <a:t>z = ?</a:t>
              </a:r>
            </a:p>
            <a:p>
              <a:pPr algn="just"/>
              <a:r>
                <a:rPr lang="cs-CZ" sz="2000" dirty="0"/>
                <a:t>α = ? </a:t>
              </a:r>
            </a:p>
          </p:txBody>
        </p:sp>
        <p:sp>
          <p:nvSpPr>
            <p:cNvPr id="6" name="Pravoúhlý trojúhelník 5">
              <a:extLst>
                <a:ext uri="{FF2B5EF4-FFF2-40B4-BE49-F238E27FC236}">
                  <a16:creationId xmlns:a16="http://schemas.microsoft.com/office/drawing/2014/main" id="{5F007B22-1FD3-44E2-948C-E319CDB2DDC6}"/>
                </a:ext>
              </a:extLst>
            </p:cNvPr>
            <p:cNvSpPr/>
            <p:nvPr/>
          </p:nvSpPr>
          <p:spPr>
            <a:xfrm>
              <a:off x="7620000" y="5334000"/>
              <a:ext cx="999910" cy="1076325"/>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a:extLst>
                <a:ext uri="{FF2B5EF4-FFF2-40B4-BE49-F238E27FC236}">
                  <a16:creationId xmlns:a16="http://schemas.microsoft.com/office/drawing/2014/main" id="{C39FB943-06BB-47C1-AE53-4D707958400F}"/>
                </a:ext>
              </a:extLst>
            </p:cNvPr>
            <p:cNvSpPr txBox="1"/>
            <p:nvPr/>
          </p:nvSpPr>
          <p:spPr>
            <a:xfrm>
              <a:off x="7332478" y="5687496"/>
              <a:ext cx="288862" cy="369332"/>
            </a:xfrm>
            <a:prstGeom prst="rect">
              <a:avLst/>
            </a:prstGeom>
            <a:noFill/>
          </p:spPr>
          <p:txBody>
            <a:bodyPr wrap="none" rtlCol="0">
              <a:spAutoFit/>
            </a:bodyPr>
            <a:lstStyle/>
            <a:p>
              <a:r>
                <a:rPr lang="cs-CZ" dirty="0"/>
                <a:t>y</a:t>
              </a:r>
            </a:p>
          </p:txBody>
        </p:sp>
        <p:sp>
          <p:nvSpPr>
            <p:cNvPr id="16" name="TextovéPole 15">
              <a:extLst>
                <a:ext uri="{FF2B5EF4-FFF2-40B4-BE49-F238E27FC236}">
                  <a16:creationId xmlns:a16="http://schemas.microsoft.com/office/drawing/2014/main" id="{8CBAD29D-B28D-4E89-BB89-58B58418DB55}"/>
                </a:ext>
              </a:extLst>
            </p:cNvPr>
            <p:cNvSpPr txBox="1"/>
            <p:nvPr/>
          </p:nvSpPr>
          <p:spPr>
            <a:xfrm>
              <a:off x="7977929" y="6410325"/>
              <a:ext cx="284052" cy="369332"/>
            </a:xfrm>
            <a:prstGeom prst="rect">
              <a:avLst/>
            </a:prstGeom>
            <a:noFill/>
          </p:spPr>
          <p:txBody>
            <a:bodyPr wrap="none" rtlCol="0">
              <a:spAutoFit/>
            </a:bodyPr>
            <a:lstStyle/>
            <a:p>
              <a:r>
                <a:rPr lang="cs-CZ" dirty="0"/>
                <a:t>x</a:t>
              </a:r>
            </a:p>
          </p:txBody>
        </p:sp>
        <p:sp>
          <p:nvSpPr>
            <p:cNvPr id="19" name="TextovéPole 18">
              <a:extLst>
                <a:ext uri="{FF2B5EF4-FFF2-40B4-BE49-F238E27FC236}">
                  <a16:creationId xmlns:a16="http://schemas.microsoft.com/office/drawing/2014/main" id="{DEB2188B-7B33-4011-BE5F-4748B6C61875}"/>
                </a:ext>
              </a:extLst>
            </p:cNvPr>
            <p:cNvSpPr txBox="1"/>
            <p:nvPr/>
          </p:nvSpPr>
          <p:spPr>
            <a:xfrm>
              <a:off x="8147751" y="6067735"/>
              <a:ext cx="316112" cy="369332"/>
            </a:xfrm>
            <a:prstGeom prst="rect">
              <a:avLst/>
            </a:prstGeom>
            <a:noFill/>
          </p:spPr>
          <p:txBody>
            <a:bodyPr wrap="none" rtlCol="0">
              <a:spAutoFit/>
            </a:bodyPr>
            <a:lstStyle/>
            <a:p>
              <a:r>
                <a:rPr lang="el-GR" sz="1800" dirty="0"/>
                <a:t>α</a:t>
              </a:r>
              <a:endParaRPr lang="cs-CZ" dirty="0"/>
            </a:p>
          </p:txBody>
        </p:sp>
        <p:sp>
          <p:nvSpPr>
            <p:cNvPr id="26" name="Oblouk 25">
              <a:extLst>
                <a:ext uri="{FF2B5EF4-FFF2-40B4-BE49-F238E27FC236}">
                  <a16:creationId xmlns:a16="http://schemas.microsoft.com/office/drawing/2014/main" id="{65B52686-258D-4FEC-94B8-6E9A4FE3DC35}"/>
                </a:ext>
              </a:extLst>
            </p:cNvPr>
            <p:cNvSpPr/>
            <p:nvPr/>
          </p:nvSpPr>
          <p:spPr>
            <a:xfrm rot="15612626">
              <a:off x="8389545" y="6295336"/>
              <a:ext cx="325050" cy="288266"/>
            </a:xfrm>
            <a:prstGeom prst="arc">
              <a:avLst>
                <a:gd name="adj1" fmla="val 16200000"/>
                <a:gd name="adj2" fmla="val 177692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spTree>
    <p:extLst>
      <p:ext uri="{BB962C8B-B14F-4D97-AF65-F5344CB8AC3E}">
        <p14:creationId xmlns:p14="http://schemas.microsoft.com/office/powerpoint/2010/main" val="2836971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Rectangle 2">
            <a:extLst>
              <a:ext uri="{FF2B5EF4-FFF2-40B4-BE49-F238E27FC236}">
                <a16:creationId xmlns:a16="http://schemas.microsoft.com/office/drawing/2014/main" id="{AFED78DE-849F-4084-A0F0-0BF7222E5454}"/>
              </a:ext>
            </a:extLst>
          </p:cNvPr>
          <p:cNvSpPr>
            <a:spLocks noGrp="1" noRot="1" noChangeArrowheads="1"/>
          </p:cNvSpPr>
          <p:nvPr>
            <p:ph type="title"/>
          </p:nvPr>
        </p:nvSpPr>
        <p:spPr>
          <a:xfrm>
            <a:off x="228600" y="327025"/>
            <a:ext cx="8229600" cy="379413"/>
          </a:xfrm>
        </p:spPr>
        <p:txBody>
          <a:bodyPr>
            <a:normAutofit fontScale="90000"/>
          </a:bodyPr>
          <a:lstStyle/>
          <a:p>
            <a:r>
              <a:rPr lang="cs-CZ" altLang="cs-CZ" sz="2400" b="1" dirty="0">
                <a:latin typeface="+mn-lt"/>
              </a:rPr>
              <a:t>Rovnoměrný přímočarý pohyb</a:t>
            </a:r>
          </a:p>
        </p:txBody>
      </p:sp>
      <p:sp>
        <p:nvSpPr>
          <p:cNvPr id="4104" name="Rectangle 3">
            <a:extLst>
              <a:ext uri="{FF2B5EF4-FFF2-40B4-BE49-F238E27FC236}">
                <a16:creationId xmlns:a16="http://schemas.microsoft.com/office/drawing/2014/main" id="{B668C646-8BA8-44AD-9A20-590843BCBAEA}"/>
              </a:ext>
            </a:extLst>
          </p:cNvPr>
          <p:cNvSpPr>
            <a:spLocks noGrp="1" noChangeArrowheads="1"/>
          </p:cNvSpPr>
          <p:nvPr>
            <p:ph type="body" sz="half" idx="1"/>
          </p:nvPr>
        </p:nvSpPr>
        <p:spPr>
          <a:xfrm>
            <a:off x="307578" y="1578080"/>
            <a:ext cx="8528843" cy="1038226"/>
          </a:xfrm>
        </p:spPr>
        <p:txBody>
          <a:bodyPr>
            <a:normAutofit/>
          </a:bodyPr>
          <a:lstStyle/>
          <a:p>
            <a:pPr marL="0" indent="0" algn="just">
              <a:buNone/>
            </a:pPr>
            <a:r>
              <a:rPr lang="cs-CZ" altLang="cs-CZ" sz="2000" dirty="0"/>
              <a:t>Hmotný bod urazí ve stejných a libovolně malých časových intervalech stejné dráhy. Rychlost se během pohybu nemění, je konstantní.</a:t>
            </a:r>
          </a:p>
          <a:p>
            <a:pPr algn="just"/>
            <a:endParaRPr lang="cs-CZ" altLang="cs-CZ" sz="2000" dirty="0"/>
          </a:p>
          <a:p>
            <a:pPr algn="just"/>
            <a:endParaRPr lang="cs-CZ" altLang="cs-CZ" sz="2000" dirty="0"/>
          </a:p>
        </p:txBody>
      </p:sp>
      <p:graphicFrame>
        <p:nvGraphicFramePr>
          <p:cNvPr id="4098" name="Object 7">
            <a:extLst>
              <a:ext uri="{FF2B5EF4-FFF2-40B4-BE49-F238E27FC236}">
                <a16:creationId xmlns:a16="http://schemas.microsoft.com/office/drawing/2014/main" id="{44820B42-11D0-4733-8093-ED613DC09E87}"/>
              </a:ext>
            </a:extLst>
          </p:cNvPr>
          <p:cNvGraphicFramePr>
            <a:graphicFrameLocks noGrp="1" noChangeAspect="1"/>
          </p:cNvGraphicFramePr>
          <p:nvPr>
            <p:ph sz="quarter" idx="2"/>
          </p:nvPr>
        </p:nvGraphicFramePr>
        <p:xfrm>
          <a:off x="190301" y="4778668"/>
          <a:ext cx="2981325" cy="1903413"/>
        </p:xfrm>
        <a:graphic>
          <a:graphicData uri="http://schemas.openxmlformats.org/presentationml/2006/ole">
            <mc:AlternateContent xmlns:mc="http://schemas.openxmlformats.org/markup-compatibility/2006">
              <mc:Choice xmlns:v="urn:schemas-microsoft-com:vml" Requires="v">
                <p:oleObj name="Visio" r:id="rId2" imgW="2262188" imgH="1444943" progId="Visio.Drawing.11">
                  <p:embed/>
                </p:oleObj>
              </mc:Choice>
              <mc:Fallback>
                <p:oleObj name="Visio" r:id="rId2" imgW="2262188" imgH="1444943" progId="Visio.Drawing.11">
                  <p:embed/>
                  <p:pic>
                    <p:nvPicPr>
                      <p:cNvPr id="4098" name="Object 7">
                        <a:extLst>
                          <a:ext uri="{FF2B5EF4-FFF2-40B4-BE49-F238E27FC236}">
                            <a16:creationId xmlns:a16="http://schemas.microsoft.com/office/drawing/2014/main" id="{44820B42-11D0-4733-8093-ED613DC09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01" y="4778668"/>
                        <a:ext cx="2981325" cy="19034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099" name="Object 4">
            <a:extLst>
              <a:ext uri="{FF2B5EF4-FFF2-40B4-BE49-F238E27FC236}">
                <a16:creationId xmlns:a16="http://schemas.microsoft.com/office/drawing/2014/main" id="{94802DBF-2759-4314-B1B8-A2311C57D561}"/>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069680" y="3885802"/>
            <a:ext cx="2735263" cy="2444750"/>
          </a:xfrm>
          <a:solidFill>
            <a:schemeClr val="bg1"/>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5" name="TextovéPole 8">
            <a:extLst>
              <a:ext uri="{FF2B5EF4-FFF2-40B4-BE49-F238E27FC236}">
                <a16:creationId xmlns:a16="http://schemas.microsoft.com/office/drawing/2014/main" id="{40F10E16-64A1-403D-945C-ECC522FD599D}"/>
              </a:ext>
            </a:extLst>
          </p:cNvPr>
          <p:cNvSpPr txBox="1">
            <a:spLocks noChangeArrowheads="1"/>
          </p:cNvSpPr>
          <p:nvPr/>
        </p:nvSpPr>
        <p:spPr bwMode="auto">
          <a:xfrm>
            <a:off x="7164388" y="5373688"/>
            <a:ext cx="2232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a:solidFill>
                  <a:srgbClr val="FF0000"/>
                </a:solidFill>
              </a:rPr>
              <a:t>v…směrnice </a:t>
            </a:r>
          </a:p>
          <a:p>
            <a:pPr eaLnBrk="1" hangingPunct="1"/>
            <a:r>
              <a:rPr lang="cs-CZ" altLang="cs-CZ" dirty="0">
                <a:solidFill>
                  <a:srgbClr val="FF0000"/>
                </a:solidFill>
              </a:rPr>
              <a:t>přímky</a:t>
            </a:r>
          </a:p>
        </p:txBody>
      </p:sp>
      <p:cxnSp>
        <p:nvCxnSpPr>
          <p:cNvPr id="10" name="Přímá spojovací šipka 9">
            <a:extLst>
              <a:ext uri="{FF2B5EF4-FFF2-40B4-BE49-F238E27FC236}">
                <a16:creationId xmlns:a16="http://schemas.microsoft.com/office/drawing/2014/main" id="{16C75A57-203D-488D-9747-D475536BE3CE}"/>
              </a:ext>
            </a:extLst>
          </p:cNvPr>
          <p:cNvCxnSpPr/>
          <p:nvPr/>
        </p:nvCxnSpPr>
        <p:spPr>
          <a:xfrm flipH="1" flipV="1">
            <a:off x="6948488" y="5516563"/>
            <a:ext cx="215900" cy="7302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3279" name="Picture 1551">
            <a:extLst>
              <a:ext uri="{FF2B5EF4-FFF2-40B4-BE49-F238E27FC236}">
                <a16:creationId xmlns:a16="http://schemas.microsoft.com/office/drawing/2014/main" id="{0B0E317E-E81F-4AA5-80AC-70C12FAEA1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4222" y="2295943"/>
            <a:ext cx="3920331" cy="8597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2336586D-BF16-4589-A46D-8855A8CA5210}"/>
              </a:ext>
            </a:extLst>
          </p:cNvPr>
          <p:cNvSpPr txBox="1"/>
          <p:nvPr/>
        </p:nvSpPr>
        <p:spPr>
          <a:xfrm>
            <a:off x="277019" y="822216"/>
            <a:ext cx="8528843" cy="646331"/>
          </a:xfrm>
          <a:prstGeom prst="rect">
            <a:avLst/>
          </a:prstGeom>
          <a:noFill/>
        </p:spPr>
        <p:txBody>
          <a:bodyPr wrap="square">
            <a:spAutoFit/>
          </a:bodyPr>
          <a:lstStyle/>
          <a:p>
            <a:pPr algn="just"/>
            <a:r>
              <a:rPr lang="cs-CZ" b="0" i="0" dirty="0">
                <a:solidFill>
                  <a:srgbClr val="202122"/>
                </a:solidFill>
                <a:effectLst/>
                <a:latin typeface="Arial" panose="020B0604020202020204" pitchFamily="34" charset="0"/>
              </a:rPr>
              <a:t>Rovnoměrný přímočarý pohyb je pohyb po přímce se stálou rychlostí. Pro rovnoměrný přímočarý pohyb platí následující rovnost:</a:t>
            </a:r>
            <a:endParaRPr lang="cs-CZ" dirty="0"/>
          </a:p>
        </p:txBody>
      </p:sp>
      <p:pic>
        <p:nvPicPr>
          <p:cNvPr id="5" name="Grafický objekt 4">
            <a:extLst>
              <a:ext uri="{FF2B5EF4-FFF2-40B4-BE49-F238E27FC236}">
                <a16:creationId xmlns:a16="http://schemas.microsoft.com/office/drawing/2014/main" id="{78A72DC5-B174-494E-90F3-9A2F8C731D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90679" y="1208900"/>
            <a:ext cx="1514264" cy="311150"/>
          </a:xfrm>
          <a:prstGeom prst="rect">
            <a:avLst/>
          </a:prstGeom>
        </p:spPr>
      </p:pic>
      <p:sp>
        <p:nvSpPr>
          <p:cNvPr id="19" name="TextovéPole 18">
            <a:extLst>
              <a:ext uri="{FF2B5EF4-FFF2-40B4-BE49-F238E27FC236}">
                <a16:creationId xmlns:a16="http://schemas.microsoft.com/office/drawing/2014/main" id="{AC7F8CA2-68D0-48F9-8B84-A3DE9AADA0BE}"/>
              </a:ext>
            </a:extLst>
          </p:cNvPr>
          <p:cNvSpPr txBox="1"/>
          <p:nvPr/>
        </p:nvSpPr>
        <p:spPr>
          <a:xfrm>
            <a:off x="275830" y="2308148"/>
            <a:ext cx="4928392" cy="1015663"/>
          </a:xfrm>
          <a:prstGeom prst="rect">
            <a:avLst/>
          </a:prstGeom>
          <a:noFill/>
        </p:spPr>
        <p:txBody>
          <a:bodyPr wrap="square">
            <a:spAutoFit/>
          </a:bodyPr>
          <a:lstStyle/>
          <a:p>
            <a:r>
              <a:rPr lang="cs-CZ" sz="2000" b="1" dirty="0"/>
              <a:t>Rychlost</a:t>
            </a:r>
            <a:r>
              <a:rPr lang="cs-CZ" sz="2000" dirty="0"/>
              <a:t> rovnoměrného přímočarého pohybu je z definice konstantní, tedy rovna počáteční rychlosti tělesa:</a:t>
            </a:r>
          </a:p>
        </p:txBody>
      </p:sp>
      <p:pic>
        <p:nvPicPr>
          <p:cNvPr id="8" name="Grafický objekt 7">
            <a:extLst>
              <a:ext uri="{FF2B5EF4-FFF2-40B4-BE49-F238E27FC236}">
                <a16:creationId xmlns:a16="http://schemas.microsoft.com/office/drawing/2014/main" id="{8796A703-F116-4BB8-AD99-E9F5378DA6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40174" y="3064276"/>
            <a:ext cx="831453" cy="243352"/>
          </a:xfrm>
          <a:prstGeom prst="rect">
            <a:avLst/>
          </a:prstGeom>
        </p:spPr>
      </p:pic>
      <p:pic>
        <p:nvPicPr>
          <p:cNvPr id="11" name="Grafický objekt 10">
            <a:extLst>
              <a:ext uri="{FF2B5EF4-FFF2-40B4-BE49-F238E27FC236}">
                <a16:creationId xmlns:a16="http://schemas.microsoft.com/office/drawing/2014/main" id="{533B6BA9-59A9-41CB-B659-0970E53CE69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72198" y="3064276"/>
            <a:ext cx="831453" cy="234976"/>
          </a:xfrm>
          <a:prstGeom prst="rect">
            <a:avLst/>
          </a:prstGeom>
        </p:spPr>
      </p:pic>
      <p:pic>
        <p:nvPicPr>
          <p:cNvPr id="14" name="Grafický objekt 13">
            <a:extLst>
              <a:ext uri="{FF2B5EF4-FFF2-40B4-BE49-F238E27FC236}">
                <a16:creationId xmlns:a16="http://schemas.microsoft.com/office/drawing/2014/main" id="{37C705A1-C54C-4A7E-A4AD-ED825BA8666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29151" y="4821644"/>
            <a:ext cx="3084952" cy="552044"/>
          </a:xfrm>
          <a:prstGeom prst="rect">
            <a:avLst/>
          </a:prstGeom>
        </p:spPr>
      </p:pic>
      <p:pic>
        <p:nvPicPr>
          <p:cNvPr id="17" name="Grafický objekt 16">
            <a:extLst>
              <a:ext uri="{FF2B5EF4-FFF2-40B4-BE49-F238E27FC236}">
                <a16:creationId xmlns:a16="http://schemas.microsoft.com/office/drawing/2014/main" id="{D03FA04E-9931-44C4-AFB7-678E0955695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94056" y="3986554"/>
            <a:ext cx="3355141" cy="661577"/>
          </a:xfrm>
          <a:prstGeom prst="rect">
            <a:avLst/>
          </a:prstGeom>
        </p:spPr>
      </p:pic>
      <p:sp>
        <p:nvSpPr>
          <p:cNvPr id="29" name="TextovéPole 28">
            <a:extLst>
              <a:ext uri="{FF2B5EF4-FFF2-40B4-BE49-F238E27FC236}">
                <a16:creationId xmlns:a16="http://schemas.microsoft.com/office/drawing/2014/main" id="{F5E1D21A-045F-4B9B-A489-874A6DD96420}"/>
              </a:ext>
            </a:extLst>
          </p:cNvPr>
          <p:cNvSpPr txBox="1"/>
          <p:nvPr/>
        </p:nvSpPr>
        <p:spPr>
          <a:xfrm>
            <a:off x="228600" y="3455907"/>
            <a:ext cx="4928392" cy="400110"/>
          </a:xfrm>
          <a:prstGeom prst="rect">
            <a:avLst/>
          </a:prstGeom>
          <a:noFill/>
        </p:spPr>
        <p:txBody>
          <a:bodyPr wrap="square">
            <a:spAutoFit/>
          </a:bodyPr>
          <a:lstStyle/>
          <a:p>
            <a:r>
              <a:rPr lang="cs-CZ" sz="2000" b="1" dirty="0"/>
              <a:t>Dráha</a:t>
            </a:r>
            <a:r>
              <a:rPr lang="cs-CZ" sz="2000" dirty="0"/>
              <a:t> rovnoměrného přímočarého pohybu:</a:t>
            </a:r>
          </a:p>
        </p:txBody>
      </p:sp>
      <p:sp>
        <p:nvSpPr>
          <p:cNvPr id="2" name="TextovéPole 1">
            <a:extLst>
              <a:ext uri="{FF2B5EF4-FFF2-40B4-BE49-F238E27FC236}">
                <a16:creationId xmlns:a16="http://schemas.microsoft.com/office/drawing/2014/main" id="{B5F3E4E0-D358-457B-9632-B5D1A6CB83C5}"/>
              </a:ext>
            </a:extLst>
          </p:cNvPr>
          <p:cNvSpPr txBox="1"/>
          <p:nvPr/>
        </p:nvSpPr>
        <p:spPr>
          <a:xfrm>
            <a:off x="4003652" y="4918471"/>
            <a:ext cx="845545" cy="361450"/>
          </a:xfrm>
          <a:prstGeom prst="rect">
            <a:avLst/>
          </a:prstGeom>
          <a:noFill/>
          <a:ln>
            <a:solidFill>
              <a:srgbClr val="FF0000"/>
            </a:solidFill>
          </a:ln>
        </p:spPr>
        <p:txBody>
          <a:bodyPr wrap="square" rtlCol="0">
            <a:spAutoFit/>
          </a:bodyPr>
          <a:lstStyle/>
          <a:p>
            <a:endParaRPr lang="cs-CZ" dirty="0">
              <a:solidFill>
                <a:srgbClr val="FF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80DBA8A-AD21-4717-B5FA-5AF7C404FD72}"/>
              </a:ext>
            </a:extLst>
          </p:cNvPr>
          <p:cNvSpPr txBox="1"/>
          <p:nvPr/>
        </p:nvSpPr>
        <p:spPr>
          <a:xfrm>
            <a:off x="104775" y="679014"/>
            <a:ext cx="8934449" cy="2246769"/>
          </a:xfrm>
          <a:prstGeom prst="rect">
            <a:avLst/>
          </a:prstGeom>
          <a:noFill/>
        </p:spPr>
        <p:txBody>
          <a:bodyPr wrap="square">
            <a:spAutoFit/>
          </a:bodyPr>
          <a:lstStyle/>
          <a:p>
            <a:pPr algn="l"/>
            <a:r>
              <a:rPr lang="cs-CZ" sz="2000" b="0" i="0" dirty="0">
                <a:solidFill>
                  <a:srgbClr val="4F4F4F"/>
                </a:solidFill>
                <a:effectLst/>
              </a:rPr>
              <a:t>Plavec, jehož rychlost vzhledem na vodu je 0,85 ms</a:t>
            </a:r>
            <a:r>
              <a:rPr lang="cs-CZ" sz="2000" b="0" i="0" baseline="30000" dirty="0">
                <a:solidFill>
                  <a:srgbClr val="4F4F4F"/>
                </a:solidFill>
                <a:effectLst/>
              </a:rPr>
              <a:t>-1</a:t>
            </a:r>
            <a:r>
              <a:rPr lang="cs-CZ" sz="2000" b="0" i="0" dirty="0">
                <a:solidFill>
                  <a:srgbClr val="4F4F4F"/>
                </a:solidFill>
                <a:effectLst/>
              </a:rPr>
              <a:t> plave v řece, v níž voda teče rychlostí 0,40 ms</a:t>
            </a:r>
            <a:r>
              <a:rPr lang="cs-CZ" sz="2000" b="0" i="0" baseline="30000" dirty="0">
                <a:solidFill>
                  <a:srgbClr val="4F4F4F"/>
                </a:solidFill>
                <a:effectLst/>
              </a:rPr>
              <a:t>-1</a:t>
            </a:r>
            <a:r>
              <a:rPr lang="cs-CZ" sz="2000" b="0" i="0" dirty="0">
                <a:solidFill>
                  <a:srgbClr val="4F4F4F"/>
                </a:solidFill>
                <a:effectLst/>
              </a:rPr>
              <a:t>. Určete čas, za který dopluje z místa A do B, vzdáleného 90 m, pokud plave:</a:t>
            </a:r>
          </a:p>
          <a:p>
            <a:pPr algn="l"/>
            <a:r>
              <a:rPr lang="cs-CZ" sz="2000" b="0" i="0" dirty="0">
                <a:solidFill>
                  <a:srgbClr val="4F4F4F"/>
                </a:solidFill>
                <a:effectLst/>
              </a:rPr>
              <a:t> a) po proudu</a:t>
            </a:r>
          </a:p>
          <a:p>
            <a:pPr algn="l"/>
            <a:r>
              <a:rPr lang="cs-CZ" sz="2000" b="0" i="0" dirty="0">
                <a:solidFill>
                  <a:srgbClr val="4F4F4F"/>
                </a:solidFill>
                <a:effectLst/>
              </a:rPr>
              <a:t> b) proti proudu</a:t>
            </a:r>
          </a:p>
          <a:p>
            <a:pPr algn="l"/>
            <a:r>
              <a:rPr lang="cs-CZ" sz="2000" b="0" i="0" dirty="0">
                <a:solidFill>
                  <a:srgbClr val="4F4F4F"/>
                </a:solidFill>
                <a:effectLst/>
              </a:rPr>
              <a:t> c) tak, že výsledná rychlost je  kolmá na rychlost </a:t>
            </a:r>
          </a:p>
          <a:p>
            <a:pPr algn="l"/>
            <a:r>
              <a:rPr lang="cs-CZ" sz="2000" b="0" i="0" dirty="0">
                <a:solidFill>
                  <a:srgbClr val="4F4F4F"/>
                </a:solidFill>
                <a:effectLst/>
              </a:rPr>
              <a:t>proudu.</a:t>
            </a:r>
          </a:p>
        </p:txBody>
      </p:sp>
      <p:pic>
        <p:nvPicPr>
          <p:cNvPr id="3074" name="Picture 2" descr="fyzika-kinematika-5">
            <a:extLst>
              <a:ext uri="{FF2B5EF4-FFF2-40B4-BE49-F238E27FC236}">
                <a16:creationId xmlns:a16="http://schemas.microsoft.com/office/drawing/2014/main" id="{0FF9C925-368D-4306-A6AF-A27876567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1203" y="1619250"/>
            <a:ext cx="3486630" cy="4894481"/>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772AB9B-F797-4B14-B7D1-CCB6C6B78D9C}"/>
              </a:ext>
            </a:extLst>
          </p:cNvPr>
          <p:cNvSpPr txBox="1"/>
          <p:nvPr/>
        </p:nvSpPr>
        <p:spPr>
          <a:xfrm>
            <a:off x="171450" y="131546"/>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pic>
        <p:nvPicPr>
          <p:cNvPr id="3" name="Obrázek 2">
            <a:extLst>
              <a:ext uri="{FF2B5EF4-FFF2-40B4-BE49-F238E27FC236}">
                <a16:creationId xmlns:a16="http://schemas.microsoft.com/office/drawing/2014/main" id="{AAE9DCDA-DAA7-4A14-A7C6-95AB7A42A8E9}"/>
              </a:ext>
            </a:extLst>
          </p:cNvPr>
          <p:cNvPicPr>
            <a:picLocks noChangeAspect="1"/>
          </p:cNvPicPr>
          <p:nvPr/>
        </p:nvPicPr>
        <p:blipFill>
          <a:blip r:embed="rId3"/>
          <a:stretch>
            <a:fillRect/>
          </a:stretch>
        </p:blipFill>
        <p:spPr>
          <a:xfrm>
            <a:off x="707815" y="3677926"/>
            <a:ext cx="2150865" cy="1508749"/>
          </a:xfrm>
          <a:prstGeom prst="rect">
            <a:avLst/>
          </a:prstGeom>
        </p:spPr>
      </p:pic>
    </p:spTree>
    <p:extLst>
      <p:ext uri="{BB962C8B-B14F-4D97-AF65-F5344CB8AC3E}">
        <p14:creationId xmlns:p14="http://schemas.microsoft.com/office/powerpoint/2010/main" val="367883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1EAA8D-558C-4D47-8FE3-B56B85AA0FA8}"/>
              </a:ext>
            </a:extLst>
          </p:cNvPr>
          <p:cNvSpPr>
            <a:spLocks noGrp="1"/>
          </p:cNvSpPr>
          <p:nvPr>
            <p:ph type="title"/>
          </p:nvPr>
        </p:nvSpPr>
        <p:spPr>
          <a:xfrm>
            <a:off x="247649" y="197060"/>
            <a:ext cx="2781300" cy="606424"/>
          </a:xfrm>
        </p:spPr>
        <p:txBody>
          <a:bodyPr>
            <a:normAutofit/>
          </a:bodyPr>
          <a:lstStyle/>
          <a:p>
            <a:r>
              <a:rPr lang="cs-CZ" sz="2400" b="1" dirty="0">
                <a:latin typeface="+mn-lt"/>
              </a:rPr>
              <a:t>Harmonický pohyb</a:t>
            </a:r>
          </a:p>
        </p:txBody>
      </p:sp>
      <p:pic>
        <p:nvPicPr>
          <p:cNvPr id="277506" name="Picture 2" descr="See the source image">
            <a:extLst>
              <a:ext uri="{FF2B5EF4-FFF2-40B4-BE49-F238E27FC236}">
                <a16:creationId xmlns:a16="http://schemas.microsoft.com/office/drawing/2014/main" id="{4D35F059-52C2-47F1-85CF-32F6996B6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5711" y="2480880"/>
            <a:ext cx="527050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277512" name="Picture 8">
            <a:extLst>
              <a:ext uri="{FF2B5EF4-FFF2-40B4-BE49-F238E27FC236}">
                <a16:creationId xmlns:a16="http://schemas.microsoft.com/office/drawing/2014/main" id="{983F34DE-5ACD-44B1-BE7D-1F10EDEC1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29" y="4055566"/>
            <a:ext cx="1357548" cy="507605"/>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5A22A2C2-45CB-42EC-836A-2A5C3BC920A6}"/>
              </a:ext>
            </a:extLst>
          </p:cNvPr>
          <p:cNvSpPr txBox="1"/>
          <p:nvPr/>
        </p:nvSpPr>
        <p:spPr>
          <a:xfrm>
            <a:off x="247649" y="803484"/>
            <a:ext cx="8753475" cy="2985433"/>
          </a:xfrm>
          <a:prstGeom prst="rect">
            <a:avLst/>
          </a:prstGeom>
          <a:noFill/>
        </p:spPr>
        <p:txBody>
          <a:bodyPr wrap="square">
            <a:spAutoFit/>
          </a:bodyPr>
          <a:lstStyle/>
          <a:p>
            <a:pPr algn="just"/>
            <a:r>
              <a:rPr lang="cs-CZ" sz="2000" b="0" i="0" dirty="0">
                <a:effectLst/>
              </a:rPr>
              <a:t>Harmonický pohyb je periodický pohyb, při kterém těleso pravidelně přechází z jedné krajní polohy přes rovnovážnou polohu do druhé krajní polohy, přičemž časový průběh výchylky y(</a:t>
            </a:r>
            <a:r>
              <a:rPr lang="cs-CZ" sz="2000" b="0" i="1" dirty="0">
                <a:effectLst/>
              </a:rPr>
              <a:t>t</a:t>
            </a:r>
            <a:r>
              <a:rPr lang="cs-CZ" sz="2000" b="0" i="0" dirty="0">
                <a:effectLst/>
              </a:rPr>
              <a:t>)</a:t>
            </a:r>
            <a:r>
              <a:rPr lang="cs-CZ" sz="2000" b="0" i="1" dirty="0">
                <a:effectLst/>
              </a:rPr>
              <a:t> </a:t>
            </a:r>
            <a:r>
              <a:rPr lang="cs-CZ" sz="2000" b="0" i="0" dirty="0">
                <a:effectLst/>
              </a:rPr>
              <a:t>z rovnovážné polohy je vyjádřen vztahem </a:t>
            </a:r>
          </a:p>
          <a:p>
            <a:pPr algn="ctr"/>
            <a:r>
              <a:rPr lang="cs-CZ" sz="2000" b="0" i="1" dirty="0">
                <a:effectLst/>
              </a:rPr>
              <a:t>y</a:t>
            </a:r>
            <a:r>
              <a:rPr lang="cs-CZ" sz="2000" b="0" i="0" dirty="0">
                <a:effectLst/>
              </a:rPr>
              <a:t>(</a:t>
            </a:r>
            <a:r>
              <a:rPr lang="cs-CZ" sz="2000" b="0" i="1" dirty="0">
                <a:effectLst/>
              </a:rPr>
              <a:t>t</a:t>
            </a:r>
            <a:r>
              <a:rPr lang="cs-CZ" sz="2000" b="0" i="0" dirty="0">
                <a:effectLst/>
              </a:rPr>
              <a:t>)</a:t>
            </a:r>
            <a:r>
              <a:rPr lang="cs-CZ" sz="2000" b="0" i="1" dirty="0">
                <a:effectLst/>
              </a:rPr>
              <a:t> </a:t>
            </a:r>
            <a:r>
              <a:rPr lang="cs-CZ" sz="2000" b="0" i="0" dirty="0">
                <a:effectLst/>
              </a:rPr>
              <a:t>= </a:t>
            </a:r>
            <a:r>
              <a:rPr lang="cs-CZ" sz="2000" b="0" i="1" dirty="0" err="1">
                <a:effectLst/>
              </a:rPr>
              <a:t>A</a:t>
            </a:r>
            <a:r>
              <a:rPr lang="cs-CZ" sz="2000" b="0" i="0" dirty="0" err="1">
                <a:effectLst/>
              </a:rPr>
              <a:t>.sin</a:t>
            </a:r>
            <a:r>
              <a:rPr lang="cs-CZ" sz="2000" b="0" i="0" dirty="0">
                <a:effectLst/>
              </a:rPr>
              <a:t>(</a:t>
            </a:r>
            <a:r>
              <a:rPr lang="el-GR" sz="2000" b="0" i="1" dirty="0">
                <a:effectLst/>
              </a:rPr>
              <a:t>ω</a:t>
            </a:r>
            <a:r>
              <a:rPr lang="cs-CZ" sz="2000" b="0" i="1" dirty="0">
                <a:effectLst/>
              </a:rPr>
              <a:t>.t </a:t>
            </a:r>
            <a:r>
              <a:rPr lang="cs-CZ" sz="2000" b="0" i="0" dirty="0">
                <a:effectLst/>
              </a:rPr>
              <a:t>+ </a:t>
            </a:r>
            <a:r>
              <a:rPr lang="el-GR" sz="2000" b="0" i="1" dirty="0">
                <a:effectLst/>
              </a:rPr>
              <a:t>φ</a:t>
            </a:r>
            <a:r>
              <a:rPr lang="el-GR" sz="2000" b="0" i="0" baseline="-25000" dirty="0">
                <a:effectLst/>
              </a:rPr>
              <a:t>0</a:t>
            </a:r>
            <a:r>
              <a:rPr lang="el-GR" sz="2000" b="0" i="0" dirty="0">
                <a:effectLst/>
              </a:rPr>
              <a:t>)</a:t>
            </a:r>
            <a:endParaRPr lang="cs-CZ" sz="2000" b="0" i="0" dirty="0">
              <a:effectLst/>
            </a:endParaRPr>
          </a:p>
          <a:p>
            <a:pPr algn="just"/>
            <a:endParaRPr lang="cs-CZ" sz="800" b="0" i="0" dirty="0">
              <a:effectLst/>
            </a:endParaRPr>
          </a:p>
          <a:p>
            <a:pPr algn="just"/>
            <a:r>
              <a:rPr lang="cs-CZ" sz="2000" b="0" i="0" dirty="0">
                <a:effectLst/>
              </a:rPr>
              <a:t>kde A je </a:t>
            </a:r>
            <a:r>
              <a:rPr lang="cs-CZ" sz="2000" b="0" i="0" u="none" strike="noStrike" dirty="0">
                <a:effectLst/>
              </a:rPr>
              <a:t>amplituda výchylky</a:t>
            </a:r>
            <a:r>
              <a:rPr lang="cs-CZ" sz="2000" b="0" i="0" dirty="0">
                <a:effectLst/>
              </a:rPr>
              <a:t>, </a:t>
            </a:r>
          </a:p>
          <a:p>
            <a:pPr algn="just"/>
            <a:r>
              <a:rPr lang="el-GR" sz="2000" b="0" i="1" dirty="0">
                <a:effectLst/>
              </a:rPr>
              <a:t>ω </a:t>
            </a:r>
            <a:r>
              <a:rPr lang="cs-CZ" sz="2000" b="0" dirty="0">
                <a:effectLst/>
              </a:rPr>
              <a:t>je </a:t>
            </a:r>
            <a:r>
              <a:rPr lang="cs-CZ" sz="2000" b="0" i="0" u="none" strike="noStrike" dirty="0">
                <a:effectLst/>
              </a:rPr>
              <a:t>úhlová frekvence</a:t>
            </a:r>
            <a:endParaRPr lang="cs-CZ" sz="2000" b="0" i="0" dirty="0">
              <a:effectLst/>
            </a:endParaRPr>
          </a:p>
          <a:p>
            <a:pPr algn="just"/>
            <a:r>
              <a:rPr lang="el-GR" sz="2000" b="0" i="1" dirty="0">
                <a:effectLst/>
              </a:rPr>
              <a:t>φ</a:t>
            </a:r>
            <a:r>
              <a:rPr lang="el-GR" sz="2000" b="0" i="0" dirty="0">
                <a:effectLst/>
              </a:rPr>
              <a:t>(</a:t>
            </a:r>
            <a:r>
              <a:rPr lang="cs-CZ" sz="2000" b="0" i="1" dirty="0">
                <a:effectLst/>
              </a:rPr>
              <a:t>t</a:t>
            </a:r>
            <a:r>
              <a:rPr lang="cs-CZ" sz="2000" b="0" i="0" dirty="0">
                <a:effectLst/>
              </a:rPr>
              <a:t>)</a:t>
            </a:r>
            <a:r>
              <a:rPr lang="cs-CZ" sz="2000" b="0" i="1" dirty="0">
                <a:effectLst/>
              </a:rPr>
              <a:t> </a:t>
            </a:r>
            <a:r>
              <a:rPr lang="cs-CZ" sz="2000" b="0" i="0" dirty="0">
                <a:effectLst/>
              </a:rPr>
              <a:t>= </a:t>
            </a:r>
            <a:r>
              <a:rPr lang="el-GR" sz="2000" b="0" i="1" dirty="0">
                <a:effectLst/>
              </a:rPr>
              <a:t>ω</a:t>
            </a:r>
            <a:r>
              <a:rPr lang="cs-CZ" sz="2000" b="0" i="0" dirty="0">
                <a:effectLst/>
              </a:rPr>
              <a:t>.</a:t>
            </a:r>
            <a:r>
              <a:rPr lang="cs-CZ" sz="2000" b="0" i="1" dirty="0">
                <a:effectLst/>
              </a:rPr>
              <a:t>t </a:t>
            </a:r>
            <a:r>
              <a:rPr lang="cs-CZ" sz="2000" b="0" i="0" dirty="0">
                <a:effectLst/>
              </a:rPr>
              <a:t>+ </a:t>
            </a:r>
            <a:r>
              <a:rPr lang="el-GR" sz="2000" b="0" i="1" dirty="0">
                <a:effectLst/>
              </a:rPr>
              <a:t>φ</a:t>
            </a:r>
            <a:r>
              <a:rPr lang="el-GR" sz="2000" b="0" i="0" baseline="-25000" dirty="0">
                <a:effectLst/>
              </a:rPr>
              <a:t>0</a:t>
            </a:r>
            <a:r>
              <a:rPr lang="el-GR" sz="2000" b="0" i="0" dirty="0">
                <a:effectLst/>
              </a:rPr>
              <a:t> </a:t>
            </a:r>
            <a:r>
              <a:rPr lang="cs-CZ" sz="2000" b="0" i="0" dirty="0">
                <a:effectLst/>
              </a:rPr>
              <a:t>je </a:t>
            </a:r>
            <a:r>
              <a:rPr lang="cs-CZ" sz="2000" b="0" i="0" u="none" strike="noStrike" dirty="0">
                <a:effectLst/>
              </a:rPr>
              <a:t>fáze</a:t>
            </a:r>
            <a:r>
              <a:rPr lang="cs-CZ" sz="2000" b="0" i="0" dirty="0">
                <a:effectLst/>
              </a:rPr>
              <a:t> </a:t>
            </a:r>
          </a:p>
          <a:p>
            <a:pPr algn="just"/>
            <a:r>
              <a:rPr lang="el-GR" sz="2000" b="0" i="1" dirty="0">
                <a:effectLst/>
              </a:rPr>
              <a:t>φ</a:t>
            </a:r>
            <a:r>
              <a:rPr lang="el-GR" sz="2000" b="0" i="0" baseline="-25000" dirty="0">
                <a:effectLst/>
              </a:rPr>
              <a:t>0</a:t>
            </a:r>
            <a:r>
              <a:rPr lang="el-GR" sz="2000" b="0" i="0" dirty="0">
                <a:effectLst/>
              </a:rPr>
              <a:t> </a:t>
            </a:r>
            <a:r>
              <a:rPr lang="cs-CZ" sz="2000" b="0" i="0" dirty="0">
                <a:effectLst/>
              </a:rPr>
              <a:t>je počáteční fáze harmonicky</a:t>
            </a:r>
          </a:p>
          <a:p>
            <a:pPr algn="just"/>
            <a:r>
              <a:rPr lang="cs-CZ" sz="2000" b="0" i="0" dirty="0">
                <a:effectLst/>
              </a:rPr>
              <a:t> proměnné veličiny.</a:t>
            </a:r>
          </a:p>
        </p:txBody>
      </p:sp>
      <p:pic>
        <p:nvPicPr>
          <p:cNvPr id="277516" name="Picture 12">
            <a:extLst>
              <a:ext uri="{FF2B5EF4-FFF2-40B4-BE49-F238E27FC236}">
                <a16:creationId xmlns:a16="http://schemas.microsoft.com/office/drawing/2014/main" id="{76A5AC96-6EC4-4714-A9E7-333724494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2333" y="4055920"/>
            <a:ext cx="504825" cy="190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EA1A93B1-F45E-46DE-ADBC-CA78E88FA202}"/>
              </a:ext>
            </a:extLst>
          </p:cNvPr>
          <p:cNvSpPr txBox="1"/>
          <p:nvPr/>
        </p:nvSpPr>
        <p:spPr>
          <a:xfrm>
            <a:off x="190320" y="5142039"/>
            <a:ext cx="8763359" cy="1323439"/>
          </a:xfrm>
          <a:prstGeom prst="rect">
            <a:avLst/>
          </a:prstGeom>
          <a:noFill/>
        </p:spPr>
        <p:txBody>
          <a:bodyPr wrap="square">
            <a:spAutoFit/>
          </a:bodyPr>
          <a:lstStyle/>
          <a:p>
            <a:pPr algn="just"/>
            <a:r>
              <a:rPr lang="cs-CZ" sz="2000" b="0" i="0" dirty="0">
                <a:solidFill>
                  <a:srgbClr val="000000"/>
                </a:solidFill>
                <a:effectLst/>
              </a:rPr>
              <a:t>Při harmonickém pohybu </a:t>
            </a:r>
            <a:r>
              <a:rPr lang="cs-CZ" sz="2000" b="0" i="0" u="sng" dirty="0">
                <a:solidFill>
                  <a:srgbClr val="000000"/>
                </a:solidFill>
                <a:effectLst/>
              </a:rPr>
              <a:t>je zrychlení úměrné výchylce z rovnovážné polohy (y = 0) a má směr proti směru výchylky</a:t>
            </a:r>
            <a:r>
              <a:rPr lang="cs-CZ" sz="2000" b="0" i="0" dirty="0">
                <a:solidFill>
                  <a:srgbClr val="000000"/>
                </a:solidFill>
                <a:effectLst/>
              </a:rPr>
              <a:t>. Největší výchylka je pro sinus rovno jedné, tj. y = A, a nazývá se amplituda (rozkmit). Převratná hodnota doby kmitu (T) se nazývá </a:t>
            </a:r>
            <a:r>
              <a:rPr lang="cs-CZ" sz="2000" b="1" i="0" dirty="0">
                <a:solidFill>
                  <a:srgbClr val="000000"/>
                </a:solidFill>
                <a:effectLst/>
              </a:rPr>
              <a:t>kmitočet</a:t>
            </a:r>
            <a:r>
              <a:rPr lang="cs-CZ" sz="2000" b="0" i="0" dirty="0">
                <a:solidFill>
                  <a:srgbClr val="000000"/>
                </a:solidFill>
                <a:effectLst/>
              </a:rPr>
              <a:t>.</a:t>
            </a:r>
            <a:endParaRPr lang="cs-CZ" sz="2000" dirty="0"/>
          </a:p>
        </p:txBody>
      </p:sp>
    </p:spTree>
    <p:extLst>
      <p:ext uri="{BB962C8B-B14F-4D97-AF65-F5344CB8AC3E}">
        <p14:creationId xmlns:p14="http://schemas.microsoft.com/office/powerpoint/2010/main" val="1157175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6504498-7AF7-4CA0-AB1D-ED684CB804CA}"/>
              </a:ext>
            </a:extLst>
          </p:cNvPr>
          <p:cNvSpPr txBox="1"/>
          <p:nvPr/>
        </p:nvSpPr>
        <p:spPr>
          <a:xfrm>
            <a:off x="171449" y="845960"/>
            <a:ext cx="6276976" cy="3170099"/>
          </a:xfrm>
          <a:prstGeom prst="rect">
            <a:avLst/>
          </a:prstGeom>
          <a:noFill/>
        </p:spPr>
        <p:txBody>
          <a:bodyPr wrap="square">
            <a:spAutoFit/>
          </a:bodyPr>
          <a:lstStyle/>
          <a:p>
            <a:pPr algn="just"/>
            <a:r>
              <a:rPr lang="cs-CZ" sz="2000" b="1" i="0" dirty="0">
                <a:solidFill>
                  <a:srgbClr val="202122"/>
                </a:solidFill>
                <a:effectLst/>
              </a:rPr>
              <a:t>Šroubovice</a:t>
            </a:r>
            <a:r>
              <a:rPr lang="cs-CZ" sz="2000" b="0" i="0" dirty="0">
                <a:solidFill>
                  <a:srgbClr val="202122"/>
                </a:solidFill>
                <a:effectLst/>
              </a:rPr>
              <a:t> odpovídá pohybu bodu, který se zároveň pohybuje rovnoměrně podél oné osy a zároveň ji rovnoměrně obíhá po kružnici. Úsek odpovídající jednomu oběhu kolem kružnice se přitom nazývá závit a vzdálenost jeho koncových bodů se nazývá výška závitu. Šroubovici lze popsat třemi parametry: </a:t>
            </a:r>
            <a:r>
              <a:rPr lang="cs-CZ" sz="2000" b="1" i="0" dirty="0">
                <a:solidFill>
                  <a:srgbClr val="202122"/>
                </a:solidFill>
                <a:effectLst/>
              </a:rPr>
              <a:t>poloměrem</a:t>
            </a:r>
            <a:r>
              <a:rPr lang="cs-CZ" sz="2000" b="0" i="0" dirty="0">
                <a:solidFill>
                  <a:srgbClr val="202122"/>
                </a:solidFill>
                <a:effectLst/>
              </a:rPr>
              <a:t> zmíněné kružnice, </a:t>
            </a:r>
            <a:r>
              <a:rPr lang="cs-CZ" sz="2000" b="1" i="0" dirty="0">
                <a:solidFill>
                  <a:srgbClr val="202122"/>
                </a:solidFill>
                <a:effectLst/>
              </a:rPr>
              <a:t>výškou závitu </a:t>
            </a:r>
            <a:r>
              <a:rPr lang="cs-CZ" sz="2000" b="0" i="0" dirty="0">
                <a:solidFill>
                  <a:srgbClr val="202122"/>
                </a:solidFill>
                <a:effectLst/>
              </a:rPr>
              <a:t>a tím, zda se jedná o </a:t>
            </a:r>
            <a:r>
              <a:rPr lang="cs-CZ" sz="2000" b="1" i="0" dirty="0">
                <a:solidFill>
                  <a:srgbClr val="202122"/>
                </a:solidFill>
                <a:effectLst/>
              </a:rPr>
              <a:t>šroubovici</a:t>
            </a:r>
            <a:r>
              <a:rPr lang="cs-CZ" sz="2000" b="0" i="0" dirty="0">
                <a:solidFill>
                  <a:srgbClr val="202122"/>
                </a:solidFill>
                <a:effectLst/>
              </a:rPr>
              <a:t> </a:t>
            </a:r>
            <a:r>
              <a:rPr lang="cs-CZ" sz="2000" b="1" i="0" dirty="0">
                <a:solidFill>
                  <a:srgbClr val="202122"/>
                </a:solidFill>
                <a:effectLst/>
              </a:rPr>
              <a:t>pravotočivou, nebo levotočivou</a:t>
            </a:r>
            <a:r>
              <a:rPr lang="cs-CZ" sz="2000" b="0" i="0" dirty="0">
                <a:solidFill>
                  <a:srgbClr val="202122"/>
                </a:solidFill>
                <a:effectLst/>
              </a:rPr>
              <a:t>. Zmíněný poloměr je zároveň poloměrem rotační válcové plochy, v které celá šroubovice leží.</a:t>
            </a:r>
            <a:endParaRPr lang="cs-CZ" sz="2000" dirty="0"/>
          </a:p>
        </p:txBody>
      </p:sp>
      <p:sp>
        <p:nvSpPr>
          <p:cNvPr id="7" name="TextovéPole 6">
            <a:extLst>
              <a:ext uri="{FF2B5EF4-FFF2-40B4-BE49-F238E27FC236}">
                <a16:creationId xmlns:a16="http://schemas.microsoft.com/office/drawing/2014/main" id="{9ECF2B55-3A4A-4BA6-81D9-4E9FDDE6D216}"/>
              </a:ext>
            </a:extLst>
          </p:cNvPr>
          <p:cNvSpPr txBox="1"/>
          <p:nvPr/>
        </p:nvSpPr>
        <p:spPr>
          <a:xfrm>
            <a:off x="171449" y="258762"/>
            <a:ext cx="4572000" cy="461665"/>
          </a:xfrm>
          <a:prstGeom prst="rect">
            <a:avLst/>
          </a:prstGeom>
          <a:noFill/>
        </p:spPr>
        <p:txBody>
          <a:bodyPr wrap="square">
            <a:spAutoFit/>
          </a:bodyPr>
          <a:lstStyle/>
          <a:p>
            <a:r>
              <a:rPr lang="cs-CZ" sz="2400" b="1" i="0" dirty="0">
                <a:solidFill>
                  <a:srgbClr val="202122"/>
                </a:solidFill>
                <a:effectLst/>
              </a:rPr>
              <a:t>Pohyb po šroubovici</a:t>
            </a:r>
            <a:endParaRPr lang="cs-CZ" sz="2400" b="1" dirty="0"/>
          </a:p>
        </p:txBody>
      </p:sp>
      <p:pic>
        <p:nvPicPr>
          <p:cNvPr id="9" name="Picture 10" descr="See the source image">
            <a:extLst>
              <a:ext uri="{FF2B5EF4-FFF2-40B4-BE49-F238E27FC236}">
                <a16:creationId xmlns:a16="http://schemas.microsoft.com/office/drawing/2014/main" id="{731251D9-CD16-4C28-A72D-5871043F9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3175" y="361458"/>
            <a:ext cx="2790825" cy="23337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50EF3DF2-43B1-4B41-8C73-99F94A10A86E}"/>
              </a:ext>
            </a:extLst>
          </p:cNvPr>
          <p:cNvSpPr txBox="1"/>
          <p:nvPr/>
        </p:nvSpPr>
        <p:spPr>
          <a:xfrm>
            <a:off x="7627464" y="2502946"/>
            <a:ext cx="1473673" cy="584775"/>
          </a:xfrm>
          <a:prstGeom prst="rect">
            <a:avLst/>
          </a:prstGeom>
          <a:noFill/>
        </p:spPr>
        <p:txBody>
          <a:bodyPr wrap="none" rtlCol="0">
            <a:spAutoFit/>
          </a:bodyPr>
          <a:lstStyle/>
          <a:p>
            <a:r>
              <a:rPr lang="cs-CZ" sz="1600" dirty="0"/>
              <a:t>r = poloměr</a:t>
            </a:r>
          </a:p>
          <a:p>
            <a:r>
              <a:rPr lang="cs-CZ" sz="1600" dirty="0"/>
              <a:t>P = výška závitu</a:t>
            </a:r>
          </a:p>
        </p:txBody>
      </p:sp>
      <p:sp>
        <p:nvSpPr>
          <p:cNvPr id="13" name="TextovéPole 12">
            <a:extLst>
              <a:ext uri="{FF2B5EF4-FFF2-40B4-BE49-F238E27FC236}">
                <a16:creationId xmlns:a16="http://schemas.microsoft.com/office/drawing/2014/main" id="{8993A05B-F26B-4D35-AE1D-88FAA65AE527}"/>
              </a:ext>
            </a:extLst>
          </p:cNvPr>
          <p:cNvSpPr txBox="1"/>
          <p:nvPr/>
        </p:nvSpPr>
        <p:spPr>
          <a:xfrm>
            <a:off x="3086372" y="3792675"/>
            <a:ext cx="5836801" cy="707886"/>
          </a:xfrm>
          <a:prstGeom prst="rect">
            <a:avLst/>
          </a:prstGeom>
          <a:noFill/>
        </p:spPr>
        <p:txBody>
          <a:bodyPr wrap="square">
            <a:spAutoFit/>
          </a:bodyPr>
          <a:lstStyle/>
          <a:p>
            <a:r>
              <a:rPr lang="cs-CZ" sz="2000" b="0" i="0" dirty="0">
                <a:solidFill>
                  <a:srgbClr val="202122"/>
                </a:solidFill>
                <a:effectLst/>
              </a:rPr>
              <a:t>Šroubovice poloměru</a:t>
            </a:r>
            <a:r>
              <a:rPr lang="en-US" sz="2000" b="0" i="0" dirty="0">
                <a:solidFill>
                  <a:srgbClr val="202122"/>
                </a:solidFill>
                <a:effectLst/>
              </a:rPr>
              <a:t> </a:t>
            </a:r>
            <a:r>
              <a:rPr lang="en-US" sz="2000" b="0" i="1" dirty="0">
                <a:solidFill>
                  <a:srgbClr val="202122"/>
                </a:solidFill>
                <a:effectLst/>
              </a:rPr>
              <a:t>a</a:t>
            </a:r>
            <a:r>
              <a:rPr lang="en-US" sz="2000" b="0" i="0" dirty="0">
                <a:solidFill>
                  <a:srgbClr val="202122"/>
                </a:solidFill>
                <a:effectLst/>
              </a:rPr>
              <a:t> </a:t>
            </a:r>
            <a:r>
              <a:rPr lang="en-US" sz="2000" b="0" i="0" dirty="0" err="1">
                <a:solidFill>
                  <a:srgbClr val="202122"/>
                </a:solidFill>
                <a:effectLst/>
              </a:rPr>
              <a:t>a</a:t>
            </a:r>
            <a:r>
              <a:rPr lang="en-US" sz="2000" b="0" i="0" dirty="0">
                <a:solidFill>
                  <a:srgbClr val="202122"/>
                </a:solidFill>
                <a:effectLst/>
              </a:rPr>
              <a:t> s</a:t>
            </a:r>
            <a:r>
              <a:rPr lang="cs-CZ" sz="2000" b="0" i="0" dirty="0">
                <a:solidFill>
                  <a:srgbClr val="202122"/>
                </a:solidFill>
                <a:effectLst/>
              </a:rPr>
              <a:t>klon</a:t>
            </a:r>
            <a:r>
              <a:rPr lang="en-US" sz="2000" b="0" i="0" dirty="0">
                <a:solidFill>
                  <a:srgbClr val="202122"/>
                </a:solidFill>
                <a:effectLst/>
              </a:rPr>
              <a:t> </a:t>
            </a:r>
            <a:r>
              <a:rPr lang="en-US" sz="2000" b="0" i="1" dirty="0">
                <a:solidFill>
                  <a:srgbClr val="202122"/>
                </a:solidFill>
                <a:effectLst/>
              </a:rPr>
              <a:t>b</a:t>
            </a:r>
            <a:r>
              <a:rPr lang="en-US" sz="2000" b="0" i="0" dirty="0">
                <a:solidFill>
                  <a:srgbClr val="202122"/>
                </a:solidFill>
                <a:effectLst/>
              </a:rPr>
              <a:t>/</a:t>
            </a:r>
            <a:r>
              <a:rPr lang="en-US" sz="2000" b="0" i="1" dirty="0">
                <a:solidFill>
                  <a:srgbClr val="202122"/>
                </a:solidFill>
                <a:effectLst/>
              </a:rPr>
              <a:t>a</a:t>
            </a:r>
            <a:r>
              <a:rPr lang="en-US" sz="2000" b="0" i="0" dirty="0">
                <a:solidFill>
                  <a:srgbClr val="202122"/>
                </a:solidFill>
                <a:effectLst/>
              </a:rPr>
              <a:t> (</a:t>
            </a:r>
            <a:r>
              <a:rPr lang="cs-CZ" sz="2000" b="0" i="0" dirty="0">
                <a:solidFill>
                  <a:srgbClr val="202122"/>
                </a:solidFill>
                <a:effectLst/>
              </a:rPr>
              <a:t>nebo</a:t>
            </a:r>
            <a:r>
              <a:rPr lang="en-US" sz="2000" b="0" i="0" dirty="0">
                <a:solidFill>
                  <a:srgbClr val="202122"/>
                </a:solidFill>
                <a:effectLst/>
              </a:rPr>
              <a:t> </a:t>
            </a:r>
            <a:r>
              <a:rPr lang="cs-CZ" sz="2000" b="0" i="0" dirty="0">
                <a:solidFill>
                  <a:srgbClr val="202122"/>
                </a:solidFill>
                <a:effectLst/>
              </a:rPr>
              <a:t>výška závitu</a:t>
            </a:r>
            <a:r>
              <a:rPr lang="en-US" sz="2000" b="0" i="0" dirty="0">
                <a:solidFill>
                  <a:srgbClr val="202122"/>
                </a:solidFill>
                <a:effectLst/>
              </a:rPr>
              <a:t> 2</a:t>
            </a:r>
            <a:r>
              <a:rPr lang="cs-CZ" sz="2000" b="0" i="0" dirty="0">
                <a:solidFill>
                  <a:srgbClr val="202122"/>
                </a:solidFill>
                <a:effectLst/>
              </a:rPr>
              <a:t>.</a:t>
            </a:r>
            <a:r>
              <a:rPr lang="en-US" sz="2000" b="0" i="1" dirty="0">
                <a:solidFill>
                  <a:srgbClr val="202122"/>
                </a:solidFill>
                <a:effectLst/>
              </a:rPr>
              <a:t>π</a:t>
            </a:r>
            <a:r>
              <a:rPr lang="cs-CZ" sz="2000" b="0" i="1" dirty="0">
                <a:solidFill>
                  <a:srgbClr val="202122"/>
                </a:solidFill>
                <a:effectLst/>
              </a:rPr>
              <a:t>.</a:t>
            </a:r>
            <a:r>
              <a:rPr lang="en-US" sz="2000" b="0" i="1" dirty="0">
                <a:solidFill>
                  <a:srgbClr val="202122"/>
                </a:solidFill>
                <a:effectLst/>
              </a:rPr>
              <a:t>b</a:t>
            </a:r>
            <a:r>
              <a:rPr lang="en-US" sz="2000" b="0" i="0" dirty="0">
                <a:solidFill>
                  <a:srgbClr val="202122"/>
                </a:solidFill>
                <a:effectLst/>
              </a:rPr>
              <a:t>):</a:t>
            </a:r>
            <a:endParaRPr lang="cs-CZ" sz="2000" dirty="0"/>
          </a:p>
        </p:txBody>
      </p:sp>
      <p:pic>
        <p:nvPicPr>
          <p:cNvPr id="15" name="Grafický objekt 14">
            <a:extLst>
              <a:ext uri="{FF2B5EF4-FFF2-40B4-BE49-F238E27FC236}">
                <a16:creationId xmlns:a16="http://schemas.microsoft.com/office/drawing/2014/main" id="{177D1B87-AB59-461A-996F-5E1726755B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67821" y="5039765"/>
            <a:ext cx="1073901" cy="299397"/>
          </a:xfrm>
          <a:prstGeom prst="rect">
            <a:avLst/>
          </a:prstGeom>
        </p:spPr>
      </p:pic>
      <p:pic>
        <p:nvPicPr>
          <p:cNvPr id="17" name="Grafický objekt 16">
            <a:extLst>
              <a:ext uri="{FF2B5EF4-FFF2-40B4-BE49-F238E27FC236}">
                <a16:creationId xmlns:a16="http://schemas.microsoft.com/office/drawing/2014/main" id="{C893A47E-C625-427D-8E14-5168AF0E33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76261" y="4672288"/>
            <a:ext cx="1509767" cy="271256"/>
          </a:xfrm>
          <a:prstGeom prst="rect">
            <a:avLst/>
          </a:prstGeom>
        </p:spPr>
      </p:pic>
      <p:pic>
        <p:nvPicPr>
          <p:cNvPr id="19" name="Grafický objekt 18">
            <a:extLst>
              <a:ext uri="{FF2B5EF4-FFF2-40B4-BE49-F238E27FC236}">
                <a16:creationId xmlns:a16="http://schemas.microsoft.com/office/drawing/2014/main" id="{E027F9B8-23CE-45EB-8E52-9A36934C2C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3633" y="4287690"/>
            <a:ext cx="1560092" cy="271256"/>
          </a:xfrm>
          <a:prstGeom prst="rect">
            <a:avLst/>
          </a:prstGeom>
        </p:spPr>
      </p:pic>
      <p:sp>
        <p:nvSpPr>
          <p:cNvPr id="21" name="TextovéPole 20">
            <a:extLst>
              <a:ext uri="{FF2B5EF4-FFF2-40B4-BE49-F238E27FC236}">
                <a16:creationId xmlns:a16="http://schemas.microsoft.com/office/drawing/2014/main" id="{125E450D-40B8-464F-9C77-8FFEB52441F0}"/>
              </a:ext>
            </a:extLst>
          </p:cNvPr>
          <p:cNvSpPr txBox="1"/>
          <p:nvPr/>
        </p:nvSpPr>
        <p:spPr>
          <a:xfrm>
            <a:off x="3388493" y="5447222"/>
            <a:ext cx="5534680" cy="707886"/>
          </a:xfrm>
          <a:prstGeom prst="rect">
            <a:avLst/>
          </a:prstGeom>
          <a:noFill/>
        </p:spPr>
        <p:txBody>
          <a:bodyPr wrap="square" rtlCol="0">
            <a:spAutoFit/>
          </a:bodyPr>
          <a:lstStyle/>
          <a:p>
            <a:r>
              <a:rPr lang="cs-CZ" sz="2000" dirty="0"/>
              <a:t>Znaménko konstanty </a:t>
            </a:r>
            <a:r>
              <a:rPr lang="cs-CZ" sz="2000" i="1" dirty="0"/>
              <a:t>b</a:t>
            </a:r>
            <a:r>
              <a:rPr lang="cs-CZ" sz="2000" dirty="0"/>
              <a:t> ovlivňuje pravotočivost (+) nebo </a:t>
            </a:r>
            <a:r>
              <a:rPr lang="cs-CZ" sz="2000" dirty="0" err="1"/>
              <a:t>levotočivost</a:t>
            </a:r>
            <a:r>
              <a:rPr lang="cs-CZ" sz="2000" dirty="0"/>
              <a:t> (-) šroubovice. </a:t>
            </a:r>
          </a:p>
        </p:txBody>
      </p:sp>
      <p:pic>
        <p:nvPicPr>
          <p:cNvPr id="23" name="Picture 2">
            <a:extLst>
              <a:ext uri="{FF2B5EF4-FFF2-40B4-BE49-F238E27FC236}">
                <a16:creationId xmlns:a16="http://schemas.microsoft.com/office/drawing/2014/main" id="{885ABC35-136E-4F68-A36F-E008BB07C33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20826" y="3769038"/>
            <a:ext cx="3118290" cy="3018538"/>
          </a:xfrm>
          <a:prstGeom prst="rect">
            <a:avLst/>
          </a:prstGeom>
          <a:noFill/>
          <a:extLst>
            <a:ext uri="{909E8E84-426E-40DD-AFC4-6F175D3DCCD1}">
              <a14:hiddenFill xmlns:a14="http://schemas.microsoft.com/office/drawing/2010/main">
                <a:solidFill>
                  <a:srgbClr val="FFFFFF"/>
                </a:solidFill>
              </a14:hiddenFill>
            </a:ext>
          </a:extLst>
        </p:spPr>
      </p:pic>
      <p:sp>
        <p:nvSpPr>
          <p:cNvPr id="25" name="TextovéPole 24">
            <a:extLst>
              <a:ext uri="{FF2B5EF4-FFF2-40B4-BE49-F238E27FC236}">
                <a16:creationId xmlns:a16="http://schemas.microsoft.com/office/drawing/2014/main" id="{C0EC6262-8E36-48C3-83BA-1A9823F17940}"/>
              </a:ext>
            </a:extLst>
          </p:cNvPr>
          <p:cNvSpPr txBox="1"/>
          <p:nvPr/>
        </p:nvSpPr>
        <p:spPr>
          <a:xfrm>
            <a:off x="6420027" y="6185106"/>
            <a:ext cx="1509712" cy="400110"/>
          </a:xfrm>
          <a:prstGeom prst="rect">
            <a:avLst/>
          </a:prstGeom>
          <a:noFill/>
        </p:spPr>
        <p:txBody>
          <a:bodyPr wrap="square">
            <a:spAutoFit/>
          </a:bodyPr>
          <a:lstStyle/>
          <a:p>
            <a:r>
              <a:rPr lang="pt-BR" sz="2000" dirty="0"/>
              <a:t>2</a:t>
            </a:r>
            <a:r>
              <a:rPr lang="cs-CZ" sz="2000" dirty="0"/>
              <a:t>.</a:t>
            </a:r>
            <a:r>
              <a:rPr lang="pt-BR" sz="2000" dirty="0"/>
              <a:t>π</a:t>
            </a:r>
            <a:r>
              <a:rPr lang="cs-CZ" sz="2000" dirty="0"/>
              <a:t>.</a:t>
            </a:r>
            <a:r>
              <a:rPr lang="pt-BR" sz="2000" dirty="0"/>
              <a:t>√</a:t>
            </a:r>
            <a:r>
              <a:rPr lang="pt-BR" sz="2000" i="1" dirty="0"/>
              <a:t>a</a:t>
            </a:r>
            <a:r>
              <a:rPr lang="pt-BR" sz="2000" baseline="30000" dirty="0"/>
              <a:t>2</a:t>
            </a:r>
            <a:r>
              <a:rPr lang="pt-BR" sz="2000" dirty="0"/>
              <a:t> + </a:t>
            </a:r>
            <a:r>
              <a:rPr lang="pt-BR" sz="2000" i="1" dirty="0"/>
              <a:t>b</a:t>
            </a:r>
            <a:r>
              <a:rPr lang="pt-BR" sz="2000" baseline="30000" dirty="0"/>
              <a:t>2</a:t>
            </a:r>
            <a:endParaRPr lang="cs-CZ" sz="2000" dirty="0"/>
          </a:p>
        </p:txBody>
      </p:sp>
      <p:cxnSp>
        <p:nvCxnSpPr>
          <p:cNvPr id="27" name="Přímá spojnice 26">
            <a:extLst>
              <a:ext uri="{FF2B5EF4-FFF2-40B4-BE49-F238E27FC236}">
                <a16:creationId xmlns:a16="http://schemas.microsoft.com/office/drawing/2014/main" id="{C810A164-4A16-4CAA-8DD0-D5D10892AD82}"/>
              </a:ext>
            </a:extLst>
          </p:cNvPr>
          <p:cNvCxnSpPr/>
          <p:nvPr/>
        </p:nvCxnSpPr>
        <p:spPr>
          <a:xfrm>
            <a:off x="7036821" y="6298047"/>
            <a:ext cx="59064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ovéPole 27">
            <a:extLst>
              <a:ext uri="{FF2B5EF4-FFF2-40B4-BE49-F238E27FC236}">
                <a16:creationId xmlns:a16="http://schemas.microsoft.com/office/drawing/2014/main" id="{8A7380D1-4E4C-425D-9B68-F4352A04DA0F}"/>
              </a:ext>
            </a:extLst>
          </p:cNvPr>
          <p:cNvSpPr txBox="1"/>
          <p:nvPr/>
        </p:nvSpPr>
        <p:spPr>
          <a:xfrm>
            <a:off x="4659741" y="6185106"/>
            <a:ext cx="1503938" cy="400110"/>
          </a:xfrm>
          <a:prstGeom prst="rect">
            <a:avLst/>
          </a:prstGeom>
          <a:noFill/>
        </p:spPr>
        <p:txBody>
          <a:bodyPr wrap="none" rtlCol="0">
            <a:spAutoFit/>
          </a:bodyPr>
          <a:lstStyle/>
          <a:p>
            <a:r>
              <a:rPr lang="cs-CZ" sz="2000" dirty="0"/>
              <a:t>Délka závitu:</a:t>
            </a:r>
          </a:p>
        </p:txBody>
      </p:sp>
    </p:spTree>
    <p:extLst>
      <p:ext uri="{BB962C8B-B14F-4D97-AF65-F5344CB8AC3E}">
        <p14:creationId xmlns:p14="http://schemas.microsoft.com/office/powerpoint/2010/main" val="894262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62" name="Picture 14" descr="66-SolidWorks-vyvrtka-sroubovice-postup-navod-tutorial-corkscrew">
            <a:extLst>
              <a:ext uri="{FF2B5EF4-FFF2-40B4-BE49-F238E27FC236}">
                <a16:creationId xmlns:a16="http://schemas.microsoft.com/office/drawing/2014/main" id="{65CDFEBE-4C46-4AC9-8DE7-20D10A657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98" y="4796406"/>
            <a:ext cx="3514085" cy="2028798"/>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C6B37672-6FE1-4117-B528-3FBBD890272D}"/>
              </a:ext>
            </a:extLst>
          </p:cNvPr>
          <p:cNvSpPr txBox="1"/>
          <p:nvPr/>
        </p:nvSpPr>
        <p:spPr>
          <a:xfrm>
            <a:off x="172637" y="691853"/>
            <a:ext cx="8796338" cy="1015663"/>
          </a:xfrm>
          <a:prstGeom prst="rect">
            <a:avLst/>
          </a:prstGeom>
          <a:noFill/>
        </p:spPr>
        <p:txBody>
          <a:bodyPr wrap="square">
            <a:spAutoFit/>
          </a:bodyPr>
          <a:lstStyle/>
          <a:p>
            <a:pPr algn="just"/>
            <a:r>
              <a:rPr lang="cs-CZ" sz="2000" b="1" i="0" dirty="0">
                <a:solidFill>
                  <a:srgbClr val="333333"/>
                </a:solidFill>
                <a:effectLst/>
              </a:rPr>
              <a:t>Šroubový pohyb </a:t>
            </a:r>
            <a:r>
              <a:rPr lang="cs-CZ" sz="2000" b="0" i="0" dirty="0">
                <a:solidFill>
                  <a:srgbClr val="333333"/>
                </a:solidFill>
                <a:effectLst/>
              </a:rPr>
              <a:t>je složen z rotačního a translačního pohybu, a to jak např. u točitého schodiště, šroubu nebo vrtáku, apod. Trajektorií hmotného bodu je </a:t>
            </a:r>
            <a:r>
              <a:rPr lang="cs-CZ" sz="2000" b="1" i="0" dirty="0">
                <a:solidFill>
                  <a:srgbClr val="333333"/>
                </a:solidFill>
                <a:effectLst/>
              </a:rPr>
              <a:t>šroubovice </a:t>
            </a:r>
            <a:r>
              <a:rPr lang="cs-CZ" sz="2000" i="0" dirty="0">
                <a:solidFill>
                  <a:srgbClr val="333333"/>
                </a:solidFill>
                <a:effectLst/>
              </a:rPr>
              <a:t>(helix).</a:t>
            </a:r>
            <a:endParaRPr lang="cs-CZ" sz="2000" dirty="0"/>
          </a:p>
        </p:txBody>
      </p:sp>
      <p:pic>
        <p:nvPicPr>
          <p:cNvPr id="257026" name="Picture 2">
            <a:extLst>
              <a:ext uri="{FF2B5EF4-FFF2-40B4-BE49-F238E27FC236}">
                <a16:creationId xmlns:a16="http://schemas.microsoft.com/office/drawing/2014/main" id="{2A62DE59-4F47-4319-AB75-0AA538A29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19" y="1871879"/>
            <a:ext cx="1807605" cy="2990934"/>
          </a:xfrm>
          <a:prstGeom prst="rect">
            <a:avLst/>
          </a:prstGeom>
          <a:noFill/>
          <a:extLst>
            <a:ext uri="{909E8E84-426E-40DD-AFC4-6F175D3DCCD1}">
              <a14:hiddenFill xmlns:a14="http://schemas.microsoft.com/office/drawing/2010/main">
                <a:solidFill>
                  <a:srgbClr val="FFFFFF"/>
                </a:solidFill>
              </a14:hiddenFill>
            </a:ext>
          </a:extLst>
        </p:spPr>
      </p:pic>
      <p:pic>
        <p:nvPicPr>
          <p:cNvPr id="257030" name="Picture 6">
            <a:extLst>
              <a:ext uri="{FF2B5EF4-FFF2-40B4-BE49-F238E27FC236}">
                <a16:creationId xmlns:a16="http://schemas.microsoft.com/office/drawing/2014/main" id="{7E6AA985-71B8-4FF5-B8C0-E28F4477DC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132" y="5329779"/>
            <a:ext cx="2864818" cy="1369742"/>
          </a:xfrm>
          <a:prstGeom prst="rect">
            <a:avLst/>
          </a:prstGeom>
          <a:noFill/>
          <a:extLst>
            <a:ext uri="{909E8E84-426E-40DD-AFC4-6F175D3DCCD1}">
              <a14:hiddenFill xmlns:a14="http://schemas.microsoft.com/office/drawing/2010/main">
                <a:solidFill>
                  <a:srgbClr val="FFFFFF"/>
                </a:solidFill>
              </a14:hiddenFill>
            </a:ext>
          </a:extLst>
        </p:spPr>
      </p:pic>
      <p:sp>
        <p:nvSpPr>
          <p:cNvPr id="10" name="Nadpis 1">
            <a:extLst>
              <a:ext uri="{FF2B5EF4-FFF2-40B4-BE49-F238E27FC236}">
                <a16:creationId xmlns:a16="http://schemas.microsoft.com/office/drawing/2014/main" id="{5367535B-10F7-476F-9095-292BE70FBA05}"/>
              </a:ext>
            </a:extLst>
          </p:cNvPr>
          <p:cNvSpPr txBox="1">
            <a:spLocks/>
          </p:cNvSpPr>
          <p:nvPr/>
        </p:nvSpPr>
        <p:spPr>
          <a:xfrm>
            <a:off x="214246" y="146344"/>
            <a:ext cx="7886700" cy="5302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400" b="1">
                <a:latin typeface="+mn-lt"/>
              </a:rPr>
              <a:t>Příklad</a:t>
            </a:r>
            <a:endParaRPr lang="cs-CZ" sz="2400" b="1" dirty="0">
              <a:latin typeface="+mn-lt"/>
            </a:endParaRPr>
          </a:p>
        </p:txBody>
      </p:sp>
      <p:pic>
        <p:nvPicPr>
          <p:cNvPr id="283650" name="Picture 2" descr="Image result for sveraky ">
            <a:extLst>
              <a:ext uri="{FF2B5EF4-FFF2-40B4-BE49-F238E27FC236}">
                <a16:creationId xmlns:a16="http://schemas.microsoft.com/office/drawing/2014/main" id="{1414A617-0B21-4D7C-BACD-7D10BF0967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9638" y="1575612"/>
            <a:ext cx="2086477" cy="1827975"/>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9B21339E-8E1D-4B8E-84DF-8B329892746B}"/>
              </a:ext>
            </a:extLst>
          </p:cNvPr>
          <p:cNvPicPr>
            <a:picLocks noChangeAspect="1"/>
          </p:cNvPicPr>
          <p:nvPr/>
        </p:nvPicPr>
        <p:blipFill>
          <a:blip r:embed="rId6"/>
          <a:stretch>
            <a:fillRect/>
          </a:stretch>
        </p:blipFill>
        <p:spPr>
          <a:xfrm>
            <a:off x="5673291" y="3567915"/>
            <a:ext cx="2427655" cy="1654806"/>
          </a:xfrm>
          <a:prstGeom prst="rect">
            <a:avLst/>
          </a:prstGeom>
        </p:spPr>
      </p:pic>
      <p:pic>
        <p:nvPicPr>
          <p:cNvPr id="283654" name="Picture 6" descr="See the source image">
            <a:extLst>
              <a:ext uri="{FF2B5EF4-FFF2-40B4-BE49-F238E27FC236}">
                <a16:creationId xmlns:a16="http://schemas.microsoft.com/office/drawing/2014/main" id="{041AB233-4BD4-4F54-B387-8A2C54B092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7442" y="1915696"/>
            <a:ext cx="2086478" cy="27819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C2B2D499-1615-4073-9FC0-6869BF7B86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6111" y="5062322"/>
            <a:ext cx="1530093" cy="1637199"/>
          </a:xfrm>
          <a:prstGeom prst="rect">
            <a:avLst/>
          </a:prstGeom>
          <a:noFill/>
          <a:extLst>
            <a:ext uri="{909E8E84-426E-40DD-AFC4-6F175D3DCCD1}">
              <a14:hiddenFill xmlns:a14="http://schemas.microsoft.com/office/drawing/2010/main">
                <a:solidFill>
                  <a:srgbClr val="FFFFFF"/>
                </a:solidFill>
              </a14:hiddenFill>
            </a:ext>
          </a:extLst>
        </p:spPr>
      </p:pic>
      <p:pic>
        <p:nvPicPr>
          <p:cNvPr id="283664" name="Picture 16">
            <a:extLst>
              <a:ext uri="{FF2B5EF4-FFF2-40B4-BE49-F238E27FC236}">
                <a16:creationId xmlns:a16="http://schemas.microsoft.com/office/drawing/2014/main" id="{8F187A6A-4C49-46BC-B884-B2810C9438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33300" y="1600458"/>
            <a:ext cx="1434270" cy="191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445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a:extLst>
              <a:ext uri="{FF2B5EF4-FFF2-40B4-BE49-F238E27FC236}">
                <a16:creationId xmlns:a16="http://schemas.microsoft.com/office/drawing/2014/main" id="{3D411EE0-A7FC-473E-A99B-93E62A06A6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9817" y="657316"/>
            <a:ext cx="4153557" cy="3129013"/>
          </a:xfrm>
          <a:prstGeom prst="rect">
            <a:avLst/>
          </a:prstGeom>
          <a:noFill/>
          <a:extLst>
            <a:ext uri="{909E8E84-426E-40DD-AFC4-6F175D3DCCD1}">
              <a14:hiddenFill xmlns:a14="http://schemas.microsoft.com/office/drawing/2010/main">
                <a:solidFill>
                  <a:srgbClr val="FFFFFF"/>
                </a:solidFill>
              </a14:hiddenFill>
            </a:ext>
          </a:extLst>
        </p:spPr>
      </p:pic>
      <p:pic>
        <p:nvPicPr>
          <p:cNvPr id="285700" name="Picture 4">
            <a:extLst>
              <a:ext uri="{FF2B5EF4-FFF2-40B4-BE49-F238E27FC236}">
                <a16:creationId xmlns:a16="http://schemas.microsoft.com/office/drawing/2014/main" id="{884260E4-1D7A-4852-B899-1F999BD80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517" y="4039321"/>
            <a:ext cx="4735205" cy="2550246"/>
          </a:xfrm>
          <a:prstGeom prst="rect">
            <a:avLst/>
          </a:prstGeom>
          <a:noFill/>
          <a:extLst>
            <a:ext uri="{909E8E84-426E-40DD-AFC4-6F175D3DCCD1}">
              <a14:hiddenFill xmlns:a14="http://schemas.microsoft.com/office/drawing/2010/main">
                <a:solidFill>
                  <a:srgbClr val="FFFFFF"/>
                </a:solidFill>
              </a14:hiddenFill>
            </a:ext>
          </a:extLst>
        </p:spPr>
      </p:pic>
      <p:pic>
        <p:nvPicPr>
          <p:cNvPr id="285704" name="Picture 8" descr="Principle of a two-speed screw conveyor, also called Archimedean spiral">
            <a:extLst>
              <a:ext uri="{FF2B5EF4-FFF2-40B4-BE49-F238E27FC236}">
                <a16:creationId xmlns:a16="http://schemas.microsoft.com/office/drawing/2014/main" id="{7F80C8EF-D67C-42E1-B859-50EB41C5940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7801" y="4471238"/>
            <a:ext cx="2829048" cy="2224785"/>
          </a:xfrm>
          <a:prstGeom prst="rect">
            <a:avLst/>
          </a:prstGeom>
          <a:noFill/>
          <a:extLst>
            <a:ext uri="{909E8E84-426E-40DD-AFC4-6F175D3DCCD1}">
              <a14:hiddenFill xmlns:a14="http://schemas.microsoft.com/office/drawing/2010/main">
                <a:solidFill>
                  <a:srgbClr val="FFFFFF"/>
                </a:solidFill>
              </a14:hiddenFill>
            </a:ext>
          </a:extLst>
        </p:spPr>
      </p:pic>
      <p:pic>
        <p:nvPicPr>
          <p:cNvPr id="285702" name="Picture 6">
            <a:extLst>
              <a:ext uri="{FF2B5EF4-FFF2-40B4-BE49-F238E27FC236}">
                <a16:creationId xmlns:a16="http://schemas.microsoft.com/office/drawing/2014/main" id="{C7B52169-C267-4CA7-B393-FA93278F6B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221" y="2666096"/>
            <a:ext cx="2918210" cy="152580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672C69F-0E33-46A6-94B1-6B854E31A280}"/>
              </a:ext>
            </a:extLst>
          </p:cNvPr>
          <p:cNvSpPr txBox="1"/>
          <p:nvPr/>
        </p:nvSpPr>
        <p:spPr>
          <a:xfrm>
            <a:off x="132397" y="1274369"/>
            <a:ext cx="4529192" cy="1015663"/>
          </a:xfrm>
          <a:prstGeom prst="rect">
            <a:avLst/>
          </a:prstGeom>
          <a:noFill/>
        </p:spPr>
        <p:txBody>
          <a:bodyPr wrap="square" rtlCol="0">
            <a:spAutoFit/>
          </a:bodyPr>
          <a:lstStyle/>
          <a:p>
            <a:pPr algn="just"/>
            <a:r>
              <a:rPr lang="cs-CZ" sz="2000" dirty="0"/>
              <a:t>Zařízení založené na Archimedově spirále lze využít i k transportu práškovitých a zrnitých materiálů.</a:t>
            </a:r>
          </a:p>
        </p:txBody>
      </p:sp>
      <p:sp>
        <p:nvSpPr>
          <p:cNvPr id="10" name="TextovéPole 9">
            <a:extLst>
              <a:ext uri="{FF2B5EF4-FFF2-40B4-BE49-F238E27FC236}">
                <a16:creationId xmlns:a16="http://schemas.microsoft.com/office/drawing/2014/main" id="{FF09A609-9853-448D-B25C-7C98D51F4712}"/>
              </a:ext>
            </a:extLst>
          </p:cNvPr>
          <p:cNvSpPr txBox="1"/>
          <p:nvPr/>
        </p:nvSpPr>
        <p:spPr>
          <a:xfrm>
            <a:off x="132397" y="419442"/>
            <a:ext cx="5593858" cy="707886"/>
          </a:xfrm>
          <a:prstGeom prst="rect">
            <a:avLst/>
          </a:prstGeom>
          <a:noFill/>
        </p:spPr>
        <p:txBody>
          <a:bodyPr wrap="square">
            <a:spAutoFit/>
          </a:bodyPr>
          <a:lstStyle/>
          <a:p>
            <a:r>
              <a:rPr lang="cs-CZ" sz="2000" dirty="0"/>
              <a:t>Transport vody s využitím šroubovitého pohybu byl využíván už ve starověku. </a:t>
            </a:r>
          </a:p>
        </p:txBody>
      </p:sp>
    </p:spTree>
    <p:extLst>
      <p:ext uri="{BB962C8B-B14F-4D97-AF65-F5344CB8AC3E}">
        <p14:creationId xmlns:p14="http://schemas.microsoft.com/office/powerpoint/2010/main" val="925122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EF5CD8-BFF4-4036-9809-CA2BA7A1D0CA}"/>
              </a:ext>
            </a:extLst>
          </p:cNvPr>
          <p:cNvSpPr>
            <a:spLocks noGrp="1"/>
          </p:cNvSpPr>
          <p:nvPr>
            <p:ph type="title"/>
          </p:nvPr>
        </p:nvSpPr>
        <p:spPr>
          <a:xfrm>
            <a:off x="190499" y="261937"/>
            <a:ext cx="3846458" cy="641953"/>
          </a:xfrm>
        </p:spPr>
        <p:txBody>
          <a:bodyPr>
            <a:normAutofit/>
          </a:bodyPr>
          <a:lstStyle/>
          <a:p>
            <a:r>
              <a:rPr lang="cs-CZ" sz="2400" b="1" dirty="0">
                <a:latin typeface="+mn-lt"/>
              </a:rPr>
              <a:t>Obrábění soustruhem</a:t>
            </a:r>
          </a:p>
        </p:txBody>
      </p:sp>
      <p:pic>
        <p:nvPicPr>
          <p:cNvPr id="277512" name="Picture 8" descr="řezné rychlosti">
            <a:extLst>
              <a:ext uri="{FF2B5EF4-FFF2-40B4-BE49-F238E27FC236}">
                <a16:creationId xmlns:a16="http://schemas.microsoft.com/office/drawing/2014/main" id="{335A0D1D-092A-4270-A89B-C4E0895B6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2428" y="261937"/>
            <a:ext cx="3181073" cy="238580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5AB812B1-0616-4705-AA23-6B8643B80DF8}"/>
              </a:ext>
            </a:extLst>
          </p:cNvPr>
          <p:cNvSpPr txBox="1"/>
          <p:nvPr/>
        </p:nvSpPr>
        <p:spPr>
          <a:xfrm>
            <a:off x="329346" y="981904"/>
            <a:ext cx="5223729" cy="2554545"/>
          </a:xfrm>
          <a:prstGeom prst="rect">
            <a:avLst/>
          </a:prstGeom>
          <a:noFill/>
        </p:spPr>
        <p:txBody>
          <a:bodyPr wrap="square">
            <a:spAutoFit/>
          </a:bodyPr>
          <a:lstStyle/>
          <a:p>
            <a:pPr algn="just"/>
            <a:r>
              <a:rPr lang="cs-CZ" sz="2000" dirty="0"/>
              <a:t>Hlavním řezným pohybem při soustružení je </a:t>
            </a:r>
            <a:r>
              <a:rPr lang="cs-CZ" sz="2000" u="sng" dirty="0"/>
              <a:t>rotace</a:t>
            </a:r>
            <a:r>
              <a:rPr lang="cs-CZ" sz="2000" dirty="0"/>
              <a:t> obrobku kolem své osy s obvodovou (tak zvanou řeznou) rychlostí </a:t>
            </a:r>
            <a:r>
              <a:rPr lang="cs-CZ" sz="2000" b="1" i="1" dirty="0"/>
              <a:t>v</a:t>
            </a:r>
            <a:r>
              <a:rPr lang="cs-CZ" sz="2000" dirty="0"/>
              <a:t>. Vedlejšími pohyby jsou </a:t>
            </a:r>
            <a:r>
              <a:rPr lang="cs-CZ" sz="2000" u="sng" dirty="0"/>
              <a:t>posuvy</a:t>
            </a:r>
            <a:r>
              <a:rPr lang="cs-CZ" sz="2000" dirty="0"/>
              <a:t>, které vykonává nástroj. Podélný posuv posouvá nástroj ve směru osy otáčení obrobku. </a:t>
            </a:r>
            <a:r>
              <a:rPr lang="cs-CZ" sz="2000" u="sng" dirty="0"/>
              <a:t>Výsledná trajektorie břitu vůči obrobku je šroubovice</a:t>
            </a:r>
            <a:r>
              <a:rPr lang="cs-CZ" sz="2000" dirty="0"/>
              <a:t>. Příčný posuv se děje kolmo k ose otáčení obrobku.</a:t>
            </a:r>
          </a:p>
        </p:txBody>
      </p:sp>
      <p:pic>
        <p:nvPicPr>
          <p:cNvPr id="10" name="Obrázek 9">
            <a:extLst>
              <a:ext uri="{FF2B5EF4-FFF2-40B4-BE49-F238E27FC236}">
                <a16:creationId xmlns:a16="http://schemas.microsoft.com/office/drawing/2014/main" id="{229F2373-68D7-4C4D-AB55-E8B15B7B1012}"/>
              </a:ext>
            </a:extLst>
          </p:cNvPr>
          <p:cNvPicPr>
            <a:picLocks noChangeAspect="1"/>
          </p:cNvPicPr>
          <p:nvPr/>
        </p:nvPicPr>
        <p:blipFill>
          <a:blip r:embed="rId3"/>
          <a:stretch>
            <a:fillRect/>
          </a:stretch>
        </p:blipFill>
        <p:spPr>
          <a:xfrm>
            <a:off x="5843752" y="2866722"/>
            <a:ext cx="3300248" cy="2140259"/>
          </a:xfrm>
          <a:prstGeom prst="rect">
            <a:avLst/>
          </a:prstGeom>
        </p:spPr>
      </p:pic>
      <p:pic>
        <p:nvPicPr>
          <p:cNvPr id="281602" name="Picture 2" descr="See the source image">
            <a:extLst>
              <a:ext uri="{FF2B5EF4-FFF2-40B4-BE49-F238E27FC236}">
                <a16:creationId xmlns:a16="http://schemas.microsoft.com/office/drawing/2014/main" id="{A1264E16-E0D9-4E45-B4C5-C2ACBD33C7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431" y="5360136"/>
            <a:ext cx="2195393" cy="1234909"/>
          </a:xfrm>
          <a:prstGeom prst="rect">
            <a:avLst/>
          </a:prstGeom>
          <a:noFill/>
          <a:extLst>
            <a:ext uri="{909E8E84-426E-40DD-AFC4-6F175D3DCCD1}">
              <a14:hiddenFill xmlns:a14="http://schemas.microsoft.com/office/drawing/2010/main">
                <a:solidFill>
                  <a:srgbClr val="FFFFFF"/>
                </a:solidFill>
              </a14:hiddenFill>
            </a:ext>
          </a:extLst>
        </p:spPr>
      </p:pic>
      <p:pic>
        <p:nvPicPr>
          <p:cNvPr id="281604" name="Picture 4" descr="Machine tools producing an Archimedean spiral and helix on a rotating cylinder">
            <a:extLst>
              <a:ext uri="{FF2B5EF4-FFF2-40B4-BE49-F238E27FC236}">
                <a16:creationId xmlns:a16="http://schemas.microsoft.com/office/drawing/2014/main" id="{3E5A18AC-E87D-4261-8F8A-41B558EA5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903" y="4226722"/>
            <a:ext cx="4047905" cy="2266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880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ovéPole 18">
            <a:extLst>
              <a:ext uri="{FF2B5EF4-FFF2-40B4-BE49-F238E27FC236}">
                <a16:creationId xmlns:a16="http://schemas.microsoft.com/office/drawing/2014/main" id="{82ADE2F6-1B88-4FDC-AAFB-C4FBD00C7246}"/>
              </a:ext>
            </a:extLst>
          </p:cNvPr>
          <p:cNvSpPr txBox="1"/>
          <p:nvPr/>
        </p:nvSpPr>
        <p:spPr>
          <a:xfrm>
            <a:off x="228599" y="1070941"/>
            <a:ext cx="4705350" cy="707886"/>
          </a:xfrm>
          <a:prstGeom prst="rect">
            <a:avLst/>
          </a:prstGeom>
          <a:noFill/>
        </p:spPr>
        <p:txBody>
          <a:bodyPr wrap="square">
            <a:spAutoFit/>
          </a:bodyPr>
          <a:lstStyle/>
          <a:p>
            <a:pPr algn="just"/>
            <a:r>
              <a:rPr lang="cs-CZ" sz="2000" dirty="0"/>
              <a:t>Pohyb jedoucího kola se vzhledem k zemi </a:t>
            </a:r>
            <a:r>
              <a:rPr lang="cs-CZ" sz="2000" b="0" i="0" dirty="0">
                <a:solidFill>
                  <a:srgbClr val="333333"/>
                </a:solidFill>
                <a:effectLst/>
              </a:rPr>
              <a:t>je</a:t>
            </a:r>
          </a:p>
          <a:p>
            <a:pPr algn="just"/>
            <a:r>
              <a:rPr lang="cs-CZ" sz="2000" b="0" i="0" dirty="0">
                <a:solidFill>
                  <a:srgbClr val="333333"/>
                </a:solidFill>
                <a:effectLst/>
              </a:rPr>
              <a:t>složen z rotačního a translačního pohybu.</a:t>
            </a:r>
            <a:r>
              <a:rPr lang="cs-CZ" sz="2000" dirty="0"/>
              <a:t> </a:t>
            </a:r>
          </a:p>
        </p:txBody>
      </p:sp>
      <p:pic>
        <p:nvPicPr>
          <p:cNvPr id="286722" name="Picture 2">
            <a:extLst>
              <a:ext uri="{FF2B5EF4-FFF2-40B4-BE49-F238E27FC236}">
                <a16:creationId xmlns:a16="http://schemas.microsoft.com/office/drawing/2014/main" id="{51645E3D-E2D9-4854-BDA9-7A1E2A60786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97714" y="2631958"/>
            <a:ext cx="2654020" cy="132701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cký objekt 10">
            <a:extLst>
              <a:ext uri="{FF2B5EF4-FFF2-40B4-BE49-F238E27FC236}">
                <a16:creationId xmlns:a16="http://schemas.microsoft.com/office/drawing/2014/main" id="{B4492519-F0B0-4DE2-80DB-06C4E25B32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5754" y="3937743"/>
            <a:ext cx="1410496" cy="255090"/>
          </a:xfrm>
          <a:prstGeom prst="rect">
            <a:avLst/>
          </a:prstGeom>
        </p:spPr>
      </p:pic>
      <p:pic>
        <p:nvPicPr>
          <p:cNvPr id="13" name="Grafický objekt 12">
            <a:extLst>
              <a:ext uri="{FF2B5EF4-FFF2-40B4-BE49-F238E27FC236}">
                <a16:creationId xmlns:a16="http://schemas.microsoft.com/office/drawing/2014/main" id="{3D3740F8-248A-47B1-B556-DDFC5DEE03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5754" y="3507052"/>
            <a:ext cx="1410496" cy="263499"/>
          </a:xfrm>
          <a:prstGeom prst="rect">
            <a:avLst/>
          </a:prstGeom>
        </p:spPr>
      </p:pic>
      <p:pic>
        <p:nvPicPr>
          <p:cNvPr id="16" name="Obrázek 15">
            <a:extLst>
              <a:ext uri="{FF2B5EF4-FFF2-40B4-BE49-F238E27FC236}">
                <a16:creationId xmlns:a16="http://schemas.microsoft.com/office/drawing/2014/main" id="{E6663C7D-4B9A-4C43-A659-FB64E99CEA18}"/>
              </a:ext>
            </a:extLst>
          </p:cNvPr>
          <p:cNvPicPr>
            <a:picLocks noChangeAspect="1"/>
          </p:cNvPicPr>
          <p:nvPr/>
        </p:nvPicPr>
        <p:blipFill>
          <a:blip r:embed="rId7"/>
          <a:stretch>
            <a:fillRect/>
          </a:stretch>
        </p:blipFill>
        <p:spPr>
          <a:xfrm>
            <a:off x="5055312" y="163861"/>
            <a:ext cx="3780144" cy="1622942"/>
          </a:xfrm>
          <a:prstGeom prst="rect">
            <a:avLst/>
          </a:prstGeom>
        </p:spPr>
      </p:pic>
      <p:sp>
        <p:nvSpPr>
          <p:cNvPr id="28" name="TextovéPole 27">
            <a:extLst>
              <a:ext uri="{FF2B5EF4-FFF2-40B4-BE49-F238E27FC236}">
                <a16:creationId xmlns:a16="http://schemas.microsoft.com/office/drawing/2014/main" id="{A87BDBF9-7ED4-489E-B56E-DFDA18A1FFF5}"/>
              </a:ext>
            </a:extLst>
          </p:cNvPr>
          <p:cNvSpPr txBox="1"/>
          <p:nvPr/>
        </p:nvSpPr>
        <p:spPr>
          <a:xfrm>
            <a:off x="228600" y="1830157"/>
            <a:ext cx="8693862" cy="1446550"/>
          </a:xfrm>
          <a:prstGeom prst="rect">
            <a:avLst/>
          </a:prstGeom>
          <a:noFill/>
        </p:spPr>
        <p:txBody>
          <a:bodyPr wrap="square">
            <a:spAutoFit/>
          </a:bodyPr>
          <a:lstStyle/>
          <a:p>
            <a:pPr algn="just"/>
            <a:r>
              <a:rPr lang="cs-CZ" sz="2000" dirty="0"/>
              <a:t>Bod ležící na obvodu kružnice opisuje při jejím valení (kutálení) po přímce prostou (obecnou, obyčejnou) </a:t>
            </a:r>
            <a:r>
              <a:rPr lang="cs-CZ" sz="2000" b="1" dirty="0"/>
              <a:t>cykloidu</a:t>
            </a:r>
            <a:r>
              <a:rPr lang="cs-CZ" sz="2000" dirty="0"/>
              <a:t>. Cykloida má tvar donekonečna se opakujících oblouků.</a:t>
            </a:r>
          </a:p>
          <a:p>
            <a:pPr algn="just"/>
            <a:endParaRPr lang="cs-CZ" sz="800" dirty="0"/>
          </a:p>
          <a:p>
            <a:pPr algn="just"/>
            <a:r>
              <a:rPr lang="cs-CZ" sz="2000" dirty="0"/>
              <a:t>   Prostou cykloidu lze vyjádřit parametricky:</a:t>
            </a:r>
          </a:p>
        </p:txBody>
      </p:sp>
      <p:sp>
        <p:nvSpPr>
          <p:cNvPr id="30" name="TextovéPole 29">
            <a:extLst>
              <a:ext uri="{FF2B5EF4-FFF2-40B4-BE49-F238E27FC236}">
                <a16:creationId xmlns:a16="http://schemas.microsoft.com/office/drawing/2014/main" id="{E3687733-3929-4EE6-BE9F-7D8D5DD542F3}"/>
              </a:ext>
            </a:extLst>
          </p:cNvPr>
          <p:cNvSpPr txBox="1"/>
          <p:nvPr/>
        </p:nvSpPr>
        <p:spPr>
          <a:xfrm>
            <a:off x="228598" y="4360025"/>
            <a:ext cx="5086351" cy="1015663"/>
          </a:xfrm>
          <a:prstGeom prst="rect">
            <a:avLst/>
          </a:prstGeom>
          <a:noFill/>
        </p:spPr>
        <p:txBody>
          <a:bodyPr wrap="square">
            <a:spAutoFit/>
          </a:bodyPr>
          <a:lstStyle/>
          <a:p>
            <a:r>
              <a:rPr lang="cs-CZ" sz="2000" dirty="0"/>
              <a:t>kde </a:t>
            </a:r>
            <a:r>
              <a:rPr lang="cs-CZ" sz="2000" i="1" dirty="0"/>
              <a:t>a</a:t>
            </a:r>
            <a:r>
              <a:rPr lang="cs-CZ" sz="2000" dirty="0"/>
              <a:t> je poloměr kružnice a parametr </a:t>
            </a:r>
            <a:r>
              <a:rPr lang="cs-CZ" sz="2000" i="1" dirty="0"/>
              <a:t>t</a:t>
            </a:r>
            <a:r>
              <a:rPr lang="cs-CZ" sz="2000" dirty="0"/>
              <a:t> je úhel </a:t>
            </a:r>
          </a:p>
          <a:p>
            <a:r>
              <a:rPr lang="cs-CZ" sz="2000" dirty="0"/>
              <a:t>otočení kutálející se kružnice. Perioda cykloidy </a:t>
            </a:r>
          </a:p>
          <a:p>
            <a:r>
              <a:rPr lang="cs-CZ" sz="2000" dirty="0"/>
              <a:t>je 2.</a:t>
            </a:r>
            <a:r>
              <a:rPr lang="el-GR" sz="2000" dirty="0"/>
              <a:t>π</a:t>
            </a:r>
            <a:r>
              <a:rPr lang="cs-CZ" sz="2000" dirty="0"/>
              <a:t>.</a:t>
            </a:r>
            <a:r>
              <a:rPr lang="cs-CZ" sz="2000" i="1" dirty="0"/>
              <a:t>a</a:t>
            </a:r>
            <a:r>
              <a:rPr lang="cs-CZ" sz="2000" dirty="0"/>
              <a:t>, délka oblouku je 8</a:t>
            </a:r>
            <a:r>
              <a:rPr lang="cs-CZ" sz="2000" i="1" dirty="0"/>
              <a:t>a</a:t>
            </a:r>
            <a:r>
              <a:rPr lang="cs-CZ" sz="2000" dirty="0"/>
              <a:t>.</a:t>
            </a:r>
          </a:p>
        </p:txBody>
      </p:sp>
      <p:sp>
        <p:nvSpPr>
          <p:cNvPr id="21" name="TextovéPole 20">
            <a:extLst>
              <a:ext uri="{FF2B5EF4-FFF2-40B4-BE49-F238E27FC236}">
                <a16:creationId xmlns:a16="http://schemas.microsoft.com/office/drawing/2014/main" id="{85F4C9A8-3E1D-417B-AFC2-5A91F613CA4E}"/>
              </a:ext>
            </a:extLst>
          </p:cNvPr>
          <p:cNvSpPr txBox="1"/>
          <p:nvPr/>
        </p:nvSpPr>
        <p:spPr>
          <a:xfrm>
            <a:off x="308544" y="370880"/>
            <a:ext cx="2504916" cy="461665"/>
          </a:xfrm>
          <a:prstGeom prst="rect">
            <a:avLst/>
          </a:prstGeom>
          <a:noFill/>
        </p:spPr>
        <p:txBody>
          <a:bodyPr wrap="none" rtlCol="0">
            <a:spAutoFit/>
          </a:bodyPr>
          <a:lstStyle/>
          <a:p>
            <a:r>
              <a:rPr lang="cs-CZ" sz="2400" b="1" dirty="0"/>
              <a:t>Pohyb po cykloidě</a:t>
            </a:r>
          </a:p>
        </p:txBody>
      </p:sp>
      <p:sp>
        <p:nvSpPr>
          <p:cNvPr id="37" name="TextovéPole 36">
            <a:extLst>
              <a:ext uri="{FF2B5EF4-FFF2-40B4-BE49-F238E27FC236}">
                <a16:creationId xmlns:a16="http://schemas.microsoft.com/office/drawing/2014/main" id="{1F066BB6-3472-4400-8F3A-2B2E07CC1057}"/>
              </a:ext>
            </a:extLst>
          </p:cNvPr>
          <p:cNvSpPr txBox="1"/>
          <p:nvPr/>
        </p:nvSpPr>
        <p:spPr>
          <a:xfrm>
            <a:off x="308544" y="5490356"/>
            <a:ext cx="8642494" cy="1015663"/>
          </a:xfrm>
          <a:prstGeom prst="rect">
            <a:avLst/>
          </a:prstGeom>
          <a:noFill/>
        </p:spPr>
        <p:txBody>
          <a:bodyPr wrap="square">
            <a:spAutoFit/>
          </a:bodyPr>
          <a:lstStyle/>
          <a:p>
            <a:pPr algn="just"/>
            <a:r>
              <a:rPr lang="cs-CZ" sz="2000" dirty="0"/>
              <a:t>Pokud bod pevně spojený s kutálející se kružnicí neleží na obvodu této kružnice, ale jeho vzdálenost od středu kružnice o poloměru a je </a:t>
            </a:r>
            <a:r>
              <a:rPr lang="cs-CZ" sz="2000" i="1" dirty="0"/>
              <a:t>d</a:t>
            </a:r>
            <a:r>
              <a:rPr lang="cs-CZ" sz="2000" dirty="0"/>
              <a:t>, pak pro </a:t>
            </a:r>
            <a:r>
              <a:rPr lang="cs-CZ" sz="2000" i="1" dirty="0"/>
              <a:t>d</a:t>
            </a:r>
            <a:r>
              <a:rPr lang="cs-CZ" sz="2000" dirty="0"/>
              <a:t> &lt; </a:t>
            </a:r>
            <a:r>
              <a:rPr lang="cs-CZ" sz="2000" i="1" dirty="0"/>
              <a:t>a</a:t>
            </a:r>
            <a:r>
              <a:rPr lang="cs-CZ" sz="2000" dirty="0"/>
              <a:t> získáme cykloidu zkrácenou a pro </a:t>
            </a:r>
            <a:r>
              <a:rPr lang="cs-CZ" sz="2000" i="1" dirty="0"/>
              <a:t>d</a:t>
            </a:r>
            <a:r>
              <a:rPr lang="cs-CZ" sz="2000" dirty="0"/>
              <a:t> &gt; </a:t>
            </a:r>
            <a:r>
              <a:rPr lang="cs-CZ" sz="2000" i="1" dirty="0"/>
              <a:t>a</a:t>
            </a:r>
            <a:r>
              <a:rPr lang="cs-CZ" sz="2000" dirty="0"/>
              <a:t> cykloidu prodlouženou.</a:t>
            </a:r>
          </a:p>
        </p:txBody>
      </p:sp>
      <p:pic>
        <p:nvPicPr>
          <p:cNvPr id="286730" name="Picture 10">
            <a:extLst>
              <a:ext uri="{FF2B5EF4-FFF2-40B4-BE49-F238E27FC236}">
                <a16:creationId xmlns:a16="http://schemas.microsoft.com/office/drawing/2014/main" id="{D75490FC-FBE9-40BD-944A-97F6F6B2BA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4433" y="4225624"/>
            <a:ext cx="3410969" cy="1284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444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See the source image">
            <a:extLst>
              <a:ext uri="{FF2B5EF4-FFF2-40B4-BE49-F238E27FC236}">
                <a16:creationId xmlns:a16="http://schemas.microsoft.com/office/drawing/2014/main" id="{12CCFBEE-A896-4C04-90E2-143B241AB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7" y="1802701"/>
            <a:ext cx="4859108" cy="48591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2E1D3904-0D80-4B2F-BEEF-2B92833AD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364" y="871629"/>
            <a:ext cx="4240970" cy="18666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BADCA7C7-502E-43A8-961B-814AD94D44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4795" y="2804950"/>
            <a:ext cx="4712935" cy="209041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D9B0FB7C-85A6-4085-ABE8-FD3841533095}"/>
              </a:ext>
            </a:extLst>
          </p:cNvPr>
          <p:cNvSpPr txBox="1"/>
          <p:nvPr/>
        </p:nvSpPr>
        <p:spPr>
          <a:xfrm>
            <a:off x="203076" y="327077"/>
            <a:ext cx="8544654" cy="400110"/>
          </a:xfrm>
          <a:prstGeom prst="rect">
            <a:avLst/>
          </a:prstGeom>
          <a:noFill/>
        </p:spPr>
        <p:txBody>
          <a:bodyPr wrap="square">
            <a:spAutoFit/>
          </a:bodyPr>
          <a:lstStyle/>
          <a:p>
            <a:pPr algn="just"/>
            <a:r>
              <a:rPr lang="cs-CZ" sz="2000" dirty="0"/>
              <a:t>Parametrické rovnice zkrácené, resp. prodloužené cykloidy lze zapsat ve tvaru</a:t>
            </a:r>
          </a:p>
        </p:txBody>
      </p:sp>
      <p:pic>
        <p:nvPicPr>
          <p:cNvPr id="9" name="Grafický objekt 8">
            <a:extLst>
              <a:ext uri="{FF2B5EF4-FFF2-40B4-BE49-F238E27FC236}">
                <a16:creationId xmlns:a16="http://schemas.microsoft.com/office/drawing/2014/main" id="{4DE5EA2D-8FBF-4A6F-9D7F-EA933D4E36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4261" y="1517447"/>
            <a:ext cx="1656270" cy="288884"/>
          </a:xfrm>
          <a:prstGeom prst="rect">
            <a:avLst/>
          </a:prstGeom>
        </p:spPr>
      </p:pic>
      <p:pic>
        <p:nvPicPr>
          <p:cNvPr id="11" name="Grafický objekt 10">
            <a:extLst>
              <a:ext uri="{FF2B5EF4-FFF2-40B4-BE49-F238E27FC236}">
                <a16:creationId xmlns:a16="http://schemas.microsoft.com/office/drawing/2014/main" id="{946BDFE4-8C65-4CA3-9971-21B551E8646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4261" y="1118874"/>
            <a:ext cx="1826501" cy="284122"/>
          </a:xfrm>
          <a:prstGeom prst="rect">
            <a:avLst/>
          </a:prstGeom>
        </p:spPr>
      </p:pic>
      <p:sp>
        <p:nvSpPr>
          <p:cNvPr id="18" name="Levá složená závorka 17">
            <a:extLst>
              <a:ext uri="{FF2B5EF4-FFF2-40B4-BE49-F238E27FC236}">
                <a16:creationId xmlns:a16="http://schemas.microsoft.com/office/drawing/2014/main" id="{FAFC9320-09C2-40D1-B956-EB9EB07F88AD}"/>
              </a:ext>
            </a:extLst>
          </p:cNvPr>
          <p:cNvSpPr/>
          <p:nvPr/>
        </p:nvSpPr>
        <p:spPr>
          <a:xfrm rot="12026072">
            <a:off x="3917118" y="5133925"/>
            <a:ext cx="146921" cy="414106"/>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0" name="TextovéPole 19">
            <a:extLst>
              <a:ext uri="{FF2B5EF4-FFF2-40B4-BE49-F238E27FC236}">
                <a16:creationId xmlns:a16="http://schemas.microsoft.com/office/drawing/2014/main" id="{2C2CCD88-3E51-4722-A242-B4A0626BE1E7}"/>
              </a:ext>
            </a:extLst>
          </p:cNvPr>
          <p:cNvSpPr txBox="1"/>
          <p:nvPr/>
        </p:nvSpPr>
        <p:spPr>
          <a:xfrm>
            <a:off x="4097300" y="5188004"/>
            <a:ext cx="213443" cy="369332"/>
          </a:xfrm>
          <a:prstGeom prst="rect">
            <a:avLst/>
          </a:prstGeom>
          <a:noFill/>
        </p:spPr>
        <p:txBody>
          <a:bodyPr wrap="square" rtlCol="0">
            <a:spAutoFit/>
          </a:bodyPr>
          <a:lstStyle/>
          <a:p>
            <a:r>
              <a:rPr lang="cs-CZ" dirty="0">
                <a:solidFill>
                  <a:srgbClr val="FF0000"/>
                </a:solidFill>
              </a:rPr>
              <a:t>d</a:t>
            </a:r>
          </a:p>
        </p:txBody>
      </p:sp>
      <p:sp>
        <p:nvSpPr>
          <p:cNvPr id="21" name="TextovéPole 20">
            <a:extLst>
              <a:ext uri="{FF2B5EF4-FFF2-40B4-BE49-F238E27FC236}">
                <a16:creationId xmlns:a16="http://schemas.microsoft.com/office/drawing/2014/main" id="{4D5CE5D2-BFDB-42D8-B86B-A3FA27C564AD}"/>
              </a:ext>
            </a:extLst>
          </p:cNvPr>
          <p:cNvSpPr txBox="1"/>
          <p:nvPr/>
        </p:nvSpPr>
        <p:spPr>
          <a:xfrm>
            <a:off x="7030817" y="1200899"/>
            <a:ext cx="1837491" cy="369332"/>
          </a:xfrm>
          <a:prstGeom prst="rect">
            <a:avLst/>
          </a:prstGeom>
          <a:noFill/>
        </p:spPr>
        <p:txBody>
          <a:bodyPr wrap="none" rtlCol="0">
            <a:spAutoFit/>
          </a:bodyPr>
          <a:lstStyle/>
          <a:p>
            <a:r>
              <a:rPr lang="cs-CZ" i="1" dirty="0"/>
              <a:t>zkrácená cykloida</a:t>
            </a:r>
          </a:p>
        </p:txBody>
      </p:sp>
      <p:sp>
        <p:nvSpPr>
          <p:cNvPr id="22" name="TextovéPole 21">
            <a:extLst>
              <a:ext uri="{FF2B5EF4-FFF2-40B4-BE49-F238E27FC236}">
                <a16:creationId xmlns:a16="http://schemas.microsoft.com/office/drawing/2014/main" id="{4EEA049B-3E48-429B-A1C4-B3C2BB6308F6}"/>
              </a:ext>
            </a:extLst>
          </p:cNvPr>
          <p:cNvSpPr txBox="1"/>
          <p:nvPr/>
        </p:nvSpPr>
        <p:spPr>
          <a:xfrm>
            <a:off x="6705600" y="4874882"/>
            <a:ext cx="2162708" cy="369332"/>
          </a:xfrm>
          <a:prstGeom prst="rect">
            <a:avLst/>
          </a:prstGeom>
          <a:noFill/>
        </p:spPr>
        <p:txBody>
          <a:bodyPr wrap="none" rtlCol="0">
            <a:spAutoFit/>
          </a:bodyPr>
          <a:lstStyle/>
          <a:p>
            <a:r>
              <a:rPr lang="cs-CZ" i="1" dirty="0"/>
              <a:t>prodloužená cykloida</a:t>
            </a:r>
          </a:p>
        </p:txBody>
      </p:sp>
    </p:spTree>
    <p:extLst>
      <p:ext uri="{BB962C8B-B14F-4D97-AF65-F5344CB8AC3E}">
        <p14:creationId xmlns:p14="http://schemas.microsoft.com/office/powerpoint/2010/main" val="693906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B5FA95-C7B1-40FD-BB2F-D8143A6FFB87}"/>
              </a:ext>
            </a:extLst>
          </p:cNvPr>
          <p:cNvSpPr>
            <a:spLocks noGrp="1"/>
          </p:cNvSpPr>
          <p:nvPr>
            <p:ph type="title"/>
          </p:nvPr>
        </p:nvSpPr>
        <p:spPr>
          <a:xfrm>
            <a:off x="457200" y="274638"/>
            <a:ext cx="8229600" cy="477837"/>
          </a:xfrm>
        </p:spPr>
        <p:txBody>
          <a:bodyPr>
            <a:normAutofit/>
          </a:bodyPr>
          <a:lstStyle/>
          <a:p>
            <a:r>
              <a:rPr lang="cs-CZ" sz="2400" b="1" dirty="0">
                <a:latin typeface="+mn-lt"/>
              </a:rPr>
              <a:t>Pohyby v tíhovém poli Země</a:t>
            </a:r>
          </a:p>
        </p:txBody>
      </p:sp>
      <p:sp>
        <p:nvSpPr>
          <p:cNvPr id="3" name="TextovéPole 2">
            <a:extLst>
              <a:ext uri="{FF2B5EF4-FFF2-40B4-BE49-F238E27FC236}">
                <a16:creationId xmlns:a16="http://schemas.microsoft.com/office/drawing/2014/main" id="{B950B907-F62C-497A-93B7-8DE90664D8B8}"/>
              </a:ext>
            </a:extLst>
          </p:cNvPr>
          <p:cNvSpPr txBox="1"/>
          <p:nvPr/>
        </p:nvSpPr>
        <p:spPr>
          <a:xfrm>
            <a:off x="304800" y="4624724"/>
            <a:ext cx="8305800" cy="707886"/>
          </a:xfrm>
          <a:prstGeom prst="rect">
            <a:avLst/>
          </a:prstGeom>
          <a:noFill/>
        </p:spPr>
        <p:txBody>
          <a:bodyPr wrap="square" rtlCol="0">
            <a:spAutoFit/>
          </a:bodyPr>
          <a:lstStyle/>
          <a:p>
            <a:pPr algn="just"/>
            <a:r>
              <a:rPr lang="cs-CZ" sz="2000" b="1" dirty="0"/>
              <a:t>Tíhové zrychlení </a:t>
            </a:r>
            <a:r>
              <a:rPr lang="cs-CZ" sz="2000" dirty="0"/>
              <a:t>(</a:t>
            </a:r>
            <a:r>
              <a:rPr lang="cs-CZ" sz="2000" b="1" dirty="0"/>
              <a:t>g</a:t>
            </a:r>
            <a:r>
              <a:rPr lang="cs-CZ" sz="2000" dirty="0"/>
              <a:t>)</a:t>
            </a:r>
            <a:r>
              <a:rPr lang="cs-CZ" sz="2000" b="1" dirty="0"/>
              <a:t> </a:t>
            </a:r>
            <a:r>
              <a:rPr lang="cs-CZ" sz="2000" dirty="0"/>
              <a:t>je vektor směřující vždy svisle dolů. Jeho velikost je g = 9,80665 m.s</a:t>
            </a:r>
            <a:r>
              <a:rPr lang="cs-CZ" sz="2000" baseline="30000" dirty="0"/>
              <a:t>-2</a:t>
            </a:r>
            <a:r>
              <a:rPr lang="cs-CZ" sz="2000" dirty="0"/>
              <a:t> (v praxi se používá hodnota 10 m.s</a:t>
            </a:r>
            <a:r>
              <a:rPr lang="cs-CZ" sz="2000" baseline="30000" dirty="0"/>
              <a:t>-2</a:t>
            </a:r>
            <a:r>
              <a:rPr lang="cs-CZ" sz="2000" dirty="0"/>
              <a:t> )</a:t>
            </a:r>
          </a:p>
        </p:txBody>
      </p:sp>
      <p:sp>
        <p:nvSpPr>
          <p:cNvPr id="5" name="TextovéPole 4">
            <a:extLst>
              <a:ext uri="{FF2B5EF4-FFF2-40B4-BE49-F238E27FC236}">
                <a16:creationId xmlns:a16="http://schemas.microsoft.com/office/drawing/2014/main" id="{A870EFCB-A27E-470E-BA33-A28C8294643D}"/>
              </a:ext>
            </a:extLst>
          </p:cNvPr>
          <p:cNvSpPr txBox="1"/>
          <p:nvPr/>
        </p:nvSpPr>
        <p:spPr>
          <a:xfrm>
            <a:off x="457200" y="1409541"/>
            <a:ext cx="7781925" cy="2759730"/>
          </a:xfrm>
          <a:prstGeom prst="rect">
            <a:avLst/>
          </a:prstGeom>
          <a:noFill/>
        </p:spPr>
        <p:txBody>
          <a:bodyPr wrap="square">
            <a:spAutoFit/>
          </a:bodyPr>
          <a:lstStyle/>
          <a:p>
            <a:pPr algn="l"/>
            <a:r>
              <a:rPr lang="cs-CZ" sz="2000" b="1" i="0" dirty="0">
                <a:solidFill>
                  <a:srgbClr val="000000"/>
                </a:solidFill>
                <a:effectLst/>
              </a:rPr>
              <a:t>Pohyby v tíhovém poli </a:t>
            </a:r>
            <a:r>
              <a:rPr lang="cs-CZ" sz="2000" dirty="0">
                <a:solidFill>
                  <a:srgbClr val="000000"/>
                </a:solidFill>
              </a:rPr>
              <a:t>(vrhy)</a:t>
            </a:r>
            <a:r>
              <a:rPr lang="cs-CZ" sz="2000" b="1" dirty="0">
                <a:solidFill>
                  <a:srgbClr val="000000"/>
                </a:solidFill>
              </a:rPr>
              <a:t> </a:t>
            </a:r>
            <a:r>
              <a:rPr lang="cs-CZ" sz="2000" b="0" i="0" dirty="0">
                <a:solidFill>
                  <a:srgbClr val="000000"/>
                </a:solidFill>
                <a:effectLst/>
              </a:rPr>
              <a:t>uvažujeme pouze za předpokladu:</a:t>
            </a:r>
          </a:p>
          <a:p>
            <a:pPr algn="l"/>
            <a:endParaRPr lang="cs-CZ" sz="2000" b="0" i="0" dirty="0">
              <a:solidFill>
                <a:srgbClr val="000000"/>
              </a:solidFill>
              <a:effectLst/>
            </a:endParaRPr>
          </a:p>
          <a:p>
            <a:pPr marL="742950" lvl="1" indent="-285750" algn="l">
              <a:buFont typeface="Arial" panose="020B0604020202020204" pitchFamily="34" charset="0"/>
              <a:buChar char="•"/>
            </a:pPr>
            <a:r>
              <a:rPr lang="cs-CZ" sz="2000" b="0" i="0" dirty="0">
                <a:solidFill>
                  <a:srgbClr val="000000"/>
                </a:solidFill>
                <a:effectLst/>
              </a:rPr>
              <a:t>že jejich trajektorie jsou vzhledem k rozměrům Země velmi malé</a:t>
            </a:r>
          </a:p>
          <a:p>
            <a:pPr marL="742950" lvl="1" indent="-285750" algn="l">
              <a:buFont typeface="Arial" panose="020B0604020202020204" pitchFamily="34" charset="0"/>
              <a:buChar char="•"/>
            </a:pPr>
            <a:endParaRPr lang="cs-CZ" sz="2000" b="0" i="0" dirty="0">
              <a:solidFill>
                <a:srgbClr val="000000"/>
              </a:solidFill>
              <a:effectLst/>
            </a:endParaRPr>
          </a:p>
          <a:p>
            <a:pPr marL="742950" lvl="1" indent="-285750" algn="l">
              <a:buFont typeface="Arial" panose="020B0604020202020204" pitchFamily="34" charset="0"/>
              <a:buChar char="•"/>
            </a:pPr>
            <a:r>
              <a:rPr lang="cs-CZ" sz="2000" b="0" i="0" dirty="0">
                <a:solidFill>
                  <a:srgbClr val="000000"/>
                </a:solidFill>
                <a:effectLst/>
              </a:rPr>
              <a:t>tíhové pole můžeme považovat za homogenní</a:t>
            </a:r>
          </a:p>
          <a:p>
            <a:pPr marL="742950" lvl="1" indent="-285750" algn="l">
              <a:buFont typeface="Arial" panose="020B0604020202020204" pitchFamily="34" charset="0"/>
              <a:buChar char="•"/>
            </a:pPr>
            <a:endParaRPr lang="cs-CZ" sz="2000" b="0" i="0" dirty="0">
              <a:solidFill>
                <a:srgbClr val="000000"/>
              </a:solidFill>
              <a:effectLst/>
            </a:endParaRPr>
          </a:p>
          <a:p>
            <a:pPr marL="742950" lvl="1" indent="-285750" algn="l">
              <a:buFont typeface="Arial" panose="020B0604020202020204" pitchFamily="34" charset="0"/>
              <a:buChar char="•"/>
            </a:pPr>
            <a:r>
              <a:rPr lang="cs-CZ" sz="2000" b="0" i="0" dirty="0">
                <a:solidFill>
                  <a:srgbClr val="000000"/>
                </a:solidFill>
                <a:effectLst/>
              </a:rPr>
              <a:t>na pohybující se tělesa působí jen tíhová síla F</a:t>
            </a:r>
            <a:r>
              <a:rPr lang="cs-CZ" sz="2000" b="0" i="0" baseline="-25000" dirty="0">
                <a:solidFill>
                  <a:srgbClr val="000000"/>
                </a:solidFill>
                <a:effectLst/>
              </a:rPr>
              <a:t>G</a:t>
            </a:r>
          </a:p>
          <a:p>
            <a:pPr marL="742950" lvl="1" indent="-285750" algn="l">
              <a:buFont typeface="Arial" panose="020B0604020202020204" pitchFamily="34" charset="0"/>
              <a:buChar char="•"/>
            </a:pPr>
            <a:endParaRPr lang="cs-CZ" sz="2000" b="0" i="0" baseline="-25000" dirty="0">
              <a:solidFill>
                <a:srgbClr val="000000"/>
              </a:solidFill>
              <a:effectLst/>
            </a:endParaRPr>
          </a:p>
          <a:p>
            <a:pPr marL="742950" lvl="1" indent="-285750">
              <a:buFont typeface="Arial" panose="020B0604020202020204" pitchFamily="34" charset="0"/>
              <a:buChar char="•"/>
            </a:pPr>
            <a:r>
              <a:rPr lang="cs-CZ" sz="2000" b="0" i="0" dirty="0">
                <a:solidFill>
                  <a:srgbClr val="000000"/>
                </a:solidFill>
                <a:effectLst/>
              </a:rPr>
              <a:t>zanedbáme odporové síly</a:t>
            </a:r>
          </a:p>
        </p:txBody>
      </p:sp>
    </p:spTree>
    <p:extLst>
      <p:ext uri="{BB962C8B-B14F-4D97-AF65-F5344CB8AC3E}">
        <p14:creationId xmlns:p14="http://schemas.microsoft.com/office/powerpoint/2010/main" val="1693439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451044-A80F-400B-A7AA-937B84883F10}"/>
              </a:ext>
            </a:extLst>
          </p:cNvPr>
          <p:cNvSpPr>
            <a:spLocks noGrp="1"/>
          </p:cNvSpPr>
          <p:nvPr>
            <p:ph type="title"/>
          </p:nvPr>
        </p:nvSpPr>
        <p:spPr>
          <a:xfrm>
            <a:off x="457200" y="227333"/>
            <a:ext cx="8229600" cy="448942"/>
          </a:xfrm>
        </p:spPr>
        <p:txBody>
          <a:bodyPr>
            <a:normAutofit/>
          </a:bodyPr>
          <a:lstStyle/>
          <a:p>
            <a:r>
              <a:rPr lang="cs-CZ" sz="2400" b="1" dirty="0">
                <a:latin typeface="+mn-lt"/>
              </a:rPr>
              <a:t>Volný pád (</a:t>
            </a:r>
            <a:r>
              <a:rPr lang="cs-CZ" sz="2400" b="1" i="0" dirty="0">
                <a:solidFill>
                  <a:srgbClr val="000000"/>
                </a:solidFill>
                <a:effectLst/>
                <a:latin typeface="+mn-lt"/>
              </a:rPr>
              <a:t>pohyb rovnoměrně zrychlený svisle dolů</a:t>
            </a:r>
            <a:r>
              <a:rPr lang="cs-CZ" sz="2400" b="1" dirty="0">
                <a:latin typeface="+mn-lt"/>
              </a:rPr>
              <a:t>)</a:t>
            </a:r>
          </a:p>
        </p:txBody>
      </p:sp>
      <p:sp>
        <p:nvSpPr>
          <p:cNvPr id="4" name="TextovéPole 3">
            <a:extLst>
              <a:ext uri="{FF2B5EF4-FFF2-40B4-BE49-F238E27FC236}">
                <a16:creationId xmlns:a16="http://schemas.microsoft.com/office/drawing/2014/main" id="{3A5DFA36-7663-44FE-9070-23C5AF31D81F}"/>
              </a:ext>
            </a:extLst>
          </p:cNvPr>
          <p:cNvSpPr txBox="1"/>
          <p:nvPr/>
        </p:nvSpPr>
        <p:spPr>
          <a:xfrm>
            <a:off x="228600" y="867460"/>
            <a:ext cx="8610600" cy="646331"/>
          </a:xfrm>
          <a:prstGeom prst="rect">
            <a:avLst/>
          </a:prstGeom>
          <a:noFill/>
        </p:spPr>
        <p:txBody>
          <a:bodyPr wrap="square">
            <a:spAutoFit/>
          </a:bodyPr>
          <a:lstStyle/>
          <a:p>
            <a:r>
              <a:rPr lang="cs-CZ" sz="1800" b="0" i="0" dirty="0">
                <a:solidFill>
                  <a:srgbClr val="000000"/>
                </a:solidFill>
                <a:effectLst/>
                <a:latin typeface="Arial" panose="020B0604020202020204" pitchFamily="34" charset="0"/>
              </a:rPr>
              <a:t>Volný pád je rovnoměrně zrychlený pohyb se zrychlením </a:t>
            </a:r>
            <a:r>
              <a:rPr lang="cs-CZ" sz="1800" b="1" i="0" dirty="0">
                <a:solidFill>
                  <a:srgbClr val="000000"/>
                </a:solidFill>
                <a:effectLst/>
                <a:latin typeface="Arial" panose="020B0604020202020204" pitchFamily="34" charset="0"/>
              </a:rPr>
              <a:t>g</a:t>
            </a:r>
            <a:r>
              <a:rPr lang="cs-CZ" sz="1800" b="0" i="0" dirty="0">
                <a:solidFill>
                  <a:srgbClr val="000000"/>
                </a:solidFill>
                <a:effectLst/>
                <a:latin typeface="Arial" panose="020B0604020202020204" pitchFamily="34" charset="0"/>
              </a:rPr>
              <a:t> a s nulovou počáteční rychlostí, přičemž vektor rychlosti </a:t>
            </a:r>
            <a:r>
              <a:rPr lang="cs-CZ" sz="1800" b="1" i="0" dirty="0">
                <a:solidFill>
                  <a:srgbClr val="000000"/>
                </a:solidFill>
                <a:effectLst/>
                <a:latin typeface="Arial" panose="020B0604020202020204" pitchFamily="34" charset="0"/>
              </a:rPr>
              <a:t>v</a:t>
            </a:r>
            <a:r>
              <a:rPr lang="cs-CZ" sz="1800" b="0" i="0" dirty="0">
                <a:solidFill>
                  <a:srgbClr val="000000"/>
                </a:solidFill>
                <a:effectLst/>
                <a:latin typeface="Arial" panose="020B0604020202020204" pitchFamily="34" charset="0"/>
              </a:rPr>
              <a:t> směřuje svisle dolů.</a:t>
            </a:r>
            <a:endParaRPr lang="cs-CZ" dirty="0"/>
          </a:p>
        </p:txBody>
      </p:sp>
      <p:pic>
        <p:nvPicPr>
          <p:cNvPr id="214018" name="Picture 2">
            <a:extLst>
              <a:ext uri="{FF2B5EF4-FFF2-40B4-BE49-F238E27FC236}">
                <a16:creationId xmlns:a16="http://schemas.microsoft.com/office/drawing/2014/main" id="{7DA706BA-1CC7-49C7-9C1B-F63CE9CFB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32210"/>
            <a:ext cx="379240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214020" name="Picture 4" descr="See the source image">
            <a:extLst>
              <a:ext uri="{FF2B5EF4-FFF2-40B4-BE49-F238E27FC236}">
                <a16:creationId xmlns:a16="http://schemas.microsoft.com/office/drawing/2014/main" id="{3D786CE1-0D7E-4C64-9648-94DB790CE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5745" y="1513791"/>
            <a:ext cx="300105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14022" name="Picture 6" descr="See the source image">
            <a:extLst>
              <a:ext uri="{FF2B5EF4-FFF2-40B4-BE49-F238E27FC236}">
                <a16:creationId xmlns:a16="http://schemas.microsoft.com/office/drawing/2014/main" id="{33C850B8-F19D-44F9-9C3B-ACF141E17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5745" y="4028391"/>
            <a:ext cx="2856348" cy="2693551"/>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A56A28CF-47A5-4BA3-ADB5-923E1C6656B9}"/>
              </a:ext>
            </a:extLst>
          </p:cNvPr>
          <p:cNvSpPr txBox="1"/>
          <p:nvPr/>
        </p:nvSpPr>
        <p:spPr>
          <a:xfrm>
            <a:off x="2919412" y="4750951"/>
            <a:ext cx="2328863" cy="923330"/>
          </a:xfrm>
          <a:prstGeom prst="rect">
            <a:avLst/>
          </a:prstGeom>
          <a:noFill/>
        </p:spPr>
        <p:txBody>
          <a:bodyPr wrap="square">
            <a:spAutoFit/>
          </a:bodyPr>
          <a:lstStyle/>
          <a:p>
            <a:pPr marL="228600" algn="l" fontAlgn="base">
              <a:spcAft>
                <a:spcPts val="0"/>
              </a:spcAft>
            </a:pPr>
            <a:r>
              <a:rPr lang="cs-CZ" b="0" i="0" dirty="0">
                <a:solidFill>
                  <a:srgbClr val="000000"/>
                </a:solidFill>
                <a:effectLst/>
              </a:rPr>
              <a:t>g - tíhové zrychlení</a:t>
            </a:r>
          </a:p>
          <a:p>
            <a:pPr marL="228600" algn="l" fontAlgn="base">
              <a:spcAft>
                <a:spcPts val="0"/>
              </a:spcAft>
            </a:pPr>
            <a:r>
              <a:rPr lang="cs-CZ" b="0" i="0" dirty="0">
                <a:solidFill>
                  <a:srgbClr val="000000"/>
                </a:solidFill>
                <a:effectLst/>
              </a:rPr>
              <a:t>t - čas</a:t>
            </a:r>
          </a:p>
          <a:p>
            <a:pPr marL="228600" algn="l" fontAlgn="base">
              <a:spcAft>
                <a:spcPts val="0"/>
              </a:spcAft>
            </a:pPr>
            <a:r>
              <a:rPr lang="cs-CZ" b="1" i="0" dirty="0">
                <a:solidFill>
                  <a:srgbClr val="000000"/>
                </a:solidFill>
                <a:effectLst/>
              </a:rPr>
              <a:t>d</a:t>
            </a:r>
            <a:r>
              <a:rPr lang="cs-CZ" b="0" i="0" dirty="0">
                <a:solidFill>
                  <a:srgbClr val="000000"/>
                </a:solidFill>
                <a:effectLst/>
              </a:rPr>
              <a:t> - posunutí</a:t>
            </a:r>
          </a:p>
        </p:txBody>
      </p:sp>
      <p:pic>
        <p:nvPicPr>
          <p:cNvPr id="7" name="Obrázek 6">
            <a:extLst>
              <a:ext uri="{FF2B5EF4-FFF2-40B4-BE49-F238E27FC236}">
                <a16:creationId xmlns:a16="http://schemas.microsoft.com/office/drawing/2014/main" id="{5ED2FD09-7BF4-49C7-A6DA-BE88810A1B30}"/>
              </a:ext>
            </a:extLst>
          </p:cNvPr>
          <p:cNvPicPr>
            <a:picLocks noChangeAspect="1"/>
          </p:cNvPicPr>
          <p:nvPr/>
        </p:nvPicPr>
        <p:blipFill>
          <a:blip r:embed="rId5"/>
          <a:stretch>
            <a:fillRect/>
          </a:stretch>
        </p:blipFill>
        <p:spPr>
          <a:xfrm>
            <a:off x="361950" y="3968361"/>
            <a:ext cx="1924050" cy="2753581"/>
          </a:xfrm>
          <a:prstGeom prst="rect">
            <a:avLst/>
          </a:prstGeom>
        </p:spPr>
      </p:pic>
    </p:spTree>
    <p:extLst>
      <p:ext uri="{BB962C8B-B14F-4D97-AF65-F5344CB8AC3E}">
        <p14:creationId xmlns:p14="http://schemas.microsoft.com/office/powerpoint/2010/main" val="1146837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E4D7684-F352-4A10-87D2-D50EC91F12C9}"/>
              </a:ext>
            </a:extLst>
          </p:cNvPr>
          <p:cNvSpPr txBox="1"/>
          <p:nvPr/>
        </p:nvSpPr>
        <p:spPr>
          <a:xfrm>
            <a:off x="200024" y="2631516"/>
            <a:ext cx="8743952" cy="4031873"/>
          </a:xfrm>
          <a:prstGeom prst="rect">
            <a:avLst/>
          </a:prstGeom>
          <a:noFill/>
        </p:spPr>
        <p:txBody>
          <a:bodyPr wrap="square">
            <a:spAutoFit/>
          </a:bodyPr>
          <a:lstStyle/>
          <a:p>
            <a:pPr algn="just"/>
            <a:r>
              <a:rPr lang="cs-CZ" sz="2000" dirty="0"/>
              <a:t>Při honu uvidí honící pes ve křoví 20 metrů před sebou zajíce. Zajíc začne utíkat a pes ho ve stejnou chvíli začne pronásledovat. Zajíc běží rychlostí 39 km.h</a:t>
            </a:r>
            <a:r>
              <a:rPr lang="cs-CZ" sz="2000" baseline="30000" dirty="0"/>
              <a:t>-1</a:t>
            </a:r>
            <a:r>
              <a:rPr lang="cs-CZ" sz="2000" dirty="0"/>
              <a:t> a pes 45 km.h</a:t>
            </a:r>
            <a:r>
              <a:rPr lang="cs-CZ" sz="2000" baseline="30000" dirty="0"/>
              <a:t>-1</a:t>
            </a:r>
            <a:r>
              <a:rPr lang="cs-CZ" sz="2000" dirty="0"/>
              <a:t>. Za jak dlouho dohoní pes zajíce? </a:t>
            </a:r>
          </a:p>
          <a:p>
            <a:pPr algn="just"/>
            <a:endParaRPr lang="cs-CZ" sz="800" dirty="0"/>
          </a:p>
          <a:p>
            <a:pPr algn="just"/>
            <a:r>
              <a:rPr lang="cs-CZ" sz="2000" dirty="0"/>
              <a:t>s</a:t>
            </a:r>
            <a:r>
              <a:rPr lang="cs-CZ" sz="2000" baseline="-25000" dirty="0"/>
              <a:t>0</a:t>
            </a:r>
            <a:r>
              <a:rPr lang="cs-CZ" sz="2000" dirty="0"/>
              <a:t> = 20 m</a:t>
            </a:r>
          </a:p>
          <a:p>
            <a:pPr algn="just"/>
            <a:r>
              <a:rPr lang="cs-CZ" sz="2000" dirty="0" err="1"/>
              <a:t>v</a:t>
            </a:r>
            <a:r>
              <a:rPr lang="cs-CZ" sz="2000" baseline="-25000" dirty="0" err="1"/>
              <a:t>z</a:t>
            </a:r>
            <a:r>
              <a:rPr lang="cs-CZ" sz="2000" dirty="0"/>
              <a:t> = 39 km.h</a:t>
            </a:r>
            <a:r>
              <a:rPr lang="cs-CZ" sz="2000" baseline="30000" dirty="0"/>
              <a:t>-1</a:t>
            </a:r>
            <a:r>
              <a:rPr lang="cs-CZ" sz="2000" dirty="0"/>
              <a:t> = 10,83 m.s</a:t>
            </a:r>
            <a:r>
              <a:rPr lang="cs-CZ" sz="2000" baseline="30000" dirty="0"/>
              <a:t>-1</a:t>
            </a:r>
          </a:p>
          <a:p>
            <a:pPr algn="just"/>
            <a:r>
              <a:rPr lang="cs-CZ" sz="2000" dirty="0" err="1"/>
              <a:t>v</a:t>
            </a:r>
            <a:r>
              <a:rPr lang="cs-CZ" sz="2000" baseline="-25000" dirty="0" err="1"/>
              <a:t>p</a:t>
            </a:r>
            <a:r>
              <a:rPr lang="cs-CZ" sz="2000" dirty="0"/>
              <a:t> = 45 km.h</a:t>
            </a:r>
            <a:r>
              <a:rPr lang="cs-CZ" sz="2000" baseline="30000" dirty="0"/>
              <a:t>-1</a:t>
            </a:r>
            <a:r>
              <a:rPr lang="cs-CZ" sz="2000" dirty="0"/>
              <a:t> = 12,5 m.s</a:t>
            </a:r>
            <a:r>
              <a:rPr lang="cs-CZ" sz="2000" baseline="30000" dirty="0"/>
              <a:t>-1</a:t>
            </a:r>
          </a:p>
          <a:p>
            <a:pPr algn="just"/>
            <a:r>
              <a:rPr lang="cs-CZ" sz="2000" dirty="0"/>
              <a:t>t = ?</a:t>
            </a:r>
          </a:p>
          <a:p>
            <a:pPr algn="just"/>
            <a:endParaRPr lang="cs-CZ" sz="800" dirty="0"/>
          </a:p>
          <a:p>
            <a:pPr algn="just"/>
            <a:r>
              <a:rPr lang="cs-CZ" sz="2000" dirty="0" err="1"/>
              <a:t>s</a:t>
            </a:r>
            <a:r>
              <a:rPr lang="cs-CZ" sz="2000" baseline="-25000" dirty="0" err="1"/>
              <a:t>z</a:t>
            </a:r>
            <a:r>
              <a:rPr lang="cs-CZ" sz="2000" dirty="0"/>
              <a:t> = s</a:t>
            </a:r>
            <a:r>
              <a:rPr lang="cs-CZ" sz="2000" baseline="-25000" dirty="0"/>
              <a:t>0</a:t>
            </a:r>
            <a:r>
              <a:rPr lang="cs-CZ" sz="2000" dirty="0"/>
              <a:t> + v</a:t>
            </a:r>
            <a:r>
              <a:rPr lang="cs-CZ" sz="2000" baseline="-25000" dirty="0"/>
              <a:t>z</a:t>
            </a:r>
            <a:r>
              <a:rPr lang="cs-CZ" sz="2000" dirty="0"/>
              <a:t>.t</a:t>
            </a:r>
          </a:p>
          <a:p>
            <a:pPr algn="just"/>
            <a:r>
              <a:rPr lang="cs-CZ" sz="2000" dirty="0" err="1"/>
              <a:t>s</a:t>
            </a:r>
            <a:r>
              <a:rPr lang="cs-CZ" sz="2000" baseline="-25000" dirty="0" err="1"/>
              <a:t>p</a:t>
            </a:r>
            <a:r>
              <a:rPr lang="cs-CZ" sz="2000" dirty="0"/>
              <a:t> = v</a:t>
            </a:r>
            <a:r>
              <a:rPr lang="cs-CZ" sz="2000" baseline="-25000" dirty="0"/>
              <a:t>p</a:t>
            </a:r>
            <a:r>
              <a:rPr lang="cs-CZ" sz="2000" dirty="0"/>
              <a:t>.t</a:t>
            </a:r>
          </a:p>
          <a:p>
            <a:pPr algn="just"/>
            <a:r>
              <a:rPr lang="cs-CZ" sz="2000" dirty="0" err="1"/>
              <a:t>s</a:t>
            </a:r>
            <a:r>
              <a:rPr lang="cs-CZ" sz="2000" baseline="-25000" dirty="0" err="1"/>
              <a:t>z</a:t>
            </a:r>
            <a:r>
              <a:rPr lang="cs-CZ" sz="2000" dirty="0"/>
              <a:t> = </a:t>
            </a:r>
            <a:r>
              <a:rPr lang="cs-CZ" sz="2000" dirty="0" err="1"/>
              <a:t>s</a:t>
            </a:r>
            <a:r>
              <a:rPr lang="cs-CZ" sz="2000" baseline="-25000" dirty="0" err="1"/>
              <a:t>p</a:t>
            </a:r>
            <a:endParaRPr lang="cs-CZ" sz="2000" dirty="0"/>
          </a:p>
          <a:p>
            <a:pPr algn="just"/>
            <a:r>
              <a:rPr lang="cs-CZ" sz="2000" dirty="0"/>
              <a:t>s</a:t>
            </a:r>
            <a:r>
              <a:rPr lang="cs-CZ" sz="2000" baseline="-25000" dirty="0"/>
              <a:t>0</a:t>
            </a:r>
            <a:r>
              <a:rPr lang="cs-CZ" sz="2000" dirty="0"/>
              <a:t> = v</a:t>
            </a:r>
            <a:r>
              <a:rPr lang="cs-CZ" sz="2000" baseline="-25000" dirty="0"/>
              <a:t>p</a:t>
            </a:r>
            <a:r>
              <a:rPr lang="cs-CZ" sz="2000" dirty="0"/>
              <a:t>.t - v</a:t>
            </a:r>
            <a:r>
              <a:rPr lang="cs-CZ" sz="2000" baseline="-25000" dirty="0"/>
              <a:t>z</a:t>
            </a:r>
            <a:r>
              <a:rPr lang="cs-CZ" sz="2000" dirty="0"/>
              <a:t>.t = (</a:t>
            </a:r>
            <a:r>
              <a:rPr lang="cs-CZ" sz="2000" dirty="0" err="1"/>
              <a:t>v</a:t>
            </a:r>
            <a:r>
              <a:rPr lang="cs-CZ" sz="2000" baseline="-25000" dirty="0" err="1"/>
              <a:t>p</a:t>
            </a:r>
            <a:r>
              <a:rPr lang="cs-CZ" sz="2000" dirty="0"/>
              <a:t>- </a:t>
            </a:r>
            <a:r>
              <a:rPr lang="cs-CZ" sz="2000" dirty="0" err="1"/>
              <a:t>v</a:t>
            </a:r>
            <a:r>
              <a:rPr lang="cs-CZ" sz="2000" baseline="-25000" dirty="0" err="1"/>
              <a:t>z</a:t>
            </a:r>
            <a:r>
              <a:rPr lang="cs-CZ" sz="2000" dirty="0"/>
              <a:t>) .t </a:t>
            </a:r>
          </a:p>
          <a:p>
            <a:pPr algn="just"/>
            <a:r>
              <a:rPr lang="cs-CZ" sz="2000" dirty="0"/>
              <a:t>t = s</a:t>
            </a:r>
            <a:r>
              <a:rPr lang="cs-CZ" sz="2000" baseline="-25000" dirty="0"/>
              <a:t>0</a:t>
            </a:r>
            <a:r>
              <a:rPr lang="cs-CZ" sz="2000" dirty="0"/>
              <a:t>/(</a:t>
            </a:r>
            <a:r>
              <a:rPr lang="cs-CZ" sz="2000" dirty="0" err="1"/>
              <a:t>v</a:t>
            </a:r>
            <a:r>
              <a:rPr lang="cs-CZ" sz="2000" baseline="-25000" dirty="0" err="1"/>
              <a:t>p</a:t>
            </a:r>
            <a:r>
              <a:rPr lang="cs-CZ" sz="2000" dirty="0"/>
              <a:t>- </a:t>
            </a:r>
            <a:r>
              <a:rPr lang="cs-CZ" sz="2000" dirty="0" err="1"/>
              <a:t>v</a:t>
            </a:r>
            <a:r>
              <a:rPr lang="cs-CZ" sz="2000" baseline="-25000" dirty="0" err="1"/>
              <a:t>z</a:t>
            </a:r>
            <a:r>
              <a:rPr lang="cs-CZ" sz="2000" dirty="0"/>
              <a:t>) = 20/1,67 = </a:t>
            </a:r>
            <a:r>
              <a:rPr lang="cs-CZ" sz="2000" u="sng" dirty="0"/>
              <a:t>12 s</a:t>
            </a:r>
          </a:p>
        </p:txBody>
      </p:sp>
      <p:pic>
        <p:nvPicPr>
          <p:cNvPr id="1026" name="Picture 2" descr="See the source image">
            <a:extLst>
              <a:ext uri="{FF2B5EF4-FFF2-40B4-BE49-F238E27FC236}">
                <a16:creationId xmlns:a16="http://schemas.microsoft.com/office/drawing/2014/main" id="{B439A0A1-D4B8-4A02-9F0F-09F4C12398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0934" y="3762374"/>
            <a:ext cx="2321116" cy="271519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DCDB25D5-4107-4CD4-B577-989DDB6680F5}"/>
              </a:ext>
            </a:extLst>
          </p:cNvPr>
          <p:cNvSpPr txBox="1"/>
          <p:nvPr/>
        </p:nvSpPr>
        <p:spPr>
          <a:xfrm>
            <a:off x="200024" y="2169851"/>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
        <p:nvSpPr>
          <p:cNvPr id="4" name="TextovéPole 3">
            <a:extLst>
              <a:ext uri="{FF2B5EF4-FFF2-40B4-BE49-F238E27FC236}">
                <a16:creationId xmlns:a16="http://schemas.microsoft.com/office/drawing/2014/main" id="{B8DD98F6-063D-4FE4-A9EF-93314D64091C}"/>
              </a:ext>
            </a:extLst>
          </p:cNvPr>
          <p:cNvSpPr txBox="1"/>
          <p:nvPr/>
        </p:nvSpPr>
        <p:spPr>
          <a:xfrm>
            <a:off x="200023" y="217474"/>
            <a:ext cx="8743952" cy="1508105"/>
          </a:xfrm>
          <a:prstGeom prst="rect">
            <a:avLst/>
          </a:prstGeom>
          <a:noFill/>
        </p:spPr>
        <p:txBody>
          <a:bodyPr wrap="square">
            <a:spAutoFit/>
          </a:bodyPr>
          <a:lstStyle/>
          <a:p>
            <a:pPr marL="0" indent="0" algn="just">
              <a:buFont typeface="Arial" panose="020B0604020202020204" pitchFamily="34" charset="0"/>
              <a:buNone/>
            </a:pPr>
            <a:r>
              <a:rPr lang="cs-CZ" altLang="cs-CZ" sz="2400" b="1" dirty="0"/>
              <a:t>Příklady přímočarého rovnoměrného pohybu</a:t>
            </a:r>
          </a:p>
          <a:p>
            <a:pPr marL="0" indent="0" algn="just">
              <a:buFont typeface="Arial" panose="020B0604020202020204" pitchFamily="34" charset="0"/>
              <a:buNone/>
            </a:pPr>
            <a:endParaRPr lang="cs-CZ" altLang="cs-CZ" sz="800" dirty="0"/>
          </a:p>
          <a:p>
            <a:pPr marL="0" indent="0" algn="just">
              <a:buFont typeface="Arial" panose="020B0604020202020204" pitchFamily="34" charset="0"/>
              <a:buNone/>
            </a:pPr>
            <a:r>
              <a:rPr lang="cs-CZ" altLang="cs-CZ" sz="2000" dirty="0"/>
              <a:t>Přímočarý rovnoměrný pohyb se uplatňuje např. při </a:t>
            </a:r>
            <a:r>
              <a:rPr lang="cs-CZ" altLang="cs-CZ" sz="2000" b="1" dirty="0"/>
              <a:t>jízdě vozidel konstantní rychlostí </a:t>
            </a:r>
            <a:r>
              <a:rPr lang="cs-CZ" altLang="cs-CZ" sz="2000" dirty="0"/>
              <a:t>na rovné cestě. </a:t>
            </a:r>
          </a:p>
          <a:p>
            <a:pPr marL="0" indent="0" algn="just">
              <a:buFont typeface="Arial" panose="020B0604020202020204" pitchFamily="34" charset="0"/>
              <a:buNone/>
            </a:pPr>
            <a:r>
              <a:rPr lang="cs-CZ" altLang="cs-CZ" sz="2000" dirty="0"/>
              <a:t>Konstantní hodnotu rychlosti mají </a:t>
            </a:r>
            <a:r>
              <a:rPr lang="cs-CZ" altLang="cs-CZ" sz="2000" b="1" dirty="0"/>
              <a:t>světlo</a:t>
            </a:r>
            <a:r>
              <a:rPr lang="cs-CZ" altLang="cs-CZ" sz="2000" dirty="0"/>
              <a:t> a </a:t>
            </a:r>
            <a:r>
              <a:rPr lang="cs-CZ" altLang="cs-CZ" sz="2000" b="1" dirty="0"/>
              <a:t>zvuk</a:t>
            </a:r>
            <a:r>
              <a:rPr lang="cs-CZ" altLang="cs-CZ" sz="2000" dirty="0"/>
              <a:t>.</a:t>
            </a:r>
          </a:p>
        </p:txBody>
      </p:sp>
    </p:spTree>
    <p:extLst>
      <p:ext uri="{BB962C8B-B14F-4D97-AF65-F5344CB8AC3E}">
        <p14:creationId xmlns:p14="http://schemas.microsoft.com/office/powerpoint/2010/main" val="11759756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124ADB-0A3B-47CD-917A-529030D4B46C}"/>
              </a:ext>
            </a:extLst>
          </p:cNvPr>
          <p:cNvSpPr>
            <a:spLocks noGrp="1"/>
          </p:cNvSpPr>
          <p:nvPr>
            <p:ph type="title"/>
          </p:nvPr>
        </p:nvSpPr>
        <p:spPr>
          <a:xfrm>
            <a:off x="457200" y="274638"/>
            <a:ext cx="8229600" cy="544512"/>
          </a:xfrm>
        </p:spPr>
        <p:txBody>
          <a:bodyPr>
            <a:normAutofit/>
          </a:bodyPr>
          <a:lstStyle/>
          <a:p>
            <a:r>
              <a:rPr lang="cs-CZ" sz="2400" b="1" dirty="0">
                <a:latin typeface="+mn-lt"/>
              </a:rPr>
              <a:t>Vrh svislý dolů</a:t>
            </a:r>
          </a:p>
        </p:txBody>
      </p:sp>
      <p:pic>
        <p:nvPicPr>
          <p:cNvPr id="279554" name="Picture 2">
            <a:extLst>
              <a:ext uri="{FF2B5EF4-FFF2-40B4-BE49-F238E27FC236}">
                <a16:creationId xmlns:a16="http://schemas.microsoft.com/office/drawing/2014/main" id="{A6E47092-9E03-43AC-97A9-F26384411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0387" y="200025"/>
            <a:ext cx="1776413" cy="3552826"/>
          </a:xfrm>
          <a:prstGeom prst="rect">
            <a:avLst/>
          </a:prstGeom>
          <a:noFill/>
          <a:extLst>
            <a:ext uri="{909E8E84-426E-40DD-AFC4-6F175D3DCCD1}">
              <a14:hiddenFill xmlns:a14="http://schemas.microsoft.com/office/drawing/2010/main">
                <a:solidFill>
                  <a:srgbClr val="FFFFFF"/>
                </a:solidFill>
              </a14:hiddenFill>
            </a:ext>
          </a:extLst>
        </p:spPr>
      </p:pic>
      <p:pic>
        <p:nvPicPr>
          <p:cNvPr id="279556" name="Picture 4">
            <a:extLst>
              <a:ext uri="{FF2B5EF4-FFF2-40B4-BE49-F238E27FC236}">
                <a16:creationId xmlns:a16="http://schemas.microsoft.com/office/drawing/2014/main" id="{C51EFA87-7A02-4373-A1E1-3BB110E72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486" y="2133600"/>
            <a:ext cx="1776414" cy="840746"/>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4609A661-E35C-4B0B-82A4-93C5928FEB2F}"/>
              </a:ext>
            </a:extLst>
          </p:cNvPr>
          <p:cNvSpPr txBox="1"/>
          <p:nvPr/>
        </p:nvSpPr>
        <p:spPr>
          <a:xfrm>
            <a:off x="133350" y="3028890"/>
            <a:ext cx="4572000" cy="400110"/>
          </a:xfrm>
          <a:prstGeom prst="rect">
            <a:avLst/>
          </a:prstGeom>
          <a:noFill/>
        </p:spPr>
        <p:txBody>
          <a:bodyPr wrap="square">
            <a:spAutoFit/>
          </a:bodyPr>
          <a:lstStyle/>
          <a:p>
            <a:r>
              <a:rPr lang="cs-CZ" sz="2000" dirty="0"/>
              <a:t>Pokud je v</a:t>
            </a:r>
            <a:r>
              <a:rPr lang="cs-CZ" sz="2000" baseline="-25000" dirty="0"/>
              <a:t>0</a:t>
            </a:r>
            <a:r>
              <a:rPr lang="cs-CZ" sz="2000" dirty="0"/>
              <a:t> = 0, jedná se o </a:t>
            </a:r>
            <a:r>
              <a:rPr lang="cs-CZ" sz="2000" b="1" dirty="0"/>
              <a:t>volný pád</a:t>
            </a:r>
            <a:r>
              <a:rPr lang="cs-CZ" sz="2000" dirty="0"/>
              <a:t>.</a:t>
            </a:r>
          </a:p>
        </p:txBody>
      </p:sp>
      <p:sp>
        <p:nvSpPr>
          <p:cNvPr id="7" name="TextovéPole 6">
            <a:extLst>
              <a:ext uri="{FF2B5EF4-FFF2-40B4-BE49-F238E27FC236}">
                <a16:creationId xmlns:a16="http://schemas.microsoft.com/office/drawing/2014/main" id="{A81E7B20-BDC0-48BD-920F-B557F029D696}"/>
              </a:ext>
            </a:extLst>
          </p:cNvPr>
          <p:cNvSpPr txBox="1"/>
          <p:nvPr/>
        </p:nvSpPr>
        <p:spPr>
          <a:xfrm>
            <a:off x="326231" y="1034058"/>
            <a:ext cx="6388894" cy="1015663"/>
          </a:xfrm>
          <a:prstGeom prst="rect">
            <a:avLst/>
          </a:prstGeom>
          <a:noFill/>
        </p:spPr>
        <p:txBody>
          <a:bodyPr wrap="square">
            <a:spAutoFit/>
          </a:bodyPr>
          <a:lstStyle/>
          <a:p>
            <a:r>
              <a:rPr lang="cs-CZ" sz="2000" b="1" dirty="0"/>
              <a:t>Vrh svislý vzhůru </a:t>
            </a:r>
            <a:r>
              <a:rPr lang="cs-CZ" sz="2000" dirty="0"/>
              <a:t>je pohyb </a:t>
            </a:r>
            <a:r>
              <a:rPr lang="cs-CZ" sz="2000" u="sng" dirty="0"/>
              <a:t>složený z pohybu rovnoměrného přímočarého směrem dolů a z volného pádu</a:t>
            </a:r>
            <a:r>
              <a:rPr lang="cs-CZ" sz="2000" dirty="0"/>
              <a:t>. Jde o pohyb rovnoměrně zrychlený s nenulovou počáteční rychlostí </a:t>
            </a:r>
            <a:r>
              <a:rPr lang="cs-CZ" sz="2000" b="1" dirty="0"/>
              <a:t>v</a:t>
            </a:r>
            <a:r>
              <a:rPr lang="cs-CZ" sz="2000" baseline="-25000" dirty="0"/>
              <a:t>0</a:t>
            </a:r>
            <a:r>
              <a:rPr lang="cs-CZ" sz="2000" dirty="0"/>
              <a:t>.</a:t>
            </a:r>
          </a:p>
        </p:txBody>
      </p:sp>
      <p:pic>
        <p:nvPicPr>
          <p:cNvPr id="277506" name="Picture 2">
            <a:extLst>
              <a:ext uri="{FF2B5EF4-FFF2-40B4-BE49-F238E27FC236}">
                <a16:creationId xmlns:a16="http://schemas.microsoft.com/office/drawing/2014/main" id="{CAC2F02F-91E1-4DB7-8647-F71454C534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4" y="3617356"/>
            <a:ext cx="2152243" cy="84296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8C14B91D-8E9B-42F0-AB71-151E3F96F504}"/>
              </a:ext>
            </a:extLst>
          </p:cNvPr>
          <p:cNvSpPr txBox="1"/>
          <p:nvPr/>
        </p:nvSpPr>
        <p:spPr>
          <a:xfrm>
            <a:off x="3109905" y="3854171"/>
            <a:ext cx="1281120" cy="369332"/>
          </a:xfrm>
          <a:prstGeom prst="rect">
            <a:avLst/>
          </a:prstGeom>
          <a:noFill/>
        </p:spPr>
        <p:txBody>
          <a:bodyPr wrap="none" rtlCol="0">
            <a:spAutoFit/>
          </a:bodyPr>
          <a:lstStyle/>
          <a:p>
            <a:r>
              <a:rPr lang="cs-CZ" dirty="0"/>
              <a:t>čas dopadu</a:t>
            </a:r>
          </a:p>
        </p:txBody>
      </p:sp>
      <p:pic>
        <p:nvPicPr>
          <p:cNvPr id="8" name="Obrázek 7">
            <a:extLst>
              <a:ext uri="{FF2B5EF4-FFF2-40B4-BE49-F238E27FC236}">
                <a16:creationId xmlns:a16="http://schemas.microsoft.com/office/drawing/2014/main" id="{DD233184-2D47-482C-983C-8FE86F1FA0B8}"/>
              </a:ext>
            </a:extLst>
          </p:cNvPr>
          <p:cNvPicPr>
            <a:picLocks noChangeAspect="1"/>
          </p:cNvPicPr>
          <p:nvPr/>
        </p:nvPicPr>
        <p:blipFill>
          <a:blip r:embed="rId5"/>
          <a:stretch>
            <a:fillRect/>
          </a:stretch>
        </p:blipFill>
        <p:spPr>
          <a:xfrm>
            <a:off x="1406700" y="4460318"/>
            <a:ext cx="1254864" cy="842962"/>
          </a:xfrm>
          <a:prstGeom prst="rect">
            <a:avLst/>
          </a:prstGeom>
        </p:spPr>
      </p:pic>
      <p:sp>
        <p:nvSpPr>
          <p:cNvPr id="10" name="TextovéPole 9">
            <a:extLst>
              <a:ext uri="{FF2B5EF4-FFF2-40B4-BE49-F238E27FC236}">
                <a16:creationId xmlns:a16="http://schemas.microsoft.com/office/drawing/2014/main" id="{FDFA92FF-ACB7-416D-B42C-98FE26F05613}"/>
              </a:ext>
            </a:extLst>
          </p:cNvPr>
          <p:cNvSpPr txBox="1"/>
          <p:nvPr/>
        </p:nvSpPr>
        <p:spPr>
          <a:xfrm>
            <a:off x="1087350" y="4721525"/>
            <a:ext cx="292271" cy="369332"/>
          </a:xfrm>
          <a:prstGeom prst="rect">
            <a:avLst/>
          </a:prstGeom>
          <a:noFill/>
        </p:spPr>
        <p:txBody>
          <a:bodyPr wrap="square" rtlCol="0">
            <a:spAutoFit/>
          </a:bodyPr>
          <a:lstStyle/>
          <a:p>
            <a:r>
              <a:rPr lang="cs-CZ" i="1" dirty="0"/>
              <a:t>v</a:t>
            </a:r>
          </a:p>
        </p:txBody>
      </p:sp>
      <p:sp>
        <p:nvSpPr>
          <p:cNvPr id="12" name="TextovéPole 11">
            <a:extLst>
              <a:ext uri="{FF2B5EF4-FFF2-40B4-BE49-F238E27FC236}">
                <a16:creationId xmlns:a16="http://schemas.microsoft.com/office/drawing/2014/main" id="{1A771E93-2F00-48E2-8BB7-F0CBB1D6D88F}"/>
              </a:ext>
            </a:extLst>
          </p:cNvPr>
          <p:cNvSpPr txBox="1"/>
          <p:nvPr/>
        </p:nvSpPr>
        <p:spPr>
          <a:xfrm>
            <a:off x="2892807" y="4718650"/>
            <a:ext cx="2527743" cy="369332"/>
          </a:xfrm>
          <a:prstGeom prst="rect">
            <a:avLst/>
          </a:prstGeom>
          <a:noFill/>
        </p:spPr>
        <p:txBody>
          <a:bodyPr wrap="none" rtlCol="0">
            <a:spAutoFit/>
          </a:bodyPr>
          <a:lstStyle/>
          <a:p>
            <a:r>
              <a:rPr lang="cs-CZ" dirty="0"/>
              <a:t>velikost rychlosti dopadu</a:t>
            </a:r>
          </a:p>
        </p:txBody>
      </p:sp>
    </p:spTree>
    <p:extLst>
      <p:ext uri="{BB962C8B-B14F-4D97-AF65-F5344CB8AC3E}">
        <p14:creationId xmlns:p14="http://schemas.microsoft.com/office/powerpoint/2010/main" val="192358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0CAA19-1736-4916-A7E0-DE2F7BFC5637}"/>
              </a:ext>
            </a:extLst>
          </p:cNvPr>
          <p:cNvSpPr>
            <a:spLocks noGrp="1"/>
          </p:cNvSpPr>
          <p:nvPr>
            <p:ph type="title"/>
          </p:nvPr>
        </p:nvSpPr>
        <p:spPr>
          <a:xfrm>
            <a:off x="257175" y="198438"/>
            <a:ext cx="8229600" cy="620712"/>
          </a:xfrm>
        </p:spPr>
        <p:txBody>
          <a:bodyPr>
            <a:normAutofit/>
          </a:bodyPr>
          <a:lstStyle/>
          <a:p>
            <a:r>
              <a:rPr lang="cs-CZ" sz="2400" b="1" dirty="0">
                <a:latin typeface="+mn-lt"/>
              </a:rPr>
              <a:t>Vrh svislý vzhůru</a:t>
            </a:r>
          </a:p>
        </p:txBody>
      </p:sp>
      <p:sp>
        <p:nvSpPr>
          <p:cNvPr id="4" name="TextovéPole 3">
            <a:extLst>
              <a:ext uri="{FF2B5EF4-FFF2-40B4-BE49-F238E27FC236}">
                <a16:creationId xmlns:a16="http://schemas.microsoft.com/office/drawing/2014/main" id="{D92E4DD7-6176-4FE1-9905-71EE7B79B5DC}"/>
              </a:ext>
            </a:extLst>
          </p:cNvPr>
          <p:cNvSpPr txBox="1"/>
          <p:nvPr/>
        </p:nvSpPr>
        <p:spPr>
          <a:xfrm>
            <a:off x="185737" y="857859"/>
            <a:ext cx="8791574" cy="1938992"/>
          </a:xfrm>
          <a:prstGeom prst="rect">
            <a:avLst/>
          </a:prstGeom>
          <a:noFill/>
        </p:spPr>
        <p:txBody>
          <a:bodyPr wrap="square">
            <a:spAutoFit/>
          </a:bodyPr>
          <a:lstStyle/>
          <a:p>
            <a:pPr algn="just"/>
            <a:r>
              <a:rPr lang="cs-CZ" sz="2000" b="1" dirty="0"/>
              <a:t>Vrh svislý vzhůru </a:t>
            </a:r>
            <a:r>
              <a:rPr lang="cs-CZ" sz="2000" dirty="0"/>
              <a:t>je pohyb </a:t>
            </a:r>
            <a:r>
              <a:rPr lang="cs-CZ" sz="2000" u="sng" dirty="0"/>
              <a:t>složený z pohybu rovnoměrného přímočarého směrem vzhůru a z volného pádu</a:t>
            </a:r>
            <a:r>
              <a:rPr lang="cs-CZ" sz="2000" dirty="0"/>
              <a:t>. Vrh svislý je v první fázi (pohyb nahoru) rovnoměrně zrychlený přímočarý pohyb se záporným zrychlením, jehož velikost se rovná gravitačnímu zrychlení. Rychlost tělesa se v první fázi zmenšuje, až dosáhne nuly, těleso se na okamžik zastaví v největší výšce (největší vzdálenosti) a začne druhá fáze - volný pád.</a:t>
            </a:r>
          </a:p>
        </p:txBody>
      </p:sp>
      <p:sp>
        <p:nvSpPr>
          <p:cNvPr id="10" name="AutoShape 7" descr="{\displaystyle h=h_{0}+v_{0}t-{\frac {1}{2}}gt^{2}}">
            <a:extLst>
              <a:ext uri="{FF2B5EF4-FFF2-40B4-BE49-F238E27FC236}">
                <a16:creationId xmlns:a16="http://schemas.microsoft.com/office/drawing/2014/main" id="{FA2B16D7-E7A7-4AFA-9E42-E5F354CE31C9}"/>
              </a:ext>
            </a:extLst>
          </p:cNvPr>
          <p:cNvSpPr>
            <a:spLocks noChangeAspect="1" noChangeArrowheads="1"/>
          </p:cNvSpPr>
          <p:nvPr/>
        </p:nvSpPr>
        <p:spPr bwMode="auto">
          <a:xfrm>
            <a:off x="565150" y="337885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1" name="AutoShape 9" descr="{\displaystyle h=h_{0}+v_{0}t-{\frac {1}{2}}gt^{2}}">
            <a:extLst>
              <a:ext uri="{FF2B5EF4-FFF2-40B4-BE49-F238E27FC236}">
                <a16:creationId xmlns:a16="http://schemas.microsoft.com/office/drawing/2014/main" id="{5622E715-B4CF-49D1-AAF0-6D98EBBEDE9E}"/>
              </a:ext>
            </a:extLst>
          </p:cNvPr>
          <p:cNvSpPr>
            <a:spLocks noChangeAspect="1" noChangeArrowheads="1"/>
          </p:cNvSpPr>
          <p:nvPr/>
        </p:nvSpPr>
        <p:spPr bwMode="auto">
          <a:xfrm>
            <a:off x="4419600" y="3276600"/>
            <a:ext cx="1104900" cy="1104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2" name="TextovéPole 11">
            <a:extLst>
              <a:ext uri="{FF2B5EF4-FFF2-40B4-BE49-F238E27FC236}">
                <a16:creationId xmlns:a16="http://schemas.microsoft.com/office/drawing/2014/main" id="{DD6EBCB6-2FC0-4981-84A8-870BD7F83921}"/>
              </a:ext>
            </a:extLst>
          </p:cNvPr>
          <p:cNvSpPr txBox="1"/>
          <p:nvPr/>
        </p:nvSpPr>
        <p:spPr>
          <a:xfrm>
            <a:off x="284958" y="2935530"/>
            <a:ext cx="3706017" cy="369332"/>
          </a:xfrm>
          <a:prstGeom prst="rect">
            <a:avLst/>
          </a:prstGeom>
          <a:noFill/>
        </p:spPr>
        <p:txBody>
          <a:bodyPr wrap="square">
            <a:spAutoFit/>
          </a:bodyPr>
          <a:lstStyle/>
          <a:p>
            <a:r>
              <a:rPr lang="cs-CZ" b="1" i="0" dirty="0">
                <a:solidFill>
                  <a:srgbClr val="202122"/>
                </a:solidFill>
                <a:effectLst/>
              </a:rPr>
              <a:t>Okamžitá výška svislého vrhu:</a:t>
            </a:r>
            <a:endParaRPr lang="cs-CZ" dirty="0"/>
          </a:p>
        </p:txBody>
      </p:sp>
      <p:pic>
        <p:nvPicPr>
          <p:cNvPr id="8" name="Grafický objekt 7">
            <a:extLst>
              <a:ext uri="{FF2B5EF4-FFF2-40B4-BE49-F238E27FC236}">
                <a16:creationId xmlns:a16="http://schemas.microsoft.com/office/drawing/2014/main" id="{E04B60B0-9BD2-4474-BDA2-999EEDA010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9764" y="3319402"/>
            <a:ext cx="2150349" cy="541958"/>
          </a:xfrm>
          <a:prstGeom prst="rect">
            <a:avLst/>
          </a:prstGeom>
        </p:spPr>
      </p:pic>
      <p:pic>
        <p:nvPicPr>
          <p:cNvPr id="13" name="Grafický objekt 12">
            <a:extLst>
              <a:ext uri="{FF2B5EF4-FFF2-40B4-BE49-F238E27FC236}">
                <a16:creationId xmlns:a16="http://schemas.microsoft.com/office/drawing/2014/main" id="{93DB20D0-A1EE-462A-BA6A-A224362920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307" y="4997142"/>
            <a:ext cx="1410432" cy="714374"/>
          </a:xfrm>
          <a:prstGeom prst="rect">
            <a:avLst/>
          </a:prstGeom>
        </p:spPr>
      </p:pic>
      <p:sp>
        <p:nvSpPr>
          <p:cNvPr id="17" name="TextovéPole 16">
            <a:extLst>
              <a:ext uri="{FF2B5EF4-FFF2-40B4-BE49-F238E27FC236}">
                <a16:creationId xmlns:a16="http://schemas.microsoft.com/office/drawing/2014/main" id="{62E86549-6D94-44A3-AF11-9826A8182882}"/>
              </a:ext>
            </a:extLst>
          </p:cNvPr>
          <p:cNvSpPr txBox="1"/>
          <p:nvPr/>
        </p:nvSpPr>
        <p:spPr>
          <a:xfrm>
            <a:off x="176212" y="3796813"/>
            <a:ext cx="6329363" cy="1200329"/>
          </a:xfrm>
          <a:prstGeom prst="rect">
            <a:avLst/>
          </a:prstGeom>
          <a:noFill/>
        </p:spPr>
        <p:txBody>
          <a:bodyPr wrap="square">
            <a:spAutoFit/>
          </a:bodyPr>
          <a:lstStyle/>
          <a:p>
            <a:r>
              <a:rPr lang="cs-CZ" dirty="0"/>
              <a:t>kde h0 je počáteční výška, v0 je počáteční rychlost, g je tíhové zrychlení, t je čas od počátku vrhu.</a:t>
            </a:r>
          </a:p>
          <a:p>
            <a:endParaRPr lang="cs-CZ" dirty="0"/>
          </a:p>
          <a:p>
            <a:r>
              <a:rPr lang="cs-CZ" b="1" dirty="0"/>
              <a:t>Největší výška a čas dosažení největší výšky svislého vrhu:</a:t>
            </a:r>
          </a:p>
        </p:txBody>
      </p:sp>
      <p:sp>
        <p:nvSpPr>
          <p:cNvPr id="19" name="TextovéPole 18">
            <a:extLst>
              <a:ext uri="{FF2B5EF4-FFF2-40B4-BE49-F238E27FC236}">
                <a16:creationId xmlns:a16="http://schemas.microsoft.com/office/drawing/2014/main" id="{52CEBFBF-E917-4120-BFBF-59EE2F8437A2}"/>
              </a:ext>
            </a:extLst>
          </p:cNvPr>
          <p:cNvSpPr txBox="1"/>
          <p:nvPr/>
        </p:nvSpPr>
        <p:spPr>
          <a:xfrm>
            <a:off x="176212" y="5711516"/>
            <a:ext cx="8396288" cy="923330"/>
          </a:xfrm>
          <a:prstGeom prst="rect">
            <a:avLst/>
          </a:prstGeom>
          <a:noFill/>
        </p:spPr>
        <p:txBody>
          <a:bodyPr wrap="square">
            <a:spAutoFit/>
          </a:bodyPr>
          <a:lstStyle/>
          <a:p>
            <a:r>
              <a:rPr lang="cs-CZ" b="0" i="0" dirty="0">
                <a:solidFill>
                  <a:srgbClr val="202122"/>
                </a:solidFill>
                <a:effectLst/>
              </a:rPr>
              <a:t>kde </a:t>
            </a:r>
            <a:r>
              <a:rPr lang="cs-CZ" b="0" i="1" dirty="0">
                <a:solidFill>
                  <a:srgbClr val="202122"/>
                </a:solidFill>
                <a:effectLst/>
              </a:rPr>
              <a:t>v</a:t>
            </a:r>
            <a:r>
              <a:rPr lang="cs-CZ" b="0" i="1" baseline="-25000" dirty="0">
                <a:solidFill>
                  <a:srgbClr val="202122"/>
                </a:solidFill>
                <a:effectLst/>
              </a:rPr>
              <a:t>0</a:t>
            </a:r>
            <a:r>
              <a:rPr lang="cs-CZ" b="0" i="0" dirty="0">
                <a:solidFill>
                  <a:srgbClr val="202122"/>
                </a:solidFill>
                <a:effectLst/>
              </a:rPr>
              <a:t> je počáteční rychlost, </a:t>
            </a:r>
            <a:r>
              <a:rPr lang="cs-CZ" b="0" i="1" dirty="0">
                <a:solidFill>
                  <a:srgbClr val="202122"/>
                </a:solidFill>
                <a:effectLst/>
              </a:rPr>
              <a:t>g</a:t>
            </a:r>
            <a:r>
              <a:rPr lang="cs-CZ" b="0" i="0" dirty="0">
                <a:solidFill>
                  <a:srgbClr val="202122"/>
                </a:solidFill>
                <a:effectLst/>
              </a:rPr>
              <a:t> je</a:t>
            </a:r>
            <a:r>
              <a:rPr lang="cs-CZ" dirty="0"/>
              <a:t> tíhové zrychlení.</a:t>
            </a:r>
          </a:p>
          <a:p>
            <a:endParaRPr lang="cs-CZ" dirty="0"/>
          </a:p>
          <a:p>
            <a:r>
              <a:rPr lang="cs-CZ" b="0" i="0" dirty="0">
                <a:solidFill>
                  <a:srgbClr val="202122"/>
                </a:solidFill>
                <a:effectLst/>
              </a:rPr>
              <a:t>Rychlost dopadu tělesa do původního místa je stejná jako počáteční rychlost.</a:t>
            </a:r>
            <a:endParaRPr lang="cs-CZ" dirty="0"/>
          </a:p>
        </p:txBody>
      </p:sp>
      <p:pic>
        <p:nvPicPr>
          <p:cNvPr id="18" name="Grafický objekt 17">
            <a:extLst>
              <a:ext uri="{FF2B5EF4-FFF2-40B4-BE49-F238E27FC236}">
                <a16:creationId xmlns:a16="http://schemas.microsoft.com/office/drawing/2014/main" id="{5077EE9C-E585-4BDF-A637-5330AA56D8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89889" y="5172906"/>
            <a:ext cx="698353" cy="515451"/>
          </a:xfrm>
          <a:prstGeom prst="rect">
            <a:avLst/>
          </a:prstGeom>
        </p:spPr>
      </p:pic>
      <p:pic>
        <p:nvPicPr>
          <p:cNvPr id="277508" name="Picture 4">
            <a:extLst>
              <a:ext uri="{FF2B5EF4-FFF2-40B4-BE49-F238E27FC236}">
                <a16:creationId xmlns:a16="http://schemas.microsoft.com/office/drawing/2014/main" id="{5BA402A7-4A0A-4F63-A27F-33C1879282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0430" y="2536816"/>
            <a:ext cx="1587350" cy="3174700"/>
          </a:xfrm>
          <a:prstGeom prst="rect">
            <a:avLst/>
          </a:prstGeom>
          <a:noFill/>
          <a:extLst>
            <a:ext uri="{909E8E84-426E-40DD-AFC4-6F175D3DCCD1}">
              <a14:hiddenFill xmlns:a14="http://schemas.microsoft.com/office/drawing/2010/main">
                <a:solidFill>
                  <a:srgbClr val="FFFFFF"/>
                </a:solidFill>
              </a14:hiddenFill>
            </a:ext>
          </a:extLst>
        </p:spPr>
      </p:pic>
      <p:pic>
        <p:nvPicPr>
          <p:cNvPr id="277510" name="Picture 6">
            <a:extLst>
              <a:ext uri="{FF2B5EF4-FFF2-40B4-BE49-F238E27FC236}">
                <a16:creationId xmlns:a16="http://schemas.microsoft.com/office/drawing/2014/main" id="{3C4DB4E0-39FE-4FAF-9162-F2DE0D6DAE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2700" y="2750685"/>
            <a:ext cx="1920653" cy="917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614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22FA071F-56BA-4E6B-9249-467AC1D3AB42}"/>
              </a:ext>
            </a:extLst>
          </p:cNvPr>
          <p:cNvSpPr txBox="1"/>
          <p:nvPr/>
        </p:nvSpPr>
        <p:spPr>
          <a:xfrm>
            <a:off x="228601" y="342900"/>
            <a:ext cx="8743950" cy="2369880"/>
          </a:xfrm>
          <a:prstGeom prst="rect">
            <a:avLst/>
          </a:prstGeom>
          <a:noFill/>
        </p:spPr>
        <p:txBody>
          <a:bodyPr wrap="square" rtlCol="0">
            <a:spAutoFit/>
          </a:bodyPr>
          <a:lstStyle/>
          <a:p>
            <a:r>
              <a:rPr lang="cs-CZ" sz="2400" b="1" dirty="0"/>
              <a:t>Příklad</a:t>
            </a:r>
          </a:p>
          <a:p>
            <a:endParaRPr lang="cs-CZ" sz="800" dirty="0"/>
          </a:p>
          <a:p>
            <a:r>
              <a:rPr lang="cs-CZ" dirty="0"/>
              <a:t>Jak hluboká je propast do které padá kámen 5 s? Jak velkou rychlostí dopadne na dno? Odpor vzduchu zanedbejte.</a:t>
            </a:r>
          </a:p>
          <a:p>
            <a:endParaRPr lang="cs-CZ" sz="800" dirty="0"/>
          </a:p>
          <a:p>
            <a:r>
              <a:rPr lang="cs-CZ" dirty="0"/>
              <a:t>t = 5 s</a:t>
            </a:r>
          </a:p>
          <a:p>
            <a:r>
              <a:rPr lang="cs-CZ" dirty="0"/>
              <a:t>g = 9,81 m.s</a:t>
            </a:r>
            <a:r>
              <a:rPr lang="cs-CZ" baseline="30000" dirty="0"/>
              <a:t>-2</a:t>
            </a:r>
          </a:p>
          <a:p>
            <a:r>
              <a:rPr lang="cs-CZ" dirty="0"/>
              <a:t>s = ?</a:t>
            </a:r>
          </a:p>
          <a:p>
            <a:r>
              <a:rPr lang="cs-CZ" dirty="0"/>
              <a:t>v = ?</a:t>
            </a:r>
          </a:p>
        </p:txBody>
      </p:sp>
      <p:sp>
        <p:nvSpPr>
          <p:cNvPr id="7" name="TextovéPole 6">
            <a:extLst>
              <a:ext uri="{FF2B5EF4-FFF2-40B4-BE49-F238E27FC236}">
                <a16:creationId xmlns:a16="http://schemas.microsoft.com/office/drawing/2014/main" id="{C168FD89-BC93-463F-BA15-D64A2D2142C0}"/>
              </a:ext>
            </a:extLst>
          </p:cNvPr>
          <p:cNvSpPr txBox="1"/>
          <p:nvPr/>
        </p:nvSpPr>
        <p:spPr>
          <a:xfrm>
            <a:off x="3133283" y="1695450"/>
            <a:ext cx="2934586" cy="769441"/>
          </a:xfrm>
          <a:prstGeom prst="rect">
            <a:avLst/>
          </a:prstGeom>
          <a:noFill/>
        </p:spPr>
        <p:txBody>
          <a:bodyPr wrap="none" rtlCol="0">
            <a:spAutoFit/>
          </a:bodyPr>
          <a:lstStyle/>
          <a:p>
            <a:r>
              <a:rPr lang="cs-CZ" dirty="0"/>
              <a:t>s = ½.g.t</a:t>
            </a:r>
            <a:r>
              <a:rPr lang="cs-CZ" baseline="30000" dirty="0"/>
              <a:t>2</a:t>
            </a:r>
            <a:r>
              <a:rPr lang="cs-CZ" dirty="0"/>
              <a:t> = ½.9,81.5</a:t>
            </a:r>
            <a:r>
              <a:rPr lang="cs-CZ" baseline="30000" dirty="0"/>
              <a:t>2</a:t>
            </a:r>
            <a:r>
              <a:rPr lang="cs-CZ" dirty="0"/>
              <a:t> = </a:t>
            </a:r>
            <a:r>
              <a:rPr lang="cs-CZ" u="sng" dirty="0"/>
              <a:t>123 m</a:t>
            </a:r>
          </a:p>
          <a:p>
            <a:endParaRPr lang="cs-CZ" sz="800" dirty="0"/>
          </a:p>
          <a:p>
            <a:r>
              <a:rPr lang="cs-CZ" dirty="0"/>
              <a:t>v = g.t = 9,81.5 = </a:t>
            </a:r>
            <a:r>
              <a:rPr lang="cs-CZ" u="sng" dirty="0"/>
              <a:t>49 m.s</a:t>
            </a:r>
            <a:r>
              <a:rPr lang="cs-CZ" u="sng" baseline="30000" dirty="0"/>
              <a:t>-1</a:t>
            </a:r>
          </a:p>
        </p:txBody>
      </p:sp>
      <p:sp>
        <p:nvSpPr>
          <p:cNvPr id="2" name="TextovéPole 1">
            <a:extLst>
              <a:ext uri="{FF2B5EF4-FFF2-40B4-BE49-F238E27FC236}">
                <a16:creationId xmlns:a16="http://schemas.microsoft.com/office/drawing/2014/main" id="{4E60E37D-34E1-40D6-B336-A1D127616FB3}"/>
              </a:ext>
            </a:extLst>
          </p:cNvPr>
          <p:cNvSpPr txBox="1"/>
          <p:nvPr/>
        </p:nvSpPr>
        <p:spPr>
          <a:xfrm>
            <a:off x="228601" y="3429000"/>
            <a:ext cx="8743950" cy="2646878"/>
          </a:xfrm>
          <a:prstGeom prst="rect">
            <a:avLst/>
          </a:prstGeom>
          <a:noFill/>
        </p:spPr>
        <p:txBody>
          <a:bodyPr wrap="square" rtlCol="0">
            <a:spAutoFit/>
          </a:bodyPr>
          <a:lstStyle/>
          <a:p>
            <a:r>
              <a:rPr lang="cs-CZ" sz="2400" b="1" dirty="0"/>
              <a:t>Příklad</a:t>
            </a:r>
          </a:p>
          <a:p>
            <a:endParaRPr lang="cs-CZ" sz="800" dirty="0"/>
          </a:p>
          <a:p>
            <a:r>
              <a:rPr lang="cs-CZ" dirty="0"/>
              <a:t>Za jakou dobu se rychlost volně padajícího tělesa zvětší z 10 m.s</a:t>
            </a:r>
            <a:r>
              <a:rPr lang="cs-CZ" baseline="30000" dirty="0"/>
              <a:t>-1</a:t>
            </a:r>
            <a:r>
              <a:rPr lang="cs-CZ" dirty="0"/>
              <a:t> na 30 m.s</a:t>
            </a:r>
            <a:r>
              <a:rPr lang="cs-CZ" baseline="30000" dirty="0"/>
              <a:t>-1</a:t>
            </a:r>
            <a:r>
              <a:rPr lang="cs-CZ" dirty="0"/>
              <a:t>? Jakou dráhu těleso za tuto dobu urazí? Odpor vzduchu zanedbejte.</a:t>
            </a:r>
          </a:p>
          <a:p>
            <a:endParaRPr lang="cs-CZ" sz="800" dirty="0"/>
          </a:p>
          <a:p>
            <a:r>
              <a:rPr lang="cs-CZ" dirty="0"/>
              <a:t>v</a:t>
            </a:r>
            <a:r>
              <a:rPr lang="cs-CZ" baseline="-25000" dirty="0"/>
              <a:t>0</a:t>
            </a:r>
            <a:r>
              <a:rPr lang="cs-CZ" dirty="0"/>
              <a:t> = 10 m.s</a:t>
            </a:r>
            <a:r>
              <a:rPr lang="cs-CZ" baseline="30000" dirty="0"/>
              <a:t>-1</a:t>
            </a:r>
            <a:r>
              <a:rPr lang="cs-CZ" dirty="0"/>
              <a:t> </a:t>
            </a:r>
          </a:p>
          <a:p>
            <a:r>
              <a:rPr lang="cs-CZ" dirty="0"/>
              <a:t>v = 30 m.s</a:t>
            </a:r>
            <a:r>
              <a:rPr lang="cs-CZ" baseline="30000" dirty="0"/>
              <a:t>-1</a:t>
            </a:r>
            <a:r>
              <a:rPr lang="cs-CZ" dirty="0"/>
              <a:t> </a:t>
            </a:r>
          </a:p>
          <a:p>
            <a:r>
              <a:rPr lang="cs-CZ" dirty="0"/>
              <a:t>g = 9,81 m.s</a:t>
            </a:r>
            <a:r>
              <a:rPr lang="cs-CZ" baseline="30000" dirty="0"/>
              <a:t>-2</a:t>
            </a:r>
          </a:p>
          <a:p>
            <a:r>
              <a:rPr lang="cs-CZ" dirty="0"/>
              <a:t>s = ?</a:t>
            </a:r>
          </a:p>
          <a:p>
            <a:r>
              <a:rPr lang="cs-CZ" dirty="0"/>
              <a:t>t = ?</a:t>
            </a:r>
          </a:p>
        </p:txBody>
      </p:sp>
      <p:sp>
        <p:nvSpPr>
          <p:cNvPr id="3" name="TextovéPole 2">
            <a:extLst>
              <a:ext uri="{FF2B5EF4-FFF2-40B4-BE49-F238E27FC236}">
                <a16:creationId xmlns:a16="http://schemas.microsoft.com/office/drawing/2014/main" id="{9DFD2CD0-5393-40C1-BE35-7A2D4C8D9CE6}"/>
              </a:ext>
            </a:extLst>
          </p:cNvPr>
          <p:cNvSpPr txBox="1"/>
          <p:nvPr/>
        </p:nvSpPr>
        <p:spPr>
          <a:xfrm>
            <a:off x="2799908" y="4834057"/>
            <a:ext cx="3981218" cy="923330"/>
          </a:xfrm>
          <a:prstGeom prst="rect">
            <a:avLst/>
          </a:prstGeom>
          <a:noFill/>
        </p:spPr>
        <p:txBody>
          <a:bodyPr wrap="none" rtlCol="0">
            <a:spAutoFit/>
          </a:bodyPr>
          <a:lstStyle/>
          <a:p>
            <a:r>
              <a:rPr lang="cs-CZ" dirty="0"/>
              <a:t>v = v</a:t>
            </a:r>
            <a:r>
              <a:rPr lang="cs-CZ" baseline="-25000" dirty="0"/>
              <a:t>0</a:t>
            </a:r>
            <a:r>
              <a:rPr lang="cs-CZ" dirty="0"/>
              <a:t> + g.t</a:t>
            </a:r>
          </a:p>
          <a:p>
            <a:r>
              <a:rPr lang="cs-CZ" dirty="0"/>
              <a:t>t = (v - v</a:t>
            </a:r>
            <a:r>
              <a:rPr lang="cs-CZ" baseline="-25000" dirty="0"/>
              <a:t>0</a:t>
            </a:r>
            <a:r>
              <a:rPr lang="cs-CZ" dirty="0"/>
              <a:t>)/g = (30 - 10)/9,81 = </a:t>
            </a:r>
            <a:r>
              <a:rPr lang="cs-CZ" u="sng" dirty="0"/>
              <a:t>2 s</a:t>
            </a:r>
          </a:p>
          <a:p>
            <a:r>
              <a:rPr lang="cs-CZ" dirty="0"/>
              <a:t>s = v</a:t>
            </a:r>
            <a:r>
              <a:rPr lang="cs-CZ" baseline="-25000" dirty="0"/>
              <a:t>0</a:t>
            </a:r>
            <a:r>
              <a:rPr lang="cs-CZ" dirty="0"/>
              <a:t>.t + ½.g.t</a:t>
            </a:r>
            <a:r>
              <a:rPr lang="cs-CZ" baseline="30000" dirty="0"/>
              <a:t>2</a:t>
            </a:r>
            <a:r>
              <a:rPr lang="cs-CZ" dirty="0"/>
              <a:t> = 2.10 + ½.9,81.2</a:t>
            </a:r>
            <a:r>
              <a:rPr lang="cs-CZ" baseline="30000" dirty="0"/>
              <a:t>2</a:t>
            </a:r>
            <a:r>
              <a:rPr lang="cs-CZ" dirty="0"/>
              <a:t> = </a:t>
            </a:r>
            <a:r>
              <a:rPr lang="cs-CZ" u="sng" dirty="0"/>
              <a:t>40 m</a:t>
            </a:r>
          </a:p>
        </p:txBody>
      </p:sp>
    </p:spTree>
    <p:extLst>
      <p:ext uri="{BB962C8B-B14F-4D97-AF65-F5344CB8AC3E}">
        <p14:creationId xmlns:p14="http://schemas.microsoft.com/office/powerpoint/2010/main" val="2660543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25DD18-AD9A-40AF-BE11-9CBA7F4043D7}"/>
              </a:ext>
            </a:extLst>
          </p:cNvPr>
          <p:cNvSpPr>
            <a:spLocks noGrp="1"/>
          </p:cNvSpPr>
          <p:nvPr>
            <p:ph type="title"/>
          </p:nvPr>
        </p:nvSpPr>
        <p:spPr>
          <a:xfrm>
            <a:off x="180975" y="175559"/>
            <a:ext cx="8229600" cy="534987"/>
          </a:xfrm>
        </p:spPr>
        <p:txBody>
          <a:bodyPr>
            <a:normAutofit/>
          </a:bodyPr>
          <a:lstStyle/>
          <a:p>
            <a:r>
              <a:rPr lang="cs-CZ" sz="2400" b="1" dirty="0">
                <a:latin typeface="+mn-lt"/>
              </a:rPr>
              <a:t>Vrh vodorovný</a:t>
            </a:r>
          </a:p>
        </p:txBody>
      </p:sp>
      <p:sp>
        <p:nvSpPr>
          <p:cNvPr id="4" name="TextovéPole 3">
            <a:extLst>
              <a:ext uri="{FF2B5EF4-FFF2-40B4-BE49-F238E27FC236}">
                <a16:creationId xmlns:a16="http://schemas.microsoft.com/office/drawing/2014/main" id="{7AC4CBCD-46DB-4F3D-BF03-D8BABA5CC8B4}"/>
              </a:ext>
            </a:extLst>
          </p:cNvPr>
          <p:cNvSpPr txBox="1"/>
          <p:nvPr/>
        </p:nvSpPr>
        <p:spPr>
          <a:xfrm>
            <a:off x="180975" y="828256"/>
            <a:ext cx="8820150" cy="1631216"/>
          </a:xfrm>
          <a:prstGeom prst="rect">
            <a:avLst/>
          </a:prstGeom>
          <a:noFill/>
        </p:spPr>
        <p:txBody>
          <a:bodyPr wrap="square">
            <a:spAutoFit/>
          </a:bodyPr>
          <a:lstStyle/>
          <a:p>
            <a:r>
              <a:rPr lang="cs-CZ" sz="2000" b="1" dirty="0"/>
              <a:t>Vrh vodorovný</a:t>
            </a:r>
            <a:r>
              <a:rPr lang="cs-CZ" sz="2000" dirty="0"/>
              <a:t> je pohyb hmotného bodu v tíhovém poli Země, jemuž byla udělena počáteční rychlost tělesa ve vodorovném směru (směr vektoru </a:t>
            </a:r>
            <a:r>
              <a:rPr lang="cs-CZ" sz="2000" b="1" dirty="0"/>
              <a:t>v</a:t>
            </a:r>
            <a:r>
              <a:rPr lang="cs-CZ" sz="2000" baseline="-25000" dirty="0"/>
              <a:t>0</a:t>
            </a:r>
            <a:r>
              <a:rPr lang="cs-CZ" sz="2000" dirty="0"/>
              <a:t> je tedy kolmý ke směru tíhového zrychlení </a:t>
            </a:r>
            <a:r>
              <a:rPr lang="cs-CZ" sz="2000" b="1" dirty="0"/>
              <a:t>g</a:t>
            </a:r>
            <a:r>
              <a:rPr lang="cs-CZ" sz="2000" dirty="0"/>
              <a:t>). Hmotný bod </a:t>
            </a:r>
            <a:r>
              <a:rPr lang="cs-CZ" sz="2000" u="sng" dirty="0"/>
              <a:t>koná současně dva pohyby: rovnoměrný přímočarý pohyb počáteční rychlostí </a:t>
            </a:r>
            <a:r>
              <a:rPr lang="cs-CZ" sz="2000" b="1" u="sng" dirty="0"/>
              <a:t>v</a:t>
            </a:r>
            <a:r>
              <a:rPr lang="cs-CZ" sz="2000" u="sng" baseline="-25000" dirty="0"/>
              <a:t>0</a:t>
            </a:r>
            <a:r>
              <a:rPr lang="cs-CZ" sz="2000" u="sng" dirty="0"/>
              <a:t> ve vodorovném směru a volný pád z výšky </a:t>
            </a:r>
            <a:r>
              <a:rPr lang="cs-CZ" sz="2000" i="1" u="sng" dirty="0"/>
              <a:t>h</a:t>
            </a:r>
            <a:r>
              <a:rPr lang="cs-CZ" sz="2000" u="sng" dirty="0"/>
              <a:t> ve svislém směru </a:t>
            </a:r>
            <a:r>
              <a:rPr lang="cs-CZ" sz="2000" dirty="0"/>
              <a:t>(vodorovný vrh je složený pohyb). </a:t>
            </a:r>
          </a:p>
        </p:txBody>
      </p:sp>
      <p:sp>
        <p:nvSpPr>
          <p:cNvPr id="6" name="TextovéPole 5">
            <a:extLst>
              <a:ext uri="{FF2B5EF4-FFF2-40B4-BE49-F238E27FC236}">
                <a16:creationId xmlns:a16="http://schemas.microsoft.com/office/drawing/2014/main" id="{CA8D8391-93EC-4201-B397-47A6C8E0A1EE}"/>
              </a:ext>
            </a:extLst>
          </p:cNvPr>
          <p:cNvSpPr txBox="1"/>
          <p:nvPr/>
        </p:nvSpPr>
        <p:spPr>
          <a:xfrm>
            <a:off x="180976" y="5754212"/>
            <a:ext cx="8820149" cy="923330"/>
          </a:xfrm>
          <a:prstGeom prst="rect">
            <a:avLst/>
          </a:prstGeom>
          <a:noFill/>
        </p:spPr>
        <p:txBody>
          <a:bodyPr wrap="square">
            <a:spAutoFit/>
          </a:bodyPr>
          <a:lstStyle/>
          <a:p>
            <a:pPr algn="just"/>
            <a:r>
              <a:rPr lang="cs-CZ" dirty="0"/>
              <a:t>Pokud vrh probíhá ve vakuu a uvažujeme-li pouze homogenní tíhové pole (např. reálný případ vrhů relativně malou rychlostí v malých výškách nad povrchem astronomických těles bez atmosféry), je trajektorií část paraboly s vrcholem v místě hodu.</a:t>
            </a:r>
          </a:p>
        </p:txBody>
      </p:sp>
      <p:pic>
        <p:nvPicPr>
          <p:cNvPr id="280578" name="Picture 2">
            <a:extLst>
              <a:ext uri="{FF2B5EF4-FFF2-40B4-BE49-F238E27FC236}">
                <a16:creationId xmlns:a16="http://schemas.microsoft.com/office/drawing/2014/main" id="{3D8A5C3B-19AE-4BC8-9D82-2BA330EB0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2760167"/>
            <a:ext cx="2876550" cy="287655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5FF3B75A-2721-446C-93D4-CA056EA4F461}"/>
              </a:ext>
            </a:extLst>
          </p:cNvPr>
          <p:cNvPicPr>
            <a:picLocks noChangeAspect="1"/>
          </p:cNvPicPr>
          <p:nvPr/>
        </p:nvPicPr>
        <p:blipFill>
          <a:blip r:embed="rId3"/>
          <a:stretch>
            <a:fillRect/>
          </a:stretch>
        </p:blipFill>
        <p:spPr>
          <a:xfrm>
            <a:off x="4150076" y="2457402"/>
            <a:ext cx="996157" cy="366234"/>
          </a:xfrm>
          <a:prstGeom prst="rect">
            <a:avLst/>
          </a:prstGeom>
        </p:spPr>
      </p:pic>
      <p:pic>
        <p:nvPicPr>
          <p:cNvPr id="8" name="Obrázek 7">
            <a:extLst>
              <a:ext uri="{FF2B5EF4-FFF2-40B4-BE49-F238E27FC236}">
                <a16:creationId xmlns:a16="http://schemas.microsoft.com/office/drawing/2014/main" id="{91B9DB3C-2486-475B-A525-41EF907AF4A0}"/>
              </a:ext>
            </a:extLst>
          </p:cNvPr>
          <p:cNvPicPr>
            <a:picLocks noChangeAspect="1"/>
          </p:cNvPicPr>
          <p:nvPr/>
        </p:nvPicPr>
        <p:blipFill>
          <a:blip r:embed="rId4"/>
          <a:stretch>
            <a:fillRect/>
          </a:stretch>
        </p:blipFill>
        <p:spPr>
          <a:xfrm>
            <a:off x="4211684" y="2821566"/>
            <a:ext cx="1295400" cy="481149"/>
          </a:xfrm>
          <a:prstGeom prst="rect">
            <a:avLst/>
          </a:prstGeom>
        </p:spPr>
      </p:pic>
      <p:pic>
        <p:nvPicPr>
          <p:cNvPr id="10" name="Obrázek 9">
            <a:extLst>
              <a:ext uri="{FF2B5EF4-FFF2-40B4-BE49-F238E27FC236}">
                <a16:creationId xmlns:a16="http://schemas.microsoft.com/office/drawing/2014/main" id="{E59C298A-4C7A-436E-AD6B-4A9F9F70265E}"/>
              </a:ext>
            </a:extLst>
          </p:cNvPr>
          <p:cNvPicPr>
            <a:picLocks noChangeAspect="1"/>
          </p:cNvPicPr>
          <p:nvPr/>
        </p:nvPicPr>
        <p:blipFill>
          <a:blip r:embed="rId5"/>
          <a:stretch>
            <a:fillRect/>
          </a:stretch>
        </p:blipFill>
        <p:spPr>
          <a:xfrm>
            <a:off x="4171016" y="3329675"/>
            <a:ext cx="954279" cy="481149"/>
          </a:xfrm>
          <a:prstGeom prst="rect">
            <a:avLst/>
          </a:prstGeom>
        </p:spPr>
      </p:pic>
      <p:pic>
        <p:nvPicPr>
          <p:cNvPr id="12" name="Obrázek 11">
            <a:extLst>
              <a:ext uri="{FF2B5EF4-FFF2-40B4-BE49-F238E27FC236}">
                <a16:creationId xmlns:a16="http://schemas.microsoft.com/office/drawing/2014/main" id="{6C1EEC67-C103-42F9-926A-3FBE6E89BEE6}"/>
              </a:ext>
            </a:extLst>
          </p:cNvPr>
          <p:cNvPicPr>
            <a:picLocks noChangeAspect="1"/>
          </p:cNvPicPr>
          <p:nvPr/>
        </p:nvPicPr>
        <p:blipFill>
          <a:blip r:embed="rId6"/>
          <a:stretch>
            <a:fillRect/>
          </a:stretch>
        </p:blipFill>
        <p:spPr>
          <a:xfrm>
            <a:off x="3997972" y="4435681"/>
            <a:ext cx="1485705" cy="645221"/>
          </a:xfrm>
          <a:prstGeom prst="rect">
            <a:avLst/>
          </a:prstGeom>
        </p:spPr>
      </p:pic>
      <p:pic>
        <p:nvPicPr>
          <p:cNvPr id="14" name="Obrázek 13">
            <a:extLst>
              <a:ext uri="{FF2B5EF4-FFF2-40B4-BE49-F238E27FC236}">
                <a16:creationId xmlns:a16="http://schemas.microsoft.com/office/drawing/2014/main" id="{3CCE77E1-8CA6-4437-A407-3E7BB3C79D03}"/>
              </a:ext>
            </a:extLst>
          </p:cNvPr>
          <p:cNvPicPr>
            <a:picLocks noChangeAspect="1"/>
          </p:cNvPicPr>
          <p:nvPr/>
        </p:nvPicPr>
        <p:blipFill>
          <a:blip r:embed="rId7"/>
          <a:stretch>
            <a:fillRect/>
          </a:stretch>
        </p:blipFill>
        <p:spPr>
          <a:xfrm>
            <a:off x="4087696" y="5201032"/>
            <a:ext cx="1543377" cy="483547"/>
          </a:xfrm>
          <a:prstGeom prst="rect">
            <a:avLst/>
          </a:prstGeom>
        </p:spPr>
      </p:pic>
      <p:sp>
        <p:nvSpPr>
          <p:cNvPr id="15" name="TextovéPole 14">
            <a:extLst>
              <a:ext uri="{FF2B5EF4-FFF2-40B4-BE49-F238E27FC236}">
                <a16:creationId xmlns:a16="http://schemas.microsoft.com/office/drawing/2014/main" id="{382AAA56-3A34-432C-B4BB-90678DA7BA5D}"/>
              </a:ext>
            </a:extLst>
          </p:cNvPr>
          <p:cNvSpPr txBox="1"/>
          <p:nvPr/>
        </p:nvSpPr>
        <p:spPr>
          <a:xfrm>
            <a:off x="5339795" y="3419249"/>
            <a:ext cx="1173783" cy="369332"/>
          </a:xfrm>
          <a:prstGeom prst="rect">
            <a:avLst/>
          </a:prstGeom>
          <a:noFill/>
        </p:spPr>
        <p:txBody>
          <a:bodyPr wrap="none" rtlCol="0">
            <a:spAutoFit/>
          </a:bodyPr>
          <a:lstStyle/>
          <a:p>
            <a:r>
              <a:rPr lang="cs-CZ" dirty="0"/>
              <a:t>výška vrhu</a:t>
            </a:r>
          </a:p>
        </p:txBody>
      </p:sp>
      <p:sp>
        <p:nvSpPr>
          <p:cNvPr id="16" name="TextovéPole 15">
            <a:extLst>
              <a:ext uri="{FF2B5EF4-FFF2-40B4-BE49-F238E27FC236}">
                <a16:creationId xmlns:a16="http://schemas.microsoft.com/office/drawing/2014/main" id="{17D42D58-EDF9-4E53-B46C-13EF80027D43}"/>
              </a:ext>
            </a:extLst>
          </p:cNvPr>
          <p:cNvSpPr txBox="1"/>
          <p:nvPr/>
        </p:nvSpPr>
        <p:spPr>
          <a:xfrm>
            <a:off x="5410570" y="4507783"/>
            <a:ext cx="1166538" cy="369332"/>
          </a:xfrm>
          <a:prstGeom prst="rect">
            <a:avLst/>
          </a:prstGeom>
          <a:noFill/>
        </p:spPr>
        <p:txBody>
          <a:bodyPr wrap="none" rtlCol="0">
            <a:spAutoFit/>
          </a:bodyPr>
          <a:lstStyle/>
          <a:p>
            <a:r>
              <a:rPr lang="cs-CZ" dirty="0"/>
              <a:t>délka vrhu</a:t>
            </a:r>
          </a:p>
        </p:txBody>
      </p:sp>
      <p:sp>
        <p:nvSpPr>
          <p:cNvPr id="21" name="TextovéPole 20">
            <a:extLst>
              <a:ext uri="{FF2B5EF4-FFF2-40B4-BE49-F238E27FC236}">
                <a16:creationId xmlns:a16="http://schemas.microsoft.com/office/drawing/2014/main" id="{3D3BF09C-F709-4774-B9C0-65189CACBF74}"/>
              </a:ext>
            </a:extLst>
          </p:cNvPr>
          <p:cNvSpPr txBox="1"/>
          <p:nvPr/>
        </p:nvSpPr>
        <p:spPr>
          <a:xfrm>
            <a:off x="5697748" y="5177810"/>
            <a:ext cx="3028950" cy="369332"/>
          </a:xfrm>
          <a:prstGeom prst="rect">
            <a:avLst/>
          </a:prstGeom>
          <a:noFill/>
        </p:spPr>
        <p:txBody>
          <a:bodyPr wrap="square">
            <a:spAutoFit/>
          </a:bodyPr>
          <a:lstStyle/>
          <a:p>
            <a:r>
              <a:rPr lang="cs-CZ" dirty="0"/>
              <a:t>rychlost v okamžiku dopadu</a:t>
            </a:r>
          </a:p>
        </p:txBody>
      </p:sp>
      <p:pic>
        <p:nvPicPr>
          <p:cNvPr id="22" name="Grafický objekt 21">
            <a:extLst>
              <a:ext uri="{FF2B5EF4-FFF2-40B4-BE49-F238E27FC236}">
                <a16:creationId xmlns:a16="http://schemas.microsoft.com/office/drawing/2014/main" id="{C5854B30-AB09-4EF2-BA71-877CDD8E1B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88144" y="3776147"/>
            <a:ext cx="831619" cy="645221"/>
          </a:xfrm>
          <a:prstGeom prst="rect">
            <a:avLst/>
          </a:prstGeom>
        </p:spPr>
      </p:pic>
      <p:sp>
        <p:nvSpPr>
          <p:cNvPr id="27" name="TextovéPole 26">
            <a:extLst>
              <a:ext uri="{FF2B5EF4-FFF2-40B4-BE49-F238E27FC236}">
                <a16:creationId xmlns:a16="http://schemas.microsoft.com/office/drawing/2014/main" id="{F5489823-1701-4C2A-B915-689DA857D564}"/>
              </a:ext>
            </a:extLst>
          </p:cNvPr>
          <p:cNvSpPr txBox="1"/>
          <p:nvPr/>
        </p:nvSpPr>
        <p:spPr>
          <a:xfrm>
            <a:off x="5388525" y="3881170"/>
            <a:ext cx="1076325" cy="369332"/>
          </a:xfrm>
          <a:prstGeom prst="rect">
            <a:avLst/>
          </a:prstGeom>
          <a:noFill/>
        </p:spPr>
        <p:txBody>
          <a:bodyPr wrap="square">
            <a:spAutoFit/>
          </a:bodyPr>
          <a:lstStyle/>
          <a:p>
            <a:r>
              <a:rPr lang="cs-CZ" dirty="0"/>
              <a:t>čas letu</a:t>
            </a:r>
          </a:p>
        </p:txBody>
      </p:sp>
    </p:spTree>
    <p:extLst>
      <p:ext uri="{BB962C8B-B14F-4D97-AF65-F5344CB8AC3E}">
        <p14:creationId xmlns:p14="http://schemas.microsoft.com/office/powerpoint/2010/main" val="2113631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FF60895-0E73-4DE4-BD2D-98BB923D7E3E}"/>
              </a:ext>
            </a:extLst>
          </p:cNvPr>
          <p:cNvSpPr txBox="1"/>
          <p:nvPr/>
        </p:nvSpPr>
        <p:spPr>
          <a:xfrm>
            <a:off x="197643" y="750838"/>
            <a:ext cx="8748713" cy="2862322"/>
          </a:xfrm>
          <a:prstGeom prst="rect">
            <a:avLst/>
          </a:prstGeom>
          <a:noFill/>
        </p:spPr>
        <p:txBody>
          <a:bodyPr wrap="square">
            <a:spAutoFit/>
          </a:bodyPr>
          <a:lstStyle/>
          <a:p>
            <a:pPr algn="just"/>
            <a:r>
              <a:rPr lang="cs-CZ" sz="2000" b="0" i="0" dirty="0">
                <a:effectLst/>
              </a:rPr>
              <a:t>Letadlo shazuje bombu na loď. Letadlo letí ve výšce 320m nad mořem rychlostí 180 km.h</a:t>
            </a:r>
            <a:r>
              <a:rPr lang="cs-CZ" sz="2000" b="0" i="0" baseline="30000" dirty="0">
                <a:effectLst/>
              </a:rPr>
              <a:t>-1</a:t>
            </a:r>
            <a:r>
              <a:rPr lang="cs-CZ" sz="2000" b="0" i="0" dirty="0">
                <a:effectLst/>
              </a:rPr>
              <a:t>. Loď se pohybuje rychlostí 36 km.h</a:t>
            </a:r>
            <a:r>
              <a:rPr lang="cs-CZ" sz="2000" b="0" i="0" baseline="30000" dirty="0">
                <a:effectLst/>
              </a:rPr>
              <a:t>-1</a:t>
            </a:r>
            <a:r>
              <a:rPr lang="cs-CZ" sz="2000" b="0" i="0" dirty="0">
                <a:effectLst/>
              </a:rPr>
              <a:t>. V jaké vzdálenosti od lodi musí posádka letadla bombu uvolnit, aby tato trefila loď, pokud se letadlo pohybuje</a:t>
            </a:r>
          </a:p>
          <a:p>
            <a:pPr algn="just"/>
            <a:r>
              <a:rPr lang="cs-CZ" sz="2000" b="0" i="0" dirty="0">
                <a:effectLst/>
              </a:rPr>
              <a:t> a) stejným směrem jako loď</a:t>
            </a:r>
          </a:p>
          <a:p>
            <a:pPr algn="just"/>
            <a:r>
              <a:rPr lang="cs-CZ" sz="2000" b="0" i="0" dirty="0">
                <a:effectLst/>
              </a:rPr>
              <a:t> b) opačným směrem než loď</a:t>
            </a:r>
          </a:p>
          <a:p>
            <a:pPr algn="just"/>
            <a:endParaRPr lang="cs-CZ" sz="2000" dirty="0"/>
          </a:p>
          <a:p>
            <a:pPr algn="just"/>
            <a:r>
              <a:rPr lang="cs-CZ" sz="2000" b="0" i="0" dirty="0">
                <a:effectLst/>
              </a:rPr>
              <a:t>v</a:t>
            </a:r>
            <a:r>
              <a:rPr lang="cs-CZ" sz="2000" b="0" i="0" baseline="-25000" dirty="0">
                <a:effectLst/>
              </a:rPr>
              <a:t>1</a:t>
            </a:r>
            <a:r>
              <a:rPr lang="cs-CZ" sz="2000" b="0" i="0" dirty="0">
                <a:effectLst/>
              </a:rPr>
              <a:t> = 180 km.h</a:t>
            </a:r>
            <a:r>
              <a:rPr lang="cs-CZ" sz="2000" b="0" i="0" baseline="30000" dirty="0">
                <a:effectLst/>
              </a:rPr>
              <a:t>-1</a:t>
            </a:r>
            <a:r>
              <a:rPr lang="cs-CZ" sz="2000" b="0" i="0" dirty="0">
                <a:effectLst/>
              </a:rPr>
              <a:t>= 50 m.s</a:t>
            </a:r>
            <a:r>
              <a:rPr lang="cs-CZ" sz="2000" b="0" i="0" baseline="30000" dirty="0">
                <a:effectLst/>
              </a:rPr>
              <a:t>-1</a:t>
            </a:r>
            <a:endParaRPr lang="cs-CZ" sz="2000" b="0" i="0" dirty="0">
              <a:effectLst/>
            </a:endParaRPr>
          </a:p>
          <a:p>
            <a:pPr algn="just"/>
            <a:r>
              <a:rPr lang="cs-CZ" sz="2000" b="0" i="0" dirty="0">
                <a:effectLst/>
              </a:rPr>
              <a:t>v</a:t>
            </a:r>
            <a:r>
              <a:rPr lang="cs-CZ" sz="2000" b="0" i="0" baseline="-25000" dirty="0">
                <a:effectLst/>
              </a:rPr>
              <a:t>2</a:t>
            </a:r>
            <a:r>
              <a:rPr lang="cs-CZ" sz="2000" b="0" i="0" dirty="0">
                <a:effectLst/>
              </a:rPr>
              <a:t> = 36 km.h</a:t>
            </a:r>
            <a:r>
              <a:rPr lang="cs-CZ" sz="2000" b="0" i="0" baseline="30000" dirty="0">
                <a:effectLst/>
              </a:rPr>
              <a:t>-1</a:t>
            </a:r>
            <a:r>
              <a:rPr lang="cs-CZ" sz="2000" b="0" i="0" dirty="0">
                <a:effectLst/>
              </a:rPr>
              <a:t>= 10 m.s</a:t>
            </a:r>
            <a:r>
              <a:rPr lang="cs-CZ" sz="2000" b="0" i="0" baseline="30000" dirty="0">
                <a:effectLst/>
              </a:rPr>
              <a:t>-1</a:t>
            </a:r>
            <a:endParaRPr lang="cs-CZ" sz="2000" b="0" i="0" dirty="0">
              <a:effectLst/>
            </a:endParaRPr>
          </a:p>
          <a:p>
            <a:pPr algn="just"/>
            <a:r>
              <a:rPr lang="cs-CZ" sz="2000" b="0" i="0" dirty="0">
                <a:effectLst/>
              </a:rPr>
              <a:t>h = 320 m</a:t>
            </a:r>
          </a:p>
        </p:txBody>
      </p:sp>
      <p:pic>
        <p:nvPicPr>
          <p:cNvPr id="2050" name="Picture 2">
            <a:extLst>
              <a:ext uri="{FF2B5EF4-FFF2-40B4-BE49-F238E27FC236}">
                <a16:creationId xmlns:a16="http://schemas.microsoft.com/office/drawing/2014/main" id="{02576CF6-0976-41D7-B956-30FE53570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5454" y="1824038"/>
            <a:ext cx="3712310" cy="227171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D474D935-9F1E-46BA-A78F-19103A0432C4}"/>
              </a:ext>
            </a:extLst>
          </p:cNvPr>
          <p:cNvSpPr txBox="1"/>
          <p:nvPr/>
        </p:nvSpPr>
        <p:spPr>
          <a:xfrm>
            <a:off x="197642" y="3966686"/>
            <a:ext cx="8660607" cy="1477328"/>
          </a:xfrm>
          <a:prstGeom prst="rect">
            <a:avLst/>
          </a:prstGeom>
          <a:noFill/>
        </p:spPr>
        <p:txBody>
          <a:bodyPr wrap="square">
            <a:spAutoFit/>
          </a:bodyPr>
          <a:lstStyle/>
          <a:p>
            <a:pPr marL="342900" indent="-342900" algn="l">
              <a:buAutoNum type="alphaLcParenR"/>
            </a:pPr>
            <a:r>
              <a:rPr lang="cs-CZ" b="0" i="0" dirty="0">
                <a:effectLst/>
                <a:latin typeface="Segoe UI" panose="020B0502040204020203" pitchFamily="34" charset="0"/>
              </a:rPr>
              <a:t>Letadlo letí stejným směrem jako loď </a:t>
            </a:r>
            <a:endParaRPr lang="cs-CZ" dirty="0">
              <a:latin typeface="Segoe UI" panose="020B0502040204020203" pitchFamily="34" charset="0"/>
            </a:endParaRPr>
          </a:p>
          <a:p>
            <a:pPr algn="l"/>
            <a:r>
              <a:rPr lang="cs-CZ" b="0" i="0" dirty="0">
                <a:effectLst/>
                <a:latin typeface="Segoe UI" panose="020B0502040204020203" pitchFamily="34" charset="0"/>
              </a:rPr>
              <a:t>                     x = d - s = 400 m – 80 m = 320 m před lodí    </a:t>
            </a:r>
            <a:br>
              <a:rPr lang="cs-CZ" b="0" i="0" dirty="0">
                <a:effectLst/>
                <a:latin typeface="Segoe UI" panose="020B0502040204020203" pitchFamily="34" charset="0"/>
              </a:rPr>
            </a:br>
            <a:endParaRPr lang="cs-CZ" b="0" i="0" dirty="0">
              <a:effectLst/>
              <a:latin typeface="Segoe UI" panose="020B0502040204020203" pitchFamily="34" charset="0"/>
            </a:endParaRPr>
          </a:p>
          <a:p>
            <a:pPr algn="l"/>
            <a:r>
              <a:rPr lang="cs-CZ" b="0" i="0" dirty="0">
                <a:effectLst/>
                <a:latin typeface="Segoe UI" panose="020B0502040204020203" pitchFamily="34" charset="0"/>
              </a:rPr>
              <a:t>b) Letadlo letí opačným směrem než loď </a:t>
            </a:r>
          </a:p>
          <a:p>
            <a:pPr algn="l"/>
            <a:r>
              <a:rPr lang="cs-CZ" dirty="0">
                <a:latin typeface="Segoe UI" panose="020B0502040204020203" pitchFamily="34" charset="0"/>
              </a:rPr>
              <a:t>                     </a:t>
            </a:r>
            <a:r>
              <a:rPr lang="cs-CZ" b="0" i="0" dirty="0">
                <a:effectLst/>
                <a:latin typeface="Segoe UI" panose="020B0502040204020203" pitchFamily="34" charset="0"/>
              </a:rPr>
              <a:t>x = d + s = 400 m + 80 m = 480 m před lodí</a:t>
            </a:r>
          </a:p>
        </p:txBody>
      </p:sp>
      <p:sp>
        <p:nvSpPr>
          <p:cNvPr id="6" name="TextovéPole 5">
            <a:extLst>
              <a:ext uri="{FF2B5EF4-FFF2-40B4-BE49-F238E27FC236}">
                <a16:creationId xmlns:a16="http://schemas.microsoft.com/office/drawing/2014/main" id="{23175E2B-CC67-4D60-BFFB-4B4A7DCD70DB}"/>
              </a:ext>
            </a:extLst>
          </p:cNvPr>
          <p:cNvSpPr txBox="1"/>
          <p:nvPr/>
        </p:nvSpPr>
        <p:spPr>
          <a:xfrm>
            <a:off x="197642" y="166479"/>
            <a:ext cx="4572000" cy="461665"/>
          </a:xfrm>
          <a:prstGeom prst="rect">
            <a:avLst/>
          </a:prstGeom>
          <a:noFill/>
        </p:spPr>
        <p:txBody>
          <a:bodyPr wrap="square">
            <a:spAutoFit/>
          </a:bodyPr>
          <a:lstStyle/>
          <a:p>
            <a:r>
              <a:rPr lang="cs-CZ" sz="2400" b="1" i="0" dirty="0">
                <a:effectLst/>
              </a:rPr>
              <a:t>Příklad</a:t>
            </a:r>
          </a:p>
        </p:txBody>
      </p:sp>
    </p:spTree>
    <p:extLst>
      <p:ext uri="{BB962C8B-B14F-4D97-AF65-F5344CB8AC3E}">
        <p14:creationId xmlns:p14="http://schemas.microsoft.com/office/powerpoint/2010/main" val="13734503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0DE03C-6A2A-4E08-9078-5A9BE70E1D02}"/>
              </a:ext>
            </a:extLst>
          </p:cNvPr>
          <p:cNvSpPr>
            <a:spLocks noGrp="1"/>
          </p:cNvSpPr>
          <p:nvPr>
            <p:ph type="title"/>
          </p:nvPr>
        </p:nvSpPr>
        <p:spPr>
          <a:xfrm>
            <a:off x="179169" y="112713"/>
            <a:ext cx="8229600" cy="592137"/>
          </a:xfrm>
        </p:spPr>
        <p:txBody>
          <a:bodyPr>
            <a:normAutofit/>
          </a:bodyPr>
          <a:lstStyle/>
          <a:p>
            <a:r>
              <a:rPr lang="en-US" sz="2400" b="1" dirty="0" err="1">
                <a:latin typeface="+mn-lt"/>
              </a:rPr>
              <a:t>Vrh</a:t>
            </a:r>
            <a:r>
              <a:rPr lang="en-US" sz="2400" b="1" dirty="0">
                <a:latin typeface="+mn-lt"/>
              </a:rPr>
              <a:t> </a:t>
            </a:r>
            <a:r>
              <a:rPr lang="cs-CZ" sz="2400" b="1" dirty="0">
                <a:latin typeface="+mn-lt"/>
              </a:rPr>
              <a:t>šikmý</a:t>
            </a:r>
          </a:p>
        </p:txBody>
      </p:sp>
      <p:sp>
        <p:nvSpPr>
          <p:cNvPr id="8" name="TextovéPole 7">
            <a:extLst>
              <a:ext uri="{FF2B5EF4-FFF2-40B4-BE49-F238E27FC236}">
                <a16:creationId xmlns:a16="http://schemas.microsoft.com/office/drawing/2014/main" id="{15B19019-526A-499A-B079-E8A22BA444F1}"/>
              </a:ext>
            </a:extLst>
          </p:cNvPr>
          <p:cNvSpPr txBox="1"/>
          <p:nvPr/>
        </p:nvSpPr>
        <p:spPr>
          <a:xfrm>
            <a:off x="133350" y="813347"/>
            <a:ext cx="8877299" cy="2246769"/>
          </a:xfrm>
          <a:prstGeom prst="rect">
            <a:avLst/>
          </a:prstGeom>
          <a:noFill/>
        </p:spPr>
        <p:txBody>
          <a:bodyPr wrap="square">
            <a:spAutoFit/>
          </a:bodyPr>
          <a:lstStyle/>
          <a:p>
            <a:pPr algn="just"/>
            <a:r>
              <a:rPr lang="cs-CZ" sz="2000" b="1" dirty="0"/>
              <a:t>Vrh šikmý </a:t>
            </a:r>
            <a:r>
              <a:rPr lang="cs-CZ" sz="2000" dirty="0"/>
              <a:t>je pohyb tělesa v tíhovém poli, při kterém počáteční rychlost svírá s horizontem </a:t>
            </a:r>
            <a:r>
              <a:rPr lang="cs-CZ" sz="2000" b="1" dirty="0"/>
              <a:t>nenulový elevační úhel</a:t>
            </a:r>
            <a:r>
              <a:rPr lang="cs-CZ" sz="2000" dirty="0"/>
              <a:t>. Pohyb se skládá z </a:t>
            </a:r>
            <a:r>
              <a:rPr lang="cs-CZ" sz="2000" u="sng" dirty="0"/>
              <a:t>rovnoměrného přímočarého pohybu</a:t>
            </a:r>
            <a:r>
              <a:rPr lang="cs-CZ" sz="2000" dirty="0"/>
              <a:t> touto rychlostí v původním směru (osa x) a z </a:t>
            </a:r>
            <a:r>
              <a:rPr lang="cs-CZ" sz="2000" u="sng" dirty="0"/>
              <a:t>volného pádu </a:t>
            </a:r>
            <a:r>
              <a:rPr lang="cs-CZ" sz="2000" dirty="0"/>
              <a:t>(tj. rovnoměrně zrychleného pohybu) ve směru tíhového zrychlení g, (osa y.) Trajektorií je rovinná křivka, ve směru osy z pohyb neprobíhá). Při kladném elevačním úhlu (0° &lt; α &lt; 90°) se jedná o </a:t>
            </a:r>
            <a:r>
              <a:rPr lang="cs-CZ" sz="2000" b="1" dirty="0"/>
              <a:t>vrh šikmý vzhůru</a:t>
            </a:r>
            <a:r>
              <a:rPr lang="cs-CZ" sz="2000" dirty="0"/>
              <a:t>, při záporném (−90° &lt; α &lt; 0°) o </a:t>
            </a:r>
            <a:r>
              <a:rPr lang="cs-CZ" sz="2000" b="1" dirty="0"/>
              <a:t>vrh šikmý dolů </a:t>
            </a:r>
            <a:r>
              <a:rPr lang="cs-CZ" sz="2000" dirty="0"/>
              <a:t>(při nulovém elevačním úhlu se jedná o vrh vodorovný). </a:t>
            </a:r>
          </a:p>
        </p:txBody>
      </p:sp>
      <p:sp>
        <p:nvSpPr>
          <p:cNvPr id="10" name="TextovéPole 9">
            <a:extLst>
              <a:ext uri="{FF2B5EF4-FFF2-40B4-BE49-F238E27FC236}">
                <a16:creationId xmlns:a16="http://schemas.microsoft.com/office/drawing/2014/main" id="{C113309A-B079-44AA-A59D-DA8D7E872A24}"/>
              </a:ext>
            </a:extLst>
          </p:cNvPr>
          <p:cNvSpPr txBox="1"/>
          <p:nvPr/>
        </p:nvSpPr>
        <p:spPr>
          <a:xfrm>
            <a:off x="102640" y="6061376"/>
            <a:ext cx="8877299" cy="707886"/>
          </a:xfrm>
          <a:prstGeom prst="rect">
            <a:avLst/>
          </a:prstGeom>
          <a:noFill/>
        </p:spPr>
        <p:txBody>
          <a:bodyPr wrap="square">
            <a:spAutoFit/>
          </a:bodyPr>
          <a:lstStyle/>
          <a:p>
            <a:pPr algn="just"/>
            <a:r>
              <a:rPr lang="cs-CZ" sz="2000" b="0" i="0" dirty="0">
                <a:solidFill>
                  <a:srgbClr val="202122"/>
                </a:solidFill>
                <a:effectLst/>
              </a:rPr>
              <a:t>Z rovnic vyplývá, že maximální výšky vrhu lze dosáhnout pod úhlem 90° a největšího dostřelu pod úhlem 45°.</a:t>
            </a:r>
            <a:endParaRPr lang="cs-CZ" sz="2000" dirty="0"/>
          </a:p>
        </p:txBody>
      </p:sp>
      <p:pic>
        <p:nvPicPr>
          <p:cNvPr id="9" name="Grafický objekt 8">
            <a:extLst>
              <a:ext uri="{FF2B5EF4-FFF2-40B4-BE49-F238E27FC236}">
                <a16:creationId xmlns:a16="http://schemas.microsoft.com/office/drawing/2014/main" id="{E2A49877-A86D-4580-BDF6-016471A56C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5604" y="3504809"/>
            <a:ext cx="2733974" cy="557587"/>
          </a:xfrm>
          <a:prstGeom prst="rect">
            <a:avLst/>
          </a:prstGeom>
        </p:spPr>
      </p:pic>
      <p:pic>
        <p:nvPicPr>
          <p:cNvPr id="12" name="Grafický objekt 11">
            <a:extLst>
              <a:ext uri="{FF2B5EF4-FFF2-40B4-BE49-F238E27FC236}">
                <a16:creationId xmlns:a16="http://schemas.microsoft.com/office/drawing/2014/main" id="{BC84E6F0-14A7-40E9-8DC8-DA221C3050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4179" y="3243907"/>
            <a:ext cx="2012668" cy="260902"/>
          </a:xfrm>
          <a:prstGeom prst="rect">
            <a:avLst/>
          </a:prstGeom>
        </p:spPr>
      </p:pic>
      <p:pic>
        <p:nvPicPr>
          <p:cNvPr id="16" name="Obrázek 15">
            <a:extLst>
              <a:ext uri="{FF2B5EF4-FFF2-40B4-BE49-F238E27FC236}">
                <a16:creationId xmlns:a16="http://schemas.microsoft.com/office/drawing/2014/main" id="{59B96501-F08D-47DF-864B-3B5AA7A44D54}"/>
              </a:ext>
            </a:extLst>
          </p:cNvPr>
          <p:cNvPicPr>
            <a:picLocks noChangeAspect="1"/>
          </p:cNvPicPr>
          <p:nvPr/>
        </p:nvPicPr>
        <p:blipFill>
          <a:blip r:embed="rId6"/>
          <a:stretch>
            <a:fillRect/>
          </a:stretch>
        </p:blipFill>
        <p:spPr>
          <a:xfrm>
            <a:off x="102640" y="4039525"/>
            <a:ext cx="1685925" cy="752475"/>
          </a:xfrm>
          <a:prstGeom prst="rect">
            <a:avLst/>
          </a:prstGeom>
        </p:spPr>
      </p:pic>
      <p:pic>
        <p:nvPicPr>
          <p:cNvPr id="18" name="Obrázek 17">
            <a:extLst>
              <a:ext uri="{FF2B5EF4-FFF2-40B4-BE49-F238E27FC236}">
                <a16:creationId xmlns:a16="http://schemas.microsoft.com/office/drawing/2014/main" id="{34B1DB81-0AA2-484F-BBC1-AE730725548D}"/>
              </a:ext>
            </a:extLst>
          </p:cNvPr>
          <p:cNvPicPr>
            <a:picLocks noChangeAspect="1"/>
          </p:cNvPicPr>
          <p:nvPr/>
        </p:nvPicPr>
        <p:blipFill>
          <a:blip r:embed="rId7"/>
          <a:stretch>
            <a:fillRect/>
          </a:stretch>
        </p:blipFill>
        <p:spPr>
          <a:xfrm>
            <a:off x="180395" y="4710342"/>
            <a:ext cx="1628775" cy="800100"/>
          </a:xfrm>
          <a:prstGeom prst="rect">
            <a:avLst/>
          </a:prstGeom>
        </p:spPr>
      </p:pic>
      <p:pic>
        <p:nvPicPr>
          <p:cNvPr id="20" name="Obrázek 19">
            <a:extLst>
              <a:ext uri="{FF2B5EF4-FFF2-40B4-BE49-F238E27FC236}">
                <a16:creationId xmlns:a16="http://schemas.microsoft.com/office/drawing/2014/main" id="{E510E1E3-951E-40D9-89DC-EFB011AFAFE6}"/>
              </a:ext>
            </a:extLst>
          </p:cNvPr>
          <p:cNvPicPr>
            <a:picLocks noChangeAspect="1"/>
          </p:cNvPicPr>
          <p:nvPr/>
        </p:nvPicPr>
        <p:blipFill>
          <a:blip r:embed="rId8"/>
          <a:stretch>
            <a:fillRect/>
          </a:stretch>
        </p:blipFill>
        <p:spPr>
          <a:xfrm>
            <a:off x="282843" y="5431966"/>
            <a:ext cx="1630001" cy="707886"/>
          </a:xfrm>
          <a:prstGeom prst="rect">
            <a:avLst/>
          </a:prstGeom>
        </p:spPr>
      </p:pic>
      <p:pic>
        <p:nvPicPr>
          <p:cNvPr id="289794" name="Picture 2" descr="See the source image">
            <a:extLst>
              <a:ext uri="{FF2B5EF4-FFF2-40B4-BE49-F238E27FC236}">
                <a16:creationId xmlns:a16="http://schemas.microsoft.com/office/drawing/2014/main" id="{AB52DC82-6394-4B3E-A718-3FCF0C2FD1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16860" y="3168613"/>
            <a:ext cx="5524500" cy="27622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ovéPole 20">
            <a:extLst>
              <a:ext uri="{FF2B5EF4-FFF2-40B4-BE49-F238E27FC236}">
                <a16:creationId xmlns:a16="http://schemas.microsoft.com/office/drawing/2014/main" id="{5C7CA8CF-0534-4DEC-9CA3-8D50FCB438AF}"/>
              </a:ext>
            </a:extLst>
          </p:cNvPr>
          <p:cNvSpPr txBox="1"/>
          <p:nvPr/>
        </p:nvSpPr>
        <p:spPr>
          <a:xfrm>
            <a:off x="1825802" y="4217328"/>
            <a:ext cx="1166538" cy="369332"/>
          </a:xfrm>
          <a:prstGeom prst="rect">
            <a:avLst/>
          </a:prstGeom>
          <a:noFill/>
        </p:spPr>
        <p:txBody>
          <a:bodyPr wrap="none" rtlCol="0">
            <a:spAutoFit/>
          </a:bodyPr>
          <a:lstStyle/>
          <a:p>
            <a:r>
              <a:rPr lang="cs-CZ" dirty="0"/>
              <a:t>délka vrhu</a:t>
            </a:r>
          </a:p>
        </p:txBody>
      </p:sp>
      <p:sp>
        <p:nvSpPr>
          <p:cNvPr id="22" name="TextovéPole 21">
            <a:extLst>
              <a:ext uri="{FF2B5EF4-FFF2-40B4-BE49-F238E27FC236}">
                <a16:creationId xmlns:a16="http://schemas.microsoft.com/office/drawing/2014/main" id="{15B13AB5-550C-4F11-8E8E-331E1C32E308}"/>
              </a:ext>
            </a:extLst>
          </p:cNvPr>
          <p:cNvSpPr txBox="1"/>
          <p:nvPr/>
        </p:nvSpPr>
        <p:spPr>
          <a:xfrm>
            <a:off x="1733339" y="4845321"/>
            <a:ext cx="1689437" cy="369332"/>
          </a:xfrm>
          <a:prstGeom prst="rect">
            <a:avLst/>
          </a:prstGeom>
          <a:noFill/>
        </p:spPr>
        <p:txBody>
          <a:bodyPr wrap="none" rtlCol="0">
            <a:spAutoFit/>
          </a:bodyPr>
          <a:lstStyle/>
          <a:p>
            <a:r>
              <a:rPr lang="cs-CZ" dirty="0"/>
              <a:t>max. výška vrhu</a:t>
            </a:r>
          </a:p>
        </p:txBody>
      </p:sp>
      <p:sp>
        <p:nvSpPr>
          <p:cNvPr id="23" name="TextovéPole 22">
            <a:extLst>
              <a:ext uri="{FF2B5EF4-FFF2-40B4-BE49-F238E27FC236}">
                <a16:creationId xmlns:a16="http://schemas.microsoft.com/office/drawing/2014/main" id="{2137BB7C-A3F8-4CBB-88B0-76CC6A664E4D}"/>
              </a:ext>
            </a:extLst>
          </p:cNvPr>
          <p:cNvSpPr txBox="1"/>
          <p:nvPr/>
        </p:nvSpPr>
        <p:spPr>
          <a:xfrm>
            <a:off x="2039894" y="5510442"/>
            <a:ext cx="1076325" cy="369332"/>
          </a:xfrm>
          <a:prstGeom prst="rect">
            <a:avLst/>
          </a:prstGeom>
          <a:noFill/>
        </p:spPr>
        <p:txBody>
          <a:bodyPr wrap="square">
            <a:spAutoFit/>
          </a:bodyPr>
          <a:lstStyle/>
          <a:p>
            <a:r>
              <a:rPr lang="cs-CZ" dirty="0"/>
              <a:t>čas letu</a:t>
            </a:r>
          </a:p>
        </p:txBody>
      </p:sp>
    </p:spTree>
    <p:extLst>
      <p:ext uri="{BB962C8B-B14F-4D97-AF65-F5344CB8AC3E}">
        <p14:creationId xmlns:p14="http://schemas.microsoft.com/office/powerpoint/2010/main" val="3796212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a:extLst>
              <a:ext uri="{FF2B5EF4-FFF2-40B4-BE49-F238E27FC236}">
                <a16:creationId xmlns:a16="http://schemas.microsoft.com/office/drawing/2014/main" id="{58F36B6A-3EBD-4F44-981F-F0396909ECF4}"/>
              </a:ext>
            </a:extLst>
          </p:cNvPr>
          <p:cNvSpPr txBox="1"/>
          <p:nvPr/>
        </p:nvSpPr>
        <p:spPr>
          <a:xfrm>
            <a:off x="126206" y="810488"/>
            <a:ext cx="8891587" cy="1938992"/>
          </a:xfrm>
          <a:prstGeom prst="rect">
            <a:avLst/>
          </a:prstGeom>
          <a:noFill/>
        </p:spPr>
        <p:txBody>
          <a:bodyPr wrap="square">
            <a:spAutoFit/>
          </a:bodyPr>
          <a:lstStyle/>
          <a:p>
            <a:pPr algn="just"/>
            <a:r>
              <a:rPr lang="cs-CZ" sz="2000" dirty="0"/>
              <a:t>   Všechny trajektorie šikmých vrhů stejnou rychlostí </a:t>
            </a:r>
            <a:r>
              <a:rPr lang="cs-CZ" sz="2000" b="1" dirty="0"/>
              <a:t>v</a:t>
            </a:r>
            <a:r>
              <a:rPr lang="cs-CZ" sz="2000" baseline="-25000" dirty="0"/>
              <a:t>0</a:t>
            </a:r>
            <a:r>
              <a:rPr lang="cs-CZ" sz="2000" dirty="0"/>
              <a:t> pod různými elevačními úhly </a:t>
            </a:r>
            <a:r>
              <a:rPr lang="el-GR" sz="2000" dirty="0"/>
              <a:t>α</a:t>
            </a:r>
            <a:r>
              <a:rPr lang="cs-CZ" sz="2000" dirty="0"/>
              <a:t>  vytváří množinu trajektorií, jejichž obálkou je křivka zvaná </a:t>
            </a:r>
            <a:r>
              <a:rPr lang="cs-CZ" sz="2000" b="1" dirty="0"/>
              <a:t>ochranná parabola</a:t>
            </a:r>
            <a:r>
              <a:rPr lang="cs-CZ" sz="2000" dirty="0"/>
              <a:t>. Body za ochrannou parabolou nemohou být při rychlosti vrhu </a:t>
            </a:r>
            <a:r>
              <a:rPr lang="cs-CZ" sz="2000" b="1" dirty="0"/>
              <a:t>v</a:t>
            </a:r>
            <a:r>
              <a:rPr lang="cs-CZ" sz="2000" baseline="-25000" dirty="0"/>
              <a:t>0</a:t>
            </a:r>
            <a:r>
              <a:rPr lang="cs-CZ" sz="2000" dirty="0"/>
              <a:t> zasaženy.</a:t>
            </a:r>
            <a:r>
              <a:rPr lang="en-US" sz="2000" dirty="0"/>
              <a:t> </a:t>
            </a:r>
            <a:endParaRPr lang="cs-CZ" sz="2000" dirty="0"/>
          </a:p>
          <a:p>
            <a:pPr algn="just"/>
            <a:r>
              <a:rPr lang="cs-CZ" sz="2000" b="0" i="0" dirty="0">
                <a:solidFill>
                  <a:srgbClr val="000000"/>
                </a:solidFill>
                <a:effectLst/>
              </a:rPr>
              <a:t>   Pokud by</a:t>
            </a:r>
            <a:r>
              <a:rPr lang="en-US" sz="2000" b="0" i="0" dirty="0" err="1">
                <a:solidFill>
                  <a:srgbClr val="000000"/>
                </a:solidFill>
                <a:effectLst/>
              </a:rPr>
              <a:t>chom</a:t>
            </a:r>
            <a:r>
              <a:rPr lang="en-US" sz="2000" b="0" i="0" dirty="0">
                <a:solidFill>
                  <a:srgbClr val="000000"/>
                </a:solidFill>
                <a:effectLst/>
              </a:rPr>
              <a:t> m</a:t>
            </a:r>
            <a:r>
              <a:rPr lang="cs-CZ" sz="2000" b="0" i="0" dirty="0">
                <a:solidFill>
                  <a:srgbClr val="000000"/>
                </a:solidFill>
                <a:effectLst/>
              </a:rPr>
              <a:t>ě</a:t>
            </a:r>
            <a:r>
              <a:rPr lang="en-US" sz="2000" b="0" i="0" dirty="0">
                <a:solidFill>
                  <a:srgbClr val="000000"/>
                </a:solidFill>
                <a:effectLst/>
              </a:rPr>
              <a:t>li </a:t>
            </a:r>
            <a:r>
              <a:rPr lang="cs-CZ" sz="2000" b="0" i="0" dirty="0">
                <a:solidFill>
                  <a:srgbClr val="000000"/>
                </a:solidFill>
                <a:effectLst/>
              </a:rPr>
              <a:t>protiletadlové dělo v bodě 0 a letadlo by bylo mimo ochrannou parabolu, znamená to, že letadlo je v bezpečí, protože ho tímto dělem již není možné zasáhnout. </a:t>
            </a:r>
            <a:endParaRPr lang="cs-CZ" sz="2000" dirty="0"/>
          </a:p>
        </p:txBody>
      </p:sp>
      <p:sp>
        <p:nvSpPr>
          <p:cNvPr id="17" name="TextovéPole 16">
            <a:extLst>
              <a:ext uri="{FF2B5EF4-FFF2-40B4-BE49-F238E27FC236}">
                <a16:creationId xmlns:a16="http://schemas.microsoft.com/office/drawing/2014/main" id="{5F79AEE6-8F82-4C3C-824F-A1A9EC8A0DA2}"/>
              </a:ext>
            </a:extLst>
          </p:cNvPr>
          <p:cNvSpPr txBox="1"/>
          <p:nvPr/>
        </p:nvSpPr>
        <p:spPr>
          <a:xfrm>
            <a:off x="202406" y="188883"/>
            <a:ext cx="4572000" cy="461665"/>
          </a:xfrm>
          <a:prstGeom prst="rect">
            <a:avLst/>
          </a:prstGeom>
          <a:noFill/>
        </p:spPr>
        <p:txBody>
          <a:bodyPr wrap="square">
            <a:spAutoFit/>
          </a:bodyPr>
          <a:lstStyle/>
          <a:p>
            <a:r>
              <a:rPr lang="cs-CZ" sz="2400" b="1" dirty="0"/>
              <a:t>Ochranná parabola</a:t>
            </a:r>
          </a:p>
        </p:txBody>
      </p:sp>
      <p:pic>
        <p:nvPicPr>
          <p:cNvPr id="290822" name="Picture 6">
            <a:extLst>
              <a:ext uri="{FF2B5EF4-FFF2-40B4-BE49-F238E27FC236}">
                <a16:creationId xmlns:a16="http://schemas.microsoft.com/office/drawing/2014/main" id="{72AAD481-8190-49A9-A178-448AE2F41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944" y="3269060"/>
            <a:ext cx="6800112" cy="3400057"/>
          </a:xfrm>
          <a:prstGeom prst="rect">
            <a:avLst/>
          </a:prstGeom>
          <a:noFill/>
          <a:extLst>
            <a:ext uri="{909E8E84-426E-40DD-AFC4-6F175D3DCCD1}">
              <a14:hiddenFill xmlns:a14="http://schemas.microsoft.com/office/drawing/2010/main">
                <a:solidFill>
                  <a:srgbClr val="FFFFFF"/>
                </a:solidFill>
              </a14:hiddenFill>
            </a:ext>
          </a:extLst>
        </p:spPr>
      </p:pic>
      <p:pic>
        <p:nvPicPr>
          <p:cNvPr id="19" name="Grafický objekt 18">
            <a:extLst>
              <a:ext uri="{FF2B5EF4-FFF2-40B4-BE49-F238E27FC236}">
                <a16:creationId xmlns:a16="http://schemas.microsoft.com/office/drawing/2014/main" id="{84F4C5BF-CB69-4337-B85C-F8081516AF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67818" y="3429000"/>
            <a:ext cx="1721436" cy="120295"/>
          </a:xfrm>
          <a:prstGeom prst="rect">
            <a:avLst/>
          </a:prstGeom>
        </p:spPr>
      </p:pic>
    </p:spTree>
    <p:extLst>
      <p:ext uri="{BB962C8B-B14F-4D97-AF65-F5344CB8AC3E}">
        <p14:creationId xmlns:p14="http://schemas.microsoft.com/office/powerpoint/2010/main" val="17238019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B3471CB6-EF40-429F-8B73-4AB01C80A7F7}"/>
              </a:ext>
            </a:extLst>
          </p:cNvPr>
          <p:cNvSpPr txBox="1"/>
          <p:nvPr/>
        </p:nvSpPr>
        <p:spPr>
          <a:xfrm>
            <a:off x="276225" y="695325"/>
            <a:ext cx="8591550" cy="4955203"/>
          </a:xfrm>
          <a:prstGeom prst="rect">
            <a:avLst/>
          </a:prstGeom>
          <a:noFill/>
        </p:spPr>
        <p:txBody>
          <a:bodyPr wrap="square" rtlCol="0">
            <a:spAutoFit/>
          </a:bodyPr>
          <a:lstStyle/>
          <a:p>
            <a:pPr algn="just"/>
            <a:r>
              <a:rPr lang="cs-CZ" sz="2000" dirty="0"/>
              <a:t>Tryska vodní fontány se nachází ve výšce 1,5 m nad středem kruhové nádržky a vůči vodorovné rovině je nakloněna o úhel 45°. Voda stříká z trysky rychlostí 3 m.s</a:t>
            </a:r>
            <a:r>
              <a:rPr lang="cs-CZ" sz="2000" baseline="30000" dirty="0"/>
              <a:t>-1</a:t>
            </a:r>
            <a:r>
              <a:rPr lang="cs-CZ" sz="2000" dirty="0"/>
              <a:t>. Jaký poloměr musí mít nádržka, aby zachycovala vodu dopadající z trysky?</a:t>
            </a:r>
          </a:p>
          <a:p>
            <a:pPr algn="just"/>
            <a:endParaRPr lang="cs-CZ" sz="800" dirty="0"/>
          </a:p>
          <a:p>
            <a:pPr algn="just"/>
            <a:r>
              <a:rPr lang="cs-CZ" sz="2000" dirty="0"/>
              <a:t>h = 1,5 m</a:t>
            </a:r>
          </a:p>
          <a:p>
            <a:pPr algn="just"/>
            <a:r>
              <a:rPr lang="cs-CZ" sz="2000" dirty="0"/>
              <a:t>v</a:t>
            </a:r>
            <a:r>
              <a:rPr lang="cs-CZ" sz="2000" baseline="-25000" dirty="0"/>
              <a:t>0</a:t>
            </a:r>
            <a:r>
              <a:rPr lang="cs-CZ" sz="2000" dirty="0"/>
              <a:t> = 3 m.s</a:t>
            </a:r>
            <a:r>
              <a:rPr lang="cs-CZ" sz="2000" baseline="30000" dirty="0"/>
              <a:t>-1</a:t>
            </a:r>
          </a:p>
          <a:p>
            <a:pPr algn="just"/>
            <a:r>
              <a:rPr lang="cs-CZ" sz="2000" dirty="0"/>
              <a:t>α = 45°</a:t>
            </a:r>
          </a:p>
          <a:p>
            <a:pPr algn="just"/>
            <a:r>
              <a:rPr lang="cs-CZ" sz="2000" dirty="0"/>
              <a:t>r = ?</a:t>
            </a:r>
          </a:p>
          <a:p>
            <a:pPr algn="just"/>
            <a:r>
              <a:rPr lang="cs-CZ" sz="2000" dirty="0"/>
              <a:t>g = 9,81 m.s</a:t>
            </a:r>
            <a:r>
              <a:rPr lang="cs-CZ" sz="2000" baseline="30000" dirty="0"/>
              <a:t>-2</a:t>
            </a:r>
            <a:endParaRPr lang="cs-CZ" sz="2000" dirty="0"/>
          </a:p>
          <a:p>
            <a:pPr algn="just"/>
            <a:endParaRPr lang="cs-CZ" sz="800" dirty="0"/>
          </a:p>
          <a:p>
            <a:pPr algn="just"/>
            <a:r>
              <a:rPr lang="cs-CZ" sz="2000" dirty="0"/>
              <a:t>r = x = v</a:t>
            </a:r>
            <a:r>
              <a:rPr lang="cs-CZ" sz="2000" baseline="-25000" dirty="0"/>
              <a:t>0</a:t>
            </a:r>
            <a:r>
              <a:rPr lang="cs-CZ" sz="2000" dirty="0"/>
              <a:t>. cos(α).t </a:t>
            </a:r>
          </a:p>
          <a:p>
            <a:pPr algn="just"/>
            <a:r>
              <a:rPr lang="cs-CZ" sz="2000" dirty="0"/>
              <a:t>h = y = y</a:t>
            </a:r>
            <a:r>
              <a:rPr lang="cs-CZ" sz="2000" baseline="-25000" dirty="0"/>
              <a:t>0</a:t>
            </a:r>
            <a:r>
              <a:rPr lang="cs-CZ" sz="2000" dirty="0"/>
              <a:t> + v</a:t>
            </a:r>
            <a:r>
              <a:rPr lang="cs-CZ" sz="2000" baseline="-25000" dirty="0"/>
              <a:t>0</a:t>
            </a:r>
            <a:r>
              <a:rPr lang="cs-CZ" sz="2000" dirty="0"/>
              <a:t>.sin(α).t + ½.g.t</a:t>
            </a:r>
            <a:r>
              <a:rPr lang="cs-CZ" sz="2000" baseline="30000" dirty="0"/>
              <a:t>2</a:t>
            </a:r>
            <a:r>
              <a:rPr lang="cs-CZ" sz="2000" dirty="0"/>
              <a:t> </a:t>
            </a:r>
          </a:p>
          <a:p>
            <a:pPr algn="just"/>
            <a:endParaRPr lang="cs-CZ" sz="800" dirty="0"/>
          </a:p>
          <a:p>
            <a:pPr algn="just"/>
            <a:r>
              <a:rPr lang="cs-CZ" sz="2000" dirty="0"/>
              <a:t>V době dopadu do nádržky:</a:t>
            </a:r>
          </a:p>
          <a:p>
            <a:pPr algn="just"/>
            <a:r>
              <a:rPr lang="cs-CZ" sz="2000" dirty="0"/>
              <a:t>y = y</a:t>
            </a:r>
            <a:r>
              <a:rPr lang="cs-CZ" sz="2000" baseline="-25000" dirty="0"/>
              <a:t>0</a:t>
            </a:r>
            <a:r>
              <a:rPr lang="cs-CZ" sz="2000" dirty="0"/>
              <a:t> + v</a:t>
            </a:r>
            <a:r>
              <a:rPr lang="cs-CZ" sz="2000" baseline="-25000" dirty="0"/>
              <a:t>0</a:t>
            </a:r>
            <a:r>
              <a:rPr lang="cs-CZ" sz="2000" dirty="0"/>
              <a:t>.sin(α).t + ½.g.t</a:t>
            </a:r>
            <a:r>
              <a:rPr lang="cs-CZ" sz="2000" baseline="30000" dirty="0"/>
              <a:t>2</a:t>
            </a:r>
            <a:r>
              <a:rPr lang="cs-CZ" sz="2000" dirty="0"/>
              <a:t> = 0</a:t>
            </a:r>
          </a:p>
          <a:p>
            <a:pPr algn="just"/>
            <a:r>
              <a:rPr lang="cs-CZ" sz="2000" dirty="0"/>
              <a:t>t = (v</a:t>
            </a:r>
            <a:r>
              <a:rPr lang="cs-CZ" sz="2000" baseline="-25000" dirty="0"/>
              <a:t>0</a:t>
            </a:r>
            <a:r>
              <a:rPr lang="cs-CZ" sz="2000" dirty="0"/>
              <a:t>.sin(α) + √2.g.h + v</a:t>
            </a:r>
            <a:r>
              <a:rPr lang="cs-CZ" sz="2000" baseline="-25000" dirty="0"/>
              <a:t>0</a:t>
            </a:r>
            <a:r>
              <a:rPr lang="cs-CZ" sz="2000" dirty="0"/>
              <a:t>.sin(α)</a:t>
            </a:r>
            <a:r>
              <a:rPr lang="cs-CZ" sz="2000" baseline="30000" dirty="0"/>
              <a:t>2</a:t>
            </a:r>
            <a:r>
              <a:rPr lang="cs-CZ" sz="2000" dirty="0"/>
              <a:t>)/g = 0,81 s    (= kladný kořen kvadratické rovnice)</a:t>
            </a:r>
          </a:p>
          <a:p>
            <a:pPr algn="just"/>
            <a:r>
              <a:rPr lang="cs-CZ" sz="2000" dirty="0"/>
              <a:t>r = v</a:t>
            </a:r>
            <a:r>
              <a:rPr lang="cs-CZ" sz="2000" baseline="-25000" dirty="0"/>
              <a:t>0</a:t>
            </a:r>
            <a:r>
              <a:rPr lang="cs-CZ" sz="2000" dirty="0"/>
              <a:t>. cos(α).t = 3. cos(45°).0,81 = </a:t>
            </a:r>
            <a:r>
              <a:rPr lang="cs-CZ" sz="2000" u="sng" dirty="0"/>
              <a:t>1,72 m</a:t>
            </a:r>
            <a:r>
              <a:rPr lang="cs-CZ" sz="2000" dirty="0"/>
              <a:t> </a:t>
            </a:r>
          </a:p>
        </p:txBody>
      </p:sp>
      <p:cxnSp>
        <p:nvCxnSpPr>
          <p:cNvPr id="4" name="Přímá spojnice 3">
            <a:extLst>
              <a:ext uri="{FF2B5EF4-FFF2-40B4-BE49-F238E27FC236}">
                <a16:creationId xmlns:a16="http://schemas.microsoft.com/office/drawing/2014/main" id="{CAA2E6B0-2E79-4792-AE2E-EFDD8490B855}"/>
              </a:ext>
            </a:extLst>
          </p:cNvPr>
          <p:cNvCxnSpPr/>
          <p:nvPr/>
        </p:nvCxnSpPr>
        <p:spPr>
          <a:xfrm>
            <a:off x="1981200" y="4810125"/>
            <a:ext cx="16573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ovéPole 4">
            <a:extLst>
              <a:ext uri="{FF2B5EF4-FFF2-40B4-BE49-F238E27FC236}">
                <a16:creationId xmlns:a16="http://schemas.microsoft.com/office/drawing/2014/main" id="{7B08DC80-546E-4D6D-B397-9E4C95869447}"/>
              </a:ext>
            </a:extLst>
          </p:cNvPr>
          <p:cNvSpPr txBox="1"/>
          <p:nvPr/>
        </p:nvSpPr>
        <p:spPr>
          <a:xfrm>
            <a:off x="276225" y="222707"/>
            <a:ext cx="4572000" cy="461665"/>
          </a:xfrm>
          <a:prstGeom prst="rect">
            <a:avLst/>
          </a:prstGeom>
          <a:noFill/>
        </p:spPr>
        <p:txBody>
          <a:bodyPr wrap="square">
            <a:spAutoFit/>
          </a:bodyPr>
          <a:lstStyle/>
          <a:p>
            <a:r>
              <a:rPr lang="cs-CZ" sz="2400" b="1" i="0" dirty="0">
                <a:effectLst/>
              </a:rPr>
              <a:t>Příklad</a:t>
            </a:r>
          </a:p>
        </p:txBody>
      </p:sp>
      <p:pic>
        <p:nvPicPr>
          <p:cNvPr id="6" name="Obrázek 5">
            <a:extLst>
              <a:ext uri="{FF2B5EF4-FFF2-40B4-BE49-F238E27FC236}">
                <a16:creationId xmlns:a16="http://schemas.microsoft.com/office/drawing/2014/main" id="{8A412D68-093F-49F1-A50D-525423CC3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6020" y="1835863"/>
            <a:ext cx="2611755" cy="2674125"/>
          </a:xfrm>
          <a:prstGeom prst="rect">
            <a:avLst/>
          </a:prstGeom>
        </p:spPr>
      </p:pic>
    </p:spTree>
    <p:extLst>
      <p:ext uri="{BB962C8B-B14F-4D97-AF65-F5344CB8AC3E}">
        <p14:creationId xmlns:p14="http://schemas.microsoft.com/office/powerpoint/2010/main" val="3262772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descr="Even For Smart Sprinklers, Security Matters | PYMNTS.com">
            <a:extLst>
              <a:ext uri="{FF2B5EF4-FFF2-40B4-BE49-F238E27FC236}">
                <a16:creationId xmlns:a16="http://schemas.microsoft.com/office/drawing/2014/main" id="{1053B808-E2E6-4DF1-B1BA-E0390B1E0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9576" y="4373190"/>
            <a:ext cx="4781550" cy="2379154"/>
          </a:xfrm>
          <a:prstGeom prst="rect">
            <a:avLst/>
          </a:prstGeom>
          <a:noFill/>
          <a:extLst>
            <a:ext uri="{909E8E84-426E-40DD-AFC4-6F175D3DCCD1}">
              <a14:hiddenFill xmlns:a14="http://schemas.microsoft.com/office/drawing/2010/main">
                <a:solidFill>
                  <a:srgbClr val="FFFFFF"/>
                </a:solidFill>
              </a14:hiddenFill>
            </a:ext>
          </a:extLst>
        </p:spPr>
      </p:pic>
      <p:pic>
        <p:nvPicPr>
          <p:cNvPr id="277510" name="Picture 6" descr="Selecting the Right Sprinkler Head">
            <a:extLst>
              <a:ext uri="{FF2B5EF4-FFF2-40B4-BE49-F238E27FC236}">
                <a16:creationId xmlns:a16="http://schemas.microsoft.com/office/drawing/2014/main" id="{95487CC4-8C27-4818-B06D-67C42B71F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576" y="1742889"/>
            <a:ext cx="4057650" cy="230505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E20CCF98-BFAA-41DD-832B-F719F3E07BB9}"/>
              </a:ext>
            </a:extLst>
          </p:cNvPr>
          <p:cNvPicPr>
            <a:picLocks noChangeAspect="1"/>
          </p:cNvPicPr>
          <p:nvPr/>
        </p:nvPicPr>
        <p:blipFill>
          <a:blip r:embed="rId4"/>
          <a:stretch>
            <a:fillRect/>
          </a:stretch>
        </p:blipFill>
        <p:spPr>
          <a:xfrm>
            <a:off x="209550" y="3156083"/>
            <a:ext cx="3562350" cy="3585284"/>
          </a:xfrm>
          <a:prstGeom prst="rect">
            <a:avLst/>
          </a:prstGeom>
        </p:spPr>
      </p:pic>
      <p:sp>
        <p:nvSpPr>
          <p:cNvPr id="8" name="TextovéPole 7">
            <a:extLst>
              <a:ext uri="{FF2B5EF4-FFF2-40B4-BE49-F238E27FC236}">
                <a16:creationId xmlns:a16="http://schemas.microsoft.com/office/drawing/2014/main" id="{DAFD8B5D-5D9E-4FBA-857D-A8DB3FACB48C}"/>
              </a:ext>
            </a:extLst>
          </p:cNvPr>
          <p:cNvSpPr txBox="1"/>
          <p:nvPr/>
        </p:nvSpPr>
        <p:spPr>
          <a:xfrm>
            <a:off x="209550" y="314325"/>
            <a:ext cx="5193409" cy="400110"/>
          </a:xfrm>
          <a:prstGeom prst="rect">
            <a:avLst/>
          </a:prstGeom>
          <a:noFill/>
        </p:spPr>
        <p:txBody>
          <a:bodyPr wrap="none" rtlCol="0">
            <a:spAutoFit/>
          </a:bodyPr>
          <a:lstStyle/>
          <a:p>
            <a:r>
              <a:rPr lang="cs-CZ" sz="2000" b="1" dirty="0"/>
              <a:t>Kombinace šikmého vrhu a kruhového pohybu </a:t>
            </a:r>
          </a:p>
        </p:txBody>
      </p:sp>
      <p:sp>
        <p:nvSpPr>
          <p:cNvPr id="9" name="TextovéPole 8">
            <a:extLst>
              <a:ext uri="{FF2B5EF4-FFF2-40B4-BE49-F238E27FC236}">
                <a16:creationId xmlns:a16="http://schemas.microsoft.com/office/drawing/2014/main" id="{2AA07437-0C90-4534-9B9F-C6B82B40966F}"/>
              </a:ext>
            </a:extLst>
          </p:cNvPr>
          <p:cNvSpPr txBox="1"/>
          <p:nvPr/>
        </p:nvSpPr>
        <p:spPr>
          <a:xfrm>
            <a:off x="209550" y="1232972"/>
            <a:ext cx="8696325" cy="369332"/>
          </a:xfrm>
          <a:prstGeom prst="rect">
            <a:avLst/>
          </a:prstGeom>
          <a:noFill/>
        </p:spPr>
        <p:txBody>
          <a:bodyPr wrap="square" rtlCol="0">
            <a:spAutoFit/>
          </a:bodyPr>
          <a:lstStyle/>
          <a:p>
            <a:r>
              <a:rPr lang="cs-CZ" dirty="0"/>
              <a:t>S kombinací šikmého vrhu a kruhového pohybu se lze setkat např. u rotačních zavlažovačů. </a:t>
            </a:r>
          </a:p>
        </p:txBody>
      </p:sp>
    </p:spTree>
    <p:extLst>
      <p:ext uri="{BB962C8B-B14F-4D97-AF65-F5344CB8AC3E}">
        <p14:creationId xmlns:p14="http://schemas.microsoft.com/office/powerpoint/2010/main" val="24920000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Rychlost Fyzika Vzorce">
            <a:extLst>
              <a:ext uri="{FF2B5EF4-FFF2-40B4-BE49-F238E27FC236}">
                <a16:creationId xmlns:a16="http://schemas.microsoft.com/office/drawing/2014/main" id="{F2D283BB-8079-4608-B1CA-00B39FA23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041" y="1630276"/>
            <a:ext cx="5886309" cy="3914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560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2">
            <a:extLst>
              <a:ext uri="{FF2B5EF4-FFF2-40B4-BE49-F238E27FC236}">
                <a16:creationId xmlns:a16="http://schemas.microsoft.com/office/drawing/2014/main" id="{76276EFA-414F-4401-BDB9-B73E87727A2C}"/>
              </a:ext>
            </a:extLst>
          </p:cNvPr>
          <p:cNvSpPr>
            <a:spLocks noGrp="1" noRot="1" noChangeArrowheads="1"/>
          </p:cNvSpPr>
          <p:nvPr>
            <p:ph type="title" idx="4294967295"/>
          </p:nvPr>
        </p:nvSpPr>
        <p:spPr>
          <a:xfrm>
            <a:off x="251618" y="188913"/>
            <a:ext cx="8640763" cy="598487"/>
          </a:xfrm>
        </p:spPr>
        <p:txBody>
          <a:bodyPr>
            <a:normAutofit/>
          </a:bodyPr>
          <a:lstStyle/>
          <a:p>
            <a:r>
              <a:rPr lang="cs-CZ" altLang="cs-CZ" sz="2400" b="1" dirty="0">
                <a:latin typeface="+mn-lt"/>
              </a:rPr>
              <a:t>Rovnoměrně zrychlený přímočarý pohyb</a:t>
            </a:r>
          </a:p>
        </p:txBody>
      </p:sp>
      <p:sp>
        <p:nvSpPr>
          <p:cNvPr id="13" name="TextovéPole 12">
            <a:extLst>
              <a:ext uri="{FF2B5EF4-FFF2-40B4-BE49-F238E27FC236}">
                <a16:creationId xmlns:a16="http://schemas.microsoft.com/office/drawing/2014/main" id="{58CDF4C2-E842-4E69-BD90-9C31E74BB239}"/>
              </a:ext>
            </a:extLst>
          </p:cNvPr>
          <p:cNvSpPr txBox="1"/>
          <p:nvPr/>
        </p:nvSpPr>
        <p:spPr>
          <a:xfrm>
            <a:off x="239714" y="769425"/>
            <a:ext cx="8640763" cy="2985433"/>
          </a:xfrm>
          <a:prstGeom prst="rect">
            <a:avLst/>
          </a:prstGeom>
          <a:noFill/>
        </p:spPr>
        <p:txBody>
          <a:bodyPr wrap="square">
            <a:spAutoFit/>
          </a:bodyPr>
          <a:lstStyle/>
          <a:p>
            <a:pPr algn="just"/>
            <a:r>
              <a:rPr lang="cs-CZ" sz="2000" dirty="0"/>
              <a:t>Rovnoměrně zrychlený přímočarý pohyb je </a:t>
            </a:r>
            <a:r>
              <a:rPr lang="cs-CZ" sz="2000" u="sng" dirty="0"/>
              <a:t>pohyb po přímce se stálým zrychlením</a:t>
            </a:r>
            <a:r>
              <a:rPr lang="cs-CZ" sz="2000" dirty="0"/>
              <a:t>. Rovnoměrně zrychlený přímočarý pohyb je zvláštním případem nerovnoměrného přímočarého pohybu, kdy </a:t>
            </a:r>
            <a:r>
              <a:rPr lang="cs-CZ" sz="2000" u="sng" dirty="0"/>
              <a:t>zrychlení je konstantní ve velikosti i směru</a:t>
            </a:r>
            <a:r>
              <a:rPr lang="cs-CZ" sz="2000" dirty="0"/>
              <a:t>. </a:t>
            </a:r>
            <a:r>
              <a:rPr lang="cs-CZ" sz="2000" u="sng" dirty="0"/>
              <a:t>Trajektorií je přímka nebo část přímky. Velikost rychlosti se mění přímo úměrně s časem. Směr rychlosti se nemění</a:t>
            </a:r>
            <a:r>
              <a:rPr lang="cs-CZ" sz="2000" dirty="0"/>
              <a:t>.</a:t>
            </a:r>
            <a:endParaRPr lang="en-US" sz="2000" dirty="0"/>
          </a:p>
          <a:p>
            <a:pPr algn="just"/>
            <a:endParaRPr lang="en-US" sz="800" dirty="0"/>
          </a:p>
          <a:p>
            <a:pPr algn="just"/>
            <a:r>
              <a:rPr lang="cs-CZ" sz="2000" dirty="0"/>
              <a:t>Má-li </a:t>
            </a:r>
            <a:r>
              <a:rPr lang="cs-CZ" sz="2000" b="1" dirty="0"/>
              <a:t>zrychlení</a:t>
            </a:r>
            <a:r>
              <a:rPr lang="cs-CZ" sz="2000" dirty="0"/>
              <a:t> stejnou orientaci (hodnotu znaménka) jako směr pohybu tělesa, pak se rychlost tělesa zvyšuje a jedná se o </a:t>
            </a:r>
            <a:r>
              <a:rPr lang="cs-CZ" sz="2000" b="1" dirty="0"/>
              <a:t>zrychlený pohyb</a:t>
            </a:r>
            <a:r>
              <a:rPr lang="cs-CZ" sz="2000" dirty="0"/>
              <a:t>. Má-li zrychlení opačnou orientaci (hodnotu znaménka) než směr pohybu tělesa, pak se rychlost tělesa snižuje a jedná se o </a:t>
            </a:r>
            <a:r>
              <a:rPr lang="cs-CZ" sz="2000" b="1" dirty="0"/>
              <a:t>pohyb zpomalený</a:t>
            </a:r>
            <a:r>
              <a:rPr lang="cs-CZ" sz="2000" dirty="0"/>
              <a:t>.</a:t>
            </a:r>
          </a:p>
        </p:txBody>
      </p:sp>
      <p:sp>
        <p:nvSpPr>
          <p:cNvPr id="22" name="TextovéPole 21">
            <a:extLst>
              <a:ext uri="{FF2B5EF4-FFF2-40B4-BE49-F238E27FC236}">
                <a16:creationId xmlns:a16="http://schemas.microsoft.com/office/drawing/2014/main" id="{F9A92125-2D73-494A-88B2-E14068FA71BE}"/>
              </a:ext>
            </a:extLst>
          </p:cNvPr>
          <p:cNvSpPr txBox="1"/>
          <p:nvPr/>
        </p:nvSpPr>
        <p:spPr>
          <a:xfrm>
            <a:off x="239713" y="3877360"/>
            <a:ext cx="6046787" cy="400110"/>
          </a:xfrm>
          <a:prstGeom prst="rect">
            <a:avLst/>
          </a:prstGeom>
          <a:noFill/>
        </p:spPr>
        <p:txBody>
          <a:bodyPr wrap="square">
            <a:spAutoFit/>
          </a:bodyPr>
          <a:lstStyle/>
          <a:p>
            <a:r>
              <a:rPr lang="cs-CZ" sz="2000" b="1" dirty="0"/>
              <a:t>Rychlost</a:t>
            </a:r>
            <a:r>
              <a:rPr lang="cs-CZ" sz="2000" dirty="0"/>
              <a:t> rovnoměrně zrychleného přímočarého pohybu:</a:t>
            </a:r>
          </a:p>
        </p:txBody>
      </p:sp>
      <p:pic>
        <p:nvPicPr>
          <p:cNvPr id="8" name="Grafický objekt 7">
            <a:extLst>
              <a:ext uri="{FF2B5EF4-FFF2-40B4-BE49-F238E27FC236}">
                <a16:creationId xmlns:a16="http://schemas.microsoft.com/office/drawing/2014/main" id="{C0752861-2E0B-4A2A-8DBE-09D90A1ED5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6899" y="5365109"/>
            <a:ext cx="4442317" cy="614363"/>
          </a:xfrm>
          <a:prstGeom prst="rect">
            <a:avLst/>
          </a:prstGeom>
        </p:spPr>
      </p:pic>
      <p:pic>
        <p:nvPicPr>
          <p:cNvPr id="10" name="Grafický objekt 9">
            <a:extLst>
              <a:ext uri="{FF2B5EF4-FFF2-40B4-BE49-F238E27FC236}">
                <a16:creationId xmlns:a16="http://schemas.microsoft.com/office/drawing/2014/main" id="{AB6A0CDB-C872-416A-8506-AF39EAE363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0861" y="4537354"/>
            <a:ext cx="3446315" cy="610285"/>
          </a:xfrm>
          <a:prstGeom prst="rect">
            <a:avLst/>
          </a:prstGeom>
        </p:spPr>
      </p:pic>
      <p:pic>
        <p:nvPicPr>
          <p:cNvPr id="11" name="Picture 12" descr="http://www.sweb.cz/radek.jandora/j11.bmp">
            <a:extLst>
              <a:ext uri="{FF2B5EF4-FFF2-40B4-BE49-F238E27FC236}">
                <a16:creationId xmlns:a16="http://schemas.microsoft.com/office/drawing/2014/main" id="{4731F841-447E-41F3-BED1-7F122F5EB889}"/>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5076825" y="4399972"/>
            <a:ext cx="2564934" cy="220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ovéPole 14">
            <a:extLst>
              <a:ext uri="{FF2B5EF4-FFF2-40B4-BE49-F238E27FC236}">
                <a16:creationId xmlns:a16="http://schemas.microsoft.com/office/drawing/2014/main" id="{A57D9D8B-9AA1-4D5D-BDD6-E38451523C70}"/>
              </a:ext>
            </a:extLst>
          </p:cNvPr>
          <p:cNvSpPr txBox="1">
            <a:spLocks noChangeArrowheads="1"/>
          </p:cNvSpPr>
          <p:nvPr/>
        </p:nvSpPr>
        <p:spPr bwMode="auto">
          <a:xfrm>
            <a:off x="7510071" y="5610302"/>
            <a:ext cx="153868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a:solidFill>
                  <a:srgbClr val="FF0000"/>
                </a:solidFill>
              </a:rPr>
              <a:t>a…směrnice </a:t>
            </a:r>
          </a:p>
          <a:p>
            <a:pPr eaLnBrk="1" hangingPunct="1"/>
            <a:r>
              <a:rPr lang="cs-CZ" altLang="cs-CZ" dirty="0">
                <a:solidFill>
                  <a:srgbClr val="FF0000"/>
                </a:solidFill>
              </a:rPr>
              <a:t>přímky</a:t>
            </a:r>
          </a:p>
        </p:txBody>
      </p:sp>
      <p:cxnSp>
        <p:nvCxnSpPr>
          <p:cNvPr id="31" name="Přímá spojovací šipka 13">
            <a:extLst>
              <a:ext uri="{FF2B5EF4-FFF2-40B4-BE49-F238E27FC236}">
                <a16:creationId xmlns:a16="http://schemas.microsoft.com/office/drawing/2014/main" id="{91079FBE-F947-4224-91A0-3BCA73CFA4CF}"/>
              </a:ext>
            </a:extLst>
          </p:cNvPr>
          <p:cNvCxnSpPr/>
          <p:nvPr/>
        </p:nvCxnSpPr>
        <p:spPr>
          <a:xfrm flipH="1" flipV="1">
            <a:off x="7186663" y="5600854"/>
            <a:ext cx="217487" cy="71437"/>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2" name="Object 3">
            <a:extLst>
              <a:ext uri="{FF2B5EF4-FFF2-40B4-BE49-F238E27FC236}">
                <a16:creationId xmlns:a16="http://schemas.microsoft.com/office/drawing/2014/main" id="{F172EDFA-FC1A-4800-9C6D-76842A8C86E2}"/>
              </a:ext>
            </a:extLst>
          </p:cNvPr>
          <p:cNvGraphicFramePr>
            <a:graphicFrameLocks noChangeAspect="1"/>
          </p:cNvGraphicFramePr>
          <p:nvPr/>
        </p:nvGraphicFramePr>
        <p:xfrm>
          <a:off x="6760847" y="3488875"/>
          <a:ext cx="1498448" cy="737528"/>
        </p:xfrm>
        <a:graphic>
          <a:graphicData uri="http://schemas.openxmlformats.org/presentationml/2006/ole">
            <mc:AlternateContent xmlns:mc="http://schemas.openxmlformats.org/markup-compatibility/2006">
              <mc:Choice xmlns:v="urn:schemas-microsoft-com:vml" Requires="v">
                <p:oleObj name="Rovnice" r:id="rId8" imgW="799920" imgH="393480" progId="Equation.3">
                  <p:embed/>
                </p:oleObj>
              </mc:Choice>
              <mc:Fallback>
                <p:oleObj name="Rovnice" r:id="rId8" imgW="799920" imgH="393480" progId="Equation.3">
                  <p:embed/>
                  <p:pic>
                    <p:nvPicPr>
                      <p:cNvPr id="32" name="Object 3">
                        <a:extLst>
                          <a:ext uri="{FF2B5EF4-FFF2-40B4-BE49-F238E27FC236}">
                            <a16:creationId xmlns:a16="http://schemas.microsoft.com/office/drawing/2014/main" id="{F172EDFA-FC1A-4800-9C6D-76842A8C86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0847" y="3488875"/>
                        <a:ext cx="1498448" cy="737528"/>
                      </a:xfrm>
                      <a:prstGeom prst="rect">
                        <a:avLst/>
                      </a:prstGeom>
                      <a:solidFill>
                        <a:schemeClr val="bg1"/>
                      </a:solidFill>
                      <a:ln>
                        <a:noFill/>
                      </a:ln>
                      <a:effectLst/>
                    </p:spPr>
                  </p:pic>
                </p:oleObj>
              </mc:Fallback>
            </mc:AlternateContent>
          </a:graphicData>
        </a:graphic>
      </p:graphicFrame>
      <p:sp>
        <p:nvSpPr>
          <p:cNvPr id="2" name="TextovéPole 1">
            <a:extLst>
              <a:ext uri="{FF2B5EF4-FFF2-40B4-BE49-F238E27FC236}">
                <a16:creationId xmlns:a16="http://schemas.microsoft.com/office/drawing/2014/main" id="{8D7BDCF0-EC2E-4D56-ACA0-442AFCE43D34}"/>
              </a:ext>
            </a:extLst>
          </p:cNvPr>
          <p:cNvSpPr txBox="1"/>
          <p:nvPr/>
        </p:nvSpPr>
        <p:spPr>
          <a:xfrm>
            <a:off x="3267798" y="4621234"/>
            <a:ext cx="932727" cy="400110"/>
          </a:xfrm>
          <a:prstGeom prst="rect">
            <a:avLst/>
          </a:prstGeom>
          <a:noFill/>
          <a:ln>
            <a:solidFill>
              <a:srgbClr val="FF0000"/>
            </a:solidFill>
          </a:ln>
        </p:spPr>
        <p:txBody>
          <a:bodyPr wrap="square" rtlCol="0">
            <a:spAutoFit/>
          </a:bodyPr>
          <a:lstStyle/>
          <a:p>
            <a:endParaRPr lang="cs-CZ" dirty="0">
              <a:solidFill>
                <a:srgbClr val="FF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1F2D2B-DDF1-41C6-A6AF-055CABA15BBF}"/>
              </a:ext>
            </a:extLst>
          </p:cNvPr>
          <p:cNvSpPr>
            <a:spLocks noGrp="1"/>
          </p:cNvSpPr>
          <p:nvPr>
            <p:ph type="title"/>
          </p:nvPr>
        </p:nvSpPr>
        <p:spPr>
          <a:xfrm>
            <a:off x="628650" y="699553"/>
            <a:ext cx="7886700" cy="1325563"/>
          </a:xfrm>
        </p:spPr>
        <p:txBody>
          <a:bodyPr>
            <a:normAutofit/>
          </a:bodyPr>
          <a:lstStyle/>
          <a:p>
            <a:pPr algn="ctr"/>
            <a:r>
              <a:rPr lang="cs-CZ" altLang="cs-CZ" sz="5400" b="1" dirty="0">
                <a:latin typeface="+mn-lt"/>
              </a:rPr>
              <a:t>Dynamika</a:t>
            </a:r>
            <a:endParaRPr lang="cs-CZ" sz="5400" dirty="0"/>
          </a:p>
        </p:txBody>
      </p:sp>
      <p:pic>
        <p:nvPicPr>
          <p:cNvPr id="4" name="Obrázek 3">
            <a:extLst>
              <a:ext uri="{FF2B5EF4-FFF2-40B4-BE49-F238E27FC236}">
                <a16:creationId xmlns:a16="http://schemas.microsoft.com/office/drawing/2014/main" id="{1070DC1E-BCAF-46C6-916C-2B147E153E52}"/>
              </a:ext>
            </a:extLst>
          </p:cNvPr>
          <p:cNvPicPr>
            <a:picLocks noChangeAspect="1"/>
          </p:cNvPicPr>
          <p:nvPr/>
        </p:nvPicPr>
        <p:blipFill>
          <a:blip r:embed="rId2"/>
          <a:stretch>
            <a:fillRect/>
          </a:stretch>
        </p:blipFill>
        <p:spPr>
          <a:xfrm>
            <a:off x="2902181" y="3329736"/>
            <a:ext cx="2867025" cy="2047875"/>
          </a:xfrm>
          <a:prstGeom prst="rect">
            <a:avLst/>
          </a:prstGeom>
        </p:spPr>
      </p:pic>
    </p:spTree>
    <p:extLst>
      <p:ext uri="{BB962C8B-B14F-4D97-AF65-F5344CB8AC3E}">
        <p14:creationId xmlns:p14="http://schemas.microsoft.com/office/powerpoint/2010/main" val="26328145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03282E8-0DC1-44D5-9A05-E8572D276A8E}"/>
              </a:ext>
            </a:extLst>
          </p:cNvPr>
          <p:cNvSpPr>
            <a:spLocks noGrp="1" noChangeArrowheads="1"/>
          </p:cNvSpPr>
          <p:nvPr>
            <p:ph type="title"/>
          </p:nvPr>
        </p:nvSpPr>
        <p:spPr>
          <a:xfrm>
            <a:off x="3295650" y="153592"/>
            <a:ext cx="2552700" cy="405606"/>
          </a:xfrm>
        </p:spPr>
        <p:txBody>
          <a:bodyPr>
            <a:normAutofit fontScale="90000"/>
          </a:bodyPr>
          <a:lstStyle/>
          <a:p>
            <a:r>
              <a:rPr lang="cs-CZ" altLang="cs-CZ" sz="3200" b="1" dirty="0">
                <a:latin typeface="+mn-lt"/>
              </a:rPr>
              <a:t>Dynamika</a:t>
            </a:r>
          </a:p>
        </p:txBody>
      </p:sp>
      <p:sp>
        <p:nvSpPr>
          <p:cNvPr id="3075" name="Rectangle 3">
            <a:extLst>
              <a:ext uri="{FF2B5EF4-FFF2-40B4-BE49-F238E27FC236}">
                <a16:creationId xmlns:a16="http://schemas.microsoft.com/office/drawing/2014/main" id="{DB5ACC03-0C7B-4D0F-A862-14B201F1AED2}"/>
              </a:ext>
            </a:extLst>
          </p:cNvPr>
          <p:cNvSpPr>
            <a:spLocks noGrp="1" noChangeArrowheads="1"/>
          </p:cNvSpPr>
          <p:nvPr>
            <p:ph type="body" idx="1"/>
          </p:nvPr>
        </p:nvSpPr>
        <p:spPr>
          <a:xfrm>
            <a:off x="185737" y="712789"/>
            <a:ext cx="8772525" cy="5811042"/>
          </a:xfrm>
        </p:spPr>
        <p:txBody>
          <a:bodyPr>
            <a:noAutofit/>
          </a:bodyPr>
          <a:lstStyle/>
          <a:p>
            <a:pPr marL="0" indent="0" algn="just">
              <a:lnSpc>
                <a:spcPct val="80000"/>
              </a:lnSpc>
              <a:buNone/>
            </a:pPr>
            <a:r>
              <a:rPr lang="cs-CZ" altLang="cs-CZ" sz="2000" b="1" dirty="0"/>
              <a:t>Dynamika</a:t>
            </a:r>
            <a:r>
              <a:rPr lang="cs-CZ" altLang="cs-CZ" sz="2000" dirty="0"/>
              <a:t> studuje příčiny pohybu těles = </a:t>
            </a:r>
            <a:r>
              <a:rPr lang="cs-CZ" altLang="cs-CZ" sz="2000" u="sng" dirty="0"/>
              <a:t>síly</a:t>
            </a:r>
            <a:r>
              <a:rPr lang="cs-CZ" altLang="cs-CZ" sz="2000" dirty="0"/>
              <a:t>, které pohyb způsobují. Základy dynamiky tvoří tři </a:t>
            </a:r>
            <a:r>
              <a:rPr lang="cs-CZ" altLang="cs-CZ" sz="2000" u="sng" dirty="0"/>
              <a:t>Newtonovy (pohybové) zákony</a:t>
            </a:r>
            <a:r>
              <a:rPr lang="cs-CZ" altLang="cs-CZ" sz="2000" dirty="0"/>
              <a:t>, které jsou založeny na pojmu síla F, [F]=N. </a:t>
            </a:r>
            <a:endParaRPr lang="en-US" altLang="cs-CZ" sz="2000" dirty="0"/>
          </a:p>
          <a:p>
            <a:pPr marL="0" indent="0" algn="just">
              <a:lnSpc>
                <a:spcPct val="80000"/>
              </a:lnSpc>
              <a:buNone/>
            </a:pPr>
            <a:endParaRPr lang="cs-CZ" altLang="cs-CZ" sz="800" dirty="0"/>
          </a:p>
          <a:p>
            <a:pPr marL="0" indent="0" algn="just">
              <a:lnSpc>
                <a:spcPct val="80000"/>
              </a:lnSpc>
              <a:buClr>
                <a:schemeClr val="tx1"/>
              </a:buClr>
              <a:buNone/>
            </a:pPr>
            <a:r>
              <a:rPr lang="cs-CZ" sz="2000" b="1" i="0" dirty="0">
                <a:solidFill>
                  <a:srgbClr val="000000"/>
                </a:solidFill>
                <a:effectLst/>
              </a:rPr>
              <a:t>Těleso</a:t>
            </a:r>
            <a:r>
              <a:rPr lang="cs-CZ" sz="2000" b="0" i="0" dirty="0">
                <a:solidFill>
                  <a:srgbClr val="000000"/>
                </a:solidFill>
                <a:effectLst/>
              </a:rPr>
              <a:t> je ve fyzice jakýkoli hmotný předmět (věc), který je objektem zkoumání fyziky. </a:t>
            </a:r>
            <a:r>
              <a:rPr lang="cs-CZ" altLang="cs-CZ" sz="2000" b="1" dirty="0"/>
              <a:t>Izolované těleso  </a:t>
            </a:r>
            <a:r>
              <a:rPr lang="cs-CZ" altLang="cs-CZ" sz="2000" dirty="0"/>
              <a:t>není ve vzájemném silovém působení s jiným fyzikálním tělesem.</a:t>
            </a:r>
          </a:p>
          <a:p>
            <a:pPr marL="0" indent="0" algn="just">
              <a:lnSpc>
                <a:spcPct val="80000"/>
              </a:lnSpc>
              <a:buClr>
                <a:schemeClr val="tx1"/>
              </a:buClr>
              <a:buNone/>
            </a:pPr>
            <a:endParaRPr lang="cs-CZ" altLang="cs-CZ" sz="800" dirty="0"/>
          </a:p>
          <a:p>
            <a:pPr marL="0" indent="0" algn="just">
              <a:lnSpc>
                <a:spcPct val="80000"/>
              </a:lnSpc>
              <a:buClr>
                <a:schemeClr val="tx1"/>
              </a:buClr>
              <a:buNone/>
            </a:pPr>
            <a:r>
              <a:rPr lang="cs-CZ" altLang="cs-CZ" sz="2000" b="1" dirty="0"/>
              <a:t>Izolovaná soustava těles </a:t>
            </a:r>
            <a:r>
              <a:rPr lang="cs-CZ" altLang="cs-CZ" sz="2000" dirty="0"/>
              <a:t>jsou tělesa, která na sebe navzájem působí silami a  při tom na ně nepůsobí silami jiná tělesa.</a:t>
            </a:r>
          </a:p>
          <a:p>
            <a:pPr marL="0" indent="0" algn="just">
              <a:lnSpc>
                <a:spcPct val="80000"/>
              </a:lnSpc>
              <a:buNone/>
            </a:pPr>
            <a:endParaRPr lang="cs-CZ" altLang="cs-CZ" sz="800" dirty="0"/>
          </a:p>
          <a:p>
            <a:pPr marL="0" indent="0" algn="just">
              <a:buNone/>
            </a:pPr>
            <a:r>
              <a:rPr lang="cs-CZ" sz="2000" b="1" i="0" dirty="0">
                <a:solidFill>
                  <a:srgbClr val="000000"/>
                </a:solidFill>
                <a:effectLst/>
              </a:rPr>
              <a:t>Vztažná</a:t>
            </a:r>
            <a:r>
              <a:rPr lang="cs-CZ" sz="2000" b="0" i="0" dirty="0">
                <a:solidFill>
                  <a:srgbClr val="000000"/>
                </a:solidFill>
                <a:effectLst/>
              </a:rPr>
              <a:t> (nebo také referenční) </a:t>
            </a:r>
            <a:r>
              <a:rPr lang="cs-CZ" sz="2000" b="1" i="0" dirty="0">
                <a:solidFill>
                  <a:srgbClr val="000000"/>
                </a:solidFill>
                <a:effectLst/>
              </a:rPr>
              <a:t>soustava</a:t>
            </a:r>
            <a:r>
              <a:rPr lang="cs-CZ" sz="2000" b="0" i="0" dirty="0">
                <a:solidFill>
                  <a:srgbClr val="000000"/>
                </a:solidFill>
                <a:effectLst/>
              </a:rPr>
              <a:t> je zvolená skupina těles (příp. i jediné vztažné těleso), které jsou vzájemně v klidu, anebo zadaném či známém vzájemném pohybu (referenční tělesa).</a:t>
            </a:r>
          </a:p>
          <a:p>
            <a:pPr marL="0" indent="0" algn="just">
              <a:buNone/>
            </a:pPr>
            <a:endParaRPr lang="cs-CZ" sz="800" dirty="0">
              <a:solidFill>
                <a:srgbClr val="000000"/>
              </a:solidFill>
            </a:endParaRPr>
          </a:p>
          <a:p>
            <a:pPr marL="0" indent="0" algn="just">
              <a:buNone/>
            </a:pPr>
            <a:r>
              <a:rPr lang="cs-CZ" sz="2000" b="1" dirty="0"/>
              <a:t>Inerciální vztažné soustavy </a:t>
            </a:r>
            <a:r>
              <a:rPr lang="cs-CZ" sz="2000" dirty="0"/>
              <a:t>jsou všechny vztažné soustavy, které se vzhledem k sobě pohybují rovnoměrně přímočaře (tj. </a:t>
            </a:r>
            <a:r>
              <a:rPr lang="cs-CZ" altLang="cs-CZ" sz="2000" dirty="0"/>
              <a:t>na tělesa působí pouze síly, mající svůj původ v jiných tělesech</a:t>
            </a:r>
            <a:r>
              <a:rPr lang="cs-CZ" sz="2000" dirty="0"/>
              <a:t>). </a:t>
            </a:r>
            <a:r>
              <a:rPr lang="cs-CZ" sz="2000" b="0" i="0" u="sng" dirty="0">
                <a:solidFill>
                  <a:srgbClr val="000000"/>
                </a:solidFill>
                <a:effectLst/>
              </a:rPr>
              <a:t>V </a:t>
            </a:r>
            <a:r>
              <a:rPr lang="cs-CZ" sz="2000" i="0" u="sng" dirty="0">
                <a:solidFill>
                  <a:srgbClr val="000000"/>
                </a:solidFill>
                <a:effectLst/>
              </a:rPr>
              <a:t>inerciálních vztažných soustavách </a:t>
            </a:r>
            <a:r>
              <a:rPr lang="cs-CZ" sz="2000" b="0" i="0" u="sng" dirty="0">
                <a:solidFill>
                  <a:srgbClr val="000000"/>
                </a:solidFill>
                <a:effectLst/>
              </a:rPr>
              <a:t>platí 1. Newtonův pohybový zákon</a:t>
            </a:r>
            <a:r>
              <a:rPr lang="cs-CZ" sz="2000" b="0" i="0" dirty="0">
                <a:solidFill>
                  <a:srgbClr val="000000"/>
                </a:solidFill>
                <a:effectLst/>
              </a:rPr>
              <a:t>. </a:t>
            </a:r>
            <a:r>
              <a:rPr lang="cs-CZ" sz="2000" dirty="0"/>
              <a:t>Inerciální vztažné soustavy jsou v klasické newtonovské mechanice pro popis pohybu rovnocenné (na rozdíl od </a:t>
            </a:r>
            <a:r>
              <a:rPr lang="cs-CZ" sz="2000" b="1" dirty="0"/>
              <a:t>neinerciálních vztažných soustav</a:t>
            </a:r>
            <a:r>
              <a:rPr lang="cs-CZ" sz="2000" dirty="0"/>
              <a:t>). </a:t>
            </a:r>
            <a:endParaRPr lang="cs-CZ" sz="2000" b="0" i="0" dirty="0">
              <a:solidFill>
                <a:srgbClr val="000000"/>
              </a:solidFill>
              <a:effectLst/>
            </a:endParaRPr>
          </a:p>
          <a:p>
            <a:pPr marL="0" indent="0" algn="just">
              <a:lnSpc>
                <a:spcPct val="80000"/>
              </a:lnSpc>
              <a:buNone/>
            </a:pPr>
            <a:endParaRPr lang="cs-CZ" altLang="cs-CZ" sz="2000" dirty="0"/>
          </a:p>
          <a:p>
            <a:pPr marL="0" indent="0" algn="just">
              <a:lnSpc>
                <a:spcPct val="80000"/>
              </a:lnSpc>
              <a:buClr>
                <a:schemeClr val="tx1"/>
              </a:buClr>
              <a:buNone/>
            </a:pPr>
            <a:endParaRPr lang="cs-CZ" altLang="cs-CZ" sz="2000" dirty="0"/>
          </a:p>
          <a:p>
            <a:pPr marL="0" indent="0" algn="just">
              <a:buClr>
                <a:schemeClr val="tx1"/>
              </a:buClr>
              <a:buNone/>
            </a:pPr>
            <a:endParaRPr lang="cs-CZ" altLang="cs-CZ" sz="2000" dirty="0"/>
          </a:p>
          <a:p>
            <a:pPr marL="0" indent="0" algn="just">
              <a:lnSpc>
                <a:spcPct val="80000"/>
              </a:lnSpc>
              <a:buClr>
                <a:schemeClr val="tx1"/>
              </a:buClr>
              <a:buNone/>
            </a:pPr>
            <a:endParaRPr lang="cs-CZ" altLang="cs-CZ" sz="2000" dirty="0"/>
          </a:p>
          <a:p>
            <a:pPr marL="0" indent="0" algn="just">
              <a:lnSpc>
                <a:spcPct val="80000"/>
              </a:lnSpc>
              <a:buClr>
                <a:schemeClr val="tx1"/>
              </a:buClr>
              <a:buNone/>
            </a:pPr>
            <a:endParaRPr lang="cs-CZ" altLang="cs-CZ" sz="2000" dirty="0"/>
          </a:p>
        </p:txBody>
      </p:sp>
      <p:sp>
        <p:nvSpPr>
          <p:cNvPr id="3077" name="Rectangle 5">
            <a:extLst>
              <a:ext uri="{FF2B5EF4-FFF2-40B4-BE49-F238E27FC236}">
                <a16:creationId xmlns:a16="http://schemas.microsoft.com/office/drawing/2014/main" id="{E78B5F3F-AF4E-4F0C-9117-950B63E4F2F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3079" name="Rectangle 7">
            <a:extLst>
              <a:ext uri="{FF2B5EF4-FFF2-40B4-BE49-F238E27FC236}">
                <a16:creationId xmlns:a16="http://schemas.microsoft.com/office/drawing/2014/main" id="{A859C522-3DAE-4A45-9994-519545EF06AD}"/>
              </a:ext>
            </a:extLst>
          </p:cNvPr>
          <p:cNvSpPr>
            <a:spLocks noChangeArrowheads="1"/>
          </p:cNvSpPr>
          <p:nvPr/>
        </p:nvSpPr>
        <p:spPr bwMode="auto">
          <a:xfrm>
            <a:off x="0" y="32908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3081" name="Rectangle 9">
            <a:extLst>
              <a:ext uri="{FF2B5EF4-FFF2-40B4-BE49-F238E27FC236}">
                <a16:creationId xmlns:a16="http://schemas.microsoft.com/office/drawing/2014/main" id="{ED8EC7EB-AAC9-4AB4-9601-12E68A84F3E6}"/>
              </a:ext>
            </a:extLst>
          </p:cNvPr>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Tree>
    <p:extLst>
      <p:ext uri="{BB962C8B-B14F-4D97-AF65-F5344CB8AC3E}">
        <p14:creationId xmlns:p14="http://schemas.microsoft.com/office/powerpoint/2010/main" val="22495972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9CD14EC-1D6A-442C-8AA0-BC877F62D085}"/>
              </a:ext>
            </a:extLst>
          </p:cNvPr>
          <p:cNvSpPr txBox="1"/>
          <p:nvPr/>
        </p:nvSpPr>
        <p:spPr>
          <a:xfrm>
            <a:off x="90488" y="391839"/>
            <a:ext cx="8963024" cy="3299365"/>
          </a:xfrm>
          <a:prstGeom prst="rect">
            <a:avLst/>
          </a:prstGeom>
          <a:noFill/>
        </p:spPr>
        <p:txBody>
          <a:bodyPr wrap="square">
            <a:spAutoFit/>
          </a:bodyPr>
          <a:lstStyle/>
          <a:p>
            <a:pPr marL="0" indent="0" algn="just">
              <a:lnSpc>
                <a:spcPct val="80000"/>
              </a:lnSpc>
              <a:buClr>
                <a:schemeClr val="tx1"/>
              </a:buClr>
              <a:buNone/>
            </a:pPr>
            <a:r>
              <a:rPr lang="cs-CZ" altLang="cs-CZ" sz="2000" dirty="0"/>
              <a:t>Každá vztažná soustava, která je vzhledem k dané inerciální soustavě v klidu nebo v pohybu rovnoměrně přímočarém, je rovněž inerciální. </a:t>
            </a:r>
            <a:r>
              <a:rPr lang="cs-CZ" altLang="cs-CZ" sz="2000" u="sng" dirty="0"/>
              <a:t>Ve skutečnosti </a:t>
            </a:r>
            <a:r>
              <a:rPr lang="cs-CZ" sz="2000" i="0" u="sng" dirty="0">
                <a:solidFill>
                  <a:srgbClr val="000000"/>
                </a:solidFill>
                <a:effectLst/>
              </a:rPr>
              <a:t>inerciální vztažná soustava </a:t>
            </a:r>
            <a:r>
              <a:rPr lang="cs-CZ" altLang="cs-CZ" sz="2000" u="sng" dirty="0"/>
              <a:t>neexistuje</a:t>
            </a:r>
            <a:r>
              <a:rPr lang="cs-CZ" altLang="cs-CZ" sz="2000" dirty="0"/>
              <a:t>.</a:t>
            </a:r>
          </a:p>
          <a:p>
            <a:pPr marL="0" indent="0" algn="just">
              <a:lnSpc>
                <a:spcPct val="80000"/>
              </a:lnSpc>
              <a:buClr>
                <a:schemeClr val="tx1"/>
              </a:buClr>
              <a:buNone/>
            </a:pPr>
            <a:endParaRPr lang="cs-CZ" altLang="cs-CZ" sz="2000" dirty="0"/>
          </a:p>
          <a:p>
            <a:pPr marL="0" indent="0" algn="just">
              <a:lnSpc>
                <a:spcPct val="80000"/>
              </a:lnSpc>
              <a:buClr>
                <a:schemeClr val="tx1"/>
              </a:buClr>
              <a:buNone/>
            </a:pPr>
            <a:r>
              <a:rPr lang="cs-CZ" altLang="cs-CZ" sz="2000" b="1" dirty="0"/>
              <a:t>Galileův princip relativity </a:t>
            </a:r>
            <a:r>
              <a:rPr lang="cs-CZ" altLang="cs-CZ" sz="2000" dirty="0"/>
              <a:t>– zákony mechaniky jsou ve všech </a:t>
            </a:r>
            <a:r>
              <a:rPr lang="cs-CZ" sz="2000" i="0" u="sng" dirty="0">
                <a:solidFill>
                  <a:srgbClr val="000000"/>
                </a:solidFill>
                <a:effectLst/>
              </a:rPr>
              <a:t>inerciálních vztažných soustavách</a:t>
            </a:r>
            <a:r>
              <a:rPr lang="cs-CZ" altLang="cs-CZ" sz="2000" dirty="0"/>
              <a:t> stejné. Mechanickými pokusy nelze </a:t>
            </a:r>
            <a:r>
              <a:rPr lang="cs-CZ" sz="2000" i="0" u="sng" dirty="0">
                <a:solidFill>
                  <a:srgbClr val="000000"/>
                </a:solidFill>
                <a:effectLst/>
              </a:rPr>
              <a:t>inerciální vztažné soustavy </a:t>
            </a:r>
            <a:r>
              <a:rPr lang="cs-CZ" altLang="cs-CZ" sz="2000" dirty="0"/>
              <a:t>rozlišit zda se jedna inerciální vztažná soustava vůči jiné inerciální vztažné soustavě pohybuje nebo je v klidu (pokud pozorovatel nevidí okolí). </a:t>
            </a:r>
          </a:p>
          <a:p>
            <a:pPr marL="0" indent="0" algn="just">
              <a:lnSpc>
                <a:spcPct val="80000"/>
              </a:lnSpc>
              <a:buClr>
                <a:schemeClr val="tx1"/>
              </a:buClr>
              <a:buNone/>
            </a:pPr>
            <a:endParaRPr lang="cs-CZ" altLang="cs-CZ" sz="2000" dirty="0"/>
          </a:p>
          <a:p>
            <a:pPr algn="just">
              <a:lnSpc>
                <a:spcPct val="80000"/>
              </a:lnSpc>
              <a:buClr>
                <a:schemeClr val="tx1"/>
              </a:buClr>
            </a:pPr>
            <a:r>
              <a:rPr lang="cs-CZ" sz="2000" b="1" i="0" dirty="0">
                <a:solidFill>
                  <a:srgbClr val="000000"/>
                </a:solidFill>
                <a:effectLst/>
              </a:rPr>
              <a:t>Neinerciální vztažná soustava</a:t>
            </a:r>
            <a:r>
              <a:rPr lang="cs-CZ" sz="2000" b="0" i="0" dirty="0">
                <a:solidFill>
                  <a:srgbClr val="000000"/>
                </a:solidFill>
                <a:effectLst/>
              </a:rPr>
              <a:t> se vzhledem k nějaké inerciální soustavě pohybuje se zrychlením. Jako </a:t>
            </a:r>
            <a:r>
              <a:rPr lang="cs-CZ" sz="2000" b="1" i="0" dirty="0">
                <a:solidFill>
                  <a:srgbClr val="000000"/>
                </a:solidFill>
                <a:effectLst/>
              </a:rPr>
              <a:t>neinerciální vztažná soustava </a:t>
            </a:r>
            <a:r>
              <a:rPr lang="cs-CZ" sz="2000" b="0" i="0" dirty="0">
                <a:solidFill>
                  <a:srgbClr val="000000"/>
                </a:solidFill>
                <a:effectLst/>
              </a:rPr>
              <a:t>se ve fyzice označuje taková vztažná soustava, v níž neplatí </a:t>
            </a:r>
            <a:r>
              <a:rPr lang="cs-CZ" sz="2000" b="1" i="1" dirty="0">
                <a:solidFill>
                  <a:srgbClr val="000000"/>
                </a:solidFill>
                <a:effectLst/>
              </a:rPr>
              <a:t>Newtonovy pohybové zákony</a:t>
            </a:r>
            <a:r>
              <a:rPr lang="cs-CZ" sz="2000" b="0" i="0" dirty="0">
                <a:solidFill>
                  <a:srgbClr val="000000"/>
                </a:solidFill>
                <a:effectLst/>
              </a:rPr>
              <a:t>. </a:t>
            </a:r>
            <a:r>
              <a:rPr lang="cs-CZ" sz="2000" dirty="0"/>
              <a:t>Inerciální i neinerciální vztažné soustavy jsou rovnocenné </a:t>
            </a:r>
            <a:r>
              <a:rPr lang="cs-CZ" sz="2000" u="sng" dirty="0"/>
              <a:t>pouze</a:t>
            </a:r>
            <a:r>
              <a:rPr lang="cs-CZ" sz="2000" dirty="0"/>
              <a:t> v rámci </a:t>
            </a:r>
            <a:r>
              <a:rPr lang="cs-CZ" sz="2000" u="sng" dirty="0"/>
              <a:t>obecné teorie relativity</a:t>
            </a:r>
            <a:r>
              <a:rPr lang="cs-CZ" sz="2000" dirty="0"/>
              <a:t>.</a:t>
            </a:r>
          </a:p>
        </p:txBody>
      </p:sp>
      <p:sp>
        <p:nvSpPr>
          <p:cNvPr id="3" name="Text Box 5">
            <a:extLst>
              <a:ext uri="{FF2B5EF4-FFF2-40B4-BE49-F238E27FC236}">
                <a16:creationId xmlns:a16="http://schemas.microsoft.com/office/drawing/2014/main" id="{50E8AE8E-68B2-49DA-876A-F857784182D1}"/>
              </a:ext>
            </a:extLst>
          </p:cNvPr>
          <p:cNvSpPr txBox="1">
            <a:spLocks noChangeArrowheads="1"/>
          </p:cNvSpPr>
          <p:nvPr/>
        </p:nvSpPr>
        <p:spPr bwMode="auto">
          <a:xfrm>
            <a:off x="119062" y="4938669"/>
            <a:ext cx="6100105"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cs-CZ" altLang="cs-CZ" sz="2000" dirty="0">
                <a:latin typeface="+mn-lt"/>
              </a:rPr>
              <a:t>Naše Země není inerciální soustavou, protože se otáčí a objevují se síly odstředivé a také síly </a:t>
            </a:r>
            <a:r>
              <a:rPr lang="cs-CZ" altLang="cs-CZ" sz="2000" dirty="0" err="1">
                <a:latin typeface="+mn-lt"/>
              </a:rPr>
              <a:t>Coriolisovy</a:t>
            </a:r>
            <a:r>
              <a:rPr lang="cs-CZ" altLang="cs-CZ" sz="2000" dirty="0">
                <a:latin typeface="+mn-lt"/>
              </a:rPr>
              <a:t>. </a:t>
            </a:r>
            <a:endParaRPr lang="en-US" altLang="cs-CZ" sz="2000" dirty="0">
              <a:latin typeface="+mn-lt"/>
            </a:endParaRPr>
          </a:p>
          <a:p>
            <a:pPr algn="just" eaLnBrk="1" hangingPunct="1">
              <a:spcBef>
                <a:spcPct val="50000"/>
              </a:spcBef>
            </a:pPr>
            <a:r>
              <a:rPr lang="cs-CZ" altLang="cs-CZ" sz="2000" dirty="0">
                <a:latin typeface="+mn-lt"/>
              </a:rPr>
              <a:t>Za inerciální soustavu můžeme považovat soustavu s počátkem ve středu Slunce a osami mířícími ke stálicím (hvězdám na obloze).</a:t>
            </a:r>
          </a:p>
        </p:txBody>
      </p:sp>
      <p:pic>
        <p:nvPicPr>
          <p:cNvPr id="9" name="Picture 4" descr="Sun, Earth and Moon Model | Educate &amp; inspire | Space Awareness">
            <a:extLst>
              <a:ext uri="{FF2B5EF4-FFF2-40B4-BE49-F238E27FC236}">
                <a16:creationId xmlns:a16="http://schemas.microsoft.com/office/drawing/2014/main" id="{C01879FB-5B12-4CC2-AF0C-3103F5309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4584" y="4440948"/>
            <a:ext cx="2650354" cy="228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032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a:extLst>
              <a:ext uri="{FF2B5EF4-FFF2-40B4-BE49-F238E27FC236}">
                <a16:creationId xmlns:a16="http://schemas.microsoft.com/office/drawing/2014/main" id="{B4F89426-675C-475A-83A8-1AB070079250}"/>
              </a:ext>
            </a:extLst>
          </p:cNvPr>
          <p:cNvSpPr>
            <a:spLocks noGrp="1" noChangeArrowheads="1"/>
          </p:cNvSpPr>
          <p:nvPr>
            <p:ph type="title"/>
          </p:nvPr>
        </p:nvSpPr>
        <p:spPr>
          <a:xfrm>
            <a:off x="1076324" y="274638"/>
            <a:ext cx="4305301" cy="706437"/>
          </a:xfrm>
        </p:spPr>
        <p:txBody>
          <a:bodyPr>
            <a:normAutofit/>
          </a:bodyPr>
          <a:lstStyle/>
          <a:p>
            <a:pPr eaLnBrk="1" hangingPunct="1"/>
            <a:r>
              <a:rPr lang="en-US" altLang="cs-CZ" sz="2800" b="1" dirty="0">
                <a:latin typeface="+mn-lt"/>
              </a:rPr>
              <a:t>Z</a:t>
            </a:r>
            <a:r>
              <a:rPr lang="cs-CZ" altLang="cs-CZ" sz="2800" b="1" dirty="0" err="1">
                <a:latin typeface="+mn-lt"/>
              </a:rPr>
              <a:t>ákladní</a:t>
            </a:r>
            <a:r>
              <a:rPr lang="cs-CZ" altLang="cs-CZ" sz="2800" b="1" dirty="0">
                <a:latin typeface="+mn-lt"/>
              </a:rPr>
              <a:t> veličiny dynamiky</a:t>
            </a:r>
          </a:p>
        </p:txBody>
      </p:sp>
      <p:sp>
        <p:nvSpPr>
          <p:cNvPr id="5123" name="Text Box 5">
            <a:extLst>
              <a:ext uri="{FF2B5EF4-FFF2-40B4-BE49-F238E27FC236}">
                <a16:creationId xmlns:a16="http://schemas.microsoft.com/office/drawing/2014/main" id="{F05B8B26-6AFB-4F13-9D6C-934BAB40E7D9}"/>
              </a:ext>
            </a:extLst>
          </p:cNvPr>
          <p:cNvSpPr txBox="1">
            <a:spLocks noChangeArrowheads="1"/>
          </p:cNvSpPr>
          <p:nvPr/>
        </p:nvSpPr>
        <p:spPr bwMode="auto">
          <a:xfrm>
            <a:off x="287337" y="1041023"/>
            <a:ext cx="8569325"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cs-CZ" sz="2000" dirty="0">
                <a:latin typeface="+mn-lt"/>
              </a:rPr>
              <a:t>D</a:t>
            </a:r>
            <a:r>
              <a:rPr lang="cs-CZ" altLang="cs-CZ" sz="2000" dirty="0" err="1">
                <a:latin typeface="+mn-lt"/>
              </a:rPr>
              <a:t>ůležitými</a:t>
            </a:r>
            <a:r>
              <a:rPr lang="cs-CZ" altLang="cs-CZ" sz="2000" dirty="0">
                <a:latin typeface="+mn-lt"/>
              </a:rPr>
              <a:t> veličinami dynamiky jsou </a:t>
            </a:r>
            <a:r>
              <a:rPr lang="cs-CZ" altLang="cs-CZ" sz="2000" b="1" dirty="0">
                <a:latin typeface="+mn-lt"/>
              </a:rPr>
              <a:t>hmotnost</a:t>
            </a:r>
            <a:r>
              <a:rPr lang="cs-CZ" altLang="cs-CZ" sz="2000" dirty="0">
                <a:solidFill>
                  <a:srgbClr val="FF6600"/>
                </a:solidFill>
                <a:latin typeface="+mn-lt"/>
              </a:rPr>
              <a:t> </a:t>
            </a:r>
            <a:r>
              <a:rPr lang="cs-CZ" altLang="cs-CZ" sz="2000" dirty="0">
                <a:latin typeface="+mn-lt"/>
              </a:rPr>
              <a:t>a</a:t>
            </a:r>
            <a:r>
              <a:rPr lang="cs-CZ" altLang="cs-CZ" sz="2000" dirty="0">
                <a:solidFill>
                  <a:srgbClr val="FF6600"/>
                </a:solidFill>
                <a:latin typeface="+mn-lt"/>
              </a:rPr>
              <a:t> </a:t>
            </a:r>
            <a:r>
              <a:rPr lang="cs-CZ" altLang="cs-CZ" sz="2000" b="1" dirty="0">
                <a:latin typeface="+mn-lt"/>
              </a:rPr>
              <a:t>síla</a:t>
            </a:r>
            <a:r>
              <a:rPr lang="cs-CZ" altLang="cs-CZ" sz="2000" dirty="0">
                <a:latin typeface="+mn-lt"/>
              </a:rPr>
              <a:t>. Tyto veličiny neumíme definovat klasickým způsobem, vlastnosti hmotnosti a síly vyplývají ze zákonů dynamiky. </a:t>
            </a:r>
          </a:p>
          <a:p>
            <a:pPr algn="just" eaLnBrk="1" hangingPunct="1">
              <a:spcBef>
                <a:spcPct val="50000"/>
              </a:spcBef>
            </a:pPr>
            <a:endParaRPr lang="en-US" altLang="cs-CZ" sz="2000" dirty="0">
              <a:latin typeface="+mn-lt"/>
            </a:endParaRPr>
          </a:p>
          <a:p>
            <a:pPr algn="just">
              <a:spcBef>
                <a:spcPct val="50000"/>
              </a:spcBef>
            </a:pPr>
            <a:r>
              <a:rPr lang="cs-CZ" altLang="cs-CZ" sz="2000" b="1" dirty="0">
                <a:latin typeface="+mn-lt"/>
              </a:rPr>
              <a:t>Hmotnost</a:t>
            </a:r>
            <a:r>
              <a:rPr lang="cs-CZ" altLang="cs-CZ" sz="2000" dirty="0">
                <a:solidFill>
                  <a:srgbClr val="FF6600"/>
                </a:solidFill>
                <a:latin typeface="+mn-lt"/>
              </a:rPr>
              <a:t> </a:t>
            </a:r>
            <a:r>
              <a:rPr lang="cs-CZ" altLang="cs-CZ" sz="2000" dirty="0">
                <a:latin typeface="+mn-lt"/>
              </a:rPr>
              <a:t>(</a:t>
            </a:r>
            <a:r>
              <a:rPr lang="en-US" altLang="cs-CZ" sz="2000" dirty="0">
                <a:latin typeface="+mn-lt"/>
              </a:rPr>
              <a:t>m</a:t>
            </a:r>
            <a:r>
              <a:rPr lang="cs-CZ" altLang="cs-CZ" sz="2000" dirty="0">
                <a:latin typeface="+mn-lt"/>
              </a:rPr>
              <a:t>, jednotka 1 </a:t>
            </a:r>
            <a:r>
              <a:rPr lang="en-US" altLang="cs-CZ" sz="2000" dirty="0">
                <a:latin typeface="+mn-lt"/>
              </a:rPr>
              <a:t>kilogram</a:t>
            </a:r>
            <a:r>
              <a:rPr lang="cs-CZ" altLang="cs-CZ" sz="2000" dirty="0">
                <a:latin typeface="+mn-lt"/>
              </a:rPr>
              <a:t> </a:t>
            </a:r>
            <a:r>
              <a:rPr lang="en-US" altLang="cs-CZ" sz="2000" dirty="0">
                <a:latin typeface="+mn-lt"/>
              </a:rPr>
              <a:t>[kg]</a:t>
            </a:r>
            <a:r>
              <a:rPr lang="cs-CZ" altLang="cs-CZ" sz="2000" dirty="0">
                <a:latin typeface="+mn-lt"/>
              </a:rPr>
              <a:t>) je </a:t>
            </a:r>
            <a:r>
              <a:rPr lang="cs-CZ" altLang="cs-CZ" sz="2000" u="sng" dirty="0">
                <a:latin typeface="+mn-lt"/>
              </a:rPr>
              <a:t>skalární</a:t>
            </a:r>
            <a:r>
              <a:rPr lang="cs-CZ" altLang="cs-CZ" sz="2000" dirty="0">
                <a:latin typeface="+mn-lt"/>
              </a:rPr>
              <a:t> fyzikální veličina, charakterizuje schopnost těles klást odpor změnám pohybu, tj. </a:t>
            </a:r>
            <a:r>
              <a:rPr lang="cs-CZ" altLang="cs-CZ" sz="2000" u="sng" dirty="0">
                <a:latin typeface="+mn-lt"/>
              </a:rPr>
              <a:t>setrvačné vlastnosti daného tělesa</a:t>
            </a:r>
            <a:r>
              <a:rPr lang="cs-CZ" altLang="cs-CZ" sz="2000" dirty="0">
                <a:latin typeface="+mn-lt"/>
              </a:rPr>
              <a:t>. V klasické mechanice je </a:t>
            </a:r>
            <a:r>
              <a:rPr lang="cs-CZ" altLang="cs-CZ" sz="2000" u="sng" dirty="0">
                <a:latin typeface="+mn-lt"/>
              </a:rPr>
              <a:t>nezávislá na rychlosti</a:t>
            </a:r>
            <a:r>
              <a:rPr lang="cs-CZ" altLang="cs-CZ" sz="2000" dirty="0">
                <a:latin typeface="+mn-lt"/>
              </a:rPr>
              <a:t>. </a:t>
            </a:r>
          </a:p>
          <a:p>
            <a:pPr algn="just">
              <a:spcBef>
                <a:spcPct val="50000"/>
              </a:spcBef>
            </a:pPr>
            <a:endParaRPr lang="cs-CZ" altLang="cs-CZ" sz="2000" b="1" dirty="0">
              <a:latin typeface="+mn-lt"/>
            </a:endParaRPr>
          </a:p>
          <a:p>
            <a:pPr algn="just">
              <a:spcBef>
                <a:spcPct val="50000"/>
              </a:spcBef>
            </a:pPr>
            <a:r>
              <a:rPr lang="cs-CZ" altLang="cs-CZ" sz="2000" b="1" dirty="0">
                <a:latin typeface="+mn-lt"/>
              </a:rPr>
              <a:t>Síla</a:t>
            </a:r>
            <a:r>
              <a:rPr lang="cs-CZ" altLang="cs-CZ" sz="2000" dirty="0">
                <a:solidFill>
                  <a:srgbClr val="FF6600"/>
                </a:solidFill>
                <a:latin typeface="+mn-lt"/>
              </a:rPr>
              <a:t> </a:t>
            </a:r>
            <a:r>
              <a:rPr lang="cs-CZ" altLang="cs-CZ" sz="2000" dirty="0">
                <a:latin typeface="+mn-lt"/>
              </a:rPr>
              <a:t>(F, jednotka 1 newton </a:t>
            </a:r>
            <a:r>
              <a:rPr lang="en-US" altLang="cs-CZ" sz="2000" dirty="0">
                <a:latin typeface="+mn-lt"/>
              </a:rPr>
              <a:t>[</a:t>
            </a:r>
            <a:r>
              <a:rPr lang="cs-CZ" altLang="cs-CZ" sz="2000" dirty="0">
                <a:latin typeface="+mn-lt"/>
              </a:rPr>
              <a:t>N</a:t>
            </a:r>
            <a:r>
              <a:rPr lang="en-US" altLang="cs-CZ" sz="2000" dirty="0">
                <a:latin typeface="+mn-lt"/>
              </a:rPr>
              <a:t>, kg.m.s</a:t>
            </a:r>
            <a:r>
              <a:rPr lang="en-US" altLang="cs-CZ" sz="2000" baseline="30000" dirty="0">
                <a:latin typeface="+mn-lt"/>
              </a:rPr>
              <a:t>-2</a:t>
            </a:r>
            <a:r>
              <a:rPr lang="en-US" altLang="cs-CZ" sz="2000" dirty="0">
                <a:latin typeface="+mn-lt"/>
              </a:rPr>
              <a:t>]</a:t>
            </a:r>
            <a:r>
              <a:rPr lang="cs-CZ" altLang="cs-CZ" sz="2000" dirty="0">
                <a:latin typeface="+mn-lt"/>
              </a:rPr>
              <a:t>)</a:t>
            </a:r>
            <a:r>
              <a:rPr lang="cs-CZ" altLang="cs-CZ" sz="2000" dirty="0">
                <a:solidFill>
                  <a:srgbClr val="FF6600"/>
                </a:solidFill>
                <a:latin typeface="+mn-lt"/>
              </a:rPr>
              <a:t> </a:t>
            </a:r>
            <a:r>
              <a:rPr lang="cs-CZ" altLang="cs-CZ" sz="2000" dirty="0">
                <a:latin typeface="+mn-lt"/>
              </a:rPr>
              <a:t>je </a:t>
            </a:r>
            <a:r>
              <a:rPr lang="cs-CZ" altLang="cs-CZ" sz="2000" u="sng" dirty="0">
                <a:latin typeface="+mn-lt"/>
              </a:rPr>
              <a:t>vektorová</a:t>
            </a:r>
            <a:r>
              <a:rPr lang="cs-CZ" altLang="cs-CZ" sz="2000" dirty="0">
                <a:latin typeface="+mn-lt"/>
              </a:rPr>
              <a:t> fyzikální veličina, která </a:t>
            </a:r>
            <a:r>
              <a:rPr lang="cs-CZ" altLang="cs-CZ" sz="2000" u="sng" dirty="0">
                <a:latin typeface="+mn-lt"/>
              </a:rPr>
              <a:t>je určená velikostí, směrem a </a:t>
            </a:r>
            <a:r>
              <a:rPr lang="en-US" altLang="cs-CZ" sz="2000" u="sng" dirty="0" err="1">
                <a:latin typeface="+mn-lt"/>
              </a:rPr>
              <a:t>tak</a:t>
            </a:r>
            <a:r>
              <a:rPr lang="cs-CZ" altLang="cs-CZ" sz="2000" u="sng" dirty="0">
                <a:latin typeface="+mn-lt"/>
              </a:rPr>
              <a:t>é</a:t>
            </a:r>
            <a:r>
              <a:rPr lang="en-US" altLang="cs-CZ" sz="2000" u="sng" dirty="0">
                <a:latin typeface="+mn-lt"/>
              </a:rPr>
              <a:t> </a:t>
            </a:r>
            <a:r>
              <a:rPr lang="cs-CZ" altLang="cs-CZ" sz="2000" u="sng" dirty="0">
                <a:latin typeface="+mn-lt"/>
              </a:rPr>
              <a:t>polohou svého působiště</a:t>
            </a:r>
            <a:r>
              <a:rPr lang="cs-CZ" altLang="cs-CZ" sz="2000" dirty="0">
                <a:latin typeface="+mn-lt"/>
              </a:rPr>
              <a:t>. Je </a:t>
            </a:r>
            <a:r>
              <a:rPr lang="cs-CZ" altLang="cs-CZ" sz="2000" u="sng" dirty="0">
                <a:latin typeface="+mn-lt"/>
              </a:rPr>
              <a:t>mírou vzájemného působení těles </a:t>
            </a:r>
            <a:r>
              <a:rPr lang="cs-CZ" altLang="cs-CZ" sz="2000" dirty="0">
                <a:latin typeface="+mn-lt"/>
              </a:rPr>
              <a:t>(přímým kontaktem nebo silovým polem). Silové působení se projevuje deformací tělesa nebo změnou pohybového stavu tělesa (zrychlení).</a:t>
            </a:r>
          </a:p>
        </p:txBody>
      </p:sp>
      <p:graphicFrame>
        <p:nvGraphicFramePr>
          <p:cNvPr id="2" name="Object 22">
            <a:extLst>
              <a:ext uri="{FF2B5EF4-FFF2-40B4-BE49-F238E27FC236}">
                <a16:creationId xmlns:a16="http://schemas.microsoft.com/office/drawing/2014/main" id="{7251F14E-5F8D-40B6-9B84-D1D949664AD2}"/>
              </a:ext>
            </a:extLst>
          </p:cNvPr>
          <p:cNvGraphicFramePr>
            <a:graphicFrameLocks noChangeAspect="1"/>
          </p:cNvGraphicFramePr>
          <p:nvPr>
            <p:extLst>
              <p:ext uri="{D42A27DB-BD31-4B8C-83A1-F6EECF244321}">
                <p14:modId xmlns:p14="http://schemas.microsoft.com/office/powerpoint/2010/main" val="3266578897"/>
              </p:ext>
            </p:extLst>
          </p:nvPr>
        </p:nvGraphicFramePr>
        <p:xfrm>
          <a:off x="2578101" y="5508603"/>
          <a:ext cx="1008063" cy="750887"/>
        </p:xfrm>
        <a:graphic>
          <a:graphicData uri="http://schemas.openxmlformats.org/presentationml/2006/ole">
            <mc:AlternateContent xmlns:mc="http://schemas.openxmlformats.org/markup-compatibility/2006">
              <mc:Choice xmlns:v="urn:schemas-microsoft-com:vml" Requires="v">
                <p:oleObj name="Rovnice" r:id="rId2" imgW="520474" imgH="393529" progId="Equation.3">
                  <p:embed/>
                </p:oleObj>
              </mc:Choice>
              <mc:Fallback>
                <p:oleObj name="Rovnice" r:id="rId2" imgW="520474" imgH="393529" progId="Equation.3">
                  <p:embed/>
                  <p:pic>
                    <p:nvPicPr>
                      <p:cNvPr id="2" name="Object 22">
                        <a:extLst>
                          <a:ext uri="{FF2B5EF4-FFF2-40B4-BE49-F238E27FC236}">
                            <a16:creationId xmlns:a16="http://schemas.microsoft.com/office/drawing/2014/main" id="{7251F14E-5F8D-40B6-9B84-D1D949664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8101" y="5508603"/>
                        <a:ext cx="1008063" cy="750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4">
            <a:extLst>
              <a:ext uri="{FF2B5EF4-FFF2-40B4-BE49-F238E27FC236}">
                <a16:creationId xmlns:a16="http://schemas.microsoft.com/office/drawing/2014/main" id="{223E5B47-A539-42CF-94AA-3727D63F964C}"/>
              </a:ext>
            </a:extLst>
          </p:cNvPr>
          <p:cNvGraphicFramePr>
            <a:graphicFrameLocks noChangeAspect="1"/>
          </p:cNvGraphicFramePr>
          <p:nvPr>
            <p:extLst>
              <p:ext uri="{D42A27DB-BD31-4B8C-83A1-F6EECF244321}">
                <p14:modId xmlns:p14="http://schemas.microsoft.com/office/powerpoint/2010/main" val="2891175032"/>
              </p:ext>
            </p:extLst>
          </p:nvPr>
        </p:nvGraphicFramePr>
        <p:xfrm>
          <a:off x="4433888" y="5676083"/>
          <a:ext cx="1152525" cy="415925"/>
        </p:xfrm>
        <a:graphic>
          <a:graphicData uri="http://schemas.openxmlformats.org/presentationml/2006/ole">
            <mc:AlternateContent xmlns:mc="http://schemas.openxmlformats.org/markup-compatibility/2006">
              <mc:Choice xmlns:v="urn:schemas-microsoft-com:vml" Requires="v">
                <p:oleObj name="Rovnice" r:id="rId4" imgW="609336" imgH="215806" progId="Equation.3">
                  <p:embed/>
                </p:oleObj>
              </mc:Choice>
              <mc:Fallback>
                <p:oleObj name="Rovnice" r:id="rId4" imgW="609336" imgH="215806" progId="Equation.3">
                  <p:embed/>
                  <p:pic>
                    <p:nvPicPr>
                      <p:cNvPr id="3" name="Object 24">
                        <a:extLst>
                          <a:ext uri="{FF2B5EF4-FFF2-40B4-BE49-F238E27FC236}">
                            <a16:creationId xmlns:a16="http://schemas.microsoft.com/office/drawing/2014/main" id="{223E5B47-A539-42CF-94AA-3727D63F96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3888" y="5676083"/>
                        <a:ext cx="1152525" cy="415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101432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C1B9222E-C96E-4AF4-82BF-D78ADF9FDD9B}"/>
              </a:ext>
            </a:extLst>
          </p:cNvPr>
          <p:cNvSpPr>
            <a:spLocks noGrp="1" noChangeArrowheads="1"/>
          </p:cNvSpPr>
          <p:nvPr>
            <p:ph type="body" idx="1"/>
          </p:nvPr>
        </p:nvSpPr>
        <p:spPr>
          <a:xfrm>
            <a:off x="225025" y="91975"/>
            <a:ext cx="8669338" cy="3102659"/>
          </a:xfrm>
        </p:spPr>
        <p:txBody>
          <a:bodyPr>
            <a:noAutofit/>
          </a:bodyPr>
          <a:lstStyle/>
          <a:p>
            <a:pPr marL="0" indent="0" algn="just">
              <a:lnSpc>
                <a:spcPct val="90000"/>
              </a:lnSpc>
              <a:buNone/>
            </a:pPr>
            <a:r>
              <a:rPr lang="cs-CZ" altLang="cs-CZ" sz="2000" b="1" dirty="0"/>
              <a:t>Síla</a:t>
            </a:r>
            <a:r>
              <a:rPr lang="cs-CZ" altLang="cs-CZ" sz="2000" dirty="0"/>
              <a:t> se vždy projevuje při vzájemném působení těles.</a:t>
            </a:r>
          </a:p>
          <a:p>
            <a:pPr lvl="1" algn="just">
              <a:lnSpc>
                <a:spcPct val="90000"/>
              </a:lnSpc>
            </a:pPr>
            <a:r>
              <a:rPr lang="cs-CZ" altLang="cs-CZ" sz="2000" b="1" i="1" dirty="0">
                <a:solidFill>
                  <a:schemeClr val="tx1"/>
                </a:solidFill>
              </a:rPr>
              <a:t>při přímém styku </a:t>
            </a:r>
            <a:r>
              <a:rPr lang="cs-CZ" altLang="cs-CZ" sz="2000" dirty="0">
                <a:solidFill>
                  <a:schemeClr val="tx1"/>
                </a:solidFill>
              </a:rPr>
              <a:t>- tělesa se navzájem dotýkají </a:t>
            </a:r>
          </a:p>
          <a:p>
            <a:pPr lvl="1" algn="just">
              <a:lnSpc>
                <a:spcPct val="90000"/>
              </a:lnSpc>
            </a:pPr>
            <a:r>
              <a:rPr lang="cs-CZ" altLang="cs-CZ" sz="2000" b="1" i="1" dirty="0">
                <a:solidFill>
                  <a:schemeClr val="tx1"/>
                </a:solidFill>
              </a:rPr>
              <a:t>prostřednictvím silového pole </a:t>
            </a:r>
            <a:r>
              <a:rPr lang="cs-CZ" altLang="cs-CZ" sz="2000" dirty="0">
                <a:solidFill>
                  <a:schemeClr val="tx1"/>
                </a:solidFill>
              </a:rPr>
              <a:t>- tělesa nejsou ve vzájemné dotyku; síla působí prostřednictvím pole (gravitační, magnetické, elektrické, elektromagnetické, ...) </a:t>
            </a:r>
            <a:endParaRPr lang="cs-CZ" altLang="cs-CZ" sz="800" dirty="0">
              <a:solidFill>
                <a:schemeClr val="tx1"/>
              </a:solidFill>
            </a:endParaRPr>
          </a:p>
          <a:p>
            <a:pPr marL="0" indent="0" algn="just">
              <a:lnSpc>
                <a:spcPct val="90000"/>
              </a:lnSpc>
              <a:buNone/>
            </a:pPr>
            <a:r>
              <a:rPr lang="cs-CZ" altLang="cs-CZ" sz="2000" b="1" dirty="0"/>
              <a:t>Síla</a:t>
            </a:r>
            <a:r>
              <a:rPr lang="cs-CZ" altLang="cs-CZ" sz="2000" dirty="0"/>
              <a:t> může mít na těleso různý účinek: </a:t>
            </a:r>
          </a:p>
          <a:p>
            <a:pPr lvl="1" algn="just">
              <a:lnSpc>
                <a:spcPct val="90000"/>
              </a:lnSpc>
            </a:pPr>
            <a:r>
              <a:rPr lang="cs-CZ" altLang="cs-CZ" sz="2000" b="1" i="1" dirty="0">
                <a:solidFill>
                  <a:schemeClr val="tx1"/>
                </a:solidFill>
              </a:rPr>
              <a:t>deformační</a:t>
            </a:r>
            <a:r>
              <a:rPr lang="cs-CZ" altLang="cs-CZ" sz="2000" dirty="0">
                <a:solidFill>
                  <a:schemeClr val="tx1"/>
                </a:solidFill>
              </a:rPr>
              <a:t> (statický) - síla má za následek deformaci </a:t>
            </a:r>
          </a:p>
          <a:p>
            <a:pPr marL="457200" lvl="1" indent="0" algn="just">
              <a:lnSpc>
                <a:spcPct val="90000"/>
              </a:lnSpc>
              <a:buNone/>
            </a:pPr>
            <a:r>
              <a:rPr lang="cs-CZ" altLang="cs-CZ" sz="2000" dirty="0">
                <a:solidFill>
                  <a:schemeClr val="tx1"/>
                </a:solidFill>
              </a:rPr>
              <a:t>tělesa </a:t>
            </a:r>
          </a:p>
          <a:p>
            <a:pPr lvl="1" algn="just">
              <a:lnSpc>
                <a:spcPct val="90000"/>
              </a:lnSpc>
            </a:pPr>
            <a:r>
              <a:rPr lang="cs-CZ" altLang="cs-CZ" sz="2000" b="1" i="1" dirty="0">
                <a:solidFill>
                  <a:schemeClr val="tx1"/>
                </a:solidFill>
              </a:rPr>
              <a:t>pohybový</a:t>
            </a:r>
            <a:r>
              <a:rPr lang="cs-CZ" altLang="cs-CZ" sz="2000" dirty="0">
                <a:solidFill>
                  <a:schemeClr val="tx1"/>
                </a:solidFill>
              </a:rPr>
              <a:t> (dynamický) - síla má za následek změnu</a:t>
            </a:r>
          </a:p>
          <a:p>
            <a:pPr marL="457200" lvl="1" indent="0" algn="just">
              <a:lnSpc>
                <a:spcPct val="90000"/>
              </a:lnSpc>
              <a:buNone/>
            </a:pPr>
            <a:r>
              <a:rPr lang="cs-CZ" altLang="cs-CZ" sz="2000" dirty="0">
                <a:solidFill>
                  <a:schemeClr val="tx1"/>
                </a:solidFill>
              </a:rPr>
              <a:t> pohybového stavu tělesa </a:t>
            </a:r>
            <a:r>
              <a:rPr lang="cs-CZ" altLang="cs-CZ" sz="2000" dirty="0"/>
              <a:t>(posuvný nebo otáčivý pohyb)</a:t>
            </a:r>
          </a:p>
          <a:p>
            <a:pPr lvl="1" algn="just">
              <a:lnSpc>
                <a:spcPct val="90000"/>
              </a:lnSpc>
            </a:pPr>
            <a:endParaRPr lang="cs-CZ" altLang="cs-CZ" sz="2000" dirty="0"/>
          </a:p>
        </p:txBody>
      </p:sp>
      <p:sp>
        <p:nvSpPr>
          <p:cNvPr id="2" name="TextovéPole 1">
            <a:extLst>
              <a:ext uri="{FF2B5EF4-FFF2-40B4-BE49-F238E27FC236}">
                <a16:creationId xmlns:a16="http://schemas.microsoft.com/office/drawing/2014/main" id="{D133F310-E7F6-4BE1-9B79-8216437EB93B}"/>
              </a:ext>
            </a:extLst>
          </p:cNvPr>
          <p:cNvSpPr txBox="1"/>
          <p:nvPr/>
        </p:nvSpPr>
        <p:spPr>
          <a:xfrm>
            <a:off x="143670" y="3472816"/>
            <a:ext cx="6438105" cy="3293209"/>
          </a:xfrm>
          <a:prstGeom prst="rect">
            <a:avLst/>
          </a:prstGeom>
          <a:noFill/>
        </p:spPr>
        <p:txBody>
          <a:bodyPr wrap="square">
            <a:spAutoFit/>
          </a:bodyPr>
          <a:lstStyle/>
          <a:p>
            <a:r>
              <a:rPr lang="cs-CZ" sz="2000" b="1" dirty="0"/>
              <a:t>Posuvné účinky síly</a:t>
            </a:r>
            <a:r>
              <a:rPr lang="cs-CZ" sz="2000" dirty="0"/>
              <a:t>:</a:t>
            </a:r>
          </a:p>
          <a:p>
            <a:r>
              <a:rPr lang="cs-CZ" sz="2000" dirty="0"/>
              <a:t>	uvedení do pohybu</a:t>
            </a:r>
          </a:p>
          <a:p>
            <a:r>
              <a:rPr lang="cs-CZ" sz="2000" dirty="0"/>
              <a:t>	urychlení</a:t>
            </a:r>
          </a:p>
          <a:p>
            <a:r>
              <a:rPr lang="cs-CZ" sz="2000" dirty="0"/>
              <a:t>	zpomalení</a:t>
            </a:r>
          </a:p>
          <a:p>
            <a:r>
              <a:rPr lang="cs-CZ" sz="2000" dirty="0"/>
              <a:t>	zastavení</a:t>
            </a:r>
          </a:p>
          <a:p>
            <a:r>
              <a:rPr lang="cs-CZ" sz="2000" dirty="0"/>
              <a:t>	změna směru</a:t>
            </a:r>
          </a:p>
          <a:p>
            <a:endParaRPr lang="cs-CZ" sz="800" dirty="0">
              <a:highlight>
                <a:srgbClr val="FFFF00"/>
              </a:highlight>
            </a:endParaRPr>
          </a:p>
          <a:p>
            <a:r>
              <a:rPr lang="cs-CZ" sz="2000" dirty="0"/>
              <a:t>Ve všech uvedených případech </a:t>
            </a:r>
            <a:r>
              <a:rPr lang="cs-CZ" sz="2000" u="sng" dirty="0"/>
              <a:t>se mění velikost nebo směr </a:t>
            </a:r>
          </a:p>
          <a:p>
            <a:r>
              <a:rPr lang="cs-CZ" sz="2000" u="sng" dirty="0"/>
              <a:t>rychlosti </a:t>
            </a:r>
            <a:r>
              <a:rPr lang="cs-CZ" sz="2000" dirty="0"/>
              <a:t>– tato změna závisí:</a:t>
            </a:r>
          </a:p>
          <a:p>
            <a:r>
              <a:rPr lang="cs-CZ" sz="2000" dirty="0"/>
              <a:t>	na velikosti působící síly</a:t>
            </a:r>
          </a:p>
          <a:p>
            <a:r>
              <a:rPr lang="cs-CZ" sz="2000" dirty="0"/>
              <a:t>	na hmotnosti tělesa</a:t>
            </a:r>
          </a:p>
        </p:txBody>
      </p:sp>
      <p:pic>
        <p:nvPicPr>
          <p:cNvPr id="63490" name="Picture 2" descr="Snímek 1">
            <a:extLst>
              <a:ext uri="{FF2B5EF4-FFF2-40B4-BE49-F238E27FC236}">
                <a16:creationId xmlns:a16="http://schemas.microsoft.com/office/drawing/2014/main" id="{065B0EC8-80AA-4BBC-84CA-C2AE3BCD1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1076" y="1643305"/>
            <a:ext cx="2247899" cy="5050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8474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DA91C32-47F1-4261-9B12-403CB22C8C21}"/>
              </a:ext>
            </a:extLst>
          </p:cNvPr>
          <p:cNvSpPr txBox="1"/>
          <p:nvPr/>
        </p:nvSpPr>
        <p:spPr>
          <a:xfrm>
            <a:off x="323523" y="212735"/>
            <a:ext cx="7002188" cy="6432530"/>
          </a:xfrm>
          <a:prstGeom prst="rect">
            <a:avLst/>
          </a:prstGeom>
          <a:noFill/>
        </p:spPr>
        <p:txBody>
          <a:bodyPr wrap="square" rtlCol="0">
            <a:spAutoFit/>
          </a:bodyPr>
          <a:lstStyle/>
          <a:p>
            <a:r>
              <a:rPr lang="cs-CZ" sz="2000" b="1" dirty="0"/>
              <a:t>Síly působící na dálku </a:t>
            </a:r>
            <a:endParaRPr lang="en-US" sz="2000" b="1" dirty="0"/>
          </a:p>
          <a:p>
            <a:r>
              <a:rPr lang="cs-CZ" sz="2000" b="1" dirty="0"/>
              <a:t>prostřednictvím silových polí</a:t>
            </a:r>
          </a:p>
          <a:p>
            <a:endParaRPr lang="cs-CZ" sz="800" dirty="0"/>
          </a:p>
          <a:p>
            <a:r>
              <a:rPr lang="cs-CZ" sz="2000" i="1" dirty="0"/>
              <a:t>Gravitační síla</a:t>
            </a:r>
          </a:p>
          <a:p>
            <a:endParaRPr lang="cs-CZ" sz="800" dirty="0"/>
          </a:p>
          <a:p>
            <a:r>
              <a:rPr lang="cs-CZ" sz="2000" i="1" dirty="0"/>
              <a:t>Elektrická síla</a:t>
            </a:r>
          </a:p>
          <a:p>
            <a:endParaRPr lang="cs-CZ" sz="800" dirty="0"/>
          </a:p>
          <a:p>
            <a:r>
              <a:rPr lang="cs-CZ" sz="2000" i="1" dirty="0"/>
              <a:t>Magnetická síla</a:t>
            </a:r>
          </a:p>
          <a:p>
            <a:endParaRPr lang="cs-CZ" sz="2000" dirty="0"/>
          </a:p>
          <a:p>
            <a:endParaRPr lang="cs-CZ" sz="2000" dirty="0"/>
          </a:p>
          <a:p>
            <a:r>
              <a:rPr lang="cs-CZ" sz="2000" b="1" dirty="0"/>
              <a:t>Síly působící při vzájemném</a:t>
            </a:r>
            <a:endParaRPr lang="en-US" sz="2000" b="1" dirty="0"/>
          </a:p>
          <a:p>
            <a:r>
              <a:rPr lang="cs-CZ" sz="2000" b="1" dirty="0"/>
              <a:t>dotyku fyzikálních objektů</a:t>
            </a:r>
          </a:p>
          <a:p>
            <a:endParaRPr lang="cs-CZ" sz="800" dirty="0"/>
          </a:p>
          <a:p>
            <a:r>
              <a:rPr lang="cs-CZ" sz="2000" i="1" dirty="0"/>
              <a:t>Dostředivá síla</a:t>
            </a:r>
          </a:p>
          <a:p>
            <a:endParaRPr lang="cs-CZ" sz="800" dirty="0"/>
          </a:p>
          <a:p>
            <a:r>
              <a:rPr lang="cs-CZ" sz="2000" i="1" dirty="0"/>
              <a:t>Třecí síla</a:t>
            </a:r>
          </a:p>
          <a:p>
            <a:endParaRPr lang="cs-CZ" sz="800" dirty="0"/>
          </a:p>
          <a:p>
            <a:r>
              <a:rPr lang="cs-CZ" sz="2000" i="1" dirty="0"/>
              <a:t>Odporová síla </a:t>
            </a:r>
            <a:r>
              <a:rPr lang="cs-CZ" sz="2000" dirty="0"/>
              <a:t>(valivý odpor,</a:t>
            </a:r>
            <a:endParaRPr lang="en-US" sz="2000" dirty="0"/>
          </a:p>
          <a:p>
            <a:r>
              <a:rPr lang="cs-CZ" sz="2000" dirty="0"/>
              <a:t> odpor prostředí v kapalinách</a:t>
            </a:r>
            <a:endParaRPr lang="en-US" sz="2000" dirty="0"/>
          </a:p>
          <a:p>
            <a:r>
              <a:rPr lang="cs-CZ" sz="2000" dirty="0"/>
              <a:t> a plynech)</a:t>
            </a:r>
          </a:p>
          <a:p>
            <a:endParaRPr lang="cs-CZ" sz="800" dirty="0"/>
          </a:p>
          <a:p>
            <a:r>
              <a:rPr lang="cs-CZ" sz="2000" i="1" dirty="0"/>
              <a:t>Tlaková síla </a:t>
            </a:r>
            <a:r>
              <a:rPr lang="cs-CZ" sz="2000" dirty="0"/>
              <a:t>(pevné látky, kapaliny, plyny)</a:t>
            </a:r>
          </a:p>
          <a:p>
            <a:endParaRPr lang="cs-CZ" sz="800" dirty="0"/>
          </a:p>
          <a:p>
            <a:r>
              <a:rPr lang="cs-CZ" sz="2000" i="1" dirty="0"/>
              <a:t>Tahová síla</a:t>
            </a:r>
          </a:p>
          <a:p>
            <a:endParaRPr lang="cs-CZ" sz="800" dirty="0"/>
          </a:p>
          <a:p>
            <a:r>
              <a:rPr lang="cs-CZ" sz="2000" i="1" dirty="0"/>
              <a:t>Vztlaková síla </a:t>
            </a:r>
            <a:r>
              <a:rPr lang="cs-CZ" sz="2000" dirty="0"/>
              <a:t>(kapaliny, plyny)</a:t>
            </a:r>
          </a:p>
        </p:txBody>
      </p:sp>
      <p:pic>
        <p:nvPicPr>
          <p:cNvPr id="2" name="Picture 4" descr="sily">
            <a:extLst>
              <a:ext uri="{FF2B5EF4-FFF2-40B4-BE49-F238E27FC236}">
                <a16:creationId xmlns:a16="http://schemas.microsoft.com/office/drawing/2014/main" id="{4551DCEE-0B86-4815-B3DE-F8D958DCE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6791" y="145870"/>
            <a:ext cx="4588532" cy="4645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95932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a:extLst>
              <a:ext uri="{FF2B5EF4-FFF2-40B4-BE49-F238E27FC236}">
                <a16:creationId xmlns:a16="http://schemas.microsoft.com/office/drawing/2014/main" id="{E5CE49B5-390C-4C8D-8658-4F81C217E6C7}"/>
              </a:ext>
            </a:extLst>
          </p:cNvPr>
          <p:cNvSpPr>
            <a:spLocks noGrp="1" noChangeArrowheads="1"/>
          </p:cNvSpPr>
          <p:nvPr>
            <p:ph type="body" idx="1"/>
          </p:nvPr>
        </p:nvSpPr>
        <p:spPr>
          <a:xfrm>
            <a:off x="179387" y="1119188"/>
            <a:ext cx="8785225" cy="1423354"/>
          </a:xfrm>
        </p:spPr>
        <p:txBody>
          <a:bodyPr>
            <a:noAutofit/>
          </a:bodyPr>
          <a:lstStyle/>
          <a:p>
            <a:pPr marL="0" lvl="1" indent="0" algn="just">
              <a:buNone/>
            </a:pPr>
            <a:r>
              <a:rPr lang="cs-CZ" altLang="cs-CZ" sz="2000" dirty="0"/>
              <a:t>Působí-li současně na jedno těleso více sil, lze je vektorově sečíst a nahradit je jejich </a:t>
            </a:r>
            <a:r>
              <a:rPr lang="cs-CZ" altLang="cs-CZ" sz="2000" b="1" dirty="0"/>
              <a:t>výslednicí</a:t>
            </a:r>
            <a:r>
              <a:rPr lang="cs-CZ" altLang="cs-CZ" sz="2000" dirty="0"/>
              <a:t>, která má na těleso stejný účinek jako všechny působící síly. Působiště výslednice sil je totožné s působištěm jednotlivých složek a nazývá se </a:t>
            </a:r>
            <a:r>
              <a:rPr lang="cs-CZ" altLang="cs-CZ" sz="2000" b="1" dirty="0"/>
              <a:t>střed sil</a:t>
            </a:r>
            <a:r>
              <a:rPr lang="cs-CZ" altLang="cs-CZ" sz="2000" dirty="0"/>
              <a:t>.</a:t>
            </a:r>
            <a:r>
              <a:rPr lang="cs-CZ" altLang="cs-CZ" sz="2000" b="1" dirty="0"/>
              <a:t> </a:t>
            </a:r>
            <a:r>
              <a:rPr lang="cs-CZ" sz="2000" dirty="0"/>
              <a:t>Síly působící v jednom bodě tělesa se skládají podle stejných pravidel jako síly působící na hmotný bod. </a:t>
            </a:r>
            <a:endParaRPr lang="cs-CZ" altLang="cs-CZ" sz="2000" dirty="0"/>
          </a:p>
          <a:p>
            <a:pPr>
              <a:lnSpc>
                <a:spcPct val="90000"/>
              </a:lnSpc>
            </a:pPr>
            <a:endParaRPr lang="cs-CZ" altLang="cs-CZ" sz="2000" dirty="0"/>
          </a:p>
        </p:txBody>
      </p:sp>
      <p:graphicFrame>
        <p:nvGraphicFramePr>
          <p:cNvPr id="2" name="Object 26">
            <a:extLst>
              <a:ext uri="{FF2B5EF4-FFF2-40B4-BE49-F238E27FC236}">
                <a16:creationId xmlns:a16="http://schemas.microsoft.com/office/drawing/2014/main" id="{16BF8F55-5823-495D-B19A-FFE430BA0AA5}"/>
              </a:ext>
            </a:extLst>
          </p:cNvPr>
          <p:cNvGraphicFramePr>
            <a:graphicFrameLocks noChangeAspect="1"/>
          </p:cNvGraphicFramePr>
          <p:nvPr>
            <p:extLst>
              <p:ext uri="{D42A27DB-BD31-4B8C-83A1-F6EECF244321}">
                <p14:modId xmlns:p14="http://schemas.microsoft.com/office/powerpoint/2010/main" val="3065598276"/>
              </p:ext>
            </p:extLst>
          </p:nvPr>
        </p:nvGraphicFramePr>
        <p:xfrm>
          <a:off x="688418" y="2831942"/>
          <a:ext cx="3148013" cy="757754"/>
        </p:xfrm>
        <a:graphic>
          <a:graphicData uri="http://schemas.openxmlformats.org/presentationml/2006/ole">
            <mc:AlternateContent xmlns:mc="http://schemas.openxmlformats.org/markup-compatibility/2006">
              <mc:Choice xmlns:v="urn:schemas-microsoft-com:vml" Requires="v">
                <p:oleObj name="Rovnice" r:id="rId2" imgW="1777229" imgH="431613" progId="Equation.3">
                  <p:embed/>
                </p:oleObj>
              </mc:Choice>
              <mc:Fallback>
                <p:oleObj name="Rovnice" r:id="rId2" imgW="1777229" imgH="431613" progId="Equation.3">
                  <p:embed/>
                  <p:pic>
                    <p:nvPicPr>
                      <p:cNvPr id="2" name="Object 26">
                        <a:extLst>
                          <a:ext uri="{FF2B5EF4-FFF2-40B4-BE49-F238E27FC236}">
                            <a16:creationId xmlns:a16="http://schemas.microsoft.com/office/drawing/2014/main" id="{16BF8F55-5823-495D-B19A-FFE430BA0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418" y="2831942"/>
                        <a:ext cx="3148013" cy="757754"/>
                      </a:xfrm>
                      <a:prstGeom prst="rect">
                        <a:avLst/>
                      </a:prstGeom>
                      <a:noFill/>
                    </p:spPr>
                  </p:pic>
                </p:oleObj>
              </mc:Fallback>
            </mc:AlternateContent>
          </a:graphicData>
        </a:graphic>
      </p:graphicFrame>
      <p:sp>
        <p:nvSpPr>
          <p:cNvPr id="9" name="TextovéPole 8">
            <a:extLst>
              <a:ext uri="{FF2B5EF4-FFF2-40B4-BE49-F238E27FC236}">
                <a16:creationId xmlns:a16="http://schemas.microsoft.com/office/drawing/2014/main" id="{492723EC-CC47-4553-80D1-E234E32F52C3}"/>
              </a:ext>
            </a:extLst>
          </p:cNvPr>
          <p:cNvSpPr txBox="1"/>
          <p:nvPr/>
        </p:nvSpPr>
        <p:spPr>
          <a:xfrm>
            <a:off x="281782" y="438784"/>
            <a:ext cx="6129292" cy="480131"/>
          </a:xfrm>
          <a:prstGeom prst="rect">
            <a:avLst/>
          </a:prstGeom>
          <a:noFill/>
        </p:spPr>
        <p:txBody>
          <a:bodyPr wrap="square">
            <a:spAutoFit/>
          </a:bodyPr>
          <a:lstStyle/>
          <a:p>
            <a:pPr>
              <a:lnSpc>
                <a:spcPct val="90000"/>
              </a:lnSpc>
            </a:pPr>
            <a:r>
              <a:rPr lang="cs-CZ" altLang="cs-CZ" sz="2800" b="1" dirty="0"/>
              <a:t>Skládání sil se společným působištěm</a:t>
            </a:r>
          </a:p>
        </p:txBody>
      </p:sp>
      <p:pic>
        <p:nvPicPr>
          <p:cNvPr id="7" name="Picture 12" descr="See the source image">
            <a:extLst>
              <a:ext uri="{FF2B5EF4-FFF2-40B4-BE49-F238E27FC236}">
                <a16:creationId xmlns:a16="http://schemas.microsoft.com/office/drawing/2014/main" id="{ACEF13DA-D859-4D18-966D-C5ED0FD914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6694" y="3589696"/>
            <a:ext cx="4687918" cy="302814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36CB51D9-18E0-4910-AE9E-1D38AF65F171}"/>
              </a:ext>
            </a:extLst>
          </p:cNvPr>
          <p:cNvSpPr txBox="1"/>
          <p:nvPr/>
        </p:nvSpPr>
        <p:spPr>
          <a:xfrm>
            <a:off x="417354" y="3879096"/>
            <a:ext cx="3690143" cy="707886"/>
          </a:xfrm>
          <a:prstGeom prst="rect">
            <a:avLst/>
          </a:prstGeom>
          <a:noFill/>
        </p:spPr>
        <p:txBody>
          <a:bodyPr wrap="square" rtlCol="0">
            <a:spAutoFit/>
          </a:bodyPr>
          <a:lstStyle/>
          <a:p>
            <a:r>
              <a:rPr lang="cs-CZ" sz="2000" b="1" dirty="0"/>
              <a:t>Skládání dvou sil se společným působištěm</a:t>
            </a:r>
          </a:p>
        </p:txBody>
      </p:sp>
      <p:pic>
        <p:nvPicPr>
          <p:cNvPr id="4" name="Obrázek 3">
            <a:extLst>
              <a:ext uri="{FF2B5EF4-FFF2-40B4-BE49-F238E27FC236}">
                <a16:creationId xmlns:a16="http://schemas.microsoft.com/office/drawing/2014/main" id="{EFC77EC7-E03D-4D84-8506-7CEE5E2F1E0E}"/>
              </a:ext>
            </a:extLst>
          </p:cNvPr>
          <p:cNvPicPr>
            <a:picLocks noChangeAspect="1"/>
          </p:cNvPicPr>
          <p:nvPr/>
        </p:nvPicPr>
        <p:blipFill>
          <a:blip r:embed="rId5"/>
          <a:stretch>
            <a:fillRect/>
          </a:stretch>
        </p:blipFill>
        <p:spPr>
          <a:xfrm>
            <a:off x="417354" y="4920907"/>
            <a:ext cx="3656518" cy="1635811"/>
          </a:xfrm>
          <a:prstGeom prst="rect">
            <a:avLst/>
          </a:prstGeom>
        </p:spPr>
      </p:pic>
    </p:spTree>
    <p:extLst>
      <p:ext uri="{BB962C8B-B14F-4D97-AF65-F5344CB8AC3E}">
        <p14:creationId xmlns:p14="http://schemas.microsoft.com/office/powerpoint/2010/main" val="22923926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E0FCD194-F262-44DD-98F6-10686268BB9B}"/>
              </a:ext>
            </a:extLst>
          </p:cNvPr>
          <p:cNvSpPr txBox="1"/>
          <p:nvPr/>
        </p:nvSpPr>
        <p:spPr>
          <a:xfrm>
            <a:off x="212386" y="336925"/>
            <a:ext cx="8509793" cy="400110"/>
          </a:xfrm>
          <a:prstGeom prst="rect">
            <a:avLst/>
          </a:prstGeom>
          <a:noFill/>
        </p:spPr>
        <p:txBody>
          <a:bodyPr wrap="square" rtlCol="0">
            <a:spAutoFit/>
          </a:bodyPr>
          <a:lstStyle/>
          <a:p>
            <a:r>
              <a:rPr lang="cs-CZ" sz="2000" b="1" dirty="0"/>
              <a:t>Skládání více sil se společným působištěm</a:t>
            </a:r>
          </a:p>
        </p:txBody>
      </p:sp>
      <p:pic>
        <p:nvPicPr>
          <p:cNvPr id="8" name="Obrázek 7">
            <a:extLst>
              <a:ext uri="{FF2B5EF4-FFF2-40B4-BE49-F238E27FC236}">
                <a16:creationId xmlns:a16="http://schemas.microsoft.com/office/drawing/2014/main" id="{C61DE00E-F423-45C2-A90F-FAF9F11007B8}"/>
              </a:ext>
            </a:extLst>
          </p:cNvPr>
          <p:cNvPicPr>
            <a:picLocks noChangeAspect="1"/>
          </p:cNvPicPr>
          <p:nvPr/>
        </p:nvPicPr>
        <p:blipFill>
          <a:blip r:embed="rId2"/>
          <a:stretch>
            <a:fillRect/>
          </a:stretch>
        </p:blipFill>
        <p:spPr>
          <a:xfrm>
            <a:off x="1440184" y="906485"/>
            <a:ext cx="1692730" cy="1018091"/>
          </a:xfrm>
          <a:prstGeom prst="rect">
            <a:avLst/>
          </a:prstGeom>
        </p:spPr>
      </p:pic>
      <p:sp>
        <p:nvSpPr>
          <p:cNvPr id="9" name="Obdélník 8">
            <a:extLst>
              <a:ext uri="{FF2B5EF4-FFF2-40B4-BE49-F238E27FC236}">
                <a16:creationId xmlns:a16="http://schemas.microsoft.com/office/drawing/2014/main" id="{37BA9DEB-C127-416D-81FC-F2AA7643CC45}"/>
              </a:ext>
            </a:extLst>
          </p:cNvPr>
          <p:cNvSpPr/>
          <p:nvPr/>
        </p:nvSpPr>
        <p:spPr>
          <a:xfrm>
            <a:off x="2403571" y="1589874"/>
            <a:ext cx="729343" cy="669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 name="Šipka: doprava 9">
            <a:extLst>
              <a:ext uri="{FF2B5EF4-FFF2-40B4-BE49-F238E27FC236}">
                <a16:creationId xmlns:a16="http://schemas.microsoft.com/office/drawing/2014/main" id="{19CE1F3B-7F3B-4403-B572-E5CAB97BC1DE}"/>
              </a:ext>
            </a:extLst>
          </p:cNvPr>
          <p:cNvSpPr/>
          <p:nvPr/>
        </p:nvSpPr>
        <p:spPr>
          <a:xfrm>
            <a:off x="3252936" y="1244703"/>
            <a:ext cx="1214346" cy="240815"/>
          </a:xfrm>
          <a:prstGeom prst="rightArrow">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2" name="Obrázek 11">
            <a:extLst>
              <a:ext uri="{FF2B5EF4-FFF2-40B4-BE49-F238E27FC236}">
                <a16:creationId xmlns:a16="http://schemas.microsoft.com/office/drawing/2014/main" id="{C74B2C59-EAD6-4A5B-A505-EEDDF83FD07A}"/>
              </a:ext>
            </a:extLst>
          </p:cNvPr>
          <p:cNvPicPr>
            <a:picLocks noChangeAspect="1"/>
          </p:cNvPicPr>
          <p:nvPr/>
        </p:nvPicPr>
        <p:blipFill>
          <a:blip r:embed="rId3"/>
          <a:stretch>
            <a:fillRect/>
          </a:stretch>
        </p:blipFill>
        <p:spPr>
          <a:xfrm>
            <a:off x="4648712" y="707126"/>
            <a:ext cx="1209968" cy="1551076"/>
          </a:xfrm>
          <a:prstGeom prst="rect">
            <a:avLst/>
          </a:prstGeom>
        </p:spPr>
      </p:pic>
      <p:sp>
        <p:nvSpPr>
          <p:cNvPr id="4" name="TextovéPole 3">
            <a:extLst>
              <a:ext uri="{FF2B5EF4-FFF2-40B4-BE49-F238E27FC236}">
                <a16:creationId xmlns:a16="http://schemas.microsoft.com/office/drawing/2014/main" id="{A6A8E45B-0AFD-4A6C-9082-814BB7E637CA}"/>
              </a:ext>
            </a:extLst>
          </p:cNvPr>
          <p:cNvSpPr txBox="1"/>
          <p:nvPr/>
        </p:nvSpPr>
        <p:spPr>
          <a:xfrm>
            <a:off x="212386" y="2892101"/>
            <a:ext cx="6980181" cy="400110"/>
          </a:xfrm>
          <a:prstGeom prst="rect">
            <a:avLst/>
          </a:prstGeom>
          <a:noFill/>
        </p:spPr>
        <p:txBody>
          <a:bodyPr wrap="none" rtlCol="0">
            <a:spAutoFit/>
          </a:bodyPr>
          <a:lstStyle/>
          <a:p>
            <a:r>
              <a:rPr lang="cs-CZ" sz="2000" b="1" dirty="0"/>
              <a:t>Rozklad síly na dvě různoběžné složky se společným působištěm</a:t>
            </a:r>
          </a:p>
        </p:txBody>
      </p:sp>
      <p:pic>
        <p:nvPicPr>
          <p:cNvPr id="5" name="Picture 2" descr="Rozklad síly do dvou obecných složek :: MEF">
            <a:extLst>
              <a:ext uri="{FF2B5EF4-FFF2-40B4-BE49-F238E27FC236}">
                <a16:creationId xmlns:a16="http://schemas.microsoft.com/office/drawing/2014/main" id="{88C45148-73A5-4BB3-83BE-0022CDFE6F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2578" y="3650957"/>
            <a:ext cx="1926102" cy="1920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ozklad síly do dvou obecných složek :: MEF">
            <a:extLst>
              <a:ext uri="{FF2B5EF4-FFF2-40B4-BE49-F238E27FC236}">
                <a16:creationId xmlns:a16="http://schemas.microsoft.com/office/drawing/2014/main" id="{1AC1B48B-5F17-4139-A337-A546463740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86" y="3429000"/>
            <a:ext cx="3065318" cy="211507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5730BCA3-C846-4E1F-B984-568605E47F23}"/>
              </a:ext>
            </a:extLst>
          </p:cNvPr>
          <p:cNvSpPr txBox="1"/>
          <p:nvPr/>
        </p:nvSpPr>
        <p:spPr>
          <a:xfrm flipH="1">
            <a:off x="6188103" y="2004144"/>
            <a:ext cx="2372749" cy="369332"/>
          </a:xfrm>
          <a:prstGeom prst="rect">
            <a:avLst/>
          </a:prstGeom>
          <a:noFill/>
        </p:spPr>
        <p:txBody>
          <a:bodyPr wrap="square" rtlCol="0">
            <a:spAutoFit/>
          </a:bodyPr>
          <a:lstStyle/>
          <a:p>
            <a:r>
              <a:rPr lang="en-US" i="1" dirty="0" err="1"/>
              <a:t>F</a:t>
            </a:r>
            <a:r>
              <a:rPr lang="en-US" baseline="-25000" dirty="0" err="1"/>
              <a:t>v</a:t>
            </a:r>
            <a:r>
              <a:rPr lang="en-US" dirty="0"/>
              <a:t> = √</a:t>
            </a:r>
            <a:r>
              <a:rPr lang="en-US" i="1" dirty="0"/>
              <a:t>F</a:t>
            </a:r>
            <a:r>
              <a:rPr lang="en-US" baseline="-25000" dirty="0"/>
              <a:t>1</a:t>
            </a:r>
            <a:r>
              <a:rPr lang="en-US" baseline="30000" dirty="0"/>
              <a:t>2</a:t>
            </a:r>
            <a:r>
              <a:rPr lang="en-US" dirty="0"/>
              <a:t> + </a:t>
            </a:r>
            <a:r>
              <a:rPr lang="en-US" i="1" dirty="0"/>
              <a:t>F</a:t>
            </a:r>
            <a:r>
              <a:rPr lang="en-US" baseline="-25000" dirty="0"/>
              <a:t>2</a:t>
            </a:r>
            <a:r>
              <a:rPr lang="en-US" baseline="30000" dirty="0"/>
              <a:t>2</a:t>
            </a:r>
            <a:r>
              <a:rPr lang="en-US" dirty="0"/>
              <a:t> + </a:t>
            </a:r>
            <a:r>
              <a:rPr lang="en-US" i="1" dirty="0"/>
              <a:t>F</a:t>
            </a:r>
            <a:r>
              <a:rPr lang="en-US" baseline="-25000" dirty="0"/>
              <a:t>3</a:t>
            </a:r>
            <a:r>
              <a:rPr lang="en-US" baseline="30000" dirty="0"/>
              <a:t>2</a:t>
            </a:r>
            <a:r>
              <a:rPr lang="en-US" dirty="0"/>
              <a:t> </a:t>
            </a:r>
            <a:endParaRPr lang="cs-CZ" dirty="0"/>
          </a:p>
        </p:txBody>
      </p:sp>
      <p:cxnSp>
        <p:nvCxnSpPr>
          <p:cNvPr id="13" name="Přímá spojnice 12">
            <a:extLst>
              <a:ext uri="{FF2B5EF4-FFF2-40B4-BE49-F238E27FC236}">
                <a16:creationId xmlns:a16="http://schemas.microsoft.com/office/drawing/2014/main" id="{D21F2376-8805-413E-904E-B895402BE2CA}"/>
              </a:ext>
            </a:extLst>
          </p:cNvPr>
          <p:cNvCxnSpPr>
            <a:cxnSpLocks/>
          </p:cNvCxnSpPr>
          <p:nvPr/>
        </p:nvCxnSpPr>
        <p:spPr>
          <a:xfrm>
            <a:off x="6791218" y="2086338"/>
            <a:ext cx="119180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ovéPole 16">
            <a:extLst>
              <a:ext uri="{FF2B5EF4-FFF2-40B4-BE49-F238E27FC236}">
                <a16:creationId xmlns:a16="http://schemas.microsoft.com/office/drawing/2014/main" id="{2ED28442-DF90-4ED0-AA3C-D839D0210D7D}"/>
              </a:ext>
            </a:extLst>
          </p:cNvPr>
          <p:cNvSpPr txBox="1"/>
          <p:nvPr/>
        </p:nvSpPr>
        <p:spPr>
          <a:xfrm>
            <a:off x="6217460" y="1642360"/>
            <a:ext cx="1950214" cy="369332"/>
          </a:xfrm>
          <a:prstGeom prst="rect">
            <a:avLst/>
          </a:prstGeom>
          <a:noFill/>
        </p:spPr>
        <p:txBody>
          <a:bodyPr wrap="none" rtlCol="0">
            <a:spAutoFit/>
          </a:bodyPr>
          <a:lstStyle/>
          <a:p>
            <a:r>
              <a:rPr lang="en-US" i="1" dirty="0" err="1"/>
              <a:t>Velikost</a:t>
            </a:r>
            <a:r>
              <a:rPr lang="en-US" i="1" dirty="0"/>
              <a:t> v</a:t>
            </a:r>
            <a:r>
              <a:rPr lang="cs-CZ" i="1" dirty="0"/>
              <a:t>ý</a:t>
            </a:r>
            <a:r>
              <a:rPr lang="en-US" i="1" dirty="0" err="1"/>
              <a:t>slednice</a:t>
            </a:r>
            <a:endParaRPr lang="cs-CZ" i="1" dirty="0"/>
          </a:p>
        </p:txBody>
      </p:sp>
      <p:sp>
        <p:nvSpPr>
          <p:cNvPr id="18" name="TextovéPole 17">
            <a:extLst>
              <a:ext uri="{FF2B5EF4-FFF2-40B4-BE49-F238E27FC236}">
                <a16:creationId xmlns:a16="http://schemas.microsoft.com/office/drawing/2014/main" id="{E218C040-DF31-42FD-8967-D7A071A91C97}"/>
              </a:ext>
            </a:extLst>
          </p:cNvPr>
          <p:cNvSpPr txBox="1"/>
          <p:nvPr/>
        </p:nvSpPr>
        <p:spPr>
          <a:xfrm flipH="1">
            <a:off x="6399370" y="3982092"/>
            <a:ext cx="2372749" cy="369332"/>
          </a:xfrm>
          <a:prstGeom prst="rect">
            <a:avLst/>
          </a:prstGeom>
          <a:noFill/>
        </p:spPr>
        <p:txBody>
          <a:bodyPr wrap="square" rtlCol="0">
            <a:spAutoFit/>
          </a:bodyPr>
          <a:lstStyle/>
          <a:p>
            <a:r>
              <a:rPr lang="en-US" i="1" dirty="0"/>
              <a:t>F</a:t>
            </a:r>
            <a:r>
              <a:rPr lang="en-US" dirty="0"/>
              <a:t> = √</a:t>
            </a:r>
            <a:r>
              <a:rPr lang="en-US" i="1" dirty="0"/>
              <a:t>F</a:t>
            </a:r>
            <a:r>
              <a:rPr lang="cs-CZ" baseline="-25000" dirty="0"/>
              <a:t>x</a:t>
            </a:r>
            <a:r>
              <a:rPr lang="en-US" baseline="30000" dirty="0"/>
              <a:t>2</a:t>
            </a:r>
            <a:r>
              <a:rPr lang="en-US" dirty="0"/>
              <a:t> + </a:t>
            </a:r>
            <a:r>
              <a:rPr lang="en-US" i="1" dirty="0"/>
              <a:t>F</a:t>
            </a:r>
            <a:r>
              <a:rPr lang="cs-CZ" baseline="-25000" dirty="0"/>
              <a:t>y</a:t>
            </a:r>
            <a:r>
              <a:rPr lang="en-US" baseline="30000" dirty="0"/>
              <a:t>2</a:t>
            </a:r>
            <a:endParaRPr lang="cs-CZ" dirty="0"/>
          </a:p>
        </p:txBody>
      </p:sp>
      <p:cxnSp>
        <p:nvCxnSpPr>
          <p:cNvPr id="19" name="Přímá spojnice 18">
            <a:extLst>
              <a:ext uri="{FF2B5EF4-FFF2-40B4-BE49-F238E27FC236}">
                <a16:creationId xmlns:a16="http://schemas.microsoft.com/office/drawing/2014/main" id="{A8962ECE-3E7E-4D8E-9128-B63CC240303D}"/>
              </a:ext>
            </a:extLst>
          </p:cNvPr>
          <p:cNvCxnSpPr>
            <a:cxnSpLocks/>
          </p:cNvCxnSpPr>
          <p:nvPr/>
        </p:nvCxnSpPr>
        <p:spPr>
          <a:xfrm>
            <a:off x="6893045" y="4064285"/>
            <a:ext cx="69892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ovéPole 21">
            <a:extLst>
              <a:ext uri="{FF2B5EF4-FFF2-40B4-BE49-F238E27FC236}">
                <a16:creationId xmlns:a16="http://schemas.microsoft.com/office/drawing/2014/main" id="{A3822EAF-BF3F-4679-A997-C07096500A0F}"/>
              </a:ext>
            </a:extLst>
          </p:cNvPr>
          <p:cNvSpPr txBox="1"/>
          <p:nvPr/>
        </p:nvSpPr>
        <p:spPr>
          <a:xfrm>
            <a:off x="6399370" y="3577985"/>
            <a:ext cx="1950214" cy="369332"/>
          </a:xfrm>
          <a:prstGeom prst="rect">
            <a:avLst/>
          </a:prstGeom>
          <a:noFill/>
        </p:spPr>
        <p:txBody>
          <a:bodyPr wrap="none" rtlCol="0">
            <a:spAutoFit/>
          </a:bodyPr>
          <a:lstStyle/>
          <a:p>
            <a:r>
              <a:rPr lang="en-US" i="1" dirty="0" err="1"/>
              <a:t>Velikost</a:t>
            </a:r>
            <a:r>
              <a:rPr lang="en-US" i="1" dirty="0"/>
              <a:t> v</a:t>
            </a:r>
            <a:r>
              <a:rPr lang="cs-CZ" i="1" dirty="0"/>
              <a:t>ý</a:t>
            </a:r>
            <a:r>
              <a:rPr lang="en-US" i="1" dirty="0" err="1"/>
              <a:t>slednice</a:t>
            </a:r>
            <a:endParaRPr lang="cs-CZ" i="1" dirty="0"/>
          </a:p>
        </p:txBody>
      </p:sp>
    </p:spTree>
    <p:extLst>
      <p:ext uri="{BB962C8B-B14F-4D97-AF65-F5344CB8AC3E}">
        <p14:creationId xmlns:p14="http://schemas.microsoft.com/office/powerpoint/2010/main" val="32692676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e the source image">
            <a:extLst>
              <a:ext uri="{FF2B5EF4-FFF2-40B4-BE49-F238E27FC236}">
                <a16:creationId xmlns:a16="http://schemas.microsoft.com/office/drawing/2014/main" id="{A28ED302-2BC4-4857-B5AF-77E747664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11" y="2452745"/>
            <a:ext cx="4458389" cy="332893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99ADE259-3FA9-4483-8760-7F09E3F3B2AC}"/>
              </a:ext>
            </a:extLst>
          </p:cNvPr>
          <p:cNvSpPr txBox="1"/>
          <p:nvPr/>
        </p:nvSpPr>
        <p:spPr>
          <a:xfrm>
            <a:off x="651986" y="5824571"/>
            <a:ext cx="3263243" cy="707886"/>
          </a:xfrm>
          <a:prstGeom prst="rect">
            <a:avLst/>
          </a:prstGeom>
          <a:noFill/>
        </p:spPr>
        <p:txBody>
          <a:bodyPr wrap="square">
            <a:spAutoFit/>
          </a:bodyPr>
          <a:lstStyle/>
          <a:p>
            <a:r>
              <a:rPr lang="pl-PL" sz="2000" b="0" i="0" dirty="0">
                <a:solidFill>
                  <a:srgbClr val="333333"/>
                </a:solidFill>
                <a:effectLst/>
              </a:rPr>
              <a:t>Síla, kterou je popruh tažen  </a:t>
            </a:r>
          </a:p>
          <a:p>
            <a:pPr algn="ctr"/>
            <a:r>
              <a:rPr lang="pl-PL" sz="2000" b="0" dirty="0">
                <a:solidFill>
                  <a:srgbClr val="333333"/>
                </a:solidFill>
                <a:effectLst/>
              </a:rPr>
              <a:t>F</a:t>
            </a:r>
            <a:r>
              <a:rPr lang="pl-PL" sz="2000" b="0" baseline="-25000" dirty="0">
                <a:solidFill>
                  <a:srgbClr val="333333"/>
                </a:solidFill>
                <a:effectLst/>
              </a:rPr>
              <a:t>1</a:t>
            </a:r>
            <a:r>
              <a:rPr lang="pl-PL" sz="2000" b="0" dirty="0">
                <a:solidFill>
                  <a:srgbClr val="333333"/>
                </a:solidFill>
                <a:effectLst/>
              </a:rPr>
              <a:t> = F</a:t>
            </a:r>
            <a:r>
              <a:rPr lang="pl-PL" sz="2000" b="0" baseline="-25000" dirty="0">
                <a:solidFill>
                  <a:srgbClr val="333333"/>
                </a:solidFill>
                <a:effectLst/>
              </a:rPr>
              <a:t>g</a:t>
            </a:r>
            <a:r>
              <a:rPr lang="pl-PL" sz="2000" b="0" dirty="0">
                <a:solidFill>
                  <a:srgbClr val="333333"/>
                </a:solidFill>
                <a:effectLst/>
              </a:rPr>
              <a:t> / 2*cos(</a:t>
            </a:r>
            <a:r>
              <a:rPr lang="el-GR" sz="2000" b="0" dirty="0">
                <a:solidFill>
                  <a:srgbClr val="333333"/>
                </a:solidFill>
                <a:effectLst/>
              </a:rPr>
              <a:t>α</a:t>
            </a:r>
            <a:r>
              <a:rPr lang="pl-PL" sz="2000" b="0" dirty="0">
                <a:solidFill>
                  <a:srgbClr val="333333"/>
                </a:solidFill>
                <a:effectLst/>
              </a:rPr>
              <a:t>/2)</a:t>
            </a:r>
            <a:endParaRPr lang="cs-CZ" sz="2000" dirty="0"/>
          </a:p>
        </p:txBody>
      </p:sp>
      <p:sp>
        <p:nvSpPr>
          <p:cNvPr id="9" name="TextovéPole 8">
            <a:extLst>
              <a:ext uri="{FF2B5EF4-FFF2-40B4-BE49-F238E27FC236}">
                <a16:creationId xmlns:a16="http://schemas.microsoft.com/office/drawing/2014/main" id="{31997407-63E6-4544-8DF2-2EDE9166653C}"/>
              </a:ext>
            </a:extLst>
          </p:cNvPr>
          <p:cNvSpPr txBox="1"/>
          <p:nvPr/>
        </p:nvSpPr>
        <p:spPr>
          <a:xfrm>
            <a:off x="519779" y="2016083"/>
            <a:ext cx="4572000" cy="369332"/>
          </a:xfrm>
          <a:prstGeom prst="rect">
            <a:avLst/>
          </a:prstGeom>
          <a:noFill/>
        </p:spPr>
        <p:txBody>
          <a:bodyPr wrap="square">
            <a:spAutoFit/>
          </a:bodyPr>
          <a:lstStyle/>
          <a:p>
            <a:pPr algn="l"/>
            <a:r>
              <a:rPr lang="cs-CZ" b="1" i="0" dirty="0">
                <a:solidFill>
                  <a:srgbClr val="333333"/>
                </a:solidFill>
                <a:effectLst/>
              </a:rPr>
              <a:t>Rozklad sil provazochodce</a:t>
            </a:r>
          </a:p>
        </p:txBody>
      </p:sp>
      <p:pic>
        <p:nvPicPr>
          <p:cNvPr id="61442" name="Picture 2">
            <a:extLst>
              <a:ext uri="{FF2B5EF4-FFF2-40B4-BE49-F238E27FC236}">
                <a16:creationId xmlns:a16="http://schemas.microsoft.com/office/drawing/2014/main" id="{FAECEFA9-8992-49C3-B97B-FFE971029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988" y="3134376"/>
            <a:ext cx="4267012" cy="13382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3793E6E2-5440-4A06-B08A-DAAFFBB82CF8}"/>
              </a:ext>
            </a:extLst>
          </p:cNvPr>
          <p:cNvSpPr txBox="1"/>
          <p:nvPr/>
        </p:nvSpPr>
        <p:spPr>
          <a:xfrm>
            <a:off x="5324458" y="2083413"/>
            <a:ext cx="3005191" cy="369332"/>
          </a:xfrm>
          <a:prstGeom prst="rect">
            <a:avLst/>
          </a:prstGeom>
          <a:noFill/>
        </p:spPr>
        <p:txBody>
          <a:bodyPr wrap="square">
            <a:spAutoFit/>
          </a:bodyPr>
          <a:lstStyle/>
          <a:p>
            <a:pPr algn="l"/>
            <a:r>
              <a:rPr lang="cs-CZ" b="1" i="0" dirty="0">
                <a:solidFill>
                  <a:srgbClr val="333333"/>
                </a:solidFill>
                <a:effectLst/>
              </a:rPr>
              <a:t>Rozklad sil při ukotvení</a:t>
            </a:r>
          </a:p>
        </p:txBody>
      </p:sp>
      <p:sp>
        <p:nvSpPr>
          <p:cNvPr id="2" name="TextovéPole 1">
            <a:extLst>
              <a:ext uri="{FF2B5EF4-FFF2-40B4-BE49-F238E27FC236}">
                <a16:creationId xmlns:a16="http://schemas.microsoft.com/office/drawing/2014/main" id="{FCB5C153-108F-495B-B0CD-6622F75DCB9B}"/>
              </a:ext>
            </a:extLst>
          </p:cNvPr>
          <p:cNvSpPr txBox="1"/>
          <p:nvPr/>
        </p:nvSpPr>
        <p:spPr>
          <a:xfrm>
            <a:off x="5324458" y="5427732"/>
            <a:ext cx="3263243" cy="707886"/>
          </a:xfrm>
          <a:prstGeom prst="rect">
            <a:avLst/>
          </a:prstGeom>
          <a:noFill/>
        </p:spPr>
        <p:txBody>
          <a:bodyPr wrap="square">
            <a:spAutoFit/>
          </a:bodyPr>
          <a:lstStyle/>
          <a:p>
            <a:r>
              <a:rPr lang="pl-PL" sz="2000" b="0" i="0" dirty="0">
                <a:solidFill>
                  <a:srgbClr val="333333"/>
                </a:solidFill>
                <a:effectLst/>
              </a:rPr>
              <a:t>Síla, kterou je popruh tažen</a:t>
            </a:r>
          </a:p>
          <a:p>
            <a:pPr algn="ctr"/>
            <a:r>
              <a:rPr lang="pl-PL" sz="2000" b="0" dirty="0">
                <a:solidFill>
                  <a:srgbClr val="333333"/>
                </a:solidFill>
                <a:effectLst/>
              </a:rPr>
              <a:t>F</a:t>
            </a:r>
            <a:r>
              <a:rPr lang="en-US" sz="2000" b="0" baseline="-25000" dirty="0">
                <a:solidFill>
                  <a:srgbClr val="333333"/>
                </a:solidFill>
                <a:effectLst/>
              </a:rPr>
              <a:t>2</a:t>
            </a:r>
            <a:r>
              <a:rPr lang="pl-PL" sz="2000" b="0" dirty="0">
                <a:solidFill>
                  <a:srgbClr val="333333"/>
                </a:solidFill>
                <a:effectLst/>
              </a:rPr>
              <a:t> = F</a:t>
            </a:r>
            <a:r>
              <a:rPr lang="en-US" sz="2000" b="0" baseline="-25000" dirty="0">
                <a:solidFill>
                  <a:srgbClr val="333333"/>
                </a:solidFill>
                <a:effectLst/>
              </a:rPr>
              <a:t>1</a:t>
            </a:r>
            <a:r>
              <a:rPr lang="pl-PL" sz="2000" b="0" dirty="0">
                <a:solidFill>
                  <a:srgbClr val="333333"/>
                </a:solidFill>
                <a:effectLst/>
              </a:rPr>
              <a:t> / 2*cos(</a:t>
            </a:r>
            <a:r>
              <a:rPr lang="el-GR" sz="2000" b="0" dirty="0">
                <a:solidFill>
                  <a:srgbClr val="333333"/>
                </a:solidFill>
                <a:effectLst/>
              </a:rPr>
              <a:t>β</a:t>
            </a:r>
            <a:r>
              <a:rPr lang="pl-PL" sz="2000" b="0" dirty="0">
                <a:solidFill>
                  <a:srgbClr val="333333"/>
                </a:solidFill>
                <a:effectLst/>
              </a:rPr>
              <a:t>/2)</a:t>
            </a:r>
            <a:endParaRPr lang="cs-CZ" sz="2000" dirty="0"/>
          </a:p>
        </p:txBody>
      </p:sp>
      <p:sp>
        <p:nvSpPr>
          <p:cNvPr id="3" name="TextovéPole 2">
            <a:extLst>
              <a:ext uri="{FF2B5EF4-FFF2-40B4-BE49-F238E27FC236}">
                <a16:creationId xmlns:a16="http://schemas.microsoft.com/office/drawing/2014/main" id="{6A0A5AB3-114F-43C4-889E-927B2A5482AB}"/>
              </a:ext>
            </a:extLst>
          </p:cNvPr>
          <p:cNvSpPr txBox="1"/>
          <p:nvPr/>
        </p:nvSpPr>
        <p:spPr>
          <a:xfrm>
            <a:off x="239052" y="427691"/>
            <a:ext cx="1072730" cy="461665"/>
          </a:xfrm>
          <a:prstGeom prst="rect">
            <a:avLst/>
          </a:prstGeom>
          <a:noFill/>
        </p:spPr>
        <p:txBody>
          <a:bodyPr wrap="none" rtlCol="0">
            <a:spAutoFit/>
          </a:bodyPr>
          <a:lstStyle/>
          <a:p>
            <a:r>
              <a:rPr lang="en-US" sz="2400" b="1" dirty="0"/>
              <a:t>P</a:t>
            </a:r>
            <a:r>
              <a:rPr lang="cs-CZ" sz="2400" b="1" dirty="0" err="1"/>
              <a:t>říklad</a:t>
            </a:r>
            <a:endParaRPr lang="cs-CZ" sz="2400" b="1" dirty="0"/>
          </a:p>
        </p:txBody>
      </p:sp>
      <p:sp>
        <p:nvSpPr>
          <p:cNvPr id="4" name="TextovéPole 3">
            <a:extLst>
              <a:ext uri="{FF2B5EF4-FFF2-40B4-BE49-F238E27FC236}">
                <a16:creationId xmlns:a16="http://schemas.microsoft.com/office/drawing/2014/main" id="{444C7AF3-8B86-448A-9EF0-77266B2FCB1A}"/>
              </a:ext>
            </a:extLst>
          </p:cNvPr>
          <p:cNvSpPr txBox="1"/>
          <p:nvPr/>
        </p:nvSpPr>
        <p:spPr>
          <a:xfrm>
            <a:off x="419100" y="1047750"/>
            <a:ext cx="3385607" cy="400110"/>
          </a:xfrm>
          <a:prstGeom prst="rect">
            <a:avLst/>
          </a:prstGeom>
          <a:noFill/>
        </p:spPr>
        <p:txBody>
          <a:bodyPr wrap="none" rtlCol="0">
            <a:spAutoFit/>
          </a:bodyPr>
          <a:lstStyle/>
          <a:p>
            <a:r>
              <a:rPr lang="cs-CZ" sz="2000" dirty="0"/>
              <a:t>             Provazochodec na laně.</a:t>
            </a:r>
          </a:p>
        </p:txBody>
      </p:sp>
    </p:spTree>
    <p:extLst>
      <p:ext uri="{BB962C8B-B14F-4D97-AF65-F5344CB8AC3E}">
        <p14:creationId xmlns:p14="http://schemas.microsoft.com/office/powerpoint/2010/main" val="31295851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06DA8A8B-46CC-47E5-9271-BB85B3DCA88D}"/>
              </a:ext>
            </a:extLst>
          </p:cNvPr>
          <p:cNvSpPr txBox="1"/>
          <p:nvPr/>
        </p:nvSpPr>
        <p:spPr>
          <a:xfrm>
            <a:off x="89382" y="780164"/>
            <a:ext cx="8772525" cy="4832092"/>
          </a:xfrm>
          <a:prstGeom prst="rect">
            <a:avLst/>
          </a:prstGeom>
          <a:noFill/>
        </p:spPr>
        <p:txBody>
          <a:bodyPr wrap="square">
            <a:spAutoFit/>
          </a:bodyPr>
          <a:lstStyle/>
          <a:p>
            <a:pPr algn="just"/>
            <a:r>
              <a:rPr lang="cs-CZ" sz="2000" dirty="0"/>
              <a:t>Naloženou loď táhnou kanálem 2 tahače, jedoucí po obou březích kanálu. Určete velikost síly odporu vody, jestliže tažná lana jsou napínána stejnou silou o velikosti 3000 N a úhel mezi nimi je 60°. Loď se pohybuje rovnoměrným přímočarým pohybem.  </a:t>
            </a:r>
          </a:p>
          <a:p>
            <a:pPr algn="just"/>
            <a:endParaRPr lang="cs-CZ" sz="800" dirty="0"/>
          </a:p>
          <a:p>
            <a:r>
              <a:rPr lang="cs-CZ" sz="2000" dirty="0"/>
              <a:t>F = 3000 N</a:t>
            </a:r>
          </a:p>
          <a:p>
            <a:r>
              <a:rPr lang="el-GR" sz="2000" dirty="0"/>
              <a:t>α</a:t>
            </a:r>
            <a:r>
              <a:rPr lang="cs-CZ" sz="2000" dirty="0"/>
              <a:t> = 60°</a:t>
            </a:r>
          </a:p>
          <a:p>
            <a:r>
              <a:rPr lang="cs-CZ" sz="2000" dirty="0"/>
              <a:t>R = ?</a:t>
            </a:r>
          </a:p>
          <a:p>
            <a:endParaRPr lang="cs-CZ" sz="2000" dirty="0"/>
          </a:p>
          <a:p>
            <a:endParaRPr lang="cs-CZ" sz="2000" dirty="0"/>
          </a:p>
          <a:p>
            <a:r>
              <a:rPr lang="cs-CZ" sz="2000" dirty="0"/>
              <a:t>Protože je to rovnoměrný pohyb, součet složek sil ve směru pohybu = odporová síla.</a:t>
            </a:r>
            <a:endParaRPr lang="en-US" sz="2000" dirty="0"/>
          </a:p>
          <a:p>
            <a:endParaRPr lang="cs-CZ" sz="2000" dirty="0"/>
          </a:p>
          <a:p>
            <a:endParaRPr lang="en-US" sz="2000" dirty="0"/>
          </a:p>
          <a:p>
            <a:endParaRPr lang="en-US" sz="2000" dirty="0"/>
          </a:p>
          <a:p>
            <a:r>
              <a:rPr lang="cs-CZ" sz="2000" dirty="0"/>
              <a:t> </a:t>
            </a:r>
          </a:p>
        </p:txBody>
      </p:sp>
      <p:pic>
        <p:nvPicPr>
          <p:cNvPr id="1030" name="Picture 6" descr="$R=2F\cos30^o=2F\frac{\sqrt3}2=\sqrt3 F=5196\ N$">
            <a:extLst>
              <a:ext uri="{FF2B5EF4-FFF2-40B4-BE49-F238E27FC236}">
                <a16:creationId xmlns:a16="http://schemas.microsoft.com/office/drawing/2014/main" id="{05217427-7114-48D9-9D9D-DC5868A51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608" y="4318125"/>
            <a:ext cx="4391819" cy="52024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D33A311A-2667-4950-AE2C-6DEE00A5757A}"/>
              </a:ext>
            </a:extLst>
          </p:cNvPr>
          <p:cNvSpPr txBox="1"/>
          <p:nvPr/>
        </p:nvSpPr>
        <p:spPr>
          <a:xfrm>
            <a:off x="185736" y="318499"/>
            <a:ext cx="1072730" cy="461665"/>
          </a:xfrm>
          <a:prstGeom prst="rect">
            <a:avLst/>
          </a:prstGeom>
          <a:noFill/>
        </p:spPr>
        <p:txBody>
          <a:bodyPr wrap="none" rtlCol="0">
            <a:spAutoFit/>
          </a:bodyPr>
          <a:lstStyle/>
          <a:p>
            <a:r>
              <a:rPr lang="cs-CZ" sz="2400" b="1" dirty="0"/>
              <a:t>Příklad</a:t>
            </a:r>
          </a:p>
        </p:txBody>
      </p:sp>
      <p:grpSp>
        <p:nvGrpSpPr>
          <p:cNvPr id="18" name="Skupina 17">
            <a:extLst>
              <a:ext uri="{FF2B5EF4-FFF2-40B4-BE49-F238E27FC236}">
                <a16:creationId xmlns:a16="http://schemas.microsoft.com/office/drawing/2014/main" id="{EFCFF9A1-FAD0-4094-B730-CA8FDF64BFB0}"/>
              </a:ext>
            </a:extLst>
          </p:cNvPr>
          <p:cNvGrpSpPr/>
          <p:nvPr/>
        </p:nvGrpSpPr>
        <p:grpSpPr>
          <a:xfrm>
            <a:off x="2576212" y="2156735"/>
            <a:ext cx="3418795" cy="1119879"/>
            <a:chOff x="4157662" y="1888288"/>
            <a:chExt cx="3418795" cy="1119879"/>
          </a:xfrm>
        </p:grpSpPr>
        <p:sp>
          <p:nvSpPr>
            <p:cNvPr id="3" name="Obdélník 2">
              <a:extLst>
                <a:ext uri="{FF2B5EF4-FFF2-40B4-BE49-F238E27FC236}">
                  <a16:creationId xmlns:a16="http://schemas.microsoft.com/office/drawing/2014/main" id="{3D7A8DED-BBC4-48DE-986C-ED0E8717FD14}"/>
                </a:ext>
              </a:extLst>
            </p:cNvPr>
            <p:cNvSpPr/>
            <p:nvPr/>
          </p:nvSpPr>
          <p:spPr>
            <a:xfrm>
              <a:off x="4157662" y="2188106"/>
              <a:ext cx="3418795" cy="5202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3">
              <a:extLst>
                <a:ext uri="{FF2B5EF4-FFF2-40B4-BE49-F238E27FC236}">
                  <a16:creationId xmlns:a16="http://schemas.microsoft.com/office/drawing/2014/main" id="{8CAEC765-802A-44BC-B41D-693789013C7E}"/>
                </a:ext>
              </a:extLst>
            </p:cNvPr>
            <p:cNvSpPr/>
            <p:nvPr/>
          </p:nvSpPr>
          <p:spPr>
            <a:xfrm>
              <a:off x="4260734" y="2252576"/>
              <a:ext cx="914400" cy="406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se zakulacenými rohy 5">
              <a:extLst>
                <a:ext uri="{FF2B5EF4-FFF2-40B4-BE49-F238E27FC236}">
                  <a16:creationId xmlns:a16="http://schemas.microsoft.com/office/drawing/2014/main" id="{14CADB4F-C512-45A0-A079-6A3143AFD4C2}"/>
                </a:ext>
              </a:extLst>
            </p:cNvPr>
            <p:cNvSpPr/>
            <p:nvPr/>
          </p:nvSpPr>
          <p:spPr>
            <a:xfrm>
              <a:off x="6223928" y="1888288"/>
              <a:ext cx="914400" cy="26049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se zakulacenými rohy 7">
              <a:extLst>
                <a:ext uri="{FF2B5EF4-FFF2-40B4-BE49-F238E27FC236}">
                  <a16:creationId xmlns:a16="http://schemas.microsoft.com/office/drawing/2014/main" id="{8AE73FA5-A264-4348-93DC-CB6431CC5BC1}"/>
                </a:ext>
              </a:extLst>
            </p:cNvPr>
            <p:cNvSpPr/>
            <p:nvPr/>
          </p:nvSpPr>
          <p:spPr>
            <a:xfrm>
              <a:off x="6293357" y="2747677"/>
              <a:ext cx="914400" cy="26049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1" name="Přímá spojnice 10">
              <a:extLst>
                <a:ext uri="{FF2B5EF4-FFF2-40B4-BE49-F238E27FC236}">
                  <a16:creationId xmlns:a16="http://schemas.microsoft.com/office/drawing/2014/main" id="{C333F961-CD68-43B7-AE02-075FE96C75E1}"/>
                </a:ext>
              </a:extLst>
            </p:cNvPr>
            <p:cNvCxnSpPr>
              <a:cxnSpLocks/>
              <a:stCxn id="4" idx="3"/>
              <a:endCxn id="6" idx="1"/>
            </p:cNvCxnSpPr>
            <p:nvPr/>
          </p:nvCxnSpPr>
          <p:spPr>
            <a:xfrm flipV="1">
              <a:off x="5175134" y="2018533"/>
              <a:ext cx="1048794" cy="4372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Přímá spojnice 13">
              <a:extLst>
                <a:ext uri="{FF2B5EF4-FFF2-40B4-BE49-F238E27FC236}">
                  <a16:creationId xmlns:a16="http://schemas.microsoft.com/office/drawing/2014/main" id="{9D958DE5-8252-4397-8C31-CDDE40EFF5E3}"/>
                </a:ext>
              </a:extLst>
            </p:cNvPr>
            <p:cNvCxnSpPr>
              <a:cxnSpLocks/>
              <a:stCxn id="4" idx="3"/>
              <a:endCxn id="8" idx="1"/>
            </p:cNvCxnSpPr>
            <p:nvPr/>
          </p:nvCxnSpPr>
          <p:spPr>
            <a:xfrm>
              <a:off x="5175134" y="2455744"/>
              <a:ext cx="1118223" cy="422178"/>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0" name="Obrázek 19">
            <a:extLst>
              <a:ext uri="{FF2B5EF4-FFF2-40B4-BE49-F238E27FC236}">
                <a16:creationId xmlns:a16="http://schemas.microsoft.com/office/drawing/2014/main" id="{9F11D9AC-F35D-4FF1-BB7E-E7BC94773BD6}"/>
              </a:ext>
            </a:extLst>
          </p:cNvPr>
          <p:cNvPicPr>
            <a:picLocks noChangeAspect="1"/>
          </p:cNvPicPr>
          <p:nvPr/>
        </p:nvPicPr>
        <p:blipFill>
          <a:blip r:embed="rId3"/>
          <a:stretch>
            <a:fillRect/>
          </a:stretch>
        </p:blipFill>
        <p:spPr>
          <a:xfrm>
            <a:off x="6567789" y="1994695"/>
            <a:ext cx="2028825" cy="1047750"/>
          </a:xfrm>
          <a:prstGeom prst="rect">
            <a:avLst/>
          </a:prstGeom>
          <a:solidFill>
            <a:schemeClr val="bg1"/>
          </a:solidFill>
        </p:spPr>
      </p:pic>
      <p:sp>
        <p:nvSpPr>
          <p:cNvPr id="21" name="TextovéPole 20">
            <a:extLst>
              <a:ext uri="{FF2B5EF4-FFF2-40B4-BE49-F238E27FC236}">
                <a16:creationId xmlns:a16="http://schemas.microsoft.com/office/drawing/2014/main" id="{A4DEFBE0-7615-4AE9-9E22-B0C386C35BF8}"/>
              </a:ext>
            </a:extLst>
          </p:cNvPr>
          <p:cNvSpPr txBox="1"/>
          <p:nvPr/>
        </p:nvSpPr>
        <p:spPr>
          <a:xfrm>
            <a:off x="7336957" y="2034072"/>
            <a:ext cx="290464" cy="369332"/>
          </a:xfrm>
          <a:prstGeom prst="rect">
            <a:avLst/>
          </a:prstGeom>
          <a:solidFill>
            <a:schemeClr val="bg1"/>
          </a:solidFill>
        </p:spPr>
        <p:txBody>
          <a:bodyPr wrap="none" rtlCol="0">
            <a:spAutoFit/>
          </a:bodyPr>
          <a:lstStyle/>
          <a:p>
            <a:r>
              <a:rPr lang="cs-CZ" b="1" dirty="0"/>
              <a:t>F</a:t>
            </a:r>
          </a:p>
        </p:txBody>
      </p:sp>
      <p:sp>
        <p:nvSpPr>
          <p:cNvPr id="22" name="TextovéPole 21">
            <a:extLst>
              <a:ext uri="{FF2B5EF4-FFF2-40B4-BE49-F238E27FC236}">
                <a16:creationId xmlns:a16="http://schemas.microsoft.com/office/drawing/2014/main" id="{DB2CFDEA-6207-4C3F-B791-BA6D0E11E895}"/>
              </a:ext>
            </a:extLst>
          </p:cNvPr>
          <p:cNvSpPr txBox="1"/>
          <p:nvPr/>
        </p:nvSpPr>
        <p:spPr>
          <a:xfrm>
            <a:off x="7537665" y="2907282"/>
            <a:ext cx="530915" cy="369332"/>
          </a:xfrm>
          <a:prstGeom prst="rect">
            <a:avLst/>
          </a:prstGeom>
          <a:solidFill>
            <a:schemeClr val="bg1"/>
          </a:solidFill>
        </p:spPr>
        <p:txBody>
          <a:bodyPr wrap="none" rtlCol="0">
            <a:spAutoFit/>
          </a:bodyPr>
          <a:lstStyle/>
          <a:p>
            <a:r>
              <a:rPr lang="cs-CZ" b="1" dirty="0"/>
              <a:t>R/2</a:t>
            </a:r>
          </a:p>
        </p:txBody>
      </p:sp>
      <p:pic>
        <p:nvPicPr>
          <p:cNvPr id="7" name="Picture 4">
            <a:extLst>
              <a:ext uri="{FF2B5EF4-FFF2-40B4-BE49-F238E27FC236}">
                <a16:creationId xmlns:a16="http://schemas.microsoft.com/office/drawing/2014/main" id="{76C990ED-7E29-426F-8797-083065440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0134" y="5305836"/>
            <a:ext cx="3790950" cy="10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953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0">
            <a:extLst>
              <a:ext uri="{FF2B5EF4-FFF2-40B4-BE49-F238E27FC236}">
                <a16:creationId xmlns:a16="http://schemas.microsoft.com/office/drawing/2014/main" id="{D3A6DCFA-BEA1-468D-9174-3FC76C9F7E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0640" y="215384"/>
            <a:ext cx="2573336" cy="293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ovéPole 24">
            <a:extLst>
              <a:ext uri="{FF2B5EF4-FFF2-40B4-BE49-F238E27FC236}">
                <a16:creationId xmlns:a16="http://schemas.microsoft.com/office/drawing/2014/main" id="{DBFC0223-21C3-45AC-BB69-C1F8C91D1734}"/>
              </a:ext>
            </a:extLst>
          </p:cNvPr>
          <p:cNvSpPr txBox="1"/>
          <p:nvPr/>
        </p:nvSpPr>
        <p:spPr>
          <a:xfrm>
            <a:off x="200024" y="215384"/>
            <a:ext cx="5000625" cy="400110"/>
          </a:xfrm>
          <a:prstGeom prst="rect">
            <a:avLst/>
          </a:prstGeom>
          <a:noFill/>
        </p:spPr>
        <p:txBody>
          <a:bodyPr wrap="square">
            <a:spAutoFit/>
          </a:bodyPr>
          <a:lstStyle/>
          <a:p>
            <a:r>
              <a:rPr lang="cs-CZ" sz="2000" b="1" dirty="0"/>
              <a:t>Dráha</a:t>
            </a:r>
            <a:r>
              <a:rPr lang="cs-CZ" sz="2000" dirty="0"/>
              <a:t> rovnoměrného přímočarého pohybu:</a:t>
            </a:r>
          </a:p>
        </p:txBody>
      </p:sp>
      <p:pic>
        <p:nvPicPr>
          <p:cNvPr id="26" name="Grafický objekt 25">
            <a:extLst>
              <a:ext uri="{FF2B5EF4-FFF2-40B4-BE49-F238E27FC236}">
                <a16:creationId xmlns:a16="http://schemas.microsoft.com/office/drawing/2014/main" id="{44D2A713-73CC-43E5-93DF-B4CEDA5408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7674" y="834021"/>
            <a:ext cx="4848226" cy="539472"/>
          </a:xfrm>
          <a:prstGeom prst="rect">
            <a:avLst/>
          </a:prstGeom>
        </p:spPr>
      </p:pic>
      <p:pic>
        <p:nvPicPr>
          <p:cNvPr id="28" name="Grafický objekt 27">
            <a:extLst>
              <a:ext uri="{FF2B5EF4-FFF2-40B4-BE49-F238E27FC236}">
                <a16:creationId xmlns:a16="http://schemas.microsoft.com/office/drawing/2014/main" id="{480FFC55-E446-4F3B-9CFB-EB0971E418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1623" y="1965005"/>
            <a:ext cx="5599743" cy="574711"/>
          </a:xfrm>
          <a:prstGeom prst="rect">
            <a:avLst/>
          </a:prstGeom>
        </p:spPr>
      </p:pic>
      <p:sp>
        <p:nvSpPr>
          <p:cNvPr id="31" name="TextovéPole 30">
            <a:extLst>
              <a:ext uri="{FF2B5EF4-FFF2-40B4-BE49-F238E27FC236}">
                <a16:creationId xmlns:a16="http://schemas.microsoft.com/office/drawing/2014/main" id="{C9DA0709-5FFC-4425-92D3-09C3747806E3}"/>
              </a:ext>
            </a:extLst>
          </p:cNvPr>
          <p:cNvSpPr txBox="1"/>
          <p:nvPr/>
        </p:nvSpPr>
        <p:spPr>
          <a:xfrm>
            <a:off x="200024" y="3366140"/>
            <a:ext cx="8743952" cy="3231654"/>
          </a:xfrm>
          <a:prstGeom prst="rect">
            <a:avLst/>
          </a:prstGeom>
          <a:noFill/>
        </p:spPr>
        <p:txBody>
          <a:bodyPr wrap="square">
            <a:spAutoFit/>
          </a:bodyPr>
          <a:lstStyle/>
          <a:p>
            <a:pPr marL="0" indent="0" algn="just">
              <a:buFont typeface="Arial" panose="020B0604020202020204" pitchFamily="34" charset="0"/>
              <a:buNone/>
            </a:pPr>
            <a:r>
              <a:rPr lang="cs-CZ" altLang="cs-CZ" sz="2400" b="1" dirty="0"/>
              <a:t>Příklady přímočarého rovnoměrně zrychleného pohybu</a:t>
            </a:r>
          </a:p>
          <a:p>
            <a:pPr marL="0" indent="0" algn="just">
              <a:buFont typeface="Arial" panose="020B0604020202020204" pitchFamily="34" charset="0"/>
              <a:buNone/>
            </a:pPr>
            <a:endParaRPr lang="cs-CZ" altLang="cs-CZ" sz="2000" dirty="0"/>
          </a:p>
          <a:p>
            <a:pPr marL="0" indent="0" algn="just">
              <a:buFont typeface="Arial" panose="020B0604020202020204" pitchFamily="34" charset="0"/>
              <a:buNone/>
            </a:pPr>
            <a:r>
              <a:rPr lang="cs-CZ" altLang="cs-CZ" sz="2000" dirty="0"/>
              <a:t>Přímočarý rovnoměrně zrychlený pohyb se uplatňuje např. při </a:t>
            </a:r>
            <a:r>
              <a:rPr lang="cs-CZ" altLang="cs-CZ" sz="2000" b="1" dirty="0"/>
              <a:t>rozjíždění, zastavování, zrychlování a brzdění vozidel </a:t>
            </a:r>
            <a:r>
              <a:rPr lang="cs-CZ" altLang="cs-CZ" sz="2000" dirty="0"/>
              <a:t>na rovné cestě. </a:t>
            </a:r>
          </a:p>
          <a:p>
            <a:pPr marL="0" indent="0" algn="just">
              <a:buFont typeface="Arial" panose="020B0604020202020204" pitchFamily="34" charset="0"/>
              <a:buNone/>
            </a:pPr>
            <a:endParaRPr lang="cs-CZ" altLang="cs-CZ" sz="2000" dirty="0"/>
          </a:p>
          <a:p>
            <a:pPr marL="0" indent="0" algn="just">
              <a:buFont typeface="Arial" panose="020B0604020202020204" pitchFamily="34" charset="0"/>
              <a:buNone/>
            </a:pPr>
            <a:r>
              <a:rPr lang="cs-CZ" sz="2000" b="1" dirty="0"/>
              <a:t>Pohyb po nakloněné rovině </a:t>
            </a:r>
            <a:r>
              <a:rPr lang="cs-CZ" sz="2000" dirty="0"/>
              <a:t>(jízda do kopce a z kopce) je rovnoměrně zrychlený s konstantním zrychlením, které závisí pouze na úhlu sklonu nakloněné roviny (svahu).</a:t>
            </a:r>
            <a:endParaRPr lang="cs-CZ" altLang="cs-CZ" sz="2000" dirty="0"/>
          </a:p>
          <a:p>
            <a:pPr marL="0" indent="0" algn="just">
              <a:buFont typeface="Arial" panose="020B0604020202020204" pitchFamily="34" charset="0"/>
              <a:buNone/>
            </a:pPr>
            <a:endParaRPr lang="cs-CZ" altLang="cs-CZ" sz="2000" dirty="0"/>
          </a:p>
          <a:p>
            <a:pPr marL="0" indent="0" algn="just">
              <a:buFont typeface="Arial" panose="020B0604020202020204" pitchFamily="34" charset="0"/>
              <a:buNone/>
            </a:pPr>
            <a:r>
              <a:rPr lang="cs-CZ" altLang="cs-CZ" sz="2000" dirty="0"/>
              <a:t>Zvláštním druhem přímočarého rovnoměrně zrychleného pohybu je </a:t>
            </a:r>
            <a:r>
              <a:rPr lang="cs-CZ" altLang="cs-CZ" sz="2000" b="1" dirty="0"/>
              <a:t>volný pád</a:t>
            </a:r>
            <a:r>
              <a:rPr lang="cs-CZ" altLang="cs-CZ" sz="2000" dirty="0"/>
              <a:t>.</a:t>
            </a:r>
          </a:p>
        </p:txBody>
      </p:sp>
      <p:sp>
        <p:nvSpPr>
          <p:cNvPr id="2" name="TextovéPole 1">
            <a:extLst>
              <a:ext uri="{FF2B5EF4-FFF2-40B4-BE49-F238E27FC236}">
                <a16:creationId xmlns:a16="http://schemas.microsoft.com/office/drawing/2014/main" id="{16630285-6ADE-4231-9A25-2D84CE9D02C8}"/>
              </a:ext>
            </a:extLst>
          </p:cNvPr>
          <p:cNvSpPr txBox="1"/>
          <p:nvPr/>
        </p:nvSpPr>
        <p:spPr>
          <a:xfrm>
            <a:off x="3648075" y="816402"/>
            <a:ext cx="1685925" cy="574710"/>
          </a:xfrm>
          <a:prstGeom prst="rect">
            <a:avLst/>
          </a:prstGeom>
          <a:noFill/>
          <a:ln>
            <a:solidFill>
              <a:srgbClr val="FF0000"/>
            </a:solidFill>
          </a:ln>
        </p:spPr>
        <p:txBody>
          <a:bodyPr wrap="square" rtlCol="0">
            <a:spAutoFit/>
          </a:bodyPr>
          <a:lstStyle/>
          <a:p>
            <a:endParaRPr lang="cs-CZ" dirty="0">
              <a:solidFill>
                <a:srgbClr val="FF0000"/>
              </a:solidFill>
            </a:endParaRPr>
          </a:p>
        </p:txBody>
      </p:sp>
    </p:spTree>
    <p:extLst>
      <p:ext uri="{BB962C8B-B14F-4D97-AF65-F5344CB8AC3E}">
        <p14:creationId xmlns:p14="http://schemas.microsoft.com/office/powerpoint/2010/main" val="8253182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81F55F85-2EBC-46AF-9971-DFBF9C8FC80B}"/>
              </a:ext>
            </a:extLst>
          </p:cNvPr>
          <p:cNvSpPr>
            <a:spLocks noGrp="1" noChangeArrowheads="1"/>
          </p:cNvSpPr>
          <p:nvPr>
            <p:ph type="title"/>
          </p:nvPr>
        </p:nvSpPr>
        <p:spPr>
          <a:xfrm>
            <a:off x="314325" y="229394"/>
            <a:ext cx="7886700" cy="599281"/>
          </a:xfrm>
        </p:spPr>
        <p:txBody>
          <a:bodyPr>
            <a:normAutofit/>
          </a:bodyPr>
          <a:lstStyle/>
          <a:p>
            <a:pPr eaLnBrk="1" hangingPunct="1"/>
            <a:r>
              <a:rPr lang="cs-CZ" altLang="cs-CZ" sz="2400" b="1" dirty="0">
                <a:latin typeface="+mn-lt"/>
              </a:rPr>
              <a:t>Hybnost</a:t>
            </a:r>
          </a:p>
        </p:txBody>
      </p:sp>
      <p:sp>
        <p:nvSpPr>
          <p:cNvPr id="13315" name="Text Box 5">
            <a:extLst>
              <a:ext uri="{FF2B5EF4-FFF2-40B4-BE49-F238E27FC236}">
                <a16:creationId xmlns:a16="http://schemas.microsoft.com/office/drawing/2014/main" id="{F1386B9B-ABE1-4F3D-AB85-F71C18388B3B}"/>
              </a:ext>
            </a:extLst>
          </p:cNvPr>
          <p:cNvSpPr txBox="1">
            <a:spLocks noChangeArrowheads="1"/>
          </p:cNvSpPr>
          <p:nvPr/>
        </p:nvSpPr>
        <p:spPr bwMode="auto">
          <a:xfrm>
            <a:off x="180975" y="1113630"/>
            <a:ext cx="8715375" cy="363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cs-CZ" altLang="cs-CZ" sz="2000" dirty="0">
                <a:latin typeface="+mn-lt"/>
              </a:rPr>
              <a:t>Hybnost je vektorová veličina </a:t>
            </a:r>
            <a:r>
              <a:rPr lang="en-US" altLang="cs-CZ" sz="2000" dirty="0">
                <a:latin typeface="+mn-lt"/>
              </a:rPr>
              <a:t>(p, </a:t>
            </a:r>
            <a:r>
              <a:rPr lang="cs-CZ" altLang="cs-CZ" sz="2000" dirty="0">
                <a:latin typeface="+mn-lt"/>
              </a:rPr>
              <a:t>jednotka 1 </a:t>
            </a:r>
            <a:r>
              <a:rPr lang="en-US" altLang="cs-CZ" sz="2000" dirty="0">
                <a:latin typeface="+mn-lt"/>
              </a:rPr>
              <a:t>kg.m.s</a:t>
            </a:r>
            <a:r>
              <a:rPr lang="en-US" altLang="cs-CZ" sz="2000" baseline="30000" dirty="0">
                <a:latin typeface="+mn-lt"/>
              </a:rPr>
              <a:t>-1</a:t>
            </a:r>
            <a:r>
              <a:rPr lang="en-US" altLang="cs-CZ" sz="2000" dirty="0">
                <a:latin typeface="+mn-lt"/>
              </a:rPr>
              <a:t>) </a:t>
            </a:r>
            <a:r>
              <a:rPr lang="cs-CZ" altLang="cs-CZ" sz="2000" dirty="0">
                <a:latin typeface="+mn-lt"/>
              </a:rPr>
              <a:t>charakterizující pohybový stav tělesa - </a:t>
            </a:r>
            <a:r>
              <a:rPr lang="cs-CZ" sz="2000" dirty="0">
                <a:latin typeface="+mn-lt"/>
              </a:rPr>
              <a:t>je mírou posuvného pohybu tělesa</a:t>
            </a:r>
            <a:r>
              <a:rPr lang="en-US" altLang="cs-CZ" sz="2000" dirty="0">
                <a:latin typeface="+mn-lt"/>
              </a:rPr>
              <a:t>, </a:t>
            </a:r>
            <a:r>
              <a:rPr lang="en-US" altLang="cs-CZ" sz="2000" dirty="0" err="1">
                <a:latin typeface="+mn-lt"/>
              </a:rPr>
              <a:t>definovan</a:t>
            </a:r>
            <a:r>
              <a:rPr lang="cs-CZ" altLang="cs-CZ" sz="2000" dirty="0">
                <a:latin typeface="+mn-lt"/>
              </a:rPr>
              <a:t>á</a:t>
            </a:r>
            <a:r>
              <a:rPr lang="en-US" altLang="cs-CZ" sz="2000" dirty="0">
                <a:latin typeface="+mn-lt"/>
              </a:rPr>
              <a:t> </a:t>
            </a:r>
            <a:r>
              <a:rPr lang="cs-CZ" altLang="cs-CZ" sz="2000" dirty="0">
                <a:latin typeface="+mn-lt"/>
              </a:rPr>
              <a:t>jako součin </a:t>
            </a:r>
            <a:r>
              <a:rPr lang="cs-CZ" altLang="cs-CZ" sz="2000" u="sng" dirty="0">
                <a:latin typeface="+mn-lt"/>
              </a:rPr>
              <a:t>hmotnosti</a:t>
            </a:r>
            <a:r>
              <a:rPr lang="cs-CZ" altLang="cs-CZ" sz="2000" dirty="0">
                <a:latin typeface="+mn-lt"/>
              </a:rPr>
              <a:t> a </a:t>
            </a:r>
            <a:r>
              <a:rPr lang="cs-CZ" altLang="cs-CZ" sz="2000" u="sng" dirty="0">
                <a:latin typeface="+mn-lt"/>
              </a:rPr>
              <a:t>okamžité rychlosti</a:t>
            </a:r>
            <a:r>
              <a:rPr lang="cs-CZ" altLang="cs-CZ" sz="2000" dirty="0">
                <a:latin typeface="+mn-lt"/>
              </a:rPr>
              <a:t> hmotného bodu </a:t>
            </a:r>
          </a:p>
          <a:p>
            <a:pPr algn="just">
              <a:spcBef>
                <a:spcPct val="50000"/>
              </a:spcBef>
            </a:pPr>
            <a:endParaRPr lang="cs-CZ" altLang="cs-CZ" sz="2000" dirty="0">
              <a:latin typeface="+mn-lt"/>
            </a:endParaRPr>
          </a:p>
          <a:p>
            <a:pPr algn="just">
              <a:spcBef>
                <a:spcPct val="50000"/>
              </a:spcBef>
            </a:pPr>
            <a:endParaRPr lang="cs-CZ" altLang="cs-CZ" sz="2000" dirty="0">
              <a:latin typeface="+mn-lt"/>
            </a:endParaRPr>
          </a:p>
          <a:p>
            <a:pPr algn="just">
              <a:spcBef>
                <a:spcPct val="50000"/>
              </a:spcBef>
            </a:pPr>
            <a:r>
              <a:rPr lang="cs-CZ" altLang="cs-CZ" sz="2000" dirty="0">
                <a:latin typeface="+mn-lt"/>
              </a:rPr>
              <a:t>Směr vektoru hybnosti je totožný se směrem vektoru okamžité rychlosti.  </a:t>
            </a:r>
          </a:p>
          <a:p>
            <a:pPr algn="just">
              <a:spcBef>
                <a:spcPct val="50000"/>
              </a:spcBef>
            </a:pPr>
            <a:r>
              <a:rPr lang="cs-CZ" altLang="cs-CZ" sz="2000" dirty="0">
                <a:latin typeface="+mn-lt"/>
              </a:rPr>
              <a:t>Je-li hmotnost tělesa konstantní, je hybnost přímo úměrná rychlosti. Změní-li se rychlost tělesa při konstantní hmotnosti, pak je změna hybnosti dána vztahem:</a:t>
            </a:r>
          </a:p>
          <a:p>
            <a:pPr algn="just" eaLnBrk="1" hangingPunct="1">
              <a:spcBef>
                <a:spcPct val="50000"/>
              </a:spcBef>
            </a:pPr>
            <a:r>
              <a:rPr lang="cs-CZ" altLang="cs-CZ" sz="2000" dirty="0">
                <a:latin typeface="+mn-lt"/>
              </a:rPr>
              <a:t> </a:t>
            </a:r>
          </a:p>
        </p:txBody>
      </p:sp>
      <p:graphicFrame>
        <p:nvGraphicFramePr>
          <p:cNvPr id="2" name="Object 6">
            <a:extLst>
              <a:ext uri="{FF2B5EF4-FFF2-40B4-BE49-F238E27FC236}">
                <a16:creationId xmlns:a16="http://schemas.microsoft.com/office/drawing/2014/main" id="{8AC39A1D-D8B2-4249-A320-797C1C5E0629}"/>
              </a:ext>
            </a:extLst>
          </p:cNvPr>
          <p:cNvGraphicFramePr>
            <a:graphicFrameLocks noChangeAspect="1"/>
          </p:cNvGraphicFramePr>
          <p:nvPr>
            <p:extLst>
              <p:ext uri="{D42A27DB-BD31-4B8C-83A1-F6EECF244321}">
                <p14:modId xmlns:p14="http://schemas.microsoft.com/office/powerpoint/2010/main" val="873017269"/>
              </p:ext>
            </p:extLst>
          </p:nvPr>
        </p:nvGraphicFramePr>
        <p:xfrm>
          <a:off x="1454536" y="2265788"/>
          <a:ext cx="1346446" cy="462756"/>
        </p:xfrm>
        <a:graphic>
          <a:graphicData uri="http://schemas.openxmlformats.org/presentationml/2006/ole">
            <mc:AlternateContent xmlns:mc="http://schemas.openxmlformats.org/markup-compatibility/2006">
              <mc:Choice xmlns:v="urn:schemas-microsoft-com:vml" Requires="v">
                <p:oleObj name="Rovnice" r:id="rId2" imgW="583947" imgH="203112" progId="Equation.3">
                  <p:embed/>
                </p:oleObj>
              </mc:Choice>
              <mc:Fallback>
                <p:oleObj name="Rovnice" r:id="rId2" imgW="583947" imgH="203112" progId="Equation.3">
                  <p:embed/>
                  <p:pic>
                    <p:nvPicPr>
                      <p:cNvPr id="2" name="Object 6">
                        <a:extLst>
                          <a:ext uri="{FF2B5EF4-FFF2-40B4-BE49-F238E27FC236}">
                            <a16:creationId xmlns:a16="http://schemas.microsoft.com/office/drawing/2014/main" id="{8AC39A1D-D8B2-4249-A320-797C1C5E0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536" y="2265788"/>
                        <a:ext cx="1346446" cy="462756"/>
                      </a:xfrm>
                      <a:prstGeom prst="rect">
                        <a:avLst/>
                      </a:prstGeom>
                      <a:noFill/>
                    </p:spPr>
                  </p:pic>
                </p:oleObj>
              </mc:Fallback>
            </mc:AlternateContent>
          </a:graphicData>
        </a:graphic>
      </p:graphicFrame>
      <p:graphicFrame>
        <p:nvGraphicFramePr>
          <p:cNvPr id="13" name="Object 3">
            <a:extLst>
              <a:ext uri="{FF2B5EF4-FFF2-40B4-BE49-F238E27FC236}">
                <a16:creationId xmlns:a16="http://schemas.microsoft.com/office/drawing/2014/main" id="{1063DA73-8BD5-45AA-8AAA-59FF2B4BE2A2}"/>
              </a:ext>
            </a:extLst>
          </p:cNvPr>
          <p:cNvGraphicFramePr>
            <a:graphicFrameLocks noChangeAspect="1"/>
          </p:cNvGraphicFramePr>
          <p:nvPr>
            <p:extLst>
              <p:ext uri="{D42A27DB-BD31-4B8C-83A1-F6EECF244321}">
                <p14:modId xmlns:p14="http://schemas.microsoft.com/office/powerpoint/2010/main" val="2710228481"/>
              </p:ext>
            </p:extLst>
          </p:nvPr>
        </p:nvGraphicFramePr>
        <p:xfrm>
          <a:off x="1156401" y="4458657"/>
          <a:ext cx="1524000" cy="426500"/>
        </p:xfrm>
        <a:graphic>
          <a:graphicData uri="http://schemas.openxmlformats.org/presentationml/2006/ole">
            <mc:AlternateContent xmlns:mc="http://schemas.openxmlformats.org/markup-compatibility/2006">
              <mc:Choice xmlns:v="urn:schemas-microsoft-com:vml" Requires="v">
                <p:oleObj name="Rovnice" r:id="rId4" imgW="723600" imgH="203040" progId="Equation.3">
                  <p:embed/>
                </p:oleObj>
              </mc:Choice>
              <mc:Fallback>
                <p:oleObj name="Rovnice" r:id="rId4" imgW="723600" imgH="203040" progId="Equation.3">
                  <p:embed/>
                  <p:pic>
                    <p:nvPicPr>
                      <p:cNvPr id="13" name="Object 3">
                        <a:extLst>
                          <a:ext uri="{FF2B5EF4-FFF2-40B4-BE49-F238E27FC236}">
                            <a16:creationId xmlns:a16="http://schemas.microsoft.com/office/drawing/2014/main" id="{1063DA73-8BD5-45AA-8AAA-59FF2B4BE2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6401" y="4458657"/>
                        <a:ext cx="1524000" cy="426500"/>
                      </a:xfrm>
                      <a:prstGeom prst="rect">
                        <a:avLst/>
                      </a:prstGeom>
                      <a:solidFill>
                        <a:schemeClr val="bg1"/>
                      </a:solidFill>
                      <a:ln>
                        <a:noFill/>
                      </a:ln>
                      <a:effectLst/>
                    </p:spPr>
                  </p:pic>
                </p:oleObj>
              </mc:Fallback>
            </mc:AlternateContent>
          </a:graphicData>
        </a:graphic>
      </p:graphicFrame>
      <p:graphicFrame>
        <p:nvGraphicFramePr>
          <p:cNvPr id="14" name="Object 4">
            <a:extLst>
              <a:ext uri="{FF2B5EF4-FFF2-40B4-BE49-F238E27FC236}">
                <a16:creationId xmlns:a16="http://schemas.microsoft.com/office/drawing/2014/main" id="{1DE14EFC-C949-49DE-8FBE-E1134F253A05}"/>
              </a:ext>
            </a:extLst>
          </p:cNvPr>
          <p:cNvGraphicFramePr>
            <a:graphicFrameLocks noChangeAspect="1"/>
          </p:cNvGraphicFramePr>
          <p:nvPr>
            <p:extLst>
              <p:ext uri="{D42A27DB-BD31-4B8C-83A1-F6EECF244321}">
                <p14:modId xmlns:p14="http://schemas.microsoft.com/office/powerpoint/2010/main" val="1152089729"/>
              </p:ext>
            </p:extLst>
          </p:nvPr>
        </p:nvGraphicFramePr>
        <p:xfrm>
          <a:off x="5415491" y="5479620"/>
          <a:ext cx="1194859" cy="364273"/>
        </p:xfrm>
        <a:graphic>
          <a:graphicData uri="http://schemas.openxmlformats.org/presentationml/2006/ole">
            <mc:AlternateContent xmlns:mc="http://schemas.openxmlformats.org/markup-compatibility/2006">
              <mc:Choice xmlns:v="urn:schemas-microsoft-com:vml" Requires="v">
                <p:oleObj name="Rovnice" r:id="rId6" imgW="583920" imgH="177480" progId="Equation.3">
                  <p:embed/>
                </p:oleObj>
              </mc:Choice>
              <mc:Fallback>
                <p:oleObj name="Rovnice" r:id="rId6" imgW="583920" imgH="177480" progId="Equation.3">
                  <p:embed/>
                  <p:pic>
                    <p:nvPicPr>
                      <p:cNvPr id="14" name="Object 4">
                        <a:extLst>
                          <a:ext uri="{FF2B5EF4-FFF2-40B4-BE49-F238E27FC236}">
                            <a16:creationId xmlns:a16="http://schemas.microsoft.com/office/drawing/2014/main" id="{1DE14EFC-C949-49DE-8FBE-E1134F253A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5491" y="5479620"/>
                        <a:ext cx="1194859" cy="364273"/>
                      </a:xfrm>
                      <a:prstGeom prst="rect">
                        <a:avLst/>
                      </a:prstGeom>
                      <a:solidFill>
                        <a:schemeClr val="bg1"/>
                      </a:solidFill>
                      <a:ln>
                        <a:noFill/>
                      </a:ln>
                      <a:effectLst/>
                    </p:spPr>
                  </p:pic>
                </p:oleObj>
              </mc:Fallback>
            </mc:AlternateContent>
          </a:graphicData>
        </a:graphic>
      </p:graphicFrame>
      <p:graphicFrame>
        <p:nvGraphicFramePr>
          <p:cNvPr id="15" name="Object 5">
            <a:extLst>
              <a:ext uri="{FF2B5EF4-FFF2-40B4-BE49-F238E27FC236}">
                <a16:creationId xmlns:a16="http://schemas.microsoft.com/office/drawing/2014/main" id="{D35E2107-4DA1-4D9E-ACAA-1C862CE7534E}"/>
              </a:ext>
            </a:extLst>
          </p:cNvPr>
          <p:cNvGraphicFramePr>
            <a:graphicFrameLocks noChangeAspect="1"/>
          </p:cNvGraphicFramePr>
          <p:nvPr>
            <p:extLst>
              <p:ext uri="{D42A27DB-BD31-4B8C-83A1-F6EECF244321}">
                <p14:modId xmlns:p14="http://schemas.microsoft.com/office/powerpoint/2010/main" val="3694211540"/>
              </p:ext>
            </p:extLst>
          </p:nvPr>
        </p:nvGraphicFramePr>
        <p:xfrm>
          <a:off x="5017814" y="4494632"/>
          <a:ext cx="2065337" cy="781050"/>
        </p:xfrm>
        <a:graphic>
          <a:graphicData uri="http://schemas.openxmlformats.org/presentationml/2006/ole">
            <mc:AlternateContent xmlns:mc="http://schemas.openxmlformats.org/markup-compatibility/2006">
              <mc:Choice xmlns:v="urn:schemas-microsoft-com:vml" Requires="v">
                <p:oleObj name="Rovnice" r:id="rId8" imgW="1041120" imgH="393480" progId="Equation.3">
                  <p:embed/>
                </p:oleObj>
              </mc:Choice>
              <mc:Fallback>
                <p:oleObj name="Rovnice" r:id="rId8" imgW="1041120" imgH="393480" progId="Equation.3">
                  <p:embed/>
                  <p:pic>
                    <p:nvPicPr>
                      <p:cNvPr id="15" name="Object 5">
                        <a:extLst>
                          <a:ext uri="{FF2B5EF4-FFF2-40B4-BE49-F238E27FC236}">
                            <a16:creationId xmlns:a16="http://schemas.microsoft.com/office/drawing/2014/main" id="{D35E2107-4DA1-4D9E-ACAA-1C862CE753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17814" y="4494632"/>
                        <a:ext cx="2065337" cy="7810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ovéPole 8">
            <a:extLst>
              <a:ext uri="{FF2B5EF4-FFF2-40B4-BE49-F238E27FC236}">
                <a16:creationId xmlns:a16="http://schemas.microsoft.com/office/drawing/2014/main" id="{AEC69C93-1E78-438E-9BD8-BD6C4748E470}"/>
              </a:ext>
            </a:extLst>
          </p:cNvPr>
          <p:cNvSpPr txBox="1"/>
          <p:nvPr/>
        </p:nvSpPr>
        <p:spPr>
          <a:xfrm>
            <a:off x="4324350" y="2081668"/>
            <a:ext cx="4572000" cy="830997"/>
          </a:xfrm>
          <a:prstGeom prst="rect">
            <a:avLst/>
          </a:prstGeom>
          <a:noFill/>
        </p:spPr>
        <p:txBody>
          <a:bodyPr wrap="square">
            <a:spAutoFit/>
          </a:bodyPr>
          <a:lstStyle/>
          <a:p>
            <a:r>
              <a:rPr lang="cs-CZ" sz="2400" b="0" i="0" dirty="0" err="1">
                <a:effectLst/>
              </a:rPr>
              <a:t>d</a:t>
            </a:r>
            <a:r>
              <a:rPr lang="cs-CZ" sz="2400" b="1" i="0" dirty="0" err="1">
                <a:effectLst/>
              </a:rPr>
              <a:t>p</a:t>
            </a:r>
            <a:r>
              <a:rPr lang="cs-CZ" sz="2400" b="1" i="0" dirty="0">
                <a:effectLst/>
              </a:rPr>
              <a:t> </a:t>
            </a:r>
            <a:r>
              <a:rPr lang="cs-CZ" sz="2400" b="0" i="0" dirty="0">
                <a:effectLst/>
              </a:rPr>
              <a:t>= m . </a:t>
            </a:r>
            <a:r>
              <a:rPr lang="cs-CZ" sz="2400" b="0" i="0" dirty="0" err="1">
                <a:effectLst/>
              </a:rPr>
              <a:t>d</a:t>
            </a:r>
            <a:r>
              <a:rPr lang="cs-CZ" sz="2400" b="1" i="0" dirty="0" err="1">
                <a:effectLst/>
              </a:rPr>
              <a:t>v</a:t>
            </a:r>
            <a:r>
              <a:rPr lang="cs-CZ" sz="2400" b="1" i="0" dirty="0">
                <a:effectLst/>
              </a:rPr>
              <a:t> </a:t>
            </a:r>
          </a:p>
          <a:p>
            <a:r>
              <a:rPr lang="cs-CZ" sz="2400" b="0" i="0" dirty="0" err="1">
                <a:effectLst/>
              </a:rPr>
              <a:t>d</a:t>
            </a:r>
            <a:r>
              <a:rPr lang="cs-CZ" sz="2400" b="1" i="0" dirty="0" err="1">
                <a:effectLst/>
              </a:rPr>
              <a:t>p</a:t>
            </a:r>
            <a:r>
              <a:rPr lang="cs-CZ" sz="2400" b="0" i="0" dirty="0">
                <a:effectLst/>
              </a:rPr>
              <a:t>/</a:t>
            </a:r>
            <a:r>
              <a:rPr lang="cs-CZ" sz="2400" b="0" i="0" dirty="0" err="1">
                <a:effectLst/>
              </a:rPr>
              <a:t>dt</a:t>
            </a:r>
            <a:r>
              <a:rPr lang="cs-CZ" sz="2400" b="0" i="0" dirty="0">
                <a:effectLst/>
              </a:rPr>
              <a:t> = m . </a:t>
            </a:r>
            <a:r>
              <a:rPr lang="cs-CZ" sz="2400" b="0" i="0" dirty="0" err="1">
                <a:effectLst/>
              </a:rPr>
              <a:t>d</a:t>
            </a:r>
            <a:r>
              <a:rPr lang="cs-CZ" sz="2400" b="1" i="0" dirty="0" err="1">
                <a:effectLst/>
              </a:rPr>
              <a:t>v</a:t>
            </a:r>
            <a:r>
              <a:rPr lang="cs-CZ" sz="2400" b="0" i="0" dirty="0">
                <a:effectLst/>
              </a:rPr>
              <a:t>/</a:t>
            </a:r>
            <a:r>
              <a:rPr lang="cs-CZ" sz="2400" b="0" i="0" dirty="0" err="1">
                <a:effectLst/>
              </a:rPr>
              <a:t>dt</a:t>
            </a:r>
            <a:r>
              <a:rPr lang="cs-CZ" sz="2400" b="0" i="0" dirty="0">
                <a:effectLst/>
              </a:rPr>
              <a:t> = m </a:t>
            </a:r>
            <a:r>
              <a:rPr lang="cs-CZ" sz="2400" dirty="0"/>
              <a:t>.</a:t>
            </a:r>
            <a:r>
              <a:rPr lang="cs-CZ" sz="2400" b="0" i="0" dirty="0">
                <a:effectLst/>
              </a:rPr>
              <a:t> </a:t>
            </a:r>
            <a:r>
              <a:rPr lang="cs-CZ" sz="2400" b="1" i="0" dirty="0">
                <a:effectLst/>
              </a:rPr>
              <a:t>a</a:t>
            </a:r>
            <a:r>
              <a:rPr lang="cs-CZ" sz="2400" b="0" i="0" dirty="0">
                <a:effectLst/>
              </a:rPr>
              <a:t> = </a:t>
            </a:r>
            <a:r>
              <a:rPr lang="cs-CZ" sz="2400" b="1" i="0" dirty="0">
                <a:effectLst/>
              </a:rPr>
              <a:t>F  </a:t>
            </a:r>
            <a:r>
              <a:rPr lang="cs-CZ" b="1" i="0" dirty="0">
                <a:effectLst/>
              </a:rPr>
              <a:t> </a:t>
            </a:r>
            <a:r>
              <a:rPr lang="cs-CZ" i="0" dirty="0">
                <a:effectLst/>
              </a:rPr>
              <a:t>(síla)</a:t>
            </a:r>
          </a:p>
        </p:txBody>
      </p:sp>
    </p:spTree>
    <p:extLst>
      <p:ext uri="{BB962C8B-B14F-4D97-AF65-F5344CB8AC3E}">
        <p14:creationId xmlns:p14="http://schemas.microsoft.com/office/powerpoint/2010/main" val="3331842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6D53D94-EE43-4072-88C9-1A9FAF479DA5}"/>
              </a:ext>
            </a:extLst>
          </p:cNvPr>
          <p:cNvSpPr txBox="1"/>
          <p:nvPr/>
        </p:nvSpPr>
        <p:spPr>
          <a:xfrm>
            <a:off x="300037" y="888206"/>
            <a:ext cx="8543925" cy="707886"/>
          </a:xfrm>
          <a:prstGeom prst="rect">
            <a:avLst/>
          </a:prstGeom>
          <a:noFill/>
        </p:spPr>
        <p:txBody>
          <a:bodyPr wrap="square">
            <a:spAutoFit/>
          </a:bodyPr>
          <a:lstStyle/>
          <a:p>
            <a:pPr algn="just"/>
            <a:r>
              <a:rPr lang="cs-CZ" sz="2000" b="0" i="0" dirty="0">
                <a:solidFill>
                  <a:srgbClr val="404040"/>
                </a:solidFill>
                <a:effectLst/>
              </a:rPr>
              <a:t>Představme si letící tenisový míček a medicinbal. Oba letí rychlostí 30 km∙h</a:t>
            </a:r>
            <a:r>
              <a:rPr lang="cs-CZ" sz="2000" b="0" i="0" baseline="30000" dirty="0">
                <a:solidFill>
                  <a:srgbClr val="404040"/>
                </a:solidFill>
                <a:effectLst/>
              </a:rPr>
              <a:t>−1</a:t>
            </a:r>
            <a:r>
              <a:rPr lang="cs-CZ" sz="2000" b="0" i="0" dirty="0">
                <a:solidFill>
                  <a:srgbClr val="404040"/>
                </a:solidFill>
                <a:effectLst/>
              </a:rPr>
              <a:t>. Tenisák má hmotnost 58 gramů a medicinbal 3 kilogramy.</a:t>
            </a:r>
            <a:endParaRPr lang="cs-CZ" sz="2000" dirty="0"/>
          </a:p>
        </p:txBody>
      </p:sp>
      <p:pic>
        <p:nvPicPr>
          <p:cNvPr id="192514" name="Picture 2" descr="See the source image">
            <a:extLst>
              <a:ext uri="{FF2B5EF4-FFF2-40B4-BE49-F238E27FC236}">
                <a16:creationId xmlns:a16="http://schemas.microsoft.com/office/drawing/2014/main" id="{96AB26FA-17A9-4F8E-B478-17E5EF915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237" y="1704975"/>
            <a:ext cx="1724025"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92516" name="Picture 4" descr="Image result for tenisovy micek">
            <a:extLst>
              <a:ext uri="{FF2B5EF4-FFF2-40B4-BE49-F238E27FC236}">
                <a16:creationId xmlns:a16="http://schemas.microsoft.com/office/drawing/2014/main" id="{93913BE8-53E4-40FB-9831-7E6BBA6D5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482" y="1926431"/>
            <a:ext cx="839839" cy="128111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E2B8149-4CCC-439F-98B8-BE972B7DA289}"/>
              </a:ext>
            </a:extLst>
          </p:cNvPr>
          <p:cNvSpPr txBox="1"/>
          <p:nvPr/>
        </p:nvSpPr>
        <p:spPr>
          <a:xfrm>
            <a:off x="3623444" y="1797784"/>
            <a:ext cx="5220518" cy="1631216"/>
          </a:xfrm>
          <a:prstGeom prst="rect">
            <a:avLst/>
          </a:prstGeom>
          <a:noFill/>
        </p:spPr>
        <p:txBody>
          <a:bodyPr wrap="square">
            <a:spAutoFit/>
          </a:bodyPr>
          <a:lstStyle/>
          <a:p>
            <a:pPr algn="just"/>
            <a:r>
              <a:rPr lang="cs-CZ" sz="2000" b="0" i="0" dirty="0">
                <a:solidFill>
                  <a:srgbClr val="404040"/>
                </a:solidFill>
                <a:effectLst/>
              </a:rPr>
              <a:t> Úsilí, které musíme vynaložit na zastavení míče závisí jeho hmotnosti, větší námahu musíme vynaložit na zastavení medicinbalu. Závisí ale také na jeho rychlosti; určitě bude náročnější oba míče zastavit, kdyby letěly vyšší rychlostí.</a:t>
            </a:r>
            <a:endParaRPr lang="cs-CZ" sz="2000" dirty="0"/>
          </a:p>
        </p:txBody>
      </p:sp>
      <p:sp>
        <p:nvSpPr>
          <p:cNvPr id="6" name="TextovéPole 5">
            <a:extLst>
              <a:ext uri="{FF2B5EF4-FFF2-40B4-BE49-F238E27FC236}">
                <a16:creationId xmlns:a16="http://schemas.microsoft.com/office/drawing/2014/main" id="{C1D9DA30-E8DB-4907-BDDB-939627CABF5B}"/>
              </a:ext>
            </a:extLst>
          </p:cNvPr>
          <p:cNvSpPr txBox="1"/>
          <p:nvPr/>
        </p:nvSpPr>
        <p:spPr>
          <a:xfrm>
            <a:off x="300037" y="244093"/>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3824800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38ED790E-1091-4122-B306-C0B73B6E51C2}"/>
              </a:ext>
            </a:extLst>
          </p:cNvPr>
          <p:cNvSpPr>
            <a:spLocks noGrp="1" noRot="1" noChangeArrowheads="1"/>
          </p:cNvSpPr>
          <p:nvPr>
            <p:ph type="title"/>
          </p:nvPr>
        </p:nvSpPr>
        <p:spPr>
          <a:xfrm>
            <a:off x="361950" y="155576"/>
            <a:ext cx="8162925" cy="749299"/>
          </a:xfrm>
        </p:spPr>
        <p:txBody>
          <a:bodyPr>
            <a:normAutofit/>
          </a:bodyPr>
          <a:lstStyle/>
          <a:p>
            <a:r>
              <a:rPr lang="cs-CZ" altLang="cs-CZ" sz="2800" b="1" dirty="0">
                <a:latin typeface="+mn-lt"/>
              </a:rPr>
              <a:t>První Newtonův pohybový zákon - zákon setrvačnosti</a:t>
            </a:r>
          </a:p>
        </p:txBody>
      </p:sp>
      <p:sp>
        <p:nvSpPr>
          <p:cNvPr id="51203" name="Rectangle 3">
            <a:extLst>
              <a:ext uri="{FF2B5EF4-FFF2-40B4-BE49-F238E27FC236}">
                <a16:creationId xmlns:a16="http://schemas.microsoft.com/office/drawing/2014/main" id="{6934DF44-ADE2-4457-BFD5-FBCC9AFC8F85}"/>
              </a:ext>
            </a:extLst>
          </p:cNvPr>
          <p:cNvSpPr>
            <a:spLocks noGrp="1" noChangeArrowheads="1"/>
          </p:cNvSpPr>
          <p:nvPr>
            <p:ph type="body" idx="1"/>
          </p:nvPr>
        </p:nvSpPr>
        <p:spPr>
          <a:xfrm>
            <a:off x="157162" y="1114425"/>
            <a:ext cx="8829675" cy="4937125"/>
          </a:xfrm>
        </p:spPr>
        <p:txBody>
          <a:bodyPr>
            <a:normAutofit/>
          </a:bodyPr>
          <a:lstStyle/>
          <a:p>
            <a:pPr marL="0" indent="0" algn="just">
              <a:buNone/>
            </a:pPr>
            <a:r>
              <a:rPr lang="cs-CZ" altLang="cs-CZ" sz="2000" dirty="0"/>
              <a:t>Každé těleso setrvává v relativním klidu nebo v rovnoměrném přímočarém pohybu, dokud není přinuceno silovým působením jiných těles tento stav změnit.</a:t>
            </a:r>
          </a:p>
          <a:p>
            <a:pPr marL="0" indent="0" algn="just">
              <a:buNone/>
            </a:pPr>
            <a:endParaRPr lang="cs-CZ" altLang="cs-CZ" sz="2000" dirty="0">
              <a:solidFill>
                <a:schemeClr val="tx1"/>
              </a:solidFill>
            </a:endParaRPr>
          </a:p>
          <a:p>
            <a:pPr marL="0" indent="0" algn="just">
              <a:buNone/>
            </a:pPr>
            <a:r>
              <a:rPr lang="cs-CZ" altLang="cs-CZ" sz="2000" dirty="0"/>
              <a:t>Vypovídá o chování těles, na která nepůsobí žádná vnější síla. Zákon platí </a:t>
            </a:r>
            <a:r>
              <a:rPr lang="cs-CZ" altLang="cs-CZ" sz="2000" u="sng" dirty="0"/>
              <a:t>pouze v inerciálních vztažných soustavách</a:t>
            </a:r>
            <a:r>
              <a:rPr lang="cs-CZ" altLang="cs-CZ" sz="2000" dirty="0"/>
              <a:t>. </a:t>
            </a:r>
            <a:endParaRPr lang="cs-CZ" altLang="cs-CZ" sz="2000" dirty="0">
              <a:solidFill>
                <a:schemeClr val="tx1"/>
              </a:solidFill>
            </a:endParaRPr>
          </a:p>
          <a:p>
            <a:pPr marL="0" indent="0" algn="just">
              <a:buNone/>
            </a:pPr>
            <a:endParaRPr lang="cs-CZ" altLang="cs-CZ" sz="2000" dirty="0"/>
          </a:p>
          <a:p>
            <a:pPr marL="0" indent="0" algn="just">
              <a:buNone/>
            </a:pPr>
            <a:r>
              <a:rPr lang="cs-CZ" altLang="cs-CZ" sz="2000" dirty="0">
                <a:solidFill>
                  <a:schemeClr val="tx1"/>
                </a:solidFill>
              </a:rPr>
              <a:t>  Podle prvního pohybového zákona je tedy </a:t>
            </a:r>
            <a:r>
              <a:rPr lang="cs-CZ" altLang="cs-CZ" sz="2000" u="sng" dirty="0">
                <a:solidFill>
                  <a:schemeClr val="tx1"/>
                </a:solidFill>
              </a:rPr>
              <a:t>klid a rovnoměrný přímočarý pohyb ekvivalentní</a:t>
            </a:r>
            <a:r>
              <a:rPr lang="cs-CZ" altLang="cs-CZ" sz="2000" dirty="0">
                <a:solidFill>
                  <a:schemeClr val="tx1"/>
                </a:solidFill>
              </a:rPr>
              <a:t>. Oba dva typy pohybů jsou </a:t>
            </a:r>
            <a:r>
              <a:rPr lang="cs-CZ" altLang="cs-CZ" sz="2000" u="sng" dirty="0">
                <a:solidFill>
                  <a:schemeClr val="tx1"/>
                </a:solidFill>
              </a:rPr>
              <a:t>pohyby s nulovým zrychlením</a:t>
            </a:r>
            <a:r>
              <a:rPr lang="cs-CZ" altLang="cs-CZ" sz="2000" dirty="0">
                <a:solidFill>
                  <a:schemeClr val="tx1"/>
                </a:solidFill>
              </a:rPr>
              <a:t>. </a:t>
            </a:r>
          </a:p>
          <a:p>
            <a:pPr marL="0" indent="0">
              <a:buNone/>
            </a:pPr>
            <a:endParaRPr lang="cs-CZ" altLang="cs-CZ" sz="2000" dirty="0"/>
          </a:p>
        </p:txBody>
      </p:sp>
      <p:pic>
        <p:nvPicPr>
          <p:cNvPr id="3" name="Obrázek 2">
            <a:extLst>
              <a:ext uri="{FF2B5EF4-FFF2-40B4-BE49-F238E27FC236}">
                <a16:creationId xmlns:a16="http://schemas.microsoft.com/office/drawing/2014/main" id="{AC49E631-DD93-4B2A-94BB-4BB0B60A5A7C}"/>
              </a:ext>
            </a:extLst>
          </p:cNvPr>
          <p:cNvPicPr>
            <a:picLocks noChangeAspect="1"/>
          </p:cNvPicPr>
          <p:nvPr/>
        </p:nvPicPr>
        <p:blipFill>
          <a:blip r:embed="rId2"/>
          <a:stretch>
            <a:fillRect/>
          </a:stretch>
        </p:blipFill>
        <p:spPr>
          <a:xfrm>
            <a:off x="1682835" y="5029200"/>
            <a:ext cx="5778330" cy="1463674"/>
          </a:xfrm>
          <a:prstGeom prst="rect">
            <a:avLst/>
          </a:prstGeom>
        </p:spPr>
      </p:pic>
    </p:spTree>
    <p:extLst>
      <p:ext uri="{BB962C8B-B14F-4D97-AF65-F5344CB8AC3E}">
        <p14:creationId xmlns:p14="http://schemas.microsoft.com/office/powerpoint/2010/main" val="10279236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a:extLst>
              <a:ext uri="{FF2B5EF4-FFF2-40B4-BE49-F238E27FC236}">
                <a16:creationId xmlns:a16="http://schemas.microsoft.com/office/drawing/2014/main" id="{41C403DA-D9AA-4F7B-8ED7-0A125950AECA}"/>
              </a:ext>
            </a:extLst>
          </p:cNvPr>
          <p:cNvSpPr>
            <a:spLocks noGrp="1" noRot="1" noChangeArrowheads="1"/>
          </p:cNvSpPr>
          <p:nvPr>
            <p:ph type="title"/>
          </p:nvPr>
        </p:nvSpPr>
        <p:spPr>
          <a:xfrm>
            <a:off x="365125" y="221713"/>
            <a:ext cx="8229600" cy="523875"/>
          </a:xfrm>
        </p:spPr>
        <p:txBody>
          <a:bodyPr>
            <a:normAutofit/>
          </a:bodyPr>
          <a:lstStyle/>
          <a:p>
            <a:r>
              <a:rPr lang="cs-CZ" altLang="cs-CZ" sz="2800" b="1">
                <a:latin typeface="+mn-lt"/>
              </a:rPr>
              <a:t>Druhý Newtonův pohybový zákon - zákon síly</a:t>
            </a:r>
            <a:endParaRPr lang="cs-CZ" altLang="cs-CZ" sz="2800" b="1" dirty="0">
              <a:latin typeface="+mn-lt"/>
            </a:endParaRPr>
          </a:p>
        </p:txBody>
      </p:sp>
      <p:sp>
        <p:nvSpPr>
          <p:cNvPr id="11269" name="Rectangle 3">
            <a:extLst>
              <a:ext uri="{FF2B5EF4-FFF2-40B4-BE49-F238E27FC236}">
                <a16:creationId xmlns:a16="http://schemas.microsoft.com/office/drawing/2014/main" id="{9CAF6730-A0E6-441E-AB54-17EDED954EAD}"/>
              </a:ext>
            </a:extLst>
          </p:cNvPr>
          <p:cNvSpPr>
            <a:spLocks noGrp="1" noChangeArrowheads="1"/>
          </p:cNvSpPr>
          <p:nvPr>
            <p:ph type="body" sz="half" idx="1"/>
          </p:nvPr>
        </p:nvSpPr>
        <p:spPr>
          <a:xfrm>
            <a:off x="365125" y="1389232"/>
            <a:ext cx="6149975" cy="3429565"/>
          </a:xfrm>
        </p:spPr>
        <p:txBody>
          <a:bodyPr>
            <a:normAutofit/>
          </a:bodyPr>
          <a:lstStyle/>
          <a:p>
            <a:pPr marL="0" indent="0">
              <a:buNone/>
            </a:pPr>
            <a:r>
              <a:rPr lang="cs-CZ" altLang="cs-CZ" sz="2000" dirty="0"/>
              <a:t>Velikost zrychlení  </a:t>
            </a:r>
            <a:r>
              <a:rPr lang="cs-CZ" altLang="cs-CZ" sz="2000" b="1" i="1" dirty="0"/>
              <a:t>a</a:t>
            </a:r>
            <a:r>
              <a:rPr lang="cs-CZ" altLang="cs-CZ" sz="2000" dirty="0"/>
              <a:t> hmotného bodu je přímo úměrná velikosti výslednice sil </a:t>
            </a:r>
            <a:r>
              <a:rPr lang="cs-CZ" altLang="cs-CZ" sz="2000" b="1" i="1" dirty="0"/>
              <a:t>F</a:t>
            </a:r>
            <a:r>
              <a:rPr lang="cs-CZ" altLang="cs-CZ" sz="2000" dirty="0"/>
              <a:t> působících na hmotný bod a nepřímo úměrná hmotnosti tělesa </a:t>
            </a:r>
            <a:r>
              <a:rPr lang="cs-CZ" altLang="cs-CZ" sz="2000" i="1" dirty="0"/>
              <a:t>m</a:t>
            </a:r>
            <a:r>
              <a:rPr lang="cs-CZ" altLang="cs-CZ" sz="2000" dirty="0"/>
              <a:t>.</a:t>
            </a:r>
          </a:p>
          <a:p>
            <a:pPr marL="0" indent="0">
              <a:buNone/>
            </a:pPr>
            <a:endParaRPr lang="cs-CZ" altLang="cs-CZ" sz="2000" dirty="0"/>
          </a:p>
          <a:p>
            <a:pPr marL="0" indent="0">
              <a:buNone/>
            </a:pPr>
            <a:r>
              <a:rPr lang="cs-CZ" altLang="cs-CZ" sz="2000" dirty="0"/>
              <a:t>Směr zrychlení je shodný se směrem výslednice sil. </a:t>
            </a:r>
          </a:p>
          <a:p>
            <a:pPr marL="0" indent="0">
              <a:buNone/>
            </a:pPr>
            <a:endParaRPr lang="cs-CZ" altLang="cs-CZ" sz="800" dirty="0"/>
          </a:p>
          <a:p>
            <a:pPr marL="0" indent="0">
              <a:buNone/>
            </a:pPr>
            <a:r>
              <a:rPr lang="cs-CZ" altLang="cs-CZ" sz="2000" dirty="0"/>
              <a:t>Síla je určena poměrem změny hybnosti a času, za který tato změna proběhla. </a:t>
            </a:r>
          </a:p>
          <a:p>
            <a:pPr marL="0" indent="0">
              <a:buNone/>
            </a:pPr>
            <a:endParaRPr lang="cs-CZ" altLang="cs-CZ" sz="2000" dirty="0"/>
          </a:p>
        </p:txBody>
      </p:sp>
      <p:graphicFrame>
        <p:nvGraphicFramePr>
          <p:cNvPr id="11266" name="Object 2">
            <a:extLst>
              <a:ext uri="{FF2B5EF4-FFF2-40B4-BE49-F238E27FC236}">
                <a16:creationId xmlns:a16="http://schemas.microsoft.com/office/drawing/2014/main" id="{4968C0F1-3625-47E0-B847-5E28E2C16E83}"/>
              </a:ext>
            </a:extLst>
          </p:cNvPr>
          <p:cNvGraphicFramePr>
            <a:graphicFrameLocks noGrp="1" noChangeAspect="1"/>
          </p:cNvGraphicFramePr>
          <p:nvPr>
            <p:ph sz="quarter" idx="2"/>
            <p:extLst>
              <p:ext uri="{D42A27DB-BD31-4B8C-83A1-F6EECF244321}">
                <p14:modId xmlns:p14="http://schemas.microsoft.com/office/powerpoint/2010/main" val="816225281"/>
              </p:ext>
            </p:extLst>
          </p:nvPr>
        </p:nvGraphicFramePr>
        <p:xfrm>
          <a:off x="5881343" y="2062805"/>
          <a:ext cx="812799" cy="764054"/>
        </p:xfrm>
        <a:graphic>
          <a:graphicData uri="http://schemas.openxmlformats.org/presentationml/2006/ole">
            <mc:AlternateContent xmlns:mc="http://schemas.openxmlformats.org/markup-compatibility/2006">
              <mc:Choice xmlns:v="urn:schemas-microsoft-com:vml" Requires="v">
                <p:oleObj name="Rovnice" r:id="rId2" imgW="419040" imgH="393480" progId="Equation.3">
                  <p:embed/>
                </p:oleObj>
              </mc:Choice>
              <mc:Fallback>
                <p:oleObj name="Rovnice" r:id="rId2" imgW="419040" imgH="393480" progId="Equation.3">
                  <p:embed/>
                  <p:pic>
                    <p:nvPicPr>
                      <p:cNvPr id="11266" name="Object 2">
                        <a:extLst>
                          <a:ext uri="{FF2B5EF4-FFF2-40B4-BE49-F238E27FC236}">
                            <a16:creationId xmlns:a16="http://schemas.microsoft.com/office/drawing/2014/main" id="{4968C0F1-3625-47E0-B847-5E28E2C16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343" y="2062805"/>
                        <a:ext cx="812799" cy="764054"/>
                      </a:xfrm>
                      <a:prstGeom prst="rect">
                        <a:avLst/>
                      </a:prstGeom>
                      <a:solidFill>
                        <a:schemeClr val="bg1"/>
                      </a:solidFill>
                      <a:ln>
                        <a:noFill/>
                      </a:ln>
                      <a:effectLst/>
                    </p:spPr>
                  </p:pic>
                </p:oleObj>
              </mc:Fallback>
            </mc:AlternateContent>
          </a:graphicData>
        </a:graphic>
      </p:graphicFrame>
      <p:graphicFrame>
        <p:nvGraphicFramePr>
          <p:cNvPr id="11267" name="Object 3">
            <a:extLst>
              <a:ext uri="{FF2B5EF4-FFF2-40B4-BE49-F238E27FC236}">
                <a16:creationId xmlns:a16="http://schemas.microsoft.com/office/drawing/2014/main" id="{52BB5729-7DFA-451C-B8CB-C67C1D6AFE77}"/>
              </a:ext>
            </a:extLst>
          </p:cNvPr>
          <p:cNvGraphicFramePr>
            <a:graphicFrameLocks noGrp="1" noChangeAspect="1"/>
          </p:cNvGraphicFramePr>
          <p:nvPr>
            <p:ph sz="quarter" idx="3"/>
            <p:extLst>
              <p:ext uri="{D42A27DB-BD31-4B8C-83A1-F6EECF244321}">
                <p14:modId xmlns:p14="http://schemas.microsoft.com/office/powerpoint/2010/main" val="253512651"/>
              </p:ext>
            </p:extLst>
          </p:nvPr>
        </p:nvGraphicFramePr>
        <p:xfrm>
          <a:off x="4048953" y="2285583"/>
          <a:ext cx="1046094" cy="318498"/>
        </p:xfrm>
        <a:graphic>
          <a:graphicData uri="http://schemas.openxmlformats.org/presentationml/2006/ole">
            <mc:AlternateContent xmlns:mc="http://schemas.openxmlformats.org/markup-compatibility/2006">
              <mc:Choice xmlns:v="urn:schemas-microsoft-com:vml" Requires="v">
                <p:oleObj name="Rovnice" r:id="rId4" imgW="583920" imgH="177480" progId="Equation.3">
                  <p:embed/>
                </p:oleObj>
              </mc:Choice>
              <mc:Fallback>
                <p:oleObj name="Rovnice" r:id="rId4" imgW="583920" imgH="177480" progId="Equation.3">
                  <p:embed/>
                  <p:pic>
                    <p:nvPicPr>
                      <p:cNvPr id="11267" name="Object 3">
                        <a:extLst>
                          <a:ext uri="{FF2B5EF4-FFF2-40B4-BE49-F238E27FC236}">
                            <a16:creationId xmlns:a16="http://schemas.microsoft.com/office/drawing/2014/main" id="{52BB5729-7DFA-451C-B8CB-C67C1D6AFE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8953" y="2285583"/>
                        <a:ext cx="1046094" cy="318498"/>
                      </a:xfrm>
                      <a:prstGeom prst="rect">
                        <a:avLst/>
                      </a:prstGeom>
                      <a:solidFill>
                        <a:schemeClr val="bg1"/>
                      </a:solidFill>
                      <a:ln>
                        <a:noFill/>
                      </a:ln>
                      <a:effectLst/>
                    </p:spPr>
                  </p:pic>
                </p:oleObj>
              </mc:Fallback>
            </mc:AlternateContent>
          </a:graphicData>
        </a:graphic>
      </p:graphicFrame>
      <p:graphicFrame>
        <p:nvGraphicFramePr>
          <p:cNvPr id="3" name="Object 4">
            <a:extLst>
              <a:ext uri="{FF2B5EF4-FFF2-40B4-BE49-F238E27FC236}">
                <a16:creationId xmlns:a16="http://schemas.microsoft.com/office/drawing/2014/main" id="{FE882BB2-AC03-4D36-B98C-71D9D6317354}"/>
              </a:ext>
            </a:extLst>
          </p:cNvPr>
          <p:cNvGraphicFramePr>
            <a:graphicFrameLocks noChangeAspect="1"/>
          </p:cNvGraphicFramePr>
          <p:nvPr>
            <p:extLst>
              <p:ext uri="{D42A27DB-BD31-4B8C-83A1-F6EECF244321}">
                <p14:modId xmlns:p14="http://schemas.microsoft.com/office/powerpoint/2010/main" val="4001236184"/>
              </p:ext>
            </p:extLst>
          </p:nvPr>
        </p:nvGraphicFramePr>
        <p:xfrm>
          <a:off x="3680928" y="4023618"/>
          <a:ext cx="2595563" cy="664852"/>
        </p:xfrm>
        <a:graphic>
          <a:graphicData uri="http://schemas.openxmlformats.org/presentationml/2006/ole">
            <mc:AlternateContent xmlns:mc="http://schemas.openxmlformats.org/markup-compatibility/2006">
              <mc:Choice xmlns:v="urn:schemas-microsoft-com:vml" Requires="v">
                <p:oleObj name="Rovnice" r:id="rId6" imgW="1524000" imgH="393700" progId="Equation.3">
                  <p:embed/>
                </p:oleObj>
              </mc:Choice>
              <mc:Fallback>
                <p:oleObj name="Rovnice" r:id="rId6" imgW="1524000" imgH="393700" progId="Equation.3">
                  <p:embed/>
                  <p:pic>
                    <p:nvPicPr>
                      <p:cNvPr id="3" name="Object 4">
                        <a:extLst>
                          <a:ext uri="{FF2B5EF4-FFF2-40B4-BE49-F238E27FC236}">
                            <a16:creationId xmlns:a16="http://schemas.microsoft.com/office/drawing/2014/main" id="{FE882BB2-AC03-4D36-B98C-71D9D63173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0928" y="4023618"/>
                        <a:ext cx="2595563" cy="664852"/>
                      </a:xfrm>
                      <a:prstGeom prst="rect">
                        <a:avLst/>
                      </a:prstGeom>
                      <a:noFill/>
                    </p:spPr>
                  </p:pic>
                </p:oleObj>
              </mc:Fallback>
            </mc:AlternateContent>
          </a:graphicData>
        </a:graphic>
      </p:graphicFrame>
      <p:sp>
        <p:nvSpPr>
          <p:cNvPr id="11" name="TextovéPole 10">
            <a:extLst>
              <a:ext uri="{FF2B5EF4-FFF2-40B4-BE49-F238E27FC236}">
                <a16:creationId xmlns:a16="http://schemas.microsoft.com/office/drawing/2014/main" id="{9B8A5F61-933A-43F0-97E5-D87CCDEB49B5}"/>
              </a:ext>
            </a:extLst>
          </p:cNvPr>
          <p:cNvSpPr txBox="1"/>
          <p:nvPr/>
        </p:nvSpPr>
        <p:spPr>
          <a:xfrm>
            <a:off x="365125" y="950013"/>
            <a:ext cx="5645150" cy="400110"/>
          </a:xfrm>
          <a:prstGeom prst="rect">
            <a:avLst/>
          </a:prstGeom>
          <a:noFill/>
        </p:spPr>
        <p:txBody>
          <a:bodyPr wrap="square">
            <a:spAutoFit/>
          </a:bodyPr>
          <a:lstStyle/>
          <a:p>
            <a:r>
              <a:rPr lang="cs-CZ" altLang="cs-CZ" sz="2000" dirty="0"/>
              <a:t>Popisuje chování tělesa pod vlivem síly: </a:t>
            </a:r>
            <a:endParaRPr lang="cs-CZ" sz="2000" dirty="0"/>
          </a:p>
        </p:txBody>
      </p:sp>
      <p:pic>
        <p:nvPicPr>
          <p:cNvPr id="6" name="Obrázek 5">
            <a:extLst>
              <a:ext uri="{FF2B5EF4-FFF2-40B4-BE49-F238E27FC236}">
                <a16:creationId xmlns:a16="http://schemas.microsoft.com/office/drawing/2014/main" id="{4C289022-9F1E-4F7B-96AF-D4E7CC0AA033}"/>
              </a:ext>
            </a:extLst>
          </p:cNvPr>
          <p:cNvPicPr>
            <a:picLocks noChangeAspect="1"/>
          </p:cNvPicPr>
          <p:nvPr/>
        </p:nvPicPr>
        <p:blipFill>
          <a:blip r:embed="rId8"/>
          <a:stretch>
            <a:fillRect/>
          </a:stretch>
        </p:blipFill>
        <p:spPr>
          <a:xfrm>
            <a:off x="7129183" y="1009097"/>
            <a:ext cx="1765510" cy="3075569"/>
          </a:xfrm>
          <a:prstGeom prst="rect">
            <a:avLst/>
          </a:prstGeom>
        </p:spPr>
      </p:pic>
      <p:pic>
        <p:nvPicPr>
          <p:cNvPr id="8" name="Obrázek 7">
            <a:extLst>
              <a:ext uri="{FF2B5EF4-FFF2-40B4-BE49-F238E27FC236}">
                <a16:creationId xmlns:a16="http://schemas.microsoft.com/office/drawing/2014/main" id="{5BC36AAE-FBF6-497D-9B57-B25089F31786}"/>
              </a:ext>
            </a:extLst>
          </p:cNvPr>
          <p:cNvPicPr>
            <a:picLocks noChangeAspect="1"/>
          </p:cNvPicPr>
          <p:nvPr/>
        </p:nvPicPr>
        <p:blipFill>
          <a:blip r:embed="rId9"/>
          <a:stretch>
            <a:fillRect/>
          </a:stretch>
        </p:blipFill>
        <p:spPr>
          <a:xfrm>
            <a:off x="6996731" y="3705485"/>
            <a:ext cx="2030413" cy="2687445"/>
          </a:xfrm>
          <a:prstGeom prst="rect">
            <a:avLst/>
          </a:prstGeom>
        </p:spPr>
      </p:pic>
      <p:sp>
        <p:nvSpPr>
          <p:cNvPr id="12" name="TextovéPole 11">
            <a:extLst>
              <a:ext uri="{FF2B5EF4-FFF2-40B4-BE49-F238E27FC236}">
                <a16:creationId xmlns:a16="http://schemas.microsoft.com/office/drawing/2014/main" id="{00CC45B5-840E-452E-9860-6BA604914EFA}"/>
              </a:ext>
            </a:extLst>
          </p:cNvPr>
          <p:cNvSpPr txBox="1"/>
          <p:nvPr/>
        </p:nvSpPr>
        <p:spPr>
          <a:xfrm>
            <a:off x="365125" y="4857906"/>
            <a:ext cx="6054726" cy="1631216"/>
          </a:xfrm>
          <a:prstGeom prst="rect">
            <a:avLst/>
          </a:prstGeom>
          <a:noFill/>
        </p:spPr>
        <p:txBody>
          <a:bodyPr wrap="square">
            <a:spAutoFit/>
          </a:bodyPr>
          <a:lstStyle/>
          <a:p>
            <a:pPr marL="0" indent="0" algn="just">
              <a:buNone/>
            </a:pPr>
            <a:r>
              <a:rPr lang="cs-CZ" altLang="cs-CZ" sz="2000" dirty="0"/>
              <a:t>Čím větší je hmotnost tělesa, tím menší je zrychlení, které síla tělesu uděluje. Změna rychlosti tělesa působením určité síly je tím menší, čím větší je hmotnost tělesa.  </a:t>
            </a:r>
            <a:r>
              <a:rPr lang="cs-CZ" altLang="cs-CZ" sz="2000" u="sng" dirty="0"/>
              <a:t>Hmotnost tělesa je</a:t>
            </a:r>
            <a:r>
              <a:rPr lang="cs-CZ" altLang="cs-CZ" sz="2000" dirty="0"/>
              <a:t> tedy </a:t>
            </a:r>
            <a:r>
              <a:rPr lang="cs-CZ" altLang="cs-CZ" sz="2000" u="sng" dirty="0"/>
              <a:t>mírou jeho setrvačnosti </a:t>
            </a:r>
            <a:r>
              <a:rPr lang="cs-CZ" altLang="cs-CZ" sz="2000" dirty="0"/>
              <a:t>(setrvačná hmotnost).</a:t>
            </a:r>
          </a:p>
        </p:txBody>
      </p:sp>
    </p:spTree>
    <p:extLst>
      <p:ext uri="{BB962C8B-B14F-4D97-AF65-F5344CB8AC3E}">
        <p14:creationId xmlns:p14="http://schemas.microsoft.com/office/powerpoint/2010/main" val="5448043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AF36E172-1C88-4F0A-A0EB-7E2CA2B77946}"/>
              </a:ext>
            </a:extLst>
          </p:cNvPr>
          <p:cNvPicPr>
            <a:picLocks noChangeAspect="1"/>
          </p:cNvPicPr>
          <p:nvPr/>
        </p:nvPicPr>
        <p:blipFill>
          <a:blip r:embed="rId2"/>
          <a:stretch>
            <a:fillRect/>
          </a:stretch>
        </p:blipFill>
        <p:spPr>
          <a:xfrm>
            <a:off x="912708" y="1822709"/>
            <a:ext cx="7501826" cy="4870904"/>
          </a:xfrm>
          <a:prstGeom prst="rect">
            <a:avLst/>
          </a:prstGeom>
        </p:spPr>
      </p:pic>
      <p:sp>
        <p:nvSpPr>
          <p:cNvPr id="8" name="TextovéPole 7">
            <a:extLst>
              <a:ext uri="{FF2B5EF4-FFF2-40B4-BE49-F238E27FC236}">
                <a16:creationId xmlns:a16="http://schemas.microsoft.com/office/drawing/2014/main" id="{59C09ECC-1BD6-4298-9035-0114E39FA409}"/>
              </a:ext>
            </a:extLst>
          </p:cNvPr>
          <p:cNvSpPr txBox="1"/>
          <p:nvPr/>
        </p:nvSpPr>
        <p:spPr>
          <a:xfrm>
            <a:off x="430859" y="236306"/>
            <a:ext cx="3084883" cy="461665"/>
          </a:xfrm>
          <a:prstGeom prst="rect">
            <a:avLst/>
          </a:prstGeom>
          <a:noFill/>
        </p:spPr>
        <p:txBody>
          <a:bodyPr wrap="none" rtlCol="0">
            <a:spAutoFit/>
          </a:bodyPr>
          <a:lstStyle/>
          <a:p>
            <a:r>
              <a:rPr lang="cs-CZ" sz="2400" b="1" dirty="0"/>
              <a:t>Změna směru rychlosti</a:t>
            </a:r>
          </a:p>
        </p:txBody>
      </p:sp>
      <p:sp>
        <p:nvSpPr>
          <p:cNvPr id="9" name="TextovéPole 8">
            <a:extLst>
              <a:ext uri="{FF2B5EF4-FFF2-40B4-BE49-F238E27FC236}">
                <a16:creationId xmlns:a16="http://schemas.microsoft.com/office/drawing/2014/main" id="{0F4688E9-D2C1-4AE6-A414-70C21382EFED}"/>
              </a:ext>
            </a:extLst>
          </p:cNvPr>
          <p:cNvSpPr txBox="1"/>
          <p:nvPr/>
        </p:nvSpPr>
        <p:spPr>
          <a:xfrm>
            <a:off x="1737650" y="1283391"/>
            <a:ext cx="1706173" cy="369332"/>
          </a:xfrm>
          <a:prstGeom prst="rect">
            <a:avLst/>
          </a:prstGeom>
          <a:noFill/>
        </p:spPr>
        <p:txBody>
          <a:bodyPr wrap="none" rtlCol="0">
            <a:spAutoFit/>
          </a:bodyPr>
          <a:lstStyle/>
          <a:p>
            <a:r>
              <a:rPr lang="cs-CZ" b="1" dirty="0"/>
              <a:t>Změna nárazem</a:t>
            </a:r>
          </a:p>
        </p:txBody>
      </p:sp>
      <p:sp>
        <p:nvSpPr>
          <p:cNvPr id="11" name="TextovéPole 10">
            <a:extLst>
              <a:ext uri="{FF2B5EF4-FFF2-40B4-BE49-F238E27FC236}">
                <a16:creationId xmlns:a16="http://schemas.microsoft.com/office/drawing/2014/main" id="{B2C832C3-998B-4B5D-819D-51D9B85CAD55}"/>
              </a:ext>
            </a:extLst>
          </p:cNvPr>
          <p:cNvSpPr txBox="1"/>
          <p:nvPr/>
        </p:nvSpPr>
        <p:spPr>
          <a:xfrm>
            <a:off x="5157232" y="1283391"/>
            <a:ext cx="1593706" cy="369332"/>
          </a:xfrm>
          <a:prstGeom prst="rect">
            <a:avLst/>
          </a:prstGeom>
          <a:noFill/>
        </p:spPr>
        <p:txBody>
          <a:bodyPr wrap="none" rtlCol="0">
            <a:spAutoFit/>
          </a:bodyPr>
          <a:lstStyle/>
          <a:p>
            <a:r>
              <a:rPr lang="cs-CZ" b="1" dirty="0"/>
              <a:t>Změna plynulá</a:t>
            </a:r>
          </a:p>
        </p:txBody>
      </p:sp>
    </p:spTree>
    <p:extLst>
      <p:ext uri="{BB962C8B-B14F-4D97-AF65-F5344CB8AC3E}">
        <p14:creationId xmlns:p14="http://schemas.microsoft.com/office/powerpoint/2010/main" val="20147044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6F7886B-CA23-4EFB-8BDA-4EFC6D8A3173}"/>
              </a:ext>
            </a:extLst>
          </p:cNvPr>
          <p:cNvPicPr>
            <a:picLocks noChangeAspect="1"/>
          </p:cNvPicPr>
          <p:nvPr/>
        </p:nvPicPr>
        <p:blipFill>
          <a:blip r:embed="rId2"/>
          <a:stretch>
            <a:fillRect/>
          </a:stretch>
        </p:blipFill>
        <p:spPr>
          <a:xfrm>
            <a:off x="3558448" y="3162174"/>
            <a:ext cx="5478343" cy="3202817"/>
          </a:xfrm>
          <a:prstGeom prst="rect">
            <a:avLst/>
          </a:prstGeom>
        </p:spPr>
      </p:pic>
      <p:sp>
        <p:nvSpPr>
          <p:cNvPr id="7" name="TextovéPole 6">
            <a:extLst>
              <a:ext uri="{FF2B5EF4-FFF2-40B4-BE49-F238E27FC236}">
                <a16:creationId xmlns:a16="http://schemas.microsoft.com/office/drawing/2014/main" id="{D0584415-237C-4745-AE30-BB339108AD45}"/>
              </a:ext>
            </a:extLst>
          </p:cNvPr>
          <p:cNvSpPr txBox="1"/>
          <p:nvPr/>
        </p:nvSpPr>
        <p:spPr>
          <a:xfrm>
            <a:off x="107209" y="947509"/>
            <a:ext cx="8929582" cy="2062103"/>
          </a:xfrm>
          <a:prstGeom prst="rect">
            <a:avLst/>
          </a:prstGeom>
          <a:noFill/>
        </p:spPr>
        <p:txBody>
          <a:bodyPr wrap="square">
            <a:spAutoFit/>
          </a:bodyPr>
          <a:lstStyle/>
          <a:p>
            <a:pPr algn="just"/>
            <a:r>
              <a:rPr lang="cs-CZ" sz="2000" dirty="0"/>
              <a:t>Známe-li trajektorii pohybu hmotného bodu v inerciální soustavě souřadné, můžeme z druhého Newtonova zákona stanovit sílu, která na hmotný bod působí. </a:t>
            </a:r>
          </a:p>
          <a:p>
            <a:pPr algn="just"/>
            <a:endParaRPr lang="cs-CZ" sz="800" dirty="0"/>
          </a:p>
          <a:p>
            <a:pPr algn="just"/>
            <a:r>
              <a:rPr lang="cs-CZ" sz="2000" dirty="0"/>
              <a:t>Známe-li silové pole v nějakém prostoru, můžeme v tomto prostoru stanovit typ pohybu hmotného bodu. Známe-li též počáteční podmínky pohybu (případně jiné ekvivalentní údaje o pohybu), můžeme trajektorii hmotného bodu určit jednoznačně.</a:t>
            </a:r>
          </a:p>
        </p:txBody>
      </p:sp>
      <p:sp>
        <p:nvSpPr>
          <p:cNvPr id="6" name="TextovéPole 5">
            <a:extLst>
              <a:ext uri="{FF2B5EF4-FFF2-40B4-BE49-F238E27FC236}">
                <a16:creationId xmlns:a16="http://schemas.microsoft.com/office/drawing/2014/main" id="{930519A2-9F2E-47BD-A632-83FD4BCE9A2C}"/>
              </a:ext>
            </a:extLst>
          </p:cNvPr>
          <p:cNvSpPr txBox="1"/>
          <p:nvPr/>
        </p:nvSpPr>
        <p:spPr>
          <a:xfrm>
            <a:off x="254496" y="333282"/>
            <a:ext cx="2449966" cy="461665"/>
          </a:xfrm>
          <a:prstGeom prst="rect">
            <a:avLst/>
          </a:prstGeom>
          <a:noFill/>
        </p:spPr>
        <p:txBody>
          <a:bodyPr wrap="none" rtlCol="0">
            <a:spAutoFit/>
          </a:bodyPr>
          <a:lstStyle/>
          <a:p>
            <a:r>
              <a:rPr lang="cs-CZ" sz="2400" b="1" dirty="0"/>
              <a:t>Pohybové rovnice</a:t>
            </a:r>
          </a:p>
        </p:txBody>
      </p:sp>
      <p:pic>
        <p:nvPicPr>
          <p:cNvPr id="63490" name="Picture 2" descr="See the source image">
            <a:extLst>
              <a:ext uri="{FF2B5EF4-FFF2-40B4-BE49-F238E27FC236}">
                <a16:creationId xmlns:a16="http://schemas.microsoft.com/office/drawing/2014/main" id="{58BC496D-CE3A-421B-9C42-2A6B579B1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496" y="3506148"/>
            <a:ext cx="3111503" cy="2404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2133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0530BFC2-DAA8-41B9-A486-0E0E8841AAA6}"/>
              </a:ext>
            </a:extLst>
          </p:cNvPr>
          <p:cNvSpPr>
            <a:spLocks noGrp="1" noRot="1" noChangeArrowheads="1"/>
          </p:cNvSpPr>
          <p:nvPr>
            <p:ph type="title"/>
          </p:nvPr>
        </p:nvSpPr>
        <p:spPr>
          <a:xfrm>
            <a:off x="211138" y="419100"/>
            <a:ext cx="8694737" cy="762000"/>
          </a:xfrm>
        </p:spPr>
        <p:txBody>
          <a:bodyPr>
            <a:noAutofit/>
          </a:bodyPr>
          <a:lstStyle/>
          <a:p>
            <a:r>
              <a:rPr lang="cs-CZ" altLang="cs-CZ" sz="2800" b="1" dirty="0">
                <a:latin typeface="+mn-lt"/>
              </a:rPr>
              <a:t>Třetí Newtonův zákon – zákon vzájemného působení těles, zákon akce a reakce</a:t>
            </a:r>
          </a:p>
        </p:txBody>
      </p:sp>
      <p:sp>
        <p:nvSpPr>
          <p:cNvPr id="52227" name="Rectangle 3">
            <a:extLst>
              <a:ext uri="{FF2B5EF4-FFF2-40B4-BE49-F238E27FC236}">
                <a16:creationId xmlns:a16="http://schemas.microsoft.com/office/drawing/2014/main" id="{E688B122-FFE8-425A-8CCC-72CCDEE7B2B6}"/>
              </a:ext>
            </a:extLst>
          </p:cNvPr>
          <p:cNvSpPr>
            <a:spLocks noGrp="1" noChangeArrowheads="1"/>
          </p:cNvSpPr>
          <p:nvPr>
            <p:ph type="body" sz="half" idx="1"/>
          </p:nvPr>
        </p:nvSpPr>
        <p:spPr>
          <a:xfrm>
            <a:off x="211138" y="1398199"/>
            <a:ext cx="8694736" cy="4137025"/>
          </a:xfrm>
        </p:spPr>
        <p:txBody>
          <a:bodyPr>
            <a:normAutofit/>
          </a:bodyPr>
          <a:lstStyle/>
          <a:p>
            <a:pPr marL="0" indent="0" algn="just">
              <a:buNone/>
            </a:pPr>
            <a:r>
              <a:rPr lang="cs-CZ" altLang="cs-CZ" sz="2000" dirty="0"/>
              <a:t>Jestliže těleso 1 působí silou (akce) na těleso 2, pak také těleso 2 působí na těleso 1 stejně velkou silou (reakce) opačného směru. Síly současně vznikají a zanikají. </a:t>
            </a:r>
          </a:p>
          <a:p>
            <a:pPr marL="0" indent="0" algn="just">
              <a:buNone/>
            </a:pPr>
            <a:r>
              <a:rPr lang="cs-CZ" altLang="cs-CZ" sz="2000" dirty="0"/>
              <a:t>Síly akce a reakce </a:t>
            </a:r>
            <a:r>
              <a:rPr lang="cs-CZ" altLang="cs-CZ" sz="2000" u="sng" dirty="0"/>
              <a:t>působí každá na jiné těleso, proto se navzájem nezruší</a:t>
            </a:r>
            <a:r>
              <a:rPr lang="cs-CZ" altLang="cs-CZ" sz="2000" dirty="0"/>
              <a:t>.  </a:t>
            </a:r>
          </a:p>
        </p:txBody>
      </p:sp>
      <p:pic>
        <p:nvPicPr>
          <p:cNvPr id="2" name="Picture 10">
            <a:extLst>
              <a:ext uri="{FF2B5EF4-FFF2-40B4-BE49-F238E27FC236}">
                <a16:creationId xmlns:a16="http://schemas.microsoft.com/office/drawing/2014/main" id="{6128B4A7-4E26-4C4E-972B-6CA365004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43" y="4813747"/>
            <a:ext cx="3819578" cy="1625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298" name="Picture 2" descr="See the source image">
            <a:extLst>
              <a:ext uri="{FF2B5EF4-FFF2-40B4-BE49-F238E27FC236}">
                <a16:creationId xmlns:a16="http://schemas.microsoft.com/office/drawing/2014/main" id="{2AD273FB-BAE9-4492-A9C0-26BED2A25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0410" y="4543492"/>
            <a:ext cx="1676473" cy="2313532"/>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AC70A07C-4136-4242-904E-4974831A817E}"/>
              </a:ext>
            </a:extLst>
          </p:cNvPr>
          <p:cNvPicPr>
            <a:picLocks noChangeAspect="1"/>
          </p:cNvPicPr>
          <p:nvPr/>
        </p:nvPicPr>
        <p:blipFill>
          <a:blip r:embed="rId4"/>
          <a:stretch>
            <a:fillRect/>
          </a:stretch>
        </p:blipFill>
        <p:spPr>
          <a:xfrm>
            <a:off x="657226" y="2953452"/>
            <a:ext cx="2495550" cy="1257300"/>
          </a:xfrm>
          <a:prstGeom prst="rect">
            <a:avLst/>
          </a:prstGeom>
        </p:spPr>
      </p:pic>
      <p:pic>
        <p:nvPicPr>
          <p:cNvPr id="4" name="Picture 22" descr="Action Reaction Pair and Newton's third law of motion.">
            <a:extLst>
              <a:ext uri="{FF2B5EF4-FFF2-40B4-BE49-F238E27FC236}">
                <a16:creationId xmlns:a16="http://schemas.microsoft.com/office/drawing/2014/main" id="{DB42AC90-D39B-4E0B-8D0B-22BFAC4471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0264" y="2613487"/>
            <a:ext cx="1647825" cy="148590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F54B84CE-BB47-4949-81A6-6B7DABEC596B}"/>
              </a:ext>
            </a:extLst>
          </p:cNvPr>
          <p:cNvPicPr>
            <a:picLocks noChangeAspect="1"/>
          </p:cNvPicPr>
          <p:nvPr/>
        </p:nvPicPr>
        <p:blipFill>
          <a:blip r:embed="rId6"/>
          <a:stretch>
            <a:fillRect/>
          </a:stretch>
        </p:blipFill>
        <p:spPr>
          <a:xfrm>
            <a:off x="3261519" y="2766069"/>
            <a:ext cx="2620961" cy="1841896"/>
          </a:xfrm>
          <a:prstGeom prst="rect">
            <a:avLst/>
          </a:prstGeom>
        </p:spPr>
      </p:pic>
      <p:pic>
        <p:nvPicPr>
          <p:cNvPr id="62466" name="Picture 2" descr="Newtonův třetí pohybový zákon">
            <a:extLst>
              <a:ext uri="{FF2B5EF4-FFF2-40B4-BE49-F238E27FC236}">
                <a16:creationId xmlns:a16="http://schemas.microsoft.com/office/drawing/2014/main" id="{F0D0BA2C-F4F1-4128-BAE7-D114737BC6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7211" y="4607965"/>
            <a:ext cx="1865745" cy="2015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9899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EC9B17C8-A070-4DB4-B284-5BE6A7EF2778}"/>
              </a:ext>
            </a:extLst>
          </p:cNvPr>
          <p:cNvPicPr>
            <a:picLocks noChangeAspect="1"/>
          </p:cNvPicPr>
          <p:nvPr/>
        </p:nvPicPr>
        <p:blipFill>
          <a:blip r:embed="rId2"/>
          <a:stretch>
            <a:fillRect/>
          </a:stretch>
        </p:blipFill>
        <p:spPr>
          <a:xfrm>
            <a:off x="320969" y="746234"/>
            <a:ext cx="8660277" cy="5465380"/>
          </a:xfrm>
          <a:prstGeom prst="rect">
            <a:avLst/>
          </a:prstGeom>
        </p:spPr>
      </p:pic>
    </p:spTree>
    <p:extLst>
      <p:ext uri="{BB962C8B-B14F-4D97-AF65-F5344CB8AC3E}">
        <p14:creationId xmlns:p14="http://schemas.microsoft.com/office/powerpoint/2010/main" val="21561148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1686B55E-129C-498C-BA06-BA07E70581D3}"/>
              </a:ext>
            </a:extLst>
          </p:cNvPr>
          <p:cNvSpPr>
            <a:spLocks noGrp="1" noChangeArrowheads="1"/>
          </p:cNvSpPr>
          <p:nvPr>
            <p:ph type="title"/>
          </p:nvPr>
        </p:nvSpPr>
        <p:spPr>
          <a:xfrm>
            <a:off x="390524" y="184149"/>
            <a:ext cx="8562181" cy="655639"/>
          </a:xfrm>
        </p:spPr>
        <p:txBody>
          <a:bodyPr>
            <a:normAutofit/>
          </a:bodyPr>
          <a:lstStyle/>
          <a:p>
            <a:pPr eaLnBrk="1" hangingPunct="1"/>
            <a:r>
              <a:rPr lang="cs-CZ" altLang="cs-CZ" sz="2800" b="1" dirty="0">
                <a:latin typeface="+mn-lt"/>
              </a:rPr>
              <a:t>Hlavní důsledek třetího pohybového zákona</a:t>
            </a:r>
          </a:p>
        </p:txBody>
      </p:sp>
      <p:sp>
        <p:nvSpPr>
          <p:cNvPr id="19459" name="Text Box 5">
            <a:extLst>
              <a:ext uri="{FF2B5EF4-FFF2-40B4-BE49-F238E27FC236}">
                <a16:creationId xmlns:a16="http://schemas.microsoft.com/office/drawing/2014/main" id="{3EC2544E-9D11-4E5A-8480-D45B9201B34C}"/>
              </a:ext>
            </a:extLst>
          </p:cNvPr>
          <p:cNvSpPr txBox="1">
            <a:spLocks noChangeArrowheads="1"/>
          </p:cNvSpPr>
          <p:nvPr/>
        </p:nvSpPr>
        <p:spPr bwMode="auto">
          <a:xfrm>
            <a:off x="191294" y="1018779"/>
            <a:ext cx="876141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cs-CZ" altLang="cs-CZ" sz="2000" dirty="0">
                <a:latin typeface="+mn-lt"/>
              </a:rPr>
              <a:t>Uvažujme o dvou na sebe působících tělesech, která jsou mechanicky oddělena od ostatních těles. Podle principu akce a reakce působí těleso A na těleso B silou </a:t>
            </a:r>
            <a:r>
              <a:rPr lang="cs-CZ" altLang="cs-CZ" sz="2000" b="1" i="1" dirty="0">
                <a:latin typeface="+mn-lt"/>
              </a:rPr>
              <a:t>F</a:t>
            </a:r>
            <a:r>
              <a:rPr lang="cs-CZ" altLang="cs-CZ" sz="2000" i="1" dirty="0">
                <a:latin typeface="+mn-lt"/>
              </a:rPr>
              <a:t> </a:t>
            </a:r>
            <a:r>
              <a:rPr lang="cs-CZ" altLang="cs-CZ" sz="2000" dirty="0">
                <a:latin typeface="+mn-lt"/>
              </a:rPr>
              <a:t>a těleso B působí na těleso A silou – </a:t>
            </a:r>
            <a:r>
              <a:rPr lang="cs-CZ" altLang="cs-CZ" sz="2000" b="1" i="1" dirty="0">
                <a:latin typeface="+mn-lt"/>
              </a:rPr>
              <a:t>F</a:t>
            </a:r>
            <a:r>
              <a:rPr lang="cs-CZ" altLang="cs-CZ" sz="2000" i="1" dirty="0">
                <a:latin typeface="+mn-lt"/>
              </a:rPr>
              <a:t> . </a:t>
            </a:r>
            <a:r>
              <a:rPr lang="cs-CZ" altLang="cs-CZ" sz="2000" dirty="0">
                <a:latin typeface="+mn-lt"/>
              </a:rPr>
              <a:t>Potom</a:t>
            </a:r>
          </a:p>
        </p:txBody>
      </p:sp>
      <p:graphicFrame>
        <p:nvGraphicFramePr>
          <p:cNvPr id="19462" name="Object 8">
            <a:extLst>
              <a:ext uri="{FF2B5EF4-FFF2-40B4-BE49-F238E27FC236}">
                <a16:creationId xmlns:a16="http://schemas.microsoft.com/office/drawing/2014/main" id="{5A6DC576-2934-4250-8822-9C528E146EF7}"/>
              </a:ext>
            </a:extLst>
          </p:cNvPr>
          <p:cNvGraphicFramePr>
            <a:graphicFrameLocks noChangeAspect="1"/>
          </p:cNvGraphicFramePr>
          <p:nvPr>
            <p:extLst>
              <p:ext uri="{D42A27DB-BD31-4B8C-83A1-F6EECF244321}">
                <p14:modId xmlns:p14="http://schemas.microsoft.com/office/powerpoint/2010/main" val="406712362"/>
              </p:ext>
            </p:extLst>
          </p:nvPr>
        </p:nvGraphicFramePr>
        <p:xfrm>
          <a:off x="1563635" y="2201443"/>
          <a:ext cx="1328790" cy="644854"/>
        </p:xfrm>
        <a:graphic>
          <a:graphicData uri="http://schemas.openxmlformats.org/presentationml/2006/ole">
            <mc:AlternateContent xmlns:mc="http://schemas.openxmlformats.org/markup-compatibility/2006">
              <mc:Choice xmlns:v="urn:schemas-microsoft-com:vml" Requires="v">
                <p:oleObj name="Equation" r:id="rId2" imgW="888614" imgH="431613" progId="Equation.DSMT4">
                  <p:embed/>
                </p:oleObj>
              </mc:Choice>
              <mc:Fallback>
                <p:oleObj name="Equation" r:id="rId2" imgW="888614" imgH="431613" progId="Equation.DSMT4">
                  <p:embed/>
                  <p:pic>
                    <p:nvPicPr>
                      <p:cNvPr id="19462" name="Object 8">
                        <a:extLst>
                          <a:ext uri="{FF2B5EF4-FFF2-40B4-BE49-F238E27FC236}">
                            <a16:creationId xmlns:a16="http://schemas.microsoft.com/office/drawing/2014/main" id="{5A6DC576-2934-4250-8822-9C528E146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635" y="2201443"/>
                        <a:ext cx="1328790" cy="644854"/>
                      </a:xfrm>
                      <a:prstGeom prst="rect">
                        <a:avLst/>
                      </a:prstGeom>
                      <a:noFill/>
                      <a:ln>
                        <a:noFill/>
                      </a:ln>
                      <a:effectLst/>
                    </p:spPr>
                  </p:pic>
                </p:oleObj>
              </mc:Fallback>
            </mc:AlternateContent>
          </a:graphicData>
        </a:graphic>
      </p:graphicFrame>
      <p:sp>
        <p:nvSpPr>
          <p:cNvPr id="19463" name="Text Box 9">
            <a:extLst>
              <a:ext uri="{FF2B5EF4-FFF2-40B4-BE49-F238E27FC236}">
                <a16:creationId xmlns:a16="http://schemas.microsoft.com/office/drawing/2014/main" id="{7EAA9F1D-5B03-415F-AA3F-918BF2766760}"/>
              </a:ext>
            </a:extLst>
          </p:cNvPr>
          <p:cNvSpPr txBox="1">
            <a:spLocks noChangeArrowheads="1"/>
          </p:cNvSpPr>
          <p:nvPr/>
        </p:nvSpPr>
        <p:spPr bwMode="auto">
          <a:xfrm>
            <a:off x="3306763" y="2413399"/>
            <a:ext cx="15017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dirty="0">
                <a:latin typeface="+mn-lt"/>
              </a:rPr>
              <a:t>a po úpravě</a:t>
            </a:r>
          </a:p>
        </p:txBody>
      </p:sp>
      <p:graphicFrame>
        <p:nvGraphicFramePr>
          <p:cNvPr id="19464" name="Object 10">
            <a:extLst>
              <a:ext uri="{FF2B5EF4-FFF2-40B4-BE49-F238E27FC236}">
                <a16:creationId xmlns:a16="http://schemas.microsoft.com/office/drawing/2014/main" id="{EA6F68B4-A64E-4437-AB5D-10E0901CA250}"/>
              </a:ext>
            </a:extLst>
          </p:cNvPr>
          <p:cNvGraphicFramePr>
            <a:graphicFrameLocks noChangeAspect="1"/>
          </p:cNvGraphicFramePr>
          <p:nvPr>
            <p:extLst>
              <p:ext uri="{D42A27DB-BD31-4B8C-83A1-F6EECF244321}">
                <p14:modId xmlns:p14="http://schemas.microsoft.com/office/powerpoint/2010/main" val="2813555917"/>
              </p:ext>
            </p:extLst>
          </p:nvPr>
        </p:nvGraphicFramePr>
        <p:xfrm>
          <a:off x="5079925" y="2121284"/>
          <a:ext cx="1490790" cy="584229"/>
        </p:xfrm>
        <a:graphic>
          <a:graphicData uri="http://schemas.openxmlformats.org/presentationml/2006/ole">
            <mc:AlternateContent xmlns:mc="http://schemas.openxmlformats.org/markup-compatibility/2006">
              <mc:Choice xmlns:v="urn:schemas-microsoft-com:vml" Requires="v">
                <p:oleObj name="Equation" r:id="rId4" imgW="1002865" imgH="393529" progId="Equation.DSMT4">
                  <p:embed/>
                </p:oleObj>
              </mc:Choice>
              <mc:Fallback>
                <p:oleObj name="Equation" r:id="rId4" imgW="1002865" imgH="393529" progId="Equation.DSMT4">
                  <p:embed/>
                  <p:pic>
                    <p:nvPicPr>
                      <p:cNvPr id="19464" name="Object 10">
                        <a:extLst>
                          <a:ext uri="{FF2B5EF4-FFF2-40B4-BE49-F238E27FC236}">
                            <a16:creationId xmlns:a16="http://schemas.microsoft.com/office/drawing/2014/main" id="{EA6F68B4-A64E-4437-AB5D-10E0901CA2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9925" y="2121284"/>
                        <a:ext cx="1490790" cy="584229"/>
                      </a:xfrm>
                      <a:prstGeom prst="rect">
                        <a:avLst/>
                      </a:prstGeom>
                      <a:noFill/>
                      <a:ln>
                        <a:noFill/>
                      </a:ln>
                      <a:effectLst/>
                    </p:spPr>
                  </p:pic>
                </p:oleObj>
              </mc:Fallback>
            </mc:AlternateContent>
          </a:graphicData>
        </a:graphic>
      </p:graphicFrame>
      <p:sp>
        <p:nvSpPr>
          <p:cNvPr id="2" name="Text Box 4">
            <a:extLst>
              <a:ext uri="{FF2B5EF4-FFF2-40B4-BE49-F238E27FC236}">
                <a16:creationId xmlns:a16="http://schemas.microsoft.com/office/drawing/2014/main" id="{DAB19985-0033-456B-A43F-EA7CDF1B90F2}"/>
              </a:ext>
            </a:extLst>
          </p:cNvPr>
          <p:cNvSpPr txBox="1">
            <a:spLocks noChangeArrowheads="1"/>
          </p:cNvSpPr>
          <p:nvPr/>
        </p:nvSpPr>
        <p:spPr bwMode="auto">
          <a:xfrm>
            <a:off x="241101" y="2915344"/>
            <a:ext cx="8661797"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cs-CZ" altLang="cs-CZ" sz="2000" dirty="0">
                <a:latin typeface="+mn-lt"/>
              </a:rPr>
              <a:t>Hlavním důsledkem platnosti principu akce a reakce je </a:t>
            </a:r>
            <a:r>
              <a:rPr lang="cs-CZ" altLang="cs-CZ" sz="2000" b="1" dirty="0">
                <a:latin typeface="+mn-lt"/>
              </a:rPr>
              <a:t>zákon zachování hybnosti </a:t>
            </a:r>
            <a:r>
              <a:rPr lang="cs-CZ" altLang="cs-CZ" sz="2000" u="sng" dirty="0">
                <a:latin typeface="+mn-lt"/>
              </a:rPr>
              <a:t>pro mechanicky izolovanou soustavu</a:t>
            </a:r>
            <a:r>
              <a:rPr lang="cs-CZ" altLang="cs-CZ" sz="2000" dirty="0">
                <a:latin typeface="+mn-lt"/>
              </a:rPr>
              <a:t>.</a:t>
            </a:r>
          </a:p>
          <a:p>
            <a:pPr algn="just" eaLnBrk="1" hangingPunct="1">
              <a:spcBef>
                <a:spcPct val="50000"/>
              </a:spcBef>
            </a:pPr>
            <a:endParaRPr lang="cs-CZ" altLang="cs-CZ" sz="800" dirty="0">
              <a:latin typeface="+mn-lt"/>
            </a:endParaRPr>
          </a:p>
          <a:p>
            <a:pPr algn="just" eaLnBrk="1" hangingPunct="1">
              <a:spcBef>
                <a:spcPct val="50000"/>
              </a:spcBef>
            </a:pPr>
            <a:r>
              <a:rPr lang="cs-CZ" altLang="cs-CZ" sz="2000" b="1" i="1" dirty="0">
                <a:latin typeface="+mn-lt"/>
              </a:rPr>
              <a:t>Vnitřní a vnější síly</a:t>
            </a:r>
          </a:p>
          <a:p>
            <a:pPr algn="just" eaLnBrk="1" hangingPunct="1">
              <a:spcBef>
                <a:spcPct val="50000"/>
              </a:spcBef>
            </a:pPr>
            <a:r>
              <a:rPr lang="cs-CZ" altLang="cs-CZ" sz="2000" b="1" dirty="0">
                <a:latin typeface="+mn-lt"/>
              </a:rPr>
              <a:t>Vnitřní síly </a:t>
            </a:r>
            <a:r>
              <a:rPr lang="cs-CZ" altLang="cs-CZ" sz="2000" dirty="0">
                <a:latin typeface="+mn-lt"/>
              </a:rPr>
              <a:t>= síly, kterými na sebe působí pouze tělesa dané soustavy. Jsou to síly akce a reakce a proto nemění pohybový stav soustavy (pohybový stav jednotlivých těles se měnit může). Celková hybnost soustavy zůstává konstantní a vektorový součet všech vnitřních sil je roven nule.</a:t>
            </a:r>
          </a:p>
          <a:p>
            <a:pPr algn="just" eaLnBrk="1" hangingPunct="1">
              <a:spcBef>
                <a:spcPct val="50000"/>
              </a:spcBef>
            </a:pPr>
            <a:r>
              <a:rPr lang="cs-CZ" altLang="cs-CZ" sz="2000" b="1" dirty="0">
                <a:latin typeface="+mn-lt"/>
              </a:rPr>
              <a:t>Vnější síly </a:t>
            </a:r>
            <a:r>
              <a:rPr lang="cs-CZ" altLang="cs-CZ" sz="2000" dirty="0">
                <a:latin typeface="+mn-lt"/>
              </a:rPr>
              <a:t>= nepůsobí uvnitř dané soustavy, působí na jednotlivá tělesa nebo na celou soustavu zvenčí. Pokud nemají nulovou výslednici, vždy změní pohybový stav soustavy. </a:t>
            </a:r>
          </a:p>
        </p:txBody>
      </p:sp>
    </p:spTree>
    <p:extLst>
      <p:ext uri="{BB962C8B-B14F-4D97-AF65-F5344CB8AC3E}">
        <p14:creationId xmlns:p14="http://schemas.microsoft.com/office/powerpoint/2010/main" val="25785113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a:extLst>
              <a:ext uri="{FF2B5EF4-FFF2-40B4-BE49-F238E27FC236}">
                <a16:creationId xmlns:a16="http://schemas.microsoft.com/office/drawing/2014/main" id="{28EFB96E-A911-49C5-BD30-D0325912A2E9}"/>
              </a:ext>
            </a:extLst>
          </p:cNvPr>
          <p:cNvSpPr>
            <a:spLocks noGrp="1" noRot="1" noChangeArrowheads="1"/>
          </p:cNvSpPr>
          <p:nvPr>
            <p:ph type="title"/>
          </p:nvPr>
        </p:nvSpPr>
        <p:spPr>
          <a:xfrm>
            <a:off x="457200" y="160337"/>
            <a:ext cx="8229600" cy="677437"/>
          </a:xfrm>
        </p:spPr>
        <p:txBody>
          <a:bodyPr>
            <a:normAutofit/>
          </a:bodyPr>
          <a:lstStyle/>
          <a:p>
            <a:r>
              <a:rPr lang="cs-CZ" altLang="cs-CZ" sz="2800" b="1" dirty="0">
                <a:latin typeface="+mn-lt"/>
              </a:rPr>
              <a:t>Zákon zachování hybnosti</a:t>
            </a:r>
          </a:p>
        </p:txBody>
      </p:sp>
      <p:sp>
        <p:nvSpPr>
          <p:cNvPr id="13316" name="Rectangle 3">
            <a:extLst>
              <a:ext uri="{FF2B5EF4-FFF2-40B4-BE49-F238E27FC236}">
                <a16:creationId xmlns:a16="http://schemas.microsoft.com/office/drawing/2014/main" id="{D808A675-F32B-4A03-BA34-DF251D53E1F4}"/>
              </a:ext>
            </a:extLst>
          </p:cNvPr>
          <p:cNvSpPr>
            <a:spLocks noGrp="1" noChangeArrowheads="1"/>
          </p:cNvSpPr>
          <p:nvPr>
            <p:ph type="body" sz="half" idx="1"/>
          </p:nvPr>
        </p:nvSpPr>
        <p:spPr>
          <a:xfrm>
            <a:off x="161928" y="837776"/>
            <a:ext cx="8763000" cy="2657900"/>
          </a:xfrm>
        </p:spPr>
        <p:txBody>
          <a:bodyPr>
            <a:normAutofit/>
          </a:bodyPr>
          <a:lstStyle/>
          <a:p>
            <a:pPr marL="0" indent="0" algn="just">
              <a:buNone/>
            </a:pPr>
            <a:r>
              <a:rPr lang="cs-CZ" sz="2000" dirty="0"/>
              <a:t>V izolované soustavě působí na tělesa jen </a:t>
            </a:r>
            <a:r>
              <a:rPr lang="cs-CZ" sz="2000" b="1" dirty="0"/>
              <a:t>vnitřní síly </a:t>
            </a:r>
            <a:r>
              <a:rPr lang="cs-CZ" sz="2000" dirty="0"/>
              <a:t>(vzájemné síly mezi tělesy této soustavy), nikoli </a:t>
            </a:r>
            <a:r>
              <a:rPr lang="cs-CZ" sz="2000" b="1" dirty="0"/>
              <a:t>vnější síly </a:t>
            </a:r>
            <a:r>
              <a:rPr lang="cs-CZ" sz="2000" dirty="0"/>
              <a:t>(v důsledku působení jiných těles).</a:t>
            </a:r>
          </a:p>
          <a:p>
            <a:pPr marL="0" indent="0" algn="just">
              <a:buNone/>
            </a:pPr>
            <a:r>
              <a:rPr lang="cs-CZ" altLang="cs-CZ" sz="2000" dirty="0"/>
              <a:t>Celková hybnost všech těles v izolované soustavě se jejich vzájemným silovým působením nemění, tj. zachovává se směr i velikost celkové hybnosti. Jinými slovy, </a:t>
            </a:r>
            <a:r>
              <a:rPr lang="cs-CZ" altLang="cs-CZ" sz="2000" u="sng" dirty="0"/>
              <a:t>součet hybností všech těles izolované soustavy je stálý</a:t>
            </a:r>
            <a:r>
              <a:rPr lang="cs-CZ" altLang="cs-CZ" sz="2000" dirty="0"/>
              <a:t>: </a:t>
            </a:r>
          </a:p>
          <a:p>
            <a:pPr marL="0" indent="0" algn="just">
              <a:buNone/>
            </a:pPr>
            <a:endParaRPr lang="cs-CZ" altLang="cs-CZ" sz="2000" dirty="0"/>
          </a:p>
          <a:p>
            <a:pPr marL="0" indent="0" algn="just">
              <a:buNone/>
            </a:pPr>
            <a:endParaRPr lang="cs-CZ" altLang="cs-CZ" sz="800" dirty="0"/>
          </a:p>
          <a:p>
            <a:pPr marL="0" indent="0" algn="ctr">
              <a:buNone/>
            </a:pPr>
            <a:r>
              <a:rPr lang="cs-CZ" sz="2000" dirty="0"/>
              <a:t>m</a:t>
            </a:r>
            <a:r>
              <a:rPr lang="cs-CZ" sz="2000" baseline="-25000" dirty="0"/>
              <a:t>1</a:t>
            </a:r>
            <a:r>
              <a:rPr lang="cs-CZ" sz="2000" dirty="0"/>
              <a:t>.</a:t>
            </a:r>
            <a:r>
              <a:rPr lang="cs-CZ" sz="2000" b="1" dirty="0"/>
              <a:t>v</a:t>
            </a:r>
            <a:r>
              <a:rPr lang="cs-CZ" sz="2000" baseline="-25000" dirty="0"/>
              <a:t>1</a:t>
            </a:r>
            <a:r>
              <a:rPr lang="cs-CZ" sz="2000" dirty="0"/>
              <a:t> + m</a:t>
            </a:r>
            <a:r>
              <a:rPr lang="cs-CZ" sz="2000" baseline="-25000" dirty="0"/>
              <a:t>2</a:t>
            </a:r>
            <a:r>
              <a:rPr lang="cs-CZ" sz="2000" dirty="0"/>
              <a:t>.</a:t>
            </a:r>
            <a:r>
              <a:rPr lang="cs-CZ" sz="2000" b="1" dirty="0"/>
              <a:t>v</a:t>
            </a:r>
            <a:r>
              <a:rPr lang="cs-CZ" sz="2000" baseline="-25000" dirty="0"/>
              <a:t>2</a:t>
            </a:r>
            <a:r>
              <a:rPr lang="cs-CZ" sz="2000" dirty="0"/>
              <a:t> + … + m</a:t>
            </a:r>
            <a:r>
              <a:rPr lang="cs-CZ" sz="2000" i="1" baseline="-25000" dirty="0"/>
              <a:t>n</a:t>
            </a:r>
            <a:r>
              <a:rPr lang="cs-CZ" sz="2000" dirty="0"/>
              <a:t>.</a:t>
            </a:r>
            <a:r>
              <a:rPr lang="cs-CZ" sz="2000" b="1" dirty="0"/>
              <a:t>v</a:t>
            </a:r>
            <a:r>
              <a:rPr lang="cs-CZ" sz="2000" i="1" baseline="-25000" dirty="0"/>
              <a:t>n</a:t>
            </a:r>
            <a:r>
              <a:rPr lang="cs-CZ" sz="2000" dirty="0"/>
              <a:t> = </a:t>
            </a:r>
            <a:r>
              <a:rPr lang="cs-CZ" sz="2000" i="1" dirty="0" err="1"/>
              <a:t>konst</a:t>
            </a:r>
            <a:endParaRPr lang="cs-CZ" sz="2000" i="1" dirty="0"/>
          </a:p>
          <a:p>
            <a:pPr marL="0" indent="0" algn="ctr">
              <a:buNone/>
            </a:pPr>
            <a:endParaRPr lang="cs-CZ" altLang="cs-CZ" sz="2000" dirty="0"/>
          </a:p>
          <a:p>
            <a:pPr marL="0" indent="0" algn="just">
              <a:buNone/>
            </a:pPr>
            <a:endParaRPr lang="cs-CZ" altLang="cs-CZ" sz="2000" dirty="0"/>
          </a:p>
          <a:p>
            <a:pPr marL="0" indent="0" algn="just">
              <a:buNone/>
            </a:pPr>
            <a:endParaRPr lang="cs-CZ" altLang="cs-CZ" sz="2000" dirty="0"/>
          </a:p>
          <a:p>
            <a:pPr marL="0" indent="0" algn="just">
              <a:buNone/>
            </a:pPr>
            <a:endParaRPr lang="cs-CZ" altLang="cs-CZ" sz="2000" dirty="0"/>
          </a:p>
          <a:p>
            <a:pPr marL="0" indent="0" algn="just">
              <a:buNone/>
            </a:pPr>
            <a:endParaRPr lang="cs-CZ" altLang="cs-CZ" sz="2000" dirty="0"/>
          </a:p>
        </p:txBody>
      </p:sp>
      <p:graphicFrame>
        <p:nvGraphicFramePr>
          <p:cNvPr id="13314" name="Object 2">
            <a:extLst>
              <a:ext uri="{FF2B5EF4-FFF2-40B4-BE49-F238E27FC236}">
                <a16:creationId xmlns:a16="http://schemas.microsoft.com/office/drawing/2014/main" id="{83CED556-F603-4536-9F11-7EA0BAE28692}"/>
              </a:ext>
            </a:extLst>
          </p:cNvPr>
          <p:cNvGraphicFramePr>
            <a:graphicFrameLocks noGrp="1" noChangeAspect="1"/>
          </p:cNvGraphicFramePr>
          <p:nvPr>
            <p:ph sz="half" idx="2"/>
            <p:extLst>
              <p:ext uri="{D42A27DB-BD31-4B8C-83A1-F6EECF244321}">
                <p14:modId xmlns:p14="http://schemas.microsoft.com/office/powerpoint/2010/main" val="685351961"/>
              </p:ext>
            </p:extLst>
          </p:nvPr>
        </p:nvGraphicFramePr>
        <p:xfrm>
          <a:off x="2806742" y="2475774"/>
          <a:ext cx="3248024" cy="487714"/>
        </p:xfrm>
        <a:graphic>
          <a:graphicData uri="http://schemas.openxmlformats.org/presentationml/2006/ole">
            <mc:AlternateContent xmlns:mc="http://schemas.openxmlformats.org/markup-compatibility/2006">
              <mc:Choice xmlns:v="urn:schemas-microsoft-com:vml" Requires="v">
                <p:oleObj name="Rovnice" r:id="rId2" imgW="1777680" imgH="266400" progId="Equation.3">
                  <p:embed/>
                </p:oleObj>
              </mc:Choice>
              <mc:Fallback>
                <p:oleObj name="Rovnice" r:id="rId2" imgW="1777680" imgH="266400" progId="Equation.3">
                  <p:embed/>
                  <p:pic>
                    <p:nvPicPr>
                      <p:cNvPr id="13314" name="Object 2">
                        <a:extLst>
                          <a:ext uri="{FF2B5EF4-FFF2-40B4-BE49-F238E27FC236}">
                            <a16:creationId xmlns:a16="http://schemas.microsoft.com/office/drawing/2014/main" id="{83CED556-F603-4536-9F11-7EA0BAE28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6742" y="2475774"/>
                        <a:ext cx="3248024" cy="487714"/>
                      </a:xfrm>
                      <a:prstGeom prst="rect">
                        <a:avLst/>
                      </a:prstGeom>
                      <a:solidFill>
                        <a:schemeClr val="bg1"/>
                      </a:solidFill>
                      <a:ln>
                        <a:noFill/>
                      </a:ln>
                      <a:effectLst/>
                    </p:spPr>
                  </p:pic>
                </p:oleObj>
              </mc:Fallback>
            </mc:AlternateContent>
          </a:graphicData>
        </a:graphic>
      </p:graphicFrame>
      <p:sp>
        <p:nvSpPr>
          <p:cNvPr id="3" name="TextovéPole 2">
            <a:extLst>
              <a:ext uri="{FF2B5EF4-FFF2-40B4-BE49-F238E27FC236}">
                <a16:creationId xmlns:a16="http://schemas.microsoft.com/office/drawing/2014/main" id="{DDDFB390-97CA-48BD-AD31-AD82759F56DF}"/>
              </a:ext>
            </a:extLst>
          </p:cNvPr>
          <p:cNvSpPr txBox="1"/>
          <p:nvPr/>
        </p:nvSpPr>
        <p:spPr>
          <a:xfrm>
            <a:off x="200024" y="3507194"/>
            <a:ext cx="8743952" cy="707886"/>
          </a:xfrm>
          <a:prstGeom prst="rect">
            <a:avLst/>
          </a:prstGeom>
          <a:noFill/>
        </p:spPr>
        <p:txBody>
          <a:bodyPr wrap="square">
            <a:spAutoFit/>
          </a:bodyPr>
          <a:lstStyle/>
          <a:p>
            <a:pPr marL="0" lvl="1">
              <a:buClr>
                <a:schemeClr val="tx1"/>
              </a:buClr>
            </a:pPr>
            <a:r>
              <a:rPr lang="cs-CZ" altLang="cs-CZ" sz="2000" dirty="0"/>
              <a:t>Zákon má význam např. pro teorii dokonale pružných rázů nebo teorii reaktivních motorů</a:t>
            </a:r>
          </a:p>
        </p:txBody>
      </p:sp>
      <p:pic>
        <p:nvPicPr>
          <p:cNvPr id="4" name="Obrázek 3">
            <a:extLst>
              <a:ext uri="{FF2B5EF4-FFF2-40B4-BE49-F238E27FC236}">
                <a16:creationId xmlns:a16="http://schemas.microsoft.com/office/drawing/2014/main" id="{DAE106F9-0C37-4961-8B8B-1B8A7A5F454D}"/>
              </a:ext>
            </a:extLst>
          </p:cNvPr>
          <p:cNvPicPr>
            <a:picLocks noChangeAspect="1"/>
          </p:cNvPicPr>
          <p:nvPr/>
        </p:nvPicPr>
        <p:blipFill>
          <a:blip r:embed="rId4"/>
          <a:stretch>
            <a:fillRect/>
          </a:stretch>
        </p:blipFill>
        <p:spPr>
          <a:xfrm>
            <a:off x="561975" y="4290490"/>
            <a:ext cx="3070972" cy="1729734"/>
          </a:xfrm>
          <a:prstGeom prst="rect">
            <a:avLst/>
          </a:prstGeom>
        </p:spPr>
      </p:pic>
      <p:grpSp>
        <p:nvGrpSpPr>
          <p:cNvPr id="7" name="Skupina 6">
            <a:extLst>
              <a:ext uri="{FF2B5EF4-FFF2-40B4-BE49-F238E27FC236}">
                <a16:creationId xmlns:a16="http://schemas.microsoft.com/office/drawing/2014/main" id="{1B17ECA6-3C4C-499D-BF98-AF1085146CD3}"/>
              </a:ext>
            </a:extLst>
          </p:cNvPr>
          <p:cNvGrpSpPr/>
          <p:nvPr/>
        </p:nvGrpSpPr>
        <p:grpSpPr>
          <a:xfrm>
            <a:off x="4572000" y="4487863"/>
            <a:ext cx="4286250" cy="1905000"/>
            <a:chOff x="4572000" y="4792663"/>
            <a:chExt cx="4286250" cy="1905000"/>
          </a:xfrm>
        </p:grpSpPr>
        <p:pic>
          <p:nvPicPr>
            <p:cNvPr id="59442" name="Picture 50" descr="Bakalářská fyzika pro HGF VŠB-TUO">
              <a:extLst>
                <a:ext uri="{FF2B5EF4-FFF2-40B4-BE49-F238E27FC236}">
                  <a16:creationId xmlns:a16="http://schemas.microsoft.com/office/drawing/2014/main" id="{C4972350-5DFC-4961-82C6-DF0CA83BA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792663"/>
              <a:ext cx="428625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Ovál 1">
              <a:extLst>
                <a:ext uri="{FF2B5EF4-FFF2-40B4-BE49-F238E27FC236}">
                  <a16:creationId xmlns:a16="http://schemas.microsoft.com/office/drawing/2014/main" id="{3618A57D-C0BC-49FD-BF7F-B2B9D6DF3CD0}"/>
                </a:ext>
              </a:extLst>
            </p:cNvPr>
            <p:cNvSpPr/>
            <p:nvPr/>
          </p:nvSpPr>
          <p:spPr>
            <a:xfrm>
              <a:off x="6268460" y="5333999"/>
              <a:ext cx="502455" cy="474669"/>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178630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A2B80543-0E87-4D4B-9409-197286FF7897}"/>
              </a:ext>
            </a:extLst>
          </p:cNvPr>
          <p:cNvSpPr txBox="1"/>
          <p:nvPr/>
        </p:nvSpPr>
        <p:spPr>
          <a:xfrm>
            <a:off x="190500" y="254795"/>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
        <p:nvSpPr>
          <p:cNvPr id="8" name="TextovéPole 7">
            <a:extLst>
              <a:ext uri="{FF2B5EF4-FFF2-40B4-BE49-F238E27FC236}">
                <a16:creationId xmlns:a16="http://schemas.microsoft.com/office/drawing/2014/main" id="{346942F4-CCAB-4367-A0F2-F2D3602C5A01}"/>
              </a:ext>
            </a:extLst>
          </p:cNvPr>
          <p:cNvSpPr txBox="1"/>
          <p:nvPr/>
        </p:nvSpPr>
        <p:spPr>
          <a:xfrm>
            <a:off x="119062" y="828675"/>
            <a:ext cx="8905875" cy="5816977"/>
          </a:xfrm>
          <a:prstGeom prst="rect">
            <a:avLst/>
          </a:prstGeom>
          <a:noFill/>
        </p:spPr>
        <p:txBody>
          <a:bodyPr wrap="square" rtlCol="0">
            <a:spAutoFit/>
          </a:bodyPr>
          <a:lstStyle/>
          <a:p>
            <a:pPr algn="just"/>
            <a:r>
              <a:rPr lang="cs-CZ" sz="2000" dirty="0"/>
              <a:t>Vlak se rozjíždí z klidu se zrychlením 0,3 m.s</a:t>
            </a:r>
            <a:r>
              <a:rPr lang="cs-CZ" sz="2000" baseline="30000" dirty="0"/>
              <a:t>-2</a:t>
            </a:r>
            <a:r>
              <a:rPr lang="cs-CZ" sz="2000" dirty="0"/>
              <a:t> po dobu 30 s. Po určitou dobu se pohyboval konstantní rychlostí a  poté se brzděním jeho rychlost zmenšovala se stálým zpožděním 0,4 m.s</a:t>
            </a:r>
            <a:r>
              <a:rPr lang="cs-CZ" sz="2000" baseline="30000" dirty="0"/>
              <a:t>-2</a:t>
            </a:r>
            <a:r>
              <a:rPr lang="cs-CZ" sz="2000" dirty="0"/>
              <a:t>. až do zastavení. Určete dobu po kterou se vlak pohyboval rovnoměrně a trvání celé cesty, urazil-li vlak celkovou vzdálenost 4 km.</a:t>
            </a:r>
          </a:p>
          <a:p>
            <a:endParaRPr lang="cs-CZ" sz="800" dirty="0"/>
          </a:p>
          <a:p>
            <a:r>
              <a:rPr lang="cs-CZ" sz="2000" dirty="0"/>
              <a:t>t</a:t>
            </a:r>
            <a:r>
              <a:rPr lang="cs-CZ" sz="2000" baseline="-25000" dirty="0"/>
              <a:t>1</a:t>
            </a:r>
            <a:r>
              <a:rPr lang="cs-CZ" sz="2000" dirty="0"/>
              <a:t> = 30 s</a:t>
            </a:r>
          </a:p>
          <a:p>
            <a:r>
              <a:rPr lang="cs-CZ" sz="2000" dirty="0"/>
              <a:t>a</a:t>
            </a:r>
            <a:r>
              <a:rPr lang="cs-CZ" sz="2000" baseline="-25000" dirty="0"/>
              <a:t>1</a:t>
            </a:r>
            <a:r>
              <a:rPr lang="cs-CZ" sz="2000" dirty="0"/>
              <a:t> = 0,3 m.s</a:t>
            </a:r>
            <a:r>
              <a:rPr lang="cs-CZ" sz="2000" baseline="30000" dirty="0"/>
              <a:t>-2</a:t>
            </a:r>
            <a:r>
              <a:rPr lang="cs-CZ" sz="2000" dirty="0"/>
              <a:t> </a:t>
            </a:r>
          </a:p>
          <a:p>
            <a:r>
              <a:rPr lang="cs-CZ" sz="2000" dirty="0"/>
              <a:t>a</a:t>
            </a:r>
            <a:r>
              <a:rPr lang="cs-CZ" sz="2000" baseline="-25000" dirty="0"/>
              <a:t>3</a:t>
            </a:r>
            <a:r>
              <a:rPr lang="cs-CZ" sz="2000" dirty="0"/>
              <a:t> = 0,4 m.s</a:t>
            </a:r>
            <a:r>
              <a:rPr lang="cs-CZ" sz="2000" baseline="30000" dirty="0"/>
              <a:t>-2</a:t>
            </a:r>
            <a:endParaRPr lang="cs-CZ" sz="2000" dirty="0"/>
          </a:p>
          <a:p>
            <a:r>
              <a:rPr lang="cs-CZ" sz="2000" dirty="0"/>
              <a:t>s = 4 km = 4000 m</a:t>
            </a:r>
          </a:p>
          <a:p>
            <a:r>
              <a:rPr lang="cs-CZ" sz="2000" dirty="0"/>
              <a:t>t</a:t>
            </a:r>
            <a:r>
              <a:rPr lang="cs-CZ" sz="2000" baseline="-25000" dirty="0"/>
              <a:t>2</a:t>
            </a:r>
            <a:r>
              <a:rPr lang="cs-CZ" sz="2000" dirty="0"/>
              <a:t> = ? </a:t>
            </a:r>
          </a:p>
          <a:p>
            <a:r>
              <a:rPr lang="cs-CZ" sz="2000" dirty="0"/>
              <a:t>t = ? </a:t>
            </a:r>
          </a:p>
          <a:p>
            <a:endParaRPr lang="cs-CZ" sz="800" dirty="0"/>
          </a:p>
          <a:p>
            <a:r>
              <a:rPr lang="cs-CZ" sz="2000" dirty="0"/>
              <a:t>v</a:t>
            </a:r>
            <a:r>
              <a:rPr lang="cs-CZ" sz="2000" baseline="-25000" dirty="0"/>
              <a:t>1</a:t>
            </a:r>
            <a:r>
              <a:rPr lang="cs-CZ" sz="2000" dirty="0"/>
              <a:t> = a</a:t>
            </a:r>
            <a:r>
              <a:rPr lang="cs-CZ" sz="2000" baseline="-25000" dirty="0"/>
              <a:t>1</a:t>
            </a:r>
            <a:r>
              <a:rPr lang="cs-CZ" sz="2000" dirty="0"/>
              <a:t>.t</a:t>
            </a:r>
            <a:r>
              <a:rPr lang="cs-CZ" sz="2000" baseline="-25000" dirty="0"/>
              <a:t>1</a:t>
            </a:r>
            <a:r>
              <a:rPr lang="cs-CZ" sz="2000" dirty="0"/>
              <a:t> = 0,3 . 30 = 9 m.s</a:t>
            </a:r>
            <a:r>
              <a:rPr lang="cs-CZ" sz="2000" baseline="30000" dirty="0"/>
              <a:t>-1</a:t>
            </a:r>
            <a:r>
              <a:rPr lang="cs-CZ" sz="2000" dirty="0"/>
              <a:t> </a:t>
            </a:r>
          </a:p>
          <a:p>
            <a:r>
              <a:rPr lang="cs-CZ" sz="2000" dirty="0"/>
              <a:t>s</a:t>
            </a:r>
            <a:r>
              <a:rPr lang="cs-CZ" sz="2000" baseline="-25000" dirty="0"/>
              <a:t>1 </a:t>
            </a:r>
            <a:r>
              <a:rPr lang="cs-CZ" sz="2000" dirty="0"/>
              <a:t>= ½.a</a:t>
            </a:r>
            <a:r>
              <a:rPr lang="cs-CZ" sz="2000" baseline="-25000" dirty="0"/>
              <a:t>1</a:t>
            </a:r>
            <a:r>
              <a:rPr lang="cs-CZ" sz="2000" dirty="0"/>
              <a:t>.t</a:t>
            </a:r>
            <a:r>
              <a:rPr lang="cs-CZ" sz="2000" baseline="-25000" dirty="0"/>
              <a:t>1</a:t>
            </a:r>
            <a:r>
              <a:rPr lang="cs-CZ" sz="2000" baseline="30000" dirty="0"/>
              <a:t>2</a:t>
            </a:r>
            <a:r>
              <a:rPr lang="cs-CZ" sz="2000" dirty="0"/>
              <a:t> = ½ . 0,3 . 30</a:t>
            </a:r>
            <a:r>
              <a:rPr lang="cs-CZ" sz="2000" baseline="30000" dirty="0"/>
              <a:t>2</a:t>
            </a:r>
            <a:r>
              <a:rPr lang="cs-CZ" sz="2000" dirty="0"/>
              <a:t> = 135 m</a:t>
            </a:r>
          </a:p>
          <a:p>
            <a:endParaRPr lang="cs-CZ" sz="800" dirty="0"/>
          </a:p>
          <a:p>
            <a:r>
              <a:rPr lang="cs-CZ" sz="2000" dirty="0"/>
              <a:t>t</a:t>
            </a:r>
            <a:r>
              <a:rPr lang="cs-CZ" sz="2000" baseline="-25000" dirty="0"/>
              <a:t>3</a:t>
            </a:r>
            <a:r>
              <a:rPr lang="cs-CZ" sz="2000" dirty="0"/>
              <a:t> = v</a:t>
            </a:r>
            <a:r>
              <a:rPr lang="cs-CZ" sz="2000" baseline="-25000" dirty="0"/>
              <a:t>1</a:t>
            </a:r>
            <a:r>
              <a:rPr lang="cs-CZ" sz="2000" dirty="0"/>
              <a:t>/a</a:t>
            </a:r>
            <a:r>
              <a:rPr lang="cs-CZ" sz="2000" baseline="-25000" dirty="0"/>
              <a:t>3</a:t>
            </a:r>
            <a:r>
              <a:rPr lang="cs-CZ" sz="2000" dirty="0"/>
              <a:t> = 9/0.4 = 22,5 s</a:t>
            </a:r>
          </a:p>
          <a:p>
            <a:r>
              <a:rPr lang="cs-CZ" sz="2000" dirty="0"/>
              <a:t>s</a:t>
            </a:r>
            <a:r>
              <a:rPr lang="cs-CZ" sz="2000" baseline="-25000" dirty="0"/>
              <a:t>3 </a:t>
            </a:r>
            <a:r>
              <a:rPr lang="cs-CZ" sz="2000" dirty="0"/>
              <a:t>= ½.a</a:t>
            </a:r>
            <a:r>
              <a:rPr lang="cs-CZ" sz="2000" baseline="-25000" dirty="0"/>
              <a:t>3</a:t>
            </a:r>
            <a:r>
              <a:rPr lang="cs-CZ" sz="2000" dirty="0"/>
              <a:t>.t</a:t>
            </a:r>
            <a:r>
              <a:rPr lang="cs-CZ" sz="2000" baseline="-25000" dirty="0"/>
              <a:t>3</a:t>
            </a:r>
            <a:r>
              <a:rPr lang="cs-CZ" sz="2000" baseline="30000" dirty="0"/>
              <a:t>2</a:t>
            </a:r>
            <a:r>
              <a:rPr lang="cs-CZ" sz="2000" dirty="0"/>
              <a:t> = ½ . 0,4 . 22,5</a:t>
            </a:r>
            <a:r>
              <a:rPr lang="cs-CZ" sz="2000" baseline="30000" dirty="0"/>
              <a:t>2</a:t>
            </a:r>
            <a:r>
              <a:rPr lang="cs-CZ" sz="2000" dirty="0"/>
              <a:t> = 101 m</a:t>
            </a:r>
          </a:p>
          <a:p>
            <a:endParaRPr lang="cs-CZ" sz="800" dirty="0"/>
          </a:p>
          <a:p>
            <a:r>
              <a:rPr lang="cs-CZ" sz="2000" dirty="0"/>
              <a:t>s</a:t>
            </a:r>
            <a:r>
              <a:rPr lang="cs-CZ" sz="2000" baseline="-25000" dirty="0"/>
              <a:t>2 </a:t>
            </a:r>
            <a:r>
              <a:rPr lang="cs-CZ" sz="2000" dirty="0"/>
              <a:t>= s - s</a:t>
            </a:r>
            <a:r>
              <a:rPr lang="cs-CZ" sz="2000" baseline="-25000" dirty="0"/>
              <a:t>2 </a:t>
            </a:r>
            <a:r>
              <a:rPr lang="cs-CZ" sz="2000" dirty="0"/>
              <a:t>- s</a:t>
            </a:r>
            <a:r>
              <a:rPr lang="cs-CZ" sz="2000" baseline="-25000" dirty="0"/>
              <a:t>3 </a:t>
            </a:r>
            <a:r>
              <a:rPr lang="cs-CZ" sz="2000" dirty="0"/>
              <a:t>= 4000 – 135 – 101 = </a:t>
            </a:r>
            <a:r>
              <a:rPr lang="cs-CZ" sz="2000" u="sng" dirty="0"/>
              <a:t>3764 m</a:t>
            </a:r>
          </a:p>
          <a:p>
            <a:r>
              <a:rPr lang="cs-CZ" sz="2000" dirty="0"/>
              <a:t>t</a:t>
            </a:r>
            <a:r>
              <a:rPr lang="cs-CZ" sz="2000" baseline="-25000" dirty="0"/>
              <a:t>2</a:t>
            </a:r>
            <a:r>
              <a:rPr lang="cs-CZ" sz="2000" dirty="0"/>
              <a:t> = s</a:t>
            </a:r>
            <a:r>
              <a:rPr lang="cs-CZ" sz="2000" baseline="-25000" dirty="0"/>
              <a:t>2</a:t>
            </a:r>
            <a:r>
              <a:rPr lang="cs-CZ" sz="2000" dirty="0"/>
              <a:t>/v</a:t>
            </a:r>
            <a:r>
              <a:rPr lang="cs-CZ" sz="2000" baseline="-25000" dirty="0"/>
              <a:t>1</a:t>
            </a:r>
            <a:r>
              <a:rPr lang="cs-CZ" sz="2000" dirty="0"/>
              <a:t> = 3764/9 = 418 s</a:t>
            </a:r>
          </a:p>
          <a:p>
            <a:r>
              <a:rPr lang="cs-CZ" sz="2000" dirty="0"/>
              <a:t>t = t</a:t>
            </a:r>
            <a:r>
              <a:rPr lang="cs-CZ" sz="2000" baseline="-25000" dirty="0"/>
              <a:t>1</a:t>
            </a:r>
            <a:r>
              <a:rPr lang="cs-CZ" sz="2000" dirty="0"/>
              <a:t> + t</a:t>
            </a:r>
            <a:r>
              <a:rPr lang="cs-CZ" sz="2000" baseline="-25000" dirty="0"/>
              <a:t>2</a:t>
            </a:r>
            <a:r>
              <a:rPr lang="cs-CZ" sz="2000" dirty="0"/>
              <a:t> + t</a:t>
            </a:r>
            <a:r>
              <a:rPr lang="cs-CZ" sz="2000" baseline="-25000" dirty="0"/>
              <a:t>3</a:t>
            </a:r>
            <a:r>
              <a:rPr lang="cs-CZ" sz="2000" dirty="0"/>
              <a:t> = 30 + 418 + 22,5 = 470,5 s = </a:t>
            </a:r>
            <a:r>
              <a:rPr lang="cs-CZ" sz="2000" u="sng" dirty="0"/>
              <a:t>7,85 min</a:t>
            </a:r>
          </a:p>
        </p:txBody>
      </p:sp>
    </p:spTree>
    <p:extLst>
      <p:ext uri="{BB962C8B-B14F-4D97-AF65-F5344CB8AC3E}">
        <p14:creationId xmlns:p14="http://schemas.microsoft.com/office/powerpoint/2010/main" val="17254225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8" name="Picture 6" descr="pool shot">
            <a:extLst>
              <a:ext uri="{FF2B5EF4-FFF2-40B4-BE49-F238E27FC236}">
                <a16:creationId xmlns:a16="http://schemas.microsoft.com/office/drawing/2014/main" id="{2ABFFF34-ECE1-4F1C-BCF6-7AA413394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084" y="3540060"/>
            <a:ext cx="4446143" cy="3167877"/>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B3E36B77-41C5-42E7-A726-3258B5B1B7DC}"/>
              </a:ext>
            </a:extLst>
          </p:cNvPr>
          <p:cNvPicPr>
            <a:picLocks noChangeAspect="1"/>
          </p:cNvPicPr>
          <p:nvPr/>
        </p:nvPicPr>
        <p:blipFill>
          <a:blip r:embed="rId3"/>
          <a:stretch>
            <a:fillRect/>
          </a:stretch>
        </p:blipFill>
        <p:spPr>
          <a:xfrm>
            <a:off x="5325549" y="3526479"/>
            <a:ext cx="3093237" cy="3181458"/>
          </a:xfrm>
          <a:prstGeom prst="rect">
            <a:avLst/>
          </a:prstGeom>
        </p:spPr>
      </p:pic>
      <p:sp>
        <p:nvSpPr>
          <p:cNvPr id="5" name="TextovéPole 4">
            <a:extLst>
              <a:ext uri="{FF2B5EF4-FFF2-40B4-BE49-F238E27FC236}">
                <a16:creationId xmlns:a16="http://schemas.microsoft.com/office/drawing/2014/main" id="{4F3C4A3A-AA37-4CEC-B139-7BDB5A30D59F}"/>
              </a:ext>
            </a:extLst>
          </p:cNvPr>
          <p:cNvSpPr txBox="1"/>
          <p:nvPr/>
        </p:nvSpPr>
        <p:spPr>
          <a:xfrm>
            <a:off x="357084" y="3059668"/>
            <a:ext cx="2067104" cy="400110"/>
          </a:xfrm>
          <a:prstGeom prst="rect">
            <a:avLst/>
          </a:prstGeom>
          <a:noFill/>
        </p:spPr>
        <p:txBody>
          <a:bodyPr wrap="none" rtlCol="0">
            <a:spAutoFit/>
          </a:bodyPr>
          <a:lstStyle/>
          <a:p>
            <a:r>
              <a:rPr lang="cs-CZ" sz="2000" b="1" dirty="0"/>
              <a:t>Kulečník a </a:t>
            </a:r>
            <a:r>
              <a:rPr lang="cs-CZ" sz="2000" b="1" dirty="0" err="1"/>
              <a:t>billiard</a:t>
            </a:r>
            <a:endParaRPr lang="cs-CZ" sz="2000" b="1" dirty="0"/>
          </a:p>
        </p:txBody>
      </p:sp>
      <p:sp>
        <p:nvSpPr>
          <p:cNvPr id="6" name="TextovéPole 5">
            <a:extLst>
              <a:ext uri="{FF2B5EF4-FFF2-40B4-BE49-F238E27FC236}">
                <a16:creationId xmlns:a16="http://schemas.microsoft.com/office/drawing/2014/main" id="{0ED0D868-4366-4A60-A62A-4DFD4EACC01B}"/>
              </a:ext>
            </a:extLst>
          </p:cNvPr>
          <p:cNvSpPr txBox="1"/>
          <p:nvPr/>
        </p:nvSpPr>
        <p:spPr>
          <a:xfrm>
            <a:off x="283512" y="315310"/>
            <a:ext cx="3652475" cy="400110"/>
          </a:xfrm>
          <a:prstGeom prst="rect">
            <a:avLst/>
          </a:prstGeom>
          <a:noFill/>
        </p:spPr>
        <p:txBody>
          <a:bodyPr wrap="none" rtlCol="0">
            <a:spAutoFit/>
          </a:bodyPr>
          <a:lstStyle/>
          <a:p>
            <a:r>
              <a:rPr lang="cs-CZ" sz="2000" b="1" dirty="0"/>
              <a:t>Newtonova houpačka (</a:t>
            </a:r>
            <a:r>
              <a:rPr lang="cs-CZ" sz="2000" b="1" dirty="0" err="1"/>
              <a:t>rázostroj</a:t>
            </a:r>
            <a:r>
              <a:rPr lang="cs-CZ" sz="2000" b="1" dirty="0"/>
              <a:t>)</a:t>
            </a:r>
          </a:p>
        </p:txBody>
      </p:sp>
      <p:pic>
        <p:nvPicPr>
          <p:cNvPr id="8" name="Obrázek 7" descr="Obsah obrázku interiér, vsedě, stůl, telefon&#10;&#10;Popis byl vytvořen automaticky">
            <a:extLst>
              <a:ext uri="{FF2B5EF4-FFF2-40B4-BE49-F238E27FC236}">
                <a16:creationId xmlns:a16="http://schemas.microsoft.com/office/drawing/2014/main" id="{F3EB2381-596B-489D-B98A-D01968E3C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345" y="526234"/>
            <a:ext cx="4446143" cy="2215885"/>
          </a:xfrm>
          <a:prstGeom prst="rect">
            <a:avLst/>
          </a:prstGeom>
        </p:spPr>
      </p:pic>
    </p:spTree>
    <p:extLst>
      <p:ext uri="{BB962C8B-B14F-4D97-AF65-F5344CB8AC3E}">
        <p14:creationId xmlns:p14="http://schemas.microsoft.com/office/powerpoint/2010/main" val="35914540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4FF6D71-9ED2-447E-9186-59AB2F3EF63B}"/>
              </a:ext>
            </a:extLst>
          </p:cNvPr>
          <p:cNvSpPr txBox="1"/>
          <p:nvPr/>
        </p:nvSpPr>
        <p:spPr>
          <a:xfrm>
            <a:off x="259422" y="839024"/>
            <a:ext cx="8625155" cy="1323439"/>
          </a:xfrm>
          <a:prstGeom prst="rect">
            <a:avLst/>
          </a:prstGeom>
          <a:noFill/>
        </p:spPr>
        <p:txBody>
          <a:bodyPr wrap="square">
            <a:spAutoFit/>
          </a:bodyPr>
          <a:lstStyle/>
          <a:p>
            <a:r>
              <a:rPr lang="cs-CZ" sz="2000" b="0" i="0" u="none" strike="noStrike" baseline="0" dirty="0">
                <a:solidFill>
                  <a:srgbClr val="000000"/>
                </a:solidFill>
                <a:latin typeface="Calibri" panose="020F0502020204030204" pitchFamily="34" charset="0"/>
              </a:rPr>
              <a:t>Vozík o hmotnosti 1 kg se pohybuje rovnoměrným přímočarým pohybem rychlostí 10 m.s</a:t>
            </a:r>
            <a:r>
              <a:rPr lang="cs-CZ" sz="2000" b="0" i="0" u="none" strike="noStrike" baseline="30000" dirty="0">
                <a:solidFill>
                  <a:srgbClr val="000000"/>
                </a:solidFill>
                <a:latin typeface="Calibri" panose="020F0502020204030204" pitchFamily="34" charset="0"/>
              </a:rPr>
              <a:t>-1</a:t>
            </a:r>
            <a:r>
              <a:rPr lang="cs-CZ" sz="2000" b="0" i="0" u="none" strike="noStrike" baseline="0" dirty="0">
                <a:solidFill>
                  <a:srgbClr val="000000"/>
                </a:solidFill>
                <a:latin typeface="Calibri" panose="020F0502020204030204" pitchFamily="34" charset="0"/>
              </a:rPr>
              <a:t> po vodorovné rovině a narazí do stojícího vozíku o hmotnosti 8 kg. Dojde k pružné srážce, po níž se první vozík pohybuje opačným směrem (zpět) rychlostí 8 m.s</a:t>
            </a:r>
            <a:r>
              <a:rPr lang="cs-CZ" sz="2000" b="0" i="0" u="none" strike="noStrike" baseline="30000" dirty="0">
                <a:solidFill>
                  <a:srgbClr val="000000"/>
                </a:solidFill>
                <a:latin typeface="Calibri" panose="020F0502020204030204" pitchFamily="34" charset="0"/>
              </a:rPr>
              <a:t>-1</a:t>
            </a:r>
            <a:r>
              <a:rPr lang="cs-CZ" sz="2000" b="0" i="0" u="none" strike="noStrike" baseline="0" dirty="0">
                <a:solidFill>
                  <a:srgbClr val="000000"/>
                </a:solidFill>
                <a:latin typeface="Calibri" panose="020F0502020204030204" pitchFamily="34" charset="0"/>
              </a:rPr>
              <a:t>. Jakou rychlostí se bude pohybovat druhý (původně stojící) vozík? </a:t>
            </a:r>
            <a:endParaRPr lang="cs-CZ" sz="2000" dirty="0"/>
          </a:p>
        </p:txBody>
      </p:sp>
      <p:sp>
        <p:nvSpPr>
          <p:cNvPr id="5" name="TextovéPole 4">
            <a:extLst>
              <a:ext uri="{FF2B5EF4-FFF2-40B4-BE49-F238E27FC236}">
                <a16:creationId xmlns:a16="http://schemas.microsoft.com/office/drawing/2014/main" id="{9662B4CD-1CF7-42D8-B7A5-473E9326DA18}"/>
              </a:ext>
            </a:extLst>
          </p:cNvPr>
          <p:cNvSpPr txBox="1"/>
          <p:nvPr/>
        </p:nvSpPr>
        <p:spPr>
          <a:xfrm>
            <a:off x="259422" y="256855"/>
            <a:ext cx="1072730" cy="461665"/>
          </a:xfrm>
          <a:prstGeom prst="rect">
            <a:avLst/>
          </a:prstGeom>
          <a:noFill/>
        </p:spPr>
        <p:txBody>
          <a:bodyPr wrap="none" rtlCol="0">
            <a:spAutoFit/>
          </a:bodyPr>
          <a:lstStyle/>
          <a:p>
            <a:r>
              <a:rPr lang="cs-CZ" sz="2400" b="1" dirty="0"/>
              <a:t>Příklad</a:t>
            </a:r>
          </a:p>
        </p:txBody>
      </p:sp>
      <p:pic>
        <p:nvPicPr>
          <p:cNvPr id="7" name="Obrázek 6">
            <a:extLst>
              <a:ext uri="{FF2B5EF4-FFF2-40B4-BE49-F238E27FC236}">
                <a16:creationId xmlns:a16="http://schemas.microsoft.com/office/drawing/2014/main" id="{F41C2235-642D-4D08-9B9B-07CE89B41872}"/>
              </a:ext>
            </a:extLst>
          </p:cNvPr>
          <p:cNvPicPr>
            <a:picLocks noChangeAspect="1"/>
          </p:cNvPicPr>
          <p:nvPr/>
        </p:nvPicPr>
        <p:blipFill>
          <a:blip r:embed="rId2"/>
          <a:stretch>
            <a:fillRect/>
          </a:stretch>
        </p:blipFill>
        <p:spPr>
          <a:xfrm>
            <a:off x="4372540" y="2398344"/>
            <a:ext cx="4256690" cy="1964961"/>
          </a:xfrm>
          <a:prstGeom prst="rect">
            <a:avLst/>
          </a:prstGeom>
        </p:spPr>
      </p:pic>
      <p:sp>
        <p:nvSpPr>
          <p:cNvPr id="9" name="TextovéPole 8">
            <a:extLst>
              <a:ext uri="{FF2B5EF4-FFF2-40B4-BE49-F238E27FC236}">
                <a16:creationId xmlns:a16="http://schemas.microsoft.com/office/drawing/2014/main" id="{7F8B9849-9644-4A83-B268-84B52E42B6F2}"/>
              </a:ext>
            </a:extLst>
          </p:cNvPr>
          <p:cNvSpPr txBox="1"/>
          <p:nvPr/>
        </p:nvSpPr>
        <p:spPr>
          <a:xfrm>
            <a:off x="259422" y="2282967"/>
            <a:ext cx="1610475" cy="1938992"/>
          </a:xfrm>
          <a:prstGeom prst="rect">
            <a:avLst/>
          </a:prstGeom>
          <a:noFill/>
        </p:spPr>
        <p:txBody>
          <a:bodyPr wrap="square">
            <a:spAutoFit/>
          </a:bodyPr>
          <a:lstStyle/>
          <a:p>
            <a:r>
              <a:rPr lang="cs-CZ" sz="2000" i="0" u="none" strike="noStrike" baseline="0" dirty="0">
                <a:solidFill>
                  <a:srgbClr val="000000"/>
                </a:solidFill>
                <a:latin typeface="Calibri" panose="020F0502020204030204" pitchFamily="34" charset="0"/>
              </a:rPr>
              <a:t>m</a:t>
            </a:r>
            <a:r>
              <a:rPr lang="cs-CZ" sz="2000" i="0" u="none" strike="noStrike" baseline="-25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 = 1 kg </a:t>
            </a:r>
          </a:p>
          <a:p>
            <a:r>
              <a:rPr lang="cs-CZ" sz="2000" i="0" u="none" strike="noStrike" baseline="0" dirty="0">
                <a:solidFill>
                  <a:srgbClr val="000000"/>
                </a:solidFill>
                <a:latin typeface="Calibri" panose="020F0502020204030204" pitchFamily="34" charset="0"/>
              </a:rPr>
              <a:t>m</a:t>
            </a:r>
            <a:r>
              <a:rPr lang="cs-CZ" sz="2000" i="0" u="none" strike="noStrike" baseline="-25000" dirty="0">
                <a:solidFill>
                  <a:srgbClr val="000000"/>
                </a:solidFill>
                <a:latin typeface="Calibri" panose="020F0502020204030204" pitchFamily="34" charset="0"/>
              </a:rPr>
              <a:t>2</a:t>
            </a:r>
            <a:r>
              <a:rPr lang="cs-CZ" sz="2000" i="0" u="none" strike="noStrike" baseline="0" dirty="0">
                <a:solidFill>
                  <a:srgbClr val="000000"/>
                </a:solidFill>
                <a:latin typeface="Calibri" panose="020F0502020204030204" pitchFamily="34" charset="0"/>
              </a:rPr>
              <a:t> = 8 kg </a:t>
            </a:r>
          </a:p>
          <a:p>
            <a:r>
              <a:rPr lang="cs-CZ" sz="2000" i="0" u="none" strike="noStrike" baseline="0" dirty="0">
                <a:solidFill>
                  <a:srgbClr val="000000"/>
                </a:solidFill>
                <a:latin typeface="Calibri" panose="020F0502020204030204" pitchFamily="34" charset="0"/>
              </a:rPr>
              <a:t>v</a:t>
            </a:r>
            <a:r>
              <a:rPr lang="cs-CZ" sz="2000" i="0" u="none" strike="noStrike" baseline="-25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 = 10 m.s</a:t>
            </a:r>
            <a:r>
              <a:rPr lang="cs-CZ" sz="2000" i="0" u="none" strike="noStrike" baseline="30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 </a:t>
            </a:r>
          </a:p>
          <a:p>
            <a:r>
              <a:rPr lang="cs-CZ" sz="2000" i="0" u="none" strike="noStrike" baseline="0" dirty="0">
                <a:solidFill>
                  <a:srgbClr val="000000"/>
                </a:solidFill>
                <a:latin typeface="Calibri" panose="020F0502020204030204" pitchFamily="34" charset="0"/>
              </a:rPr>
              <a:t>v</a:t>
            </a:r>
            <a:r>
              <a:rPr lang="cs-CZ" sz="2000" i="0" u="none" strike="noStrike" baseline="-25000" dirty="0">
                <a:solidFill>
                  <a:srgbClr val="000000"/>
                </a:solidFill>
                <a:latin typeface="Calibri" panose="020F0502020204030204" pitchFamily="34" charset="0"/>
              </a:rPr>
              <a:t>2</a:t>
            </a:r>
            <a:r>
              <a:rPr lang="cs-CZ" sz="2000" i="0" u="none" strike="noStrike" baseline="0" dirty="0">
                <a:solidFill>
                  <a:srgbClr val="000000"/>
                </a:solidFill>
                <a:latin typeface="Calibri" panose="020F0502020204030204" pitchFamily="34" charset="0"/>
              </a:rPr>
              <a:t> = 0 m.s</a:t>
            </a:r>
            <a:r>
              <a:rPr lang="cs-CZ" sz="2000" i="0" u="none" strike="noStrike" baseline="30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 </a:t>
            </a:r>
          </a:p>
          <a:p>
            <a:r>
              <a:rPr lang="cs-CZ" sz="2000" i="0" u="none" strike="noStrike" baseline="0" dirty="0">
                <a:solidFill>
                  <a:srgbClr val="000000"/>
                </a:solidFill>
                <a:latin typeface="Calibri" panose="020F0502020204030204" pitchFamily="34" charset="0"/>
              </a:rPr>
              <a:t>v</a:t>
            </a:r>
            <a:r>
              <a:rPr lang="cs-CZ" sz="2000" i="0" u="none" strike="noStrike" baseline="-25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 = 8 m.s</a:t>
            </a:r>
            <a:r>
              <a:rPr lang="cs-CZ" sz="2000" i="0" u="none" strike="noStrike" baseline="30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 </a:t>
            </a:r>
          </a:p>
          <a:p>
            <a:r>
              <a:rPr lang="cs-CZ" sz="2000" i="0" u="none" strike="noStrike" baseline="0" dirty="0">
                <a:solidFill>
                  <a:srgbClr val="000000"/>
                </a:solidFill>
                <a:latin typeface="Calibri" panose="020F0502020204030204" pitchFamily="34" charset="0"/>
              </a:rPr>
              <a:t>v</a:t>
            </a:r>
            <a:r>
              <a:rPr lang="cs-CZ" sz="2000" i="0" u="none" strike="noStrike" baseline="-25000" dirty="0">
                <a:solidFill>
                  <a:srgbClr val="000000"/>
                </a:solidFill>
                <a:latin typeface="Calibri" panose="020F0502020204030204" pitchFamily="34" charset="0"/>
              </a:rPr>
              <a:t>2</a:t>
            </a:r>
            <a:r>
              <a:rPr lang="cs-CZ" sz="2000" i="0" u="none" strike="noStrike" baseline="0" dirty="0">
                <a:solidFill>
                  <a:srgbClr val="000000"/>
                </a:solidFill>
                <a:latin typeface="Calibri" panose="020F0502020204030204" pitchFamily="34" charset="0"/>
              </a:rPr>
              <a:t>´ = ? </a:t>
            </a:r>
            <a:endParaRPr lang="cs-CZ" sz="2000" dirty="0"/>
          </a:p>
        </p:txBody>
      </p:sp>
      <p:sp>
        <p:nvSpPr>
          <p:cNvPr id="11" name="TextovéPole 10">
            <a:extLst>
              <a:ext uri="{FF2B5EF4-FFF2-40B4-BE49-F238E27FC236}">
                <a16:creationId xmlns:a16="http://schemas.microsoft.com/office/drawing/2014/main" id="{605299C5-EB72-4045-A7DF-B4D26853F62A}"/>
              </a:ext>
            </a:extLst>
          </p:cNvPr>
          <p:cNvSpPr txBox="1"/>
          <p:nvPr/>
        </p:nvSpPr>
        <p:spPr>
          <a:xfrm>
            <a:off x="337761" y="4459656"/>
            <a:ext cx="8468475" cy="830997"/>
          </a:xfrm>
          <a:prstGeom prst="rect">
            <a:avLst/>
          </a:prstGeom>
          <a:noFill/>
        </p:spPr>
        <p:txBody>
          <a:bodyPr wrap="square">
            <a:spAutoFit/>
          </a:bodyPr>
          <a:lstStyle/>
          <a:p>
            <a:r>
              <a:rPr lang="cs-CZ" sz="2000" i="0" u="none" strike="noStrike" baseline="0" dirty="0">
                <a:solidFill>
                  <a:srgbClr val="000000"/>
                </a:solidFill>
                <a:latin typeface="Calibri" panose="020F0502020204030204" pitchFamily="34" charset="0"/>
              </a:rPr>
              <a:t>m</a:t>
            </a:r>
            <a:r>
              <a:rPr lang="cs-CZ" sz="2000" i="0" u="none" strike="noStrike" baseline="-25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.v</a:t>
            </a:r>
            <a:r>
              <a:rPr lang="cs-CZ" sz="2000" i="0" u="none" strike="noStrike" baseline="-25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 – m</a:t>
            </a:r>
            <a:r>
              <a:rPr lang="cs-CZ" sz="2000" i="0" u="none" strike="noStrike" baseline="-25000" dirty="0">
                <a:solidFill>
                  <a:srgbClr val="000000"/>
                </a:solidFill>
                <a:latin typeface="Calibri" panose="020F0502020204030204" pitchFamily="34" charset="0"/>
              </a:rPr>
              <a:t>2</a:t>
            </a:r>
            <a:r>
              <a:rPr lang="cs-CZ" sz="2000" i="0" u="none" strike="noStrike" baseline="0" dirty="0">
                <a:solidFill>
                  <a:srgbClr val="000000"/>
                </a:solidFill>
                <a:latin typeface="Calibri" panose="020F0502020204030204" pitchFamily="34" charset="0"/>
              </a:rPr>
              <a:t>.v</a:t>
            </a:r>
            <a:r>
              <a:rPr lang="cs-CZ" sz="2000" i="0" u="none" strike="noStrike" baseline="-25000" dirty="0">
                <a:solidFill>
                  <a:srgbClr val="000000"/>
                </a:solidFill>
                <a:latin typeface="Calibri" panose="020F0502020204030204" pitchFamily="34" charset="0"/>
              </a:rPr>
              <a:t>2</a:t>
            </a:r>
            <a:r>
              <a:rPr lang="cs-CZ" sz="2000" i="0" u="none" strike="noStrike" baseline="0" dirty="0">
                <a:solidFill>
                  <a:srgbClr val="000000"/>
                </a:solidFill>
                <a:latin typeface="Calibri" panose="020F0502020204030204" pitchFamily="34" charset="0"/>
              </a:rPr>
              <a:t> = – m</a:t>
            </a:r>
            <a:r>
              <a:rPr lang="cs-CZ" sz="2000" i="0" u="none" strike="noStrike" baseline="-25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.v</a:t>
            </a:r>
            <a:r>
              <a:rPr lang="cs-CZ" sz="2000" i="0" u="none" strike="noStrike" baseline="-25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 + m</a:t>
            </a:r>
            <a:r>
              <a:rPr lang="cs-CZ" sz="2000" i="0" u="none" strike="noStrike" baseline="-25000" dirty="0">
                <a:solidFill>
                  <a:srgbClr val="000000"/>
                </a:solidFill>
                <a:latin typeface="Calibri" panose="020F0502020204030204" pitchFamily="34" charset="0"/>
              </a:rPr>
              <a:t>2</a:t>
            </a:r>
            <a:r>
              <a:rPr lang="cs-CZ" sz="2000" i="0" u="none" strike="noStrike" baseline="0" dirty="0">
                <a:solidFill>
                  <a:srgbClr val="000000"/>
                </a:solidFill>
                <a:latin typeface="Calibri" panose="020F0502020204030204" pitchFamily="34" charset="0"/>
              </a:rPr>
              <a:t>.v</a:t>
            </a:r>
            <a:r>
              <a:rPr lang="cs-CZ" sz="2000" i="0" u="none" strike="noStrike" baseline="-25000" dirty="0">
                <a:solidFill>
                  <a:srgbClr val="000000"/>
                </a:solidFill>
                <a:latin typeface="Calibri" panose="020F0502020204030204" pitchFamily="34" charset="0"/>
              </a:rPr>
              <a:t>2</a:t>
            </a:r>
          </a:p>
          <a:p>
            <a:endParaRPr lang="cs-CZ" sz="800" i="0" u="none" strike="noStrike" baseline="0" dirty="0">
              <a:solidFill>
                <a:srgbClr val="000000"/>
              </a:solidFill>
              <a:latin typeface="Calibri" panose="020F0502020204030204" pitchFamily="34" charset="0"/>
            </a:endParaRPr>
          </a:p>
          <a:p>
            <a:r>
              <a:rPr lang="cs-CZ" sz="2000" i="0" u="none" strike="noStrike" baseline="0" dirty="0">
                <a:solidFill>
                  <a:srgbClr val="000000"/>
                </a:solidFill>
                <a:latin typeface="Calibri" panose="020F0502020204030204" pitchFamily="34" charset="0"/>
              </a:rPr>
              <a:t>v</a:t>
            </a:r>
            <a:r>
              <a:rPr lang="cs-CZ" sz="2000" i="0" u="none" strike="noStrike" baseline="-25000" dirty="0">
                <a:solidFill>
                  <a:srgbClr val="000000"/>
                </a:solidFill>
                <a:latin typeface="Calibri" panose="020F0502020204030204" pitchFamily="34" charset="0"/>
              </a:rPr>
              <a:t>2</a:t>
            </a:r>
            <a:r>
              <a:rPr lang="cs-CZ" sz="2000" i="0" u="none" strike="noStrike" baseline="0" dirty="0">
                <a:solidFill>
                  <a:srgbClr val="000000"/>
                </a:solidFill>
                <a:latin typeface="Calibri" panose="020F0502020204030204" pitchFamily="34" charset="0"/>
              </a:rPr>
              <a:t>´ = [ m</a:t>
            </a:r>
            <a:r>
              <a:rPr lang="cs-CZ" sz="2000" i="0" u="none" strike="noStrike" baseline="-25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.(v</a:t>
            </a:r>
            <a:r>
              <a:rPr lang="cs-CZ" sz="2000" i="0" u="none" strike="noStrike" baseline="-25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 + v</a:t>
            </a:r>
            <a:r>
              <a:rPr lang="cs-CZ" sz="2000" i="0" u="none" strike="noStrike" baseline="-25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 – m</a:t>
            </a:r>
            <a:r>
              <a:rPr lang="cs-CZ" sz="2000" i="0" u="none" strike="noStrike" baseline="-25000" dirty="0">
                <a:solidFill>
                  <a:srgbClr val="000000"/>
                </a:solidFill>
                <a:latin typeface="Calibri" panose="020F0502020204030204" pitchFamily="34" charset="0"/>
              </a:rPr>
              <a:t>2</a:t>
            </a:r>
            <a:r>
              <a:rPr lang="cs-CZ" sz="2000" i="0" u="none" strike="noStrike" baseline="0" dirty="0">
                <a:solidFill>
                  <a:srgbClr val="000000"/>
                </a:solidFill>
                <a:latin typeface="Calibri" panose="020F0502020204030204" pitchFamily="34" charset="0"/>
              </a:rPr>
              <a:t>.v</a:t>
            </a:r>
            <a:r>
              <a:rPr lang="cs-CZ" sz="2000" i="0" u="none" strike="noStrike" baseline="-25000" dirty="0">
                <a:solidFill>
                  <a:srgbClr val="000000"/>
                </a:solidFill>
                <a:latin typeface="Calibri" panose="020F0502020204030204" pitchFamily="34" charset="0"/>
              </a:rPr>
              <a:t>2</a:t>
            </a:r>
            <a:r>
              <a:rPr lang="cs-CZ" sz="2000" i="0" u="none" strike="noStrike" baseline="0" dirty="0">
                <a:solidFill>
                  <a:srgbClr val="000000"/>
                </a:solidFill>
                <a:latin typeface="Calibri" panose="020F0502020204030204" pitchFamily="34" charset="0"/>
              </a:rPr>
              <a:t> ]/m</a:t>
            </a:r>
            <a:r>
              <a:rPr lang="cs-CZ" sz="2000" i="0" u="none" strike="noStrike" baseline="-25000" dirty="0">
                <a:solidFill>
                  <a:srgbClr val="000000"/>
                </a:solidFill>
                <a:latin typeface="Calibri" panose="020F0502020204030204" pitchFamily="34" charset="0"/>
              </a:rPr>
              <a:t>2</a:t>
            </a:r>
            <a:r>
              <a:rPr lang="cs-CZ" sz="2000" i="0" u="none" strike="noStrike" baseline="0" dirty="0">
                <a:solidFill>
                  <a:srgbClr val="000000"/>
                </a:solidFill>
                <a:latin typeface="Calibri" panose="020F0502020204030204" pitchFamily="34" charset="0"/>
              </a:rPr>
              <a:t> </a:t>
            </a:r>
            <a:r>
              <a:rPr lang="da-DK" sz="2000" i="0" u="none" strike="noStrike" baseline="0" dirty="0">
                <a:solidFill>
                  <a:srgbClr val="000000"/>
                </a:solidFill>
                <a:latin typeface="Calibri" panose="020F0502020204030204" pitchFamily="34" charset="0"/>
              </a:rPr>
              <a:t>= [ 1 . ( 10 + 8 ) – 8 . 0 ]/8 = </a:t>
            </a:r>
            <a:r>
              <a:rPr lang="da-DK" sz="2000" i="0" u="sng" strike="noStrike" baseline="0" dirty="0">
                <a:solidFill>
                  <a:srgbClr val="000000"/>
                </a:solidFill>
                <a:latin typeface="Calibri" panose="020F0502020204030204" pitchFamily="34" charset="0"/>
              </a:rPr>
              <a:t>2,25 m.s</a:t>
            </a:r>
            <a:r>
              <a:rPr lang="da-DK" sz="2000" i="0" u="sng" strike="noStrike" baseline="30000" dirty="0">
                <a:solidFill>
                  <a:srgbClr val="000000"/>
                </a:solidFill>
                <a:latin typeface="Calibri" panose="020F0502020204030204" pitchFamily="34" charset="0"/>
              </a:rPr>
              <a:t>-1</a:t>
            </a:r>
            <a:r>
              <a:rPr lang="da-DK" sz="2000" i="0" u="sng" strike="noStrike" baseline="0" dirty="0">
                <a:solidFill>
                  <a:srgbClr val="000000"/>
                </a:solidFill>
                <a:latin typeface="Calibri" panose="020F0502020204030204" pitchFamily="34" charset="0"/>
              </a:rPr>
              <a:t> </a:t>
            </a:r>
            <a:endParaRPr lang="cs-CZ" sz="2000" u="sng" dirty="0"/>
          </a:p>
        </p:txBody>
      </p:sp>
    </p:spTree>
    <p:extLst>
      <p:ext uri="{BB962C8B-B14F-4D97-AF65-F5344CB8AC3E}">
        <p14:creationId xmlns:p14="http://schemas.microsoft.com/office/powerpoint/2010/main" val="21029687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54FD07-F389-46D8-9080-4796C494E9B9}"/>
              </a:ext>
            </a:extLst>
          </p:cNvPr>
          <p:cNvSpPr>
            <a:spLocks noGrp="1"/>
          </p:cNvSpPr>
          <p:nvPr>
            <p:ph type="title"/>
          </p:nvPr>
        </p:nvSpPr>
        <p:spPr>
          <a:xfrm>
            <a:off x="314325" y="250827"/>
            <a:ext cx="3733800" cy="444498"/>
          </a:xfrm>
        </p:spPr>
        <p:txBody>
          <a:bodyPr>
            <a:normAutofit/>
          </a:bodyPr>
          <a:lstStyle/>
          <a:p>
            <a:r>
              <a:rPr lang="cs-CZ" sz="2400" b="1" dirty="0">
                <a:latin typeface="+mn-lt"/>
              </a:rPr>
              <a:t>Příklad</a:t>
            </a:r>
          </a:p>
        </p:txBody>
      </p:sp>
      <p:pic>
        <p:nvPicPr>
          <p:cNvPr id="5" name="Obrázek 4">
            <a:extLst>
              <a:ext uri="{FF2B5EF4-FFF2-40B4-BE49-F238E27FC236}">
                <a16:creationId xmlns:a16="http://schemas.microsoft.com/office/drawing/2014/main" id="{EB65856A-37D0-4F74-B76F-DDA82F5BFBCE}"/>
              </a:ext>
            </a:extLst>
          </p:cNvPr>
          <p:cNvPicPr>
            <a:picLocks noChangeAspect="1"/>
          </p:cNvPicPr>
          <p:nvPr/>
        </p:nvPicPr>
        <p:blipFill>
          <a:blip r:embed="rId2"/>
          <a:stretch>
            <a:fillRect/>
          </a:stretch>
        </p:blipFill>
        <p:spPr>
          <a:xfrm>
            <a:off x="6067425" y="4896689"/>
            <a:ext cx="2905125" cy="1842275"/>
          </a:xfrm>
          <a:prstGeom prst="rect">
            <a:avLst/>
          </a:prstGeom>
        </p:spPr>
      </p:pic>
      <p:sp>
        <p:nvSpPr>
          <p:cNvPr id="6" name="TextovéPole 5">
            <a:extLst>
              <a:ext uri="{FF2B5EF4-FFF2-40B4-BE49-F238E27FC236}">
                <a16:creationId xmlns:a16="http://schemas.microsoft.com/office/drawing/2014/main" id="{1EBAAC98-CC9D-4524-AC4A-0C1AD91DF42F}"/>
              </a:ext>
            </a:extLst>
          </p:cNvPr>
          <p:cNvSpPr txBox="1"/>
          <p:nvPr/>
        </p:nvSpPr>
        <p:spPr>
          <a:xfrm>
            <a:off x="171450" y="790575"/>
            <a:ext cx="8639175" cy="4093428"/>
          </a:xfrm>
          <a:prstGeom prst="rect">
            <a:avLst/>
          </a:prstGeom>
          <a:noFill/>
        </p:spPr>
        <p:txBody>
          <a:bodyPr wrap="square" rtlCol="0">
            <a:spAutoFit/>
          </a:bodyPr>
          <a:lstStyle/>
          <a:p>
            <a:pPr algn="just"/>
            <a:r>
              <a:rPr lang="cs-CZ" sz="2000" dirty="0"/>
              <a:t>Izolovanou soustavu těles tvoří střelná zbraň a střela. Před výstřelem, kdy střelec opírá pušku o rameno, je celková hybnost této soustavy nulová. </a:t>
            </a:r>
          </a:p>
          <a:p>
            <a:pPr algn="just"/>
            <a:r>
              <a:rPr lang="cs-CZ" sz="2000" dirty="0"/>
              <a:t>Při výstřelu vzniknou shořením střelného prachu plyny, které působí stejně velkými tlakovými silami jednak na střelu, jednak na závěr pušky. Tím jsou střela i zbraň uvedeny silami akce a reakce do pohybu opačnými směry a získají hybnosti </a:t>
            </a:r>
            <a:r>
              <a:rPr lang="cs-CZ" sz="2000" b="1" dirty="0"/>
              <a:t>p</a:t>
            </a:r>
            <a:r>
              <a:rPr lang="cs-CZ" sz="2000" baseline="-25000" dirty="0"/>
              <a:t>1</a:t>
            </a:r>
            <a:r>
              <a:rPr lang="cs-CZ" sz="2000" dirty="0"/>
              <a:t> a </a:t>
            </a:r>
            <a:r>
              <a:rPr lang="cs-CZ" sz="2000" b="1" dirty="0"/>
              <a:t>p</a:t>
            </a:r>
            <a:r>
              <a:rPr lang="cs-CZ" sz="2000" baseline="-25000" dirty="0"/>
              <a:t>2</a:t>
            </a:r>
            <a:r>
              <a:rPr lang="cs-CZ" sz="2000" dirty="0"/>
              <a:t>.   </a:t>
            </a:r>
          </a:p>
          <a:p>
            <a:pPr algn="just"/>
            <a:r>
              <a:rPr lang="cs-CZ" sz="2000" dirty="0"/>
              <a:t>Podle zákona zachování hybnosti</a:t>
            </a:r>
          </a:p>
          <a:p>
            <a:pPr algn="ctr"/>
            <a:r>
              <a:rPr lang="cs-CZ" sz="2000" b="1" dirty="0"/>
              <a:t>p</a:t>
            </a:r>
            <a:r>
              <a:rPr lang="cs-CZ" sz="2000" baseline="-25000" dirty="0"/>
              <a:t>1</a:t>
            </a:r>
            <a:r>
              <a:rPr lang="cs-CZ" sz="2000" dirty="0"/>
              <a:t> + </a:t>
            </a:r>
            <a:r>
              <a:rPr lang="cs-CZ" sz="2000" b="1" dirty="0"/>
              <a:t>p</a:t>
            </a:r>
            <a:r>
              <a:rPr lang="cs-CZ" sz="2000" baseline="-25000" dirty="0"/>
              <a:t>2</a:t>
            </a:r>
            <a:r>
              <a:rPr lang="cs-CZ" sz="2000" dirty="0"/>
              <a:t> = m</a:t>
            </a:r>
            <a:r>
              <a:rPr lang="cs-CZ" sz="2000" baseline="-25000" dirty="0"/>
              <a:t>1</a:t>
            </a:r>
            <a:r>
              <a:rPr lang="cs-CZ" sz="2000" dirty="0"/>
              <a:t>.</a:t>
            </a:r>
            <a:r>
              <a:rPr lang="cs-CZ" sz="2000" b="1" dirty="0"/>
              <a:t>v</a:t>
            </a:r>
            <a:r>
              <a:rPr lang="cs-CZ" sz="2000" baseline="-25000" dirty="0"/>
              <a:t>1</a:t>
            </a:r>
            <a:r>
              <a:rPr lang="cs-CZ" sz="2000" dirty="0"/>
              <a:t> + m</a:t>
            </a:r>
            <a:r>
              <a:rPr lang="cs-CZ" sz="2000" baseline="-25000" dirty="0"/>
              <a:t>2</a:t>
            </a:r>
            <a:r>
              <a:rPr lang="cs-CZ" sz="2000" dirty="0"/>
              <a:t>.</a:t>
            </a:r>
            <a:r>
              <a:rPr lang="cs-CZ" sz="2000" b="1" dirty="0"/>
              <a:t>v</a:t>
            </a:r>
            <a:r>
              <a:rPr lang="cs-CZ" sz="2000" baseline="-25000" dirty="0"/>
              <a:t>2</a:t>
            </a:r>
            <a:r>
              <a:rPr lang="cs-CZ" sz="2000" dirty="0"/>
              <a:t> = 0     odtud      m</a:t>
            </a:r>
            <a:r>
              <a:rPr lang="cs-CZ" sz="2000" baseline="-25000" dirty="0"/>
              <a:t>1</a:t>
            </a:r>
            <a:r>
              <a:rPr lang="cs-CZ" sz="2000" dirty="0"/>
              <a:t>.</a:t>
            </a:r>
            <a:r>
              <a:rPr lang="cs-CZ" sz="2000" b="1" dirty="0"/>
              <a:t>v</a:t>
            </a:r>
            <a:r>
              <a:rPr lang="cs-CZ" sz="2000" baseline="-25000" dirty="0"/>
              <a:t>1</a:t>
            </a:r>
            <a:r>
              <a:rPr lang="cs-CZ" sz="2000" dirty="0"/>
              <a:t> = - m</a:t>
            </a:r>
            <a:r>
              <a:rPr lang="cs-CZ" sz="2000" baseline="-25000" dirty="0"/>
              <a:t>2</a:t>
            </a:r>
            <a:r>
              <a:rPr lang="cs-CZ" sz="2000" dirty="0"/>
              <a:t>.</a:t>
            </a:r>
            <a:r>
              <a:rPr lang="cs-CZ" sz="2000" b="1" dirty="0"/>
              <a:t>v</a:t>
            </a:r>
            <a:r>
              <a:rPr lang="cs-CZ" sz="2000" baseline="-25000" dirty="0"/>
              <a:t>2</a:t>
            </a:r>
            <a:r>
              <a:rPr lang="cs-CZ" sz="2000" dirty="0"/>
              <a:t> </a:t>
            </a:r>
          </a:p>
          <a:p>
            <a:pPr algn="just"/>
            <a:r>
              <a:rPr lang="cs-CZ" sz="2000" dirty="0"/>
              <a:t>Hybnosti která získají střela a zbraň jsou stejně velké, ale opačného směru. Pro velikosti rychlosti platí </a:t>
            </a:r>
          </a:p>
          <a:p>
            <a:pPr algn="ctr"/>
            <a:r>
              <a:rPr lang="cs-CZ" sz="2000" dirty="0"/>
              <a:t>m</a:t>
            </a:r>
            <a:r>
              <a:rPr lang="cs-CZ" sz="2000" baseline="-25000" dirty="0"/>
              <a:t>1</a:t>
            </a:r>
            <a:r>
              <a:rPr lang="cs-CZ" sz="2000" dirty="0"/>
              <a:t>.v</a:t>
            </a:r>
            <a:r>
              <a:rPr lang="cs-CZ" sz="2000" baseline="-25000" dirty="0"/>
              <a:t>1</a:t>
            </a:r>
            <a:r>
              <a:rPr lang="cs-CZ" sz="2000" dirty="0"/>
              <a:t> = m</a:t>
            </a:r>
            <a:r>
              <a:rPr lang="cs-CZ" sz="2000" baseline="-25000" dirty="0"/>
              <a:t>2</a:t>
            </a:r>
            <a:r>
              <a:rPr lang="cs-CZ" sz="2000" dirty="0"/>
              <a:t>.v</a:t>
            </a:r>
            <a:r>
              <a:rPr lang="cs-CZ" sz="2000" baseline="-25000" dirty="0"/>
              <a:t>2</a:t>
            </a:r>
            <a:r>
              <a:rPr lang="cs-CZ" sz="2000" dirty="0"/>
              <a:t>   a odtud    m</a:t>
            </a:r>
            <a:r>
              <a:rPr lang="cs-CZ" sz="2000" baseline="-25000" dirty="0"/>
              <a:t>1</a:t>
            </a:r>
            <a:r>
              <a:rPr lang="cs-CZ" sz="2000" dirty="0"/>
              <a:t>/m</a:t>
            </a:r>
            <a:r>
              <a:rPr lang="cs-CZ" sz="2000" baseline="-25000" dirty="0"/>
              <a:t>2</a:t>
            </a:r>
            <a:r>
              <a:rPr lang="cs-CZ" sz="2000" dirty="0"/>
              <a:t> = v</a:t>
            </a:r>
            <a:r>
              <a:rPr lang="cs-CZ" sz="2000" baseline="-25000" dirty="0"/>
              <a:t>2</a:t>
            </a:r>
            <a:r>
              <a:rPr lang="cs-CZ" sz="2000" dirty="0"/>
              <a:t>/v</a:t>
            </a:r>
            <a:r>
              <a:rPr lang="cs-CZ" sz="2000" baseline="-25000" dirty="0"/>
              <a:t>1</a:t>
            </a:r>
            <a:r>
              <a:rPr lang="cs-CZ" sz="2000" dirty="0"/>
              <a:t> </a:t>
            </a:r>
          </a:p>
          <a:p>
            <a:pPr algn="just"/>
            <a:r>
              <a:rPr lang="cs-CZ" sz="2000" dirty="0"/>
              <a:t>Velikost rychlosti střely a zbraně jsou v opačném poměru než jejich hmotnosti.</a:t>
            </a:r>
          </a:p>
          <a:p>
            <a:pPr algn="just"/>
            <a:endParaRPr lang="cs-CZ" sz="2000" dirty="0"/>
          </a:p>
        </p:txBody>
      </p:sp>
      <p:pic>
        <p:nvPicPr>
          <p:cNvPr id="8" name="Obrázek 7">
            <a:extLst>
              <a:ext uri="{FF2B5EF4-FFF2-40B4-BE49-F238E27FC236}">
                <a16:creationId xmlns:a16="http://schemas.microsoft.com/office/drawing/2014/main" id="{0880EC87-404E-4BBE-B71C-6E58810D38B2}"/>
              </a:ext>
            </a:extLst>
          </p:cNvPr>
          <p:cNvPicPr>
            <a:picLocks noChangeAspect="1"/>
          </p:cNvPicPr>
          <p:nvPr/>
        </p:nvPicPr>
        <p:blipFill>
          <a:blip r:embed="rId3"/>
          <a:stretch>
            <a:fillRect/>
          </a:stretch>
        </p:blipFill>
        <p:spPr>
          <a:xfrm>
            <a:off x="566738" y="5061755"/>
            <a:ext cx="4905375" cy="1512144"/>
          </a:xfrm>
          <a:prstGeom prst="rect">
            <a:avLst/>
          </a:prstGeom>
        </p:spPr>
      </p:pic>
    </p:spTree>
    <p:extLst>
      <p:ext uri="{BB962C8B-B14F-4D97-AF65-F5344CB8AC3E}">
        <p14:creationId xmlns:p14="http://schemas.microsoft.com/office/powerpoint/2010/main" val="17648553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 on Gifs Animación + Tecnología y Ciencia">
            <a:extLst>
              <a:ext uri="{FF2B5EF4-FFF2-40B4-BE49-F238E27FC236}">
                <a16:creationId xmlns:a16="http://schemas.microsoft.com/office/drawing/2014/main" id="{5A3168B4-E021-482A-B701-7BC7EAF11CE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76861" y="4305300"/>
            <a:ext cx="3414713" cy="22764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E7ED58C2-B6E7-4F1E-82A1-A9DE5A66F92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57635" y="2816096"/>
            <a:ext cx="3405023" cy="1225808"/>
          </a:xfrm>
          <a:prstGeom prst="rect">
            <a:avLst/>
          </a:prstGeom>
          <a:noFill/>
          <a:extLst>
            <a:ext uri="{909E8E84-426E-40DD-AFC4-6F175D3DCCD1}">
              <a14:hiddenFill xmlns:a14="http://schemas.microsoft.com/office/drawing/2010/main">
                <a:solidFill>
                  <a:srgbClr val="FFFFFF"/>
                </a:solidFill>
              </a14:hiddenFill>
            </a:ext>
          </a:extLst>
        </p:spPr>
      </p:pic>
      <p:pic>
        <p:nvPicPr>
          <p:cNvPr id="62466" name="Picture 2" descr="Hiram Maxim posing with his invention, The Maxim Gun, the world's first  fully automatic machine gun (undated, c.1900) &quot;760 shots per minute&quot; [1352  x 850] : HistoryPorn">
            <a:extLst>
              <a:ext uri="{FF2B5EF4-FFF2-40B4-BE49-F238E27FC236}">
                <a16:creationId xmlns:a16="http://schemas.microsoft.com/office/drawing/2014/main" id="{2AC680F4-A5DB-41C5-AE4D-40903E9FC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6508" y="276225"/>
            <a:ext cx="3486150" cy="219155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697025F7-DD19-40D9-8F0A-4964D80AC0A1}"/>
              </a:ext>
            </a:extLst>
          </p:cNvPr>
          <p:cNvSpPr txBox="1"/>
          <p:nvPr/>
        </p:nvSpPr>
        <p:spPr>
          <a:xfrm>
            <a:off x="695325" y="438150"/>
            <a:ext cx="2930354" cy="461665"/>
          </a:xfrm>
          <a:prstGeom prst="rect">
            <a:avLst/>
          </a:prstGeom>
          <a:noFill/>
        </p:spPr>
        <p:txBody>
          <a:bodyPr wrap="none" rtlCol="0">
            <a:spAutoFit/>
          </a:bodyPr>
          <a:lstStyle/>
          <a:p>
            <a:r>
              <a:rPr lang="cs-CZ" sz="2400" b="1" dirty="0"/>
              <a:t>Využití zpětného rázu</a:t>
            </a:r>
          </a:p>
        </p:txBody>
      </p:sp>
      <p:sp>
        <p:nvSpPr>
          <p:cNvPr id="6" name="TextovéPole 5">
            <a:extLst>
              <a:ext uri="{FF2B5EF4-FFF2-40B4-BE49-F238E27FC236}">
                <a16:creationId xmlns:a16="http://schemas.microsoft.com/office/drawing/2014/main" id="{677557A5-F26C-4A78-B8D6-E2C9DDF6F64E}"/>
              </a:ext>
            </a:extLst>
          </p:cNvPr>
          <p:cNvSpPr txBox="1"/>
          <p:nvPr/>
        </p:nvSpPr>
        <p:spPr>
          <a:xfrm>
            <a:off x="1198123" y="1821418"/>
            <a:ext cx="2541208" cy="369332"/>
          </a:xfrm>
          <a:prstGeom prst="rect">
            <a:avLst/>
          </a:prstGeom>
          <a:noFill/>
        </p:spPr>
        <p:txBody>
          <a:bodyPr wrap="none" rtlCol="0">
            <a:spAutoFit/>
          </a:bodyPr>
          <a:lstStyle/>
          <a:p>
            <a:r>
              <a:rPr lang="cs-CZ" dirty="0"/>
              <a:t>Maximův kulomet (1883)</a:t>
            </a:r>
          </a:p>
        </p:txBody>
      </p:sp>
      <p:sp>
        <p:nvSpPr>
          <p:cNvPr id="7" name="TextovéPole 6">
            <a:extLst>
              <a:ext uri="{FF2B5EF4-FFF2-40B4-BE49-F238E27FC236}">
                <a16:creationId xmlns:a16="http://schemas.microsoft.com/office/drawing/2014/main" id="{E7F54BF1-4963-4C1F-A8CB-BB87FA6A81DD}"/>
              </a:ext>
            </a:extLst>
          </p:cNvPr>
          <p:cNvSpPr txBox="1"/>
          <p:nvPr/>
        </p:nvSpPr>
        <p:spPr>
          <a:xfrm>
            <a:off x="971550" y="4667250"/>
            <a:ext cx="3338863" cy="369332"/>
          </a:xfrm>
          <a:prstGeom prst="rect">
            <a:avLst/>
          </a:prstGeom>
          <a:noFill/>
        </p:spPr>
        <p:txBody>
          <a:bodyPr wrap="none" rtlCol="0">
            <a:spAutoFit/>
          </a:bodyPr>
          <a:lstStyle/>
          <a:p>
            <a:r>
              <a:rPr lang="cs-CZ" dirty="0"/>
              <a:t>Samonabíjecí automatické zbraně</a:t>
            </a:r>
          </a:p>
        </p:txBody>
      </p:sp>
    </p:spTree>
    <p:extLst>
      <p:ext uri="{BB962C8B-B14F-4D97-AF65-F5344CB8AC3E}">
        <p14:creationId xmlns:p14="http://schemas.microsoft.com/office/powerpoint/2010/main" val="9910854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a:extLst>
              <a:ext uri="{FF2B5EF4-FFF2-40B4-BE49-F238E27FC236}">
                <a16:creationId xmlns:a16="http://schemas.microsoft.com/office/drawing/2014/main" id="{DFDADD63-5F75-4F6A-8897-421652DB8F89}"/>
              </a:ext>
            </a:extLst>
          </p:cNvPr>
          <p:cNvSpPr txBox="1"/>
          <p:nvPr/>
        </p:nvSpPr>
        <p:spPr>
          <a:xfrm>
            <a:off x="209550" y="5222342"/>
            <a:ext cx="8801100" cy="1015663"/>
          </a:xfrm>
          <a:prstGeom prst="rect">
            <a:avLst/>
          </a:prstGeom>
          <a:noFill/>
        </p:spPr>
        <p:txBody>
          <a:bodyPr wrap="square">
            <a:spAutoFit/>
          </a:bodyPr>
          <a:lstStyle/>
          <a:p>
            <a:pPr algn="just" eaLnBrk="1" hangingPunct="1">
              <a:spcBef>
                <a:spcPct val="50000"/>
              </a:spcBef>
            </a:pPr>
            <a:r>
              <a:rPr lang="cs-CZ" altLang="cs-CZ" sz="2000" dirty="0"/>
              <a:t>Je zřejmé, že </a:t>
            </a:r>
            <a:r>
              <a:rPr lang="cs-CZ" altLang="cs-CZ" sz="2000" u="sng" dirty="0"/>
              <a:t>stejné změny hybnosti může být dosaženo krátkodobým působením velké síly nebo delším působením síly malé</a:t>
            </a:r>
            <a:r>
              <a:rPr lang="cs-CZ" altLang="cs-CZ" sz="2000" dirty="0"/>
              <a:t>. Nastane-li změna hybnosti za malý časový interval, působí velká síla (Proto bolí, když se klepneme kladívkem.)</a:t>
            </a:r>
          </a:p>
        </p:txBody>
      </p:sp>
      <p:sp>
        <p:nvSpPr>
          <p:cNvPr id="75779" name="Rectangle 3">
            <a:extLst>
              <a:ext uri="{FF2B5EF4-FFF2-40B4-BE49-F238E27FC236}">
                <a16:creationId xmlns:a16="http://schemas.microsoft.com/office/drawing/2014/main" id="{9C84CA6C-75D5-47C7-BB53-08440F3E2A7B}"/>
              </a:ext>
            </a:extLst>
          </p:cNvPr>
          <p:cNvSpPr>
            <a:spLocks noGrp="1" noChangeArrowheads="1"/>
          </p:cNvSpPr>
          <p:nvPr>
            <p:ph type="body" idx="1"/>
          </p:nvPr>
        </p:nvSpPr>
        <p:spPr>
          <a:xfrm>
            <a:off x="171450" y="858322"/>
            <a:ext cx="8839200" cy="1195422"/>
          </a:xfrm>
        </p:spPr>
        <p:txBody>
          <a:bodyPr>
            <a:normAutofit/>
          </a:bodyPr>
          <a:lstStyle/>
          <a:p>
            <a:pPr marL="0" indent="0" algn="just">
              <a:buClr>
                <a:schemeClr val="tx1"/>
              </a:buClr>
              <a:buNone/>
            </a:pPr>
            <a:r>
              <a:rPr lang="cs-CZ" altLang="cs-CZ" sz="2000" b="1" dirty="0"/>
              <a:t>Impuls síly </a:t>
            </a:r>
            <a:r>
              <a:rPr lang="cs-CZ" altLang="cs-CZ" sz="2000" dirty="0"/>
              <a:t>(I, jednotka </a:t>
            </a:r>
            <a:r>
              <a:rPr lang="cs-CZ" altLang="cs-CZ" sz="2000" dirty="0" err="1"/>
              <a:t>N.s</a:t>
            </a:r>
            <a:r>
              <a:rPr lang="cs-CZ" altLang="cs-CZ" sz="2000" dirty="0"/>
              <a:t>) je vektorová veličina, vyjadřující </a:t>
            </a:r>
            <a:r>
              <a:rPr lang="cs-CZ" altLang="cs-CZ" sz="2000" u="sng" dirty="0"/>
              <a:t>časový účinek síly</a:t>
            </a:r>
            <a:r>
              <a:rPr lang="cs-CZ" altLang="cs-CZ" sz="2000" dirty="0"/>
              <a:t>. Je roven změně hybnosti </a:t>
            </a:r>
            <a:r>
              <a:rPr lang="el-GR" altLang="cs-CZ" sz="2000" dirty="0"/>
              <a:t>Δ</a:t>
            </a:r>
            <a:r>
              <a:rPr lang="cs-CZ" altLang="cs-CZ" sz="2000" b="1" i="1" dirty="0"/>
              <a:t>p</a:t>
            </a:r>
            <a:r>
              <a:rPr lang="el-GR" altLang="cs-CZ" sz="2000" dirty="0"/>
              <a:t> </a:t>
            </a:r>
            <a:r>
              <a:rPr lang="cs-CZ" altLang="cs-CZ" sz="2000" dirty="0"/>
              <a:t>tělesa, závisí na něm změna hybnosti tělesa. Tento vztah znamená, že změna hybnosti za určitý časový okamžik </a:t>
            </a:r>
            <a:r>
              <a:rPr lang="el-GR" altLang="cs-CZ" sz="2000" dirty="0"/>
              <a:t>Δ</a:t>
            </a:r>
            <a:r>
              <a:rPr lang="cs-CZ" altLang="cs-CZ" sz="2000" i="1" dirty="0"/>
              <a:t>t</a:t>
            </a:r>
            <a:r>
              <a:rPr lang="cs-CZ" altLang="cs-CZ" sz="2000" dirty="0"/>
              <a:t> je roven změně hybnosti tělesa, na něž síla působí </a:t>
            </a:r>
            <a:r>
              <a:rPr lang="cs-CZ" sz="2000" dirty="0"/>
              <a:t>(= </a:t>
            </a:r>
            <a:r>
              <a:rPr lang="cs-CZ" sz="2000" b="1" dirty="0"/>
              <a:t>I. impulsová věta</a:t>
            </a:r>
            <a:r>
              <a:rPr lang="cs-CZ" sz="2000" dirty="0"/>
              <a:t>)</a:t>
            </a:r>
            <a:r>
              <a:rPr lang="cs-CZ" altLang="cs-CZ" sz="2000" dirty="0"/>
              <a:t>. </a:t>
            </a:r>
          </a:p>
          <a:p>
            <a:pPr marL="0" indent="0" algn="just">
              <a:buClr>
                <a:schemeClr val="tx1"/>
              </a:buClr>
              <a:buNone/>
            </a:pPr>
            <a:endParaRPr lang="cs-CZ" altLang="cs-CZ" sz="2000" dirty="0"/>
          </a:p>
        </p:txBody>
      </p:sp>
      <p:sp>
        <p:nvSpPr>
          <p:cNvPr id="75791" name="Rectangle 15">
            <a:extLst>
              <a:ext uri="{FF2B5EF4-FFF2-40B4-BE49-F238E27FC236}">
                <a16:creationId xmlns:a16="http://schemas.microsoft.com/office/drawing/2014/main" id="{ADB74CD0-39AA-4AAF-894F-61F605A00D3F}"/>
              </a:ext>
            </a:extLst>
          </p:cNvPr>
          <p:cNvSpPr>
            <a:spLocks noChangeArrowheads="1"/>
          </p:cNvSpPr>
          <p:nvPr/>
        </p:nvSpPr>
        <p:spPr bwMode="auto">
          <a:xfrm>
            <a:off x="0" y="3338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graphicFrame>
        <p:nvGraphicFramePr>
          <p:cNvPr id="75795" name="Object 19">
            <a:extLst>
              <a:ext uri="{FF2B5EF4-FFF2-40B4-BE49-F238E27FC236}">
                <a16:creationId xmlns:a16="http://schemas.microsoft.com/office/drawing/2014/main" id="{CD3CC848-5493-45C6-9224-FD413E7EA8EF}"/>
              </a:ext>
            </a:extLst>
          </p:cNvPr>
          <p:cNvGraphicFramePr>
            <a:graphicFrameLocks noChangeAspect="1"/>
          </p:cNvGraphicFramePr>
          <p:nvPr>
            <p:extLst>
              <p:ext uri="{D42A27DB-BD31-4B8C-83A1-F6EECF244321}">
                <p14:modId xmlns:p14="http://schemas.microsoft.com/office/powerpoint/2010/main" val="4049348278"/>
              </p:ext>
            </p:extLst>
          </p:nvPr>
        </p:nvGraphicFramePr>
        <p:xfrm>
          <a:off x="1232898" y="2124618"/>
          <a:ext cx="1755245" cy="426656"/>
        </p:xfrm>
        <a:graphic>
          <a:graphicData uri="http://schemas.openxmlformats.org/presentationml/2006/ole">
            <mc:AlternateContent xmlns:mc="http://schemas.openxmlformats.org/markup-compatibility/2006">
              <mc:Choice xmlns:v="urn:schemas-microsoft-com:vml" Requires="v">
                <p:oleObj name="Rovnice" r:id="rId2" imgW="977900" imgH="241300" progId="Equation.3">
                  <p:embed/>
                </p:oleObj>
              </mc:Choice>
              <mc:Fallback>
                <p:oleObj name="Rovnice" r:id="rId2" imgW="977900" imgH="241300" progId="Equation.3">
                  <p:embed/>
                  <p:pic>
                    <p:nvPicPr>
                      <p:cNvPr id="75795" name="Object 19">
                        <a:extLst>
                          <a:ext uri="{FF2B5EF4-FFF2-40B4-BE49-F238E27FC236}">
                            <a16:creationId xmlns:a16="http://schemas.microsoft.com/office/drawing/2014/main" id="{CD3CC848-5493-45C6-9224-FD413E7EA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898" y="2124618"/>
                        <a:ext cx="1755245" cy="426656"/>
                      </a:xfrm>
                      <a:prstGeom prst="rect">
                        <a:avLst/>
                      </a:prstGeom>
                      <a:noFill/>
                    </p:spPr>
                  </p:pic>
                </p:oleObj>
              </mc:Fallback>
            </mc:AlternateContent>
          </a:graphicData>
        </a:graphic>
      </p:graphicFrame>
      <p:graphicFrame>
        <p:nvGraphicFramePr>
          <p:cNvPr id="3" name="Object 5">
            <a:extLst>
              <a:ext uri="{FF2B5EF4-FFF2-40B4-BE49-F238E27FC236}">
                <a16:creationId xmlns:a16="http://schemas.microsoft.com/office/drawing/2014/main" id="{C18CDDD8-FBA7-457E-B3F0-6D301609FDCB}"/>
              </a:ext>
            </a:extLst>
          </p:cNvPr>
          <p:cNvGraphicFramePr>
            <a:graphicFrameLocks noChangeAspect="1"/>
          </p:cNvGraphicFramePr>
          <p:nvPr>
            <p:extLst>
              <p:ext uri="{D42A27DB-BD31-4B8C-83A1-F6EECF244321}">
                <p14:modId xmlns:p14="http://schemas.microsoft.com/office/powerpoint/2010/main" val="1975070353"/>
              </p:ext>
            </p:extLst>
          </p:nvPr>
        </p:nvGraphicFramePr>
        <p:xfrm>
          <a:off x="486238" y="4203876"/>
          <a:ext cx="4250149" cy="767817"/>
        </p:xfrm>
        <a:graphic>
          <a:graphicData uri="http://schemas.openxmlformats.org/presentationml/2006/ole">
            <mc:AlternateContent xmlns:mc="http://schemas.openxmlformats.org/markup-compatibility/2006">
              <mc:Choice xmlns:v="urn:schemas-microsoft-com:vml" Requires="v">
                <p:oleObj name="Equation" r:id="rId4" imgW="2743200" imgH="495300" progId="Equation.DSMT4">
                  <p:embed/>
                </p:oleObj>
              </mc:Choice>
              <mc:Fallback>
                <p:oleObj name="Equation" r:id="rId4" imgW="2743200" imgH="495300" progId="Equation.DSMT4">
                  <p:embed/>
                  <p:pic>
                    <p:nvPicPr>
                      <p:cNvPr id="3" name="Object 5">
                        <a:extLst>
                          <a:ext uri="{FF2B5EF4-FFF2-40B4-BE49-F238E27FC236}">
                            <a16:creationId xmlns:a16="http://schemas.microsoft.com/office/drawing/2014/main" id="{C18CDDD8-FBA7-457E-B3F0-6D301609FD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238" y="4203876"/>
                        <a:ext cx="4250149" cy="767817"/>
                      </a:xfrm>
                      <a:prstGeom prst="rect">
                        <a:avLst/>
                      </a:prstGeom>
                      <a:noFill/>
                      <a:ln>
                        <a:noFill/>
                      </a:ln>
                      <a:effectLst/>
                    </p:spPr>
                  </p:pic>
                </p:oleObj>
              </mc:Fallback>
            </mc:AlternateContent>
          </a:graphicData>
        </a:graphic>
      </p:graphicFrame>
      <p:sp>
        <p:nvSpPr>
          <p:cNvPr id="10" name="Rectangle 4">
            <a:extLst>
              <a:ext uri="{FF2B5EF4-FFF2-40B4-BE49-F238E27FC236}">
                <a16:creationId xmlns:a16="http://schemas.microsoft.com/office/drawing/2014/main" id="{AA666DA3-2B55-4EB8-B2FA-2B3267FED5F0}"/>
              </a:ext>
            </a:extLst>
          </p:cNvPr>
          <p:cNvSpPr>
            <a:spLocks noGrp="1" noChangeArrowheads="1"/>
          </p:cNvSpPr>
          <p:nvPr>
            <p:ph type="title"/>
          </p:nvPr>
        </p:nvSpPr>
        <p:spPr>
          <a:xfrm>
            <a:off x="314325" y="229394"/>
            <a:ext cx="7886700" cy="435663"/>
          </a:xfrm>
        </p:spPr>
        <p:txBody>
          <a:bodyPr>
            <a:normAutofit/>
          </a:bodyPr>
          <a:lstStyle/>
          <a:p>
            <a:pPr eaLnBrk="1" hangingPunct="1"/>
            <a:r>
              <a:rPr lang="cs-CZ" altLang="cs-CZ" sz="2400" b="1" dirty="0">
                <a:latin typeface="+mn-lt"/>
              </a:rPr>
              <a:t>Impuls síly (silový popud)</a:t>
            </a:r>
          </a:p>
        </p:txBody>
      </p:sp>
      <p:sp>
        <p:nvSpPr>
          <p:cNvPr id="2" name="TextovéPole 1">
            <a:extLst>
              <a:ext uri="{FF2B5EF4-FFF2-40B4-BE49-F238E27FC236}">
                <a16:creationId xmlns:a16="http://schemas.microsoft.com/office/drawing/2014/main" id="{D0124163-2FDE-44A7-9B2C-2A6C38ED6EFF}"/>
              </a:ext>
            </a:extLst>
          </p:cNvPr>
          <p:cNvSpPr txBox="1"/>
          <p:nvPr/>
        </p:nvSpPr>
        <p:spPr>
          <a:xfrm>
            <a:off x="6053116" y="2066222"/>
            <a:ext cx="1289712" cy="461665"/>
          </a:xfrm>
          <a:prstGeom prst="rect">
            <a:avLst/>
          </a:prstGeom>
          <a:noFill/>
        </p:spPr>
        <p:txBody>
          <a:bodyPr wrap="none" rtlCol="0">
            <a:spAutoFit/>
          </a:bodyPr>
          <a:lstStyle/>
          <a:p>
            <a:r>
              <a:rPr lang="cs-CZ" sz="2400" b="1" dirty="0"/>
              <a:t>F</a:t>
            </a:r>
            <a:r>
              <a:rPr lang="cs-CZ" sz="2400" dirty="0"/>
              <a:t> = </a:t>
            </a:r>
            <a:r>
              <a:rPr lang="cs-CZ" sz="2400" dirty="0" err="1"/>
              <a:t>konst</a:t>
            </a:r>
            <a:endParaRPr lang="cs-CZ" sz="2400" dirty="0"/>
          </a:p>
        </p:txBody>
      </p:sp>
      <p:sp>
        <p:nvSpPr>
          <p:cNvPr id="4" name="TextovéPole 3">
            <a:extLst>
              <a:ext uri="{FF2B5EF4-FFF2-40B4-BE49-F238E27FC236}">
                <a16:creationId xmlns:a16="http://schemas.microsoft.com/office/drawing/2014/main" id="{FC182389-C9C8-4F76-9767-676F05A5DE9A}"/>
              </a:ext>
            </a:extLst>
          </p:cNvPr>
          <p:cNvSpPr txBox="1"/>
          <p:nvPr/>
        </p:nvSpPr>
        <p:spPr>
          <a:xfrm>
            <a:off x="6155857" y="3198167"/>
            <a:ext cx="1289712" cy="461665"/>
          </a:xfrm>
          <a:prstGeom prst="rect">
            <a:avLst/>
          </a:prstGeom>
          <a:noFill/>
        </p:spPr>
        <p:txBody>
          <a:bodyPr wrap="none" rtlCol="0">
            <a:spAutoFit/>
          </a:bodyPr>
          <a:lstStyle/>
          <a:p>
            <a:r>
              <a:rPr lang="cs-CZ" sz="2400" b="1" dirty="0"/>
              <a:t>F</a:t>
            </a:r>
            <a:r>
              <a:rPr lang="cs-CZ" sz="2400" dirty="0"/>
              <a:t> ≠ </a:t>
            </a:r>
            <a:r>
              <a:rPr lang="cs-CZ" sz="2400" dirty="0" err="1"/>
              <a:t>konst</a:t>
            </a:r>
            <a:endParaRPr lang="cs-CZ" sz="2400" dirty="0"/>
          </a:p>
        </p:txBody>
      </p:sp>
      <p:sp>
        <p:nvSpPr>
          <p:cNvPr id="6" name="TextovéPole 5">
            <a:extLst>
              <a:ext uri="{FF2B5EF4-FFF2-40B4-BE49-F238E27FC236}">
                <a16:creationId xmlns:a16="http://schemas.microsoft.com/office/drawing/2014/main" id="{2BA6FC14-D605-4220-A1D3-9F4991C88323}"/>
              </a:ext>
            </a:extLst>
          </p:cNvPr>
          <p:cNvSpPr txBox="1"/>
          <p:nvPr/>
        </p:nvSpPr>
        <p:spPr>
          <a:xfrm>
            <a:off x="486238" y="3062256"/>
            <a:ext cx="4572000" cy="1015663"/>
          </a:xfrm>
          <a:prstGeom prst="rect">
            <a:avLst/>
          </a:prstGeom>
          <a:noFill/>
        </p:spPr>
        <p:txBody>
          <a:bodyPr wrap="square">
            <a:spAutoFit/>
          </a:bodyPr>
          <a:lstStyle/>
          <a:p>
            <a:r>
              <a:rPr lang="cs-CZ" sz="2000" b="0" i="0" dirty="0" err="1">
                <a:effectLst/>
              </a:rPr>
              <a:t>d</a:t>
            </a:r>
            <a:r>
              <a:rPr lang="cs-CZ" sz="2000" b="1" i="0" dirty="0" err="1">
                <a:effectLst/>
              </a:rPr>
              <a:t>p</a:t>
            </a:r>
            <a:r>
              <a:rPr lang="cs-CZ" sz="2000" b="0" i="0" dirty="0">
                <a:effectLst/>
              </a:rPr>
              <a:t>/</a:t>
            </a:r>
            <a:r>
              <a:rPr lang="cs-CZ" sz="2000" b="0" i="0" dirty="0" err="1">
                <a:effectLst/>
              </a:rPr>
              <a:t>dt</a:t>
            </a:r>
            <a:r>
              <a:rPr lang="cs-CZ" sz="2000" b="0" i="0" dirty="0">
                <a:effectLst/>
              </a:rPr>
              <a:t> = m . </a:t>
            </a:r>
            <a:r>
              <a:rPr lang="cs-CZ" sz="2000" b="0" i="0" dirty="0" err="1">
                <a:effectLst/>
              </a:rPr>
              <a:t>d</a:t>
            </a:r>
            <a:r>
              <a:rPr lang="cs-CZ" sz="2000" b="1" i="0" dirty="0" err="1">
                <a:effectLst/>
              </a:rPr>
              <a:t>v</a:t>
            </a:r>
            <a:r>
              <a:rPr lang="cs-CZ" sz="2000" b="0" i="0" dirty="0">
                <a:effectLst/>
              </a:rPr>
              <a:t>/</a:t>
            </a:r>
            <a:r>
              <a:rPr lang="cs-CZ" sz="2000" b="0" i="0" dirty="0" err="1">
                <a:effectLst/>
              </a:rPr>
              <a:t>dt</a:t>
            </a:r>
            <a:r>
              <a:rPr lang="cs-CZ" sz="2000" b="0" i="0" dirty="0">
                <a:effectLst/>
              </a:rPr>
              <a:t> = m </a:t>
            </a:r>
            <a:r>
              <a:rPr lang="cs-CZ" sz="2000" dirty="0"/>
              <a:t>.</a:t>
            </a:r>
            <a:r>
              <a:rPr lang="cs-CZ" sz="2000" b="0" i="0" dirty="0">
                <a:effectLst/>
              </a:rPr>
              <a:t> </a:t>
            </a:r>
            <a:r>
              <a:rPr lang="cs-CZ" sz="2000" b="1" i="0" dirty="0">
                <a:effectLst/>
              </a:rPr>
              <a:t>a</a:t>
            </a:r>
            <a:r>
              <a:rPr lang="cs-CZ" sz="2000" b="0" i="0" dirty="0">
                <a:effectLst/>
              </a:rPr>
              <a:t> = </a:t>
            </a:r>
            <a:r>
              <a:rPr lang="cs-CZ" sz="2000" b="1" i="0" dirty="0">
                <a:effectLst/>
              </a:rPr>
              <a:t>F   </a:t>
            </a:r>
            <a:r>
              <a:rPr lang="cs-CZ" sz="2000" i="0" dirty="0">
                <a:effectLst/>
              </a:rPr>
              <a:t>(síla)</a:t>
            </a:r>
          </a:p>
          <a:p>
            <a:r>
              <a:rPr lang="cs-CZ" sz="2000" b="0" i="0" dirty="0" err="1">
                <a:effectLst/>
              </a:rPr>
              <a:t>d</a:t>
            </a:r>
            <a:r>
              <a:rPr lang="cs-CZ" sz="2000" b="1" i="0" dirty="0" err="1">
                <a:effectLst/>
              </a:rPr>
              <a:t>p</a:t>
            </a:r>
            <a:r>
              <a:rPr lang="cs-CZ" sz="2000" b="0" i="0" dirty="0">
                <a:effectLst/>
              </a:rPr>
              <a:t> = m . </a:t>
            </a:r>
            <a:r>
              <a:rPr lang="cs-CZ" sz="2000" b="0" i="0" dirty="0" err="1">
                <a:effectLst/>
              </a:rPr>
              <a:t>d</a:t>
            </a:r>
            <a:r>
              <a:rPr lang="cs-CZ" sz="2000" b="1" i="0" dirty="0" err="1">
                <a:effectLst/>
              </a:rPr>
              <a:t>v</a:t>
            </a:r>
            <a:r>
              <a:rPr lang="cs-CZ" sz="2000" b="0" i="0" dirty="0">
                <a:effectLst/>
              </a:rPr>
              <a:t>/</a:t>
            </a:r>
            <a:r>
              <a:rPr lang="cs-CZ" sz="2000" b="0" i="0" dirty="0" err="1">
                <a:effectLst/>
              </a:rPr>
              <a:t>dt</a:t>
            </a:r>
            <a:r>
              <a:rPr lang="cs-CZ" sz="2000" b="0" i="0" dirty="0">
                <a:effectLst/>
              </a:rPr>
              <a:t> . </a:t>
            </a:r>
            <a:r>
              <a:rPr lang="cs-CZ" sz="2000" b="0" i="0" dirty="0" err="1">
                <a:effectLst/>
              </a:rPr>
              <a:t>dt</a:t>
            </a:r>
            <a:endParaRPr lang="cs-CZ" sz="2000" b="1" dirty="0"/>
          </a:p>
          <a:p>
            <a:r>
              <a:rPr lang="cs-CZ" sz="2000" b="0" i="0" dirty="0" err="1">
                <a:effectLst/>
              </a:rPr>
              <a:t>d</a:t>
            </a:r>
            <a:r>
              <a:rPr lang="cs-CZ" sz="2000" b="1" i="0" dirty="0" err="1">
                <a:effectLst/>
              </a:rPr>
              <a:t>p</a:t>
            </a:r>
            <a:r>
              <a:rPr lang="cs-CZ" sz="2000" b="0" i="0" dirty="0">
                <a:effectLst/>
              </a:rPr>
              <a:t> = </a:t>
            </a:r>
            <a:r>
              <a:rPr lang="cs-CZ" sz="2000" b="1" i="0" dirty="0">
                <a:effectLst/>
              </a:rPr>
              <a:t>F</a:t>
            </a:r>
            <a:r>
              <a:rPr lang="cs-CZ" sz="2000" i="0" dirty="0">
                <a:effectLst/>
              </a:rPr>
              <a:t>(t)</a:t>
            </a:r>
            <a:r>
              <a:rPr lang="cs-CZ" sz="2000" b="0" i="0" dirty="0">
                <a:effectLst/>
              </a:rPr>
              <a:t> . </a:t>
            </a:r>
            <a:r>
              <a:rPr lang="cs-CZ" sz="2000" b="0" i="0" dirty="0" err="1">
                <a:effectLst/>
              </a:rPr>
              <a:t>dt</a:t>
            </a:r>
            <a:r>
              <a:rPr lang="cs-CZ" sz="2000" b="1" i="0" dirty="0">
                <a:effectLst/>
              </a:rPr>
              <a:t>    </a:t>
            </a:r>
            <a:r>
              <a:rPr lang="cs-CZ" sz="2000" i="0" dirty="0">
                <a:effectLst/>
              </a:rPr>
              <a:t>(impuls síly)</a:t>
            </a:r>
            <a:endParaRPr lang="cs-CZ" sz="2000" dirty="0"/>
          </a:p>
        </p:txBody>
      </p:sp>
      <p:sp>
        <p:nvSpPr>
          <p:cNvPr id="5" name="TextovéPole 4">
            <a:extLst>
              <a:ext uri="{FF2B5EF4-FFF2-40B4-BE49-F238E27FC236}">
                <a16:creationId xmlns:a16="http://schemas.microsoft.com/office/drawing/2014/main" id="{CE802D6D-FEC4-4B6F-B191-1910A94B5F6F}"/>
              </a:ext>
            </a:extLst>
          </p:cNvPr>
          <p:cNvSpPr txBox="1"/>
          <p:nvPr/>
        </p:nvSpPr>
        <p:spPr>
          <a:xfrm>
            <a:off x="1232898" y="2551274"/>
            <a:ext cx="1378647" cy="400110"/>
          </a:xfrm>
          <a:prstGeom prst="rect">
            <a:avLst/>
          </a:prstGeom>
          <a:noFill/>
        </p:spPr>
        <p:txBody>
          <a:bodyPr wrap="none" rtlCol="0">
            <a:spAutoFit/>
          </a:bodyPr>
          <a:lstStyle/>
          <a:p>
            <a:r>
              <a:rPr lang="cs-CZ" sz="2000" b="1" dirty="0"/>
              <a:t>F</a:t>
            </a:r>
            <a:r>
              <a:rPr lang="cs-CZ" sz="2000" dirty="0"/>
              <a:t>.</a:t>
            </a:r>
            <a:r>
              <a:rPr lang="el-GR" sz="2000" dirty="0"/>
              <a:t>Δ</a:t>
            </a:r>
            <a:r>
              <a:rPr lang="cs-CZ" sz="2000" dirty="0"/>
              <a:t>t = m.</a:t>
            </a:r>
            <a:r>
              <a:rPr lang="el-GR" sz="2000" dirty="0"/>
              <a:t>Δ</a:t>
            </a:r>
            <a:r>
              <a:rPr lang="cs-CZ" sz="2000" b="1" dirty="0"/>
              <a:t>v</a:t>
            </a:r>
            <a:endParaRPr lang="cs-CZ" sz="2000" dirty="0"/>
          </a:p>
        </p:txBody>
      </p:sp>
      <p:sp>
        <p:nvSpPr>
          <p:cNvPr id="7" name="Obdélník 6">
            <a:extLst>
              <a:ext uri="{FF2B5EF4-FFF2-40B4-BE49-F238E27FC236}">
                <a16:creationId xmlns:a16="http://schemas.microsoft.com/office/drawing/2014/main" id="{8AC413B7-5D8A-45ED-B89B-112A1C6DD709}"/>
              </a:ext>
            </a:extLst>
          </p:cNvPr>
          <p:cNvSpPr/>
          <p:nvPr/>
        </p:nvSpPr>
        <p:spPr>
          <a:xfrm>
            <a:off x="1232898" y="2551274"/>
            <a:ext cx="1378647" cy="4001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462325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a:extLst>
              <a:ext uri="{FF2B5EF4-FFF2-40B4-BE49-F238E27FC236}">
                <a16:creationId xmlns:a16="http://schemas.microsoft.com/office/drawing/2014/main" id="{BEB84B4A-4C3D-4252-BCD7-C68313803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98" y="2943894"/>
            <a:ext cx="4294596" cy="3670055"/>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a:extLst>
              <a:ext uri="{FF2B5EF4-FFF2-40B4-BE49-F238E27FC236}">
                <a16:creationId xmlns:a16="http://schemas.microsoft.com/office/drawing/2014/main" id="{A83AD3B2-9230-49C0-8B36-B0084024B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7612" y="3005966"/>
            <a:ext cx="4664468" cy="354590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043CD837-780F-449D-8A55-37299C2A8048}"/>
              </a:ext>
            </a:extLst>
          </p:cNvPr>
          <p:cNvSpPr txBox="1"/>
          <p:nvPr/>
        </p:nvSpPr>
        <p:spPr>
          <a:xfrm>
            <a:off x="401495" y="1921267"/>
            <a:ext cx="3573801" cy="707886"/>
          </a:xfrm>
          <a:prstGeom prst="rect">
            <a:avLst/>
          </a:prstGeom>
          <a:noFill/>
        </p:spPr>
        <p:txBody>
          <a:bodyPr wrap="square" rtlCol="0">
            <a:spAutoFit/>
          </a:bodyPr>
          <a:lstStyle/>
          <a:p>
            <a:pPr algn="ctr"/>
            <a:r>
              <a:rPr lang="en-US" sz="2000" i="1" dirty="0" err="1"/>
              <a:t>Impuls</a:t>
            </a:r>
            <a:r>
              <a:rPr lang="cs-CZ" sz="2000" i="1" dirty="0" err="1"/>
              <a:t>ová</a:t>
            </a:r>
            <a:r>
              <a:rPr lang="cs-CZ" sz="2000" i="1" dirty="0"/>
              <a:t> síla malá, delší čas působení</a:t>
            </a:r>
          </a:p>
        </p:txBody>
      </p:sp>
      <p:sp>
        <p:nvSpPr>
          <p:cNvPr id="5" name="TextovéPole 4">
            <a:extLst>
              <a:ext uri="{FF2B5EF4-FFF2-40B4-BE49-F238E27FC236}">
                <a16:creationId xmlns:a16="http://schemas.microsoft.com/office/drawing/2014/main" id="{E5D23641-85E2-46D7-A114-AAD21C0947C5}"/>
              </a:ext>
            </a:extLst>
          </p:cNvPr>
          <p:cNvSpPr txBox="1"/>
          <p:nvPr/>
        </p:nvSpPr>
        <p:spPr>
          <a:xfrm>
            <a:off x="4776573" y="1921267"/>
            <a:ext cx="3573801" cy="707886"/>
          </a:xfrm>
          <a:prstGeom prst="rect">
            <a:avLst/>
          </a:prstGeom>
          <a:noFill/>
        </p:spPr>
        <p:txBody>
          <a:bodyPr wrap="square" rtlCol="0">
            <a:spAutoFit/>
          </a:bodyPr>
          <a:lstStyle/>
          <a:p>
            <a:pPr algn="ctr"/>
            <a:r>
              <a:rPr lang="en-US" sz="2000" i="1" dirty="0" err="1"/>
              <a:t>Impuls</a:t>
            </a:r>
            <a:r>
              <a:rPr lang="cs-CZ" sz="2000" i="1" dirty="0" err="1"/>
              <a:t>ová</a:t>
            </a:r>
            <a:r>
              <a:rPr lang="cs-CZ" sz="2000" i="1" dirty="0"/>
              <a:t> síla velká, krátký čas působení</a:t>
            </a:r>
          </a:p>
        </p:txBody>
      </p:sp>
      <p:sp>
        <p:nvSpPr>
          <p:cNvPr id="2" name="TextovéPole 1">
            <a:extLst>
              <a:ext uri="{FF2B5EF4-FFF2-40B4-BE49-F238E27FC236}">
                <a16:creationId xmlns:a16="http://schemas.microsoft.com/office/drawing/2014/main" id="{2CD3C025-2132-422A-92ED-E97103ADA687}"/>
              </a:ext>
            </a:extLst>
          </p:cNvPr>
          <p:cNvSpPr txBox="1"/>
          <p:nvPr/>
        </p:nvSpPr>
        <p:spPr>
          <a:xfrm>
            <a:off x="165940" y="127237"/>
            <a:ext cx="5494372" cy="1015663"/>
          </a:xfrm>
          <a:prstGeom prst="rect">
            <a:avLst/>
          </a:prstGeom>
          <a:noFill/>
        </p:spPr>
        <p:txBody>
          <a:bodyPr wrap="square">
            <a:spAutoFit/>
          </a:bodyPr>
          <a:lstStyle/>
          <a:p>
            <a:pPr algn="just"/>
            <a:r>
              <a:rPr lang="cs-CZ" sz="2000" dirty="0"/>
              <a:t>Malá síla po dlouhou dobu nedokáže těleso rozpohybovat, zatímco velká síla po krátkou dobu uvede těleso do pohybu. </a:t>
            </a:r>
          </a:p>
        </p:txBody>
      </p:sp>
      <p:pic>
        <p:nvPicPr>
          <p:cNvPr id="7" name="Picture 2" descr="Impulse diagram">
            <a:extLst>
              <a:ext uri="{FF2B5EF4-FFF2-40B4-BE49-F238E27FC236}">
                <a16:creationId xmlns:a16="http://schemas.microsoft.com/office/drawing/2014/main" id="{FF398E23-F178-4F69-B903-89B882B8FC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0275" y="306125"/>
            <a:ext cx="2838450" cy="1212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338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627D374-6B29-4367-93DA-652C98188930}"/>
              </a:ext>
            </a:extLst>
          </p:cNvPr>
          <p:cNvSpPr txBox="1"/>
          <p:nvPr/>
        </p:nvSpPr>
        <p:spPr>
          <a:xfrm>
            <a:off x="165939" y="692978"/>
            <a:ext cx="7204163" cy="4339650"/>
          </a:xfrm>
          <a:prstGeom prst="rect">
            <a:avLst/>
          </a:prstGeom>
          <a:noFill/>
        </p:spPr>
        <p:txBody>
          <a:bodyPr wrap="square">
            <a:spAutoFit/>
          </a:bodyPr>
          <a:lstStyle/>
          <a:p>
            <a:r>
              <a:rPr lang="cs-CZ" sz="2000" b="0" i="0" dirty="0">
                <a:effectLst/>
              </a:rPr>
              <a:t>Mějme nějaký předmět zavěšený na niti, na jeho spodní</a:t>
            </a:r>
          </a:p>
          <a:p>
            <a:r>
              <a:rPr lang="cs-CZ" sz="2000" b="0" i="0" dirty="0">
                <a:effectLst/>
              </a:rPr>
              <a:t>straně budou přivázány další dvě nitě.</a:t>
            </a:r>
          </a:p>
          <a:p>
            <a:pPr algn="just"/>
            <a:endParaRPr lang="cs-CZ" sz="800" dirty="0"/>
          </a:p>
          <a:p>
            <a:pPr marL="457200" indent="-457200" algn="just">
              <a:buAutoNum type="arabicParenR"/>
            </a:pPr>
            <a:r>
              <a:rPr lang="cs-CZ" sz="2000" b="0" i="0" dirty="0">
                <a:effectLst/>
              </a:rPr>
              <a:t>Pokud první nití silně škubneme, budeme sice na těleso působit silou, ale doba působení této síly bude </a:t>
            </a:r>
            <a:r>
              <a:rPr lang="cs-CZ" sz="2000" b="0" i="0" u="sng" dirty="0">
                <a:effectLst/>
              </a:rPr>
              <a:t>krátká </a:t>
            </a:r>
            <a:r>
              <a:rPr lang="cs-CZ" sz="2000" b="0" i="0" dirty="0">
                <a:effectLst/>
              </a:rPr>
              <a:t>(</a:t>
            </a:r>
            <a:r>
              <a:rPr lang="cs-CZ" sz="2000" b="0" dirty="0">
                <a:effectLst/>
              </a:rPr>
              <a:t>∆t</a:t>
            </a:r>
            <a:r>
              <a:rPr lang="cs-CZ" sz="2000" b="0" i="0" dirty="0">
                <a:effectLst/>
              </a:rPr>
              <a:t> malé). A pokud síla škubnutí nebude příliš velká, bude i změna hybnosti malá a těleso se udrží pověšené na niti a my nejspíš </a:t>
            </a:r>
            <a:r>
              <a:rPr lang="cs-CZ" sz="2000" b="0" u="sng" dirty="0">
                <a:effectLst/>
              </a:rPr>
              <a:t>přetrhneme nit, za kterou taháme</a:t>
            </a:r>
            <a:r>
              <a:rPr lang="cs-CZ" sz="2000" b="0" i="0" dirty="0">
                <a:effectLst/>
              </a:rPr>
              <a:t>.</a:t>
            </a:r>
          </a:p>
          <a:p>
            <a:pPr marL="457200" indent="-457200" algn="just">
              <a:buAutoNum type="arabicParenR"/>
            </a:pPr>
            <a:endParaRPr lang="cs-CZ" sz="800" dirty="0"/>
          </a:p>
          <a:p>
            <a:pPr marL="457200" indent="-457200" algn="just">
              <a:buAutoNum type="arabicParenR"/>
            </a:pPr>
            <a:r>
              <a:rPr lang="cs-CZ" sz="2000" b="0" i="0" dirty="0">
                <a:effectLst/>
              </a:rPr>
              <a:t>Pokud budeme za druhou nit tahat pomalu (dlouho) určitou silou, bude doba působení této síly </a:t>
            </a:r>
            <a:r>
              <a:rPr lang="cs-CZ" sz="2000" b="0" i="0" u="sng" dirty="0">
                <a:effectLst/>
              </a:rPr>
              <a:t>dlouhá</a:t>
            </a:r>
            <a:r>
              <a:rPr lang="cs-CZ" sz="2000" b="0" i="0" dirty="0">
                <a:effectLst/>
              </a:rPr>
              <a:t> (</a:t>
            </a:r>
            <a:r>
              <a:rPr lang="cs-CZ" sz="2000" b="0" dirty="0">
                <a:effectLst/>
              </a:rPr>
              <a:t>∆t</a:t>
            </a:r>
            <a:r>
              <a:rPr lang="cs-CZ" sz="2000" b="0" i="0" dirty="0">
                <a:effectLst/>
              </a:rPr>
              <a:t> velké) a tím bude velká i změna hybnosti (</a:t>
            </a:r>
            <a:r>
              <a:rPr lang="cs-CZ" sz="2000" b="0" dirty="0">
                <a:effectLst/>
              </a:rPr>
              <a:t>∆p</a:t>
            </a:r>
            <a:r>
              <a:rPr lang="cs-CZ" sz="2000" b="0" i="0" dirty="0">
                <a:effectLst/>
              </a:rPr>
              <a:t>). Hybnost tělesa se tedy dostatečně změní – </a:t>
            </a:r>
            <a:r>
              <a:rPr lang="cs-CZ" sz="2000" b="0" i="0" u="sng" dirty="0">
                <a:effectLst/>
              </a:rPr>
              <a:t>těleso se utrhne z nitě, na které je zavěšeno</a:t>
            </a:r>
            <a:r>
              <a:rPr lang="cs-CZ" sz="2000" b="0" i="0" dirty="0">
                <a:effectLst/>
              </a:rPr>
              <a:t>. Samozřejmě, že také záleží na velikosti síly, kterou táhneme.</a:t>
            </a:r>
            <a:endParaRPr lang="cs-CZ" sz="2000" dirty="0"/>
          </a:p>
        </p:txBody>
      </p:sp>
      <p:sp>
        <p:nvSpPr>
          <p:cNvPr id="7" name="TextovéPole 6">
            <a:extLst>
              <a:ext uri="{FF2B5EF4-FFF2-40B4-BE49-F238E27FC236}">
                <a16:creationId xmlns:a16="http://schemas.microsoft.com/office/drawing/2014/main" id="{C9DE02FF-60E5-4B5A-8186-2CCB1DF08FF7}"/>
              </a:ext>
            </a:extLst>
          </p:cNvPr>
          <p:cNvSpPr txBox="1"/>
          <p:nvPr/>
        </p:nvSpPr>
        <p:spPr>
          <a:xfrm>
            <a:off x="165939" y="194843"/>
            <a:ext cx="4572000" cy="461665"/>
          </a:xfrm>
          <a:prstGeom prst="rect">
            <a:avLst/>
          </a:prstGeom>
          <a:noFill/>
        </p:spPr>
        <p:txBody>
          <a:bodyPr wrap="square">
            <a:spAutoFit/>
          </a:bodyPr>
          <a:lstStyle/>
          <a:p>
            <a:r>
              <a:rPr lang="cs-CZ" sz="2400" b="1" i="0" dirty="0">
                <a:solidFill>
                  <a:srgbClr val="404040"/>
                </a:solidFill>
                <a:effectLst/>
              </a:rPr>
              <a:t>Příklad</a:t>
            </a:r>
            <a:endParaRPr lang="cs-CZ" sz="2400" b="1" dirty="0"/>
          </a:p>
        </p:txBody>
      </p:sp>
      <p:pic>
        <p:nvPicPr>
          <p:cNvPr id="191490" name="Picture 2" descr="ilustrační obrázek k výkladu impulsu síly - krabička přivázaná na niti">
            <a:extLst>
              <a:ext uri="{FF2B5EF4-FFF2-40B4-BE49-F238E27FC236}">
                <a16:creationId xmlns:a16="http://schemas.microsoft.com/office/drawing/2014/main" id="{FFCFD7BE-8864-4105-A1BD-E67B9AB690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735" y="2366401"/>
            <a:ext cx="1476376" cy="2262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8461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95A41A3-ACA1-43B1-968E-9F25B0D602F8}"/>
              </a:ext>
            </a:extLst>
          </p:cNvPr>
          <p:cNvSpPr txBox="1"/>
          <p:nvPr/>
        </p:nvSpPr>
        <p:spPr>
          <a:xfrm>
            <a:off x="251717" y="264559"/>
            <a:ext cx="8640566" cy="6509474"/>
          </a:xfrm>
          <a:prstGeom prst="rect">
            <a:avLst/>
          </a:prstGeom>
          <a:noFill/>
        </p:spPr>
        <p:txBody>
          <a:bodyPr wrap="square" rtlCol="0">
            <a:spAutoFit/>
          </a:bodyPr>
          <a:lstStyle/>
          <a:p>
            <a:r>
              <a:rPr lang="cs-CZ" sz="2400" b="1" dirty="0"/>
              <a:t>Příklad</a:t>
            </a:r>
          </a:p>
          <a:p>
            <a:endParaRPr lang="cs-CZ" sz="900" dirty="0"/>
          </a:p>
          <a:p>
            <a:pPr algn="just"/>
            <a:r>
              <a:rPr lang="cs-CZ" sz="2000" dirty="0"/>
              <a:t>Jak velký impuls síly uvede do pohybu o rychlosti 0,36 km.h</a:t>
            </a:r>
            <a:r>
              <a:rPr lang="cs-CZ" sz="2000" baseline="30000" dirty="0"/>
              <a:t>-1</a:t>
            </a:r>
            <a:r>
              <a:rPr lang="cs-CZ" sz="2000" dirty="0"/>
              <a:t> původně nehybné těleso o hmotnosti 50 kg?</a:t>
            </a:r>
          </a:p>
          <a:p>
            <a:pPr algn="just"/>
            <a:endParaRPr lang="cs-CZ" sz="800" dirty="0"/>
          </a:p>
          <a:p>
            <a:pPr algn="just"/>
            <a:r>
              <a:rPr lang="cs-CZ" sz="2000" dirty="0"/>
              <a:t>v´= 0 m.s</a:t>
            </a:r>
            <a:r>
              <a:rPr lang="cs-CZ" sz="2000" baseline="30000" dirty="0"/>
              <a:t>-1</a:t>
            </a:r>
            <a:r>
              <a:rPr lang="cs-CZ" sz="2000" dirty="0"/>
              <a:t> </a:t>
            </a:r>
          </a:p>
          <a:p>
            <a:pPr algn="just"/>
            <a:r>
              <a:rPr lang="cs-CZ" sz="2000" dirty="0"/>
              <a:t>v = 0,36 km.h</a:t>
            </a:r>
            <a:r>
              <a:rPr lang="cs-CZ" sz="2000" baseline="30000" dirty="0"/>
              <a:t>-1</a:t>
            </a:r>
            <a:r>
              <a:rPr lang="cs-CZ" sz="2000" dirty="0"/>
              <a:t> = 0,1 m.s</a:t>
            </a:r>
            <a:r>
              <a:rPr lang="cs-CZ" sz="2000" baseline="30000" dirty="0"/>
              <a:t>-1</a:t>
            </a:r>
            <a:r>
              <a:rPr lang="cs-CZ" sz="2000" dirty="0"/>
              <a:t> </a:t>
            </a:r>
          </a:p>
          <a:p>
            <a:pPr algn="just"/>
            <a:r>
              <a:rPr lang="cs-CZ" sz="2000" dirty="0"/>
              <a:t>m = 50 kg</a:t>
            </a:r>
          </a:p>
          <a:p>
            <a:pPr algn="just"/>
            <a:endParaRPr lang="cs-CZ" sz="800" dirty="0"/>
          </a:p>
          <a:p>
            <a:pPr algn="just"/>
            <a:r>
              <a:rPr lang="cs-CZ" sz="2000" dirty="0"/>
              <a:t>I = m.</a:t>
            </a:r>
            <a:r>
              <a:rPr lang="el-GR" sz="2000" dirty="0"/>
              <a:t> </a:t>
            </a:r>
            <a:r>
              <a:rPr lang="cs-CZ" sz="2000" dirty="0"/>
              <a:t>v - m.</a:t>
            </a:r>
            <a:r>
              <a:rPr lang="el-GR" sz="2000" dirty="0"/>
              <a:t> </a:t>
            </a:r>
            <a:r>
              <a:rPr lang="cs-CZ" sz="2000"/>
              <a:t>v´= </a:t>
            </a:r>
            <a:r>
              <a:rPr lang="cs-CZ" sz="2000" dirty="0"/>
              <a:t>m.</a:t>
            </a:r>
            <a:r>
              <a:rPr lang="el-GR" sz="2000" dirty="0"/>
              <a:t> Δ</a:t>
            </a:r>
            <a:r>
              <a:rPr lang="cs-CZ" sz="2000" dirty="0"/>
              <a:t>v = 50.0,1 = </a:t>
            </a:r>
            <a:r>
              <a:rPr lang="cs-CZ" sz="2000" u="sng" dirty="0"/>
              <a:t>5 </a:t>
            </a:r>
            <a:r>
              <a:rPr lang="cs-CZ" sz="2000" u="sng" dirty="0" err="1"/>
              <a:t>N.s</a:t>
            </a:r>
            <a:endParaRPr lang="cs-CZ" sz="2000" u="sng" dirty="0"/>
          </a:p>
          <a:p>
            <a:pPr algn="just"/>
            <a:endParaRPr lang="cs-CZ" sz="2000" b="1" dirty="0"/>
          </a:p>
          <a:p>
            <a:pPr algn="just"/>
            <a:endParaRPr lang="cs-CZ" sz="2000" b="1" dirty="0"/>
          </a:p>
          <a:p>
            <a:pPr algn="just"/>
            <a:r>
              <a:rPr lang="cs-CZ" sz="2400" b="1" dirty="0"/>
              <a:t>Příklad</a:t>
            </a:r>
          </a:p>
          <a:p>
            <a:endParaRPr lang="cs-CZ" sz="800" dirty="0"/>
          </a:p>
          <a:p>
            <a:pPr algn="just"/>
            <a:r>
              <a:rPr lang="cs-CZ" sz="2000" dirty="0"/>
              <a:t>Míč o hmotnosti 0,25 kg získal úderem při odbíjené rychlost 14 m.s</a:t>
            </a:r>
            <a:r>
              <a:rPr lang="cs-CZ" sz="2000" baseline="30000" dirty="0"/>
              <a:t>-1</a:t>
            </a:r>
            <a:r>
              <a:rPr lang="cs-CZ" sz="2000" dirty="0"/>
              <a:t>. Jak velká byla síla úderu trvajícího 0,01 s?  </a:t>
            </a:r>
          </a:p>
          <a:p>
            <a:pPr algn="just"/>
            <a:endParaRPr lang="cs-CZ" sz="800" dirty="0"/>
          </a:p>
          <a:p>
            <a:pPr algn="just"/>
            <a:r>
              <a:rPr lang="cs-CZ" sz="2000" dirty="0"/>
              <a:t>m = 0,25 kg</a:t>
            </a:r>
          </a:p>
          <a:p>
            <a:pPr algn="just"/>
            <a:r>
              <a:rPr lang="el-GR" sz="2000" dirty="0"/>
              <a:t>Δ</a:t>
            </a:r>
            <a:r>
              <a:rPr lang="cs-CZ" sz="2000" dirty="0"/>
              <a:t>v</a:t>
            </a:r>
            <a:r>
              <a:rPr lang="cs-CZ" sz="2000" b="1" dirty="0"/>
              <a:t> = </a:t>
            </a:r>
            <a:r>
              <a:rPr lang="cs-CZ" sz="2000" dirty="0"/>
              <a:t>14 m.s</a:t>
            </a:r>
            <a:r>
              <a:rPr lang="cs-CZ" sz="2000" baseline="30000" dirty="0"/>
              <a:t>-1</a:t>
            </a:r>
            <a:endParaRPr lang="cs-CZ" sz="2000" dirty="0"/>
          </a:p>
          <a:p>
            <a:pPr algn="just"/>
            <a:r>
              <a:rPr lang="el-GR" sz="2000" dirty="0"/>
              <a:t>Δ</a:t>
            </a:r>
            <a:r>
              <a:rPr lang="cs-CZ" sz="2000" dirty="0"/>
              <a:t>t = 0,01 s</a:t>
            </a:r>
            <a:endParaRPr lang="cs-CZ" sz="2000" b="1" dirty="0"/>
          </a:p>
          <a:p>
            <a:pPr algn="just"/>
            <a:endParaRPr lang="cs-CZ" sz="800" b="1" dirty="0"/>
          </a:p>
          <a:p>
            <a:pPr algn="just"/>
            <a:r>
              <a:rPr lang="cs-CZ" sz="2000" dirty="0"/>
              <a:t>F.</a:t>
            </a:r>
            <a:r>
              <a:rPr lang="el-GR" sz="2000" dirty="0"/>
              <a:t>Δ</a:t>
            </a:r>
            <a:r>
              <a:rPr lang="cs-CZ" sz="2000" dirty="0"/>
              <a:t>t = m.</a:t>
            </a:r>
            <a:r>
              <a:rPr lang="el-GR" sz="2000" dirty="0"/>
              <a:t>Δ</a:t>
            </a:r>
            <a:r>
              <a:rPr lang="cs-CZ" sz="2000" dirty="0"/>
              <a:t>v</a:t>
            </a:r>
          </a:p>
          <a:p>
            <a:pPr algn="just"/>
            <a:r>
              <a:rPr lang="cs-CZ" sz="2000" dirty="0"/>
              <a:t>F = m.</a:t>
            </a:r>
            <a:r>
              <a:rPr lang="el-GR" sz="2000" dirty="0"/>
              <a:t>Δ</a:t>
            </a:r>
            <a:r>
              <a:rPr lang="cs-CZ" sz="2000" dirty="0"/>
              <a:t>v/</a:t>
            </a:r>
            <a:r>
              <a:rPr lang="el-GR" sz="2000" dirty="0"/>
              <a:t>Δ</a:t>
            </a:r>
            <a:r>
              <a:rPr lang="cs-CZ" sz="2000" dirty="0"/>
              <a:t>t = 0,25. 14/0,01 = </a:t>
            </a:r>
            <a:r>
              <a:rPr lang="cs-CZ" sz="2000" u="sng" dirty="0"/>
              <a:t>350 N</a:t>
            </a:r>
          </a:p>
          <a:p>
            <a:pPr algn="just"/>
            <a:endParaRPr lang="cs-CZ" sz="2000" dirty="0"/>
          </a:p>
        </p:txBody>
      </p:sp>
    </p:spTree>
    <p:extLst>
      <p:ext uri="{BB962C8B-B14F-4D97-AF65-F5344CB8AC3E}">
        <p14:creationId xmlns:p14="http://schemas.microsoft.com/office/powerpoint/2010/main" val="19893023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FE8AAD-2CE7-442D-8103-0575C27DAD1C}"/>
              </a:ext>
            </a:extLst>
          </p:cNvPr>
          <p:cNvSpPr>
            <a:spLocks noGrp="1"/>
          </p:cNvSpPr>
          <p:nvPr>
            <p:ph type="title"/>
          </p:nvPr>
        </p:nvSpPr>
        <p:spPr>
          <a:xfrm>
            <a:off x="466725" y="384176"/>
            <a:ext cx="7886700" cy="501649"/>
          </a:xfrm>
        </p:spPr>
        <p:txBody>
          <a:bodyPr>
            <a:normAutofit/>
          </a:bodyPr>
          <a:lstStyle/>
          <a:p>
            <a:r>
              <a:rPr lang="cs-CZ" sz="2800" b="1" dirty="0">
                <a:latin typeface="+mn-lt"/>
              </a:rPr>
              <a:t>Tíha a tíhová síla</a:t>
            </a:r>
          </a:p>
        </p:txBody>
      </p:sp>
      <p:pic>
        <p:nvPicPr>
          <p:cNvPr id="210946" name="Picture 2">
            <a:extLst>
              <a:ext uri="{FF2B5EF4-FFF2-40B4-BE49-F238E27FC236}">
                <a16:creationId xmlns:a16="http://schemas.microsoft.com/office/drawing/2014/main" id="{8B85CDEB-92A6-4372-8A9F-C4E209E4D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3444" y="3230454"/>
            <a:ext cx="1939024" cy="1440258"/>
          </a:xfrm>
          <a:prstGeom prst="rect">
            <a:avLst/>
          </a:prstGeom>
          <a:noFill/>
          <a:extLst>
            <a:ext uri="{909E8E84-426E-40DD-AFC4-6F175D3DCCD1}">
              <a14:hiddenFill xmlns:a14="http://schemas.microsoft.com/office/drawing/2010/main">
                <a:solidFill>
                  <a:srgbClr val="FFFFFF"/>
                </a:solidFill>
              </a14:hiddenFill>
            </a:ext>
          </a:extLst>
        </p:spPr>
      </p:pic>
      <p:pic>
        <p:nvPicPr>
          <p:cNvPr id="217090" name="Picture 2">
            <a:extLst>
              <a:ext uri="{FF2B5EF4-FFF2-40B4-BE49-F238E27FC236}">
                <a16:creationId xmlns:a16="http://schemas.microsoft.com/office/drawing/2014/main" id="{965ED460-F0AA-40F0-864C-F4F667E5B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2012" y="337243"/>
            <a:ext cx="2021888" cy="274598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9A058465-BDE7-49BF-A31D-5DD2FAC75068}"/>
              </a:ext>
            </a:extLst>
          </p:cNvPr>
          <p:cNvSpPr txBox="1"/>
          <p:nvPr/>
        </p:nvSpPr>
        <p:spPr>
          <a:xfrm>
            <a:off x="333375" y="1168342"/>
            <a:ext cx="6124575" cy="2246769"/>
          </a:xfrm>
          <a:prstGeom prst="rect">
            <a:avLst/>
          </a:prstGeom>
          <a:noFill/>
        </p:spPr>
        <p:txBody>
          <a:bodyPr wrap="square">
            <a:spAutoFit/>
          </a:bodyPr>
          <a:lstStyle/>
          <a:p>
            <a:pPr algn="just"/>
            <a:r>
              <a:rPr lang="cs-CZ" sz="2000" b="1" i="0" dirty="0">
                <a:solidFill>
                  <a:srgbClr val="333333"/>
                </a:solidFill>
                <a:effectLst/>
              </a:rPr>
              <a:t>Tíhová síla </a:t>
            </a:r>
            <a:r>
              <a:rPr lang="cs-CZ" sz="2000" b="0" i="0" dirty="0">
                <a:solidFill>
                  <a:srgbClr val="333333"/>
                </a:solidFill>
                <a:effectLst/>
              </a:rPr>
              <a:t>(</a:t>
            </a:r>
            <a:r>
              <a:rPr lang="cs-CZ" sz="2000" b="1" dirty="0">
                <a:solidFill>
                  <a:srgbClr val="333333"/>
                </a:solidFill>
                <a:effectLst/>
              </a:rPr>
              <a:t>F</a:t>
            </a:r>
            <a:r>
              <a:rPr lang="cs-CZ" sz="2000" b="0" i="0" baseline="-25000" dirty="0">
                <a:solidFill>
                  <a:srgbClr val="333333"/>
                </a:solidFill>
                <a:effectLst/>
              </a:rPr>
              <a:t>G</a:t>
            </a:r>
            <a:r>
              <a:rPr lang="cs-CZ" sz="2000" b="0" i="0" dirty="0">
                <a:solidFill>
                  <a:srgbClr val="333333"/>
                </a:solidFill>
                <a:effectLst/>
              </a:rPr>
              <a:t>) </a:t>
            </a:r>
            <a:r>
              <a:rPr kumimoji="0" lang="cs-CZ" altLang="cs-CZ" sz="2000" b="0" i="0" u="none" strike="noStrike" cap="none" normalizeH="0" baseline="0" dirty="0">
                <a:ln>
                  <a:noFill/>
                </a:ln>
                <a:solidFill>
                  <a:srgbClr val="333333"/>
                </a:solidFill>
                <a:effectLst/>
              </a:rPr>
              <a:t>je síla, kterou Země působí na každé těleso při povrchu a uděluje mu tíhové zrychlení </a:t>
            </a:r>
            <a:r>
              <a:rPr kumimoji="0" lang="cs-CZ" altLang="cs-CZ" sz="2000" b="1" u="none" strike="noStrike" cap="none" normalizeH="0" baseline="0" dirty="0">
                <a:ln>
                  <a:noFill/>
                </a:ln>
                <a:solidFill>
                  <a:srgbClr val="333333"/>
                </a:solidFill>
                <a:effectLst/>
              </a:rPr>
              <a:t>g</a:t>
            </a:r>
            <a:r>
              <a:rPr kumimoji="0" lang="cs-CZ" altLang="cs-CZ" sz="2000" b="0" i="0" u="none" strike="noStrike" cap="none" normalizeH="0" baseline="0" dirty="0">
                <a:ln>
                  <a:noFill/>
                </a:ln>
                <a:solidFill>
                  <a:srgbClr val="333333"/>
                </a:solidFill>
                <a:effectLst/>
              </a:rPr>
              <a:t>. </a:t>
            </a:r>
            <a:endParaRPr lang="cs-CZ" sz="2000" b="0" i="0" dirty="0">
              <a:solidFill>
                <a:srgbClr val="333333"/>
              </a:solidFill>
              <a:effectLst/>
            </a:endParaRPr>
          </a:p>
          <a:p>
            <a:pPr algn="just"/>
            <a:endParaRPr lang="cs-CZ" sz="2000" dirty="0"/>
          </a:p>
          <a:p>
            <a:pPr algn="just"/>
            <a:r>
              <a:rPr lang="cs-CZ" sz="2000" b="0" i="0" dirty="0">
                <a:solidFill>
                  <a:srgbClr val="333333"/>
                </a:solidFill>
                <a:effectLst/>
              </a:rPr>
              <a:t>Je to </a:t>
            </a:r>
            <a:r>
              <a:rPr kumimoji="0" lang="cs-CZ" altLang="cs-CZ" sz="2000" b="0" i="0" u="none" strike="noStrike" cap="none" normalizeH="0" baseline="0" dirty="0">
                <a:ln>
                  <a:noFill/>
                </a:ln>
                <a:solidFill>
                  <a:srgbClr val="333333"/>
                </a:solidFill>
                <a:effectLst/>
              </a:rPr>
              <a:t>vektorová veličina se svislým směrem. </a:t>
            </a:r>
            <a:r>
              <a:rPr lang="cs-CZ" sz="2000" b="0" i="0" dirty="0">
                <a:solidFill>
                  <a:srgbClr val="333333"/>
                </a:solidFill>
                <a:effectLst/>
              </a:rPr>
              <a:t>Důsledkem působení tíhové síly je volný pád. </a:t>
            </a:r>
            <a:r>
              <a:rPr kumimoji="0" lang="cs-CZ" altLang="cs-CZ" sz="2000" b="0" i="0" u="none" strike="noStrike" cap="none" normalizeH="0" baseline="0" dirty="0">
                <a:ln>
                  <a:noFill/>
                </a:ln>
                <a:solidFill>
                  <a:srgbClr val="333333"/>
                </a:solidFill>
                <a:effectLst/>
              </a:rPr>
              <a:t>Protože tíhové zrychlení je na různých místech Země různé, je i velikost tíhové síly na různých místech Země jiná.</a:t>
            </a:r>
            <a:endParaRPr kumimoji="0" lang="cs-CZ" altLang="cs-CZ" sz="3600" b="0" i="0" u="none" strike="noStrike" cap="none" normalizeH="0" baseline="0" dirty="0">
              <a:ln>
                <a:noFill/>
              </a:ln>
              <a:solidFill>
                <a:schemeClr val="tx1"/>
              </a:solidFill>
              <a:effectLst/>
            </a:endParaRPr>
          </a:p>
        </p:txBody>
      </p:sp>
      <p:pic>
        <p:nvPicPr>
          <p:cNvPr id="217092" name="Picture 4">
            <a:extLst>
              <a:ext uri="{FF2B5EF4-FFF2-40B4-BE49-F238E27FC236}">
                <a16:creationId xmlns:a16="http://schemas.microsoft.com/office/drawing/2014/main" id="{9D157EB1-6F47-4766-B27B-23AD17B19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6038" y="1770197"/>
            <a:ext cx="928687" cy="3653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4BDC909C-9644-41D0-928A-7CFF0D24A555}"/>
              </a:ext>
            </a:extLst>
          </p:cNvPr>
          <p:cNvSpPr txBox="1"/>
          <p:nvPr/>
        </p:nvSpPr>
        <p:spPr>
          <a:xfrm>
            <a:off x="459581" y="3950583"/>
            <a:ext cx="5822157" cy="1938992"/>
          </a:xfrm>
          <a:prstGeom prst="rect">
            <a:avLst/>
          </a:prstGeom>
          <a:noFill/>
        </p:spPr>
        <p:txBody>
          <a:bodyPr wrap="square">
            <a:spAutoFit/>
          </a:bodyPr>
          <a:lstStyle/>
          <a:p>
            <a:pPr algn="just"/>
            <a:r>
              <a:rPr lang="cs-CZ" sz="2000" b="1" i="0" dirty="0">
                <a:solidFill>
                  <a:srgbClr val="333333"/>
                </a:solidFill>
                <a:effectLst/>
              </a:rPr>
              <a:t>Tíha tělesa </a:t>
            </a:r>
            <a:r>
              <a:rPr lang="cs-CZ" sz="2000" i="0" dirty="0">
                <a:solidFill>
                  <a:srgbClr val="333333"/>
                </a:solidFill>
                <a:effectLst/>
              </a:rPr>
              <a:t>(</a:t>
            </a:r>
            <a:r>
              <a:rPr lang="cs-CZ" sz="2000" b="1" i="0" dirty="0">
                <a:solidFill>
                  <a:srgbClr val="333333"/>
                </a:solidFill>
                <a:effectLst/>
              </a:rPr>
              <a:t>G</a:t>
            </a:r>
            <a:r>
              <a:rPr lang="cs-CZ" sz="2000" i="0" dirty="0">
                <a:solidFill>
                  <a:srgbClr val="333333"/>
                </a:solidFill>
                <a:effectLst/>
              </a:rPr>
              <a:t>) </a:t>
            </a:r>
            <a:r>
              <a:rPr lang="cs-CZ" sz="2000" b="0" i="0" dirty="0">
                <a:solidFill>
                  <a:srgbClr val="333333"/>
                </a:solidFill>
                <a:effectLst/>
              </a:rPr>
              <a:t>je síla, kterou působí nehybné těleso na vodorovnou podložku nebo závěs. Tíha tělesa je důsledkem tíhové síly, kterou působí Země na těleso. Tíhová síla tedy vyvolává tíhu tělesa. Jestliže je těleso v klidu, má tíha i tíhová síla stejný směr i stejnou velikost a platí, že obě síly jsou stejně velké.</a:t>
            </a:r>
            <a:endParaRPr lang="cs-CZ" sz="2000" dirty="0"/>
          </a:p>
        </p:txBody>
      </p:sp>
      <p:pic>
        <p:nvPicPr>
          <p:cNvPr id="217094" name="Picture 6">
            <a:extLst>
              <a:ext uri="{FF2B5EF4-FFF2-40B4-BE49-F238E27FC236}">
                <a16:creationId xmlns:a16="http://schemas.microsoft.com/office/drawing/2014/main" id="{C746457A-3AD9-450E-B199-048470CA5E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1223" y="4817943"/>
            <a:ext cx="1783465" cy="180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8471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0C87E444-214D-456C-8A8D-190D631B8839}"/>
              </a:ext>
            </a:extLst>
          </p:cNvPr>
          <p:cNvSpPr txBox="1"/>
          <p:nvPr/>
        </p:nvSpPr>
        <p:spPr>
          <a:xfrm>
            <a:off x="257175" y="383739"/>
            <a:ext cx="8629650" cy="3662541"/>
          </a:xfrm>
          <a:prstGeom prst="rect">
            <a:avLst/>
          </a:prstGeom>
          <a:noFill/>
        </p:spPr>
        <p:txBody>
          <a:bodyPr wrap="square">
            <a:spAutoFit/>
          </a:bodyPr>
          <a:lstStyle/>
          <a:p>
            <a:pPr algn="just"/>
            <a:r>
              <a:rPr lang="cs-CZ" sz="2400" b="1" i="0" dirty="0">
                <a:effectLst/>
              </a:rPr>
              <a:t>Příklad</a:t>
            </a:r>
            <a:endParaRPr lang="cs-CZ" sz="2400" b="0" i="0" dirty="0">
              <a:effectLst/>
            </a:endParaRPr>
          </a:p>
          <a:p>
            <a:pPr algn="just"/>
            <a:endParaRPr lang="cs-CZ" sz="800" b="0" i="0" dirty="0">
              <a:solidFill>
                <a:srgbClr val="555555"/>
              </a:solidFill>
              <a:effectLst/>
            </a:endParaRPr>
          </a:p>
          <a:p>
            <a:pPr algn="just"/>
            <a:r>
              <a:rPr lang="cs-CZ" sz="2000" b="0" i="0" dirty="0">
                <a:solidFill>
                  <a:srgbClr val="555555"/>
                </a:solidFill>
                <a:effectLst/>
              </a:rPr>
              <a:t>Trenér asistuje svému svěřenci při zvedání nakládací činky o hmotnosti 100 kg v případě cvičení </a:t>
            </a:r>
            <a:r>
              <a:rPr lang="cs-CZ" sz="2000" b="0" i="0" dirty="0" err="1">
                <a:solidFill>
                  <a:srgbClr val="555555"/>
                </a:solidFill>
                <a:effectLst/>
              </a:rPr>
              <a:t>bench</a:t>
            </a:r>
            <a:r>
              <a:rPr lang="cs-CZ" sz="2000" b="0" i="0" dirty="0">
                <a:solidFill>
                  <a:srgbClr val="555555"/>
                </a:solidFill>
                <a:effectLst/>
              </a:rPr>
              <a:t> </a:t>
            </a:r>
            <a:r>
              <a:rPr lang="cs-CZ" sz="2000" b="0" i="0" dirty="0" err="1">
                <a:solidFill>
                  <a:srgbClr val="555555"/>
                </a:solidFill>
                <a:effectLst/>
              </a:rPr>
              <a:t>press</a:t>
            </a:r>
            <a:r>
              <a:rPr lang="cs-CZ" sz="2000" b="0" i="0" dirty="0">
                <a:solidFill>
                  <a:srgbClr val="555555"/>
                </a:solidFill>
                <a:effectLst/>
              </a:rPr>
              <a:t>. Trenér působí na nakládací činku silou 70 N a sportovec silou 920 N, oba směrem vzhůru. Podařilo se jim zvednout nakládací činku? Jakou výslednou silou bylo působeno na činku?</a:t>
            </a:r>
          </a:p>
          <a:p>
            <a:pPr algn="just"/>
            <a:endParaRPr lang="cs-CZ" sz="2000" dirty="0">
              <a:solidFill>
                <a:srgbClr val="555555"/>
              </a:solidFill>
            </a:endParaRPr>
          </a:p>
          <a:p>
            <a:pPr algn="just"/>
            <a:r>
              <a:rPr lang="pt-BR" sz="2000" b="0" i="1" dirty="0">
                <a:solidFill>
                  <a:srgbClr val="555555"/>
                </a:solidFill>
                <a:effectLst/>
              </a:rPr>
              <a:t>F</a:t>
            </a:r>
            <a:r>
              <a:rPr lang="pt-BR" sz="2000" b="0" i="0" baseline="-25000" dirty="0">
                <a:solidFill>
                  <a:srgbClr val="555555"/>
                </a:solidFill>
                <a:effectLst/>
              </a:rPr>
              <a:t>G</a:t>
            </a:r>
            <a:r>
              <a:rPr lang="pt-BR" sz="2000" b="0" i="0" dirty="0">
                <a:solidFill>
                  <a:srgbClr val="555555"/>
                </a:solidFill>
                <a:effectLst/>
              </a:rPr>
              <a:t> = </a:t>
            </a:r>
            <a:r>
              <a:rPr lang="pt-BR" sz="2000" b="0" dirty="0">
                <a:solidFill>
                  <a:srgbClr val="555555"/>
                </a:solidFill>
                <a:effectLst/>
              </a:rPr>
              <a:t>m</a:t>
            </a:r>
            <a:r>
              <a:rPr lang="cs-CZ" sz="2000" b="0" dirty="0">
                <a:solidFill>
                  <a:srgbClr val="555555"/>
                </a:solidFill>
                <a:effectLst/>
              </a:rPr>
              <a:t>.</a:t>
            </a:r>
            <a:r>
              <a:rPr lang="pt-BR" sz="2000" b="0" dirty="0">
                <a:solidFill>
                  <a:srgbClr val="555555"/>
                </a:solidFill>
                <a:effectLst/>
              </a:rPr>
              <a:t>g</a:t>
            </a:r>
            <a:r>
              <a:rPr lang="pt-BR" sz="2000" b="0" i="0" dirty="0">
                <a:solidFill>
                  <a:srgbClr val="555555"/>
                </a:solidFill>
                <a:effectLst/>
              </a:rPr>
              <a:t> = 100 ⋅ 9,81 = 981 N</a:t>
            </a:r>
            <a:endParaRPr lang="cs-CZ" sz="2000" dirty="0">
              <a:solidFill>
                <a:srgbClr val="555555"/>
              </a:solidFill>
            </a:endParaRPr>
          </a:p>
          <a:p>
            <a:pPr algn="just"/>
            <a:endParaRPr lang="cs-CZ" sz="2000" b="0" i="0" dirty="0">
              <a:solidFill>
                <a:srgbClr val="555555"/>
              </a:solidFill>
              <a:effectLst/>
            </a:endParaRPr>
          </a:p>
          <a:p>
            <a:pPr algn="just"/>
            <a:r>
              <a:rPr lang="pt-BR" sz="2000" b="0" i="1" dirty="0">
                <a:solidFill>
                  <a:srgbClr val="555555"/>
                </a:solidFill>
                <a:effectLst/>
              </a:rPr>
              <a:t>F</a:t>
            </a:r>
            <a:r>
              <a:rPr lang="pt-BR" sz="2000" b="0" i="0" dirty="0">
                <a:solidFill>
                  <a:srgbClr val="555555"/>
                </a:solidFill>
                <a:effectLst/>
              </a:rPr>
              <a:t> = 70 N + 920 N + (−981 N) = </a:t>
            </a:r>
            <a:r>
              <a:rPr lang="pt-BR" sz="2000" b="0" i="0" u="sng" dirty="0">
                <a:solidFill>
                  <a:srgbClr val="555555"/>
                </a:solidFill>
                <a:effectLst/>
              </a:rPr>
              <a:t>9 N</a:t>
            </a:r>
            <a:endParaRPr lang="cs-CZ" sz="2000" b="0" i="0" u="sng" dirty="0">
              <a:solidFill>
                <a:srgbClr val="555555"/>
              </a:solidFill>
              <a:effectLst/>
            </a:endParaRPr>
          </a:p>
          <a:p>
            <a:pPr algn="just"/>
            <a:endParaRPr lang="cs-CZ" sz="2000" u="sng" dirty="0">
              <a:solidFill>
                <a:srgbClr val="555555"/>
              </a:solidFill>
            </a:endParaRPr>
          </a:p>
          <a:p>
            <a:pPr algn="just"/>
            <a:r>
              <a:rPr lang="cs-CZ" sz="2000" b="0" i="0" dirty="0">
                <a:solidFill>
                  <a:srgbClr val="555555"/>
                </a:solidFill>
                <a:effectLst/>
              </a:rPr>
              <a:t>F </a:t>
            </a:r>
            <a:r>
              <a:rPr lang="en-US" sz="2000" b="0" i="0" dirty="0">
                <a:solidFill>
                  <a:srgbClr val="555555"/>
                </a:solidFill>
                <a:effectLst/>
              </a:rPr>
              <a:t>&lt; </a:t>
            </a:r>
            <a:r>
              <a:rPr lang="en-US" sz="2000" b="0" i="0" dirty="0" err="1">
                <a:solidFill>
                  <a:srgbClr val="555555"/>
                </a:solidFill>
                <a:effectLst/>
              </a:rPr>
              <a:t>F</a:t>
            </a:r>
            <a:r>
              <a:rPr lang="en-US" sz="2000" b="0" i="0" baseline="-25000" dirty="0" err="1">
                <a:solidFill>
                  <a:srgbClr val="555555"/>
                </a:solidFill>
                <a:effectLst/>
              </a:rPr>
              <a:t>g</a:t>
            </a:r>
            <a:r>
              <a:rPr lang="en-US" sz="2000" b="0" i="0" dirty="0">
                <a:solidFill>
                  <a:srgbClr val="555555"/>
                </a:solidFill>
                <a:effectLst/>
              </a:rPr>
              <a:t>   =&gt; </a:t>
            </a:r>
            <a:r>
              <a:rPr lang="cs-CZ" sz="2000" b="0" i="0" dirty="0">
                <a:solidFill>
                  <a:srgbClr val="555555"/>
                </a:solidFill>
                <a:effectLst/>
              </a:rPr>
              <a:t>   </a:t>
            </a:r>
            <a:r>
              <a:rPr lang="cs-CZ" sz="2000" b="0" i="0" u="sng" dirty="0">
                <a:solidFill>
                  <a:srgbClr val="555555"/>
                </a:solidFill>
                <a:effectLst/>
              </a:rPr>
              <a:t>Č</a:t>
            </a:r>
            <a:r>
              <a:rPr lang="en-US" sz="2000" b="0" i="0" u="sng" dirty="0" err="1">
                <a:solidFill>
                  <a:srgbClr val="555555"/>
                </a:solidFill>
                <a:effectLst/>
              </a:rPr>
              <a:t>inku</a:t>
            </a:r>
            <a:r>
              <a:rPr lang="en-US" sz="2000" b="0" i="0" u="sng" dirty="0">
                <a:solidFill>
                  <a:srgbClr val="555555"/>
                </a:solidFill>
                <a:effectLst/>
              </a:rPr>
              <a:t>  </a:t>
            </a:r>
            <a:r>
              <a:rPr lang="cs-CZ" sz="2000" b="0" i="0" u="sng" dirty="0">
                <a:solidFill>
                  <a:srgbClr val="555555"/>
                </a:solidFill>
                <a:effectLst/>
              </a:rPr>
              <a:t>se podařilo zvednout</a:t>
            </a:r>
            <a:r>
              <a:rPr lang="cs-CZ" sz="2000" b="0" i="0" dirty="0">
                <a:solidFill>
                  <a:srgbClr val="555555"/>
                </a:solidFill>
                <a:effectLst/>
              </a:rPr>
              <a:t>.</a:t>
            </a:r>
          </a:p>
        </p:txBody>
      </p:sp>
      <p:pic>
        <p:nvPicPr>
          <p:cNvPr id="7" name="Obrázek 6">
            <a:extLst>
              <a:ext uri="{FF2B5EF4-FFF2-40B4-BE49-F238E27FC236}">
                <a16:creationId xmlns:a16="http://schemas.microsoft.com/office/drawing/2014/main" id="{1BCE5878-56DB-4A58-8505-6BAC152F6744}"/>
              </a:ext>
            </a:extLst>
          </p:cNvPr>
          <p:cNvPicPr>
            <a:picLocks noChangeAspect="1"/>
          </p:cNvPicPr>
          <p:nvPr/>
        </p:nvPicPr>
        <p:blipFill>
          <a:blip r:embed="rId2"/>
          <a:stretch>
            <a:fillRect/>
          </a:stretch>
        </p:blipFill>
        <p:spPr>
          <a:xfrm>
            <a:off x="6072680" y="1995772"/>
            <a:ext cx="2924175" cy="3400425"/>
          </a:xfrm>
          <a:prstGeom prst="rect">
            <a:avLst/>
          </a:prstGeom>
        </p:spPr>
      </p:pic>
    </p:spTree>
    <p:extLst>
      <p:ext uri="{BB962C8B-B14F-4D97-AF65-F5344CB8AC3E}">
        <p14:creationId xmlns:p14="http://schemas.microsoft.com/office/powerpoint/2010/main" val="1014226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9CB0420A-1D7C-4B86-9D0A-F68656C2DEE0}"/>
              </a:ext>
            </a:extLst>
          </p:cNvPr>
          <p:cNvSpPr txBox="1"/>
          <p:nvPr/>
        </p:nvSpPr>
        <p:spPr>
          <a:xfrm>
            <a:off x="285750" y="2228671"/>
            <a:ext cx="2828926" cy="1200329"/>
          </a:xfrm>
          <a:prstGeom prst="rect">
            <a:avLst/>
          </a:prstGeom>
          <a:noFill/>
        </p:spPr>
        <p:txBody>
          <a:bodyPr wrap="square">
            <a:spAutoFit/>
          </a:bodyPr>
          <a:lstStyle/>
          <a:p>
            <a:r>
              <a:rPr lang="pl-PL" b="0" i="0" dirty="0">
                <a:effectLst/>
                <a:latin typeface="Segoe UI" panose="020B0502040204020203" pitchFamily="34" charset="0"/>
              </a:rPr>
              <a:t>s</a:t>
            </a:r>
            <a:r>
              <a:rPr lang="pl-PL" b="0" i="0" baseline="-25000" dirty="0">
                <a:effectLst/>
                <a:latin typeface="Segoe UI" panose="020B0502040204020203" pitchFamily="34" charset="0"/>
              </a:rPr>
              <a:t>0</a:t>
            </a:r>
            <a:r>
              <a:rPr lang="pl-PL" b="0" i="0" dirty="0">
                <a:effectLst/>
                <a:latin typeface="Segoe UI" panose="020B0502040204020203" pitchFamily="34" charset="0"/>
              </a:rPr>
              <a:t> = 180 m</a:t>
            </a:r>
          </a:p>
          <a:p>
            <a:r>
              <a:rPr lang="pl-PL" b="0" i="0" dirty="0">
                <a:effectLst/>
                <a:latin typeface="Segoe UI" panose="020B0502040204020203" pitchFamily="34" charset="0"/>
              </a:rPr>
              <a:t>v</a:t>
            </a:r>
            <a:r>
              <a:rPr lang="pl-PL" b="0" i="0" baseline="-25000" dirty="0">
                <a:effectLst/>
                <a:latin typeface="Segoe UI" panose="020B0502040204020203" pitchFamily="34" charset="0"/>
              </a:rPr>
              <a:t>1</a:t>
            </a:r>
            <a:r>
              <a:rPr lang="pl-PL" b="0" i="0" dirty="0">
                <a:effectLst/>
                <a:latin typeface="Segoe UI" panose="020B0502040204020203" pitchFamily="34" charset="0"/>
              </a:rPr>
              <a:t> = 108 km.h</a:t>
            </a:r>
            <a:r>
              <a:rPr lang="pl-PL" b="0" i="0" baseline="30000" dirty="0">
                <a:effectLst/>
                <a:latin typeface="Segoe UI" panose="020B0502040204020203" pitchFamily="34" charset="0"/>
              </a:rPr>
              <a:t>-1</a:t>
            </a:r>
            <a:r>
              <a:rPr lang="pl-PL" b="0" i="0" dirty="0">
                <a:effectLst/>
                <a:latin typeface="Segoe UI" panose="020B0502040204020203" pitchFamily="34" charset="0"/>
              </a:rPr>
              <a:t> = 30 m.s</a:t>
            </a:r>
            <a:r>
              <a:rPr lang="pl-PL" b="0" i="0" baseline="30000" dirty="0">
                <a:effectLst/>
                <a:latin typeface="Segoe UI" panose="020B0502040204020203" pitchFamily="34" charset="0"/>
              </a:rPr>
              <a:t>-1</a:t>
            </a:r>
            <a:endParaRPr lang="pl-PL" b="0" i="0" dirty="0">
              <a:effectLst/>
              <a:latin typeface="Segoe UI" panose="020B0502040204020203" pitchFamily="34" charset="0"/>
            </a:endParaRPr>
          </a:p>
          <a:p>
            <a:r>
              <a:rPr lang="pl-PL" b="0" i="0" dirty="0">
                <a:effectLst/>
                <a:latin typeface="Segoe UI" panose="020B0502040204020203" pitchFamily="34" charset="0"/>
              </a:rPr>
              <a:t>v</a:t>
            </a:r>
            <a:r>
              <a:rPr lang="pl-PL" b="0" i="0" baseline="-25000" dirty="0">
                <a:effectLst/>
                <a:latin typeface="Segoe UI" panose="020B0502040204020203" pitchFamily="34" charset="0"/>
              </a:rPr>
              <a:t>2</a:t>
            </a:r>
            <a:r>
              <a:rPr lang="pl-PL" b="0" i="0" dirty="0">
                <a:effectLst/>
                <a:latin typeface="Segoe UI" panose="020B0502040204020203" pitchFamily="34" charset="0"/>
              </a:rPr>
              <a:t> = 32,4 km.h</a:t>
            </a:r>
            <a:r>
              <a:rPr lang="pl-PL" b="0" i="0" baseline="30000" dirty="0">
                <a:effectLst/>
                <a:latin typeface="Segoe UI" panose="020B0502040204020203" pitchFamily="34" charset="0"/>
              </a:rPr>
              <a:t>-1</a:t>
            </a:r>
            <a:r>
              <a:rPr lang="pl-PL" b="0" i="0" dirty="0">
                <a:effectLst/>
                <a:latin typeface="Segoe UI" panose="020B0502040204020203" pitchFamily="34" charset="0"/>
              </a:rPr>
              <a:t> = 9 m.s</a:t>
            </a:r>
            <a:r>
              <a:rPr lang="pl-PL" b="0" i="0" baseline="30000" dirty="0">
                <a:effectLst/>
                <a:latin typeface="Segoe UI" panose="020B0502040204020203" pitchFamily="34" charset="0"/>
              </a:rPr>
              <a:t>-1</a:t>
            </a:r>
            <a:endParaRPr lang="pl-PL" b="0" i="0" dirty="0">
              <a:effectLst/>
              <a:latin typeface="Segoe UI" panose="020B0502040204020203" pitchFamily="34" charset="0"/>
            </a:endParaRPr>
          </a:p>
          <a:p>
            <a:r>
              <a:rPr lang="pl-PL" b="0" i="0" dirty="0">
                <a:effectLst/>
                <a:latin typeface="Segoe UI" panose="020B0502040204020203" pitchFamily="34" charset="0"/>
              </a:rPr>
              <a:t>a = 1,2 m.s</a:t>
            </a:r>
            <a:r>
              <a:rPr lang="pl-PL" b="0" i="0" baseline="30000" dirty="0">
                <a:effectLst/>
                <a:latin typeface="Segoe UI" panose="020B0502040204020203" pitchFamily="34" charset="0"/>
              </a:rPr>
              <a:t>-1</a:t>
            </a:r>
            <a:endParaRPr lang="cs-CZ" dirty="0"/>
          </a:p>
        </p:txBody>
      </p:sp>
      <p:sp>
        <p:nvSpPr>
          <p:cNvPr id="9" name="TextovéPole 8">
            <a:extLst>
              <a:ext uri="{FF2B5EF4-FFF2-40B4-BE49-F238E27FC236}">
                <a16:creationId xmlns:a16="http://schemas.microsoft.com/office/drawing/2014/main" id="{56198063-94F9-43F1-B3E9-18BBEC057D91}"/>
              </a:ext>
            </a:extLst>
          </p:cNvPr>
          <p:cNvSpPr txBox="1"/>
          <p:nvPr/>
        </p:nvSpPr>
        <p:spPr>
          <a:xfrm>
            <a:off x="119063" y="810846"/>
            <a:ext cx="8905874" cy="1323439"/>
          </a:xfrm>
          <a:prstGeom prst="rect">
            <a:avLst/>
          </a:prstGeom>
          <a:noFill/>
        </p:spPr>
        <p:txBody>
          <a:bodyPr wrap="square">
            <a:spAutoFit/>
          </a:bodyPr>
          <a:lstStyle/>
          <a:p>
            <a:pPr algn="just"/>
            <a:r>
              <a:rPr lang="cs-CZ" sz="2000" b="0" i="0" dirty="0">
                <a:solidFill>
                  <a:srgbClr val="4F4F4F"/>
                </a:solidFill>
                <a:effectLst/>
              </a:rPr>
              <a:t>Strojvedoucí rychlíku, který se pohyboval rychlostí 108 km.h</a:t>
            </a:r>
            <a:r>
              <a:rPr lang="cs-CZ" sz="2000" b="0" i="0" baseline="30000" dirty="0">
                <a:solidFill>
                  <a:srgbClr val="4F4F4F"/>
                </a:solidFill>
                <a:effectLst/>
              </a:rPr>
              <a:t>-1</a:t>
            </a:r>
            <a:r>
              <a:rPr lang="cs-CZ" sz="2000" b="0" i="0" dirty="0">
                <a:solidFill>
                  <a:srgbClr val="4F4F4F"/>
                </a:solidFill>
                <a:effectLst/>
              </a:rPr>
              <a:t> spatřil ve vzdálenosti 180 m před sebou nákladní vlak pohybující se stejným směrem rychlostí 32,4 km.h</a:t>
            </a:r>
            <a:r>
              <a:rPr lang="cs-CZ" sz="2000" b="0" i="0" baseline="30000" dirty="0">
                <a:solidFill>
                  <a:srgbClr val="4F4F4F"/>
                </a:solidFill>
                <a:effectLst/>
              </a:rPr>
              <a:t>-1</a:t>
            </a:r>
            <a:r>
              <a:rPr lang="cs-CZ" sz="2000" b="0" i="0" dirty="0">
                <a:solidFill>
                  <a:srgbClr val="4F4F4F"/>
                </a:solidFill>
                <a:effectLst/>
              </a:rPr>
              <a:t>. Strojvedoucí začal brzdit a vlak zpomalil se zpomalením 1,2 ms</a:t>
            </a:r>
            <a:r>
              <a:rPr lang="cs-CZ" sz="2000" b="0" i="0" baseline="30000" dirty="0">
                <a:solidFill>
                  <a:srgbClr val="4F4F4F"/>
                </a:solidFill>
                <a:effectLst/>
              </a:rPr>
              <a:t>-2</a:t>
            </a:r>
            <a:r>
              <a:rPr lang="cs-CZ" sz="2000" b="0" i="0" dirty="0">
                <a:solidFill>
                  <a:srgbClr val="4F4F4F"/>
                </a:solidFill>
                <a:effectLst/>
              </a:rPr>
              <a:t>. Zjistěte, zda se vlaky srazí.</a:t>
            </a:r>
            <a:endParaRPr lang="cs-CZ" sz="2000" dirty="0"/>
          </a:p>
        </p:txBody>
      </p:sp>
      <p:pic>
        <p:nvPicPr>
          <p:cNvPr id="282626" name="Picture 2" descr="fyzika-kinematika-11">
            <a:extLst>
              <a:ext uri="{FF2B5EF4-FFF2-40B4-BE49-F238E27FC236}">
                <a16:creationId xmlns:a16="http://schemas.microsoft.com/office/drawing/2014/main" id="{5DED5033-F89F-4135-B849-B03AD153C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91816"/>
            <a:ext cx="4343400" cy="45284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1DB5D71E-3202-486D-BC20-B0D366028FCC}"/>
              </a:ext>
            </a:extLst>
          </p:cNvPr>
          <p:cNvSpPr txBox="1"/>
          <p:nvPr/>
        </p:nvSpPr>
        <p:spPr>
          <a:xfrm>
            <a:off x="285750" y="5446156"/>
            <a:ext cx="2828926" cy="923330"/>
          </a:xfrm>
          <a:prstGeom prst="rect">
            <a:avLst/>
          </a:prstGeom>
          <a:noFill/>
        </p:spPr>
        <p:txBody>
          <a:bodyPr wrap="square">
            <a:spAutoFit/>
          </a:bodyPr>
          <a:lstStyle/>
          <a:p>
            <a:r>
              <a:rPr lang="cs-CZ" b="0" i="0" dirty="0">
                <a:solidFill>
                  <a:srgbClr val="4F4F4F"/>
                </a:solidFill>
                <a:effectLst/>
                <a:latin typeface="Segoe UI" panose="020B0502040204020203" pitchFamily="34" charset="0"/>
              </a:rPr>
              <a:t>Vlaky se srazí v čase 15 s od zahájení brzdění ve vzdálenosti 315 m.</a:t>
            </a:r>
            <a:endParaRPr lang="cs-CZ" dirty="0"/>
          </a:p>
        </p:txBody>
      </p:sp>
      <p:sp>
        <p:nvSpPr>
          <p:cNvPr id="2" name="TextovéPole 1">
            <a:extLst>
              <a:ext uri="{FF2B5EF4-FFF2-40B4-BE49-F238E27FC236}">
                <a16:creationId xmlns:a16="http://schemas.microsoft.com/office/drawing/2014/main" id="{E7A08FA3-0637-4EFC-A097-458C616E8F18}"/>
              </a:ext>
            </a:extLst>
          </p:cNvPr>
          <p:cNvSpPr txBox="1"/>
          <p:nvPr/>
        </p:nvSpPr>
        <p:spPr>
          <a:xfrm>
            <a:off x="190500" y="254795"/>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Tree>
    <p:extLst>
      <p:ext uri="{BB962C8B-B14F-4D97-AF65-F5344CB8AC3E}">
        <p14:creationId xmlns:p14="http://schemas.microsoft.com/office/powerpoint/2010/main" val="41770967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E375DDA-B31B-486C-8800-C858D8ED1135}"/>
              </a:ext>
            </a:extLst>
          </p:cNvPr>
          <p:cNvSpPr txBox="1"/>
          <p:nvPr/>
        </p:nvSpPr>
        <p:spPr>
          <a:xfrm>
            <a:off x="200346" y="1074179"/>
            <a:ext cx="8573784" cy="707886"/>
          </a:xfrm>
          <a:prstGeom prst="rect">
            <a:avLst/>
          </a:prstGeom>
          <a:noFill/>
        </p:spPr>
        <p:txBody>
          <a:bodyPr wrap="square">
            <a:spAutoFit/>
          </a:bodyPr>
          <a:lstStyle/>
          <a:p>
            <a:r>
              <a:rPr lang="cs-CZ" sz="2000" b="1" i="0" dirty="0">
                <a:effectLst/>
              </a:rPr>
              <a:t>Tlaková síla</a:t>
            </a:r>
            <a:r>
              <a:rPr lang="cs-CZ" sz="2000" b="0" i="0" dirty="0">
                <a:effectLst/>
              </a:rPr>
              <a:t> je </a:t>
            </a:r>
            <a:r>
              <a:rPr lang="cs-CZ" sz="2000" b="0" i="0" u="none" strike="noStrike" dirty="0">
                <a:effectLst/>
              </a:rPr>
              <a:t>síla</a:t>
            </a:r>
            <a:r>
              <a:rPr lang="cs-CZ" sz="2000" b="0" i="0" dirty="0">
                <a:effectLst/>
              </a:rPr>
              <a:t>, působící kolmo na určitou plochu povrchu pevné látky nebo </a:t>
            </a:r>
            <a:r>
              <a:rPr lang="cs-CZ" sz="2000" b="0" i="0" u="none" strike="noStrike" dirty="0">
                <a:effectLst/>
              </a:rPr>
              <a:t>tekutiny</a:t>
            </a:r>
            <a:r>
              <a:rPr lang="cs-CZ" sz="2000" b="0" i="0" dirty="0">
                <a:effectLst/>
              </a:rPr>
              <a:t>.</a:t>
            </a:r>
            <a:endParaRPr lang="cs-CZ" sz="2000" dirty="0"/>
          </a:p>
        </p:txBody>
      </p:sp>
      <p:sp>
        <p:nvSpPr>
          <p:cNvPr id="7" name="TextovéPole 6">
            <a:extLst>
              <a:ext uri="{FF2B5EF4-FFF2-40B4-BE49-F238E27FC236}">
                <a16:creationId xmlns:a16="http://schemas.microsoft.com/office/drawing/2014/main" id="{BDD864F3-6D12-4C48-B97F-3F1F3F957331}"/>
              </a:ext>
            </a:extLst>
          </p:cNvPr>
          <p:cNvSpPr txBox="1"/>
          <p:nvPr/>
        </p:nvSpPr>
        <p:spPr>
          <a:xfrm>
            <a:off x="200346" y="380412"/>
            <a:ext cx="4572000" cy="461665"/>
          </a:xfrm>
          <a:prstGeom prst="rect">
            <a:avLst/>
          </a:prstGeom>
          <a:noFill/>
        </p:spPr>
        <p:txBody>
          <a:bodyPr wrap="square">
            <a:spAutoFit/>
          </a:bodyPr>
          <a:lstStyle/>
          <a:p>
            <a:r>
              <a:rPr lang="cs-CZ" sz="2400" b="1" i="0" dirty="0">
                <a:effectLst/>
              </a:rPr>
              <a:t>Talk</a:t>
            </a:r>
            <a:r>
              <a:rPr lang="en-US" sz="2400" b="1" i="0" dirty="0">
                <a:effectLst/>
              </a:rPr>
              <a:t> a </a:t>
            </a:r>
            <a:r>
              <a:rPr lang="en-US" sz="2400" b="1" i="0" dirty="0" err="1">
                <a:effectLst/>
              </a:rPr>
              <a:t>tlak</a:t>
            </a:r>
            <a:r>
              <a:rPr lang="cs-CZ" sz="2400" b="1" i="0" dirty="0" err="1">
                <a:effectLst/>
              </a:rPr>
              <a:t>ová</a:t>
            </a:r>
            <a:r>
              <a:rPr lang="cs-CZ" sz="2400" b="1" i="0" dirty="0">
                <a:effectLst/>
              </a:rPr>
              <a:t> síla</a:t>
            </a:r>
            <a:r>
              <a:rPr lang="cs-CZ" sz="2400" b="0" i="0" dirty="0">
                <a:effectLst/>
              </a:rPr>
              <a:t> </a:t>
            </a:r>
            <a:endParaRPr lang="cs-CZ" sz="2400" dirty="0"/>
          </a:p>
        </p:txBody>
      </p:sp>
      <p:pic>
        <p:nvPicPr>
          <p:cNvPr id="9" name="Grafický objekt 8">
            <a:extLst>
              <a:ext uri="{FF2B5EF4-FFF2-40B4-BE49-F238E27FC236}">
                <a16:creationId xmlns:a16="http://schemas.microsoft.com/office/drawing/2014/main" id="{BF20F4AC-6101-4DB0-819D-4BE7F11600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4088" y="1701286"/>
            <a:ext cx="1004515" cy="289764"/>
          </a:xfrm>
          <a:prstGeom prst="rect">
            <a:avLst/>
          </a:prstGeom>
        </p:spPr>
      </p:pic>
      <p:sp>
        <p:nvSpPr>
          <p:cNvPr id="11" name="TextovéPole 10">
            <a:extLst>
              <a:ext uri="{FF2B5EF4-FFF2-40B4-BE49-F238E27FC236}">
                <a16:creationId xmlns:a16="http://schemas.microsoft.com/office/drawing/2014/main" id="{DAE00914-7FA7-475A-BF9F-5D35113651DE}"/>
              </a:ext>
            </a:extLst>
          </p:cNvPr>
          <p:cNvSpPr txBox="1"/>
          <p:nvPr/>
        </p:nvSpPr>
        <p:spPr>
          <a:xfrm>
            <a:off x="200346" y="2111759"/>
            <a:ext cx="4572000" cy="1323439"/>
          </a:xfrm>
          <a:prstGeom prst="rect">
            <a:avLst/>
          </a:prstGeom>
          <a:noFill/>
        </p:spPr>
        <p:txBody>
          <a:bodyPr wrap="square">
            <a:spAutoFit/>
          </a:bodyPr>
          <a:lstStyle/>
          <a:p>
            <a:r>
              <a:rPr lang="cs-CZ" sz="2000" dirty="0"/>
              <a:t>kde </a:t>
            </a:r>
            <a:r>
              <a:rPr lang="cs-CZ" sz="2000" i="1" dirty="0"/>
              <a:t>p</a:t>
            </a:r>
            <a:r>
              <a:rPr lang="cs-CZ" sz="2000" dirty="0"/>
              <a:t> je tlak a </a:t>
            </a:r>
            <a:r>
              <a:rPr lang="cs-CZ" sz="2000" i="1" dirty="0"/>
              <a:t>S</a:t>
            </a:r>
            <a:r>
              <a:rPr lang="cs-CZ" sz="2000" dirty="0"/>
              <a:t> je obsah plochy.</a:t>
            </a:r>
          </a:p>
          <a:p>
            <a:endParaRPr lang="cs-CZ" sz="2000" dirty="0"/>
          </a:p>
          <a:p>
            <a:r>
              <a:rPr lang="cs-CZ" sz="2000" b="1" dirty="0"/>
              <a:t>Tlak</a:t>
            </a:r>
            <a:r>
              <a:rPr lang="cs-CZ" sz="2000" dirty="0"/>
              <a:t> (p, Pa) je velikost síly, působící na jednotku plochy.</a:t>
            </a:r>
          </a:p>
        </p:txBody>
      </p:sp>
      <p:pic>
        <p:nvPicPr>
          <p:cNvPr id="83972" name="Picture 4" descr="TLAK A TLAKOVÁ SÍLA ::">
            <a:extLst>
              <a:ext uri="{FF2B5EF4-FFF2-40B4-BE49-F238E27FC236}">
                <a16:creationId xmlns:a16="http://schemas.microsoft.com/office/drawing/2014/main" id="{75AC5A13-C283-48E9-B3D6-E7A7D0762C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77" y="4084807"/>
            <a:ext cx="5734730" cy="2329734"/>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8153D455-790D-4C05-ABAA-27FA743CBC7F}"/>
              </a:ext>
            </a:extLst>
          </p:cNvPr>
          <p:cNvPicPr>
            <a:picLocks noChangeAspect="1"/>
          </p:cNvPicPr>
          <p:nvPr/>
        </p:nvPicPr>
        <p:blipFill>
          <a:blip r:embed="rId5"/>
          <a:stretch>
            <a:fillRect/>
          </a:stretch>
        </p:blipFill>
        <p:spPr>
          <a:xfrm>
            <a:off x="5873613" y="1608326"/>
            <a:ext cx="3070041" cy="2871974"/>
          </a:xfrm>
          <a:prstGeom prst="rect">
            <a:avLst/>
          </a:prstGeom>
        </p:spPr>
      </p:pic>
      <p:pic>
        <p:nvPicPr>
          <p:cNvPr id="83976" name="Picture 8" descr="Manual juicer fruit squeezer juice squeezing removable artifact hand press  tool for kitchen machine Sale - Banggood.com">
            <a:extLst>
              <a:ext uri="{FF2B5EF4-FFF2-40B4-BE49-F238E27FC236}">
                <a16:creationId xmlns:a16="http://schemas.microsoft.com/office/drawing/2014/main" id="{29880326-3819-4339-9C45-D358D868F8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1863" y="455610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9109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ECE827C7-7F5A-4705-96F1-B487D497145D}"/>
              </a:ext>
            </a:extLst>
          </p:cNvPr>
          <p:cNvSpPr txBox="1"/>
          <p:nvPr/>
        </p:nvSpPr>
        <p:spPr>
          <a:xfrm>
            <a:off x="220717" y="259146"/>
            <a:ext cx="1072730" cy="461665"/>
          </a:xfrm>
          <a:prstGeom prst="rect">
            <a:avLst/>
          </a:prstGeom>
          <a:noFill/>
        </p:spPr>
        <p:txBody>
          <a:bodyPr wrap="none" rtlCol="0">
            <a:spAutoFit/>
          </a:bodyPr>
          <a:lstStyle/>
          <a:p>
            <a:r>
              <a:rPr lang="cs-CZ" sz="2400" b="1" dirty="0"/>
              <a:t>Příklad</a:t>
            </a:r>
          </a:p>
        </p:txBody>
      </p:sp>
      <p:grpSp>
        <p:nvGrpSpPr>
          <p:cNvPr id="8" name="Skupina 7">
            <a:extLst>
              <a:ext uri="{FF2B5EF4-FFF2-40B4-BE49-F238E27FC236}">
                <a16:creationId xmlns:a16="http://schemas.microsoft.com/office/drawing/2014/main" id="{458F53A5-761C-4BF2-8206-554EDDFEC0F0}"/>
              </a:ext>
            </a:extLst>
          </p:cNvPr>
          <p:cNvGrpSpPr/>
          <p:nvPr/>
        </p:nvGrpSpPr>
        <p:grpSpPr>
          <a:xfrm>
            <a:off x="220717" y="826704"/>
            <a:ext cx="8597462" cy="5772150"/>
            <a:chOff x="220717" y="826704"/>
            <a:chExt cx="8597462" cy="5772150"/>
          </a:xfrm>
        </p:grpSpPr>
        <p:pic>
          <p:nvPicPr>
            <p:cNvPr id="5" name="Obrázek 4">
              <a:extLst>
                <a:ext uri="{FF2B5EF4-FFF2-40B4-BE49-F238E27FC236}">
                  <a16:creationId xmlns:a16="http://schemas.microsoft.com/office/drawing/2014/main" id="{581B5195-74C7-48B0-B269-B3D90F4A23AF}"/>
                </a:ext>
              </a:extLst>
            </p:cNvPr>
            <p:cNvPicPr>
              <a:picLocks noChangeAspect="1"/>
            </p:cNvPicPr>
            <p:nvPr/>
          </p:nvPicPr>
          <p:blipFill>
            <a:blip r:embed="rId2"/>
            <a:stretch>
              <a:fillRect/>
            </a:stretch>
          </p:blipFill>
          <p:spPr>
            <a:xfrm>
              <a:off x="333374" y="826704"/>
              <a:ext cx="8484805" cy="5772150"/>
            </a:xfrm>
            <a:prstGeom prst="rect">
              <a:avLst/>
            </a:prstGeom>
          </p:spPr>
        </p:pic>
        <p:sp>
          <p:nvSpPr>
            <p:cNvPr id="7" name="Obdélník 6">
              <a:extLst>
                <a:ext uri="{FF2B5EF4-FFF2-40B4-BE49-F238E27FC236}">
                  <a16:creationId xmlns:a16="http://schemas.microsoft.com/office/drawing/2014/main" id="{35FFC9D3-C385-48E9-8F06-CF19B0EC7E3D}"/>
                </a:ext>
              </a:extLst>
            </p:cNvPr>
            <p:cNvSpPr/>
            <p:nvPr/>
          </p:nvSpPr>
          <p:spPr>
            <a:xfrm>
              <a:off x="220717" y="826704"/>
              <a:ext cx="352096" cy="385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16744451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4988702-B1C8-4D45-9F26-FEDCC0C863C4}"/>
              </a:ext>
            </a:extLst>
          </p:cNvPr>
          <p:cNvPicPr>
            <a:picLocks noChangeAspect="1"/>
          </p:cNvPicPr>
          <p:nvPr/>
        </p:nvPicPr>
        <p:blipFill>
          <a:blip r:embed="rId2"/>
          <a:stretch>
            <a:fillRect/>
          </a:stretch>
        </p:blipFill>
        <p:spPr>
          <a:xfrm>
            <a:off x="789023" y="3178117"/>
            <a:ext cx="7915275" cy="3209925"/>
          </a:xfrm>
          <a:prstGeom prst="rect">
            <a:avLst/>
          </a:prstGeom>
        </p:spPr>
      </p:pic>
      <p:sp>
        <p:nvSpPr>
          <p:cNvPr id="9" name="TextovéPole 8">
            <a:extLst>
              <a:ext uri="{FF2B5EF4-FFF2-40B4-BE49-F238E27FC236}">
                <a16:creationId xmlns:a16="http://schemas.microsoft.com/office/drawing/2014/main" id="{8DEBF780-3C40-4752-B0E8-5A6EBC5D01D5}"/>
              </a:ext>
            </a:extLst>
          </p:cNvPr>
          <p:cNvSpPr txBox="1"/>
          <p:nvPr/>
        </p:nvSpPr>
        <p:spPr>
          <a:xfrm>
            <a:off x="257996" y="469958"/>
            <a:ext cx="5030237" cy="1938992"/>
          </a:xfrm>
          <a:prstGeom prst="rect">
            <a:avLst/>
          </a:prstGeom>
          <a:noFill/>
        </p:spPr>
        <p:txBody>
          <a:bodyPr wrap="square" rtlCol="0">
            <a:spAutoFit/>
          </a:bodyPr>
          <a:lstStyle/>
          <a:p>
            <a:pPr algn="just"/>
            <a:r>
              <a:rPr lang="cs-CZ" sz="2000" dirty="0"/>
              <a:t>Zvětšením plochy </a:t>
            </a:r>
            <a:r>
              <a:rPr lang="cs-CZ" sz="2000" i="1" dirty="0"/>
              <a:t>S </a:t>
            </a:r>
            <a:r>
              <a:rPr lang="cs-CZ" sz="2000" dirty="0"/>
              <a:t>se zmenší hodnota tlaku </a:t>
            </a:r>
            <a:r>
              <a:rPr lang="cs-CZ" sz="2000" i="1" dirty="0"/>
              <a:t>p</a:t>
            </a:r>
            <a:r>
              <a:rPr lang="cs-CZ" sz="2000" dirty="0"/>
              <a:t>. Proto se při prolomení ledu doporučuje lehnout si na led, případně použít prkno.</a:t>
            </a:r>
          </a:p>
          <a:p>
            <a:pPr algn="just"/>
            <a:endParaRPr lang="cs-CZ" sz="2000" dirty="0"/>
          </a:p>
          <a:p>
            <a:pPr algn="just"/>
            <a:r>
              <a:rPr lang="cs-CZ" sz="2000" dirty="0"/>
              <a:t>Podobně lze snížit tlak i redukcí hmotnosti, což není vždy reálné.</a:t>
            </a:r>
          </a:p>
        </p:txBody>
      </p:sp>
      <p:pic>
        <p:nvPicPr>
          <p:cNvPr id="11" name="Obrázek 10">
            <a:extLst>
              <a:ext uri="{FF2B5EF4-FFF2-40B4-BE49-F238E27FC236}">
                <a16:creationId xmlns:a16="http://schemas.microsoft.com/office/drawing/2014/main" id="{F1028691-8200-40A3-B581-5EBF85C7E43A}"/>
              </a:ext>
            </a:extLst>
          </p:cNvPr>
          <p:cNvPicPr>
            <a:picLocks noChangeAspect="1"/>
          </p:cNvPicPr>
          <p:nvPr/>
        </p:nvPicPr>
        <p:blipFill>
          <a:blip r:embed="rId3"/>
          <a:stretch>
            <a:fillRect/>
          </a:stretch>
        </p:blipFill>
        <p:spPr>
          <a:xfrm>
            <a:off x="5561779" y="187051"/>
            <a:ext cx="3324225" cy="2447925"/>
          </a:xfrm>
          <a:prstGeom prst="rect">
            <a:avLst/>
          </a:prstGeom>
        </p:spPr>
      </p:pic>
    </p:spTree>
    <p:extLst>
      <p:ext uri="{BB962C8B-B14F-4D97-AF65-F5344CB8AC3E}">
        <p14:creationId xmlns:p14="http://schemas.microsoft.com/office/powerpoint/2010/main" val="12971552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B3347FC-E189-49ED-9622-7FAD2936C0CF}"/>
              </a:ext>
            </a:extLst>
          </p:cNvPr>
          <p:cNvSpPr txBox="1"/>
          <p:nvPr/>
        </p:nvSpPr>
        <p:spPr>
          <a:xfrm>
            <a:off x="251717" y="331924"/>
            <a:ext cx="8640566" cy="6047809"/>
          </a:xfrm>
          <a:prstGeom prst="rect">
            <a:avLst/>
          </a:prstGeom>
          <a:noFill/>
        </p:spPr>
        <p:txBody>
          <a:bodyPr wrap="square">
            <a:spAutoFit/>
          </a:bodyPr>
          <a:lstStyle/>
          <a:p>
            <a:pPr rtl="0"/>
            <a:r>
              <a:rPr lang="en-US" sz="2400" b="1" dirty="0">
                <a:effectLst/>
              </a:rPr>
              <a:t>P</a:t>
            </a:r>
            <a:r>
              <a:rPr lang="cs-CZ" sz="2400" b="1" dirty="0">
                <a:effectLst/>
              </a:rPr>
              <a:t>ří</a:t>
            </a:r>
            <a:r>
              <a:rPr lang="en-US" sz="2400" b="1" dirty="0" err="1">
                <a:effectLst/>
              </a:rPr>
              <a:t>klad</a:t>
            </a:r>
            <a:endParaRPr lang="en-US" sz="2400" b="1" dirty="0">
              <a:effectLst/>
            </a:endParaRPr>
          </a:p>
          <a:p>
            <a:pPr rtl="0"/>
            <a:endParaRPr lang="en-US" sz="800" dirty="0">
              <a:latin typeface="Arial" panose="020B0604020202020204" pitchFamily="34" charset="0"/>
            </a:endParaRPr>
          </a:p>
          <a:p>
            <a:pPr rtl="0"/>
            <a:r>
              <a:rPr lang="cs-CZ" sz="2000" dirty="0">
                <a:effectLst/>
              </a:rPr>
              <a:t>Hmotnost tanku je 36 t, celková plocha jeho pásů je 4,5 m2. Jaký tlak způsobuje tank na vodorovnou plochu?</a:t>
            </a:r>
            <a:endParaRPr lang="en-US" sz="2000" dirty="0">
              <a:effectLst/>
            </a:endParaRPr>
          </a:p>
          <a:p>
            <a:pPr rtl="0"/>
            <a:endParaRPr lang="en-US" sz="2000" dirty="0"/>
          </a:p>
          <a:p>
            <a:pPr rtl="0"/>
            <a:r>
              <a:rPr lang="cs-CZ" sz="2000" dirty="0">
                <a:effectLst/>
              </a:rPr>
              <a:t>m = 36 t = 36000 kg =&gt; F = 360000 N</a:t>
            </a:r>
          </a:p>
          <a:p>
            <a:pPr rtl="0"/>
            <a:r>
              <a:rPr lang="cs-CZ" sz="2000" dirty="0">
                <a:effectLst/>
              </a:rPr>
              <a:t>S = 4,5 m2</a:t>
            </a:r>
          </a:p>
          <a:p>
            <a:pPr rtl="0"/>
            <a:r>
              <a:rPr lang="cs-CZ" sz="2000" dirty="0">
                <a:effectLst/>
              </a:rPr>
              <a:t>p = ? </a:t>
            </a:r>
          </a:p>
          <a:p>
            <a:pPr rtl="0"/>
            <a:endParaRPr lang="cs-CZ" sz="800" dirty="0"/>
          </a:p>
          <a:p>
            <a:pPr rtl="0"/>
            <a:r>
              <a:rPr lang="cs-CZ" sz="2000" dirty="0">
                <a:effectLst/>
              </a:rPr>
              <a:t>p = F : </a:t>
            </a:r>
            <a:r>
              <a:rPr lang="cs-CZ" sz="2000" dirty="0" err="1">
                <a:effectLst/>
              </a:rPr>
              <a:t>Sp</a:t>
            </a:r>
            <a:r>
              <a:rPr lang="cs-CZ" sz="2000" dirty="0">
                <a:effectLst/>
              </a:rPr>
              <a:t> = 360000 : 4,5p = 80000 Pa = </a:t>
            </a:r>
            <a:r>
              <a:rPr lang="cs-CZ" sz="2000" u="sng" dirty="0">
                <a:effectLst/>
              </a:rPr>
              <a:t>80 </a:t>
            </a:r>
            <a:r>
              <a:rPr lang="cs-CZ" sz="2000" u="sng" dirty="0" err="1">
                <a:effectLst/>
              </a:rPr>
              <a:t>kPa</a:t>
            </a:r>
            <a:endParaRPr lang="cs-CZ" sz="2000" u="sng" dirty="0">
              <a:effectLst/>
            </a:endParaRPr>
          </a:p>
          <a:p>
            <a:pPr rtl="0"/>
            <a:endParaRPr lang="cs-CZ" sz="2000" dirty="0"/>
          </a:p>
          <a:p>
            <a:pPr rtl="0"/>
            <a:endParaRPr lang="cs-CZ" sz="2000" dirty="0"/>
          </a:p>
          <a:p>
            <a:pPr rtl="0"/>
            <a:r>
              <a:rPr lang="en-US" sz="2400" b="1" dirty="0">
                <a:effectLst/>
              </a:rPr>
              <a:t>P</a:t>
            </a:r>
            <a:r>
              <a:rPr lang="cs-CZ" sz="2400" b="1" dirty="0">
                <a:effectLst/>
              </a:rPr>
              <a:t>ří</a:t>
            </a:r>
            <a:r>
              <a:rPr lang="en-US" sz="2400" b="1" dirty="0" err="1">
                <a:effectLst/>
              </a:rPr>
              <a:t>klad</a:t>
            </a:r>
            <a:endParaRPr lang="en-US" sz="2400" b="1" dirty="0">
              <a:effectLst/>
            </a:endParaRPr>
          </a:p>
          <a:p>
            <a:pPr rtl="0"/>
            <a:endParaRPr lang="en-US" sz="700" dirty="0">
              <a:latin typeface="Arial" panose="020B0604020202020204" pitchFamily="34" charset="0"/>
            </a:endParaRPr>
          </a:p>
          <a:p>
            <a:pPr rtl="0"/>
            <a:r>
              <a:rPr lang="cs-CZ" sz="2000" dirty="0">
                <a:effectLst/>
              </a:rPr>
              <a:t>Jak velikou tlakovou silou musíme působit na plochu 2m</a:t>
            </a:r>
            <a:r>
              <a:rPr lang="cs-CZ" sz="2000" baseline="30000" dirty="0">
                <a:effectLst/>
              </a:rPr>
              <a:t>2</a:t>
            </a:r>
            <a:r>
              <a:rPr lang="cs-CZ" sz="2000" dirty="0">
                <a:effectLst/>
              </a:rPr>
              <a:t>, abychom vyvolali tlak 200 </a:t>
            </a:r>
            <a:r>
              <a:rPr lang="cs-CZ" sz="2000" dirty="0" err="1">
                <a:effectLst/>
              </a:rPr>
              <a:t>kPa</a:t>
            </a:r>
            <a:r>
              <a:rPr lang="cs-CZ" sz="2000" dirty="0">
                <a:effectLst/>
              </a:rPr>
              <a:t>?</a:t>
            </a:r>
          </a:p>
          <a:p>
            <a:pPr rtl="0"/>
            <a:endParaRPr lang="cs-CZ" sz="800" dirty="0">
              <a:effectLst/>
            </a:endParaRPr>
          </a:p>
          <a:p>
            <a:pPr rtl="0"/>
            <a:r>
              <a:rPr lang="cs-CZ" sz="2000" dirty="0">
                <a:effectLst/>
              </a:rPr>
              <a:t>S =2m</a:t>
            </a:r>
            <a:r>
              <a:rPr lang="cs-CZ" sz="2000" baseline="30000" dirty="0">
                <a:effectLst/>
              </a:rPr>
              <a:t>2</a:t>
            </a:r>
          </a:p>
          <a:p>
            <a:pPr rtl="0"/>
            <a:r>
              <a:rPr lang="cs-CZ" sz="2000" dirty="0">
                <a:effectLst/>
              </a:rPr>
              <a:t>p = 200 </a:t>
            </a:r>
            <a:r>
              <a:rPr lang="cs-CZ" sz="2000" dirty="0" err="1">
                <a:effectLst/>
              </a:rPr>
              <a:t>kPa</a:t>
            </a:r>
            <a:r>
              <a:rPr lang="cs-CZ" sz="2000" dirty="0">
                <a:effectLst/>
              </a:rPr>
              <a:t> = 200 000 Pa</a:t>
            </a:r>
          </a:p>
          <a:p>
            <a:pPr rtl="0"/>
            <a:r>
              <a:rPr lang="cs-CZ" sz="2000" dirty="0">
                <a:effectLst/>
              </a:rPr>
              <a:t>F = ? </a:t>
            </a:r>
          </a:p>
          <a:p>
            <a:pPr rtl="0"/>
            <a:endParaRPr lang="cs-CZ" sz="800" dirty="0"/>
          </a:p>
          <a:p>
            <a:pPr rtl="0"/>
            <a:r>
              <a:rPr lang="cs-CZ" sz="2000" dirty="0">
                <a:effectLst/>
              </a:rPr>
              <a:t>F = </a:t>
            </a:r>
            <a:r>
              <a:rPr lang="cs-CZ" sz="2000" dirty="0" err="1">
                <a:effectLst/>
              </a:rPr>
              <a:t>p.S</a:t>
            </a:r>
            <a:r>
              <a:rPr lang="cs-CZ" sz="2000" dirty="0">
                <a:effectLst/>
              </a:rPr>
              <a:t> = 200000 . 2 = 400 000 N = </a:t>
            </a:r>
            <a:r>
              <a:rPr lang="cs-CZ" sz="2000" u="sng" dirty="0">
                <a:effectLst/>
              </a:rPr>
              <a:t>400 </a:t>
            </a:r>
            <a:r>
              <a:rPr lang="cs-CZ" sz="2000" u="sng" dirty="0" err="1">
                <a:effectLst/>
              </a:rPr>
              <a:t>kN</a:t>
            </a:r>
            <a:endParaRPr lang="cs-CZ" sz="2000" u="sng" dirty="0">
              <a:effectLst/>
            </a:endParaRPr>
          </a:p>
        </p:txBody>
      </p:sp>
    </p:spTree>
    <p:extLst>
      <p:ext uri="{BB962C8B-B14F-4D97-AF65-F5344CB8AC3E}">
        <p14:creationId xmlns:p14="http://schemas.microsoft.com/office/powerpoint/2010/main" val="2536351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a:extLst>
              <a:ext uri="{FF2B5EF4-FFF2-40B4-BE49-F238E27FC236}">
                <a16:creationId xmlns:a16="http://schemas.microsoft.com/office/drawing/2014/main" id="{0CB603B5-1B8D-4A39-AA22-D51B0EE1C74C}"/>
              </a:ext>
            </a:extLst>
          </p:cNvPr>
          <p:cNvSpPr>
            <a:spLocks noGrp="1" noChangeArrowheads="1"/>
          </p:cNvSpPr>
          <p:nvPr>
            <p:ph type="title"/>
          </p:nvPr>
        </p:nvSpPr>
        <p:spPr>
          <a:xfrm>
            <a:off x="248838" y="178858"/>
            <a:ext cx="8229600" cy="500657"/>
          </a:xfrm>
        </p:spPr>
        <p:txBody>
          <a:bodyPr>
            <a:normAutofit/>
          </a:bodyPr>
          <a:lstStyle/>
          <a:p>
            <a:pPr eaLnBrk="1" hangingPunct="1"/>
            <a:r>
              <a:rPr lang="cs-CZ" altLang="cs-CZ" sz="2400" b="1" dirty="0">
                <a:latin typeface="+mn-lt"/>
              </a:rPr>
              <a:t>Statické a smykové (vlečné) tření</a:t>
            </a:r>
          </a:p>
        </p:txBody>
      </p:sp>
      <p:sp>
        <p:nvSpPr>
          <p:cNvPr id="9" name="TextovéPole 8">
            <a:extLst>
              <a:ext uri="{FF2B5EF4-FFF2-40B4-BE49-F238E27FC236}">
                <a16:creationId xmlns:a16="http://schemas.microsoft.com/office/drawing/2014/main" id="{6FBF5DFF-460A-4588-AB8E-7F3590CADD36}"/>
              </a:ext>
            </a:extLst>
          </p:cNvPr>
          <p:cNvSpPr txBox="1"/>
          <p:nvPr/>
        </p:nvSpPr>
        <p:spPr>
          <a:xfrm>
            <a:off x="248838" y="748482"/>
            <a:ext cx="8544718" cy="1323439"/>
          </a:xfrm>
          <a:prstGeom prst="rect">
            <a:avLst/>
          </a:prstGeom>
          <a:noFill/>
        </p:spPr>
        <p:txBody>
          <a:bodyPr wrap="square">
            <a:spAutoFit/>
          </a:bodyPr>
          <a:lstStyle/>
          <a:p>
            <a:pPr marL="0" lvl="1" algn="just"/>
            <a:r>
              <a:rPr lang="cs-CZ" altLang="cs-CZ" sz="2000" dirty="0"/>
              <a:t>    Vznikají při pohybu těles v látkovém prostředí. Působí proti směru pohybu. Jsou způsobeny nerovnostmi a deformacemi povrchu.</a:t>
            </a:r>
          </a:p>
          <a:p>
            <a:pPr marL="0" lvl="1" algn="just"/>
            <a:r>
              <a:rPr lang="cs-CZ" altLang="cs-CZ" sz="2000" dirty="0"/>
              <a:t>    Síla </a:t>
            </a:r>
            <a:r>
              <a:rPr lang="cs-CZ" altLang="cs-CZ" sz="2000" b="1" dirty="0" err="1"/>
              <a:t>F</a:t>
            </a:r>
            <a:r>
              <a:rPr lang="cs-CZ" altLang="cs-CZ" sz="2000" baseline="-25000" dirty="0" err="1"/>
              <a:t>v</a:t>
            </a:r>
            <a:r>
              <a:rPr lang="cs-CZ" altLang="cs-CZ" sz="2000" dirty="0"/>
              <a:t>, kterou působíme na těleso, je kompenzována silou </a:t>
            </a:r>
            <a:r>
              <a:rPr lang="cs-CZ" altLang="cs-CZ" sz="2000" b="1" dirty="0"/>
              <a:t>statického tření </a:t>
            </a:r>
            <a:r>
              <a:rPr lang="cs-CZ" altLang="cs-CZ" sz="2000" b="1" dirty="0" err="1"/>
              <a:t>F</a:t>
            </a:r>
            <a:r>
              <a:rPr lang="cs-CZ" altLang="cs-CZ" sz="2000" baseline="-25000" dirty="0" err="1"/>
              <a:t>s</a:t>
            </a:r>
            <a:r>
              <a:rPr lang="cs-CZ" altLang="cs-CZ" sz="2000" dirty="0"/>
              <a:t>  (klidová třecí síla) až do určité hodnoty </a:t>
            </a:r>
            <a:r>
              <a:rPr lang="cs-CZ" altLang="cs-CZ" sz="2000" b="1" dirty="0" err="1"/>
              <a:t>F</a:t>
            </a:r>
            <a:r>
              <a:rPr lang="cs-CZ" altLang="cs-CZ" sz="2000" baseline="-25000" dirty="0" err="1"/>
              <a:t>s</a:t>
            </a:r>
            <a:r>
              <a:rPr lang="cs-CZ" altLang="cs-CZ" sz="2000" baseline="-25000" dirty="0"/>
              <a:t> max</a:t>
            </a:r>
            <a:r>
              <a:rPr lang="cs-CZ" altLang="cs-CZ" sz="2000" dirty="0"/>
              <a:t>. </a:t>
            </a:r>
          </a:p>
        </p:txBody>
      </p:sp>
      <p:sp>
        <p:nvSpPr>
          <p:cNvPr id="15" name="TextovéPole 14">
            <a:extLst>
              <a:ext uri="{FF2B5EF4-FFF2-40B4-BE49-F238E27FC236}">
                <a16:creationId xmlns:a16="http://schemas.microsoft.com/office/drawing/2014/main" id="{9BBAD967-AB6D-43FB-A992-FA4BD677CE77}"/>
              </a:ext>
            </a:extLst>
          </p:cNvPr>
          <p:cNvSpPr txBox="1"/>
          <p:nvPr/>
        </p:nvSpPr>
        <p:spPr>
          <a:xfrm>
            <a:off x="248838" y="4396606"/>
            <a:ext cx="3788906" cy="1477328"/>
          </a:xfrm>
          <a:prstGeom prst="rect">
            <a:avLst/>
          </a:prstGeom>
          <a:noFill/>
        </p:spPr>
        <p:txBody>
          <a:bodyPr wrap="square">
            <a:spAutoFit/>
          </a:bodyPr>
          <a:lstStyle/>
          <a:p>
            <a:pPr marL="0" lvl="1" algn="just"/>
            <a:r>
              <a:rPr lang="cs-CZ" altLang="cs-CZ" b="1" dirty="0"/>
              <a:t>F</a:t>
            </a:r>
            <a:r>
              <a:rPr lang="cs-CZ" altLang="cs-CZ" baseline="-25000" dirty="0"/>
              <a:t>N</a:t>
            </a:r>
            <a:r>
              <a:rPr lang="cs-CZ" altLang="cs-CZ" dirty="0"/>
              <a:t> je </a:t>
            </a:r>
            <a:r>
              <a:rPr lang="cs-CZ" altLang="cs-CZ" b="1" dirty="0"/>
              <a:t>normálová síla </a:t>
            </a:r>
            <a:r>
              <a:rPr lang="cs-CZ" altLang="cs-CZ" dirty="0"/>
              <a:t>(kolmá tlaková síla) působící mezi tělesem a podložkou a </a:t>
            </a:r>
            <a:r>
              <a:rPr lang="cs-CZ" altLang="cs-CZ" i="1" dirty="0"/>
              <a:t>µ</a:t>
            </a:r>
            <a:r>
              <a:rPr lang="cs-CZ" altLang="cs-CZ" dirty="0"/>
              <a:t> je součinitel smykového tření, bezrozměrná veličina (poměr třecí a normálové síly).</a:t>
            </a:r>
          </a:p>
        </p:txBody>
      </p:sp>
      <p:graphicFrame>
        <p:nvGraphicFramePr>
          <p:cNvPr id="6" name="Object 5">
            <a:extLst>
              <a:ext uri="{FF2B5EF4-FFF2-40B4-BE49-F238E27FC236}">
                <a16:creationId xmlns:a16="http://schemas.microsoft.com/office/drawing/2014/main" id="{9F856980-1A05-4F3F-9FE0-73210BAB824A}"/>
              </a:ext>
            </a:extLst>
          </p:cNvPr>
          <p:cNvGraphicFramePr>
            <a:graphicFrameLocks noChangeAspect="1"/>
          </p:cNvGraphicFramePr>
          <p:nvPr>
            <p:extLst>
              <p:ext uri="{D42A27DB-BD31-4B8C-83A1-F6EECF244321}">
                <p14:modId xmlns:p14="http://schemas.microsoft.com/office/powerpoint/2010/main" val="3651039796"/>
              </p:ext>
            </p:extLst>
          </p:nvPr>
        </p:nvGraphicFramePr>
        <p:xfrm>
          <a:off x="5428715" y="3970321"/>
          <a:ext cx="1053485" cy="411707"/>
        </p:xfrm>
        <a:graphic>
          <a:graphicData uri="http://schemas.openxmlformats.org/presentationml/2006/ole">
            <mc:AlternateContent xmlns:mc="http://schemas.openxmlformats.org/markup-compatibility/2006">
              <mc:Choice xmlns:v="urn:schemas-microsoft-com:vml" Requires="v">
                <p:oleObj name="Equation" r:id="rId2" imgW="583947" imgH="228501" progId="Equation.DSMT4">
                  <p:embed/>
                </p:oleObj>
              </mc:Choice>
              <mc:Fallback>
                <p:oleObj name="Equation" r:id="rId2" imgW="583947" imgH="228501" progId="Equation.DSMT4">
                  <p:embed/>
                  <p:pic>
                    <p:nvPicPr>
                      <p:cNvPr id="48131" name="Object 5">
                        <a:extLst>
                          <a:ext uri="{FF2B5EF4-FFF2-40B4-BE49-F238E27FC236}">
                            <a16:creationId xmlns:a16="http://schemas.microsoft.com/office/drawing/2014/main" id="{74567976-5264-4EE5-91AD-A840996A9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8715" y="3970321"/>
                        <a:ext cx="1053485" cy="411707"/>
                      </a:xfrm>
                      <a:prstGeom prst="rect">
                        <a:avLst/>
                      </a:prstGeom>
                      <a:noFill/>
                      <a:ln>
                        <a:noFill/>
                      </a:ln>
                      <a:effectLst/>
                    </p:spPr>
                  </p:pic>
                </p:oleObj>
              </mc:Fallback>
            </mc:AlternateContent>
          </a:graphicData>
        </a:graphic>
      </p:graphicFrame>
      <p:sp>
        <p:nvSpPr>
          <p:cNvPr id="19" name="TextovéPole 18">
            <a:extLst>
              <a:ext uri="{FF2B5EF4-FFF2-40B4-BE49-F238E27FC236}">
                <a16:creationId xmlns:a16="http://schemas.microsoft.com/office/drawing/2014/main" id="{B3E81D4D-ABA2-4818-B4A9-7660DD83487E}"/>
              </a:ext>
            </a:extLst>
          </p:cNvPr>
          <p:cNvSpPr txBox="1"/>
          <p:nvPr/>
        </p:nvSpPr>
        <p:spPr>
          <a:xfrm>
            <a:off x="248838" y="2989575"/>
            <a:ext cx="8810625" cy="1323439"/>
          </a:xfrm>
          <a:prstGeom prst="rect">
            <a:avLst/>
          </a:prstGeom>
          <a:noFill/>
        </p:spPr>
        <p:txBody>
          <a:bodyPr wrap="square">
            <a:spAutoFit/>
          </a:bodyPr>
          <a:lstStyle/>
          <a:p>
            <a:pPr marL="0" lvl="1" algn="just"/>
            <a:r>
              <a:rPr lang="cs-CZ" altLang="cs-CZ" sz="2000" dirty="0"/>
              <a:t>Těleso nemůže být uvedeno do pohybu, dokud je vnější vtištěná síla </a:t>
            </a:r>
            <a:r>
              <a:rPr lang="cs-CZ" altLang="cs-CZ" sz="2000" b="1" dirty="0" err="1"/>
              <a:t>F</a:t>
            </a:r>
            <a:r>
              <a:rPr lang="cs-CZ" altLang="cs-CZ" sz="2000" baseline="-25000" dirty="0" err="1"/>
              <a:t>v</a:t>
            </a:r>
            <a:r>
              <a:rPr lang="cs-CZ" altLang="cs-CZ" sz="2000" dirty="0"/>
              <a:t> v rovnováze se silou statického tření </a:t>
            </a:r>
            <a:r>
              <a:rPr lang="cs-CZ" altLang="cs-CZ" sz="2000" b="1" dirty="0" err="1"/>
              <a:t>F</a:t>
            </a:r>
            <a:r>
              <a:rPr lang="cs-CZ" altLang="cs-CZ" sz="2000" baseline="-25000" dirty="0" err="1"/>
              <a:t>s</a:t>
            </a:r>
            <a:r>
              <a:rPr lang="cs-CZ" altLang="cs-CZ" sz="2000" dirty="0"/>
              <a:t>. Je-li </a:t>
            </a:r>
            <a:r>
              <a:rPr lang="cs-CZ" altLang="cs-CZ" sz="2000" b="1" dirty="0" err="1"/>
              <a:t>F</a:t>
            </a:r>
            <a:r>
              <a:rPr lang="cs-CZ" altLang="cs-CZ" sz="2000" baseline="-25000" dirty="0" err="1"/>
              <a:t>v</a:t>
            </a:r>
            <a:r>
              <a:rPr lang="cs-CZ" altLang="cs-CZ" sz="2000" dirty="0"/>
              <a:t> větší než </a:t>
            </a:r>
            <a:r>
              <a:rPr lang="cs-CZ" altLang="cs-CZ" sz="2000" b="1" dirty="0" err="1"/>
              <a:t>F</a:t>
            </a:r>
            <a:r>
              <a:rPr lang="cs-CZ" altLang="cs-CZ" sz="2000" baseline="-25000" dirty="0" err="1"/>
              <a:t>s</a:t>
            </a:r>
            <a:r>
              <a:rPr lang="cs-CZ" altLang="cs-CZ" sz="2000" baseline="-25000" dirty="0"/>
              <a:t> max</a:t>
            </a:r>
            <a:r>
              <a:rPr lang="cs-CZ" altLang="cs-CZ" sz="2000" dirty="0"/>
              <a:t>, začne se těleso pohybovat. Pokud je tento pohyb rovnoměrný, je vtištěná síla </a:t>
            </a:r>
            <a:r>
              <a:rPr lang="cs-CZ" altLang="cs-CZ" sz="2000" b="1" dirty="0" err="1"/>
              <a:t>F</a:t>
            </a:r>
            <a:r>
              <a:rPr lang="cs-CZ" altLang="cs-CZ" sz="2000" baseline="-25000" dirty="0" err="1"/>
              <a:t>v</a:t>
            </a:r>
            <a:r>
              <a:rPr lang="cs-CZ" altLang="cs-CZ" sz="2000" dirty="0"/>
              <a:t> v rovnováze se silou </a:t>
            </a:r>
            <a:r>
              <a:rPr lang="cs-CZ" altLang="cs-CZ" sz="2000" b="1" dirty="0"/>
              <a:t>smykového (vlečného) tření F</a:t>
            </a:r>
            <a:r>
              <a:rPr lang="cs-CZ" altLang="cs-CZ" sz="2000" b="1" baseline="-25000" dirty="0"/>
              <a:t>t</a:t>
            </a:r>
            <a:r>
              <a:rPr lang="cs-CZ" altLang="cs-CZ" sz="2000" dirty="0"/>
              <a:t> (třecí síla za pohybu).</a:t>
            </a:r>
          </a:p>
        </p:txBody>
      </p:sp>
      <p:sp>
        <p:nvSpPr>
          <p:cNvPr id="8" name="TextovéPole 7">
            <a:extLst>
              <a:ext uri="{FF2B5EF4-FFF2-40B4-BE49-F238E27FC236}">
                <a16:creationId xmlns:a16="http://schemas.microsoft.com/office/drawing/2014/main" id="{D8BB353B-373A-4A8F-9BF9-2AB3E4BBB283}"/>
              </a:ext>
            </a:extLst>
          </p:cNvPr>
          <p:cNvSpPr txBox="1"/>
          <p:nvPr/>
        </p:nvSpPr>
        <p:spPr>
          <a:xfrm>
            <a:off x="208260" y="2269309"/>
            <a:ext cx="8727480" cy="646331"/>
          </a:xfrm>
          <a:prstGeom prst="rect">
            <a:avLst/>
          </a:prstGeom>
          <a:noFill/>
        </p:spPr>
        <p:txBody>
          <a:bodyPr wrap="square">
            <a:spAutoFit/>
          </a:bodyPr>
          <a:lstStyle/>
          <a:p>
            <a:pPr marL="0" lvl="1"/>
            <a:r>
              <a:rPr lang="cs-CZ" altLang="cs-CZ" b="1" dirty="0"/>
              <a:t>F</a:t>
            </a:r>
            <a:r>
              <a:rPr lang="cs-CZ" altLang="cs-CZ" baseline="-25000" dirty="0"/>
              <a:t>N</a:t>
            </a:r>
            <a:r>
              <a:rPr lang="cs-CZ" altLang="cs-CZ" dirty="0"/>
              <a:t> je </a:t>
            </a:r>
            <a:r>
              <a:rPr lang="cs-CZ" altLang="cs-CZ" b="1" dirty="0"/>
              <a:t>normálová síla </a:t>
            </a:r>
            <a:r>
              <a:rPr lang="cs-CZ" altLang="cs-CZ" dirty="0"/>
              <a:t>(kolmá tlaková síla) působící mezi tělesem a podložkou a </a:t>
            </a:r>
            <a:r>
              <a:rPr lang="cs-CZ" altLang="cs-CZ" i="1" dirty="0"/>
              <a:t>µ</a:t>
            </a:r>
            <a:r>
              <a:rPr lang="cs-CZ" altLang="cs-CZ" baseline="-25000" dirty="0"/>
              <a:t>s</a:t>
            </a:r>
            <a:r>
              <a:rPr lang="cs-CZ" altLang="cs-CZ" dirty="0"/>
              <a:t> je součinitel statického tření, bezrozměrná veličina (poměr třecí a normálové síly).</a:t>
            </a:r>
          </a:p>
        </p:txBody>
      </p:sp>
      <p:graphicFrame>
        <p:nvGraphicFramePr>
          <p:cNvPr id="11" name="Object 8">
            <a:extLst>
              <a:ext uri="{FF2B5EF4-FFF2-40B4-BE49-F238E27FC236}">
                <a16:creationId xmlns:a16="http://schemas.microsoft.com/office/drawing/2014/main" id="{2A02669D-EAB5-4E7E-806C-B18CC0C87EC6}"/>
              </a:ext>
            </a:extLst>
          </p:cNvPr>
          <p:cNvGraphicFramePr>
            <a:graphicFrameLocks noChangeAspect="1"/>
          </p:cNvGraphicFramePr>
          <p:nvPr>
            <p:extLst>
              <p:ext uri="{D42A27DB-BD31-4B8C-83A1-F6EECF244321}">
                <p14:modId xmlns:p14="http://schemas.microsoft.com/office/powerpoint/2010/main" val="934870290"/>
              </p:ext>
            </p:extLst>
          </p:nvPr>
        </p:nvGraphicFramePr>
        <p:xfrm>
          <a:off x="5428715" y="1776156"/>
          <a:ext cx="1506140" cy="430325"/>
        </p:xfrm>
        <a:graphic>
          <a:graphicData uri="http://schemas.openxmlformats.org/presentationml/2006/ole">
            <mc:AlternateContent xmlns:mc="http://schemas.openxmlformats.org/markup-compatibility/2006">
              <mc:Choice xmlns:v="urn:schemas-microsoft-com:vml" Requires="v">
                <p:oleObj name="Equation" r:id="rId4" imgW="800100" imgH="228600" progId="Equation.DSMT4">
                  <p:embed/>
                </p:oleObj>
              </mc:Choice>
              <mc:Fallback>
                <p:oleObj name="Equation" r:id="rId4" imgW="800100" imgH="228600" progId="Equation.DSMT4">
                  <p:embed/>
                  <p:pic>
                    <p:nvPicPr>
                      <p:cNvPr id="47108" name="Object 8">
                        <a:extLst>
                          <a:ext uri="{FF2B5EF4-FFF2-40B4-BE49-F238E27FC236}">
                            <a16:creationId xmlns:a16="http://schemas.microsoft.com/office/drawing/2014/main" id="{939AEECB-CCD1-4DE2-9626-53DA5D1A9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8715" y="1776156"/>
                        <a:ext cx="1506140" cy="430325"/>
                      </a:xfrm>
                      <a:prstGeom prst="rect">
                        <a:avLst/>
                      </a:prstGeom>
                      <a:noFill/>
                      <a:ln>
                        <a:noFill/>
                      </a:ln>
                      <a:effectLst/>
                    </p:spPr>
                  </p:pic>
                </p:oleObj>
              </mc:Fallback>
            </mc:AlternateContent>
          </a:graphicData>
        </a:graphic>
      </p:graphicFrame>
      <p:pic>
        <p:nvPicPr>
          <p:cNvPr id="2" name="Picture 710">
            <a:extLst>
              <a:ext uri="{FF2B5EF4-FFF2-40B4-BE49-F238E27FC236}">
                <a16:creationId xmlns:a16="http://schemas.microsoft.com/office/drawing/2014/main" id="{0219FB91-63AC-40FD-A42C-612CAAA376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699594"/>
            <a:ext cx="4444897" cy="2000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9729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a:extLst>
              <a:ext uri="{FF2B5EF4-FFF2-40B4-BE49-F238E27FC236}">
                <a16:creationId xmlns:a16="http://schemas.microsoft.com/office/drawing/2014/main" id="{1179CFCD-6592-4714-9F8B-C4FDEDC0CE10}"/>
              </a:ext>
            </a:extLst>
          </p:cNvPr>
          <p:cNvSpPr>
            <a:spLocks noGrp="1" noChangeArrowheads="1"/>
          </p:cNvSpPr>
          <p:nvPr>
            <p:ph type="title"/>
          </p:nvPr>
        </p:nvSpPr>
        <p:spPr>
          <a:xfrm>
            <a:off x="1803706" y="5057616"/>
            <a:ext cx="3895720" cy="777875"/>
          </a:xfrm>
        </p:spPr>
        <p:txBody>
          <a:bodyPr>
            <a:normAutofit/>
          </a:bodyPr>
          <a:lstStyle/>
          <a:p>
            <a:pPr eaLnBrk="1" hangingPunct="1"/>
            <a:r>
              <a:rPr lang="cs-CZ" altLang="cs-CZ" sz="2000" i="1" dirty="0">
                <a:latin typeface="+mn-lt"/>
              </a:rPr>
              <a:t>Závislost mezi vnější silou a třením</a:t>
            </a:r>
          </a:p>
        </p:txBody>
      </p:sp>
      <p:sp>
        <p:nvSpPr>
          <p:cNvPr id="46083" name="Line 5">
            <a:extLst>
              <a:ext uri="{FF2B5EF4-FFF2-40B4-BE49-F238E27FC236}">
                <a16:creationId xmlns:a16="http://schemas.microsoft.com/office/drawing/2014/main" id="{36891730-A6FA-4E29-838C-3FD8A6637120}"/>
              </a:ext>
            </a:extLst>
          </p:cNvPr>
          <p:cNvSpPr>
            <a:spLocks noChangeShapeType="1"/>
          </p:cNvSpPr>
          <p:nvPr/>
        </p:nvSpPr>
        <p:spPr bwMode="auto">
          <a:xfrm>
            <a:off x="684213" y="1557338"/>
            <a:ext cx="0" cy="4824412"/>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6084" name="Line 6">
            <a:extLst>
              <a:ext uri="{FF2B5EF4-FFF2-40B4-BE49-F238E27FC236}">
                <a16:creationId xmlns:a16="http://schemas.microsoft.com/office/drawing/2014/main" id="{88F12C5E-28EC-4CB6-BF50-F4F53F568EB6}"/>
              </a:ext>
            </a:extLst>
          </p:cNvPr>
          <p:cNvSpPr>
            <a:spLocks noChangeShapeType="1"/>
          </p:cNvSpPr>
          <p:nvPr/>
        </p:nvSpPr>
        <p:spPr bwMode="auto">
          <a:xfrm>
            <a:off x="323850" y="6021388"/>
            <a:ext cx="6840538"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aphicFrame>
        <p:nvGraphicFramePr>
          <p:cNvPr id="46085" name="Object 7">
            <a:extLst>
              <a:ext uri="{FF2B5EF4-FFF2-40B4-BE49-F238E27FC236}">
                <a16:creationId xmlns:a16="http://schemas.microsoft.com/office/drawing/2014/main" id="{5CA7F6BF-E4C1-427B-9A7D-2A2251979C95}"/>
              </a:ext>
            </a:extLst>
          </p:cNvPr>
          <p:cNvGraphicFramePr>
            <a:graphicFrameLocks noChangeAspect="1"/>
          </p:cNvGraphicFramePr>
          <p:nvPr/>
        </p:nvGraphicFramePr>
        <p:xfrm>
          <a:off x="6877050" y="5157788"/>
          <a:ext cx="569913" cy="731837"/>
        </p:xfrm>
        <a:graphic>
          <a:graphicData uri="http://schemas.openxmlformats.org/presentationml/2006/ole">
            <mc:AlternateContent xmlns:mc="http://schemas.openxmlformats.org/markup-compatibility/2006">
              <mc:Choice xmlns:v="urn:schemas-microsoft-com:vml" Requires="v">
                <p:oleObj name="Equation" r:id="rId2" imgW="177646" imgH="228402" progId="Equation.DSMT4">
                  <p:embed/>
                </p:oleObj>
              </mc:Choice>
              <mc:Fallback>
                <p:oleObj name="Equation" r:id="rId2" imgW="177646" imgH="228402" progId="Equation.DSMT4">
                  <p:embed/>
                  <p:pic>
                    <p:nvPicPr>
                      <p:cNvPr id="46085" name="Object 7">
                        <a:extLst>
                          <a:ext uri="{FF2B5EF4-FFF2-40B4-BE49-F238E27FC236}">
                            <a16:creationId xmlns:a16="http://schemas.microsoft.com/office/drawing/2014/main" id="{5CA7F6BF-E4C1-427B-9A7D-2A2251979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5157788"/>
                        <a:ext cx="569913" cy="731837"/>
                      </a:xfrm>
                      <a:prstGeom prst="rect">
                        <a:avLst/>
                      </a:prstGeom>
                      <a:noFill/>
                      <a:ln>
                        <a:noFill/>
                      </a:ln>
                      <a:effectLst/>
                    </p:spPr>
                  </p:pic>
                </p:oleObj>
              </mc:Fallback>
            </mc:AlternateContent>
          </a:graphicData>
        </a:graphic>
      </p:graphicFrame>
      <p:graphicFrame>
        <p:nvGraphicFramePr>
          <p:cNvPr id="46086" name="Object 8">
            <a:extLst>
              <a:ext uri="{FF2B5EF4-FFF2-40B4-BE49-F238E27FC236}">
                <a16:creationId xmlns:a16="http://schemas.microsoft.com/office/drawing/2014/main" id="{7C5D8C56-4E90-4C0E-A683-CD09C5AF50C2}"/>
              </a:ext>
            </a:extLst>
          </p:cNvPr>
          <p:cNvGraphicFramePr>
            <a:graphicFrameLocks noChangeAspect="1"/>
          </p:cNvGraphicFramePr>
          <p:nvPr/>
        </p:nvGraphicFramePr>
        <p:xfrm>
          <a:off x="755650" y="1225550"/>
          <a:ext cx="1008063" cy="604838"/>
        </p:xfrm>
        <a:graphic>
          <a:graphicData uri="http://schemas.openxmlformats.org/presentationml/2006/ole">
            <mc:AlternateContent xmlns:mc="http://schemas.openxmlformats.org/markup-compatibility/2006">
              <mc:Choice xmlns:v="urn:schemas-microsoft-com:vml" Requires="v">
                <p:oleObj name="Equation" r:id="rId4" imgW="381000" imgH="228600" progId="Equation.DSMT4">
                  <p:embed/>
                </p:oleObj>
              </mc:Choice>
              <mc:Fallback>
                <p:oleObj name="Equation" r:id="rId4" imgW="381000" imgH="228600" progId="Equation.DSMT4">
                  <p:embed/>
                  <p:pic>
                    <p:nvPicPr>
                      <p:cNvPr id="46086" name="Object 8">
                        <a:extLst>
                          <a:ext uri="{FF2B5EF4-FFF2-40B4-BE49-F238E27FC236}">
                            <a16:creationId xmlns:a16="http://schemas.microsoft.com/office/drawing/2014/main" id="{7C5D8C56-4E90-4C0E-A683-CD09C5AF50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225550"/>
                        <a:ext cx="1008063" cy="604838"/>
                      </a:xfrm>
                      <a:prstGeom prst="rect">
                        <a:avLst/>
                      </a:prstGeom>
                      <a:noFill/>
                      <a:ln>
                        <a:noFill/>
                      </a:ln>
                      <a:effectLst/>
                    </p:spPr>
                  </p:pic>
                </p:oleObj>
              </mc:Fallback>
            </mc:AlternateContent>
          </a:graphicData>
        </a:graphic>
      </p:graphicFrame>
      <p:sp>
        <p:nvSpPr>
          <p:cNvPr id="46087" name="Line 11">
            <a:extLst>
              <a:ext uri="{FF2B5EF4-FFF2-40B4-BE49-F238E27FC236}">
                <a16:creationId xmlns:a16="http://schemas.microsoft.com/office/drawing/2014/main" id="{CA11A97B-1EEA-444A-9873-D826116F057C}"/>
              </a:ext>
            </a:extLst>
          </p:cNvPr>
          <p:cNvSpPr>
            <a:spLocks noChangeShapeType="1"/>
          </p:cNvSpPr>
          <p:nvPr/>
        </p:nvSpPr>
        <p:spPr bwMode="auto">
          <a:xfrm flipV="1">
            <a:off x="684213" y="4149725"/>
            <a:ext cx="1943100" cy="187166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6088" name="Line 12">
            <a:extLst>
              <a:ext uri="{FF2B5EF4-FFF2-40B4-BE49-F238E27FC236}">
                <a16:creationId xmlns:a16="http://schemas.microsoft.com/office/drawing/2014/main" id="{16CD2E68-CDEE-4FB8-8D2B-7D421CAE7361}"/>
              </a:ext>
            </a:extLst>
          </p:cNvPr>
          <p:cNvSpPr>
            <a:spLocks noChangeShapeType="1"/>
          </p:cNvSpPr>
          <p:nvPr/>
        </p:nvSpPr>
        <p:spPr bwMode="auto">
          <a:xfrm>
            <a:off x="2627313" y="4149725"/>
            <a:ext cx="0" cy="28733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6089" name="Line 13">
            <a:extLst>
              <a:ext uri="{FF2B5EF4-FFF2-40B4-BE49-F238E27FC236}">
                <a16:creationId xmlns:a16="http://schemas.microsoft.com/office/drawing/2014/main" id="{C29087E7-96CD-4AE2-B391-BE89A3470141}"/>
              </a:ext>
            </a:extLst>
          </p:cNvPr>
          <p:cNvSpPr>
            <a:spLocks noChangeShapeType="1"/>
          </p:cNvSpPr>
          <p:nvPr/>
        </p:nvSpPr>
        <p:spPr bwMode="auto">
          <a:xfrm>
            <a:off x="2627313" y="4437063"/>
            <a:ext cx="2376487"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6090" name="AutoShape 14">
            <a:extLst>
              <a:ext uri="{FF2B5EF4-FFF2-40B4-BE49-F238E27FC236}">
                <a16:creationId xmlns:a16="http://schemas.microsoft.com/office/drawing/2014/main" id="{AA0F31C6-02A6-449D-9859-413CC2DAA93A}"/>
              </a:ext>
            </a:extLst>
          </p:cNvPr>
          <p:cNvSpPr>
            <a:spLocks noChangeArrowheads="1"/>
          </p:cNvSpPr>
          <p:nvPr/>
        </p:nvSpPr>
        <p:spPr bwMode="auto">
          <a:xfrm rot="17225637">
            <a:off x="974725" y="3957638"/>
            <a:ext cx="828675" cy="612775"/>
          </a:xfrm>
          <a:prstGeom prst="wedgeEllipseCallout">
            <a:avLst>
              <a:gd name="adj1" fmla="val -78861"/>
              <a:gd name="adj2" fmla="val 57046"/>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i="1"/>
              <a:t>F</a:t>
            </a:r>
            <a:r>
              <a:rPr lang="cs-CZ" altLang="cs-CZ" i="1" baseline="-25000"/>
              <a:t>s</a:t>
            </a:r>
            <a:endParaRPr lang="cs-CZ" altLang="cs-CZ" i="1"/>
          </a:p>
        </p:txBody>
      </p:sp>
      <p:sp>
        <p:nvSpPr>
          <p:cNvPr id="46091" name="AutoShape 15">
            <a:extLst>
              <a:ext uri="{FF2B5EF4-FFF2-40B4-BE49-F238E27FC236}">
                <a16:creationId xmlns:a16="http://schemas.microsoft.com/office/drawing/2014/main" id="{5F5E55DB-1503-4382-8BF8-028305BEBB91}"/>
              </a:ext>
            </a:extLst>
          </p:cNvPr>
          <p:cNvSpPr>
            <a:spLocks noChangeArrowheads="1"/>
          </p:cNvSpPr>
          <p:nvPr/>
        </p:nvSpPr>
        <p:spPr bwMode="auto">
          <a:xfrm rot="608088">
            <a:off x="2700338" y="2997200"/>
            <a:ext cx="935037" cy="936625"/>
          </a:xfrm>
          <a:prstGeom prst="wedgeEllipseCallout">
            <a:avLst>
              <a:gd name="adj1" fmla="val -36588"/>
              <a:gd name="adj2" fmla="val 7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i="1"/>
              <a:t>F</a:t>
            </a:r>
            <a:r>
              <a:rPr lang="cs-CZ" altLang="cs-CZ" i="1" baseline="-25000"/>
              <a:t>smax</a:t>
            </a:r>
            <a:endParaRPr lang="cs-CZ" altLang="cs-CZ" i="1"/>
          </a:p>
        </p:txBody>
      </p:sp>
      <p:sp>
        <p:nvSpPr>
          <p:cNvPr id="46092" name="AutoShape 16">
            <a:extLst>
              <a:ext uri="{FF2B5EF4-FFF2-40B4-BE49-F238E27FC236}">
                <a16:creationId xmlns:a16="http://schemas.microsoft.com/office/drawing/2014/main" id="{19E9A893-7FEA-4408-87BD-5956CF4908C4}"/>
              </a:ext>
            </a:extLst>
          </p:cNvPr>
          <p:cNvSpPr>
            <a:spLocks noChangeArrowheads="1"/>
          </p:cNvSpPr>
          <p:nvPr/>
        </p:nvSpPr>
        <p:spPr bwMode="auto">
          <a:xfrm>
            <a:off x="4572000" y="3213100"/>
            <a:ext cx="792163" cy="936625"/>
          </a:xfrm>
          <a:prstGeom prst="wedgeEllipseCallout">
            <a:avLst>
              <a:gd name="adj1" fmla="val -43750"/>
              <a:gd name="adj2" fmla="val 7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i="1"/>
              <a:t>F</a:t>
            </a:r>
            <a:r>
              <a:rPr lang="cs-CZ" altLang="cs-CZ" i="1" baseline="-25000"/>
              <a:t>t</a:t>
            </a:r>
            <a:endParaRPr lang="cs-CZ" altLang="cs-CZ" i="1"/>
          </a:p>
        </p:txBody>
      </p:sp>
      <p:sp>
        <p:nvSpPr>
          <p:cNvPr id="46093" name="Line 18">
            <a:extLst>
              <a:ext uri="{FF2B5EF4-FFF2-40B4-BE49-F238E27FC236}">
                <a16:creationId xmlns:a16="http://schemas.microsoft.com/office/drawing/2014/main" id="{ADF93302-C189-4DDB-BDC2-572B99CFAC3C}"/>
              </a:ext>
            </a:extLst>
          </p:cNvPr>
          <p:cNvSpPr>
            <a:spLocks noChangeShapeType="1"/>
          </p:cNvSpPr>
          <p:nvPr/>
        </p:nvSpPr>
        <p:spPr bwMode="auto">
          <a:xfrm flipV="1">
            <a:off x="684213" y="4149725"/>
            <a:ext cx="1943100" cy="187166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 name="TextovéPole 3">
            <a:extLst>
              <a:ext uri="{FF2B5EF4-FFF2-40B4-BE49-F238E27FC236}">
                <a16:creationId xmlns:a16="http://schemas.microsoft.com/office/drawing/2014/main" id="{445F3E42-01A9-4AAF-B247-56C46A188186}"/>
              </a:ext>
            </a:extLst>
          </p:cNvPr>
          <p:cNvSpPr txBox="1"/>
          <p:nvPr/>
        </p:nvSpPr>
        <p:spPr>
          <a:xfrm>
            <a:off x="3318553" y="1293516"/>
            <a:ext cx="5530172" cy="1138773"/>
          </a:xfrm>
          <a:prstGeom prst="rect">
            <a:avLst/>
          </a:prstGeom>
          <a:noFill/>
        </p:spPr>
        <p:txBody>
          <a:bodyPr wrap="square">
            <a:spAutoFit/>
          </a:bodyPr>
          <a:lstStyle/>
          <a:p>
            <a:pPr algn="ctr"/>
            <a:r>
              <a:rPr lang="cs-CZ" altLang="cs-CZ" sz="2000" dirty="0"/>
              <a:t>Smykové tření </a:t>
            </a:r>
            <a:r>
              <a:rPr lang="cs-CZ" altLang="cs-CZ" sz="2000" b="1" dirty="0"/>
              <a:t>F</a:t>
            </a:r>
            <a:r>
              <a:rPr lang="cs-CZ" altLang="cs-CZ" sz="2000" b="1" baseline="-25000" dirty="0"/>
              <a:t>t </a:t>
            </a:r>
            <a:r>
              <a:rPr lang="cs-CZ" altLang="cs-CZ" sz="2000" dirty="0"/>
              <a:t>je za stejných podmínek menší než maximální hodnota statického tření </a:t>
            </a:r>
            <a:r>
              <a:rPr lang="cs-CZ" altLang="cs-CZ" sz="2000" b="1" dirty="0" err="1"/>
              <a:t>F</a:t>
            </a:r>
            <a:r>
              <a:rPr lang="cs-CZ" altLang="cs-CZ" sz="2000" baseline="-25000" dirty="0" err="1"/>
              <a:t>s</a:t>
            </a:r>
            <a:r>
              <a:rPr lang="cs-CZ" altLang="cs-CZ" sz="2000" baseline="-25000" dirty="0"/>
              <a:t> max</a:t>
            </a:r>
            <a:r>
              <a:rPr lang="cs-CZ" altLang="cs-CZ" sz="2000" dirty="0"/>
              <a:t>.  Odtud</a:t>
            </a:r>
            <a:r>
              <a:rPr lang="en-US" altLang="cs-CZ" sz="2000" dirty="0"/>
              <a:t>   </a:t>
            </a:r>
            <a:r>
              <a:rPr lang="cs-CZ" altLang="cs-CZ" sz="2800" dirty="0"/>
              <a:t>µ</a:t>
            </a:r>
            <a:r>
              <a:rPr lang="cs-CZ" altLang="cs-CZ" sz="2800" baseline="-25000" dirty="0"/>
              <a:t>s</a:t>
            </a:r>
            <a:r>
              <a:rPr lang="cs-CZ" altLang="cs-CZ" sz="2800" dirty="0"/>
              <a:t> </a:t>
            </a:r>
            <a:r>
              <a:rPr lang="en-US" altLang="cs-CZ" sz="2800" dirty="0"/>
              <a:t>&gt; </a:t>
            </a:r>
            <a:r>
              <a:rPr lang="cs-CZ" altLang="cs-CZ" sz="2800" dirty="0"/>
              <a:t>µ</a:t>
            </a:r>
            <a:endParaRPr lang="cs-CZ" sz="2800" dirty="0"/>
          </a:p>
        </p:txBody>
      </p:sp>
      <p:sp>
        <p:nvSpPr>
          <p:cNvPr id="19" name="TextovéPole 18">
            <a:extLst>
              <a:ext uri="{FF2B5EF4-FFF2-40B4-BE49-F238E27FC236}">
                <a16:creationId xmlns:a16="http://schemas.microsoft.com/office/drawing/2014/main" id="{156955A7-6EED-4D60-BE45-FA8EF28B5931}"/>
              </a:ext>
            </a:extLst>
          </p:cNvPr>
          <p:cNvSpPr txBox="1"/>
          <p:nvPr/>
        </p:nvSpPr>
        <p:spPr>
          <a:xfrm>
            <a:off x="5721586" y="2767828"/>
            <a:ext cx="3174526" cy="1754326"/>
          </a:xfrm>
          <a:prstGeom prst="rect">
            <a:avLst/>
          </a:prstGeom>
          <a:noFill/>
        </p:spPr>
        <p:txBody>
          <a:bodyPr wrap="square">
            <a:spAutoFit/>
          </a:bodyPr>
          <a:lstStyle/>
          <a:p>
            <a:pPr algn="just"/>
            <a:r>
              <a:rPr lang="cs-CZ" b="1" i="0" dirty="0">
                <a:solidFill>
                  <a:srgbClr val="000000"/>
                </a:solidFill>
                <a:effectLst/>
              </a:rPr>
              <a:t>Součinitel (kluzného) tření </a:t>
            </a:r>
            <a:r>
              <a:rPr lang="cs-CZ" b="0" i="0" dirty="0">
                <a:solidFill>
                  <a:srgbClr val="000000"/>
                </a:solidFill>
                <a:effectLst/>
              </a:rPr>
              <a:t>závisí na použitých materiálech; například ocel na ledě má nízký koeficient tření, zatímco guma na chodníku má vysoký koeficient tření.</a:t>
            </a:r>
            <a:endParaRPr lang="cs-CZ" dirty="0"/>
          </a:p>
        </p:txBody>
      </p:sp>
      <p:sp>
        <p:nvSpPr>
          <p:cNvPr id="3" name="TextovéPole 2">
            <a:extLst>
              <a:ext uri="{FF2B5EF4-FFF2-40B4-BE49-F238E27FC236}">
                <a16:creationId xmlns:a16="http://schemas.microsoft.com/office/drawing/2014/main" id="{1C042B2A-A31F-4D14-9D6B-FFEB6C4832D4}"/>
              </a:ext>
            </a:extLst>
          </p:cNvPr>
          <p:cNvSpPr txBox="1"/>
          <p:nvPr/>
        </p:nvSpPr>
        <p:spPr>
          <a:xfrm>
            <a:off x="187473" y="116938"/>
            <a:ext cx="8884599" cy="1015663"/>
          </a:xfrm>
          <a:prstGeom prst="rect">
            <a:avLst/>
          </a:prstGeom>
          <a:noFill/>
        </p:spPr>
        <p:txBody>
          <a:bodyPr wrap="square">
            <a:spAutoFit/>
          </a:bodyPr>
          <a:lstStyle/>
          <a:p>
            <a:pPr algn="just" eaLnBrk="1" hangingPunct="1">
              <a:spcBef>
                <a:spcPct val="50000"/>
              </a:spcBef>
            </a:pPr>
            <a:r>
              <a:rPr lang="cs-CZ" altLang="cs-CZ" sz="2000" dirty="0"/>
              <a:t>Hodnota </a:t>
            </a:r>
            <a:r>
              <a:rPr lang="cs-CZ" altLang="cs-CZ" sz="2000" i="1" dirty="0"/>
              <a:t>µ </a:t>
            </a:r>
            <a:r>
              <a:rPr lang="cs-CZ" altLang="cs-CZ" sz="2000" u="sng" dirty="0"/>
              <a:t>závisí na relativní rychlosti těles (v</a:t>
            </a:r>
            <a:r>
              <a:rPr lang="cs-CZ" altLang="cs-CZ" sz="2000" dirty="0"/>
              <a:t> rozmezí 1 cm.s</a:t>
            </a:r>
            <a:r>
              <a:rPr lang="cs-CZ" altLang="cs-CZ" sz="2000" baseline="30000" dirty="0"/>
              <a:t>-1</a:t>
            </a:r>
            <a:r>
              <a:rPr lang="cs-CZ" altLang="cs-CZ" sz="2000" dirty="0"/>
              <a:t> do několika m.s</a:t>
            </a:r>
            <a:r>
              <a:rPr lang="cs-CZ" altLang="cs-CZ" sz="2000" baseline="30000" dirty="0"/>
              <a:t>-1</a:t>
            </a:r>
            <a:r>
              <a:rPr lang="cs-CZ" altLang="cs-CZ" sz="2000" dirty="0"/>
              <a:t> je však tato závislost zanedbatelná). Hodnota </a:t>
            </a:r>
            <a:r>
              <a:rPr lang="cs-CZ" altLang="cs-CZ" sz="2000" i="1" dirty="0"/>
              <a:t>µ</a:t>
            </a:r>
            <a:r>
              <a:rPr lang="cs-CZ" altLang="cs-CZ" sz="2000" dirty="0"/>
              <a:t> </a:t>
            </a:r>
            <a:r>
              <a:rPr lang="cs-CZ" altLang="cs-CZ" sz="2000" u="sng" dirty="0"/>
              <a:t>závisí na druhu materiálu a kvalitě povrchů</a:t>
            </a:r>
            <a:r>
              <a:rPr lang="cs-CZ" altLang="cs-CZ" sz="2000" dirty="0"/>
              <a:t>, ale </a:t>
            </a:r>
            <a:r>
              <a:rPr lang="cs-CZ" altLang="cs-CZ" sz="2000" u="sng" dirty="0"/>
              <a:t>nezávisí na mikroskopické ploše dotyku</a:t>
            </a:r>
            <a:r>
              <a:rPr lang="cs-CZ" altLang="cs-CZ" sz="2000" dirty="0"/>
              <a:t>.</a:t>
            </a:r>
          </a:p>
        </p:txBody>
      </p:sp>
    </p:spTree>
    <p:extLst>
      <p:ext uri="{BB962C8B-B14F-4D97-AF65-F5344CB8AC3E}">
        <p14:creationId xmlns:p14="http://schemas.microsoft.com/office/powerpoint/2010/main" val="5842549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a:extLst>
              <a:ext uri="{FF2B5EF4-FFF2-40B4-BE49-F238E27FC236}">
                <a16:creationId xmlns:a16="http://schemas.microsoft.com/office/drawing/2014/main" id="{69A8B254-618E-4B82-AFEC-E2502819B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5901" y="4401225"/>
            <a:ext cx="3619499" cy="1434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79" name="Text Box 5">
            <a:extLst>
              <a:ext uri="{FF2B5EF4-FFF2-40B4-BE49-F238E27FC236}">
                <a16:creationId xmlns:a16="http://schemas.microsoft.com/office/drawing/2014/main" id="{1415FA22-AAB4-4D3F-886D-B22EAEA051F3}"/>
              </a:ext>
            </a:extLst>
          </p:cNvPr>
          <p:cNvSpPr txBox="1">
            <a:spLocks noChangeArrowheads="1"/>
          </p:cNvSpPr>
          <p:nvPr/>
        </p:nvSpPr>
        <p:spPr bwMode="auto">
          <a:xfrm>
            <a:off x="5429251" y="5835845"/>
            <a:ext cx="35813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1600" dirty="0">
                <a:solidFill>
                  <a:schemeClr val="hlink"/>
                </a:solidFill>
              </a:rPr>
              <a:t>Mikroskopický snímek vyleštěného povrchu oceli. Nepravidelné výstupky dosahují velikosti až 10</a:t>
            </a:r>
            <a:r>
              <a:rPr lang="cs-CZ" altLang="cs-CZ" sz="1600" baseline="30000" dirty="0">
                <a:solidFill>
                  <a:schemeClr val="hlink"/>
                </a:solidFill>
              </a:rPr>
              <a:t>-5</a:t>
            </a:r>
            <a:r>
              <a:rPr lang="cs-CZ" altLang="cs-CZ" sz="1600" dirty="0">
                <a:solidFill>
                  <a:schemeClr val="hlink"/>
                </a:solidFill>
              </a:rPr>
              <a:t> cm.</a:t>
            </a:r>
          </a:p>
        </p:txBody>
      </p:sp>
      <p:pic>
        <p:nvPicPr>
          <p:cNvPr id="2" name="Picture 4">
            <a:extLst>
              <a:ext uri="{FF2B5EF4-FFF2-40B4-BE49-F238E27FC236}">
                <a16:creationId xmlns:a16="http://schemas.microsoft.com/office/drawing/2014/main" id="{B0657249-D6EB-4D41-94A3-537EAAED3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905" y="251752"/>
            <a:ext cx="3898495" cy="3076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ovéPole 6">
            <a:extLst>
              <a:ext uri="{FF2B5EF4-FFF2-40B4-BE49-F238E27FC236}">
                <a16:creationId xmlns:a16="http://schemas.microsoft.com/office/drawing/2014/main" id="{71BA96BE-BB72-46D7-A554-B209201BD77F}"/>
              </a:ext>
            </a:extLst>
          </p:cNvPr>
          <p:cNvSpPr txBox="1"/>
          <p:nvPr/>
        </p:nvSpPr>
        <p:spPr>
          <a:xfrm>
            <a:off x="5429251" y="3424767"/>
            <a:ext cx="3581398" cy="923330"/>
          </a:xfrm>
          <a:prstGeom prst="rect">
            <a:avLst/>
          </a:prstGeom>
          <a:noFill/>
        </p:spPr>
        <p:txBody>
          <a:bodyPr wrap="square">
            <a:spAutoFit/>
          </a:bodyPr>
          <a:lstStyle/>
          <a:p>
            <a:r>
              <a:rPr lang="cs-CZ" altLang="cs-CZ" sz="1800" dirty="0">
                <a:solidFill>
                  <a:schemeClr val="hlink"/>
                </a:solidFill>
              </a:rPr>
              <a:t>Skutečný kontakt vzniká jen v místech, kde se dotýkají výstupky obou povrchů.</a:t>
            </a:r>
            <a:endParaRPr lang="cs-CZ" dirty="0"/>
          </a:p>
        </p:txBody>
      </p:sp>
      <p:sp>
        <p:nvSpPr>
          <p:cNvPr id="8" name="TextovéPole 7">
            <a:extLst>
              <a:ext uri="{FF2B5EF4-FFF2-40B4-BE49-F238E27FC236}">
                <a16:creationId xmlns:a16="http://schemas.microsoft.com/office/drawing/2014/main" id="{7C61A53F-8289-4E3D-AAE8-5900C85CEDFC}"/>
              </a:ext>
            </a:extLst>
          </p:cNvPr>
          <p:cNvSpPr txBox="1"/>
          <p:nvPr/>
        </p:nvSpPr>
        <p:spPr>
          <a:xfrm>
            <a:off x="152400" y="451961"/>
            <a:ext cx="4610100" cy="1631216"/>
          </a:xfrm>
          <a:prstGeom prst="rect">
            <a:avLst/>
          </a:prstGeom>
          <a:noFill/>
        </p:spPr>
        <p:txBody>
          <a:bodyPr wrap="square">
            <a:spAutoFit/>
          </a:bodyPr>
          <a:lstStyle/>
          <a:p>
            <a:pPr algn="just" eaLnBrk="1" hangingPunct="1">
              <a:spcBef>
                <a:spcPct val="50000"/>
              </a:spcBef>
            </a:pPr>
            <a:r>
              <a:rPr lang="cs-CZ" altLang="cs-CZ" sz="2000" dirty="0"/>
              <a:t>Tření vzniká vzájemným působením molekul (atomů, iontů) podložky a tělesa v místě skutečného kontaktu. Účinná plocha dotyku je značně menší než geometrická plocha vypočtená z rozměrů tělesa. </a:t>
            </a:r>
          </a:p>
        </p:txBody>
      </p:sp>
      <p:sp>
        <p:nvSpPr>
          <p:cNvPr id="9" name="TextovéPole 8">
            <a:extLst>
              <a:ext uri="{FF2B5EF4-FFF2-40B4-BE49-F238E27FC236}">
                <a16:creationId xmlns:a16="http://schemas.microsoft.com/office/drawing/2014/main" id="{5AAF18D6-F5FE-4C44-AEE1-4C4BF085F8D8}"/>
              </a:ext>
            </a:extLst>
          </p:cNvPr>
          <p:cNvSpPr txBox="1"/>
          <p:nvPr/>
        </p:nvSpPr>
        <p:spPr>
          <a:xfrm>
            <a:off x="190499" y="2501437"/>
            <a:ext cx="4572001" cy="3170099"/>
          </a:xfrm>
          <a:prstGeom prst="rect">
            <a:avLst/>
          </a:prstGeom>
          <a:noFill/>
        </p:spPr>
        <p:txBody>
          <a:bodyPr wrap="square">
            <a:spAutoFit/>
          </a:bodyPr>
          <a:lstStyle/>
          <a:p>
            <a:pPr algn="just" eaLnBrk="1" hangingPunct="1">
              <a:spcBef>
                <a:spcPct val="50000"/>
              </a:spcBef>
            </a:pPr>
            <a:r>
              <a:rPr lang="cs-CZ" altLang="cs-CZ" sz="2000" dirty="0"/>
              <a:t>Maximální statické tření je úměrné mikroskopické dotykové ploše </a:t>
            </a:r>
            <a:r>
              <a:rPr lang="cs-CZ" altLang="cs-CZ" sz="2000" i="1" dirty="0" err="1"/>
              <a:t>S</a:t>
            </a:r>
            <a:r>
              <a:rPr lang="cs-CZ" altLang="cs-CZ" sz="2000" baseline="-25000" dirty="0" err="1"/>
              <a:t>m</a:t>
            </a:r>
            <a:r>
              <a:rPr lang="cs-CZ" altLang="cs-CZ" sz="2000" dirty="0"/>
              <a:t>. Ta je ovšem úměrná tlaku mezi povrchy </a:t>
            </a:r>
            <a:r>
              <a:rPr lang="cs-CZ" altLang="cs-CZ" sz="2000" b="1" dirty="0"/>
              <a:t>F</a:t>
            </a:r>
            <a:r>
              <a:rPr lang="cs-CZ" altLang="cs-CZ" sz="2000" baseline="-25000" dirty="0"/>
              <a:t>N</a:t>
            </a:r>
            <a:r>
              <a:rPr lang="cs-CZ" altLang="cs-CZ" sz="2000" dirty="0"/>
              <a:t>/</a:t>
            </a:r>
            <a:r>
              <a:rPr lang="cs-CZ" altLang="cs-CZ" sz="2000" i="1" dirty="0"/>
              <a:t> </a:t>
            </a:r>
            <a:r>
              <a:rPr lang="cs-CZ" altLang="cs-CZ" sz="2000" i="1" dirty="0" err="1"/>
              <a:t>S</a:t>
            </a:r>
            <a:r>
              <a:rPr lang="cs-CZ" altLang="cs-CZ" sz="2000" baseline="-25000" dirty="0" err="1"/>
              <a:t>m</a:t>
            </a:r>
            <a:r>
              <a:rPr lang="cs-CZ" altLang="cs-CZ" sz="2000" dirty="0"/>
              <a:t>. Odtud</a:t>
            </a:r>
          </a:p>
          <a:p>
            <a:pPr algn="just" eaLnBrk="1" hangingPunct="1">
              <a:spcBef>
                <a:spcPct val="50000"/>
              </a:spcBef>
            </a:pPr>
            <a:endParaRPr lang="cs-CZ" altLang="cs-CZ" sz="2000" dirty="0"/>
          </a:p>
          <a:p>
            <a:pPr algn="just">
              <a:spcBef>
                <a:spcPct val="50000"/>
              </a:spcBef>
            </a:pPr>
            <a:r>
              <a:rPr lang="cs-CZ" altLang="cs-CZ" sz="2000" dirty="0"/>
              <a:t>Tento součin je nezávislý na velikosti mikroskopického dotyku (tj. na obsahu styčných ploch) a závisí jen na tlakové síle. Proto platí vztah</a:t>
            </a:r>
          </a:p>
        </p:txBody>
      </p:sp>
      <p:graphicFrame>
        <p:nvGraphicFramePr>
          <p:cNvPr id="5" name="Object 8">
            <a:extLst>
              <a:ext uri="{FF2B5EF4-FFF2-40B4-BE49-F238E27FC236}">
                <a16:creationId xmlns:a16="http://schemas.microsoft.com/office/drawing/2014/main" id="{C8E7AB74-E094-4D65-902F-093BD961FC66}"/>
              </a:ext>
            </a:extLst>
          </p:cNvPr>
          <p:cNvGraphicFramePr>
            <a:graphicFrameLocks noChangeAspect="1"/>
          </p:cNvGraphicFramePr>
          <p:nvPr>
            <p:extLst>
              <p:ext uri="{D42A27DB-BD31-4B8C-83A1-F6EECF244321}">
                <p14:modId xmlns:p14="http://schemas.microsoft.com/office/powerpoint/2010/main" val="4081472416"/>
              </p:ext>
            </p:extLst>
          </p:nvPr>
        </p:nvGraphicFramePr>
        <p:xfrm>
          <a:off x="1843881" y="3513467"/>
          <a:ext cx="1227138" cy="745930"/>
        </p:xfrm>
        <a:graphic>
          <a:graphicData uri="http://schemas.openxmlformats.org/presentationml/2006/ole">
            <mc:AlternateContent xmlns:mc="http://schemas.openxmlformats.org/markup-compatibility/2006">
              <mc:Choice xmlns:v="urn:schemas-microsoft-com:vml" Requires="v">
                <p:oleObj name="Equation" r:id="rId4" imgW="710891" imgH="431613" progId="Equation.DSMT4">
                  <p:embed/>
                </p:oleObj>
              </mc:Choice>
              <mc:Fallback>
                <p:oleObj name="Equation" r:id="rId4" imgW="710891" imgH="431613" progId="Equation.DSMT4">
                  <p:embed/>
                  <p:pic>
                    <p:nvPicPr>
                      <p:cNvPr id="52230" name="Object 8">
                        <a:extLst>
                          <a:ext uri="{FF2B5EF4-FFF2-40B4-BE49-F238E27FC236}">
                            <a16:creationId xmlns:a16="http://schemas.microsoft.com/office/drawing/2014/main" id="{51AA5245-16CE-40CD-A003-DFBD8C45F4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3881" y="3513467"/>
                        <a:ext cx="1227138" cy="745930"/>
                      </a:xfrm>
                      <a:prstGeom prst="rect">
                        <a:avLst/>
                      </a:prstGeom>
                      <a:noFill/>
                      <a:ln>
                        <a:noFill/>
                      </a:ln>
                      <a:effectLst/>
                    </p:spPr>
                  </p:pic>
                </p:oleObj>
              </mc:Fallback>
            </mc:AlternateContent>
          </a:graphicData>
        </a:graphic>
      </p:graphicFrame>
      <p:graphicFrame>
        <p:nvGraphicFramePr>
          <p:cNvPr id="12" name="Object 9">
            <a:extLst>
              <a:ext uri="{FF2B5EF4-FFF2-40B4-BE49-F238E27FC236}">
                <a16:creationId xmlns:a16="http://schemas.microsoft.com/office/drawing/2014/main" id="{10B6C751-F67F-427C-AC97-C3A37A96D14A}"/>
              </a:ext>
            </a:extLst>
          </p:cNvPr>
          <p:cNvGraphicFramePr>
            <a:graphicFrameLocks noChangeAspect="1"/>
          </p:cNvGraphicFramePr>
          <p:nvPr>
            <p:extLst>
              <p:ext uri="{D42A27DB-BD31-4B8C-83A1-F6EECF244321}">
                <p14:modId xmlns:p14="http://schemas.microsoft.com/office/powerpoint/2010/main" val="2167588002"/>
              </p:ext>
            </p:extLst>
          </p:nvPr>
        </p:nvGraphicFramePr>
        <p:xfrm>
          <a:off x="2514600" y="5520877"/>
          <a:ext cx="1457325" cy="416266"/>
        </p:xfrm>
        <a:graphic>
          <a:graphicData uri="http://schemas.openxmlformats.org/presentationml/2006/ole">
            <mc:AlternateContent xmlns:mc="http://schemas.openxmlformats.org/markup-compatibility/2006">
              <mc:Choice xmlns:v="urn:schemas-microsoft-com:vml" Requires="v">
                <p:oleObj name="Equation" r:id="rId6" imgW="800100" imgH="228600" progId="Equation.DSMT4">
                  <p:embed/>
                </p:oleObj>
              </mc:Choice>
              <mc:Fallback>
                <p:oleObj name="Equation" r:id="rId6" imgW="800100" imgH="228600" progId="Equation.DSMT4">
                  <p:embed/>
                  <p:pic>
                    <p:nvPicPr>
                      <p:cNvPr id="52231" name="Object 9">
                        <a:extLst>
                          <a:ext uri="{FF2B5EF4-FFF2-40B4-BE49-F238E27FC236}">
                            <a16:creationId xmlns:a16="http://schemas.microsoft.com/office/drawing/2014/main" id="{375A6740-B1D3-4C47-B30F-8DBDDCD8BA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5520877"/>
                        <a:ext cx="1457325" cy="416266"/>
                      </a:xfrm>
                      <a:prstGeom prst="rect">
                        <a:avLst/>
                      </a:prstGeom>
                      <a:noFill/>
                      <a:ln>
                        <a:noFill/>
                      </a:ln>
                      <a:effectLst/>
                    </p:spPr>
                  </p:pic>
                </p:oleObj>
              </mc:Fallback>
            </mc:AlternateContent>
          </a:graphicData>
        </a:graphic>
      </p:graphicFrame>
      <p:graphicFrame>
        <p:nvGraphicFramePr>
          <p:cNvPr id="6" name="Object 11">
            <a:extLst>
              <a:ext uri="{FF2B5EF4-FFF2-40B4-BE49-F238E27FC236}">
                <a16:creationId xmlns:a16="http://schemas.microsoft.com/office/drawing/2014/main" id="{867F9608-EA1D-4857-A20A-49E2F5C0023F}"/>
              </a:ext>
            </a:extLst>
          </p:cNvPr>
          <p:cNvGraphicFramePr>
            <a:graphicFrameLocks noChangeAspect="1"/>
          </p:cNvGraphicFramePr>
          <p:nvPr>
            <p:extLst>
              <p:ext uri="{D42A27DB-BD31-4B8C-83A1-F6EECF244321}">
                <p14:modId xmlns:p14="http://schemas.microsoft.com/office/powerpoint/2010/main" val="3137371285"/>
              </p:ext>
            </p:extLst>
          </p:nvPr>
        </p:nvGraphicFramePr>
        <p:xfrm>
          <a:off x="2698079" y="6031877"/>
          <a:ext cx="1150418" cy="413782"/>
        </p:xfrm>
        <a:graphic>
          <a:graphicData uri="http://schemas.openxmlformats.org/presentationml/2006/ole">
            <mc:AlternateContent xmlns:mc="http://schemas.openxmlformats.org/markup-compatibility/2006">
              <mc:Choice xmlns:v="urn:schemas-microsoft-com:vml" Requires="v">
                <p:oleObj name="Equation" r:id="rId8" imgW="634725" imgH="228501" progId="Equation.DSMT4">
                  <p:embed/>
                </p:oleObj>
              </mc:Choice>
              <mc:Fallback>
                <p:oleObj name="Equation" r:id="rId8" imgW="634725" imgH="228501" progId="Equation.DSMT4">
                  <p:embed/>
                  <p:pic>
                    <p:nvPicPr>
                      <p:cNvPr id="52232" name="Object 11">
                        <a:extLst>
                          <a:ext uri="{FF2B5EF4-FFF2-40B4-BE49-F238E27FC236}">
                            <a16:creationId xmlns:a16="http://schemas.microsoft.com/office/drawing/2014/main" id="{151A4BE9-58B7-403D-B1C4-3D03FAFA21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8079" y="6031877"/>
                        <a:ext cx="1150418" cy="41378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7768981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BD00A3D-BB97-41CC-B1FC-809B1F775BE7}"/>
              </a:ext>
            </a:extLst>
          </p:cNvPr>
          <p:cNvPicPr>
            <a:picLocks noChangeAspect="1"/>
          </p:cNvPicPr>
          <p:nvPr/>
        </p:nvPicPr>
        <p:blipFill>
          <a:blip r:embed="rId2"/>
          <a:stretch>
            <a:fillRect/>
          </a:stretch>
        </p:blipFill>
        <p:spPr>
          <a:xfrm>
            <a:off x="5240434" y="2857979"/>
            <a:ext cx="3744315" cy="3295650"/>
          </a:xfrm>
          <a:prstGeom prst="rect">
            <a:avLst/>
          </a:prstGeom>
        </p:spPr>
      </p:pic>
      <p:sp>
        <p:nvSpPr>
          <p:cNvPr id="4" name="TextovéPole 3">
            <a:extLst>
              <a:ext uri="{FF2B5EF4-FFF2-40B4-BE49-F238E27FC236}">
                <a16:creationId xmlns:a16="http://schemas.microsoft.com/office/drawing/2014/main" id="{3713F917-3280-478A-A63F-13BCDA96EA23}"/>
              </a:ext>
            </a:extLst>
          </p:cNvPr>
          <p:cNvSpPr txBox="1"/>
          <p:nvPr/>
        </p:nvSpPr>
        <p:spPr>
          <a:xfrm>
            <a:off x="498299" y="3382419"/>
            <a:ext cx="4073701" cy="2246769"/>
          </a:xfrm>
          <a:prstGeom prst="rect">
            <a:avLst/>
          </a:prstGeom>
          <a:noFill/>
        </p:spPr>
        <p:txBody>
          <a:bodyPr wrap="square">
            <a:spAutoFit/>
          </a:bodyPr>
          <a:lstStyle/>
          <a:p>
            <a:pPr algn="just"/>
            <a:r>
              <a:rPr lang="cs-CZ" sz="2000" b="0" i="0" dirty="0">
                <a:solidFill>
                  <a:srgbClr val="000000"/>
                </a:solidFill>
                <a:effectLst/>
              </a:rPr>
              <a:t>Tření povrchu pevných </a:t>
            </a:r>
            <a:r>
              <a:rPr lang="cs-CZ" sz="2000" b="0" i="0" dirty="0">
                <a:effectLst/>
              </a:rPr>
              <a:t>těles s </a:t>
            </a:r>
            <a:r>
              <a:rPr lang="cs-CZ" sz="2000" b="0" i="0" u="none" strike="noStrike" dirty="0">
                <a:effectLst/>
              </a:rPr>
              <a:t>kapalinami</a:t>
            </a:r>
            <a:r>
              <a:rPr lang="cs-CZ" sz="2000" b="0" i="0" dirty="0">
                <a:effectLst/>
              </a:rPr>
              <a:t> nebo </a:t>
            </a:r>
            <a:r>
              <a:rPr lang="cs-CZ" sz="2000" b="0" i="0" u="none" strike="noStrike" dirty="0">
                <a:effectLst/>
              </a:rPr>
              <a:t>plyny</a:t>
            </a:r>
            <a:r>
              <a:rPr lang="cs-CZ" sz="2000" b="0" i="0" dirty="0">
                <a:effectLst/>
              </a:rPr>
              <a:t> se označuje jako </a:t>
            </a:r>
            <a:r>
              <a:rPr lang="cs-CZ" sz="2000" b="1" i="0" u="none" strike="noStrike" dirty="0">
                <a:effectLst/>
              </a:rPr>
              <a:t>odpor prostředí</a:t>
            </a:r>
            <a:r>
              <a:rPr lang="cs-CZ" sz="2000" b="0" i="0" dirty="0">
                <a:effectLst/>
              </a:rPr>
              <a:t>. Tření mezi částicemi či vrstvami tekutin se nazývá </a:t>
            </a:r>
            <a:r>
              <a:rPr lang="cs-CZ" sz="2000" b="1" i="0" u="none" strike="noStrike" dirty="0">
                <a:effectLst/>
              </a:rPr>
              <a:t>vnitřním třením</a:t>
            </a:r>
            <a:r>
              <a:rPr lang="cs-CZ" sz="2000" b="0" i="0" dirty="0">
                <a:effectLst/>
              </a:rPr>
              <a:t> (či přeneseně podle jeho projevu vazkostí či viskozitou). </a:t>
            </a:r>
            <a:endParaRPr lang="cs-CZ" sz="2000" dirty="0"/>
          </a:p>
        </p:txBody>
      </p:sp>
      <p:sp>
        <p:nvSpPr>
          <p:cNvPr id="9" name="Rectangle 3">
            <a:extLst>
              <a:ext uri="{FF2B5EF4-FFF2-40B4-BE49-F238E27FC236}">
                <a16:creationId xmlns:a16="http://schemas.microsoft.com/office/drawing/2014/main" id="{E221CDA7-5266-4AFA-9BD7-4251FF5E6603}"/>
              </a:ext>
            </a:extLst>
          </p:cNvPr>
          <p:cNvSpPr>
            <a:spLocks noChangeArrowheads="1"/>
          </p:cNvSpPr>
          <p:nvPr/>
        </p:nvSpPr>
        <p:spPr bwMode="auto">
          <a:xfrm>
            <a:off x="0" y="101470"/>
            <a:ext cx="8784725" cy="275650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0" numCol="1" anchor="ctr" anchorCtr="0" compatLnSpc="1">
            <a:prstTxWarp prst="textNoShape">
              <a:avLst/>
            </a:prstTxWarp>
            <a:spAutoFit/>
          </a:bodyPr>
          <a:lstStyle/>
          <a:p>
            <a:pPr marR="0" lvl="0" indent="0" algn="l" defTabSz="914400" rtl="0" eaLnBrk="0" fontAlgn="base" latinLnBrk="0" hangingPunct="0">
              <a:lnSpc>
                <a:spcPct val="100000"/>
              </a:lnSpc>
              <a:spcBef>
                <a:spcPct val="0"/>
              </a:spcBef>
              <a:spcAft>
                <a:spcPct val="0"/>
              </a:spcAft>
              <a:buClrTx/>
              <a:buSzTx/>
              <a:buFontTx/>
              <a:buNone/>
              <a:tabLst/>
            </a:pPr>
            <a:r>
              <a:rPr lang="cs-CZ" altLang="cs-CZ" sz="2000" b="1" dirty="0"/>
              <a:t>Coulombův zákon tření</a:t>
            </a:r>
            <a:endParaRPr lang="cs-CZ" altLang="cs-CZ" sz="2000" dirty="0"/>
          </a:p>
          <a:p>
            <a:pPr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solidFill>
                <a:srgbClr val="202122"/>
              </a:solidFill>
              <a:effectLst/>
            </a:endParaRPr>
          </a:p>
          <a:p>
            <a:pPr marR="0" lvl="0" indent="0" algn="l" defTabSz="914400" rtl="0" eaLnBrk="0" fontAlgn="base" latinLnBrk="0" hangingPunct="0">
              <a:lnSpc>
                <a:spcPct val="100000"/>
              </a:lnSpc>
              <a:spcBef>
                <a:spcPct val="0"/>
              </a:spcBef>
              <a:spcAft>
                <a:spcPct val="0"/>
              </a:spcAft>
              <a:buClrTx/>
              <a:buSzTx/>
              <a:buFontTx/>
              <a:buNone/>
              <a:tabLst/>
            </a:pPr>
            <a:r>
              <a:rPr kumimoji="0" lang="cs-CZ" altLang="cs-CZ" sz="2000" i="1" u="none" strike="noStrike" cap="none" normalizeH="0" baseline="0" dirty="0">
                <a:ln>
                  <a:noFill/>
                </a:ln>
                <a:solidFill>
                  <a:srgbClr val="202122"/>
                </a:solidFill>
                <a:effectLst/>
              </a:rPr>
              <a:t>Tření za pohybu (přesněji velikost třecí síly u kinematického tření) není závislé na rychlosti</a:t>
            </a:r>
            <a:r>
              <a:rPr kumimoji="0" lang="cs-CZ" altLang="cs-CZ" sz="2000" b="0" i="0" u="none" strike="noStrike" cap="none" normalizeH="0" baseline="0" dirty="0">
                <a:ln>
                  <a:noFill/>
                </a:ln>
                <a:solidFill>
                  <a:srgbClr val="202122"/>
                </a:solidFill>
                <a:effectLst/>
              </a:rPr>
              <a:t>.</a:t>
            </a:r>
          </a:p>
          <a:p>
            <a:pPr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solidFill>
                <a:srgbClr val="202122"/>
              </a:solidFill>
              <a:effectLst/>
            </a:endParaRPr>
          </a:p>
          <a:p>
            <a:pPr marL="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cs typeface="Arial" panose="020B0604020202020204" pitchFamily="34" charset="0"/>
              </a:rPr>
              <a:t>Smykové tření splňující toto pravidlo </a:t>
            </a:r>
            <a:r>
              <a:rPr lang="cs-CZ" altLang="cs-CZ" sz="2000" dirty="0"/>
              <a:t>(platí pouze v rozmezí 1 cm.s</a:t>
            </a:r>
            <a:r>
              <a:rPr lang="cs-CZ" altLang="cs-CZ" sz="2000" baseline="30000" dirty="0"/>
              <a:t>-1</a:t>
            </a:r>
            <a:r>
              <a:rPr lang="cs-CZ" altLang="cs-CZ" sz="2000" dirty="0"/>
              <a:t> do několika m.s</a:t>
            </a:r>
            <a:r>
              <a:rPr lang="cs-CZ" altLang="cs-CZ" sz="2000" baseline="30000" dirty="0"/>
              <a:t>-1</a:t>
            </a:r>
            <a:r>
              <a:rPr lang="cs-CZ" altLang="cs-CZ" sz="2000" dirty="0"/>
              <a:t>). </a:t>
            </a:r>
            <a:r>
              <a:rPr kumimoji="0" lang="cs-CZ" altLang="cs-CZ" sz="2000" b="0" i="0" u="none" strike="noStrike" cap="none" normalizeH="0" baseline="0" dirty="0">
                <a:ln>
                  <a:noFill/>
                </a:ln>
                <a:solidFill>
                  <a:srgbClr val="202122"/>
                </a:solidFill>
                <a:effectLst/>
                <a:cs typeface="Arial" panose="020B0604020202020204" pitchFamily="34" charset="0"/>
              </a:rPr>
              <a:t>se v technické praxi nazývá také </a:t>
            </a:r>
            <a:r>
              <a:rPr kumimoji="0" lang="cs-CZ" altLang="cs-CZ" sz="2000" b="1" i="0" u="none" strike="noStrike" cap="none" normalizeH="0" baseline="0" dirty="0">
                <a:ln>
                  <a:noFill/>
                </a:ln>
                <a:solidFill>
                  <a:srgbClr val="202122"/>
                </a:solidFill>
                <a:effectLst/>
                <a:cs typeface="Arial" panose="020B0604020202020204" pitchFamily="34" charset="0"/>
              </a:rPr>
              <a:t>„suché“ tření</a:t>
            </a:r>
            <a:r>
              <a:rPr kumimoji="0" lang="cs-CZ" altLang="cs-CZ" sz="2000" b="0" i="0" u="none" strike="noStrike" cap="none" normalizeH="0" baseline="0" dirty="0">
                <a:ln>
                  <a:noFill/>
                </a:ln>
                <a:solidFill>
                  <a:srgbClr val="202122"/>
                </a:solidFill>
                <a:effectLst/>
                <a:cs typeface="Arial" panose="020B0604020202020204" pitchFamily="34" charset="0"/>
              </a:rPr>
              <a:t>. </a:t>
            </a:r>
            <a:r>
              <a:rPr lang="cs-CZ" altLang="cs-CZ" sz="2000" dirty="0">
                <a:solidFill>
                  <a:srgbClr val="202122"/>
                </a:solidFill>
                <a:cs typeface="Arial" panose="020B0604020202020204" pitchFamily="34" charset="0"/>
              </a:rPr>
              <a:t>Z</a:t>
            </a:r>
            <a:r>
              <a:rPr kumimoji="0" lang="cs-CZ" altLang="cs-CZ" sz="2000" b="0" i="0" u="none" strike="noStrike" cap="none" normalizeH="0" baseline="0" dirty="0">
                <a:ln>
                  <a:noFill/>
                </a:ln>
                <a:solidFill>
                  <a:srgbClr val="202122"/>
                </a:solidFill>
                <a:effectLst/>
                <a:cs typeface="Arial" panose="020B0604020202020204" pitchFamily="34" charset="0"/>
              </a:rPr>
              <a:t>ákon neplatí pro styk dvou těles promazaných tekutým mazivem nebo pro povrchy nedokonalé tuhosti, měnící s pohybem svou povrchovou mikrostrukturu a tím i své třecí vlastnosti.</a:t>
            </a:r>
          </a:p>
          <a:p>
            <a:pPr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9087639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4B2AA38-A55B-47C4-9E74-B211E9DEF5A1}"/>
              </a:ext>
            </a:extLst>
          </p:cNvPr>
          <p:cNvSpPr txBox="1"/>
          <p:nvPr/>
        </p:nvSpPr>
        <p:spPr>
          <a:xfrm>
            <a:off x="304800" y="367862"/>
            <a:ext cx="1097095" cy="461665"/>
          </a:xfrm>
          <a:prstGeom prst="rect">
            <a:avLst/>
          </a:prstGeom>
          <a:noFill/>
        </p:spPr>
        <p:txBody>
          <a:bodyPr wrap="none" rtlCol="0">
            <a:spAutoFit/>
          </a:bodyPr>
          <a:lstStyle/>
          <a:p>
            <a:r>
              <a:rPr lang="cs-CZ" sz="2400" b="1" dirty="0"/>
              <a:t>Maziva</a:t>
            </a:r>
          </a:p>
        </p:txBody>
      </p:sp>
      <p:sp>
        <p:nvSpPr>
          <p:cNvPr id="4" name="TextovéPole 3">
            <a:extLst>
              <a:ext uri="{FF2B5EF4-FFF2-40B4-BE49-F238E27FC236}">
                <a16:creationId xmlns:a16="http://schemas.microsoft.com/office/drawing/2014/main" id="{1CDD9F48-8FFB-4057-8A74-D34BD3B6FF0C}"/>
              </a:ext>
            </a:extLst>
          </p:cNvPr>
          <p:cNvSpPr txBox="1"/>
          <p:nvPr/>
        </p:nvSpPr>
        <p:spPr>
          <a:xfrm>
            <a:off x="213189" y="1110340"/>
            <a:ext cx="8717622" cy="2308324"/>
          </a:xfrm>
          <a:prstGeom prst="rect">
            <a:avLst/>
          </a:prstGeom>
          <a:noFill/>
        </p:spPr>
        <p:txBody>
          <a:bodyPr wrap="square">
            <a:spAutoFit/>
          </a:bodyPr>
          <a:lstStyle/>
          <a:p>
            <a:r>
              <a:rPr lang="cs-CZ" sz="2000" b="1" dirty="0"/>
              <a:t>Mazivo</a:t>
            </a:r>
            <a:r>
              <a:rPr lang="cs-CZ" sz="2000" dirty="0"/>
              <a:t> (lubrikant) je látka určená k omezení tření mezi dvěma povrchy.</a:t>
            </a:r>
          </a:p>
          <a:p>
            <a:endParaRPr lang="cs-CZ" sz="800" dirty="0"/>
          </a:p>
          <a:p>
            <a:r>
              <a:rPr lang="cs-CZ" sz="2000" i="1" dirty="0"/>
              <a:t>   Kapalná maziva </a:t>
            </a:r>
            <a:r>
              <a:rPr lang="cs-CZ" sz="2000" dirty="0"/>
              <a:t>typicky obsahují 90 % základového oleje (většinou ropné frakce) a do 10 % aditiv. </a:t>
            </a:r>
          </a:p>
          <a:p>
            <a:endParaRPr lang="cs-CZ" sz="800" dirty="0"/>
          </a:p>
          <a:p>
            <a:r>
              <a:rPr lang="cs-CZ" sz="2000" i="1" dirty="0"/>
              <a:t>   Plastická maziva </a:t>
            </a:r>
            <a:r>
              <a:rPr lang="cs-CZ" sz="2000" dirty="0"/>
              <a:t>(vazelína)</a:t>
            </a:r>
          </a:p>
          <a:p>
            <a:endParaRPr lang="cs-CZ" sz="800" dirty="0"/>
          </a:p>
          <a:p>
            <a:r>
              <a:rPr lang="cs-CZ" sz="2000" i="1" dirty="0"/>
              <a:t>   Prášková maziva </a:t>
            </a:r>
            <a:r>
              <a:rPr lang="cs-CZ" sz="2000" dirty="0"/>
              <a:t>(suchý grafit, PTFE, disulfid molybdenu, disulfid wolframu apod.) </a:t>
            </a:r>
          </a:p>
        </p:txBody>
      </p:sp>
      <p:pic>
        <p:nvPicPr>
          <p:cNvPr id="89090" name="Picture 2" descr="Lubricants | Free Full-Text | Pleural Lubrication">
            <a:extLst>
              <a:ext uri="{FF2B5EF4-FFF2-40B4-BE49-F238E27FC236}">
                <a16:creationId xmlns:a16="http://schemas.microsoft.com/office/drawing/2014/main" id="{8E3B7286-BC45-42A7-A9A3-578F9582F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22" y="3653940"/>
            <a:ext cx="5709146" cy="3044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3944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a:extLst>
              <a:ext uri="{FF2B5EF4-FFF2-40B4-BE49-F238E27FC236}">
                <a16:creationId xmlns:a16="http://schemas.microsoft.com/office/drawing/2014/main" id="{09BD8C32-3C14-4818-881D-635A3388450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2296" name="Rectangle 8">
            <a:extLst>
              <a:ext uri="{FF2B5EF4-FFF2-40B4-BE49-F238E27FC236}">
                <a16:creationId xmlns:a16="http://schemas.microsoft.com/office/drawing/2014/main" id="{68EBE429-7486-48CE-90FF-E84385EAD832}"/>
              </a:ext>
            </a:extLst>
          </p:cNvPr>
          <p:cNvSpPr>
            <a:spLocks noChangeArrowheads="1"/>
          </p:cNvSpPr>
          <p:nvPr/>
        </p:nvSpPr>
        <p:spPr bwMode="auto">
          <a:xfrm>
            <a:off x="0" y="3224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2298" name="Rectangle 10">
            <a:extLst>
              <a:ext uri="{FF2B5EF4-FFF2-40B4-BE49-F238E27FC236}">
                <a16:creationId xmlns:a16="http://schemas.microsoft.com/office/drawing/2014/main" id="{B3C7632D-683E-480B-B7E0-60A72B2A2C19}"/>
              </a:ext>
            </a:extLst>
          </p:cNvPr>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2300" name="Rectangle 12">
            <a:extLst>
              <a:ext uri="{FF2B5EF4-FFF2-40B4-BE49-F238E27FC236}">
                <a16:creationId xmlns:a16="http://schemas.microsoft.com/office/drawing/2014/main" id="{8C288D39-9EA2-4DB2-9607-42DB06B28680}"/>
              </a:ext>
            </a:extLst>
          </p:cNvPr>
          <p:cNvSpPr>
            <a:spLocks noChangeArrowheads="1"/>
          </p:cNvSpPr>
          <p:nvPr/>
        </p:nvSpPr>
        <p:spPr bwMode="auto">
          <a:xfrm>
            <a:off x="0" y="3328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2302" name="Rectangle 14">
            <a:extLst>
              <a:ext uri="{FF2B5EF4-FFF2-40B4-BE49-F238E27FC236}">
                <a16:creationId xmlns:a16="http://schemas.microsoft.com/office/drawing/2014/main" id="{34728637-AD0E-471E-B557-C9A052C2742F}"/>
              </a:ext>
            </a:extLst>
          </p:cNvPr>
          <p:cNvSpPr>
            <a:spLocks noChangeArrowheads="1"/>
          </p:cNvSpPr>
          <p:nvPr/>
        </p:nvSpPr>
        <p:spPr bwMode="auto">
          <a:xfrm>
            <a:off x="0" y="3328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6" name="Rectangle 4">
            <a:extLst>
              <a:ext uri="{FF2B5EF4-FFF2-40B4-BE49-F238E27FC236}">
                <a16:creationId xmlns:a16="http://schemas.microsoft.com/office/drawing/2014/main" id="{C7F5928C-91A0-46E1-8E95-92DF043550E1}"/>
              </a:ext>
            </a:extLst>
          </p:cNvPr>
          <p:cNvSpPr>
            <a:spLocks noGrp="1" noChangeArrowheads="1"/>
          </p:cNvSpPr>
          <p:nvPr>
            <p:ph type="title"/>
          </p:nvPr>
        </p:nvSpPr>
        <p:spPr>
          <a:xfrm>
            <a:off x="295275" y="188914"/>
            <a:ext cx="8229600" cy="777875"/>
          </a:xfrm>
        </p:spPr>
        <p:txBody>
          <a:bodyPr>
            <a:normAutofit/>
          </a:bodyPr>
          <a:lstStyle/>
          <a:p>
            <a:pPr eaLnBrk="1" hangingPunct="1"/>
            <a:r>
              <a:rPr lang="cs-CZ" altLang="cs-CZ" sz="2400" b="1" dirty="0">
                <a:latin typeface="+mn-lt"/>
              </a:rPr>
              <a:t>Valivý odpor (valivé tření)</a:t>
            </a:r>
          </a:p>
        </p:txBody>
      </p:sp>
      <p:pic>
        <p:nvPicPr>
          <p:cNvPr id="72706" name="Picture 2">
            <a:extLst>
              <a:ext uri="{FF2B5EF4-FFF2-40B4-BE49-F238E27FC236}">
                <a16:creationId xmlns:a16="http://schemas.microsoft.com/office/drawing/2014/main" id="{A732DED1-9FCC-463A-9F1E-B4F24E960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652" y="1788295"/>
            <a:ext cx="1110363" cy="646331"/>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318CB806-9420-4219-98F4-5EDEEE683854}"/>
              </a:ext>
            </a:extLst>
          </p:cNvPr>
          <p:cNvPicPr>
            <a:picLocks noChangeAspect="1"/>
          </p:cNvPicPr>
          <p:nvPr/>
        </p:nvPicPr>
        <p:blipFill>
          <a:blip r:embed="rId3"/>
          <a:stretch>
            <a:fillRect/>
          </a:stretch>
        </p:blipFill>
        <p:spPr>
          <a:xfrm>
            <a:off x="4842302" y="1998121"/>
            <a:ext cx="4076462" cy="2109627"/>
          </a:xfrm>
          <a:prstGeom prst="rect">
            <a:avLst/>
          </a:prstGeom>
        </p:spPr>
      </p:pic>
      <p:sp>
        <p:nvSpPr>
          <p:cNvPr id="13" name="TextovéPole 12">
            <a:extLst>
              <a:ext uri="{FF2B5EF4-FFF2-40B4-BE49-F238E27FC236}">
                <a16:creationId xmlns:a16="http://schemas.microsoft.com/office/drawing/2014/main" id="{A6970B86-C178-4614-8738-3052B957E70B}"/>
              </a:ext>
            </a:extLst>
          </p:cNvPr>
          <p:cNvSpPr txBox="1"/>
          <p:nvPr/>
        </p:nvSpPr>
        <p:spPr>
          <a:xfrm>
            <a:off x="131352" y="1031333"/>
            <a:ext cx="8787412" cy="1323439"/>
          </a:xfrm>
          <a:prstGeom prst="rect">
            <a:avLst/>
          </a:prstGeom>
          <a:noFill/>
        </p:spPr>
        <p:txBody>
          <a:bodyPr wrap="square">
            <a:spAutoFit/>
          </a:bodyPr>
          <a:lstStyle/>
          <a:p>
            <a:pPr algn="just"/>
            <a:r>
              <a:rPr lang="cs-CZ" sz="2000" b="1" dirty="0"/>
              <a:t>Valivý odpor </a:t>
            </a:r>
            <a:r>
              <a:rPr lang="cs-CZ" sz="2000" dirty="0"/>
              <a:t>(nepřesně valivé tření, neboť se stýkající se povrchy navzájem netřou) je odpor, který působí na těleso kruhového průřezu při jeho valivém pohybu po podložce.</a:t>
            </a:r>
          </a:p>
          <a:p>
            <a:pPr algn="just"/>
            <a:r>
              <a:rPr lang="cs-CZ" altLang="cs-CZ" sz="2000" dirty="0">
                <a:solidFill>
                  <a:schemeClr val="hlink"/>
                </a:solidFill>
                <a:latin typeface="+mn-lt"/>
              </a:rPr>
              <a:t>   </a:t>
            </a:r>
            <a:endParaRPr lang="cs-CZ" sz="2000" dirty="0"/>
          </a:p>
        </p:txBody>
      </p:sp>
      <p:sp>
        <p:nvSpPr>
          <p:cNvPr id="19" name="TextovéPole 18">
            <a:extLst>
              <a:ext uri="{FF2B5EF4-FFF2-40B4-BE49-F238E27FC236}">
                <a16:creationId xmlns:a16="http://schemas.microsoft.com/office/drawing/2014/main" id="{4F2637E1-D133-47C9-B56D-2827F111079C}"/>
              </a:ext>
            </a:extLst>
          </p:cNvPr>
          <p:cNvSpPr txBox="1"/>
          <p:nvPr/>
        </p:nvSpPr>
        <p:spPr>
          <a:xfrm>
            <a:off x="191058" y="2518019"/>
            <a:ext cx="4572000" cy="400110"/>
          </a:xfrm>
          <a:prstGeom prst="rect">
            <a:avLst/>
          </a:prstGeom>
          <a:noFill/>
        </p:spPr>
        <p:txBody>
          <a:bodyPr wrap="square">
            <a:spAutoFit/>
          </a:bodyPr>
          <a:lstStyle/>
          <a:p>
            <a:r>
              <a:rPr lang="el-GR" altLang="cs-CZ" sz="2000" i="1" dirty="0">
                <a:latin typeface="+mn-lt"/>
              </a:rPr>
              <a:t>ξ</a:t>
            </a:r>
            <a:r>
              <a:rPr lang="cs-CZ" altLang="cs-CZ" sz="2000" dirty="0">
                <a:latin typeface="+mn-lt"/>
              </a:rPr>
              <a:t> je součinitel valivého odporu </a:t>
            </a:r>
            <a:r>
              <a:rPr lang="en-US" altLang="cs-CZ" sz="2000" dirty="0">
                <a:latin typeface="+mn-lt"/>
              </a:rPr>
              <a:t>[m].</a:t>
            </a:r>
            <a:endParaRPr lang="cs-CZ" sz="2000" dirty="0"/>
          </a:p>
        </p:txBody>
      </p:sp>
      <p:sp>
        <p:nvSpPr>
          <p:cNvPr id="9" name="TextovéPole 8">
            <a:extLst>
              <a:ext uri="{FF2B5EF4-FFF2-40B4-BE49-F238E27FC236}">
                <a16:creationId xmlns:a16="http://schemas.microsoft.com/office/drawing/2014/main" id="{CCF0ECFA-E730-446F-A012-71FDE75C5D38}"/>
              </a:ext>
            </a:extLst>
          </p:cNvPr>
          <p:cNvSpPr txBox="1"/>
          <p:nvPr/>
        </p:nvSpPr>
        <p:spPr>
          <a:xfrm>
            <a:off x="212286" y="5333840"/>
            <a:ext cx="8693528" cy="1323439"/>
          </a:xfrm>
          <a:prstGeom prst="rect">
            <a:avLst/>
          </a:prstGeom>
          <a:noFill/>
        </p:spPr>
        <p:txBody>
          <a:bodyPr wrap="square">
            <a:spAutoFit/>
          </a:bodyPr>
          <a:lstStyle/>
          <a:p>
            <a:pPr algn="just"/>
            <a:r>
              <a:rPr lang="cs-CZ" sz="2000" dirty="0"/>
              <a:t>Valivý odpor vzniká při deformaci pneumatiky a vozovky. Pokud je vozovka tuhá, dochází pouze k deformaci pneumatiky. </a:t>
            </a:r>
            <a:r>
              <a:rPr lang="cs-CZ" sz="2000" u="sng" dirty="0"/>
              <a:t>Nejmenší valivé odpory </a:t>
            </a:r>
            <a:r>
              <a:rPr lang="cs-CZ" sz="2000" dirty="0"/>
              <a:t>mají logicky </a:t>
            </a:r>
            <a:r>
              <a:rPr lang="cs-CZ" sz="2000" u="sng" dirty="0"/>
              <a:t>kolejová vozidla</a:t>
            </a:r>
            <a:r>
              <a:rPr lang="cs-CZ" sz="2000" dirty="0"/>
              <a:t>, naopak největší mají např. terénní vozidla a pouštní speciály. Pneumatika se stýká s vozovkou v ploše zvané stopa pneumatiky.</a:t>
            </a:r>
          </a:p>
        </p:txBody>
      </p:sp>
      <p:sp>
        <p:nvSpPr>
          <p:cNvPr id="23" name="TextovéPole 22">
            <a:extLst>
              <a:ext uri="{FF2B5EF4-FFF2-40B4-BE49-F238E27FC236}">
                <a16:creationId xmlns:a16="http://schemas.microsoft.com/office/drawing/2014/main" id="{02859A8F-18EE-45E0-A376-78C526755B1B}"/>
              </a:ext>
            </a:extLst>
          </p:cNvPr>
          <p:cNvSpPr txBox="1"/>
          <p:nvPr/>
        </p:nvSpPr>
        <p:spPr>
          <a:xfrm>
            <a:off x="191058" y="4555081"/>
            <a:ext cx="8519952" cy="707886"/>
          </a:xfrm>
          <a:prstGeom prst="rect">
            <a:avLst/>
          </a:prstGeom>
          <a:noFill/>
        </p:spPr>
        <p:txBody>
          <a:bodyPr wrap="square">
            <a:spAutoFit/>
          </a:bodyPr>
          <a:lstStyle/>
          <a:p>
            <a:pPr eaLnBrk="1" hangingPunct="1">
              <a:spcBef>
                <a:spcPct val="50000"/>
              </a:spcBef>
            </a:pPr>
            <a:r>
              <a:rPr lang="cs-CZ" altLang="cs-CZ" sz="2000" dirty="0">
                <a:latin typeface="+mn-lt"/>
                <a:cs typeface="Arial" panose="020B0604020202020204" pitchFamily="34" charset="0"/>
              </a:rPr>
              <a:t>Velikost koeficientu </a:t>
            </a:r>
            <a:r>
              <a:rPr lang="el-GR" altLang="cs-CZ" sz="2000" i="1" dirty="0">
                <a:latin typeface="+mn-lt"/>
              </a:rPr>
              <a:t>ξ </a:t>
            </a:r>
            <a:r>
              <a:rPr lang="cs-CZ" altLang="cs-CZ" sz="2000" dirty="0">
                <a:latin typeface="+mn-lt"/>
                <a:cs typeface="Arial" panose="020B0604020202020204" pitchFamily="34" charset="0"/>
              </a:rPr>
              <a:t>pro valení pneumatiky auta po betonu je 0,01 až 0,02 m. Při valení kola vagonu po koleji je 0,001 až 0,002 m.</a:t>
            </a:r>
            <a:endParaRPr lang="el-GR" altLang="cs-CZ" sz="2000" dirty="0">
              <a:latin typeface="+mn-lt"/>
              <a:cs typeface="Arial" panose="020B0604020202020204" pitchFamily="34" charset="0"/>
            </a:endParaRPr>
          </a:p>
        </p:txBody>
      </p:sp>
      <p:pic>
        <p:nvPicPr>
          <p:cNvPr id="61442" name="Picture 2">
            <a:extLst>
              <a:ext uri="{FF2B5EF4-FFF2-40B4-BE49-F238E27FC236}">
                <a16:creationId xmlns:a16="http://schemas.microsoft.com/office/drawing/2014/main" id="{6106FBF9-9FBE-4C9F-B2F3-C129E3C40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659" y="3076914"/>
            <a:ext cx="2857500" cy="132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620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quations of motion - Wikipedia">
            <a:extLst>
              <a:ext uri="{FF2B5EF4-FFF2-40B4-BE49-F238E27FC236}">
                <a16:creationId xmlns:a16="http://schemas.microsoft.com/office/drawing/2014/main" id="{7A374A65-1D09-4A7F-B26D-15A8DD8B6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3513" y="4321321"/>
            <a:ext cx="3800475" cy="2132489"/>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3EA591D9-0ED3-405A-A62B-08705D9FD5C1}"/>
              </a:ext>
            </a:extLst>
          </p:cNvPr>
          <p:cNvSpPr txBox="1"/>
          <p:nvPr/>
        </p:nvSpPr>
        <p:spPr>
          <a:xfrm>
            <a:off x="100012" y="1129275"/>
            <a:ext cx="8943976" cy="5324535"/>
          </a:xfrm>
          <a:prstGeom prst="rect">
            <a:avLst/>
          </a:prstGeom>
          <a:noFill/>
        </p:spPr>
        <p:txBody>
          <a:bodyPr wrap="square">
            <a:spAutoFit/>
          </a:bodyPr>
          <a:lstStyle/>
          <a:p>
            <a:pPr algn="just"/>
            <a:r>
              <a:rPr lang="cs-CZ" sz="2000" b="1" i="0" dirty="0">
                <a:solidFill>
                  <a:srgbClr val="202122"/>
                </a:solidFill>
                <a:effectLst/>
              </a:rPr>
              <a:t>Nerovnoměrný přímočarý pohyb </a:t>
            </a:r>
            <a:r>
              <a:rPr lang="cs-CZ" sz="2000" i="0" dirty="0">
                <a:solidFill>
                  <a:srgbClr val="202122"/>
                </a:solidFill>
                <a:effectLst/>
              </a:rPr>
              <a:t>je pohyb, u kterého </a:t>
            </a:r>
            <a:r>
              <a:rPr lang="cs-CZ" sz="2000" b="1" i="0" dirty="0">
                <a:solidFill>
                  <a:srgbClr val="202122"/>
                </a:solidFill>
                <a:effectLst/>
              </a:rPr>
              <a:t>směr rychlosti zůstává stejný </a:t>
            </a:r>
            <a:r>
              <a:rPr lang="cs-CZ" sz="2000" i="0" dirty="0">
                <a:solidFill>
                  <a:srgbClr val="202122"/>
                </a:solidFill>
                <a:effectLst/>
              </a:rPr>
              <a:t>(trajektorií je přímka nebo část přímky), ale </a:t>
            </a:r>
            <a:r>
              <a:rPr lang="cs-CZ" sz="2000" b="1" i="0" dirty="0">
                <a:solidFill>
                  <a:srgbClr val="202122"/>
                </a:solidFill>
                <a:effectLst/>
              </a:rPr>
              <a:t>velikost rychlosti se mění</a:t>
            </a:r>
            <a:r>
              <a:rPr lang="cs-CZ" sz="2000" i="0" dirty="0">
                <a:solidFill>
                  <a:srgbClr val="202122"/>
                </a:solidFill>
                <a:effectLst/>
              </a:rPr>
              <a:t>. Jestliže se velikost rychlosti mění s časem přímo úměrně, pak se jedná o pohyb rovnoměrně zrychlený, jestliže závislost rychlosti na čase je jiná než lineární, pak se jedná o „čistý“ nerovnoměrný pohyb. </a:t>
            </a:r>
            <a:r>
              <a:rPr lang="cs-CZ" sz="2000" b="1" i="0" dirty="0">
                <a:solidFill>
                  <a:srgbClr val="202122"/>
                </a:solidFill>
                <a:effectLst/>
              </a:rPr>
              <a:t>Zrychlení</a:t>
            </a:r>
            <a:r>
              <a:rPr lang="cs-CZ" sz="2000" i="0" dirty="0">
                <a:solidFill>
                  <a:srgbClr val="202122"/>
                </a:solidFill>
                <a:effectLst/>
              </a:rPr>
              <a:t> takového pohybu </a:t>
            </a:r>
            <a:r>
              <a:rPr lang="cs-CZ" sz="2000" b="1" i="0" dirty="0">
                <a:solidFill>
                  <a:srgbClr val="202122"/>
                </a:solidFill>
                <a:effectLst/>
              </a:rPr>
              <a:t>se mění</a:t>
            </a:r>
            <a:r>
              <a:rPr lang="cs-CZ" sz="2000" i="0" dirty="0">
                <a:solidFill>
                  <a:srgbClr val="202122"/>
                </a:solidFill>
                <a:effectLst/>
              </a:rPr>
              <a:t>.</a:t>
            </a:r>
            <a:endParaRPr lang="en-US" sz="2000" i="0" dirty="0">
              <a:solidFill>
                <a:srgbClr val="202122"/>
              </a:solidFill>
              <a:effectLst/>
            </a:endParaRPr>
          </a:p>
          <a:p>
            <a:pPr algn="l"/>
            <a:endParaRPr lang="cs-CZ" sz="2000" i="0" dirty="0">
              <a:solidFill>
                <a:srgbClr val="202122"/>
              </a:solidFill>
              <a:effectLst/>
            </a:endParaRPr>
          </a:p>
          <a:p>
            <a:pPr algn="l"/>
            <a:r>
              <a:rPr lang="cs-CZ" sz="2000" b="1" i="0" dirty="0">
                <a:solidFill>
                  <a:srgbClr val="202122"/>
                </a:solidFill>
                <a:effectLst/>
              </a:rPr>
              <a:t>Dráha</a:t>
            </a:r>
            <a:r>
              <a:rPr lang="cs-CZ" sz="2000" i="0" dirty="0">
                <a:solidFill>
                  <a:srgbClr val="202122"/>
                </a:solidFill>
                <a:effectLst/>
              </a:rPr>
              <a:t> nerovnoměrného přímočarého pohybu:</a:t>
            </a:r>
            <a:r>
              <a:rPr lang="en-US" sz="2000" i="0" dirty="0">
                <a:solidFill>
                  <a:srgbClr val="202122"/>
                </a:solidFill>
                <a:effectLst/>
              </a:rPr>
              <a:t>     </a:t>
            </a:r>
            <a:endParaRPr lang="cs-CZ" sz="2000" i="0" dirty="0">
              <a:solidFill>
                <a:srgbClr val="202122"/>
              </a:solidFill>
              <a:effectLst/>
            </a:endParaRPr>
          </a:p>
          <a:p>
            <a:pPr algn="l"/>
            <a:r>
              <a:rPr lang="cs-CZ" sz="2000" dirty="0">
                <a:solidFill>
                  <a:srgbClr val="202122"/>
                </a:solidFill>
              </a:rPr>
              <a:t>         </a:t>
            </a:r>
            <a:r>
              <a:rPr lang="cs-CZ" sz="2000" i="0" dirty="0">
                <a:solidFill>
                  <a:srgbClr val="202122"/>
                </a:solidFill>
                <a:effectLst/>
              </a:rPr>
              <a:t>s = f (t) </a:t>
            </a:r>
            <a:endParaRPr lang="en-US" sz="2000" i="0" dirty="0">
              <a:solidFill>
                <a:srgbClr val="202122"/>
              </a:solidFill>
              <a:effectLst/>
            </a:endParaRPr>
          </a:p>
          <a:p>
            <a:pPr algn="l"/>
            <a:r>
              <a:rPr lang="cs-CZ" sz="2000" i="0" dirty="0">
                <a:solidFill>
                  <a:srgbClr val="202122"/>
                </a:solidFill>
                <a:effectLst/>
              </a:rPr>
              <a:t>(dráha s je funkcí času t jinou než lineární nebo kvadratickou)</a:t>
            </a:r>
          </a:p>
          <a:p>
            <a:pPr algn="l"/>
            <a:endParaRPr lang="en-US" sz="2000" i="0" dirty="0">
              <a:solidFill>
                <a:srgbClr val="202122"/>
              </a:solidFill>
              <a:effectLst/>
            </a:endParaRPr>
          </a:p>
          <a:p>
            <a:pPr algn="l"/>
            <a:r>
              <a:rPr lang="cs-CZ" sz="2000" b="1" i="0" dirty="0">
                <a:solidFill>
                  <a:srgbClr val="202122"/>
                </a:solidFill>
                <a:effectLst/>
              </a:rPr>
              <a:t>Rychlost</a:t>
            </a:r>
            <a:r>
              <a:rPr lang="cs-CZ" sz="2000" i="0" dirty="0">
                <a:solidFill>
                  <a:srgbClr val="202122"/>
                </a:solidFill>
                <a:effectLst/>
              </a:rPr>
              <a:t> nerovnoměrného přímočarého pohybu:</a:t>
            </a:r>
            <a:r>
              <a:rPr lang="en-US" sz="2000" i="0" dirty="0">
                <a:solidFill>
                  <a:srgbClr val="202122"/>
                </a:solidFill>
                <a:effectLst/>
              </a:rPr>
              <a:t>    </a:t>
            </a:r>
            <a:endParaRPr lang="cs-CZ" sz="2000" i="0" dirty="0">
              <a:solidFill>
                <a:srgbClr val="202122"/>
              </a:solidFill>
              <a:effectLst/>
            </a:endParaRPr>
          </a:p>
          <a:p>
            <a:pPr algn="l"/>
            <a:r>
              <a:rPr lang="cs-CZ" sz="2000" dirty="0">
                <a:solidFill>
                  <a:srgbClr val="202122"/>
                </a:solidFill>
              </a:rPr>
              <a:t>       </a:t>
            </a:r>
            <a:r>
              <a:rPr lang="cs-CZ" sz="2000" i="0" dirty="0">
                <a:solidFill>
                  <a:srgbClr val="202122"/>
                </a:solidFill>
                <a:effectLst/>
              </a:rPr>
              <a:t>v = </a:t>
            </a:r>
            <a:r>
              <a:rPr lang="cs-CZ" sz="2000" i="0" dirty="0" err="1">
                <a:solidFill>
                  <a:srgbClr val="202122"/>
                </a:solidFill>
                <a:effectLst/>
              </a:rPr>
              <a:t>ds</a:t>
            </a:r>
            <a:r>
              <a:rPr lang="cs-CZ" sz="2000" i="0" dirty="0">
                <a:solidFill>
                  <a:srgbClr val="202122"/>
                </a:solidFill>
                <a:effectLst/>
              </a:rPr>
              <a:t>/</a:t>
            </a:r>
            <a:r>
              <a:rPr lang="cs-CZ" sz="2000" i="0" dirty="0" err="1">
                <a:solidFill>
                  <a:srgbClr val="202122"/>
                </a:solidFill>
                <a:effectLst/>
              </a:rPr>
              <a:t>dt</a:t>
            </a:r>
            <a:r>
              <a:rPr lang="cs-CZ" sz="2000" i="0" dirty="0">
                <a:solidFill>
                  <a:srgbClr val="202122"/>
                </a:solidFill>
                <a:effectLst/>
              </a:rPr>
              <a:t> </a:t>
            </a:r>
            <a:endParaRPr lang="en-US" sz="2000" i="0" dirty="0">
              <a:solidFill>
                <a:srgbClr val="202122"/>
              </a:solidFill>
              <a:effectLst/>
            </a:endParaRPr>
          </a:p>
          <a:p>
            <a:pPr algn="l"/>
            <a:r>
              <a:rPr lang="cs-CZ" sz="2000" i="0" dirty="0">
                <a:solidFill>
                  <a:srgbClr val="202122"/>
                </a:solidFill>
                <a:effectLst/>
              </a:rPr>
              <a:t>(rychlost v je první derivací dráhy s podle času t)</a:t>
            </a:r>
          </a:p>
          <a:p>
            <a:pPr algn="l"/>
            <a:endParaRPr lang="en-US" sz="2000" i="0" dirty="0">
              <a:solidFill>
                <a:srgbClr val="202122"/>
              </a:solidFill>
              <a:effectLst/>
            </a:endParaRPr>
          </a:p>
          <a:p>
            <a:r>
              <a:rPr lang="cs-CZ" sz="2000" b="1" i="0" dirty="0">
                <a:solidFill>
                  <a:srgbClr val="202122"/>
                </a:solidFill>
                <a:effectLst/>
              </a:rPr>
              <a:t>Zrychlení</a:t>
            </a:r>
            <a:r>
              <a:rPr lang="cs-CZ" sz="2000" i="0" dirty="0">
                <a:solidFill>
                  <a:srgbClr val="202122"/>
                </a:solidFill>
                <a:effectLst/>
              </a:rPr>
              <a:t> nerovnoměrného přímočarého pohybu:</a:t>
            </a:r>
            <a:r>
              <a:rPr lang="en-US" sz="2000" i="0" dirty="0">
                <a:solidFill>
                  <a:srgbClr val="202122"/>
                </a:solidFill>
                <a:effectLst/>
              </a:rPr>
              <a:t>     </a:t>
            </a:r>
            <a:endParaRPr lang="cs-CZ" sz="2000" i="0" dirty="0">
              <a:solidFill>
                <a:srgbClr val="202122"/>
              </a:solidFill>
              <a:effectLst/>
            </a:endParaRPr>
          </a:p>
          <a:p>
            <a:r>
              <a:rPr lang="cs-CZ" sz="2000" dirty="0">
                <a:solidFill>
                  <a:srgbClr val="202122"/>
                </a:solidFill>
              </a:rPr>
              <a:t>          </a:t>
            </a:r>
            <a:r>
              <a:rPr lang="cs-CZ" sz="2000" i="0" dirty="0">
                <a:solidFill>
                  <a:srgbClr val="202122"/>
                </a:solidFill>
                <a:effectLst/>
              </a:rPr>
              <a:t>a = d</a:t>
            </a:r>
            <a:r>
              <a:rPr lang="cs-CZ" sz="2000" i="0" baseline="30000" dirty="0">
                <a:solidFill>
                  <a:srgbClr val="202122"/>
                </a:solidFill>
                <a:effectLst/>
              </a:rPr>
              <a:t>2</a:t>
            </a:r>
            <a:r>
              <a:rPr lang="cs-CZ" sz="2000" i="0" dirty="0">
                <a:solidFill>
                  <a:srgbClr val="202122"/>
                </a:solidFill>
                <a:effectLst/>
              </a:rPr>
              <a:t>s / dt</a:t>
            </a:r>
            <a:r>
              <a:rPr lang="cs-CZ" sz="2000" i="0" baseline="30000" dirty="0">
                <a:solidFill>
                  <a:srgbClr val="202122"/>
                </a:solidFill>
                <a:effectLst/>
              </a:rPr>
              <a:t>2</a:t>
            </a:r>
            <a:r>
              <a:rPr lang="cs-CZ" sz="2000" i="0" dirty="0">
                <a:solidFill>
                  <a:srgbClr val="202122"/>
                </a:solidFill>
                <a:effectLst/>
              </a:rPr>
              <a:t> </a:t>
            </a:r>
            <a:endParaRPr lang="en-US" sz="2000" i="0" dirty="0">
              <a:solidFill>
                <a:srgbClr val="202122"/>
              </a:solidFill>
              <a:effectLst/>
            </a:endParaRPr>
          </a:p>
          <a:p>
            <a:pPr algn="l"/>
            <a:r>
              <a:rPr lang="cs-CZ" sz="2000" i="0" dirty="0">
                <a:solidFill>
                  <a:srgbClr val="202122"/>
                </a:solidFill>
                <a:effectLst/>
              </a:rPr>
              <a:t>(zrychlení a je druhou derivací dráhy s podle času t)</a:t>
            </a:r>
          </a:p>
        </p:txBody>
      </p:sp>
      <p:sp>
        <p:nvSpPr>
          <p:cNvPr id="9" name="TextovéPole 8">
            <a:extLst>
              <a:ext uri="{FF2B5EF4-FFF2-40B4-BE49-F238E27FC236}">
                <a16:creationId xmlns:a16="http://schemas.microsoft.com/office/drawing/2014/main" id="{3370B02A-293E-41D1-B08A-9E1C770C87BA}"/>
              </a:ext>
            </a:extLst>
          </p:cNvPr>
          <p:cNvSpPr txBox="1"/>
          <p:nvPr/>
        </p:nvSpPr>
        <p:spPr>
          <a:xfrm>
            <a:off x="185738" y="253484"/>
            <a:ext cx="4657724" cy="461665"/>
          </a:xfrm>
          <a:prstGeom prst="rect">
            <a:avLst/>
          </a:prstGeom>
          <a:noFill/>
        </p:spPr>
        <p:txBody>
          <a:bodyPr wrap="square">
            <a:spAutoFit/>
          </a:bodyPr>
          <a:lstStyle/>
          <a:p>
            <a:r>
              <a:rPr lang="cs-CZ" sz="2400" b="1" i="0" dirty="0">
                <a:solidFill>
                  <a:srgbClr val="202122"/>
                </a:solidFill>
                <a:effectLst/>
              </a:rPr>
              <a:t>Nerovnoměrný přímočarý pohyb </a:t>
            </a:r>
            <a:endParaRPr lang="cs-CZ" sz="2400" b="1" dirty="0"/>
          </a:p>
        </p:txBody>
      </p:sp>
    </p:spTree>
    <p:extLst>
      <p:ext uri="{BB962C8B-B14F-4D97-AF65-F5344CB8AC3E}">
        <p14:creationId xmlns:p14="http://schemas.microsoft.com/office/powerpoint/2010/main" val="41933863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0EB743EF-8897-4F5E-B43A-E4C0824C3E3A}"/>
              </a:ext>
            </a:extLst>
          </p:cNvPr>
          <p:cNvPicPr>
            <a:picLocks noChangeAspect="1"/>
          </p:cNvPicPr>
          <p:nvPr/>
        </p:nvPicPr>
        <p:blipFill>
          <a:blip r:embed="rId2"/>
          <a:stretch>
            <a:fillRect/>
          </a:stretch>
        </p:blipFill>
        <p:spPr>
          <a:xfrm>
            <a:off x="3037147" y="4105864"/>
            <a:ext cx="1297026" cy="2338388"/>
          </a:xfrm>
          <a:prstGeom prst="rect">
            <a:avLst/>
          </a:prstGeom>
        </p:spPr>
      </p:pic>
      <p:pic>
        <p:nvPicPr>
          <p:cNvPr id="58370" name="Picture 2">
            <a:extLst>
              <a:ext uri="{FF2B5EF4-FFF2-40B4-BE49-F238E27FC236}">
                <a16:creationId xmlns:a16="http://schemas.microsoft.com/office/drawing/2014/main" id="{88C304EB-D3FD-45BF-A983-643901810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09" y="4127229"/>
            <a:ext cx="2238375"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BFABBAC1-977E-4B74-B748-E29E312E8029}"/>
              </a:ext>
            </a:extLst>
          </p:cNvPr>
          <p:cNvSpPr txBox="1"/>
          <p:nvPr/>
        </p:nvSpPr>
        <p:spPr>
          <a:xfrm>
            <a:off x="168246" y="3429000"/>
            <a:ext cx="8668186" cy="707886"/>
          </a:xfrm>
          <a:prstGeom prst="rect">
            <a:avLst/>
          </a:prstGeom>
          <a:noFill/>
        </p:spPr>
        <p:txBody>
          <a:bodyPr wrap="square" rtlCol="0">
            <a:spAutoFit/>
          </a:bodyPr>
          <a:lstStyle/>
          <a:p>
            <a:pPr algn="just"/>
            <a:r>
              <a:rPr lang="cs-CZ" sz="2000" dirty="0"/>
              <a:t>Toho se využívá u válečkových nebo kuličkových ložisek, používaných ke snížení tření. </a:t>
            </a:r>
          </a:p>
        </p:txBody>
      </p:sp>
      <p:sp>
        <p:nvSpPr>
          <p:cNvPr id="7" name="Rectangle 3">
            <a:extLst>
              <a:ext uri="{FF2B5EF4-FFF2-40B4-BE49-F238E27FC236}">
                <a16:creationId xmlns:a16="http://schemas.microsoft.com/office/drawing/2014/main" id="{CF05164B-B80D-461E-828F-3570D854CBA2}"/>
              </a:ext>
            </a:extLst>
          </p:cNvPr>
          <p:cNvSpPr txBox="1">
            <a:spLocks noChangeArrowheads="1"/>
          </p:cNvSpPr>
          <p:nvPr/>
        </p:nvSpPr>
        <p:spPr>
          <a:xfrm>
            <a:off x="168246" y="497480"/>
            <a:ext cx="8817769" cy="917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r>
              <a:rPr lang="cs-CZ" altLang="cs-CZ" sz="2000" dirty="0"/>
              <a:t>Za stejných podmínek je valivý odpor mnohem menší než třecí síla při smykovém tření.                   </a:t>
            </a:r>
          </a:p>
        </p:txBody>
      </p:sp>
      <p:pic>
        <p:nvPicPr>
          <p:cNvPr id="8" name="Picture 17">
            <a:extLst>
              <a:ext uri="{FF2B5EF4-FFF2-40B4-BE49-F238E27FC236}">
                <a16:creationId xmlns:a16="http://schemas.microsoft.com/office/drawing/2014/main" id="{95EC78F7-2C6D-4D0C-8C9A-638E35A4D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6784" y="1305378"/>
            <a:ext cx="3816350" cy="181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4" name="Picture 2" descr="Oil Film Lubication">
            <a:extLst>
              <a:ext uri="{FF2B5EF4-FFF2-40B4-BE49-F238E27FC236}">
                <a16:creationId xmlns:a16="http://schemas.microsoft.com/office/drawing/2014/main" id="{36533E91-7376-403D-9884-3859F7C248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2348" y="4176503"/>
            <a:ext cx="4104084" cy="223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4766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6">
            <a:extLst>
              <a:ext uri="{FF2B5EF4-FFF2-40B4-BE49-F238E27FC236}">
                <a16:creationId xmlns:a16="http://schemas.microsoft.com/office/drawing/2014/main" id="{DA7D3CB3-04DF-4B87-9622-61B0DF2F65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26681" y="2163980"/>
            <a:ext cx="5216875" cy="2770308"/>
          </a:xfrm>
          <a:solidFill>
            <a:schemeClr val="bg1"/>
          </a:solidFill>
        </p:spPr>
      </p:pic>
      <p:sp>
        <p:nvSpPr>
          <p:cNvPr id="59394" name="Rectangle 4">
            <a:extLst>
              <a:ext uri="{FF2B5EF4-FFF2-40B4-BE49-F238E27FC236}">
                <a16:creationId xmlns:a16="http://schemas.microsoft.com/office/drawing/2014/main" id="{C611D4DD-F1EF-4F1B-848E-000FA93FFB88}"/>
              </a:ext>
            </a:extLst>
          </p:cNvPr>
          <p:cNvSpPr>
            <a:spLocks noGrp="1" noChangeArrowheads="1"/>
          </p:cNvSpPr>
          <p:nvPr>
            <p:ph type="title"/>
          </p:nvPr>
        </p:nvSpPr>
        <p:spPr>
          <a:xfrm>
            <a:off x="466725" y="325437"/>
            <a:ext cx="8229600" cy="511176"/>
          </a:xfrm>
        </p:spPr>
        <p:txBody>
          <a:bodyPr>
            <a:normAutofit/>
          </a:bodyPr>
          <a:lstStyle/>
          <a:p>
            <a:pPr eaLnBrk="1" hangingPunct="1"/>
            <a:r>
              <a:rPr lang="cs-CZ" altLang="cs-CZ" sz="2400" b="1" dirty="0">
                <a:latin typeface="+mn-lt"/>
              </a:rPr>
              <a:t>Tření a jízda automobilu</a:t>
            </a:r>
          </a:p>
        </p:txBody>
      </p:sp>
      <p:sp>
        <p:nvSpPr>
          <p:cNvPr id="59395" name="Text Box 5">
            <a:extLst>
              <a:ext uri="{FF2B5EF4-FFF2-40B4-BE49-F238E27FC236}">
                <a16:creationId xmlns:a16="http://schemas.microsoft.com/office/drawing/2014/main" id="{D2A17880-AECD-45E7-B5E7-C5F181A3A259}"/>
              </a:ext>
            </a:extLst>
          </p:cNvPr>
          <p:cNvSpPr txBox="1">
            <a:spLocks noChangeArrowheads="1"/>
          </p:cNvSpPr>
          <p:nvPr/>
        </p:nvSpPr>
        <p:spPr bwMode="auto">
          <a:xfrm>
            <a:off x="323850" y="908050"/>
            <a:ext cx="8569325"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cs-CZ" altLang="cs-CZ" sz="2000" dirty="0">
                <a:latin typeface="+mn-lt"/>
              </a:rPr>
              <a:t>Stojí-li auto na dokonale hladké ploše, mezi jeho pneumatikami a plochou není tření. V tomto případě by se kola auta sice točila, ale auto by nejelo vpřed. Aby auto získalo potřebné zrychlení, musí působit vnější síla. </a:t>
            </a:r>
            <a:r>
              <a:rPr lang="cs-CZ" sz="2000" b="0" i="0" dirty="0">
                <a:effectLst/>
                <a:latin typeface="+mn-lt"/>
              </a:rPr>
              <a:t>Aby se automobil dal po vodorovné silnici do pohybu, působí motorem poháněná kola na vozovku, v podstatě ji od sebe odstrkují. </a:t>
            </a:r>
            <a:endParaRPr lang="cs-CZ" altLang="cs-CZ" sz="2000" dirty="0">
              <a:latin typeface="+mn-lt"/>
            </a:endParaRPr>
          </a:p>
        </p:txBody>
      </p:sp>
      <p:sp>
        <p:nvSpPr>
          <p:cNvPr id="59397" name="Text Box 8">
            <a:extLst>
              <a:ext uri="{FF2B5EF4-FFF2-40B4-BE49-F238E27FC236}">
                <a16:creationId xmlns:a16="http://schemas.microsoft.com/office/drawing/2014/main" id="{C830EF8F-1C64-40F8-A9AD-A34EB0457143}"/>
              </a:ext>
            </a:extLst>
          </p:cNvPr>
          <p:cNvSpPr txBox="1">
            <a:spLocks noChangeArrowheads="1"/>
          </p:cNvSpPr>
          <p:nvPr/>
        </p:nvSpPr>
        <p:spPr bwMode="auto">
          <a:xfrm>
            <a:off x="3290915" y="4384217"/>
            <a:ext cx="517525" cy="366713"/>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i="1" dirty="0"/>
              <a:t>F</a:t>
            </a:r>
            <a:r>
              <a:rPr lang="cs-CZ" altLang="cs-CZ" i="1" baseline="-25000" dirty="0"/>
              <a:t>N1</a:t>
            </a:r>
            <a:endParaRPr lang="cs-CZ" altLang="cs-CZ" i="1" dirty="0"/>
          </a:p>
        </p:txBody>
      </p:sp>
      <p:sp>
        <p:nvSpPr>
          <p:cNvPr id="59398" name="Rectangle 9">
            <a:extLst>
              <a:ext uri="{FF2B5EF4-FFF2-40B4-BE49-F238E27FC236}">
                <a16:creationId xmlns:a16="http://schemas.microsoft.com/office/drawing/2014/main" id="{43326656-CA3D-46C1-8673-E496A33B3D4E}"/>
              </a:ext>
            </a:extLst>
          </p:cNvPr>
          <p:cNvSpPr>
            <a:spLocks noChangeArrowheads="1"/>
          </p:cNvSpPr>
          <p:nvPr/>
        </p:nvSpPr>
        <p:spPr bwMode="auto">
          <a:xfrm>
            <a:off x="5818357" y="4567574"/>
            <a:ext cx="517525" cy="366713"/>
          </a:xfrm>
          <a:prstGeom prst="rect">
            <a:avLst/>
          </a:prstGeom>
          <a:solidFill>
            <a:schemeClr val="bg1"/>
          </a:solidFill>
          <a:ln>
            <a:noFill/>
          </a:ln>
          <a:effec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i="1" dirty="0"/>
              <a:t>F</a:t>
            </a:r>
            <a:r>
              <a:rPr lang="cs-CZ" altLang="cs-CZ" i="1" baseline="-25000" dirty="0"/>
              <a:t>N2</a:t>
            </a:r>
          </a:p>
        </p:txBody>
      </p:sp>
      <p:sp>
        <p:nvSpPr>
          <p:cNvPr id="59399" name="Rectangle 10">
            <a:extLst>
              <a:ext uri="{FF2B5EF4-FFF2-40B4-BE49-F238E27FC236}">
                <a16:creationId xmlns:a16="http://schemas.microsoft.com/office/drawing/2014/main" id="{B87DDE69-8ECA-4686-BF86-93B8009F6823}"/>
              </a:ext>
            </a:extLst>
          </p:cNvPr>
          <p:cNvSpPr>
            <a:spLocks noChangeArrowheads="1"/>
          </p:cNvSpPr>
          <p:nvPr/>
        </p:nvSpPr>
        <p:spPr bwMode="auto">
          <a:xfrm>
            <a:off x="3203575" y="6308725"/>
            <a:ext cx="73025" cy="73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59400" name="Rectangle 11">
            <a:extLst>
              <a:ext uri="{FF2B5EF4-FFF2-40B4-BE49-F238E27FC236}">
                <a16:creationId xmlns:a16="http://schemas.microsoft.com/office/drawing/2014/main" id="{C5F5BB81-74BC-4814-8C69-1739EFE6ACFC}"/>
              </a:ext>
            </a:extLst>
          </p:cNvPr>
          <p:cNvSpPr>
            <a:spLocks noChangeArrowheads="1"/>
          </p:cNvSpPr>
          <p:nvPr/>
        </p:nvSpPr>
        <p:spPr bwMode="auto">
          <a:xfrm>
            <a:off x="3132138" y="6308725"/>
            <a:ext cx="360362" cy="36036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59401" name="Rectangle 12">
            <a:extLst>
              <a:ext uri="{FF2B5EF4-FFF2-40B4-BE49-F238E27FC236}">
                <a16:creationId xmlns:a16="http://schemas.microsoft.com/office/drawing/2014/main" id="{3BBE2BC6-2B82-46DB-8C19-2D73BF6F24C2}"/>
              </a:ext>
            </a:extLst>
          </p:cNvPr>
          <p:cNvSpPr>
            <a:spLocks noChangeArrowheads="1"/>
          </p:cNvSpPr>
          <p:nvPr/>
        </p:nvSpPr>
        <p:spPr bwMode="auto">
          <a:xfrm>
            <a:off x="5580063" y="6524625"/>
            <a:ext cx="431800" cy="3333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59402" name="Text Box 13">
            <a:extLst>
              <a:ext uri="{FF2B5EF4-FFF2-40B4-BE49-F238E27FC236}">
                <a16:creationId xmlns:a16="http://schemas.microsoft.com/office/drawing/2014/main" id="{88603FDB-AF5D-4138-82C1-05AC051F34BB}"/>
              </a:ext>
            </a:extLst>
          </p:cNvPr>
          <p:cNvSpPr txBox="1">
            <a:spLocks noChangeArrowheads="1"/>
          </p:cNvSpPr>
          <p:nvPr/>
        </p:nvSpPr>
        <p:spPr bwMode="auto">
          <a:xfrm>
            <a:off x="5341769" y="3717223"/>
            <a:ext cx="454194" cy="366713"/>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i="1" dirty="0" err="1"/>
              <a:t>F</a:t>
            </a:r>
            <a:r>
              <a:rPr lang="cs-CZ" altLang="cs-CZ" i="1" baseline="-25000" dirty="0" err="1"/>
              <a:t>s</a:t>
            </a:r>
            <a:endParaRPr lang="cs-CZ" altLang="cs-CZ" i="1" dirty="0"/>
          </a:p>
        </p:txBody>
      </p:sp>
      <p:sp>
        <p:nvSpPr>
          <p:cNvPr id="59403" name="Rectangle 14">
            <a:extLst>
              <a:ext uri="{FF2B5EF4-FFF2-40B4-BE49-F238E27FC236}">
                <a16:creationId xmlns:a16="http://schemas.microsoft.com/office/drawing/2014/main" id="{A4C8828E-B69C-429B-BCD6-0ED7D21C1F90}"/>
              </a:ext>
            </a:extLst>
          </p:cNvPr>
          <p:cNvSpPr>
            <a:spLocks noChangeArrowheads="1"/>
          </p:cNvSpPr>
          <p:nvPr/>
        </p:nvSpPr>
        <p:spPr bwMode="auto">
          <a:xfrm>
            <a:off x="5054431" y="5693909"/>
            <a:ext cx="287338" cy="2159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3" name="TextovéPole 12">
            <a:extLst>
              <a:ext uri="{FF2B5EF4-FFF2-40B4-BE49-F238E27FC236}">
                <a16:creationId xmlns:a16="http://schemas.microsoft.com/office/drawing/2014/main" id="{F5CFB32F-5DF4-491D-84B7-A79377C91A3E}"/>
              </a:ext>
            </a:extLst>
          </p:cNvPr>
          <p:cNvSpPr txBox="1"/>
          <p:nvPr/>
        </p:nvSpPr>
        <p:spPr>
          <a:xfrm>
            <a:off x="226327" y="4934288"/>
            <a:ext cx="8511268" cy="1631216"/>
          </a:xfrm>
          <a:prstGeom prst="rect">
            <a:avLst/>
          </a:prstGeom>
          <a:noFill/>
        </p:spPr>
        <p:txBody>
          <a:bodyPr wrap="square">
            <a:spAutoFit/>
          </a:bodyPr>
          <a:lstStyle/>
          <a:p>
            <a:pPr algn="just"/>
            <a:r>
              <a:rPr lang="cs-CZ" altLang="cs-CZ" sz="2000" dirty="0"/>
              <a:t>Tíhová síla </a:t>
            </a:r>
            <a:r>
              <a:rPr lang="cs-CZ" altLang="cs-CZ" sz="2000" i="1" dirty="0" err="1"/>
              <a:t>m.</a:t>
            </a:r>
            <a:r>
              <a:rPr lang="cs-CZ" altLang="cs-CZ" sz="2000" b="1" i="1" dirty="0" err="1"/>
              <a:t>g</a:t>
            </a:r>
            <a:r>
              <a:rPr lang="cs-CZ" altLang="cs-CZ" sz="2000" i="1" dirty="0"/>
              <a:t> </a:t>
            </a:r>
            <a:r>
              <a:rPr lang="cs-CZ" altLang="cs-CZ" sz="2000" dirty="0"/>
              <a:t>se rozloží na dvě paralelní složky </a:t>
            </a:r>
            <a:r>
              <a:rPr lang="cs-CZ" altLang="cs-CZ" sz="2000" b="1" i="1" dirty="0"/>
              <a:t>F</a:t>
            </a:r>
            <a:r>
              <a:rPr lang="cs-CZ" altLang="cs-CZ" sz="2000" i="1" baseline="-25000" dirty="0"/>
              <a:t>N1  </a:t>
            </a:r>
            <a:r>
              <a:rPr lang="cs-CZ" altLang="cs-CZ" sz="2000" dirty="0"/>
              <a:t>a</a:t>
            </a:r>
            <a:r>
              <a:rPr lang="cs-CZ" altLang="cs-CZ" sz="2000" i="1" baseline="-25000" dirty="0"/>
              <a:t> </a:t>
            </a:r>
            <a:r>
              <a:rPr lang="cs-CZ" altLang="cs-CZ" sz="2000" b="1" i="1" dirty="0"/>
              <a:t>F</a:t>
            </a:r>
            <a:r>
              <a:rPr lang="cs-CZ" altLang="cs-CZ" sz="2000" i="1" baseline="-25000" dirty="0"/>
              <a:t>N2 . </a:t>
            </a:r>
            <a:r>
              <a:rPr lang="cs-CZ" altLang="cs-CZ" sz="2000" dirty="0"/>
              <a:t>Tyto složky</a:t>
            </a:r>
            <a:r>
              <a:rPr lang="cs-CZ" altLang="cs-CZ" sz="2000" i="1" dirty="0"/>
              <a:t> </a:t>
            </a:r>
            <a:r>
              <a:rPr lang="cs-CZ" altLang="cs-CZ" sz="2000" dirty="0"/>
              <a:t>vyvolají statické tření</a:t>
            </a:r>
            <a:r>
              <a:rPr lang="cs-CZ" altLang="cs-CZ" sz="2000" i="1" dirty="0"/>
              <a:t> </a:t>
            </a:r>
            <a:r>
              <a:rPr lang="cs-CZ" altLang="cs-CZ" sz="2000" dirty="0"/>
              <a:t>(pokud pneumatiky neprokluzují). Pneumatika působí na silnici vtištěnou silou –</a:t>
            </a:r>
            <a:r>
              <a:rPr lang="cs-CZ" altLang="cs-CZ" sz="2000" b="1" i="1" dirty="0" err="1"/>
              <a:t>F</a:t>
            </a:r>
            <a:r>
              <a:rPr lang="cs-CZ" altLang="cs-CZ" sz="2000" i="1" baseline="-25000" dirty="0" err="1"/>
              <a:t>v</a:t>
            </a:r>
            <a:r>
              <a:rPr lang="cs-CZ" altLang="cs-CZ" sz="2000" i="1" baseline="-25000" dirty="0"/>
              <a:t> </a:t>
            </a:r>
            <a:r>
              <a:rPr lang="cs-CZ" altLang="cs-CZ" sz="2000" dirty="0"/>
              <a:t>a podle předchozího výkladu pokud není překročena hodnota </a:t>
            </a:r>
            <a:r>
              <a:rPr lang="cs-CZ" altLang="cs-CZ" sz="2000" b="1" i="1" dirty="0" err="1"/>
              <a:t>F</a:t>
            </a:r>
            <a:r>
              <a:rPr lang="cs-CZ" altLang="cs-CZ" sz="2000" i="1" baseline="-25000" dirty="0" err="1">
                <a:effectLst>
                  <a:outerShdw blurRad="38100" dist="38100" dir="2700000" algn="tl">
                    <a:srgbClr val="C0C0C0"/>
                  </a:outerShdw>
                </a:effectLst>
              </a:rPr>
              <a:t>s</a:t>
            </a:r>
            <a:r>
              <a:rPr lang="cs-CZ" altLang="cs-CZ" sz="2000" i="1" baseline="-25000" dirty="0">
                <a:effectLst>
                  <a:outerShdw blurRad="38100" dist="38100" dir="2700000" algn="tl">
                    <a:srgbClr val="C0C0C0"/>
                  </a:outerShdw>
                </a:effectLst>
              </a:rPr>
              <a:t> max,</a:t>
            </a:r>
            <a:r>
              <a:rPr lang="cs-CZ" altLang="cs-CZ" sz="2000" dirty="0">
                <a:effectLst>
                  <a:outerShdw blurRad="38100" dist="38100" dir="2700000" algn="tl">
                    <a:srgbClr val="C0C0C0"/>
                  </a:outerShdw>
                </a:effectLst>
              </a:rPr>
              <a:t>, </a:t>
            </a:r>
            <a:r>
              <a:rPr lang="cs-CZ" altLang="cs-CZ" sz="2000" dirty="0"/>
              <a:t>je síla statického tření rovna vtištěné síle. Síla tření </a:t>
            </a:r>
            <a:r>
              <a:rPr lang="cs-CZ" altLang="cs-CZ" sz="2000" b="1" i="1" dirty="0" err="1"/>
              <a:t>F</a:t>
            </a:r>
            <a:r>
              <a:rPr lang="cs-CZ" altLang="cs-CZ" sz="2000" i="1" baseline="-25000" dirty="0" err="1"/>
              <a:t>s</a:t>
            </a:r>
            <a:r>
              <a:rPr lang="cs-CZ" altLang="cs-CZ" sz="2000" i="1" baseline="-25000" dirty="0"/>
              <a:t> </a:t>
            </a:r>
            <a:r>
              <a:rPr lang="cs-CZ" altLang="cs-CZ" sz="2000" dirty="0"/>
              <a:t>působí na pneumatiku podle principu akce a reakce. Tato síla působí zrychlení auta. </a:t>
            </a:r>
            <a:endParaRPr lang="cs-CZ" sz="2000" dirty="0"/>
          </a:p>
        </p:txBody>
      </p:sp>
    </p:spTree>
    <p:extLst>
      <p:ext uri="{BB962C8B-B14F-4D97-AF65-F5344CB8AC3E}">
        <p14:creationId xmlns:p14="http://schemas.microsoft.com/office/powerpoint/2010/main" val="1255606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Text Box 4">
            <a:extLst>
              <a:ext uri="{FF2B5EF4-FFF2-40B4-BE49-F238E27FC236}">
                <a16:creationId xmlns:a16="http://schemas.microsoft.com/office/drawing/2014/main" id="{F42637D0-5347-4C96-9CF3-2333461DB63E}"/>
              </a:ext>
            </a:extLst>
          </p:cNvPr>
          <p:cNvSpPr txBox="1">
            <a:spLocks noChangeArrowheads="1"/>
          </p:cNvSpPr>
          <p:nvPr/>
        </p:nvSpPr>
        <p:spPr bwMode="auto">
          <a:xfrm>
            <a:off x="250825" y="404813"/>
            <a:ext cx="8713788"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spcBef>
                <a:spcPct val="50000"/>
              </a:spcBef>
              <a:defRPr/>
            </a:pPr>
            <a:r>
              <a:rPr lang="cs-CZ" altLang="cs-CZ" sz="2000" i="1" dirty="0"/>
              <a:t>Rozjíždění auta</a:t>
            </a:r>
            <a:r>
              <a:rPr lang="cs-CZ" altLang="cs-CZ" sz="2000" dirty="0"/>
              <a:t>. </a:t>
            </a:r>
            <a:r>
              <a:rPr lang="cs-CZ" sz="2000" b="0" i="0" dirty="0">
                <a:effectLst/>
              </a:rPr>
              <a:t>Pneumatiky auta působí na vozovku silou směřující proti směru pohybu, proto podle zákona akce a reakce musí vozovka působit stejně velkou silou na kola, ale opačného směru. Tření mezi vozovkou a pneumatikami je </a:t>
            </a:r>
            <a:r>
              <a:rPr lang="en-US" sz="2000" dirty="0" err="1"/>
              <a:t>z</a:t>
            </a:r>
            <a:r>
              <a:rPr lang="en-US" sz="2000" b="0" i="0" dirty="0" err="1">
                <a:effectLst/>
              </a:rPr>
              <a:t>de</a:t>
            </a:r>
            <a:r>
              <a:rPr lang="cs-CZ" sz="2000" b="0" i="0" dirty="0">
                <a:effectLst/>
              </a:rPr>
              <a:t> </a:t>
            </a:r>
            <a:r>
              <a:rPr lang="cs-CZ" sz="2000" b="1" i="0" dirty="0">
                <a:effectLst/>
              </a:rPr>
              <a:t>silou hnací</a:t>
            </a:r>
            <a:r>
              <a:rPr lang="cs-CZ" sz="2000" b="0" i="0" dirty="0">
                <a:effectLst/>
              </a:rPr>
              <a:t>. Toto platí při rozjíždění nebo jízdě stálou rychlostí. </a:t>
            </a:r>
            <a:r>
              <a:rPr lang="cs-CZ" altLang="cs-CZ" sz="2000" dirty="0"/>
              <a:t>Pokud řidič stlačí plynový pedál silně, překročí vtištěná síla horní hranici statického tření, pneumatiky začnou prokluzovat, protože se </a:t>
            </a:r>
            <a:r>
              <a:rPr lang="cs-CZ" altLang="cs-CZ" sz="2000" b="1" dirty="0"/>
              <a:t>statické</a:t>
            </a:r>
            <a:r>
              <a:rPr lang="cs-CZ" altLang="cs-CZ" sz="2000" dirty="0"/>
              <a:t> </a:t>
            </a:r>
            <a:r>
              <a:rPr lang="cs-CZ" altLang="cs-CZ" sz="2000" b="1" dirty="0"/>
              <a:t>tření</a:t>
            </a:r>
            <a:r>
              <a:rPr lang="cs-CZ" altLang="cs-CZ" sz="2000" dirty="0"/>
              <a:t> změní na </a:t>
            </a:r>
            <a:r>
              <a:rPr lang="cs-CZ" altLang="cs-CZ" sz="2000" b="1" dirty="0"/>
              <a:t>smykové</a:t>
            </a:r>
            <a:r>
              <a:rPr lang="cs-CZ" altLang="cs-CZ" sz="2000" dirty="0"/>
              <a:t>, které je ovšem za stejných podmínek menší. Pro rychlý rozjezd auta je proto třeba volit jen takový výkon motoru, aby prokluzování nenastalo. Při zrychlování auta bez prokluzování pneumatik zůstává plocha dotyku pneumatiky a silnice v klidu. Jde tedy o </a:t>
            </a:r>
            <a:r>
              <a:rPr lang="en-US" altLang="cs-CZ" sz="2000" b="1" dirty="0" err="1"/>
              <a:t>statick</a:t>
            </a:r>
            <a:r>
              <a:rPr lang="cs-CZ" altLang="cs-CZ" sz="2000" b="1" dirty="0"/>
              <a:t>é tření</a:t>
            </a:r>
            <a:r>
              <a:rPr lang="cs-CZ" altLang="cs-CZ" sz="2000" dirty="0"/>
              <a:t>. Při prokluzování pneumatik jde o tření smykové. Při statickém tření můžeme pro zrychlení auta psát  </a:t>
            </a:r>
            <a:r>
              <a:rPr lang="cs-CZ" altLang="cs-CZ" sz="2000" i="1" dirty="0"/>
              <a:t>a</a:t>
            </a:r>
            <a:r>
              <a:rPr lang="cs-CZ" altLang="cs-CZ" sz="2000" dirty="0"/>
              <a:t> = </a:t>
            </a:r>
            <a:r>
              <a:rPr lang="cs-CZ" altLang="cs-CZ" sz="2000" dirty="0" err="1"/>
              <a:t>F</a:t>
            </a:r>
            <a:r>
              <a:rPr lang="cs-CZ" altLang="cs-CZ" sz="2000" baseline="-25000" dirty="0" err="1"/>
              <a:t>s</a:t>
            </a:r>
            <a:r>
              <a:rPr lang="cs-CZ" altLang="cs-CZ" sz="2000" dirty="0"/>
              <a:t>/</a:t>
            </a:r>
            <a:r>
              <a:rPr lang="cs-CZ" altLang="cs-CZ" sz="2000" i="1" dirty="0"/>
              <a:t>m.</a:t>
            </a:r>
          </a:p>
          <a:p>
            <a:pPr algn="just" eaLnBrk="1" hangingPunct="1">
              <a:spcBef>
                <a:spcPct val="50000"/>
              </a:spcBef>
            </a:pPr>
            <a:r>
              <a:rPr lang="cs-CZ" altLang="cs-CZ" sz="2000" i="1" dirty="0">
                <a:latin typeface="+mn-lt"/>
              </a:rPr>
              <a:t>Brzdění auta</a:t>
            </a:r>
            <a:r>
              <a:rPr lang="cs-CZ" altLang="cs-CZ" sz="2000" dirty="0">
                <a:latin typeface="+mn-lt"/>
              </a:rPr>
              <a:t>. Je-li brzdící síla menší než maximální hodnota statického tření, je auto brzděno silou </a:t>
            </a:r>
            <a:r>
              <a:rPr lang="cs-CZ" altLang="cs-CZ" sz="2000" b="1" dirty="0">
                <a:latin typeface="+mn-lt"/>
              </a:rPr>
              <a:t>statického tření</a:t>
            </a:r>
            <a:r>
              <a:rPr lang="cs-CZ" altLang="cs-CZ" sz="2000" dirty="0">
                <a:latin typeface="+mn-lt"/>
              </a:rPr>
              <a:t>. Když však se brzdy zablokují a pneumatiky po silnici kloužou, jde o </a:t>
            </a:r>
            <a:r>
              <a:rPr lang="cs-CZ" altLang="cs-CZ" sz="2000" b="1" dirty="0">
                <a:latin typeface="+mn-lt"/>
              </a:rPr>
              <a:t>tření smykové</a:t>
            </a:r>
            <a:r>
              <a:rPr lang="cs-CZ" altLang="cs-CZ" sz="2000" dirty="0">
                <a:latin typeface="+mn-lt"/>
              </a:rPr>
              <a:t>, které je menší. Zablokování brzd tedy vede k prodloužení brzdné dráhy.</a:t>
            </a:r>
          </a:p>
          <a:p>
            <a:pPr algn="just" eaLnBrk="1" hangingPunct="1">
              <a:spcBef>
                <a:spcPct val="50000"/>
              </a:spcBef>
            </a:pPr>
            <a:r>
              <a:rPr lang="cs-CZ" altLang="cs-CZ" sz="2000" dirty="0">
                <a:latin typeface="+mn-lt"/>
              </a:rPr>
              <a:t> </a:t>
            </a:r>
            <a:r>
              <a:rPr lang="cs-CZ" altLang="cs-CZ" sz="2000" i="1" dirty="0">
                <a:latin typeface="+mn-lt"/>
              </a:rPr>
              <a:t>Auto jede po silnici stálou rychlostí</a:t>
            </a:r>
            <a:r>
              <a:rPr lang="cs-CZ" altLang="cs-CZ" sz="2000" dirty="0">
                <a:latin typeface="+mn-lt"/>
              </a:rPr>
              <a:t>. V tomto případě se pneumatiky odvalují po silnici a jde tedy o </a:t>
            </a:r>
            <a:r>
              <a:rPr lang="cs-CZ" altLang="cs-CZ" sz="2000" b="1" dirty="0">
                <a:latin typeface="+mn-lt"/>
              </a:rPr>
              <a:t>tření valivé</a:t>
            </a:r>
            <a:r>
              <a:rPr lang="cs-CZ" altLang="cs-CZ" sz="2000" dirty="0">
                <a:latin typeface="+mn-lt"/>
              </a:rPr>
              <a:t>, které je značně menší než tření smykové. Za této situace je značná část výkonu motoru (při jízdě po vodorovné silnici) spotřebována na  překonání odporu vzduchu.</a:t>
            </a:r>
            <a:r>
              <a:rPr lang="cs-CZ" altLang="cs-CZ" sz="2000" dirty="0"/>
              <a:t>                     </a:t>
            </a:r>
          </a:p>
        </p:txBody>
      </p:sp>
    </p:spTree>
    <p:extLst>
      <p:ext uri="{BB962C8B-B14F-4D97-AF65-F5344CB8AC3E}">
        <p14:creationId xmlns:p14="http://schemas.microsoft.com/office/powerpoint/2010/main" val="27307340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98DF3A8-A86C-41E1-A450-3BE662435018}"/>
              </a:ext>
            </a:extLst>
          </p:cNvPr>
          <p:cNvPicPr>
            <a:picLocks noChangeAspect="1"/>
          </p:cNvPicPr>
          <p:nvPr/>
        </p:nvPicPr>
        <p:blipFill>
          <a:blip r:embed="rId2"/>
          <a:stretch>
            <a:fillRect/>
          </a:stretch>
        </p:blipFill>
        <p:spPr>
          <a:xfrm>
            <a:off x="168237" y="3429000"/>
            <a:ext cx="3180669" cy="1860235"/>
          </a:xfrm>
          <a:prstGeom prst="rect">
            <a:avLst/>
          </a:prstGeom>
        </p:spPr>
      </p:pic>
      <p:sp>
        <p:nvSpPr>
          <p:cNvPr id="6" name="TextovéPole 5">
            <a:extLst>
              <a:ext uri="{FF2B5EF4-FFF2-40B4-BE49-F238E27FC236}">
                <a16:creationId xmlns:a16="http://schemas.microsoft.com/office/drawing/2014/main" id="{9AEE2A15-84D0-4B91-8B9F-6FCAF8943BF0}"/>
              </a:ext>
            </a:extLst>
          </p:cNvPr>
          <p:cNvSpPr txBox="1"/>
          <p:nvPr/>
        </p:nvSpPr>
        <p:spPr>
          <a:xfrm>
            <a:off x="154112" y="162307"/>
            <a:ext cx="8862169" cy="3293209"/>
          </a:xfrm>
          <a:prstGeom prst="rect">
            <a:avLst/>
          </a:prstGeom>
          <a:noFill/>
        </p:spPr>
        <p:txBody>
          <a:bodyPr wrap="square">
            <a:spAutoFit/>
          </a:bodyPr>
          <a:lstStyle/>
          <a:p>
            <a:pPr algn="just"/>
            <a:r>
              <a:rPr lang="cs-CZ" sz="2000" b="0" i="0" dirty="0">
                <a:solidFill>
                  <a:srgbClr val="000000"/>
                </a:solidFill>
                <a:effectLst/>
              </a:rPr>
              <a:t>Pneumatika se při jízdě do jisté míry deformuje a tato deformace způsobuje odpor vůči valivému pohybu. Rovná plocha se může také deformovat, zvláště pokud je relativně měkká - např. písek: jízda po zpevněné vozovce je mnohem snadnější než po písečné pláži. </a:t>
            </a:r>
          </a:p>
          <a:p>
            <a:pPr algn="just"/>
            <a:endParaRPr lang="cs-CZ" sz="800" b="0" i="0" dirty="0">
              <a:solidFill>
                <a:srgbClr val="000000"/>
              </a:solidFill>
              <a:effectLst/>
            </a:endParaRPr>
          </a:p>
          <a:p>
            <a:pPr algn="l"/>
            <a:r>
              <a:rPr lang="cs-CZ" sz="2000" dirty="0">
                <a:solidFill>
                  <a:srgbClr val="000000"/>
                </a:solidFill>
              </a:rPr>
              <a:t>  </a:t>
            </a:r>
            <a:r>
              <a:rPr lang="cs-CZ" sz="2000" b="1" i="0" dirty="0">
                <a:solidFill>
                  <a:srgbClr val="000000"/>
                </a:solidFill>
                <a:effectLst/>
              </a:rPr>
              <a:t>Valivý odpor</a:t>
            </a:r>
            <a:r>
              <a:rPr lang="cs-CZ" sz="2000" b="0" i="0" dirty="0">
                <a:solidFill>
                  <a:srgbClr val="000000"/>
                </a:solidFill>
                <a:effectLst/>
              </a:rPr>
              <a:t> měří ztrátu energie, když se předmět valí na určitou vzdálenost. </a:t>
            </a:r>
            <a:r>
              <a:rPr lang="cs-CZ" sz="2000" b="0" dirty="0">
                <a:solidFill>
                  <a:srgbClr val="000000"/>
                </a:solidFill>
                <a:effectLst/>
              </a:rPr>
              <a:t>Energie se rozptyluje:</a:t>
            </a:r>
          </a:p>
          <a:p>
            <a:pPr algn="l"/>
            <a:r>
              <a:rPr lang="cs-CZ" sz="2000" b="0" dirty="0">
                <a:solidFill>
                  <a:srgbClr val="000000"/>
                </a:solidFill>
                <a:effectLst/>
              </a:rPr>
              <a:t>• v důsledku tření na kontaktním rozhraní;</a:t>
            </a:r>
          </a:p>
          <a:p>
            <a:pPr algn="l"/>
            <a:r>
              <a:rPr lang="cs-CZ" sz="2000" b="0" dirty="0">
                <a:solidFill>
                  <a:srgbClr val="000000"/>
                </a:solidFill>
                <a:effectLst/>
              </a:rPr>
              <a:t>• v důsledku pružných vlastností materiálu;</a:t>
            </a:r>
          </a:p>
          <a:p>
            <a:pPr algn="l"/>
            <a:r>
              <a:rPr lang="cs-CZ" sz="2000" b="0" dirty="0">
                <a:solidFill>
                  <a:srgbClr val="000000"/>
                </a:solidFill>
                <a:effectLst/>
              </a:rPr>
              <a:t>• v důsledku nerovnosti valivého povrchu.</a:t>
            </a:r>
          </a:p>
          <a:p>
            <a:pPr algn="just"/>
            <a:endParaRPr lang="cs-CZ" sz="2000" dirty="0"/>
          </a:p>
        </p:txBody>
      </p:sp>
      <p:pic>
        <p:nvPicPr>
          <p:cNvPr id="2" name="Picture 2" descr="Jízdní odpory | Motorkáři.cz">
            <a:extLst>
              <a:ext uri="{FF2B5EF4-FFF2-40B4-BE49-F238E27FC236}">
                <a16:creationId xmlns:a16="http://schemas.microsoft.com/office/drawing/2014/main" id="{5A796771-2360-4019-82DA-9E557759F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547" y="2048257"/>
            <a:ext cx="3180669" cy="2348394"/>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1D3D1614-AB45-4912-9143-B3492BA49920}"/>
              </a:ext>
            </a:extLst>
          </p:cNvPr>
          <p:cNvPicPr>
            <a:picLocks noChangeAspect="1"/>
          </p:cNvPicPr>
          <p:nvPr/>
        </p:nvPicPr>
        <p:blipFill>
          <a:blip r:embed="rId4"/>
          <a:stretch>
            <a:fillRect/>
          </a:stretch>
        </p:blipFill>
        <p:spPr>
          <a:xfrm>
            <a:off x="3348906" y="4809743"/>
            <a:ext cx="5314950" cy="1781175"/>
          </a:xfrm>
          <a:prstGeom prst="rect">
            <a:avLst/>
          </a:prstGeom>
        </p:spPr>
      </p:pic>
    </p:spTree>
    <p:extLst>
      <p:ext uri="{BB962C8B-B14F-4D97-AF65-F5344CB8AC3E}">
        <p14:creationId xmlns:p14="http://schemas.microsoft.com/office/powerpoint/2010/main" val="23585046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a:extLst>
              <a:ext uri="{FF2B5EF4-FFF2-40B4-BE49-F238E27FC236}">
                <a16:creationId xmlns:a16="http://schemas.microsoft.com/office/drawing/2014/main" id="{439ABB5D-6C54-4607-A522-4EBB1FCBB7E6}"/>
              </a:ext>
            </a:extLst>
          </p:cNvPr>
          <p:cNvSpPr>
            <a:spLocks noGrp="1" noRot="1" noChangeArrowheads="1"/>
          </p:cNvSpPr>
          <p:nvPr>
            <p:ph type="title"/>
          </p:nvPr>
        </p:nvSpPr>
        <p:spPr>
          <a:xfrm>
            <a:off x="239713" y="289676"/>
            <a:ext cx="8229600" cy="436648"/>
          </a:xfrm>
        </p:spPr>
        <p:txBody>
          <a:bodyPr>
            <a:normAutofit/>
          </a:bodyPr>
          <a:lstStyle/>
          <a:p>
            <a:r>
              <a:rPr lang="cs-CZ" altLang="cs-CZ" sz="2400" b="1" dirty="0">
                <a:latin typeface="+mn-lt"/>
              </a:rPr>
              <a:t>Dostředivá síla</a:t>
            </a:r>
          </a:p>
        </p:txBody>
      </p:sp>
      <p:sp>
        <p:nvSpPr>
          <p:cNvPr id="14340" name="Rectangle 3">
            <a:extLst>
              <a:ext uri="{FF2B5EF4-FFF2-40B4-BE49-F238E27FC236}">
                <a16:creationId xmlns:a16="http://schemas.microsoft.com/office/drawing/2014/main" id="{B46B6F47-590E-471B-A49F-F982ED971782}"/>
              </a:ext>
            </a:extLst>
          </p:cNvPr>
          <p:cNvSpPr>
            <a:spLocks noGrp="1" noChangeArrowheads="1"/>
          </p:cNvSpPr>
          <p:nvPr>
            <p:ph type="body" sz="half" idx="1"/>
          </p:nvPr>
        </p:nvSpPr>
        <p:spPr>
          <a:xfrm>
            <a:off x="208256" y="3639515"/>
            <a:ext cx="5304336" cy="1404937"/>
          </a:xfrm>
        </p:spPr>
        <p:txBody>
          <a:bodyPr>
            <a:normAutofit/>
          </a:bodyPr>
          <a:lstStyle/>
          <a:p>
            <a:pPr marL="0" indent="0" algn="just">
              <a:buNone/>
            </a:pPr>
            <a:r>
              <a:rPr lang="en-US" altLang="cs-CZ" sz="2000" dirty="0"/>
              <a:t>Proto</a:t>
            </a:r>
            <a:r>
              <a:rPr lang="cs-CZ" altLang="cs-CZ" sz="2000" dirty="0"/>
              <a:t>ž</a:t>
            </a:r>
            <a:r>
              <a:rPr lang="en-US" altLang="cs-CZ" sz="2000" dirty="0"/>
              <a:t>e </a:t>
            </a:r>
            <a:r>
              <a:rPr lang="cs-CZ" altLang="cs-CZ" sz="2000" u="sng" dirty="0"/>
              <a:t>směřuje do středu kružnice, udržuje hmotný bod na kruhové dráze. </a:t>
            </a:r>
          </a:p>
          <a:p>
            <a:pPr marL="0" indent="0" algn="just">
              <a:buNone/>
            </a:pPr>
            <a:endParaRPr lang="cs-CZ" altLang="cs-CZ" sz="2000" dirty="0"/>
          </a:p>
        </p:txBody>
      </p:sp>
      <p:graphicFrame>
        <p:nvGraphicFramePr>
          <p:cNvPr id="14338" name="Object 2">
            <a:extLst>
              <a:ext uri="{FF2B5EF4-FFF2-40B4-BE49-F238E27FC236}">
                <a16:creationId xmlns:a16="http://schemas.microsoft.com/office/drawing/2014/main" id="{AFCA4522-2C91-47B9-A57A-CB71DD7B122E}"/>
              </a:ext>
            </a:extLst>
          </p:cNvPr>
          <p:cNvGraphicFramePr>
            <a:graphicFrameLocks noGrp="1" noChangeAspect="1"/>
          </p:cNvGraphicFramePr>
          <p:nvPr>
            <p:ph sz="half" idx="2"/>
            <p:extLst>
              <p:ext uri="{D42A27DB-BD31-4B8C-83A1-F6EECF244321}">
                <p14:modId xmlns:p14="http://schemas.microsoft.com/office/powerpoint/2010/main" val="1318219335"/>
              </p:ext>
            </p:extLst>
          </p:nvPr>
        </p:nvGraphicFramePr>
        <p:xfrm>
          <a:off x="1176274" y="2772538"/>
          <a:ext cx="3368300" cy="761310"/>
        </p:xfrm>
        <a:graphic>
          <a:graphicData uri="http://schemas.openxmlformats.org/presentationml/2006/ole">
            <mc:AlternateContent xmlns:mc="http://schemas.openxmlformats.org/markup-compatibility/2006">
              <mc:Choice xmlns:v="urn:schemas-microsoft-com:vml" Requires="v">
                <p:oleObj name="Rovnice" r:id="rId2" imgW="1854000" imgH="419040" progId="Equation.3">
                  <p:embed/>
                </p:oleObj>
              </mc:Choice>
              <mc:Fallback>
                <p:oleObj name="Rovnice" r:id="rId2" imgW="1854000" imgH="419040" progId="Equation.3">
                  <p:embed/>
                  <p:pic>
                    <p:nvPicPr>
                      <p:cNvPr id="14338" name="Object 2">
                        <a:extLst>
                          <a:ext uri="{FF2B5EF4-FFF2-40B4-BE49-F238E27FC236}">
                            <a16:creationId xmlns:a16="http://schemas.microsoft.com/office/drawing/2014/main" id="{AFCA4522-2C91-47B9-A57A-CB71DD7B1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274" y="2772538"/>
                        <a:ext cx="3368300" cy="761310"/>
                      </a:xfrm>
                      <a:prstGeom prst="rect">
                        <a:avLst/>
                      </a:prstGeom>
                      <a:solidFill>
                        <a:schemeClr val="bg1"/>
                      </a:solidFill>
                      <a:ln>
                        <a:noFill/>
                      </a:ln>
                      <a:effectLst/>
                    </p:spPr>
                  </p:pic>
                </p:oleObj>
              </mc:Fallback>
            </mc:AlternateContent>
          </a:graphicData>
        </a:graphic>
      </p:graphicFrame>
      <p:pic>
        <p:nvPicPr>
          <p:cNvPr id="2" name="Picture 8">
            <a:extLst>
              <a:ext uri="{FF2B5EF4-FFF2-40B4-BE49-F238E27FC236}">
                <a16:creationId xmlns:a16="http://schemas.microsoft.com/office/drawing/2014/main" id="{2DCF1DD3-4D92-4441-9034-58EBB82FD9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7027" y="2575529"/>
            <a:ext cx="3412830" cy="3690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ovéPole 9">
            <a:extLst>
              <a:ext uri="{FF2B5EF4-FFF2-40B4-BE49-F238E27FC236}">
                <a16:creationId xmlns:a16="http://schemas.microsoft.com/office/drawing/2014/main" id="{0C765508-81E7-492C-BFD9-81CF28C46F45}"/>
              </a:ext>
            </a:extLst>
          </p:cNvPr>
          <p:cNvSpPr txBox="1"/>
          <p:nvPr/>
        </p:nvSpPr>
        <p:spPr>
          <a:xfrm>
            <a:off x="208256" y="4690509"/>
            <a:ext cx="5903119" cy="707886"/>
          </a:xfrm>
          <a:prstGeom prst="rect">
            <a:avLst/>
          </a:prstGeom>
          <a:noFill/>
        </p:spPr>
        <p:txBody>
          <a:bodyPr wrap="square">
            <a:spAutoFit/>
          </a:bodyPr>
          <a:lstStyle/>
          <a:p>
            <a:pPr marL="0" lvl="1" algn="just">
              <a:buClr>
                <a:schemeClr val="tx1"/>
              </a:buClr>
            </a:pPr>
            <a:r>
              <a:rPr lang="cs-CZ" altLang="cs-CZ" sz="2000" b="1" dirty="0"/>
              <a:t>Dostředivá síla e</a:t>
            </a:r>
            <a:r>
              <a:rPr lang="cs-CZ" altLang="cs-CZ" sz="2000" dirty="0"/>
              <a:t>xistuje z pohledu pozorovatele v inerciálních vztažných soustavách.</a:t>
            </a:r>
          </a:p>
        </p:txBody>
      </p:sp>
      <p:sp>
        <p:nvSpPr>
          <p:cNvPr id="8" name="TextovéPole 7">
            <a:extLst>
              <a:ext uri="{FF2B5EF4-FFF2-40B4-BE49-F238E27FC236}">
                <a16:creationId xmlns:a16="http://schemas.microsoft.com/office/drawing/2014/main" id="{3398337C-36F6-4362-89CF-F809C1BCD92C}"/>
              </a:ext>
            </a:extLst>
          </p:cNvPr>
          <p:cNvSpPr txBox="1"/>
          <p:nvPr/>
        </p:nvSpPr>
        <p:spPr>
          <a:xfrm>
            <a:off x="239713" y="833546"/>
            <a:ext cx="8770144" cy="1938992"/>
          </a:xfrm>
          <a:prstGeom prst="rect">
            <a:avLst/>
          </a:prstGeom>
          <a:noFill/>
        </p:spPr>
        <p:txBody>
          <a:bodyPr wrap="square">
            <a:spAutoFit/>
          </a:bodyPr>
          <a:lstStyle/>
          <a:p>
            <a:pPr algn="just"/>
            <a:r>
              <a:rPr lang="cs-CZ" sz="2000" b="1" dirty="0"/>
              <a:t>Dostředivá </a:t>
            </a:r>
            <a:r>
              <a:rPr lang="cs-CZ" sz="2000" dirty="0"/>
              <a:t>(centripetální) </a:t>
            </a:r>
            <a:r>
              <a:rPr lang="cs-CZ" sz="2000" b="1" dirty="0"/>
              <a:t>síla</a:t>
            </a:r>
            <a:r>
              <a:rPr lang="cs-CZ" sz="2000" dirty="0"/>
              <a:t> je síla, která má směr do středu křivosti trajektorie tělesa při křivočarém pohybu (při pohybu po kružnici do středu kružnice). Má směr normály k trajektorii v daném místě, je tedy kolmá na vektor rychlosti</a:t>
            </a:r>
            <a:r>
              <a:rPr lang="en-US" sz="2000" dirty="0"/>
              <a:t> (</a:t>
            </a:r>
            <a:r>
              <a:rPr lang="cs-CZ" altLang="cs-CZ" sz="2000" u="sng" dirty="0"/>
              <a:t>má stejný směr jako dostředivé zrychlení </a:t>
            </a:r>
            <a:r>
              <a:rPr lang="cs-CZ" altLang="cs-CZ" sz="2000" b="1" u="sng" dirty="0"/>
              <a:t>a</a:t>
            </a:r>
            <a:r>
              <a:rPr lang="cs-CZ" altLang="cs-CZ" sz="2000" u="sng" baseline="-25000" dirty="0"/>
              <a:t>d</a:t>
            </a:r>
            <a:r>
              <a:rPr lang="en-US" sz="2000" dirty="0"/>
              <a:t>)</a:t>
            </a:r>
            <a:r>
              <a:rPr lang="cs-CZ" sz="2000" dirty="0"/>
              <a:t>. Dostředivá síla způsobuje změnu směru vektoru rychlosti (dostředivé zrychlení), a tím zakřivení trajektorie, velikost vektoru rychlosti však nemění. </a:t>
            </a:r>
            <a:r>
              <a:rPr lang="cs-CZ" altLang="cs-CZ" sz="2000" dirty="0"/>
              <a:t>Pro její velikost platí: </a:t>
            </a:r>
            <a:endParaRPr lang="cs-CZ" sz="2000" dirty="0"/>
          </a:p>
        </p:txBody>
      </p:sp>
    </p:spTree>
    <p:extLst>
      <p:ext uri="{BB962C8B-B14F-4D97-AF65-F5344CB8AC3E}">
        <p14:creationId xmlns:p14="http://schemas.microsoft.com/office/powerpoint/2010/main" val="19232652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2FA1B98-A5F7-4998-8EC8-8E23BC81EA37}"/>
              </a:ext>
            </a:extLst>
          </p:cNvPr>
          <p:cNvSpPr txBox="1"/>
          <p:nvPr/>
        </p:nvSpPr>
        <p:spPr>
          <a:xfrm>
            <a:off x="215757" y="271493"/>
            <a:ext cx="8699643" cy="2554545"/>
          </a:xfrm>
          <a:prstGeom prst="rect">
            <a:avLst/>
          </a:prstGeom>
          <a:noFill/>
        </p:spPr>
        <p:txBody>
          <a:bodyPr wrap="square">
            <a:spAutoFit/>
          </a:bodyPr>
          <a:lstStyle/>
          <a:p>
            <a:pPr algn="just"/>
            <a:r>
              <a:rPr lang="cs-CZ" sz="2000" b="1" i="0" dirty="0">
                <a:solidFill>
                  <a:srgbClr val="333333"/>
                </a:solidFill>
                <a:effectLst/>
              </a:rPr>
              <a:t>Dostředivá síla </a:t>
            </a:r>
            <a:r>
              <a:rPr lang="cs-CZ" sz="2000" b="0" i="0" dirty="0">
                <a:solidFill>
                  <a:srgbClr val="333333"/>
                </a:solidFill>
                <a:effectLst/>
              </a:rPr>
              <a:t>může mít původ v libovolném vzájemném silovém působení dvou těles. Může být realizována např. </a:t>
            </a:r>
            <a:r>
              <a:rPr lang="cs-CZ" sz="2000" b="0" i="0" u="sng" dirty="0">
                <a:solidFill>
                  <a:srgbClr val="333333"/>
                </a:solidFill>
                <a:effectLst/>
              </a:rPr>
              <a:t>tahovou silou, gravitační silou </a:t>
            </a:r>
            <a:r>
              <a:rPr lang="cs-CZ" sz="2000" b="0" i="0" dirty="0">
                <a:solidFill>
                  <a:srgbClr val="333333"/>
                </a:solidFill>
                <a:effectLst/>
              </a:rPr>
              <a:t>(družice při pohybu kolem Země, planety při pohybu kolem Slunce), </a:t>
            </a:r>
            <a:r>
              <a:rPr lang="cs-CZ" sz="2000" b="0" i="0" u="sng" dirty="0">
                <a:solidFill>
                  <a:srgbClr val="333333"/>
                </a:solidFill>
                <a:effectLst/>
              </a:rPr>
              <a:t>magnetickou</a:t>
            </a:r>
            <a:r>
              <a:rPr lang="cs-CZ" sz="2000" b="0" i="0" dirty="0">
                <a:solidFill>
                  <a:srgbClr val="333333"/>
                </a:solidFill>
                <a:effectLst/>
              </a:rPr>
              <a:t> (vychylování elektronů) apod. </a:t>
            </a:r>
          </a:p>
          <a:p>
            <a:pPr algn="just"/>
            <a:r>
              <a:rPr lang="cs-CZ" sz="2000" dirty="0">
                <a:solidFill>
                  <a:srgbClr val="333333"/>
                </a:solidFill>
              </a:rPr>
              <a:t>  Působí-li na hmotný bod při rovnoměrném pohybu po kružnici </a:t>
            </a:r>
            <a:r>
              <a:rPr lang="cs-CZ" sz="2000" u="sng" dirty="0">
                <a:solidFill>
                  <a:srgbClr val="333333"/>
                </a:solidFill>
              </a:rPr>
              <a:t>několik sil, je dostředivá síla jejich výslednice</a:t>
            </a:r>
            <a:r>
              <a:rPr lang="cs-CZ" sz="2000" dirty="0">
                <a:solidFill>
                  <a:srgbClr val="333333"/>
                </a:solidFill>
              </a:rPr>
              <a:t>. Např. </a:t>
            </a:r>
            <a:r>
              <a:rPr lang="cs-CZ" sz="2000" u="sng" dirty="0">
                <a:solidFill>
                  <a:srgbClr val="333333"/>
                </a:solidFill>
              </a:rPr>
              <a:t>dostředivá síla </a:t>
            </a:r>
            <a:r>
              <a:rPr lang="cs-CZ" sz="2000" u="sng" dirty="0" err="1">
                <a:solidFill>
                  <a:srgbClr val="333333"/>
                </a:solidFill>
              </a:rPr>
              <a:t>F</a:t>
            </a:r>
            <a:r>
              <a:rPr lang="cs-CZ" sz="2000" u="sng" baseline="-25000" dirty="0" err="1">
                <a:solidFill>
                  <a:srgbClr val="333333"/>
                </a:solidFill>
              </a:rPr>
              <a:t>d</a:t>
            </a:r>
            <a:r>
              <a:rPr lang="cs-CZ" sz="2000" u="sng" dirty="0">
                <a:solidFill>
                  <a:srgbClr val="333333"/>
                </a:solidFill>
              </a:rPr>
              <a:t> </a:t>
            </a:r>
            <a:r>
              <a:rPr lang="cs-CZ" sz="2000" dirty="0">
                <a:solidFill>
                  <a:srgbClr val="333333"/>
                </a:solidFill>
              </a:rPr>
              <a:t>působící na sedačku řetízkového kolotoče je při otáčení kolotoče </a:t>
            </a:r>
            <a:r>
              <a:rPr lang="cs-CZ" sz="2000" u="sng" dirty="0">
                <a:solidFill>
                  <a:srgbClr val="333333"/>
                </a:solidFill>
              </a:rPr>
              <a:t>výslednicí tíhové síly </a:t>
            </a:r>
            <a:r>
              <a:rPr lang="cs-CZ" sz="2000" u="sng" dirty="0" err="1">
                <a:solidFill>
                  <a:srgbClr val="333333"/>
                </a:solidFill>
              </a:rPr>
              <a:t>F</a:t>
            </a:r>
            <a:r>
              <a:rPr lang="cs-CZ" sz="2000" u="sng" baseline="-25000" dirty="0" err="1">
                <a:solidFill>
                  <a:srgbClr val="333333"/>
                </a:solidFill>
              </a:rPr>
              <a:t>g</a:t>
            </a:r>
            <a:r>
              <a:rPr lang="cs-CZ" sz="2000" u="sng" dirty="0">
                <a:solidFill>
                  <a:srgbClr val="333333"/>
                </a:solidFill>
              </a:rPr>
              <a:t> a tahové síly F</a:t>
            </a:r>
            <a:r>
              <a:rPr lang="cs-CZ" sz="2000" u="sng" baseline="-25000" dirty="0">
                <a:solidFill>
                  <a:srgbClr val="333333"/>
                </a:solidFill>
              </a:rPr>
              <a:t>t</a:t>
            </a:r>
            <a:r>
              <a:rPr lang="cs-CZ" sz="2000" u="sng" dirty="0">
                <a:solidFill>
                  <a:srgbClr val="333333"/>
                </a:solidFill>
              </a:rPr>
              <a:t> řetězu.</a:t>
            </a:r>
          </a:p>
        </p:txBody>
      </p:sp>
      <p:pic>
        <p:nvPicPr>
          <p:cNvPr id="57348" name="Picture 4">
            <a:extLst>
              <a:ext uri="{FF2B5EF4-FFF2-40B4-BE49-F238E27FC236}">
                <a16:creationId xmlns:a16="http://schemas.microsoft.com/office/drawing/2014/main" id="{B6A869DE-A5ED-4915-AC5A-A8B3CCC76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4850" y="4278184"/>
            <a:ext cx="142875" cy="123825"/>
          </a:xfrm>
          <a:prstGeom prst="rect">
            <a:avLst/>
          </a:prstGeom>
          <a:noFill/>
          <a:extLst>
            <a:ext uri="{909E8E84-426E-40DD-AFC4-6F175D3DCCD1}">
              <a14:hiddenFill xmlns:a14="http://schemas.microsoft.com/office/drawing/2010/main">
                <a:solidFill>
                  <a:srgbClr val="FFFFFF"/>
                </a:solidFill>
              </a14:hiddenFill>
            </a:ext>
          </a:extLst>
        </p:spPr>
      </p:pic>
      <p:pic>
        <p:nvPicPr>
          <p:cNvPr id="57352" name="Picture 8" descr="Dostředivá síla - FYZIKA 007">
            <a:extLst>
              <a:ext uri="{FF2B5EF4-FFF2-40B4-BE49-F238E27FC236}">
                <a16:creationId xmlns:a16="http://schemas.microsoft.com/office/drawing/2014/main" id="{ACDAA41C-36BE-4610-AF60-AEE024610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3090545"/>
            <a:ext cx="2428875" cy="3217053"/>
          </a:xfrm>
          <a:prstGeom prst="rect">
            <a:avLst/>
          </a:prstGeom>
          <a:noFill/>
          <a:extLst>
            <a:ext uri="{909E8E84-426E-40DD-AFC4-6F175D3DCCD1}">
              <a14:hiddenFill xmlns:a14="http://schemas.microsoft.com/office/drawing/2010/main">
                <a:solidFill>
                  <a:srgbClr val="FFFFFF"/>
                </a:solidFill>
              </a14:hiddenFill>
            </a:ext>
          </a:extLst>
        </p:spPr>
      </p:pic>
      <p:pic>
        <p:nvPicPr>
          <p:cNvPr id="57354" name="Picture 10" descr="Dostředivá síla :: MEF">
            <a:extLst>
              <a:ext uri="{FF2B5EF4-FFF2-40B4-BE49-F238E27FC236}">
                <a16:creationId xmlns:a16="http://schemas.microsoft.com/office/drawing/2014/main" id="{C3423340-4879-44FF-B24D-EA1337CBC1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272" y="3008385"/>
            <a:ext cx="487680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0478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A6FC484E-AB46-4220-8537-730141344CB6}"/>
              </a:ext>
            </a:extLst>
          </p:cNvPr>
          <p:cNvPicPr>
            <a:picLocks noChangeAspect="1"/>
          </p:cNvPicPr>
          <p:nvPr/>
        </p:nvPicPr>
        <p:blipFill>
          <a:blip r:embed="rId2"/>
          <a:stretch>
            <a:fillRect/>
          </a:stretch>
        </p:blipFill>
        <p:spPr>
          <a:xfrm>
            <a:off x="4924425" y="4335694"/>
            <a:ext cx="3197253" cy="2373072"/>
          </a:xfrm>
          <a:prstGeom prst="rect">
            <a:avLst/>
          </a:prstGeom>
        </p:spPr>
      </p:pic>
      <p:pic>
        <p:nvPicPr>
          <p:cNvPr id="17" name="Obrázek 16">
            <a:extLst>
              <a:ext uri="{FF2B5EF4-FFF2-40B4-BE49-F238E27FC236}">
                <a16:creationId xmlns:a16="http://schemas.microsoft.com/office/drawing/2014/main" id="{693AC7E3-B764-4B60-9086-45218532BD54}"/>
              </a:ext>
            </a:extLst>
          </p:cNvPr>
          <p:cNvPicPr>
            <a:picLocks noChangeAspect="1"/>
          </p:cNvPicPr>
          <p:nvPr/>
        </p:nvPicPr>
        <p:blipFill>
          <a:blip r:embed="rId3"/>
          <a:stretch>
            <a:fillRect/>
          </a:stretch>
        </p:blipFill>
        <p:spPr>
          <a:xfrm>
            <a:off x="4483432" y="1618592"/>
            <a:ext cx="3931103" cy="2428034"/>
          </a:xfrm>
          <a:prstGeom prst="rect">
            <a:avLst/>
          </a:prstGeom>
        </p:spPr>
      </p:pic>
      <p:pic>
        <p:nvPicPr>
          <p:cNvPr id="4" name="Obrázek 3">
            <a:extLst>
              <a:ext uri="{FF2B5EF4-FFF2-40B4-BE49-F238E27FC236}">
                <a16:creationId xmlns:a16="http://schemas.microsoft.com/office/drawing/2014/main" id="{0F919D27-422D-4CE1-872B-440A387E4209}"/>
              </a:ext>
            </a:extLst>
          </p:cNvPr>
          <p:cNvPicPr>
            <a:picLocks noChangeAspect="1"/>
          </p:cNvPicPr>
          <p:nvPr/>
        </p:nvPicPr>
        <p:blipFill>
          <a:blip r:embed="rId4"/>
          <a:stretch>
            <a:fillRect/>
          </a:stretch>
        </p:blipFill>
        <p:spPr>
          <a:xfrm>
            <a:off x="428625" y="4335694"/>
            <a:ext cx="3502941" cy="2386116"/>
          </a:xfrm>
          <a:prstGeom prst="rect">
            <a:avLst/>
          </a:prstGeom>
        </p:spPr>
      </p:pic>
      <p:pic>
        <p:nvPicPr>
          <p:cNvPr id="6" name="Obrázek 5" descr="Obsah obrázku ohňostroje, tráva&#10;&#10;Popis byl vytvořen automaticky">
            <a:extLst>
              <a:ext uri="{FF2B5EF4-FFF2-40B4-BE49-F238E27FC236}">
                <a16:creationId xmlns:a16="http://schemas.microsoft.com/office/drawing/2014/main" id="{94CA6AF6-BD52-453C-8837-AB6176B875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448" y="1661838"/>
            <a:ext cx="3148234" cy="2384787"/>
          </a:xfrm>
          <a:prstGeom prst="rect">
            <a:avLst/>
          </a:prstGeom>
        </p:spPr>
      </p:pic>
      <p:sp>
        <p:nvSpPr>
          <p:cNvPr id="2" name="TextovéPole 1">
            <a:extLst>
              <a:ext uri="{FF2B5EF4-FFF2-40B4-BE49-F238E27FC236}">
                <a16:creationId xmlns:a16="http://schemas.microsoft.com/office/drawing/2014/main" id="{7A21C29C-7987-4817-A446-CA76B4347D3D}"/>
              </a:ext>
            </a:extLst>
          </p:cNvPr>
          <p:cNvSpPr txBox="1"/>
          <p:nvPr/>
        </p:nvSpPr>
        <p:spPr>
          <a:xfrm>
            <a:off x="339046" y="381778"/>
            <a:ext cx="8568647" cy="1015663"/>
          </a:xfrm>
          <a:prstGeom prst="rect">
            <a:avLst/>
          </a:prstGeom>
          <a:noFill/>
        </p:spPr>
        <p:txBody>
          <a:bodyPr wrap="square">
            <a:spAutoFit/>
          </a:bodyPr>
          <a:lstStyle/>
          <a:p>
            <a:r>
              <a:rPr lang="cs-CZ" sz="2000" b="0" i="0" u="sng" dirty="0">
                <a:solidFill>
                  <a:srgbClr val="333333"/>
                </a:solidFill>
                <a:effectLst/>
              </a:rPr>
              <a:t>Přestane-li dostředivá síla na těleso působit, pohybuje se těleso dále ve směru tečny ke kružnici</a:t>
            </a:r>
            <a:r>
              <a:rPr lang="cs-CZ" sz="2000" b="0" i="0" dirty="0">
                <a:solidFill>
                  <a:srgbClr val="333333"/>
                </a:solidFill>
                <a:effectLst/>
              </a:rPr>
              <a:t>. Proto jiskry, které odlétají od brusného kotouče při broušení kovů, mají směr tečen k brusnému kotouči v těch bodech, z nichž odlétají. </a:t>
            </a:r>
            <a:endParaRPr lang="cs-CZ" sz="2000" dirty="0"/>
          </a:p>
        </p:txBody>
      </p:sp>
    </p:spTree>
    <p:extLst>
      <p:ext uri="{BB962C8B-B14F-4D97-AF65-F5344CB8AC3E}">
        <p14:creationId xmlns:p14="http://schemas.microsoft.com/office/powerpoint/2010/main" val="10247822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Jak zvládnout smyk v autě | Kvalitní výuka">
            <a:extLst>
              <a:ext uri="{FF2B5EF4-FFF2-40B4-BE49-F238E27FC236}">
                <a16:creationId xmlns:a16="http://schemas.microsoft.com/office/drawing/2014/main" id="{94307898-B63E-4A34-89FE-054346C404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37078">
            <a:off x="5899959" y="3038487"/>
            <a:ext cx="1613044" cy="177257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F5EC5D58-7DE6-40D8-98DC-85526777BB7C}"/>
              </a:ext>
            </a:extLst>
          </p:cNvPr>
          <p:cNvSpPr txBox="1"/>
          <p:nvPr/>
        </p:nvSpPr>
        <p:spPr>
          <a:xfrm>
            <a:off x="152400" y="4826286"/>
            <a:ext cx="5734691" cy="1938992"/>
          </a:xfrm>
          <a:prstGeom prst="rect">
            <a:avLst/>
          </a:prstGeom>
          <a:noFill/>
        </p:spPr>
        <p:txBody>
          <a:bodyPr wrap="square" rtlCol="0">
            <a:spAutoFit/>
          </a:bodyPr>
          <a:lstStyle/>
          <a:p>
            <a:pPr algn="just"/>
            <a:r>
              <a:rPr lang="cs-CZ" sz="2000" dirty="0"/>
              <a:t>Působení dostředivé síly se uplatňuje také </a:t>
            </a:r>
            <a:r>
              <a:rPr lang="cs-CZ" sz="2000" b="1" dirty="0"/>
              <a:t>při jízdě vozidla v zatáčce</a:t>
            </a:r>
            <a:r>
              <a:rPr lang="cs-CZ" sz="2000" dirty="0"/>
              <a:t>. Dostředivou silou působí povrch vozovky na pneumatiky vozidla. Zanikne-li nedostatečným třením dostředivá síla, dochází ke smyku vozidla, které se pak dále pohybuje ve směru tečny k původní trajektorii vozidla. </a:t>
            </a:r>
          </a:p>
        </p:txBody>
      </p:sp>
      <p:pic>
        <p:nvPicPr>
          <p:cNvPr id="8" name="Picture 12" descr="OSEL.CZ :: - Pravda o odstredivej sile">
            <a:extLst>
              <a:ext uri="{FF2B5EF4-FFF2-40B4-BE49-F238E27FC236}">
                <a16:creationId xmlns:a16="http://schemas.microsoft.com/office/drawing/2014/main" id="{14BDB309-73F3-4ADD-8C59-6857212AA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3674" y="166688"/>
            <a:ext cx="2659801" cy="2627883"/>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EAD3572E-B35F-407B-9D0E-387830367B0D}"/>
              </a:ext>
            </a:extLst>
          </p:cNvPr>
          <p:cNvSpPr txBox="1"/>
          <p:nvPr/>
        </p:nvSpPr>
        <p:spPr>
          <a:xfrm>
            <a:off x="152399" y="210681"/>
            <a:ext cx="5734691" cy="2246769"/>
          </a:xfrm>
          <a:prstGeom prst="rect">
            <a:avLst/>
          </a:prstGeom>
          <a:noFill/>
        </p:spPr>
        <p:txBody>
          <a:bodyPr wrap="square" rtlCol="0">
            <a:spAutoFit/>
          </a:bodyPr>
          <a:lstStyle/>
          <a:p>
            <a:pPr algn="just"/>
            <a:r>
              <a:rPr lang="cs-CZ" sz="2000" dirty="0"/>
              <a:t>Roztočením </a:t>
            </a:r>
            <a:r>
              <a:rPr lang="cs-CZ" sz="2000" b="1" dirty="0"/>
              <a:t>kuličky upevněné na niti </a:t>
            </a:r>
            <a:r>
              <a:rPr lang="cs-CZ" sz="2000" dirty="0"/>
              <a:t>je dostředivá síla vyvolána silo ruky. Při rovnoměrném pohybu po kružnici působí ruka na kuličku prostřednictvím napjatého vlákna dostředivou silou. Zanikne-li dostředivá síla např. přetržením vlákna, kulička se od tohoto místa  dále pohybuje ve směru rychlosti </a:t>
            </a:r>
            <a:r>
              <a:rPr lang="cs-CZ" sz="2000" b="1" dirty="0"/>
              <a:t>v</a:t>
            </a:r>
            <a:r>
              <a:rPr lang="cs-CZ" sz="2000" dirty="0"/>
              <a:t>, kterou měla v okamžiku zániku síly.</a:t>
            </a:r>
          </a:p>
        </p:txBody>
      </p:sp>
      <p:pic>
        <p:nvPicPr>
          <p:cNvPr id="61442" name="Picture 2" descr="12.5: Tangential and Normal Components of Acceleration - Mathematics  LibreTexts">
            <a:extLst>
              <a:ext uri="{FF2B5EF4-FFF2-40B4-BE49-F238E27FC236}">
                <a16:creationId xmlns:a16="http://schemas.microsoft.com/office/drawing/2014/main" id="{D5A26B5B-60CA-4279-B4C0-DD2F63AE4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54308">
            <a:off x="6016564" y="4498333"/>
            <a:ext cx="2814019" cy="1966675"/>
          </a:xfrm>
          <a:prstGeom prst="rect">
            <a:avLst/>
          </a:prstGeom>
          <a:noFill/>
          <a:extLst>
            <a:ext uri="{909E8E84-426E-40DD-AFC4-6F175D3DCCD1}">
              <a14:hiddenFill xmlns:a14="http://schemas.microsoft.com/office/drawing/2010/main">
                <a:solidFill>
                  <a:srgbClr val="FFFFFF"/>
                </a:solidFill>
              </a14:hiddenFill>
            </a:ext>
          </a:extLst>
        </p:spPr>
      </p:pic>
      <p:pic>
        <p:nvPicPr>
          <p:cNvPr id="60418" name="Picture 2" descr="vrhy - Atletika">
            <a:extLst>
              <a:ext uri="{FF2B5EF4-FFF2-40B4-BE49-F238E27FC236}">
                <a16:creationId xmlns:a16="http://schemas.microsoft.com/office/drawing/2014/main" id="{D21FC6A7-E707-4517-B235-1ED7CAA33C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739" y="2567889"/>
            <a:ext cx="2244694" cy="172222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72844233-5A0C-4E61-9DC9-79D0875B13B1}"/>
              </a:ext>
            </a:extLst>
          </p:cNvPr>
          <p:cNvSpPr txBox="1"/>
          <p:nvPr/>
        </p:nvSpPr>
        <p:spPr>
          <a:xfrm>
            <a:off x="2630107" y="2895915"/>
            <a:ext cx="1469633" cy="369332"/>
          </a:xfrm>
          <a:prstGeom prst="rect">
            <a:avLst/>
          </a:prstGeom>
          <a:noFill/>
        </p:spPr>
        <p:txBody>
          <a:bodyPr wrap="none" rtlCol="0">
            <a:spAutoFit/>
          </a:bodyPr>
          <a:lstStyle/>
          <a:p>
            <a:r>
              <a:rPr lang="cs-CZ" dirty="0"/>
              <a:t>Hod kladivem</a:t>
            </a:r>
          </a:p>
        </p:txBody>
      </p:sp>
    </p:spTree>
    <p:extLst>
      <p:ext uri="{BB962C8B-B14F-4D97-AF65-F5344CB8AC3E}">
        <p14:creationId xmlns:p14="http://schemas.microsoft.com/office/powerpoint/2010/main" val="2819111233"/>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7784</TotalTime>
  <Words>9243</Words>
  <Application>Microsoft Office PowerPoint</Application>
  <PresentationFormat>Předvádění na obrazovce (4:3)</PresentationFormat>
  <Paragraphs>792</Paragraphs>
  <Slides>97</Slides>
  <Notes>1</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3</vt:i4>
      </vt:variant>
      <vt:variant>
        <vt:lpstr>Nadpisy snímků</vt:lpstr>
      </vt:variant>
      <vt:variant>
        <vt:i4>97</vt:i4>
      </vt:variant>
    </vt:vector>
  </HeadingPairs>
  <TitlesOfParts>
    <vt:vector size="106" baseType="lpstr">
      <vt:lpstr>Arial</vt:lpstr>
      <vt:lpstr>Calibri</vt:lpstr>
      <vt:lpstr>Calibri Light</vt:lpstr>
      <vt:lpstr>Segoe UI</vt:lpstr>
      <vt:lpstr>Times New Roman</vt:lpstr>
      <vt:lpstr>Motiv Office</vt:lpstr>
      <vt:lpstr>Visio</vt:lpstr>
      <vt:lpstr>Rovnice</vt:lpstr>
      <vt:lpstr>Equation</vt:lpstr>
      <vt:lpstr>Přímočarý pohyb (rovnoměrný + nerovnoměrný)</vt:lpstr>
      <vt:lpstr>Prezentace aplikace PowerPoint</vt:lpstr>
      <vt:lpstr>Rovnoměrný přímočarý pohyb</vt:lpstr>
      <vt:lpstr>Prezentace aplikace PowerPoint</vt:lpstr>
      <vt:lpstr>Rovnoměrně zrychlený přímočarý pohyb</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Rovnoměrný pohyb po kružnici</vt:lpstr>
      <vt:lpstr>Rovnoměrný pohyb po kružnici</vt:lpstr>
      <vt:lpstr>Prezentace aplikace PowerPoint</vt:lpstr>
      <vt:lpstr>Prezentace aplikace PowerPoint</vt:lpstr>
      <vt:lpstr>Prezentace aplikace PowerPoint</vt:lpstr>
      <vt:lpstr>Řezná rychlost při obrábění</vt:lpstr>
      <vt:lpstr>Prezentace aplikace PowerPoint</vt:lpstr>
      <vt:lpstr>Kruhové převody</vt:lpstr>
      <vt:lpstr>Prezentace aplikace PowerPoint</vt:lpstr>
      <vt:lpstr>Prezentace aplikace PowerPoint</vt:lpstr>
      <vt:lpstr>Prezentace aplikace PowerPoint</vt:lpstr>
      <vt:lpstr>Relativní pohyb</vt:lpstr>
      <vt:lpstr>Prezentace aplikace PowerPoint</vt:lpstr>
      <vt:lpstr>Prezentace aplikace PowerPoint</vt:lpstr>
      <vt:lpstr>Prezentace aplikace PowerPoint</vt:lpstr>
      <vt:lpstr>Prezentace aplikace PowerPoint</vt:lpstr>
      <vt:lpstr>Harmonický pohyb</vt:lpstr>
      <vt:lpstr>Prezentace aplikace PowerPoint</vt:lpstr>
      <vt:lpstr>Prezentace aplikace PowerPoint</vt:lpstr>
      <vt:lpstr>Prezentace aplikace PowerPoint</vt:lpstr>
      <vt:lpstr>Obrábění soustruhem</vt:lpstr>
      <vt:lpstr>Prezentace aplikace PowerPoint</vt:lpstr>
      <vt:lpstr>Prezentace aplikace PowerPoint</vt:lpstr>
      <vt:lpstr>Pohyby v tíhovém poli Země</vt:lpstr>
      <vt:lpstr>Volný pád (pohyb rovnoměrně zrychlený svisle dolů)</vt:lpstr>
      <vt:lpstr>Vrh svislý dolů</vt:lpstr>
      <vt:lpstr>Vrh svislý vzhůru</vt:lpstr>
      <vt:lpstr>Prezentace aplikace PowerPoint</vt:lpstr>
      <vt:lpstr>Vrh vodorovný</vt:lpstr>
      <vt:lpstr>Prezentace aplikace PowerPoint</vt:lpstr>
      <vt:lpstr>Vrh šikmý</vt:lpstr>
      <vt:lpstr>Prezentace aplikace PowerPoint</vt:lpstr>
      <vt:lpstr>Prezentace aplikace PowerPoint</vt:lpstr>
      <vt:lpstr>Prezentace aplikace PowerPoint</vt:lpstr>
      <vt:lpstr>Prezentace aplikace PowerPoint</vt:lpstr>
      <vt:lpstr>Dynamika</vt:lpstr>
      <vt:lpstr>Dynamika</vt:lpstr>
      <vt:lpstr>Prezentace aplikace PowerPoint</vt:lpstr>
      <vt:lpstr>Základní veličiny dynamiky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Hybnost</vt:lpstr>
      <vt:lpstr>Prezentace aplikace PowerPoint</vt:lpstr>
      <vt:lpstr>První Newtonův pohybový zákon - zákon setrvačnosti</vt:lpstr>
      <vt:lpstr>Druhý Newtonův pohybový zákon - zákon síly</vt:lpstr>
      <vt:lpstr>Prezentace aplikace PowerPoint</vt:lpstr>
      <vt:lpstr>Prezentace aplikace PowerPoint</vt:lpstr>
      <vt:lpstr>Třetí Newtonův zákon – zákon vzájemného působení těles, zákon akce a reakce</vt:lpstr>
      <vt:lpstr>Prezentace aplikace PowerPoint</vt:lpstr>
      <vt:lpstr>Hlavní důsledek třetího pohybového zákona</vt:lpstr>
      <vt:lpstr>Zákon zachování hybnosti</vt:lpstr>
      <vt:lpstr>Prezentace aplikace PowerPoint</vt:lpstr>
      <vt:lpstr>Prezentace aplikace PowerPoint</vt:lpstr>
      <vt:lpstr>Příklad</vt:lpstr>
      <vt:lpstr>Prezentace aplikace PowerPoint</vt:lpstr>
      <vt:lpstr>Impuls síly (silový popud)</vt:lpstr>
      <vt:lpstr>Prezentace aplikace PowerPoint</vt:lpstr>
      <vt:lpstr>Prezentace aplikace PowerPoint</vt:lpstr>
      <vt:lpstr>Prezentace aplikace PowerPoint</vt:lpstr>
      <vt:lpstr>Tíha a tíhová síla</vt:lpstr>
      <vt:lpstr>Prezentace aplikace PowerPoint</vt:lpstr>
      <vt:lpstr>Prezentace aplikace PowerPoint</vt:lpstr>
      <vt:lpstr>Prezentace aplikace PowerPoint</vt:lpstr>
      <vt:lpstr>Prezentace aplikace PowerPoint</vt:lpstr>
      <vt:lpstr>Prezentace aplikace PowerPoint</vt:lpstr>
      <vt:lpstr>Statické a smykové (vlečné) tření</vt:lpstr>
      <vt:lpstr>Závislost mezi vnější silou a třením</vt:lpstr>
      <vt:lpstr>Prezentace aplikace PowerPoint</vt:lpstr>
      <vt:lpstr>Prezentace aplikace PowerPoint</vt:lpstr>
      <vt:lpstr>Prezentace aplikace PowerPoint</vt:lpstr>
      <vt:lpstr>Valivý odpor (valivé tření)</vt:lpstr>
      <vt:lpstr>Prezentace aplikace PowerPoint</vt:lpstr>
      <vt:lpstr>Tření a jízda automobilu</vt:lpstr>
      <vt:lpstr>Prezentace aplikace PowerPoint</vt:lpstr>
      <vt:lpstr>Prezentace aplikace PowerPoint</vt:lpstr>
      <vt:lpstr>Dostředivá síla</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Lubomír Prokeš</dc:creator>
  <cp:lastModifiedBy>Lubomír Prokeš</cp:lastModifiedBy>
  <cp:revision>372</cp:revision>
  <dcterms:created xsi:type="dcterms:W3CDTF">2020-10-04T18:09:18Z</dcterms:created>
  <dcterms:modified xsi:type="dcterms:W3CDTF">2021-09-27T15:29:09Z</dcterms:modified>
</cp:coreProperties>
</file>