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0"/>
  </p:notesMasterIdLst>
  <p:sldIdLst>
    <p:sldId id="753" r:id="rId2"/>
    <p:sldId id="791" r:id="rId3"/>
    <p:sldId id="768" r:id="rId4"/>
    <p:sldId id="763" r:id="rId5"/>
    <p:sldId id="835" r:id="rId6"/>
    <p:sldId id="836" r:id="rId7"/>
    <p:sldId id="793" r:id="rId8"/>
    <p:sldId id="837" r:id="rId9"/>
    <p:sldId id="778" r:id="rId10"/>
    <p:sldId id="787" r:id="rId11"/>
    <p:sldId id="876" r:id="rId12"/>
    <p:sldId id="265" r:id="rId13"/>
    <p:sldId id="801" r:id="rId14"/>
    <p:sldId id="782" r:id="rId15"/>
    <p:sldId id="820" r:id="rId16"/>
    <p:sldId id="851" r:id="rId17"/>
    <p:sldId id="740" r:id="rId18"/>
    <p:sldId id="746" r:id="rId19"/>
    <p:sldId id="838" r:id="rId20"/>
    <p:sldId id="863" r:id="rId21"/>
    <p:sldId id="877" r:id="rId22"/>
    <p:sldId id="306" r:id="rId23"/>
    <p:sldId id="839" r:id="rId24"/>
    <p:sldId id="850" r:id="rId25"/>
    <p:sldId id="822" r:id="rId26"/>
    <p:sldId id="823" r:id="rId27"/>
    <p:sldId id="735" r:id="rId28"/>
    <p:sldId id="741" r:id="rId29"/>
    <p:sldId id="742" r:id="rId30"/>
    <p:sldId id="770" r:id="rId31"/>
    <p:sldId id="861" r:id="rId32"/>
    <p:sldId id="862" r:id="rId33"/>
    <p:sldId id="766" r:id="rId34"/>
    <p:sldId id="765" r:id="rId35"/>
    <p:sldId id="772" r:id="rId36"/>
    <p:sldId id="784" r:id="rId37"/>
    <p:sldId id="771" r:id="rId38"/>
    <p:sldId id="752" r:id="rId39"/>
    <p:sldId id="800" r:id="rId40"/>
    <p:sldId id="769" r:id="rId41"/>
    <p:sldId id="807" r:id="rId42"/>
    <p:sldId id="264" r:id="rId43"/>
    <p:sldId id="743" r:id="rId44"/>
    <p:sldId id="754" r:id="rId45"/>
    <p:sldId id="882" r:id="rId46"/>
    <p:sldId id="864" r:id="rId47"/>
    <p:sldId id="865" r:id="rId48"/>
    <p:sldId id="878" r:id="rId49"/>
    <p:sldId id="867" r:id="rId50"/>
    <p:sldId id="866" r:id="rId51"/>
    <p:sldId id="868" r:id="rId52"/>
    <p:sldId id="871" r:id="rId53"/>
    <p:sldId id="859" r:id="rId54"/>
    <p:sldId id="860" r:id="rId55"/>
    <p:sldId id="872" r:id="rId56"/>
    <p:sldId id="869" r:id="rId57"/>
    <p:sldId id="870" r:id="rId58"/>
    <p:sldId id="873" r:id="rId59"/>
    <p:sldId id="874" r:id="rId60"/>
    <p:sldId id="811" r:id="rId61"/>
    <p:sldId id="323" r:id="rId62"/>
    <p:sldId id="848" r:id="rId63"/>
    <p:sldId id="840" r:id="rId64"/>
    <p:sldId id="841" r:id="rId65"/>
    <p:sldId id="844" r:id="rId66"/>
    <p:sldId id="849" r:id="rId67"/>
    <p:sldId id="846" r:id="rId68"/>
    <p:sldId id="853" r:id="rId69"/>
    <p:sldId id="750" r:id="rId70"/>
    <p:sldId id="845" r:id="rId71"/>
    <p:sldId id="847" r:id="rId72"/>
    <p:sldId id="812" r:id="rId73"/>
    <p:sldId id="808" r:id="rId74"/>
    <p:sldId id="901" r:id="rId75"/>
    <p:sldId id="292" r:id="rId76"/>
    <p:sldId id="755" r:id="rId77"/>
    <p:sldId id="744" r:id="rId78"/>
    <p:sldId id="875" r:id="rId79"/>
    <p:sldId id="745" r:id="rId80"/>
    <p:sldId id="779" r:id="rId81"/>
    <p:sldId id="780" r:id="rId82"/>
    <p:sldId id="858" r:id="rId83"/>
    <p:sldId id="902" r:id="rId84"/>
    <p:sldId id="884" r:id="rId85"/>
    <p:sldId id="883" r:id="rId86"/>
    <p:sldId id="880" r:id="rId87"/>
    <p:sldId id="856" r:id="rId88"/>
    <p:sldId id="881" r:id="rId8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06" autoAdjust="0"/>
    <p:restoredTop sz="94660"/>
  </p:normalViewPr>
  <p:slideViewPr>
    <p:cSldViewPr snapToGrid="0">
      <p:cViewPr varScale="1">
        <p:scale>
          <a:sx n="67" d="100"/>
          <a:sy n="67" d="100"/>
        </p:scale>
        <p:origin x="129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71677C-55EC-409D-9388-25C6E9E8571E}" type="datetimeFigureOut">
              <a:rPr lang="cs-CZ" smtClean="0"/>
              <a:t>25.10.2021</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1120F2-71CD-4547-BA79-FCB0AE4065D9}" type="slidenum">
              <a:rPr lang="cs-CZ" smtClean="0"/>
              <a:t>‹#›</a:t>
            </a:fld>
            <a:endParaRPr lang="cs-CZ"/>
          </a:p>
        </p:txBody>
      </p:sp>
    </p:spTree>
    <p:extLst>
      <p:ext uri="{BB962C8B-B14F-4D97-AF65-F5344CB8AC3E}">
        <p14:creationId xmlns:p14="http://schemas.microsoft.com/office/powerpoint/2010/main" val="3157713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5"/>
          </p:nvPr>
        </p:nvSpPr>
        <p:spPr/>
        <p:txBody>
          <a:bodyPr/>
          <a:lstStyle/>
          <a:p>
            <a:fld id="{64491707-9CCC-449A-BDEB-9AC75DD8491E}" type="slidenum">
              <a:rPr lang="en-US" smtClean="0"/>
              <a:t>6</a:t>
            </a:fld>
            <a:endParaRPr lang="en-US"/>
          </a:p>
        </p:txBody>
      </p:sp>
    </p:spTree>
    <p:extLst>
      <p:ext uri="{BB962C8B-B14F-4D97-AF65-F5344CB8AC3E}">
        <p14:creationId xmlns:p14="http://schemas.microsoft.com/office/powerpoint/2010/main" val="2789440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AA007EB9-804C-4E85-A8E3-9238D0BAE7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FF72C78C-CF8A-4850-B1B8-B4F99B099C32}" type="slidenum">
              <a:rPr lang="cs-CZ" altLang="cs-CZ" sz="1200">
                <a:solidFill>
                  <a:schemeClr val="tx1"/>
                </a:solidFill>
              </a:rPr>
              <a:pPr eaLnBrk="1" hangingPunct="1"/>
              <a:t>42</a:t>
            </a:fld>
            <a:endParaRPr lang="cs-CZ" altLang="cs-CZ" sz="1200">
              <a:solidFill>
                <a:schemeClr val="tx1"/>
              </a:solidFill>
            </a:endParaRPr>
          </a:p>
        </p:txBody>
      </p:sp>
      <p:sp>
        <p:nvSpPr>
          <p:cNvPr id="34819" name="Rectangle 2">
            <a:extLst>
              <a:ext uri="{FF2B5EF4-FFF2-40B4-BE49-F238E27FC236}">
                <a16:creationId xmlns:a16="http://schemas.microsoft.com/office/drawing/2014/main" id="{60A18EED-6A9B-48B4-A862-6B31770B68FF}"/>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865ED170-B76C-4410-BBC3-45A4EFEF53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B1464CF8-CDF4-42FD-BD34-C1323E07EE81}" type="datetimeFigureOut">
              <a:rPr lang="cs-CZ" smtClean="0"/>
              <a:t>25.10.2021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2203388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1464CF8-CDF4-42FD-BD34-C1323E07EE81}" type="datetimeFigureOut">
              <a:rPr lang="cs-CZ" smtClean="0"/>
              <a:t>25.10.2021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856316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1464CF8-CDF4-42FD-BD34-C1323E07EE81}" type="datetimeFigureOut">
              <a:rPr lang="cs-CZ" smtClean="0"/>
              <a:t>25.10.2021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1129253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1464CF8-CDF4-42FD-BD34-C1323E07EE81}" type="datetimeFigureOut">
              <a:rPr lang="cs-CZ" smtClean="0"/>
              <a:t>25.10.2021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358692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1464CF8-CDF4-42FD-BD34-C1323E07EE81}" type="datetimeFigureOut">
              <a:rPr lang="cs-CZ" smtClean="0"/>
              <a:t>25.10.2021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605822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1464CF8-CDF4-42FD-BD34-C1323E07EE81}" type="datetimeFigureOut">
              <a:rPr lang="cs-CZ" smtClean="0"/>
              <a:t>25.10.2021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1767335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29842" y="2505075"/>
            <a:ext cx="3868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29150" y="2505075"/>
            <a:ext cx="3887391"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1464CF8-CDF4-42FD-BD34-C1323E07EE81}" type="datetimeFigureOut">
              <a:rPr lang="cs-CZ" smtClean="0"/>
              <a:t>25.10.2021</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2643595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1464CF8-CDF4-42FD-BD34-C1323E07EE81}" type="datetimeFigureOut">
              <a:rPr lang="cs-CZ" smtClean="0"/>
              <a:t>25.10.2021</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468195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464CF8-CDF4-42FD-BD34-C1323E07EE81}" type="datetimeFigureOut">
              <a:rPr lang="cs-CZ" smtClean="0"/>
              <a:t>25.10.2021</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2064227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B1464CF8-CDF4-42FD-BD34-C1323E07EE81}" type="datetimeFigureOut">
              <a:rPr lang="cs-CZ" smtClean="0"/>
              <a:t>25.10.2021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4020596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B1464CF8-CDF4-42FD-BD34-C1323E07EE81}" type="datetimeFigureOut">
              <a:rPr lang="cs-CZ" smtClean="0"/>
              <a:t>25.10.2021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580833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464CF8-CDF4-42FD-BD34-C1323E07EE81}" type="datetimeFigureOut">
              <a:rPr lang="cs-CZ" smtClean="0"/>
              <a:t>25.10.2021</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A2878E-6C18-4DD3-B27D-35345D3B9690}" type="slidenum">
              <a:rPr lang="cs-CZ" smtClean="0"/>
              <a:t>‹#›</a:t>
            </a:fld>
            <a:endParaRPr lang="cs-CZ"/>
          </a:p>
        </p:txBody>
      </p:sp>
    </p:spTree>
    <p:extLst>
      <p:ext uri="{BB962C8B-B14F-4D97-AF65-F5344CB8AC3E}">
        <p14:creationId xmlns:p14="http://schemas.microsoft.com/office/powerpoint/2010/main" val="38875480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sv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gif"/></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1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jpe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png"/></Relationships>
</file>

<file path=ppt/slides/_rels/slide2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25.xml.rels><?xml version="1.0" encoding="UTF-8" standalone="yes"?>
<Relationships xmlns="http://schemas.openxmlformats.org/package/2006/relationships"><Relationship Id="rId8" Type="http://schemas.openxmlformats.org/officeDocument/2006/relationships/image" Target="../media/image92.emf"/><Relationship Id="rId3" Type="http://schemas.openxmlformats.org/officeDocument/2006/relationships/image" Target="../media/image87.jpe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png"/></Relationships>
</file>

<file path=ppt/slides/_rels/slide2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27.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image" Target="../media/image96.gif"/><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28.xml.rels><?xml version="1.0" encoding="UTF-8" standalone="yes"?>
<Relationships xmlns="http://schemas.openxmlformats.org/package/2006/relationships"><Relationship Id="rId3" Type="http://schemas.openxmlformats.org/officeDocument/2006/relationships/image" Target="../media/image100.svg"/><Relationship Id="rId7" Type="http://schemas.openxmlformats.org/officeDocument/2006/relationships/image" Target="../media/image104.jpe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jpeg"/></Relationships>
</file>

<file path=ppt/slides/_rels/slide2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5" Type="http://schemas.openxmlformats.org/officeDocument/2006/relationships/image" Target="../media/image108.gif"/><Relationship Id="rId4" Type="http://schemas.openxmlformats.org/officeDocument/2006/relationships/image" Target="../media/image107.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gif"/></Relationships>
</file>

<file path=ppt/slides/_rels/slide3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4.gif"/><Relationship Id="rId2" Type="http://schemas.openxmlformats.org/officeDocument/2006/relationships/image" Target="../media/image113.gif"/><Relationship Id="rId1" Type="http://schemas.openxmlformats.org/officeDocument/2006/relationships/slideLayout" Target="../slideLayouts/slideLayout2.xml"/><Relationship Id="rId5" Type="http://schemas.openxmlformats.org/officeDocument/2006/relationships/image" Target="../media/image116.gif"/><Relationship Id="rId4" Type="http://schemas.openxmlformats.org/officeDocument/2006/relationships/image" Target="../media/image115.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2.xml"/><Relationship Id="rId5" Type="http://schemas.openxmlformats.org/officeDocument/2006/relationships/image" Target="../media/image120.jpeg"/><Relationship Id="rId4" Type="http://schemas.openxmlformats.org/officeDocument/2006/relationships/image" Target="../media/image119.png"/></Relationships>
</file>

<file path=ppt/slides/_rels/slide35.xml.rels><?xml version="1.0" encoding="UTF-8" standalone="yes"?>
<Relationships xmlns="http://schemas.openxmlformats.org/package/2006/relationships"><Relationship Id="rId2" Type="http://schemas.openxmlformats.org/officeDocument/2006/relationships/image" Target="../media/image121.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gif"/><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3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4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gif"/><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4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40.jpeg"/><Relationship Id="rId5" Type="http://schemas.openxmlformats.org/officeDocument/2006/relationships/image" Target="../media/image139.wmf"/><Relationship Id="rId4" Type="http://schemas.openxmlformats.org/officeDocument/2006/relationships/oleObject" Target="../embeddings/oleObject1.bin"/></Relationships>
</file>

<file path=ppt/slides/_rels/slide4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46.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2.gif"/><Relationship Id="rId2" Type="http://schemas.openxmlformats.org/officeDocument/2006/relationships/image" Target="../media/image147.gif"/><Relationship Id="rId1" Type="http://schemas.openxmlformats.org/officeDocument/2006/relationships/slideLayout" Target="../slideLayouts/slideLayout2.xml"/><Relationship Id="rId6" Type="http://schemas.openxmlformats.org/officeDocument/2006/relationships/image" Target="../media/image151.svg"/><Relationship Id="rId5" Type="http://schemas.openxmlformats.org/officeDocument/2006/relationships/image" Target="../media/image150.png"/><Relationship Id="rId4" Type="http://schemas.openxmlformats.org/officeDocument/2006/relationships/image" Target="../media/image149.svg"/></Relationships>
</file>

<file path=ppt/slides/_rels/slide4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gif"/><Relationship Id="rId1" Type="http://schemas.openxmlformats.org/officeDocument/2006/relationships/slideLayout" Target="../slideLayouts/slideLayout2.xml"/><Relationship Id="rId6" Type="http://schemas.openxmlformats.org/officeDocument/2006/relationships/image" Target="../media/image157.gif"/><Relationship Id="rId5" Type="http://schemas.openxmlformats.org/officeDocument/2006/relationships/image" Target="../media/image156.gif"/><Relationship Id="rId4" Type="http://schemas.openxmlformats.org/officeDocument/2006/relationships/image" Target="../media/image155.gif"/></Relationships>
</file>

<file path=ppt/slides/_rels/slide48.xml.rels><?xml version="1.0" encoding="UTF-8" standalone="yes"?>
<Relationships xmlns="http://schemas.openxmlformats.org/package/2006/relationships"><Relationship Id="rId2" Type="http://schemas.openxmlformats.org/officeDocument/2006/relationships/image" Target="../media/image158.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 Id="rId4" Type="http://schemas.openxmlformats.org/officeDocument/2006/relationships/image" Target="../media/image161.svg"/></Relationships>
</file>

<file path=ppt/slides/_rels/slide5.xml.rels><?xml version="1.0" encoding="UTF-8" standalone="yes"?>
<Relationships xmlns="http://schemas.openxmlformats.org/package/2006/relationships"><Relationship Id="rId3" Type="http://schemas.openxmlformats.org/officeDocument/2006/relationships/image" Target="../media/image2850.png"/><Relationship Id="rId2" Type="http://schemas.openxmlformats.org/officeDocument/2006/relationships/image" Target="../media/image284.png"/><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image" Target="../media/image168.jpeg"/><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image" Target="../media/image162.gif"/><Relationship Id="rId1" Type="http://schemas.openxmlformats.org/officeDocument/2006/relationships/slideLayout" Target="../slideLayouts/slideLayout2.xml"/><Relationship Id="rId6" Type="http://schemas.openxmlformats.org/officeDocument/2006/relationships/image" Target="../media/image166.svg"/><Relationship Id="rId5" Type="http://schemas.openxmlformats.org/officeDocument/2006/relationships/image" Target="../media/image165.png"/><Relationship Id="rId4" Type="http://schemas.openxmlformats.org/officeDocument/2006/relationships/image" Target="../media/image164.svg"/></Relationships>
</file>

<file path=ppt/slides/_rels/slide51.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gif"/><Relationship Id="rId1" Type="http://schemas.openxmlformats.org/officeDocument/2006/relationships/slideLayout" Target="../slideLayouts/slideLayout2.xml"/><Relationship Id="rId5" Type="http://schemas.openxmlformats.org/officeDocument/2006/relationships/image" Target="../media/image172.jpeg"/><Relationship Id="rId4" Type="http://schemas.openxmlformats.org/officeDocument/2006/relationships/image" Target="../media/image171.png"/></Relationships>
</file>

<file path=ppt/slides/_rels/slide5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 Id="rId5" Type="http://schemas.openxmlformats.org/officeDocument/2006/relationships/image" Target="../media/image176.jpeg"/><Relationship Id="rId4" Type="http://schemas.openxmlformats.org/officeDocument/2006/relationships/image" Target="../media/image175.jpeg"/></Relationships>
</file>

<file path=ppt/slides/_rels/slide5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 Id="rId4" Type="http://schemas.openxmlformats.org/officeDocument/2006/relationships/image" Target="../media/image179.png"/></Relationships>
</file>

<file path=ppt/slides/_rels/slide5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 Id="rId4" Type="http://schemas.openxmlformats.org/officeDocument/2006/relationships/image" Target="../media/image184.jpeg"/></Relationships>
</file>

<file path=ppt/slides/_rels/slide56.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png"/><Relationship Id="rId1" Type="http://schemas.openxmlformats.org/officeDocument/2006/relationships/slideLayout" Target="../slideLayouts/slideLayout2.xml"/><Relationship Id="rId4" Type="http://schemas.openxmlformats.org/officeDocument/2006/relationships/image" Target="../media/image187.jpeg"/></Relationships>
</file>

<file path=ppt/slides/_rels/slide5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 Id="rId6" Type="http://schemas.openxmlformats.org/officeDocument/2006/relationships/image" Target="../media/image192.gif"/><Relationship Id="rId5" Type="http://schemas.openxmlformats.org/officeDocument/2006/relationships/image" Target="../media/image191.png"/><Relationship Id="rId4" Type="http://schemas.openxmlformats.org/officeDocument/2006/relationships/image" Target="../media/image190.svg"/></Relationships>
</file>

<file path=ppt/slides/_rels/slide58.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200.svg"/><Relationship Id="rId3" Type="http://schemas.openxmlformats.org/officeDocument/2006/relationships/image" Target="../media/image195.png"/><Relationship Id="rId7" Type="http://schemas.openxmlformats.org/officeDocument/2006/relationships/image" Target="../media/image199.png"/><Relationship Id="rId12" Type="http://schemas.openxmlformats.org/officeDocument/2006/relationships/image" Target="../media/image204.gif"/><Relationship Id="rId2" Type="http://schemas.openxmlformats.org/officeDocument/2006/relationships/image" Target="../media/image194.png"/><Relationship Id="rId1" Type="http://schemas.openxmlformats.org/officeDocument/2006/relationships/slideLayout" Target="../slideLayouts/slideLayout2.xml"/><Relationship Id="rId6" Type="http://schemas.openxmlformats.org/officeDocument/2006/relationships/image" Target="../media/image198.svg"/><Relationship Id="rId11" Type="http://schemas.openxmlformats.org/officeDocument/2006/relationships/image" Target="../media/image203.png"/><Relationship Id="rId5" Type="http://schemas.openxmlformats.org/officeDocument/2006/relationships/image" Target="../media/image197.png"/><Relationship Id="rId10" Type="http://schemas.openxmlformats.org/officeDocument/2006/relationships/image" Target="../media/image202.svg"/><Relationship Id="rId4" Type="http://schemas.openxmlformats.org/officeDocument/2006/relationships/image" Target="../media/image196.svg"/><Relationship Id="rId9" Type="http://schemas.openxmlformats.org/officeDocument/2006/relationships/image" Target="../media/image201.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gif"/><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gif"/><Relationship Id="rId1" Type="http://schemas.openxmlformats.org/officeDocument/2006/relationships/slideLayout" Target="../slideLayouts/slideLayout2.xml"/><Relationship Id="rId4" Type="http://schemas.openxmlformats.org/officeDocument/2006/relationships/image" Target="../media/image211.png"/></Relationships>
</file>

<file path=ppt/slides/_rels/slide63.xml.rels><?xml version="1.0" encoding="UTF-8" standalone="yes"?>
<Relationships xmlns="http://schemas.openxmlformats.org/package/2006/relationships"><Relationship Id="rId8" Type="http://schemas.openxmlformats.org/officeDocument/2006/relationships/image" Target="../media/image218.svg"/><Relationship Id="rId3" Type="http://schemas.openxmlformats.org/officeDocument/2006/relationships/image" Target="../media/image213.png"/><Relationship Id="rId7" Type="http://schemas.openxmlformats.org/officeDocument/2006/relationships/image" Target="../media/image217.png"/><Relationship Id="rId2" Type="http://schemas.openxmlformats.org/officeDocument/2006/relationships/image" Target="../media/image212.gif"/><Relationship Id="rId1" Type="http://schemas.openxmlformats.org/officeDocument/2006/relationships/slideLayout" Target="../slideLayouts/slideLayout2.xml"/><Relationship Id="rId6" Type="http://schemas.openxmlformats.org/officeDocument/2006/relationships/image" Target="../media/image216.svg"/><Relationship Id="rId5" Type="http://schemas.openxmlformats.org/officeDocument/2006/relationships/image" Target="../media/image215.png"/><Relationship Id="rId10" Type="http://schemas.openxmlformats.org/officeDocument/2006/relationships/image" Target="../media/image220.svg"/><Relationship Id="rId4" Type="http://schemas.openxmlformats.org/officeDocument/2006/relationships/image" Target="../media/image214.svg"/><Relationship Id="rId9" Type="http://schemas.openxmlformats.org/officeDocument/2006/relationships/image" Target="../media/image219.png"/></Relationships>
</file>

<file path=ppt/slides/_rels/slide64.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jpeg"/><Relationship Id="rId1" Type="http://schemas.openxmlformats.org/officeDocument/2006/relationships/slideLayout" Target="../slideLayouts/slideLayout2.xml"/><Relationship Id="rId4" Type="http://schemas.openxmlformats.org/officeDocument/2006/relationships/image" Target="../media/image223.jpeg"/></Relationships>
</file>

<file path=ppt/slides/_rels/slide65.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png"/><Relationship Id="rId1" Type="http://schemas.openxmlformats.org/officeDocument/2006/relationships/slideLayout" Target="../slideLayouts/slideLayout2.xml"/><Relationship Id="rId6" Type="http://schemas.openxmlformats.org/officeDocument/2006/relationships/image" Target="../media/image233.png"/><Relationship Id="rId5" Type="http://schemas.openxmlformats.org/officeDocument/2006/relationships/image" Target="../media/image232.emf"/><Relationship Id="rId4" Type="http://schemas.openxmlformats.org/officeDocument/2006/relationships/image" Target="../media/image231.emf"/></Relationships>
</file>

<file path=ppt/slides/_rels/slide69.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5.gif"/><Relationship Id="rId13" Type="http://schemas.openxmlformats.org/officeDocument/2006/relationships/image" Target="../media/image28.png"/><Relationship Id="rId3" Type="http://schemas.openxmlformats.org/officeDocument/2006/relationships/image" Target="../media/image20.png"/><Relationship Id="rId7" Type="http://schemas.openxmlformats.org/officeDocument/2006/relationships/image" Target="../media/image24.jpg"/><Relationship Id="rId12" Type="http://schemas.openxmlformats.org/officeDocument/2006/relationships/hyperlink" Target="https://www.google.cz/imgres?imgurl=https%3A%2F%2Fwww.cse.iitk.ac.in%2Fusers%2Famit%2Fcourses%2F371%2Fbrijes%2Floading.gif&amp;imgrefurl=https%3A%2F%2Fwww.cse.iitk.ac.in%2Fusers%2Famit%2Fcourses%2F371%2Fbrijes%2Findex.html&amp;docid=9i9191SQTzCZeM&amp;tbnid=NcBVq5drQM-2zM%3A&amp;vet=10ahUKEwiPtaCNhoXlAhVELBoKHZGFDTwQMwhHKAYwBg..i&amp;w=700&amp;h=300&amp;bih=504&amp;biw=1051&amp;q=air%20gun%20principle&amp;ved=0ahUKEwiPtaCNhoXlAhVELBoKHZGFDTwQMwhHKAYwBg&amp;iact=mrc&amp;uact=8" TargetMode="External"/><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3.jp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hyperlink" Target="https://www.google.cz/imgres?imgurl=https%3A%2F%2Fcdn.instructables.com%2FFZ3%2F1W1B%2FHQQLKMD1%2FFZ31W1BHQQLKMD1.LARGE.gif%3Fauto%3Dwebp%26fit%3Dbounds&amp;imgrefurl=https%3A%2F%2Fwww.instructables.com%2Fid%2FHow-to-increase-breakbarrelspringer-air-gun%2F&amp;docid=vsSiO8FXkwtPoM&amp;tbnid=mTk-JxYYukQKQM%3A&amp;vet=10ahUKEwiPtaCNhoXlAhVELBoKHZGFDTwQMwhCKAEwAQ..i&amp;w=700&amp;h=300&amp;bih=504&amp;biw=1051&amp;q=air%20gun%20principle&amp;ved=0ahUKEwiPtaCNhoXlAhVELBoKHZGFDTwQMwhCKAEwAQ&amp;iact=mrc&amp;uact=8" TargetMode="External"/><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29.png"/></Relationships>
</file>

<file path=ppt/slides/_rels/slide70.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36.jpeg"/><Relationship Id="rId1" Type="http://schemas.openxmlformats.org/officeDocument/2006/relationships/slideLayout" Target="../slideLayouts/slideLayout2.xml"/><Relationship Id="rId4" Type="http://schemas.openxmlformats.org/officeDocument/2006/relationships/image" Target="../media/image238.jpeg"/></Relationships>
</file>

<file path=ppt/slides/_rels/slide71.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image" Target="../media/image240.jpeg"/><Relationship Id="rId1" Type="http://schemas.openxmlformats.org/officeDocument/2006/relationships/slideLayout" Target="../slideLayouts/slideLayout2.xml"/><Relationship Id="rId5" Type="http://schemas.openxmlformats.org/officeDocument/2006/relationships/image" Target="../media/image243.jpeg"/><Relationship Id="rId4" Type="http://schemas.openxmlformats.org/officeDocument/2006/relationships/image" Target="../media/image242.jpeg"/></Relationships>
</file>

<file path=ppt/slides/_rels/slide73.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gif"/><Relationship Id="rId1" Type="http://schemas.openxmlformats.org/officeDocument/2006/relationships/slideLayout" Target="../slideLayouts/slideLayout2.xml"/><Relationship Id="rId4" Type="http://schemas.openxmlformats.org/officeDocument/2006/relationships/image" Target="../media/image246.jpeg"/></Relationships>
</file>

<file path=ppt/slides/_rels/slide74.xml.rels><?xml version="1.0" encoding="UTF-8" standalone="yes"?>
<Relationships xmlns="http://schemas.openxmlformats.org/package/2006/relationships"><Relationship Id="rId3" Type="http://schemas.openxmlformats.org/officeDocument/2006/relationships/image" Target="../media/image248.gif"/><Relationship Id="rId2" Type="http://schemas.openxmlformats.org/officeDocument/2006/relationships/image" Target="../media/image247.jpeg"/><Relationship Id="rId1" Type="http://schemas.openxmlformats.org/officeDocument/2006/relationships/slideLayout" Target="../slideLayouts/slideLayout2.xml"/><Relationship Id="rId6" Type="http://schemas.openxmlformats.org/officeDocument/2006/relationships/image" Target="../media/image251.png"/><Relationship Id="rId5" Type="http://schemas.openxmlformats.org/officeDocument/2006/relationships/image" Target="../media/image250.jpeg"/><Relationship Id="rId4" Type="http://schemas.openxmlformats.org/officeDocument/2006/relationships/image" Target="../media/image249.jpeg"/></Relationships>
</file>

<file path=ppt/slides/_rels/slide75.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2.xml"/><Relationship Id="rId5" Type="http://schemas.openxmlformats.org/officeDocument/2006/relationships/image" Target="../media/image255.png"/><Relationship Id="rId4" Type="http://schemas.openxmlformats.org/officeDocument/2006/relationships/image" Target="../media/image254.gif"/></Relationships>
</file>

<file path=ppt/slides/_rels/slide76.xml.rels><?xml version="1.0" encoding="UTF-8" standalone="yes"?>
<Relationships xmlns="http://schemas.openxmlformats.org/package/2006/relationships"><Relationship Id="rId3" Type="http://schemas.openxmlformats.org/officeDocument/2006/relationships/image" Target="../media/image257.png"/><Relationship Id="rId7" Type="http://schemas.openxmlformats.org/officeDocument/2006/relationships/image" Target="../media/image261.jpeg"/><Relationship Id="rId2" Type="http://schemas.openxmlformats.org/officeDocument/2006/relationships/image" Target="../media/image256.jpeg"/><Relationship Id="rId1" Type="http://schemas.openxmlformats.org/officeDocument/2006/relationships/slideLayout" Target="../slideLayouts/slideLayout2.xml"/><Relationship Id="rId6" Type="http://schemas.openxmlformats.org/officeDocument/2006/relationships/image" Target="../media/image260.png"/><Relationship Id="rId5" Type="http://schemas.openxmlformats.org/officeDocument/2006/relationships/image" Target="../media/image259.jpeg"/><Relationship Id="rId4" Type="http://schemas.openxmlformats.org/officeDocument/2006/relationships/image" Target="../media/image258.png"/></Relationships>
</file>

<file path=ppt/slides/_rels/slide77.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image" Target="../media/image262.gif"/><Relationship Id="rId1" Type="http://schemas.openxmlformats.org/officeDocument/2006/relationships/slideLayout" Target="../slideLayouts/slideLayout2.xml"/><Relationship Id="rId4" Type="http://schemas.openxmlformats.org/officeDocument/2006/relationships/image" Target="../media/image264.png"/></Relationships>
</file>

<file path=ppt/slides/_rels/slide78.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5.jpeg"/><Relationship Id="rId1" Type="http://schemas.openxmlformats.org/officeDocument/2006/relationships/slideLayout" Target="../slideLayouts/slideLayout2.xml"/><Relationship Id="rId4" Type="http://schemas.openxmlformats.org/officeDocument/2006/relationships/image" Target="../media/image267.jpeg"/></Relationships>
</file>

<file path=ppt/slides/_rels/slide79.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image" Target="../media/image268.jpeg"/><Relationship Id="rId1" Type="http://schemas.openxmlformats.org/officeDocument/2006/relationships/slideLayout" Target="../slideLayouts/slideLayout2.xml"/><Relationship Id="rId4" Type="http://schemas.openxmlformats.org/officeDocument/2006/relationships/image" Target="../media/image270.pn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71.png"/><Relationship Id="rId1" Type="http://schemas.openxmlformats.org/officeDocument/2006/relationships/slideLayout" Target="../slideLayouts/slideLayout2.xml"/><Relationship Id="rId5" Type="http://schemas.openxmlformats.org/officeDocument/2006/relationships/image" Target="../media/image274.gif"/><Relationship Id="rId4" Type="http://schemas.openxmlformats.org/officeDocument/2006/relationships/image" Target="../media/image273.gif"/></Relationships>
</file>

<file path=ppt/slides/_rels/slide81.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www.autolexicon.net/obr_clanky/cs_aerodynamika_006.png" TargetMode="External"/><Relationship Id="rId2" Type="http://schemas.openxmlformats.org/officeDocument/2006/relationships/image" Target="../media/image277.jpeg"/><Relationship Id="rId1" Type="http://schemas.openxmlformats.org/officeDocument/2006/relationships/slideLayout" Target="../slideLayouts/slideLayout2.xml"/><Relationship Id="rId5" Type="http://schemas.openxmlformats.org/officeDocument/2006/relationships/image" Target="../media/image279.png"/><Relationship Id="rId4" Type="http://schemas.openxmlformats.org/officeDocument/2006/relationships/image" Target="../media/image278.png"/></Relationships>
</file>

<file path=ppt/slides/_rels/slide83.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image" Target="../media/image280.png"/><Relationship Id="rId1" Type="http://schemas.openxmlformats.org/officeDocument/2006/relationships/slideLayout" Target="../slideLayouts/slideLayout2.xml"/><Relationship Id="rId4" Type="http://schemas.openxmlformats.org/officeDocument/2006/relationships/image" Target="../media/image282.jpeg"/></Relationships>
</file>

<file path=ppt/slides/_rels/slide84.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283.jpeg"/><Relationship Id="rId1" Type="http://schemas.openxmlformats.org/officeDocument/2006/relationships/slideLayout" Target="../slideLayouts/slideLayout2.xml"/><Relationship Id="rId5" Type="http://schemas.openxmlformats.org/officeDocument/2006/relationships/image" Target="../media/image287.png"/><Relationship Id="rId4" Type="http://schemas.openxmlformats.org/officeDocument/2006/relationships/image" Target="../media/image286.png"/></Relationships>
</file>

<file path=ppt/slides/_rels/slide8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 Id="rId5" Type="http://schemas.openxmlformats.org/officeDocument/2006/relationships/image" Target="../media/image289.jpeg"/><Relationship Id="rId4" Type="http://schemas.openxmlformats.org/officeDocument/2006/relationships/image" Target="../media/image288.jpeg"/></Relationships>
</file>

<file path=ppt/slides/_rels/slide86.xml.rels><?xml version="1.0" encoding="UTF-8" standalone="yes"?>
<Relationships xmlns="http://schemas.openxmlformats.org/package/2006/relationships"><Relationship Id="rId2" Type="http://schemas.openxmlformats.org/officeDocument/2006/relationships/image" Target="../media/image290.gi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92.emf"/><Relationship Id="rId2" Type="http://schemas.openxmlformats.org/officeDocument/2006/relationships/image" Target="../media/image29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image" Target="../media/image293.jpeg"/><Relationship Id="rId1" Type="http://schemas.openxmlformats.org/officeDocument/2006/relationships/slideLayout" Target="../slideLayouts/slideLayout2.xml"/><Relationship Id="rId4" Type="http://schemas.openxmlformats.org/officeDocument/2006/relationships/image" Target="../media/image295.jpe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34_Mechanické vlastnosti kapalin... 2 Pascalův zákon _Tlak - příklady  _Hydraulické stroje _PL: Hydraulické stroje - řešení... - PDF Stažení zdarma">
            <a:extLst>
              <a:ext uri="{FF2B5EF4-FFF2-40B4-BE49-F238E27FC236}">
                <a16:creationId xmlns:a16="http://schemas.microsoft.com/office/drawing/2014/main" id="{424A6316-666A-425B-9043-FB0C8D814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3775" y="4002262"/>
            <a:ext cx="1571625" cy="2209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4C053AB9-4245-4769-8244-47983CF49063}"/>
              </a:ext>
            </a:extLst>
          </p:cNvPr>
          <p:cNvSpPr txBox="1"/>
          <p:nvPr/>
        </p:nvSpPr>
        <p:spPr>
          <a:xfrm>
            <a:off x="266699" y="320406"/>
            <a:ext cx="4162425" cy="461665"/>
          </a:xfrm>
          <a:prstGeom prst="rect">
            <a:avLst/>
          </a:prstGeom>
          <a:noFill/>
        </p:spPr>
        <p:txBody>
          <a:bodyPr wrap="square">
            <a:spAutoFit/>
          </a:bodyPr>
          <a:lstStyle/>
          <a:p>
            <a:r>
              <a:rPr lang="cs-CZ" sz="2400" b="1" dirty="0"/>
              <a:t>Tlaková síla u kapalin a plynů</a:t>
            </a:r>
          </a:p>
        </p:txBody>
      </p:sp>
      <p:sp>
        <p:nvSpPr>
          <p:cNvPr id="7" name="TextovéPole 6">
            <a:extLst>
              <a:ext uri="{FF2B5EF4-FFF2-40B4-BE49-F238E27FC236}">
                <a16:creationId xmlns:a16="http://schemas.microsoft.com/office/drawing/2014/main" id="{1F9298CA-4342-4B1E-B1B9-F91E4B248D05}"/>
              </a:ext>
            </a:extLst>
          </p:cNvPr>
          <p:cNvSpPr txBox="1"/>
          <p:nvPr/>
        </p:nvSpPr>
        <p:spPr>
          <a:xfrm>
            <a:off x="333375" y="983303"/>
            <a:ext cx="8503431" cy="3262432"/>
          </a:xfrm>
          <a:prstGeom prst="rect">
            <a:avLst/>
          </a:prstGeom>
          <a:noFill/>
        </p:spPr>
        <p:txBody>
          <a:bodyPr wrap="square">
            <a:spAutoFit/>
          </a:bodyPr>
          <a:lstStyle/>
          <a:p>
            <a:pPr algn="just"/>
            <a:r>
              <a:rPr lang="cs-CZ" sz="2000" b="1" dirty="0"/>
              <a:t>Tlaková síla </a:t>
            </a:r>
            <a:r>
              <a:rPr lang="cs-CZ" sz="2000" dirty="0"/>
              <a:t>je síla, </a:t>
            </a:r>
            <a:r>
              <a:rPr lang="cs-CZ" sz="2000" u="sng" dirty="0"/>
              <a:t>působící kolmo na určitou plochu povrchu tekutiny</a:t>
            </a:r>
            <a:r>
              <a:rPr lang="cs-CZ" sz="2000" dirty="0"/>
              <a:t>. Její působení v tekutině se vyjadřuje veličinou </a:t>
            </a:r>
            <a:r>
              <a:rPr lang="cs-CZ" sz="2000" b="1" dirty="0"/>
              <a:t>tlak</a:t>
            </a:r>
            <a:r>
              <a:rPr lang="cs-CZ" sz="2000" dirty="0"/>
              <a:t>, nezávislou na velikosti plochy. Tlaková síla má velikost</a:t>
            </a:r>
          </a:p>
          <a:p>
            <a:pPr algn="ctr"/>
            <a:r>
              <a:rPr lang="cs-CZ" sz="2000" b="1" dirty="0" err="1"/>
              <a:t>F</a:t>
            </a:r>
            <a:r>
              <a:rPr lang="cs-CZ" sz="2000" b="1" baseline="-25000" dirty="0" err="1"/>
              <a:t>tl</a:t>
            </a:r>
            <a:r>
              <a:rPr lang="cs-CZ" sz="2000" b="1" dirty="0"/>
              <a:t> = </a:t>
            </a:r>
            <a:r>
              <a:rPr lang="cs-CZ" sz="2000" b="1" dirty="0" err="1"/>
              <a:t>p.S</a:t>
            </a:r>
            <a:endParaRPr lang="cs-CZ" sz="2000" b="1" dirty="0"/>
          </a:p>
          <a:p>
            <a:pPr algn="just"/>
            <a:r>
              <a:rPr lang="cs-CZ" dirty="0"/>
              <a:t>kde p je tlak a S je obsah plochy.</a:t>
            </a:r>
          </a:p>
          <a:p>
            <a:pPr algn="just"/>
            <a:endParaRPr lang="cs-CZ" sz="800" dirty="0"/>
          </a:p>
          <a:p>
            <a:pPr algn="just"/>
            <a:r>
              <a:rPr lang="cs-CZ" sz="2000" dirty="0"/>
              <a:t> </a:t>
            </a:r>
            <a:r>
              <a:rPr lang="cs-CZ" sz="2000" b="1" dirty="0"/>
              <a:t>Tlaková síla </a:t>
            </a:r>
            <a:r>
              <a:rPr lang="cs-CZ" sz="2000" dirty="0"/>
              <a:t>může být např. způsobena změnou termodynamického stavu tekutiny doprovázenou změnou tlaku (princip pístových tepelných strojů), vnějším silovým polem (např. u hydrostatického tlaku) nebo může být reakcí (podle třetího pohybového zákona) tekutiny na působení vnější síly na povrch tekutiny (princip hydraulických zařízení).</a:t>
            </a:r>
          </a:p>
        </p:txBody>
      </p:sp>
      <p:sp>
        <p:nvSpPr>
          <p:cNvPr id="11" name="TextovéPole 10">
            <a:extLst>
              <a:ext uri="{FF2B5EF4-FFF2-40B4-BE49-F238E27FC236}">
                <a16:creationId xmlns:a16="http://schemas.microsoft.com/office/drawing/2014/main" id="{26C92C9B-3C48-4511-BD3D-5F585266D608}"/>
              </a:ext>
            </a:extLst>
          </p:cNvPr>
          <p:cNvSpPr txBox="1"/>
          <p:nvPr/>
        </p:nvSpPr>
        <p:spPr>
          <a:xfrm>
            <a:off x="260739" y="4546929"/>
            <a:ext cx="2152650" cy="461665"/>
          </a:xfrm>
          <a:prstGeom prst="rect">
            <a:avLst/>
          </a:prstGeom>
          <a:noFill/>
        </p:spPr>
        <p:txBody>
          <a:bodyPr wrap="square">
            <a:spAutoFit/>
          </a:bodyPr>
          <a:lstStyle/>
          <a:p>
            <a:r>
              <a:rPr lang="cs-CZ" sz="2400" b="1" i="0" dirty="0">
                <a:solidFill>
                  <a:srgbClr val="202122"/>
                </a:solidFill>
                <a:effectLst/>
              </a:rPr>
              <a:t>Pascalův zákon</a:t>
            </a:r>
            <a:endParaRPr lang="cs-CZ" sz="2400" dirty="0"/>
          </a:p>
        </p:txBody>
      </p:sp>
      <p:sp>
        <p:nvSpPr>
          <p:cNvPr id="13" name="TextovéPole 12">
            <a:extLst>
              <a:ext uri="{FF2B5EF4-FFF2-40B4-BE49-F238E27FC236}">
                <a16:creationId xmlns:a16="http://schemas.microsoft.com/office/drawing/2014/main" id="{8E7954AA-FD44-4F0C-9C6D-10E90E92C92E}"/>
              </a:ext>
            </a:extLst>
          </p:cNvPr>
          <p:cNvSpPr txBox="1"/>
          <p:nvPr/>
        </p:nvSpPr>
        <p:spPr>
          <a:xfrm>
            <a:off x="266699" y="5074099"/>
            <a:ext cx="7077076" cy="707886"/>
          </a:xfrm>
          <a:prstGeom prst="rect">
            <a:avLst/>
          </a:prstGeom>
          <a:noFill/>
        </p:spPr>
        <p:txBody>
          <a:bodyPr wrap="square">
            <a:spAutoFit/>
          </a:bodyPr>
          <a:lstStyle/>
          <a:p>
            <a:pPr algn="just"/>
            <a:r>
              <a:rPr lang="cs-CZ" sz="2000" i="0" u="sng" dirty="0">
                <a:solidFill>
                  <a:srgbClr val="202122"/>
                </a:solidFill>
                <a:effectLst/>
              </a:rPr>
              <a:t>Jestliže na kapalinu působí vnější tlaková síla, pak tlak v každém místě kapaliny vzroste o stejnou hodnotu.</a:t>
            </a:r>
            <a:endParaRPr lang="cs-CZ" sz="2000" u="sng" dirty="0"/>
          </a:p>
        </p:txBody>
      </p:sp>
      <p:sp>
        <p:nvSpPr>
          <p:cNvPr id="6" name="TextovéPole 5">
            <a:extLst>
              <a:ext uri="{FF2B5EF4-FFF2-40B4-BE49-F238E27FC236}">
                <a16:creationId xmlns:a16="http://schemas.microsoft.com/office/drawing/2014/main" id="{0BD4F87F-CE04-4AC3-97DC-DAF03DCBA6F4}"/>
              </a:ext>
            </a:extLst>
          </p:cNvPr>
          <p:cNvSpPr txBox="1"/>
          <p:nvPr/>
        </p:nvSpPr>
        <p:spPr>
          <a:xfrm>
            <a:off x="260739" y="5968589"/>
            <a:ext cx="8648701" cy="707886"/>
          </a:xfrm>
          <a:prstGeom prst="rect">
            <a:avLst/>
          </a:prstGeom>
          <a:noFill/>
        </p:spPr>
        <p:txBody>
          <a:bodyPr wrap="square" rtlCol="0">
            <a:spAutoFit/>
          </a:bodyPr>
          <a:lstStyle/>
          <a:p>
            <a:r>
              <a:rPr lang="cs-CZ" sz="2000" dirty="0"/>
              <a:t>Zákon platí pro kapaliny i pro plyny. </a:t>
            </a:r>
            <a:r>
              <a:rPr lang="cs-CZ" sz="2000" b="0" i="0" dirty="0">
                <a:effectLst/>
              </a:rPr>
              <a:t>Přenos tlaku je umožněn pohybem </a:t>
            </a:r>
            <a:r>
              <a:rPr lang="cs-CZ" sz="2000" b="0" i="0" u="none" strike="noStrike" dirty="0">
                <a:effectLst/>
              </a:rPr>
              <a:t>částic</a:t>
            </a:r>
            <a:r>
              <a:rPr lang="cs-CZ" sz="2000" b="0" i="0" dirty="0">
                <a:effectLst/>
              </a:rPr>
              <a:t> kapaliny a </a:t>
            </a:r>
            <a:r>
              <a:rPr lang="cs-CZ" sz="2000" b="0" i="0" u="none" strike="noStrike" dirty="0">
                <a:effectLst/>
              </a:rPr>
              <a:t>rozkladem</a:t>
            </a:r>
            <a:r>
              <a:rPr lang="cs-CZ" sz="2000" b="0" i="0" dirty="0">
                <a:effectLst/>
              </a:rPr>
              <a:t> vzájemných sil mezi nimi do všech směrů.</a:t>
            </a:r>
            <a:endParaRPr lang="cs-CZ" sz="2000" dirty="0"/>
          </a:p>
        </p:txBody>
      </p:sp>
    </p:spTree>
    <p:extLst>
      <p:ext uri="{BB962C8B-B14F-4D97-AF65-F5344CB8AC3E}">
        <p14:creationId xmlns:p14="http://schemas.microsoft.com/office/powerpoint/2010/main" val="1594123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0FAB8B9-A28A-4B43-8EB0-39907AE6E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0415" y="4892924"/>
            <a:ext cx="1724025" cy="1842254"/>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EF30379E-9AC3-40BC-AACA-2BAC758B13DD}"/>
              </a:ext>
            </a:extLst>
          </p:cNvPr>
          <p:cNvSpPr txBox="1"/>
          <p:nvPr/>
        </p:nvSpPr>
        <p:spPr>
          <a:xfrm>
            <a:off x="133350" y="291218"/>
            <a:ext cx="8820150" cy="2554545"/>
          </a:xfrm>
          <a:prstGeom prst="rect">
            <a:avLst/>
          </a:prstGeom>
          <a:noFill/>
        </p:spPr>
        <p:txBody>
          <a:bodyPr wrap="square">
            <a:spAutoFit/>
          </a:bodyPr>
          <a:lstStyle/>
          <a:p>
            <a:pPr algn="just"/>
            <a:r>
              <a:rPr lang="cs-CZ" sz="2000" b="0" i="0" dirty="0">
                <a:solidFill>
                  <a:srgbClr val="202122"/>
                </a:solidFill>
                <a:effectLst/>
              </a:rPr>
              <a:t> Nádoby stejně vysoké se stejně velkým dnem se mohou lišit jedině tvarem nádoby - nahoře </a:t>
            </a:r>
            <a:r>
              <a:rPr lang="cs-CZ" sz="2000" b="0" i="1" dirty="0">
                <a:solidFill>
                  <a:srgbClr val="202122"/>
                </a:solidFill>
                <a:effectLst/>
              </a:rPr>
              <a:t>zužující se</a:t>
            </a:r>
            <a:r>
              <a:rPr lang="cs-CZ" sz="2000" b="0" i="0" dirty="0">
                <a:solidFill>
                  <a:srgbClr val="202122"/>
                </a:solidFill>
                <a:effectLst/>
              </a:rPr>
              <a:t> nádoba pojme </a:t>
            </a:r>
            <a:r>
              <a:rPr lang="cs-CZ" sz="2000" b="0" i="1" dirty="0">
                <a:solidFill>
                  <a:srgbClr val="202122"/>
                </a:solidFill>
                <a:effectLst/>
              </a:rPr>
              <a:t>menší</a:t>
            </a:r>
            <a:r>
              <a:rPr lang="cs-CZ" sz="2000" b="0" i="0" dirty="0">
                <a:solidFill>
                  <a:srgbClr val="202122"/>
                </a:solidFill>
                <a:effectLst/>
              </a:rPr>
              <a:t> množství kapaliny, nahoře </a:t>
            </a:r>
            <a:r>
              <a:rPr lang="cs-CZ" sz="2000" b="0" i="1" dirty="0">
                <a:solidFill>
                  <a:srgbClr val="202122"/>
                </a:solidFill>
                <a:effectLst/>
              </a:rPr>
              <a:t>rozšiřující se</a:t>
            </a:r>
            <a:r>
              <a:rPr lang="cs-CZ" sz="2000" b="0" i="0" dirty="0">
                <a:solidFill>
                  <a:srgbClr val="202122"/>
                </a:solidFill>
                <a:effectLst/>
              </a:rPr>
              <a:t> nádoba pojme větší množství kapaliny. </a:t>
            </a:r>
            <a:r>
              <a:rPr lang="cs-CZ" sz="2000" b="0" i="0" u="sng" strike="noStrike" dirty="0">
                <a:effectLst/>
              </a:rPr>
              <a:t>Tíha</a:t>
            </a:r>
            <a:r>
              <a:rPr lang="cs-CZ" sz="2000" b="0" i="0" u="sng" dirty="0">
                <a:effectLst/>
              </a:rPr>
              <a:t> </a:t>
            </a:r>
            <a:r>
              <a:rPr lang="cs-CZ" sz="2000" b="0" i="0" u="sng" dirty="0">
                <a:solidFill>
                  <a:srgbClr val="202122"/>
                </a:solidFill>
                <a:effectLst/>
              </a:rPr>
              <a:t>kapalin v těchto nádobách bude </a:t>
            </a:r>
            <a:r>
              <a:rPr lang="cs-CZ" sz="2000" b="0" i="1" u="sng" dirty="0">
                <a:solidFill>
                  <a:srgbClr val="202122"/>
                </a:solidFill>
                <a:effectLst/>
              </a:rPr>
              <a:t>různá</a:t>
            </a:r>
            <a:r>
              <a:rPr lang="cs-CZ" sz="2000" b="0" i="0" u="sng" dirty="0">
                <a:solidFill>
                  <a:srgbClr val="202122"/>
                </a:solidFill>
                <a:effectLst/>
              </a:rPr>
              <a:t>, tlaková síla na dno však bude naprosto </a:t>
            </a:r>
            <a:r>
              <a:rPr lang="cs-CZ" sz="2000" b="0" i="1" u="sng" dirty="0">
                <a:solidFill>
                  <a:srgbClr val="202122"/>
                </a:solidFill>
                <a:effectLst/>
              </a:rPr>
              <a:t>stejná</a:t>
            </a:r>
            <a:r>
              <a:rPr lang="cs-CZ" sz="2000" b="0" i="0" dirty="0">
                <a:solidFill>
                  <a:srgbClr val="202122"/>
                </a:solidFill>
                <a:effectLst/>
              </a:rPr>
              <a:t>. </a:t>
            </a:r>
            <a:r>
              <a:rPr lang="cs-CZ" sz="2000" b="0" i="0" u="sng" dirty="0">
                <a:solidFill>
                  <a:srgbClr val="202122"/>
                </a:solidFill>
                <a:effectLst/>
              </a:rPr>
              <a:t>Rozdíl mezi tíhou kapaliny a tlakovou silou kapaliny na dno je způsoben silou reakce stěn</a:t>
            </a:r>
            <a:r>
              <a:rPr lang="cs-CZ" sz="2000" b="0" i="0" dirty="0">
                <a:solidFill>
                  <a:srgbClr val="202122"/>
                </a:solidFill>
                <a:effectLst/>
              </a:rPr>
              <a:t>, která u rozšiřující se nádoby působí na kapalinu směrem šikmo </a:t>
            </a:r>
            <a:r>
              <a:rPr lang="cs-CZ" sz="2000" b="0" i="1" dirty="0">
                <a:solidFill>
                  <a:srgbClr val="202122"/>
                </a:solidFill>
                <a:effectLst/>
              </a:rPr>
              <a:t>vzhůru</a:t>
            </a:r>
            <a:r>
              <a:rPr lang="cs-CZ" sz="2000" b="0" i="0" dirty="0">
                <a:solidFill>
                  <a:srgbClr val="202122"/>
                </a:solidFill>
                <a:effectLst/>
              </a:rPr>
              <a:t> (kapalinu nadlehčuje), u zužující se nádoby působí na kapalinu šikmo </a:t>
            </a:r>
            <a:r>
              <a:rPr lang="cs-CZ" sz="2000" b="0" i="1" dirty="0">
                <a:solidFill>
                  <a:srgbClr val="202122"/>
                </a:solidFill>
                <a:effectLst/>
              </a:rPr>
              <a:t>dolů</a:t>
            </a:r>
            <a:r>
              <a:rPr lang="cs-CZ" sz="2000" b="0" i="0" dirty="0">
                <a:solidFill>
                  <a:srgbClr val="202122"/>
                </a:solidFill>
                <a:effectLst/>
              </a:rPr>
              <a:t> (kapalinu přitlačuje na dno).</a:t>
            </a:r>
            <a:endParaRPr lang="cs-CZ" sz="2000" dirty="0"/>
          </a:p>
        </p:txBody>
      </p:sp>
      <p:pic>
        <p:nvPicPr>
          <p:cNvPr id="11" name="Picture 6" descr="Hydrostatický paradox">
            <a:extLst>
              <a:ext uri="{FF2B5EF4-FFF2-40B4-BE49-F238E27FC236}">
                <a16:creationId xmlns:a16="http://schemas.microsoft.com/office/drawing/2014/main" id="{9173B7BD-9FB2-48FE-A063-71FF25D9CB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1275" y="2575674"/>
            <a:ext cx="2372566" cy="1338127"/>
          </a:xfrm>
          <a:prstGeom prst="rect">
            <a:avLst/>
          </a:prstGeom>
          <a:noFill/>
          <a:extLst>
            <a:ext uri="{909E8E84-426E-40DD-AFC4-6F175D3DCCD1}">
              <a14:hiddenFill xmlns:a14="http://schemas.microsoft.com/office/drawing/2010/main">
                <a:solidFill>
                  <a:srgbClr val="FFFFFF"/>
                </a:solidFill>
              </a14:hiddenFill>
            </a:ext>
          </a:extLst>
        </p:spPr>
      </p:pic>
      <p:sp>
        <p:nvSpPr>
          <p:cNvPr id="21" name="TextovéPole 20">
            <a:extLst>
              <a:ext uri="{FF2B5EF4-FFF2-40B4-BE49-F238E27FC236}">
                <a16:creationId xmlns:a16="http://schemas.microsoft.com/office/drawing/2014/main" id="{FF4967B2-A005-48DD-A6C8-7D4E160CC5C0}"/>
              </a:ext>
            </a:extLst>
          </p:cNvPr>
          <p:cNvSpPr txBox="1"/>
          <p:nvPr/>
        </p:nvSpPr>
        <p:spPr>
          <a:xfrm>
            <a:off x="133350" y="4012238"/>
            <a:ext cx="8820149" cy="1015663"/>
          </a:xfrm>
          <a:prstGeom prst="rect">
            <a:avLst/>
          </a:prstGeom>
          <a:noFill/>
        </p:spPr>
        <p:txBody>
          <a:bodyPr wrap="square">
            <a:spAutoFit/>
          </a:bodyPr>
          <a:lstStyle/>
          <a:p>
            <a:r>
              <a:rPr lang="cs-CZ" sz="2000" b="0" i="0" dirty="0">
                <a:effectLst/>
              </a:rPr>
              <a:t>Působením vnější síly na kapalinu vzroste tlak ve všech místech stejně, ale rozdíly dané odlišnými hodnotami </a:t>
            </a:r>
            <a:r>
              <a:rPr lang="cs-CZ" sz="2000" b="0" i="0" u="none" strike="noStrike" dirty="0">
                <a:effectLst/>
              </a:rPr>
              <a:t>hydrostatického tlaku</a:t>
            </a:r>
            <a:r>
              <a:rPr lang="cs-CZ" sz="2000" b="0" i="0" dirty="0">
                <a:effectLst/>
              </a:rPr>
              <a:t> zůstanou. </a:t>
            </a:r>
            <a:r>
              <a:rPr lang="cs-CZ" sz="2000" b="1" i="0" dirty="0">
                <a:effectLst/>
              </a:rPr>
              <a:t>Pascalův zákon </a:t>
            </a:r>
            <a:r>
              <a:rPr lang="cs-CZ" sz="2000" b="0" i="0" dirty="0">
                <a:effectLst/>
              </a:rPr>
              <a:t>potom může být vyjádřen rovnicí:</a:t>
            </a:r>
            <a:endParaRPr lang="cs-CZ" sz="2000" dirty="0"/>
          </a:p>
        </p:txBody>
      </p:sp>
      <p:sp>
        <p:nvSpPr>
          <p:cNvPr id="22" name="TextovéPole 21">
            <a:extLst>
              <a:ext uri="{FF2B5EF4-FFF2-40B4-BE49-F238E27FC236}">
                <a16:creationId xmlns:a16="http://schemas.microsoft.com/office/drawing/2014/main" id="{0A6F4F68-BF5C-45CC-9818-BDE9F50220EE}"/>
              </a:ext>
            </a:extLst>
          </p:cNvPr>
          <p:cNvSpPr txBox="1"/>
          <p:nvPr/>
        </p:nvSpPr>
        <p:spPr>
          <a:xfrm flipH="1">
            <a:off x="133349" y="3501354"/>
            <a:ext cx="4981575" cy="461665"/>
          </a:xfrm>
          <a:prstGeom prst="rect">
            <a:avLst/>
          </a:prstGeom>
          <a:noFill/>
        </p:spPr>
        <p:txBody>
          <a:bodyPr wrap="square" rtlCol="0">
            <a:spAutoFit/>
          </a:bodyPr>
          <a:lstStyle/>
          <a:p>
            <a:r>
              <a:rPr lang="cs-CZ" sz="2400" b="1" dirty="0"/>
              <a:t>Pascalův zákon a hydrostatický tlak</a:t>
            </a:r>
          </a:p>
        </p:txBody>
      </p:sp>
      <p:sp>
        <p:nvSpPr>
          <p:cNvPr id="24" name="TextovéPole 23">
            <a:extLst>
              <a:ext uri="{FF2B5EF4-FFF2-40B4-BE49-F238E27FC236}">
                <a16:creationId xmlns:a16="http://schemas.microsoft.com/office/drawing/2014/main" id="{0DC68205-AD43-4981-820C-B1D1802B5B32}"/>
              </a:ext>
            </a:extLst>
          </p:cNvPr>
          <p:cNvSpPr txBox="1"/>
          <p:nvPr/>
        </p:nvSpPr>
        <p:spPr>
          <a:xfrm>
            <a:off x="223835" y="5707073"/>
            <a:ext cx="3624265" cy="923330"/>
          </a:xfrm>
          <a:prstGeom prst="rect">
            <a:avLst/>
          </a:prstGeom>
          <a:noFill/>
        </p:spPr>
        <p:txBody>
          <a:bodyPr wrap="square">
            <a:spAutoFit/>
          </a:bodyPr>
          <a:lstStyle/>
          <a:p>
            <a:pPr algn="just"/>
            <a:r>
              <a:rPr lang="cs-CZ" dirty="0"/>
              <a:t>kde </a:t>
            </a:r>
            <a:r>
              <a:rPr lang="cs-CZ" i="1" dirty="0"/>
              <a:t>h</a:t>
            </a:r>
            <a:r>
              <a:rPr lang="cs-CZ" baseline="-25000" dirty="0"/>
              <a:t>1</a:t>
            </a:r>
            <a:r>
              <a:rPr lang="cs-CZ" dirty="0"/>
              <a:t> a </a:t>
            </a:r>
            <a:r>
              <a:rPr lang="cs-CZ" i="1" dirty="0"/>
              <a:t>h</a:t>
            </a:r>
            <a:r>
              <a:rPr lang="cs-CZ" baseline="-25000" dirty="0"/>
              <a:t>2</a:t>
            </a:r>
            <a:r>
              <a:rPr lang="cs-CZ" dirty="0"/>
              <a:t> jsou dvě rozdílné výšky kapaliny, </a:t>
            </a:r>
            <a:r>
              <a:rPr lang="el-GR" i="1" dirty="0"/>
              <a:t>ρ</a:t>
            </a:r>
            <a:r>
              <a:rPr lang="cs-CZ" dirty="0"/>
              <a:t>  je hustota kapaliny a </a:t>
            </a:r>
            <a:r>
              <a:rPr lang="cs-CZ" i="1" dirty="0"/>
              <a:t>g</a:t>
            </a:r>
            <a:r>
              <a:rPr lang="cs-CZ" dirty="0"/>
              <a:t> je tíhové zrychlení. </a:t>
            </a:r>
          </a:p>
        </p:txBody>
      </p:sp>
      <p:pic>
        <p:nvPicPr>
          <p:cNvPr id="26" name="Grafický objekt 25">
            <a:extLst>
              <a:ext uri="{FF2B5EF4-FFF2-40B4-BE49-F238E27FC236}">
                <a16:creationId xmlns:a16="http://schemas.microsoft.com/office/drawing/2014/main" id="{DA7E9920-257B-428D-B7EC-FB526E4CE3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1134" y="5164326"/>
            <a:ext cx="2668489" cy="308601"/>
          </a:xfrm>
          <a:prstGeom prst="rect">
            <a:avLst/>
          </a:prstGeom>
        </p:spPr>
      </p:pic>
    </p:spTree>
    <p:extLst>
      <p:ext uri="{BB962C8B-B14F-4D97-AF65-F5344CB8AC3E}">
        <p14:creationId xmlns:p14="http://schemas.microsoft.com/office/powerpoint/2010/main" val="836690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BFA60DDD-9990-48FD-9C6F-AAAEEF65FA3B}"/>
              </a:ext>
            </a:extLst>
          </p:cNvPr>
          <p:cNvSpPr txBox="1"/>
          <p:nvPr/>
        </p:nvSpPr>
        <p:spPr>
          <a:xfrm>
            <a:off x="256139" y="898089"/>
            <a:ext cx="8658225" cy="2554545"/>
          </a:xfrm>
          <a:prstGeom prst="rect">
            <a:avLst/>
          </a:prstGeom>
          <a:noFill/>
        </p:spPr>
        <p:txBody>
          <a:bodyPr wrap="square">
            <a:spAutoFit/>
          </a:bodyPr>
          <a:lstStyle/>
          <a:p>
            <a:r>
              <a:rPr lang="cs-CZ" sz="2000" b="0" i="0" u="none" strike="noStrike" baseline="0" dirty="0">
                <a:solidFill>
                  <a:srgbClr val="000000"/>
                </a:solidFill>
              </a:rPr>
              <a:t>Válcová nádrž má obsah dna 250 m</a:t>
            </a:r>
            <a:r>
              <a:rPr lang="cs-CZ" sz="2000" b="0" i="0" u="none" strike="noStrike" baseline="30000" dirty="0">
                <a:solidFill>
                  <a:srgbClr val="000000"/>
                </a:solidFill>
              </a:rPr>
              <a:t>2</a:t>
            </a:r>
            <a:r>
              <a:rPr lang="cs-CZ" sz="2000" b="0" i="0" u="none" strike="noStrike" baseline="0" dirty="0">
                <a:solidFill>
                  <a:srgbClr val="000000"/>
                </a:solidFill>
              </a:rPr>
              <a:t> a je naplněna naftou do výšky 10 m. Urči tlakovou sílu, kterou působí nafta na dno nádrže. Hustota nafty je 900 kg</a:t>
            </a:r>
            <a:r>
              <a:rPr lang="en-US" sz="2000" b="0" i="0" u="none" strike="noStrike" baseline="0" dirty="0">
                <a:solidFill>
                  <a:srgbClr val="000000"/>
                </a:solidFill>
              </a:rPr>
              <a:t>.</a:t>
            </a:r>
            <a:r>
              <a:rPr lang="cs-CZ" sz="2000" b="0" i="0" u="none" strike="noStrike" baseline="0" dirty="0">
                <a:solidFill>
                  <a:srgbClr val="000000"/>
                </a:solidFill>
              </a:rPr>
              <a:t>m</a:t>
            </a:r>
            <a:r>
              <a:rPr lang="en-US" sz="2000" baseline="30000" dirty="0">
                <a:solidFill>
                  <a:srgbClr val="000000"/>
                </a:solidFill>
              </a:rPr>
              <a:t>-</a:t>
            </a:r>
            <a:r>
              <a:rPr lang="cs-CZ" sz="2000" b="0" i="0" u="none" strike="noStrike" baseline="30000" dirty="0">
                <a:solidFill>
                  <a:srgbClr val="000000"/>
                </a:solidFill>
              </a:rPr>
              <a:t>3</a:t>
            </a:r>
            <a:r>
              <a:rPr lang="cs-CZ" sz="2000" b="0" i="0" u="none" strike="noStrike" baseline="0" dirty="0">
                <a:solidFill>
                  <a:srgbClr val="000000"/>
                </a:solidFill>
              </a:rPr>
              <a:t>.</a:t>
            </a:r>
            <a:endParaRPr lang="en-US" sz="2000" b="0" i="0" u="none" strike="noStrike" baseline="0" dirty="0">
              <a:solidFill>
                <a:srgbClr val="000000"/>
              </a:solidFill>
            </a:endParaRPr>
          </a:p>
          <a:p>
            <a:r>
              <a:rPr lang="cs-CZ" sz="2000" b="0" i="0" u="none" strike="noStrike" baseline="0" dirty="0">
                <a:solidFill>
                  <a:srgbClr val="000000"/>
                </a:solidFill>
              </a:rPr>
              <a:t> </a:t>
            </a:r>
          </a:p>
          <a:p>
            <a:r>
              <a:rPr lang="cs-CZ" sz="2000" b="0" i="0" u="none" strike="noStrike" baseline="0" dirty="0">
                <a:solidFill>
                  <a:srgbClr val="000000"/>
                </a:solidFill>
              </a:rPr>
              <a:t>S = 250 m</a:t>
            </a:r>
            <a:r>
              <a:rPr lang="cs-CZ" sz="2000" b="0" i="0" u="none" strike="noStrike" baseline="30000" dirty="0">
                <a:solidFill>
                  <a:srgbClr val="000000"/>
                </a:solidFill>
              </a:rPr>
              <a:t>2</a:t>
            </a:r>
            <a:r>
              <a:rPr lang="cs-CZ" sz="2000" b="0" i="0" u="none" strike="noStrike" baseline="0" dirty="0">
                <a:solidFill>
                  <a:srgbClr val="000000"/>
                </a:solidFill>
              </a:rPr>
              <a:t> </a:t>
            </a:r>
          </a:p>
          <a:p>
            <a:r>
              <a:rPr lang="cs-CZ" sz="2000" b="0" i="0" u="none" strike="noStrike" baseline="0" dirty="0">
                <a:solidFill>
                  <a:srgbClr val="000000"/>
                </a:solidFill>
              </a:rPr>
              <a:t>h = 10 m </a:t>
            </a:r>
          </a:p>
          <a:p>
            <a:r>
              <a:rPr lang="el-GR" sz="2000" b="0" i="0" u="none" strike="noStrike" baseline="0" dirty="0">
                <a:solidFill>
                  <a:srgbClr val="000000"/>
                </a:solidFill>
              </a:rPr>
              <a:t>ρ = 900 </a:t>
            </a:r>
            <a:r>
              <a:rPr lang="cs-CZ" sz="2000" b="0" i="0" u="none" strike="noStrike" baseline="0" dirty="0">
                <a:solidFill>
                  <a:srgbClr val="000000"/>
                </a:solidFill>
              </a:rPr>
              <a:t>kg</a:t>
            </a:r>
            <a:r>
              <a:rPr lang="en-US" sz="2000" b="0" i="0" u="none" strike="noStrike" baseline="0" dirty="0">
                <a:solidFill>
                  <a:srgbClr val="000000"/>
                </a:solidFill>
              </a:rPr>
              <a:t>.</a:t>
            </a:r>
            <a:r>
              <a:rPr lang="cs-CZ" sz="2000" b="0" i="0" u="none" strike="noStrike" baseline="0" dirty="0">
                <a:solidFill>
                  <a:srgbClr val="000000"/>
                </a:solidFill>
              </a:rPr>
              <a:t>m</a:t>
            </a:r>
            <a:r>
              <a:rPr lang="en-US" sz="2000" baseline="30000" dirty="0">
                <a:solidFill>
                  <a:srgbClr val="000000"/>
                </a:solidFill>
              </a:rPr>
              <a:t>-</a:t>
            </a:r>
            <a:r>
              <a:rPr lang="cs-CZ" sz="2000" b="0" i="0" u="none" strike="noStrike" baseline="30000" dirty="0">
                <a:solidFill>
                  <a:srgbClr val="000000"/>
                </a:solidFill>
              </a:rPr>
              <a:t>3</a:t>
            </a:r>
            <a:endParaRPr lang="cs-CZ" sz="2000" b="0" i="0" u="none" strike="noStrike" baseline="0" dirty="0">
              <a:solidFill>
                <a:srgbClr val="000000"/>
              </a:solidFill>
            </a:endParaRPr>
          </a:p>
          <a:p>
            <a:r>
              <a:rPr lang="cs-CZ" sz="2000" b="0" i="0" u="none" strike="noStrike" baseline="0" dirty="0">
                <a:solidFill>
                  <a:srgbClr val="000000"/>
                </a:solidFill>
              </a:rPr>
              <a:t>g = 10 N</a:t>
            </a:r>
            <a:r>
              <a:rPr lang="en-US" sz="2000" b="0" i="0" u="none" strike="noStrike" baseline="0" dirty="0">
                <a:solidFill>
                  <a:srgbClr val="000000"/>
                </a:solidFill>
              </a:rPr>
              <a:t>.</a:t>
            </a:r>
            <a:r>
              <a:rPr lang="cs-CZ" sz="2000" b="0" i="0" u="none" strike="noStrike" baseline="0" dirty="0">
                <a:solidFill>
                  <a:srgbClr val="000000"/>
                </a:solidFill>
              </a:rPr>
              <a:t>kg</a:t>
            </a:r>
            <a:r>
              <a:rPr lang="en-US" sz="2000" b="0" i="0" u="none" strike="noStrike" baseline="30000" dirty="0">
                <a:solidFill>
                  <a:srgbClr val="000000"/>
                </a:solidFill>
              </a:rPr>
              <a:t>-1</a:t>
            </a:r>
            <a:r>
              <a:rPr lang="cs-CZ" sz="2000" b="0" i="0" u="none" strike="noStrike" baseline="0" dirty="0">
                <a:solidFill>
                  <a:srgbClr val="000000"/>
                </a:solidFill>
              </a:rPr>
              <a:t> </a:t>
            </a:r>
          </a:p>
          <a:p>
            <a:r>
              <a:rPr lang="cs-CZ" sz="2000" b="0" i="0" u="none" strike="noStrike" baseline="0" dirty="0" err="1">
                <a:solidFill>
                  <a:srgbClr val="000000"/>
                </a:solidFill>
              </a:rPr>
              <a:t>F</a:t>
            </a:r>
            <a:r>
              <a:rPr lang="cs-CZ" sz="2000" b="0" i="0" u="none" strike="noStrike" baseline="-25000" dirty="0" err="1">
                <a:solidFill>
                  <a:srgbClr val="000000"/>
                </a:solidFill>
              </a:rPr>
              <a:t>h</a:t>
            </a:r>
            <a:r>
              <a:rPr lang="cs-CZ" sz="2000" b="0" i="0" u="none" strike="noStrike" baseline="0" dirty="0">
                <a:solidFill>
                  <a:srgbClr val="000000"/>
                </a:solidFill>
              </a:rPr>
              <a:t> = ? </a:t>
            </a:r>
            <a:endParaRPr lang="cs-CZ" sz="2000" dirty="0"/>
          </a:p>
        </p:txBody>
      </p:sp>
      <p:sp>
        <p:nvSpPr>
          <p:cNvPr id="7" name="TextovéPole 6">
            <a:extLst>
              <a:ext uri="{FF2B5EF4-FFF2-40B4-BE49-F238E27FC236}">
                <a16:creationId xmlns:a16="http://schemas.microsoft.com/office/drawing/2014/main" id="{89E6AFCA-6484-427A-9A46-4F801E4B5E12}"/>
              </a:ext>
            </a:extLst>
          </p:cNvPr>
          <p:cNvSpPr txBox="1"/>
          <p:nvPr/>
        </p:nvSpPr>
        <p:spPr>
          <a:xfrm>
            <a:off x="2581689" y="1863378"/>
            <a:ext cx="3695700" cy="1015663"/>
          </a:xfrm>
          <a:prstGeom prst="rect">
            <a:avLst/>
          </a:prstGeom>
          <a:noFill/>
        </p:spPr>
        <p:txBody>
          <a:bodyPr wrap="square">
            <a:spAutoFit/>
          </a:bodyPr>
          <a:lstStyle/>
          <a:p>
            <a:r>
              <a:rPr lang="cs-CZ" sz="2000" i="0" u="none" strike="noStrike" baseline="0" dirty="0">
                <a:solidFill>
                  <a:srgbClr val="000000"/>
                </a:solidFill>
              </a:rPr>
              <a:t>𝐅</a:t>
            </a:r>
            <a:r>
              <a:rPr lang="cs-CZ" sz="2000" i="0" u="none" strike="noStrike" baseline="-25000" dirty="0">
                <a:solidFill>
                  <a:srgbClr val="000000"/>
                </a:solidFill>
              </a:rPr>
              <a:t>𝐡</a:t>
            </a:r>
            <a:r>
              <a:rPr lang="cs-CZ" sz="2000" i="0" u="none" strike="noStrike" baseline="0" dirty="0">
                <a:solidFill>
                  <a:srgbClr val="000000"/>
                </a:solidFill>
              </a:rPr>
              <a:t>=𝐒∙𝐡∙𝛒∙𝐠 </a:t>
            </a:r>
          </a:p>
          <a:p>
            <a:r>
              <a:rPr lang="pt-BR" sz="2000" b="0" i="0" u="none" strike="noStrike" baseline="0" dirty="0">
                <a:solidFill>
                  <a:srgbClr val="000000"/>
                </a:solidFill>
              </a:rPr>
              <a:t>F</a:t>
            </a:r>
            <a:r>
              <a:rPr lang="pt-BR" sz="2000" b="0" i="0" u="none" strike="noStrike" baseline="-25000" dirty="0">
                <a:solidFill>
                  <a:srgbClr val="000000"/>
                </a:solidFill>
              </a:rPr>
              <a:t>h</a:t>
            </a:r>
            <a:r>
              <a:rPr lang="pt-BR" sz="2000" b="0" i="0" u="none" strike="noStrike" baseline="0" dirty="0">
                <a:solidFill>
                  <a:srgbClr val="000000"/>
                </a:solidFill>
              </a:rPr>
              <a:t> = 250∙10∙900∙10 =</a:t>
            </a:r>
          </a:p>
          <a:p>
            <a:r>
              <a:rPr lang="pt-BR" sz="2000" b="0" i="0" u="none" strike="noStrike" baseline="0" dirty="0">
                <a:solidFill>
                  <a:srgbClr val="000000"/>
                </a:solidFill>
              </a:rPr>
              <a:t>= 22500000 N = </a:t>
            </a:r>
            <a:r>
              <a:rPr lang="pt-BR" sz="2000" b="0" i="0" u="sng" strike="noStrike" baseline="0" dirty="0">
                <a:solidFill>
                  <a:srgbClr val="000000"/>
                </a:solidFill>
              </a:rPr>
              <a:t>22,5 MN </a:t>
            </a:r>
            <a:endParaRPr lang="cs-CZ" sz="2000" u="sng" dirty="0"/>
          </a:p>
        </p:txBody>
      </p:sp>
      <p:pic>
        <p:nvPicPr>
          <p:cNvPr id="9" name="Obrázek 8">
            <a:extLst>
              <a:ext uri="{FF2B5EF4-FFF2-40B4-BE49-F238E27FC236}">
                <a16:creationId xmlns:a16="http://schemas.microsoft.com/office/drawing/2014/main" id="{7A2C606D-69E5-40C1-A649-0949B337FDBA}"/>
              </a:ext>
            </a:extLst>
          </p:cNvPr>
          <p:cNvPicPr>
            <a:picLocks noChangeAspect="1"/>
          </p:cNvPicPr>
          <p:nvPr/>
        </p:nvPicPr>
        <p:blipFill>
          <a:blip r:embed="rId2"/>
          <a:stretch>
            <a:fillRect/>
          </a:stretch>
        </p:blipFill>
        <p:spPr>
          <a:xfrm>
            <a:off x="6007790" y="1757924"/>
            <a:ext cx="1723118" cy="2137387"/>
          </a:xfrm>
          <a:prstGeom prst="rect">
            <a:avLst/>
          </a:prstGeom>
        </p:spPr>
      </p:pic>
      <p:sp>
        <p:nvSpPr>
          <p:cNvPr id="11" name="TextovéPole 10">
            <a:extLst>
              <a:ext uri="{FF2B5EF4-FFF2-40B4-BE49-F238E27FC236}">
                <a16:creationId xmlns:a16="http://schemas.microsoft.com/office/drawing/2014/main" id="{A8EC5EC5-839B-42AF-92BD-D5046CACB4E5}"/>
              </a:ext>
            </a:extLst>
          </p:cNvPr>
          <p:cNvSpPr txBox="1"/>
          <p:nvPr/>
        </p:nvSpPr>
        <p:spPr>
          <a:xfrm>
            <a:off x="414337" y="4494862"/>
            <a:ext cx="8729663" cy="1938992"/>
          </a:xfrm>
          <a:prstGeom prst="rect">
            <a:avLst/>
          </a:prstGeom>
          <a:noFill/>
        </p:spPr>
        <p:txBody>
          <a:bodyPr wrap="square">
            <a:spAutoFit/>
          </a:bodyPr>
          <a:lstStyle/>
          <a:p>
            <a:pPr algn="l"/>
            <a:endParaRPr lang="cs-CZ" sz="2000" b="0" i="0" u="none" strike="noStrike" baseline="0" dirty="0">
              <a:solidFill>
                <a:srgbClr val="000000"/>
              </a:solidFill>
            </a:endParaRPr>
          </a:p>
          <a:p>
            <a:r>
              <a:rPr lang="cs-CZ" sz="2000" b="0" i="0" u="none" strike="noStrike" baseline="0" dirty="0">
                <a:solidFill>
                  <a:srgbClr val="000000"/>
                </a:solidFill>
              </a:rPr>
              <a:t>Hydrostatický tlak u dna řeky je 42 </a:t>
            </a:r>
            <a:r>
              <a:rPr lang="cs-CZ" sz="2000" b="0" i="0" u="none" strike="noStrike" baseline="0" dirty="0" err="1">
                <a:solidFill>
                  <a:srgbClr val="000000"/>
                </a:solidFill>
              </a:rPr>
              <a:t>kPa</a:t>
            </a:r>
            <a:r>
              <a:rPr lang="cs-CZ" sz="2000" b="0" i="0" u="none" strike="noStrike" baseline="0" dirty="0">
                <a:solidFill>
                  <a:srgbClr val="000000"/>
                </a:solidFill>
              </a:rPr>
              <a:t>. Jak hluboká je řeka v tomto místě? </a:t>
            </a:r>
          </a:p>
          <a:p>
            <a:r>
              <a:rPr lang="sv-SE" sz="2000" b="0" i="0" u="none" strike="noStrike" baseline="0" dirty="0">
                <a:solidFill>
                  <a:srgbClr val="000000"/>
                </a:solidFill>
              </a:rPr>
              <a:t>p</a:t>
            </a:r>
            <a:r>
              <a:rPr lang="sv-SE" sz="2000" b="0" i="0" u="none" strike="noStrike" baseline="-25000" dirty="0">
                <a:solidFill>
                  <a:srgbClr val="000000"/>
                </a:solidFill>
              </a:rPr>
              <a:t>h</a:t>
            </a:r>
            <a:r>
              <a:rPr lang="sv-SE" sz="2000" b="0" i="0" u="none" strike="noStrike" baseline="0" dirty="0">
                <a:solidFill>
                  <a:srgbClr val="000000"/>
                </a:solidFill>
              </a:rPr>
              <a:t> = 42 kPa = 42 000 Pa </a:t>
            </a:r>
          </a:p>
          <a:p>
            <a:r>
              <a:rPr lang="nn-NO" sz="2000" b="0" i="0" u="none" strike="noStrike" baseline="0" dirty="0">
                <a:solidFill>
                  <a:srgbClr val="000000"/>
                </a:solidFill>
              </a:rPr>
              <a:t>ρ = 1 000 </a:t>
            </a:r>
            <a:r>
              <a:rPr lang="cs-CZ" sz="2000" b="0" i="0" u="none" strike="noStrike" baseline="0" dirty="0">
                <a:solidFill>
                  <a:srgbClr val="000000"/>
                </a:solidFill>
              </a:rPr>
              <a:t>kg</a:t>
            </a:r>
            <a:r>
              <a:rPr lang="en-US" sz="2000" b="0" i="0" u="none" strike="noStrike" baseline="0" dirty="0">
                <a:solidFill>
                  <a:srgbClr val="000000"/>
                </a:solidFill>
              </a:rPr>
              <a:t>.</a:t>
            </a:r>
            <a:r>
              <a:rPr lang="cs-CZ" sz="2000" b="0" i="0" u="none" strike="noStrike" baseline="0" dirty="0">
                <a:solidFill>
                  <a:srgbClr val="000000"/>
                </a:solidFill>
              </a:rPr>
              <a:t>m</a:t>
            </a:r>
            <a:r>
              <a:rPr lang="en-US" sz="2000" baseline="30000" dirty="0">
                <a:solidFill>
                  <a:srgbClr val="000000"/>
                </a:solidFill>
              </a:rPr>
              <a:t>-</a:t>
            </a:r>
            <a:r>
              <a:rPr lang="cs-CZ" sz="2000" b="0" i="0" u="none" strike="noStrike" baseline="30000" dirty="0">
                <a:solidFill>
                  <a:srgbClr val="000000"/>
                </a:solidFill>
              </a:rPr>
              <a:t>3</a:t>
            </a:r>
            <a:endParaRPr lang="nn-NO" sz="2000" b="0" i="0" u="none" strike="noStrike" baseline="0" dirty="0">
              <a:solidFill>
                <a:srgbClr val="000000"/>
              </a:solidFill>
            </a:endParaRPr>
          </a:p>
          <a:p>
            <a:r>
              <a:rPr lang="cs-CZ" sz="2000" b="0" i="0" u="none" strike="noStrike" baseline="0" dirty="0">
                <a:solidFill>
                  <a:srgbClr val="000000"/>
                </a:solidFill>
              </a:rPr>
              <a:t>g = 10 N</a:t>
            </a:r>
            <a:r>
              <a:rPr lang="en-US" sz="2000" b="0" i="0" u="none" strike="noStrike" baseline="0" dirty="0">
                <a:solidFill>
                  <a:srgbClr val="000000"/>
                </a:solidFill>
              </a:rPr>
              <a:t>.</a:t>
            </a:r>
            <a:r>
              <a:rPr lang="cs-CZ" sz="2000" b="0" i="0" u="none" strike="noStrike" baseline="0" dirty="0">
                <a:solidFill>
                  <a:srgbClr val="000000"/>
                </a:solidFill>
              </a:rPr>
              <a:t>kg</a:t>
            </a:r>
            <a:r>
              <a:rPr lang="en-US" sz="2000" b="0" i="0" u="none" strike="noStrike" baseline="30000" dirty="0">
                <a:solidFill>
                  <a:srgbClr val="000000"/>
                </a:solidFill>
              </a:rPr>
              <a:t>-1</a:t>
            </a:r>
            <a:r>
              <a:rPr lang="cs-CZ" sz="2000" b="0" i="0" u="none" strike="noStrike" baseline="0" dirty="0">
                <a:solidFill>
                  <a:srgbClr val="000000"/>
                </a:solidFill>
              </a:rPr>
              <a:t> </a:t>
            </a:r>
          </a:p>
          <a:p>
            <a:r>
              <a:rPr lang="cs-CZ" sz="2000" b="0" i="0" u="none" strike="noStrike" baseline="0" dirty="0">
                <a:solidFill>
                  <a:srgbClr val="000000"/>
                </a:solidFill>
              </a:rPr>
              <a:t>h = ? </a:t>
            </a:r>
            <a:endParaRPr lang="cs-CZ" sz="2000" dirty="0"/>
          </a:p>
        </p:txBody>
      </p:sp>
      <p:sp>
        <p:nvSpPr>
          <p:cNvPr id="13" name="TextovéPole 12">
            <a:extLst>
              <a:ext uri="{FF2B5EF4-FFF2-40B4-BE49-F238E27FC236}">
                <a16:creationId xmlns:a16="http://schemas.microsoft.com/office/drawing/2014/main" id="{EABD43BD-9F44-47DB-91EE-6978D94912A3}"/>
              </a:ext>
            </a:extLst>
          </p:cNvPr>
          <p:cNvSpPr txBox="1"/>
          <p:nvPr/>
        </p:nvSpPr>
        <p:spPr>
          <a:xfrm>
            <a:off x="3274115" y="5690429"/>
            <a:ext cx="4572000" cy="400110"/>
          </a:xfrm>
          <a:prstGeom prst="rect">
            <a:avLst/>
          </a:prstGeom>
          <a:noFill/>
        </p:spPr>
        <p:txBody>
          <a:bodyPr wrap="square">
            <a:spAutoFit/>
          </a:bodyPr>
          <a:lstStyle/>
          <a:p>
            <a:r>
              <a:rPr lang="cs-CZ" sz="2000" b="0" i="0" u="none" strike="noStrike" baseline="0" dirty="0">
                <a:solidFill>
                  <a:srgbClr val="000000"/>
                </a:solidFill>
              </a:rPr>
              <a:t>𝐡=𝐩</a:t>
            </a:r>
            <a:r>
              <a:rPr lang="en-US" sz="2000" b="0" i="0" u="none" strike="noStrike" baseline="-25000" dirty="0">
                <a:solidFill>
                  <a:srgbClr val="000000"/>
                </a:solidFill>
              </a:rPr>
              <a:t>h</a:t>
            </a:r>
            <a:r>
              <a:rPr lang="cs-CZ" sz="2000" i="0" u="none" strike="noStrike" baseline="0" dirty="0">
                <a:solidFill>
                  <a:srgbClr val="000000"/>
                </a:solidFill>
              </a:rPr>
              <a:t> </a:t>
            </a:r>
            <a:r>
              <a:rPr lang="en-US" sz="2000" i="0" u="none" strike="noStrike" baseline="0" dirty="0">
                <a:solidFill>
                  <a:srgbClr val="000000"/>
                </a:solidFill>
              </a:rPr>
              <a:t> /(</a:t>
            </a:r>
            <a:r>
              <a:rPr lang="cs-CZ" sz="2000" b="0" i="0" u="none" strike="noStrike" baseline="0" dirty="0">
                <a:solidFill>
                  <a:srgbClr val="000000"/>
                </a:solidFill>
              </a:rPr>
              <a:t>𝛒∙𝐠</a:t>
            </a:r>
            <a:r>
              <a:rPr lang="en-US" sz="2000" dirty="0">
                <a:solidFill>
                  <a:srgbClr val="000000"/>
                </a:solidFill>
              </a:rPr>
              <a:t>)</a:t>
            </a:r>
            <a:r>
              <a:rPr lang="en-US" sz="2000" b="0" i="0" u="none" strike="noStrike" baseline="0" dirty="0">
                <a:solidFill>
                  <a:srgbClr val="000000"/>
                </a:solidFill>
              </a:rPr>
              <a:t> </a:t>
            </a:r>
            <a:r>
              <a:rPr lang="cs-CZ" sz="2000" b="0" i="0" u="none" strike="noStrike" baseline="0" dirty="0">
                <a:solidFill>
                  <a:srgbClr val="000000"/>
                </a:solidFill>
              </a:rPr>
              <a:t>=</a:t>
            </a:r>
            <a:r>
              <a:rPr lang="en-US" sz="2000" b="0" i="0" u="none" strike="noStrike" baseline="0" dirty="0">
                <a:solidFill>
                  <a:srgbClr val="000000"/>
                </a:solidFill>
              </a:rPr>
              <a:t> </a:t>
            </a:r>
            <a:r>
              <a:rPr lang="cs-CZ" sz="2000" b="0" i="0" u="none" strike="noStrike" baseline="0" dirty="0">
                <a:solidFill>
                  <a:srgbClr val="000000"/>
                </a:solidFill>
              </a:rPr>
              <a:t>42 000</a:t>
            </a:r>
            <a:r>
              <a:rPr lang="en-US" sz="2000" b="0" i="0" u="none" strike="noStrike" baseline="0" dirty="0">
                <a:solidFill>
                  <a:srgbClr val="000000"/>
                </a:solidFill>
              </a:rPr>
              <a:t> </a:t>
            </a:r>
            <a:r>
              <a:rPr lang="en-US" sz="2000" dirty="0">
                <a:solidFill>
                  <a:srgbClr val="000000"/>
                </a:solidFill>
              </a:rPr>
              <a:t>/(</a:t>
            </a:r>
            <a:r>
              <a:rPr lang="cs-CZ" sz="2000" b="0" i="0" u="none" strike="noStrike" baseline="0" dirty="0">
                <a:solidFill>
                  <a:srgbClr val="000000"/>
                </a:solidFill>
              </a:rPr>
              <a:t>1 000∙10</a:t>
            </a:r>
            <a:r>
              <a:rPr lang="en-US" sz="2000" b="0" i="0" u="none" strike="noStrike" baseline="0" dirty="0">
                <a:solidFill>
                  <a:srgbClr val="000000"/>
                </a:solidFill>
              </a:rPr>
              <a:t>) </a:t>
            </a:r>
            <a:r>
              <a:rPr lang="cs-CZ" sz="2000" b="0" i="0" u="none" strike="noStrike" baseline="0" dirty="0">
                <a:solidFill>
                  <a:srgbClr val="000000"/>
                </a:solidFill>
              </a:rPr>
              <a:t>=</a:t>
            </a:r>
            <a:r>
              <a:rPr lang="en-US" sz="2000" b="0" i="0" u="none" strike="noStrike" baseline="0" dirty="0">
                <a:solidFill>
                  <a:srgbClr val="000000"/>
                </a:solidFill>
              </a:rPr>
              <a:t> </a:t>
            </a:r>
            <a:r>
              <a:rPr lang="cs-CZ" sz="2000" b="0" i="0" u="sng" strike="noStrike" baseline="0" dirty="0">
                <a:solidFill>
                  <a:srgbClr val="000000"/>
                </a:solidFill>
              </a:rPr>
              <a:t>4,2 m</a:t>
            </a:r>
            <a:r>
              <a:rPr lang="cs-CZ" sz="2000" b="0" i="0" u="none" strike="noStrike" baseline="0" dirty="0">
                <a:solidFill>
                  <a:srgbClr val="000000"/>
                </a:solidFill>
              </a:rPr>
              <a:t> </a:t>
            </a:r>
            <a:endParaRPr lang="cs-CZ" sz="2000" dirty="0"/>
          </a:p>
        </p:txBody>
      </p:sp>
      <p:sp>
        <p:nvSpPr>
          <p:cNvPr id="2" name="TextovéPole 1">
            <a:extLst>
              <a:ext uri="{FF2B5EF4-FFF2-40B4-BE49-F238E27FC236}">
                <a16:creationId xmlns:a16="http://schemas.microsoft.com/office/drawing/2014/main" id="{ACB24705-7970-48D4-8E5A-0C04C0BB1600}"/>
              </a:ext>
            </a:extLst>
          </p:cNvPr>
          <p:cNvSpPr txBox="1"/>
          <p:nvPr/>
        </p:nvSpPr>
        <p:spPr>
          <a:xfrm>
            <a:off x="437322" y="4359967"/>
            <a:ext cx="925253" cy="400110"/>
          </a:xfrm>
          <a:prstGeom prst="rect">
            <a:avLst/>
          </a:prstGeom>
          <a:noFill/>
        </p:spPr>
        <p:txBody>
          <a:bodyPr wrap="none" rtlCol="0">
            <a:spAutoFit/>
          </a:bodyPr>
          <a:lstStyle/>
          <a:p>
            <a:r>
              <a:rPr lang="cs-CZ" sz="2000" b="1" dirty="0"/>
              <a:t>Příklad</a:t>
            </a:r>
            <a:endParaRPr lang="en-US" sz="2000" b="1" dirty="0"/>
          </a:p>
        </p:txBody>
      </p:sp>
      <p:sp>
        <p:nvSpPr>
          <p:cNvPr id="8" name="TextovéPole 7">
            <a:extLst>
              <a:ext uri="{FF2B5EF4-FFF2-40B4-BE49-F238E27FC236}">
                <a16:creationId xmlns:a16="http://schemas.microsoft.com/office/drawing/2014/main" id="{3B9C0FFF-F68B-4960-BB55-BA24BB1BB72F}"/>
              </a:ext>
            </a:extLst>
          </p:cNvPr>
          <p:cNvSpPr txBox="1"/>
          <p:nvPr/>
        </p:nvSpPr>
        <p:spPr>
          <a:xfrm>
            <a:off x="205409" y="284923"/>
            <a:ext cx="925253" cy="400110"/>
          </a:xfrm>
          <a:prstGeom prst="rect">
            <a:avLst/>
          </a:prstGeom>
          <a:noFill/>
        </p:spPr>
        <p:txBody>
          <a:bodyPr wrap="none" rtlCol="0">
            <a:spAutoFit/>
          </a:bodyPr>
          <a:lstStyle/>
          <a:p>
            <a:r>
              <a:rPr lang="cs-CZ" sz="2000" b="1" dirty="0"/>
              <a:t>Příklad</a:t>
            </a:r>
            <a:endParaRPr lang="en-US" sz="2000" b="1" dirty="0"/>
          </a:p>
        </p:txBody>
      </p:sp>
    </p:spTree>
    <p:extLst>
      <p:ext uri="{BB962C8B-B14F-4D97-AF65-F5344CB8AC3E}">
        <p14:creationId xmlns:p14="http://schemas.microsoft.com/office/powerpoint/2010/main" val="896788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BD3FF6C9-6F20-4965-BB19-423100D1BE62}"/>
              </a:ext>
            </a:extLst>
          </p:cNvPr>
          <p:cNvSpPr txBox="1"/>
          <p:nvPr/>
        </p:nvSpPr>
        <p:spPr>
          <a:xfrm>
            <a:off x="165445" y="122163"/>
            <a:ext cx="2241255" cy="461665"/>
          </a:xfrm>
          <a:prstGeom prst="rect">
            <a:avLst/>
          </a:prstGeom>
          <a:noFill/>
        </p:spPr>
        <p:txBody>
          <a:bodyPr wrap="none" rtlCol="0">
            <a:spAutoFit/>
          </a:bodyPr>
          <a:lstStyle/>
          <a:p>
            <a:r>
              <a:rPr lang="cs-CZ" sz="2400" b="1" dirty="0"/>
              <a:t>Spojené nádoby</a:t>
            </a:r>
          </a:p>
        </p:txBody>
      </p:sp>
      <p:sp>
        <p:nvSpPr>
          <p:cNvPr id="22" name="TextovéPole 21">
            <a:extLst>
              <a:ext uri="{FF2B5EF4-FFF2-40B4-BE49-F238E27FC236}">
                <a16:creationId xmlns:a16="http://schemas.microsoft.com/office/drawing/2014/main" id="{6E4D254A-7E1F-43C6-8C30-F168E0E4508B}"/>
              </a:ext>
            </a:extLst>
          </p:cNvPr>
          <p:cNvSpPr txBox="1"/>
          <p:nvPr/>
        </p:nvSpPr>
        <p:spPr>
          <a:xfrm>
            <a:off x="165445" y="734262"/>
            <a:ext cx="8758886" cy="1323439"/>
          </a:xfrm>
          <a:prstGeom prst="rect">
            <a:avLst/>
          </a:prstGeom>
          <a:noFill/>
        </p:spPr>
        <p:txBody>
          <a:bodyPr wrap="square">
            <a:spAutoFit/>
          </a:bodyPr>
          <a:lstStyle/>
          <a:p>
            <a:pPr algn="just"/>
            <a:r>
              <a:rPr lang="cs-CZ" sz="2000" b="0" i="0" dirty="0">
                <a:solidFill>
                  <a:srgbClr val="000000"/>
                </a:solidFill>
                <a:effectLst/>
              </a:rPr>
              <a:t>Spojíme-li dvě nádoby u dna trubicí, může kapalina volně přetékat z jedné do druhé. Taková sestava dvou (nebo i více) nádob se nazývá </a:t>
            </a:r>
            <a:r>
              <a:rPr lang="cs-CZ" sz="2000" b="1" dirty="0">
                <a:solidFill>
                  <a:srgbClr val="000000"/>
                </a:solidFill>
                <a:effectLst/>
              </a:rPr>
              <a:t>spojené nádoby</a:t>
            </a:r>
            <a:r>
              <a:rPr lang="cs-CZ" sz="2000" b="0" i="0" dirty="0">
                <a:solidFill>
                  <a:srgbClr val="000000"/>
                </a:solidFill>
                <a:effectLst/>
              </a:rPr>
              <a:t>, jednotlivým nádobám říkáme </a:t>
            </a:r>
            <a:r>
              <a:rPr lang="cs-CZ" sz="2000" b="1" i="0" dirty="0">
                <a:solidFill>
                  <a:srgbClr val="000000"/>
                </a:solidFill>
                <a:effectLst/>
              </a:rPr>
              <a:t>ramena</a:t>
            </a:r>
            <a:r>
              <a:rPr lang="cs-CZ" sz="2000" b="0" i="0" dirty="0">
                <a:solidFill>
                  <a:srgbClr val="000000"/>
                </a:solidFill>
                <a:effectLst/>
              </a:rPr>
              <a:t>. Naplníme-li spojené nádoby kapalinou, mohou nastat dva případy:</a:t>
            </a:r>
            <a:endParaRPr lang="cs-CZ" sz="2000" dirty="0"/>
          </a:p>
        </p:txBody>
      </p:sp>
      <p:sp>
        <p:nvSpPr>
          <p:cNvPr id="24" name="TextovéPole 23">
            <a:extLst>
              <a:ext uri="{FF2B5EF4-FFF2-40B4-BE49-F238E27FC236}">
                <a16:creationId xmlns:a16="http://schemas.microsoft.com/office/drawing/2014/main" id="{8D2939B9-6198-4F34-8005-755901BC82EB}"/>
              </a:ext>
            </a:extLst>
          </p:cNvPr>
          <p:cNvSpPr txBox="1"/>
          <p:nvPr/>
        </p:nvSpPr>
        <p:spPr>
          <a:xfrm>
            <a:off x="165445" y="2168809"/>
            <a:ext cx="6635406" cy="3293209"/>
          </a:xfrm>
          <a:prstGeom prst="rect">
            <a:avLst/>
          </a:prstGeom>
          <a:noFill/>
        </p:spPr>
        <p:txBody>
          <a:bodyPr wrap="square">
            <a:spAutoFit/>
          </a:bodyPr>
          <a:lstStyle/>
          <a:p>
            <a:pPr algn="just">
              <a:buFont typeface="Arial" panose="020B0604020202020204" pitchFamily="34" charset="0"/>
              <a:buChar char="•"/>
            </a:pPr>
            <a:r>
              <a:rPr lang="cs-CZ" sz="2000" b="1" i="0" dirty="0">
                <a:solidFill>
                  <a:srgbClr val="000000"/>
                </a:solidFill>
                <a:effectLst/>
              </a:rPr>
              <a:t> Ve všech ramenech je stejná kapalina:</a:t>
            </a:r>
            <a:r>
              <a:rPr lang="cs-CZ" sz="2000" b="0" i="0" dirty="0">
                <a:solidFill>
                  <a:srgbClr val="000000"/>
                </a:solidFill>
                <a:effectLst/>
              </a:rPr>
              <a:t> Kapalina přetéká mezi rameny tak dlouho, až ve všech ramenech vystoupí hladiny do stejné výšky. To znamená až je hydrostatický tlak u dna všech ramen stejný. Platí to i v případě, že jsou ramena šikmá, různě zakřivená a s různým průřezem.</a:t>
            </a:r>
          </a:p>
          <a:p>
            <a:pPr algn="just"/>
            <a:endParaRPr lang="cs-CZ" sz="800" b="0" i="0" dirty="0">
              <a:solidFill>
                <a:srgbClr val="000000"/>
              </a:solidFill>
              <a:effectLst/>
            </a:endParaRPr>
          </a:p>
          <a:p>
            <a:pPr algn="just">
              <a:buFont typeface="Arial" panose="020B0604020202020204" pitchFamily="34" charset="0"/>
              <a:buChar char="•"/>
            </a:pPr>
            <a:r>
              <a:rPr lang="cs-CZ" sz="2000" b="1" i="0" dirty="0">
                <a:solidFill>
                  <a:srgbClr val="000000"/>
                </a:solidFill>
                <a:effectLst/>
              </a:rPr>
              <a:t> V ramenech jsou různé nemísící se kapaliny:</a:t>
            </a:r>
            <a:r>
              <a:rPr lang="cs-CZ" sz="2000" b="0" i="0" dirty="0">
                <a:solidFill>
                  <a:srgbClr val="000000"/>
                </a:solidFill>
                <a:effectLst/>
              </a:rPr>
              <a:t> Aby došlo k ustálení, musí být hydrostatické tlaky na rozhraní obou kapalin stejné. Ze vztahu pro rovnost hydrostatických tlaků vyplývá, že výšky sloupců kapalin v obou ramenech závisí na hustotách kapalin.</a:t>
            </a:r>
          </a:p>
        </p:txBody>
      </p:sp>
      <p:pic>
        <p:nvPicPr>
          <p:cNvPr id="21" name="Obrázek 20">
            <a:extLst>
              <a:ext uri="{FF2B5EF4-FFF2-40B4-BE49-F238E27FC236}">
                <a16:creationId xmlns:a16="http://schemas.microsoft.com/office/drawing/2014/main" id="{5394C100-F1B4-46E6-AA4B-273144541EA6}"/>
              </a:ext>
            </a:extLst>
          </p:cNvPr>
          <p:cNvPicPr>
            <a:picLocks noChangeAspect="1"/>
          </p:cNvPicPr>
          <p:nvPr/>
        </p:nvPicPr>
        <p:blipFill>
          <a:blip r:embed="rId2"/>
          <a:stretch>
            <a:fillRect/>
          </a:stretch>
        </p:blipFill>
        <p:spPr>
          <a:xfrm>
            <a:off x="7007474" y="1867551"/>
            <a:ext cx="1971081" cy="2072398"/>
          </a:xfrm>
          <a:prstGeom prst="rect">
            <a:avLst/>
          </a:prstGeom>
        </p:spPr>
      </p:pic>
      <p:pic>
        <p:nvPicPr>
          <p:cNvPr id="25" name="Obrázek 24">
            <a:extLst>
              <a:ext uri="{FF2B5EF4-FFF2-40B4-BE49-F238E27FC236}">
                <a16:creationId xmlns:a16="http://schemas.microsoft.com/office/drawing/2014/main" id="{E20D4DB2-703B-482F-9F43-1257E621BBED}"/>
              </a:ext>
            </a:extLst>
          </p:cNvPr>
          <p:cNvPicPr>
            <a:picLocks noChangeAspect="1"/>
          </p:cNvPicPr>
          <p:nvPr/>
        </p:nvPicPr>
        <p:blipFill>
          <a:blip r:embed="rId3"/>
          <a:stretch>
            <a:fillRect/>
          </a:stretch>
        </p:blipFill>
        <p:spPr>
          <a:xfrm>
            <a:off x="7083080" y="4250263"/>
            <a:ext cx="1895475" cy="2143125"/>
          </a:xfrm>
          <a:prstGeom prst="rect">
            <a:avLst/>
          </a:prstGeom>
        </p:spPr>
      </p:pic>
      <p:pic>
        <p:nvPicPr>
          <p:cNvPr id="26" name="Picture 2">
            <a:extLst>
              <a:ext uri="{FF2B5EF4-FFF2-40B4-BE49-F238E27FC236}">
                <a16:creationId xmlns:a16="http://schemas.microsoft.com/office/drawing/2014/main" id="{ABFA452B-86D3-4E32-9DE3-4EF1F44982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3825" y="5642051"/>
            <a:ext cx="2440208" cy="963374"/>
          </a:xfrm>
          <a:prstGeom prst="rect">
            <a:avLst/>
          </a:prstGeom>
          <a:noFill/>
          <a:extLst>
            <a:ext uri="{909E8E84-426E-40DD-AFC4-6F175D3DCCD1}">
              <a14:hiddenFill xmlns:a14="http://schemas.microsoft.com/office/drawing/2010/main">
                <a:solidFill>
                  <a:srgbClr val="FFFFFF"/>
                </a:solidFill>
              </a14:hiddenFill>
            </a:ext>
          </a:extLst>
        </p:spPr>
      </p:pic>
      <p:pic>
        <p:nvPicPr>
          <p:cNvPr id="27" name="Obrázek 26">
            <a:extLst>
              <a:ext uri="{FF2B5EF4-FFF2-40B4-BE49-F238E27FC236}">
                <a16:creationId xmlns:a16="http://schemas.microsoft.com/office/drawing/2014/main" id="{BA2E2CB5-03BC-431D-B07C-52A62AB53B1C}"/>
              </a:ext>
            </a:extLst>
          </p:cNvPr>
          <p:cNvPicPr>
            <a:picLocks noChangeAspect="1"/>
          </p:cNvPicPr>
          <p:nvPr/>
        </p:nvPicPr>
        <p:blipFill>
          <a:blip r:embed="rId5"/>
          <a:stretch>
            <a:fillRect/>
          </a:stretch>
        </p:blipFill>
        <p:spPr>
          <a:xfrm>
            <a:off x="4092233" y="5388515"/>
            <a:ext cx="2148645" cy="1216910"/>
          </a:xfrm>
          <a:prstGeom prst="rect">
            <a:avLst/>
          </a:prstGeom>
        </p:spPr>
      </p:pic>
    </p:spTree>
    <p:extLst>
      <p:ext uri="{BB962C8B-B14F-4D97-AF65-F5344CB8AC3E}">
        <p14:creationId xmlns:p14="http://schemas.microsoft.com/office/powerpoint/2010/main" val="4178460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ovéPole 15">
            <a:extLst>
              <a:ext uri="{FF2B5EF4-FFF2-40B4-BE49-F238E27FC236}">
                <a16:creationId xmlns:a16="http://schemas.microsoft.com/office/drawing/2014/main" id="{383B47E7-94D7-403F-BDD6-384A24707B83}"/>
              </a:ext>
            </a:extLst>
          </p:cNvPr>
          <p:cNvSpPr txBox="1"/>
          <p:nvPr/>
        </p:nvSpPr>
        <p:spPr>
          <a:xfrm>
            <a:off x="108295" y="262945"/>
            <a:ext cx="8870260" cy="1323439"/>
          </a:xfrm>
          <a:prstGeom prst="rect">
            <a:avLst/>
          </a:prstGeom>
          <a:noFill/>
        </p:spPr>
        <p:txBody>
          <a:bodyPr wrap="square">
            <a:spAutoFit/>
          </a:bodyPr>
          <a:lstStyle/>
          <a:p>
            <a:pPr algn="just"/>
            <a:r>
              <a:rPr lang="cs-CZ" sz="2000" dirty="0"/>
              <a:t>Výška hladin ve spojených nádobách </a:t>
            </a:r>
            <a:r>
              <a:rPr lang="cs-CZ" sz="2000" u="sng" dirty="0"/>
              <a:t>je důsledkem hydrostatického tlaku</a:t>
            </a:r>
            <a:r>
              <a:rPr lang="cs-CZ" sz="2000" dirty="0"/>
              <a:t>, jehož velikost závisí na hloubce a ne na množství kapaliny. </a:t>
            </a:r>
            <a:r>
              <a:rPr lang="cs-CZ" sz="2000" u="sng" dirty="0"/>
              <a:t>Důležitou podmínkou je nehybnost kapalin</a:t>
            </a:r>
            <a:r>
              <a:rPr lang="cs-CZ" sz="2000" dirty="0"/>
              <a:t>, při proudění mohou být tlaky kapalin v různých nádobách různé díky </a:t>
            </a:r>
            <a:r>
              <a:rPr lang="cs-CZ" sz="2000" u="sng" dirty="0" err="1"/>
              <a:t>Bernoulliho</a:t>
            </a:r>
            <a:r>
              <a:rPr lang="cs-CZ" sz="2000" u="sng" dirty="0"/>
              <a:t> jevu</a:t>
            </a:r>
            <a:r>
              <a:rPr lang="cs-CZ" sz="2000" dirty="0"/>
              <a:t>.</a:t>
            </a:r>
          </a:p>
        </p:txBody>
      </p:sp>
      <p:pic>
        <p:nvPicPr>
          <p:cNvPr id="3" name="Obrázek 2">
            <a:extLst>
              <a:ext uri="{FF2B5EF4-FFF2-40B4-BE49-F238E27FC236}">
                <a16:creationId xmlns:a16="http://schemas.microsoft.com/office/drawing/2014/main" id="{040D23D8-7A97-49D3-BC37-01019F7B5BB3}"/>
              </a:ext>
            </a:extLst>
          </p:cNvPr>
          <p:cNvPicPr>
            <a:picLocks noChangeAspect="1"/>
          </p:cNvPicPr>
          <p:nvPr/>
        </p:nvPicPr>
        <p:blipFill>
          <a:blip r:embed="rId2"/>
          <a:stretch>
            <a:fillRect/>
          </a:stretch>
        </p:blipFill>
        <p:spPr>
          <a:xfrm>
            <a:off x="428625" y="2413516"/>
            <a:ext cx="3057525" cy="2228850"/>
          </a:xfrm>
          <a:prstGeom prst="rect">
            <a:avLst/>
          </a:prstGeom>
        </p:spPr>
      </p:pic>
      <p:pic>
        <p:nvPicPr>
          <p:cNvPr id="5" name="Obrázek 4">
            <a:extLst>
              <a:ext uri="{FF2B5EF4-FFF2-40B4-BE49-F238E27FC236}">
                <a16:creationId xmlns:a16="http://schemas.microsoft.com/office/drawing/2014/main" id="{E2F22A5C-1542-4AED-9DD7-BC2D778AC668}"/>
              </a:ext>
            </a:extLst>
          </p:cNvPr>
          <p:cNvPicPr>
            <a:picLocks noChangeAspect="1"/>
          </p:cNvPicPr>
          <p:nvPr/>
        </p:nvPicPr>
        <p:blipFill>
          <a:blip r:embed="rId3"/>
          <a:stretch>
            <a:fillRect/>
          </a:stretch>
        </p:blipFill>
        <p:spPr>
          <a:xfrm>
            <a:off x="4572000" y="2938462"/>
            <a:ext cx="3886200" cy="2009775"/>
          </a:xfrm>
          <a:prstGeom prst="rect">
            <a:avLst/>
          </a:prstGeom>
        </p:spPr>
      </p:pic>
      <p:sp>
        <p:nvSpPr>
          <p:cNvPr id="6" name="TextovéPole 5">
            <a:extLst>
              <a:ext uri="{FF2B5EF4-FFF2-40B4-BE49-F238E27FC236}">
                <a16:creationId xmlns:a16="http://schemas.microsoft.com/office/drawing/2014/main" id="{82A2F857-1DB9-4820-9952-26CADE6AE430}"/>
              </a:ext>
            </a:extLst>
          </p:cNvPr>
          <p:cNvSpPr txBox="1"/>
          <p:nvPr/>
        </p:nvSpPr>
        <p:spPr>
          <a:xfrm>
            <a:off x="428625" y="2413516"/>
            <a:ext cx="1722331" cy="369332"/>
          </a:xfrm>
          <a:prstGeom prst="rect">
            <a:avLst/>
          </a:prstGeom>
          <a:noFill/>
        </p:spPr>
        <p:txBody>
          <a:bodyPr wrap="none" rtlCol="0">
            <a:spAutoFit/>
          </a:bodyPr>
          <a:lstStyle/>
          <a:p>
            <a:r>
              <a:rPr lang="cs-CZ" b="1" dirty="0"/>
              <a:t>Spojené nádoby</a:t>
            </a:r>
          </a:p>
        </p:txBody>
      </p:sp>
      <p:sp>
        <p:nvSpPr>
          <p:cNvPr id="8" name="TextovéPole 7">
            <a:extLst>
              <a:ext uri="{FF2B5EF4-FFF2-40B4-BE49-F238E27FC236}">
                <a16:creationId xmlns:a16="http://schemas.microsoft.com/office/drawing/2014/main" id="{AAF8E1AA-0400-4DA9-B2C8-6EBA11AB5DED}"/>
              </a:ext>
            </a:extLst>
          </p:cNvPr>
          <p:cNvSpPr txBox="1"/>
          <p:nvPr/>
        </p:nvSpPr>
        <p:spPr>
          <a:xfrm>
            <a:off x="4710183" y="2413516"/>
            <a:ext cx="3679341" cy="369332"/>
          </a:xfrm>
          <a:prstGeom prst="rect">
            <a:avLst/>
          </a:prstGeom>
          <a:noFill/>
        </p:spPr>
        <p:txBody>
          <a:bodyPr wrap="none" rtlCol="0">
            <a:spAutoFit/>
          </a:bodyPr>
          <a:lstStyle/>
          <a:p>
            <a:r>
              <a:rPr lang="cs-CZ" b="1" dirty="0"/>
              <a:t>Nádoby oddělené pohyblivou zátkou</a:t>
            </a:r>
          </a:p>
        </p:txBody>
      </p:sp>
      <p:sp>
        <p:nvSpPr>
          <p:cNvPr id="9" name="TextovéPole 8">
            <a:extLst>
              <a:ext uri="{FF2B5EF4-FFF2-40B4-BE49-F238E27FC236}">
                <a16:creationId xmlns:a16="http://schemas.microsoft.com/office/drawing/2014/main" id="{F8AAC261-5292-40BD-9250-3B355F6437C3}"/>
              </a:ext>
            </a:extLst>
          </p:cNvPr>
          <p:cNvSpPr txBox="1"/>
          <p:nvPr/>
        </p:nvSpPr>
        <p:spPr>
          <a:xfrm>
            <a:off x="1554071" y="5146242"/>
            <a:ext cx="806631" cy="369332"/>
          </a:xfrm>
          <a:prstGeom prst="rect">
            <a:avLst/>
          </a:prstGeom>
          <a:noFill/>
        </p:spPr>
        <p:txBody>
          <a:bodyPr wrap="none" rtlCol="0">
            <a:spAutoFit/>
          </a:bodyPr>
          <a:lstStyle/>
          <a:p>
            <a:r>
              <a:rPr lang="cs-CZ" dirty="0"/>
              <a:t>p</a:t>
            </a:r>
            <a:r>
              <a:rPr lang="cs-CZ" baseline="-25000" dirty="0"/>
              <a:t>1</a:t>
            </a:r>
            <a:r>
              <a:rPr lang="cs-CZ" dirty="0"/>
              <a:t> = p</a:t>
            </a:r>
            <a:r>
              <a:rPr lang="cs-CZ" baseline="-25000" dirty="0"/>
              <a:t>2</a:t>
            </a:r>
          </a:p>
        </p:txBody>
      </p:sp>
      <p:sp>
        <p:nvSpPr>
          <p:cNvPr id="10" name="TextovéPole 9">
            <a:extLst>
              <a:ext uri="{FF2B5EF4-FFF2-40B4-BE49-F238E27FC236}">
                <a16:creationId xmlns:a16="http://schemas.microsoft.com/office/drawing/2014/main" id="{1799BF4F-C233-49F3-9414-4C3326E73C81}"/>
              </a:ext>
            </a:extLst>
          </p:cNvPr>
          <p:cNvSpPr txBox="1"/>
          <p:nvPr/>
        </p:nvSpPr>
        <p:spPr>
          <a:xfrm>
            <a:off x="6259421" y="5103851"/>
            <a:ext cx="774571" cy="369332"/>
          </a:xfrm>
          <a:prstGeom prst="rect">
            <a:avLst/>
          </a:prstGeom>
          <a:noFill/>
        </p:spPr>
        <p:txBody>
          <a:bodyPr wrap="none" rtlCol="0">
            <a:spAutoFit/>
          </a:bodyPr>
          <a:lstStyle/>
          <a:p>
            <a:r>
              <a:rPr lang="cs-CZ" dirty="0"/>
              <a:t>F</a:t>
            </a:r>
            <a:r>
              <a:rPr lang="cs-CZ" baseline="-25000" dirty="0"/>
              <a:t>1</a:t>
            </a:r>
            <a:r>
              <a:rPr lang="cs-CZ" dirty="0"/>
              <a:t> = F</a:t>
            </a:r>
            <a:r>
              <a:rPr lang="cs-CZ" baseline="-25000" dirty="0"/>
              <a:t>2</a:t>
            </a:r>
          </a:p>
        </p:txBody>
      </p:sp>
    </p:spTree>
    <p:extLst>
      <p:ext uri="{BB962C8B-B14F-4D97-AF65-F5344CB8AC3E}">
        <p14:creationId xmlns:p14="http://schemas.microsoft.com/office/powerpoint/2010/main" val="1516526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3EFC096C-F820-476E-9238-3C2F707F0A87}"/>
              </a:ext>
            </a:extLst>
          </p:cNvPr>
          <p:cNvPicPr>
            <a:picLocks noChangeAspect="1"/>
          </p:cNvPicPr>
          <p:nvPr/>
        </p:nvPicPr>
        <p:blipFill>
          <a:blip r:embed="rId2"/>
          <a:stretch>
            <a:fillRect/>
          </a:stretch>
        </p:blipFill>
        <p:spPr>
          <a:xfrm>
            <a:off x="3146538" y="3088058"/>
            <a:ext cx="2187461" cy="1599434"/>
          </a:xfrm>
          <a:prstGeom prst="rect">
            <a:avLst/>
          </a:prstGeom>
        </p:spPr>
      </p:pic>
      <p:pic>
        <p:nvPicPr>
          <p:cNvPr id="20482" name="Picture 2" descr="4.2.2 Spojené nádoby − nádoby spojené u dna tak, že protékat z jedné do  druhé − hladiny v jednotlivých ramenech s j">
            <a:extLst>
              <a:ext uri="{FF2B5EF4-FFF2-40B4-BE49-F238E27FC236}">
                <a16:creationId xmlns:a16="http://schemas.microsoft.com/office/drawing/2014/main" id="{F3BD55A3-B0DA-4B71-A52C-590688B709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7776" y="4921521"/>
            <a:ext cx="2413163" cy="1447898"/>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Spojené nádoby">
            <a:extLst>
              <a:ext uri="{FF2B5EF4-FFF2-40B4-BE49-F238E27FC236}">
                <a16:creationId xmlns:a16="http://schemas.microsoft.com/office/drawing/2014/main" id="{2669AC72-909C-410E-BC95-3C8AAB9396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7349" y="2712245"/>
            <a:ext cx="3533775" cy="39504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Watering can">
            <a:extLst>
              <a:ext uri="{FF2B5EF4-FFF2-40B4-BE49-F238E27FC236}">
                <a16:creationId xmlns:a16="http://schemas.microsoft.com/office/drawing/2014/main" id="{CA4C51B1-FD61-4E61-BEBB-1D1D16B86A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6706" y="488581"/>
            <a:ext cx="3854105" cy="2165165"/>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a:extLst>
              <a:ext uri="{FF2B5EF4-FFF2-40B4-BE49-F238E27FC236}">
                <a16:creationId xmlns:a16="http://schemas.microsoft.com/office/drawing/2014/main" id="{AAA64B97-055A-4F7D-9AD6-928A88CF1D94}"/>
              </a:ext>
            </a:extLst>
          </p:cNvPr>
          <p:cNvPicPr>
            <a:picLocks noChangeAspect="1"/>
          </p:cNvPicPr>
          <p:nvPr/>
        </p:nvPicPr>
        <p:blipFill>
          <a:blip r:embed="rId6"/>
          <a:stretch>
            <a:fillRect/>
          </a:stretch>
        </p:blipFill>
        <p:spPr>
          <a:xfrm>
            <a:off x="885528" y="1189568"/>
            <a:ext cx="3354740" cy="1266825"/>
          </a:xfrm>
          <a:prstGeom prst="rect">
            <a:avLst/>
          </a:prstGeom>
        </p:spPr>
      </p:pic>
      <p:sp>
        <p:nvSpPr>
          <p:cNvPr id="13" name="TextovéPole 12">
            <a:extLst>
              <a:ext uri="{FF2B5EF4-FFF2-40B4-BE49-F238E27FC236}">
                <a16:creationId xmlns:a16="http://schemas.microsoft.com/office/drawing/2014/main" id="{789D5837-8B02-483D-A9B6-65C106C2DEC1}"/>
              </a:ext>
            </a:extLst>
          </p:cNvPr>
          <p:cNvSpPr txBox="1"/>
          <p:nvPr/>
        </p:nvSpPr>
        <p:spPr>
          <a:xfrm>
            <a:off x="1021373" y="705474"/>
            <a:ext cx="3218895" cy="400110"/>
          </a:xfrm>
          <a:prstGeom prst="rect">
            <a:avLst/>
          </a:prstGeom>
          <a:noFill/>
        </p:spPr>
        <p:txBody>
          <a:bodyPr wrap="none" rtlCol="0">
            <a:spAutoFit/>
          </a:bodyPr>
          <a:lstStyle/>
          <a:p>
            <a:r>
              <a:rPr lang="cs-CZ" sz="2000" dirty="0"/>
              <a:t>Která konev je nejvhodnější ?</a:t>
            </a:r>
          </a:p>
        </p:txBody>
      </p:sp>
      <p:sp>
        <p:nvSpPr>
          <p:cNvPr id="15" name="TextovéPole 14">
            <a:extLst>
              <a:ext uri="{FF2B5EF4-FFF2-40B4-BE49-F238E27FC236}">
                <a16:creationId xmlns:a16="http://schemas.microsoft.com/office/drawing/2014/main" id="{66E91FBB-35B8-48BD-BE37-14E141D9B884}"/>
              </a:ext>
            </a:extLst>
          </p:cNvPr>
          <p:cNvSpPr txBox="1"/>
          <p:nvPr/>
        </p:nvSpPr>
        <p:spPr>
          <a:xfrm>
            <a:off x="223189" y="179158"/>
            <a:ext cx="1072730" cy="461665"/>
          </a:xfrm>
          <a:prstGeom prst="rect">
            <a:avLst/>
          </a:prstGeom>
          <a:noFill/>
        </p:spPr>
        <p:txBody>
          <a:bodyPr wrap="none" rtlCol="0">
            <a:spAutoFit/>
          </a:bodyPr>
          <a:lstStyle/>
          <a:p>
            <a:r>
              <a:rPr lang="cs-CZ" sz="2400" b="1" dirty="0"/>
              <a:t>Příklad</a:t>
            </a:r>
          </a:p>
        </p:txBody>
      </p:sp>
      <p:pic>
        <p:nvPicPr>
          <p:cNvPr id="20486" name="Picture 6" descr="Spojené nádoby">
            <a:extLst>
              <a:ext uri="{FF2B5EF4-FFF2-40B4-BE49-F238E27FC236}">
                <a16:creationId xmlns:a16="http://schemas.microsoft.com/office/drawing/2014/main" id="{AA06DF89-BE44-422B-BD5D-CDA643B210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5816" y="3005139"/>
            <a:ext cx="24955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9" name="Obrázek 18">
            <a:extLst>
              <a:ext uri="{FF2B5EF4-FFF2-40B4-BE49-F238E27FC236}">
                <a16:creationId xmlns:a16="http://schemas.microsoft.com/office/drawing/2014/main" id="{DB292BE5-C5A6-4A0D-B801-E749EDA66796}"/>
              </a:ext>
            </a:extLst>
          </p:cNvPr>
          <p:cNvPicPr>
            <a:picLocks noChangeAspect="1"/>
          </p:cNvPicPr>
          <p:nvPr/>
        </p:nvPicPr>
        <p:blipFill>
          <a:blip r:embed="rId8"/>
          <a:stretch>
            <a:fillRect/>
          </a:stretch>
        </p:blipFill>
        <p:spPr>
          <a:xfrm>
            <a:off x="223189" y="5160714"/>
            <a:ext cx="2413163" cy="1502025"/>
          </a:xfrm>
          <a:prstGeom prst="rect">
            <a:avLst/>
          </a:prstGeom>
        </p:spPr>
      </p:pic>
    </p:spTree>
    <p:extLst>
      <p:ext uri="{BB962C8B-B14F-4D97-AF65-F5344CB8AC3E}">
        <p14:creationId xmlns:p14="http://schemas.microsoft.com/office/powerpoint/2010/main" val="399609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81DB4492-591C-49F9-BEFA-D4AB4B366A59}"/>
              </a:ext>
            </a:extLst>
          </p:cNvPr>
          <p:cNvPicPr>
            <a:picLocks noChangeAspect="1"/>
          </p:cNvPicPr>
          <p:nvPr/>
        </p:nvPicPr>
        <p:blipFill>
          <a:blip r:embed="rId2"/>
          <a:stretch>
            <a:fillRect/>
          </a:stretch>
        </p:blipFill>
        <p:spPr>
          <a:xfrm>
            <a:off x="6958015" y="109990"/>
            <a:ext cx="2019300" cy="3263900"/>
          </a:xfrm>
          <a:prstGeom prst="rect">
            <a:avLst/>
          </a:prstGeom>
        </p:spPr>
      </p:pic>
      <p:sp>
        <p:nvSpPr>
          <p:cNvPr id="7" name="TextovéPole 6">
            <a:extLst>
              <a:ext uri="{FF2B5EF4-FFF2-40B4-BE49-F238E27FC236}">
                <a16:creationId xmlns:a16="http://schemas.microsoft.com/office/drawing/2014/main" id="{F7FDCB33-A0D8-45D0-B6A8-985FB4BDCC1C}"/>
              </a:ext>
            </a:extLst>
          </p:cNvPr>
          <p:cNvSpPr txBox="1"/>
          <p:nvPr/>
        </p:nvSpPr>
        <p:spPr>
          <a:xfrm>
            <a:off x="197644" y="734323"/>
            <a:ext cx="6796089" cy="1631216"/>
          </a:xfrm>
          <a:prstGeom prst="rect">
            <a:avLst/>
          </a:prstGeom>
          <a:noFill/>
        </p:spPr>
        <p:txBody>
          <a:bodyPr wrap="square">
            <a:spAutoFit/>
          </a:bodyPr>
          <a:lstStyle/>
          <a:p>
            <a:pPr algn="just"/>
            <a:r>
              <a:rPr lang="cs-CZ" sz="2000" b="0" i="0" dirty="0">
                <a:solidFill>
                  <a:srgbClr val="222222"/>
                </a:solidFill>
                <a:effectLst/>
              </a:rPr>
              <a:t>B. </a:t>
            </a:r>
            <a:r>
              <a:rPr lang="en-US" sz="2000" b="0" i="0" dirty="0">
                <a:solidFill>
                  <a:srgbClr val="222222"/>
                </a:solidFill>
                <a:effectLst/>
              </a:rPr>
              <a:t>Pascal </a:t>
            </a:r>
            <a:r>
              <a:rPr lang="cs-CZ" sz="2000" dirty="0">
                <a:solidFill>
                  <a:srgbClr val="222222"/>
                </a:solidFill>
              </a:rPr>
              <a:t>umístil</a:t>
            </a:r>
            <a:r>
              <a:rPr lang="en-US" sz="2000" b="0" i="0" dirty="0">
                <a:solidFill>
                  <a:srgbClr val="222222"/>
                </a:solidFill>
                <a:effectLst/>
              </a:rPr>
              <a:t> </a:t>
            </a:r>
            <a:r>
              <a:rPr lang="cs-CZ" sz="2000" b="0" i="0" dirty="0">
                <a:solidFill>
                  <a:srgbClr val="222222"/>
                </a:solidFill>
                <a:effectLst/>
              </a:rPr>
              <a:t>dlouhou tenkou trubici o poloměru </a:t>
            </a:r>
            <a:r>
              <a:rPr lang="en-US" sz="2000" b="0" i="0" dirty="0">
                <a:solidFill>
                  <a:srgbClr val="222222"/>
                </a:solidFill>
                <a:effectLst/>
              </a:rPr>
              <a:t>0.30 cm </a:t>
            </a:r>
            <a:r>
              <a:rPr lang="cs-CZ" sz="2000" b="0" i="0" dirty="0">
                <a:solidFill>
                  <a:srgbClr val="222222"/>
                </a:solidFill>
                <a:effectLst/>
              </a:rPr>
              <a:t>vertikálně do vinného sudu poloměru</a:t>
            </a:r>
            <a:r>
              <a:rPr lang="en-US" sz="2000" b="0" i="0" dirty="0">
                <a:solidFill>
                  <a:srgbClr val="222222"/>
                </a:solidFill>
                <a:effectLst/>
              </a:rPr>
              <a:t> 21 cm. </a:t>
            </a:r>
            <a:r>
              <a:rPr lang="cs-CZ" sz="2000" b="0" i="0" dirty="0">
                <a:solidFill>
                  <a:srgbClr val="222222"/>
                </a:solidFill>
                <a:effectLst/>
              </a:rPr>
              <a:t>Sud byl plněn vodou až hladina v trubici dosáhla výšky </a:t>
            </a:r>
            <a:r>
              <a:rPr lang="en-US" sz="2000" b="0" i="0" dirty="0">
                <a:solidFill>
                  <a:srgbClr val="222222"/>
                </a:solidFill>
                <a:effectLst/>
              </a:rPr>
              <a:t>12 m, </a:t>
            </a:r>
            <a:r>
              <a:rPr lang="cs-CZ" sz="2000" b="0" i="0" dirty="0">
                <a:solidFill>
                  <a:srgbClr val="222222"/>
                </a:solidFill>
                <a:effectLst/>
              </a:rPr>
              <a:t>potom sud praskl</a:t>
            </a:r>
            <a:r>
              <a:rPr lang="en-US" sz="2000" b="0" i="0" dirty="0">
                <a:solidFill>
                  <a:srgbClr val="222222"/>
                </a:solidFill>
                <a:effectLst/>
              </a:rPr>
              <a:t>. </a:t>
            </a:r>
            <a:r>
              <a:rPr lang="cs-CZ" sz="2000" b="0" i="0" dirty="0">
                <a:solidFill>
                  <a:srgbClr val="222222"/>
                </a:solidFill>
                <a:effectLst/>
              </a:rPr>
              <a:t>Určete množství vody v trubici a sílu kterou působila voda na víko sudu těsně před prasknutím.</a:t>
            </a:r>
            <a:endParaRPr lang="cs-CZ" sz="2000" dirty="0"/>
          </a:p>
        </p:txBody>
      </p:sp>
      <p:sp>
        <p:nvSpPr>
          <p:cNvPr id="9" name="TextovéPole 8">
            <a:extLst>
              <a:ext uri="{FF2B5EF4-FFF2-40B4-BE49-F238E27FC236}">
                <a16:creationId xmlns:a16="http://schemas.microsoft.com/office/drawing/2014/main" id="{08F7606E-4017-4904-979A-BCAEDAAC8388}"/>
              </a:ext>
            </a:extLst>
          </p:cNvPr>
          <p:cNvSpPr txBox="1"/>
          <p:nvPr/>
        </p:nvSpPr>
        <p:spPr>
          <a:xfrm>
            <a:off x="3374233" y="2754447"/>
            <a:ext cx="3300412" cy="400110"/>
          </a:xfrm>
          <a:prstGeom prst="rect">
            <a:avLst/>
          </a:prstGeom>
          <a:noFill/>
        </p:spPr>
        <p:txBody>
          <a:bodyPr wrap="square">
            <a:spAutoFit/>
          </a:bodyPr>
          <a:lstStyle/>
          <a:p>
            <a:r>
              <a:rPr lang="en-US" sz="2000" b="0" i="0" dirty="0">
                <a:solidFill>
                  <a:srgbClr val="333333"/>
                </a:solidFill>
                <a:effectLst/>
                <a:highlight>
                  <a:srgbClr val="FFFF00"/>
                </a:highlight>
              </a:rPr>
              <a:t>m =V</a:t>
            </a:r>
            <a:r>
              <a:rPr lang="cs-CZ" sz="2000" b="0" i="0" dirty="0">
                <a:solidFill>
                  <a:srgbClr val="333333"/>
                </a:solidFill>
                <a:effectLst/>
                <a:highlight>
                  <a:srgbClr val="FFFF00"/>
                </a:highlight>
              </a:rPr>
              <a:t>.</a:t>
            </a:r>
            <a:r>
              <a:rPr lang="en-US" sz="2000" b="0" i="0" dirty="0" err="1">
                <a:solidFill>
                  <a:srgbClr val="333333"/>
                </a:solidFill>
                <a:effectLst/>
                <a:highlight>
                  <a:srgbClr val="FFFF00"/>
                </a:highlight>
              </a:rPr>
              <a:t>ρ</a:t>
            </a:r>
            <a:r>
              <a:rPr lang="en-US" sz="2000" b="0" i="0" baseline="-25000" dirty="0" err="1">
                <a:solidFill>
                  <a:srgbClr val="333333"/>
                </a:solidFill>
                <a:effectLst/>
                <a:highlight>
                  <a:srgbClr val="FFFF00"/>
                </a:highlight>
              </a:rPr>
              <a:t>w</a:t>
            </a:r>
            <a:r>
              <a:rPr lang="en-US" sz="2000" b="0" i="0" dirty="0">
                <a:solidFill>
                  <a:srgbClr val="333333"/>
                </a:solidFill>
                <a:effectLst/>
                <a:highlight>
                  <a:srgbClr val="FFFF00"/>
                </a:highlight>
              </a:rPr>
              <a:t> = π</a:t>
            </a:r>
            <a:r>
              <a:rPr lang="cs-CZ" sz="2000" dirty="0">
                <a:solidFill>
                  <a:srgbClr val="333333"/>
                </a:solidFill>
                <a:highlight>
                  <a:srgbClr val="FFFF00"/>
                </a:highlight>
              </a:rPr>
              <a:t>.</a:t>
            </a:r>
            <a:r>
              <a:rPr lang="en-US" sz="2000" b="0" i="0" dirty="0">
                <a:solidFill>
                  <a:srgbClr val="333333"/>
                </a:solidFill>
                <a:effectLst/>
                <a:highlight>
                  <a:srgbClr val="FFFF00"/>
                </a:highlight>
              </a:rPr>
              <a:t>r</a:t>
            </a:r>
            <a:r>
              <a:rPr lang="en-US" sz="2000" b="0" i="0" baseline="30000" dirty="0">
                <a:solidFill>
                  <a:srgbClr val="333333"/>
                </a:solidFill>
                <a:effectLst/>
                <a:highlight>
                  <a:srgbClr val="FFFF00"/>
                </a:highlight>
              </a:rPr>
              <a:t>2</a:t>
            </a:r>
            <a:r>
              <a:rPr lang="cs-CZ" sz="2000" b="0" i="0" dirty="0">
                <a:solidFill>
                  <a:srgbClr val="333333"/>
                </a:solidFill>
                <a:effectLst/>
                <a:highlight>
                  <a:srgbClr val="FFFF00"/>
                </a:highlight>
              </a:rPr>
              <a:t>.</a:t>
            </a:r>
            <a:r>
              <a:rPr lang="en-US" sz="2000" b="0" i="0" dirty="0">
                <a:solidFill>
                  <a:srgbClr val="333333"/>
                </a:solidFill>
                <a:effectLst/>
                <a:highlight>
                  <a:srgbClr val="FFFF00"/>
                </a:highlight>
              </a:rPr>
              <a:t>h</a:t>
            </a:r>
            <a:r>
              <a:rPr lang="cs-CZ" sz="2000" b="0" i="0" dirty="0">
                <a:solidFill>
                  <a:srgbClr val="333333"/>
                </a:solidFill>
                <a:effectLst/>
                <a:highlight>
                  <a:srgbClr val="FFFF00"/>
                </a:highlight>
              </a:rPr>
              <a:t>.</a:t>
            </a:r>
            <a:r>
              <a:rPr lang="en-US" sz="2000" b="0" i="0" dirty="0" err="1">
                <a:solidFill>
                  <a:srgbClr val="333333"/>
                </a:solidFill>
                <a:effectLst/>
                <a:highlight>
                  <a:srgbClr val="FFFF00"/>
                </a:highlight>
              </a:rPr>
              <a:t>ρ</a:t>
            </a:r>
            <a:r>
              <a:rPr lang="en-US" sz="2000" b="0" i="0" baseline="-25000" dirty="0" err="1">
                <a:solidFill>
                  <a:srgbClr val="333333"/>
                </a:solidFill>
                <a:effectLst/>
                <a:highlight>
                  <a:srgbClr val="FFFF00"/>
                </a:highlight>
              </a:rPr>
              <a:t>w</a:t>
            </a:r>
            <a:r>
              <a:rPr lang="en-US" sz="2000" b="0" i="0" dirty="0">
                <a:solidFill>
                  <a:srgbClr val="333333"/>
                </a:solidFill>
                <a:effectLst/>
                <a:highlight>
                  <a:srgbClr val="FFFF00"/>
                </a:highlight>
              </a:rPr>
              <a:t> =</a:t>
            </a:r>
            <a:r>
              <a:rPr lang="cs-CZ" sz="2000" b="0" i="0" dirty="0">
                <a:solidFill>
                  <a:srgbClr val="333333"/>
                </a:solidFill>
                <a:effectLst/>
                <a:highlight>
                  <a:srgbClr val="FFFF00"/>
                </a:highlight>
              </a:rPr>
              <a:t> </a:t>
            </a:r>
            <a:r>
              <a:rPr lang="en-US" sz="2000" b="0" i="0" u="sng" dirty="0">
                <a:solidFill>
                  <a:srgbClr val="333333"/>
                </a:solidFill>
                <a:effectLst/>
                <a:highlight>
                  <a:srgbClr val="FFFF00"/>
                </a:highlight>
              </a:rPr>
              <a:t>0.41</a:t>
            </a:r>
            <a:r>
              <a:rPr lang="cs-CZ" sz="2000" b="0" i="0" u="sng" dirty="0">
                <a:solidFill>
                  <a:srgbClr val="333333"/>
                </a:solidFill>
                <a:effectLst/>
                <a:highlight>
                  <a:srgbClr val="FFFF00"/>
                </a:highlight>
              </a:rPr>
              <a:t> </a:t>
            </a:r>
            <a:r>
              <a:rPr lang="en-US" sz="2000" b="0" i="0" u="sng" dirty="0">
                <a:solidFill>
                  <a:srgbClr val="333333"/>
                </a:solidFill>
                <a:effectLst/>
                <a:highlight>
                  <a:srgbClr val="FFFF00"/>
                </a:highlight>
              </a:rPr>
              <a:t>kg</a:t>
            </a:r>
            <a:r>
              <a:rPr lang="en-US" sz="2000" b="0" i="0" dirty="0">
                <a:solidFill>
                  <a:srgbClr val="333333"/>
                </a:solidFill>
                <a:effectLst/>
                <a:highlight>
                  <a:srgbClr val="FFFF00"/>
                </a:highlight>
              </a:rPr>
              <a:t> </a:t>
            </a:r>
            <a:endParaRPr lang="cs-CZ" sz="2000" dirty="0">
              <a:highlight>
                <a:srgbClr val="FFFF00"/>
              </a:highlight>
            </a:endParaRPr>
          </a:p>
        </p:txBody>
      </p:sp>
      <p:sp>
        <p:nvSpPr>
          <p:cNvPr id="11" name="TextovéPole 10">
            <a:extLst>
              <a:ext uri="{FF2B5EF4-FFF2-40B4-BE49-F238E27FC236}">
                <a16:creationId xmlns:a16="http://schemas.microsoft.com/office/drawing/2014/main" id="{8B3313DE-D87A-49AC-B998-40FCB9271874}"/>
              </a:ext>
            </a:extLst>
          </p:cNvPr>
          <p:cNvSpPr txBox="1"/>
          <p:nvPr/>
        </p:nvSpPr>
        <p:spPr>
          <a:xfrm>
            <a:off x="252413" y="2453670"/>
            <a:ext cx="2909887" cy="1938992"/>
          </a:xfrm>
          <a:prstGeom prst="rect">
            <a:avLst/>
          </a:prstGeom>
          <a:noFill/>
        </p:spPr>
        <p:txBody>
          <a:bodyPr wrap="square">
            <a:spAutoFit/>
          </a:bodyPr>
          <a:lstStyle/>
          <a:p>
            <a:r>
              <a:rPr lang="cs-CZ" sz="2000" b="0" i="0" dirty="0">
                <a:solidFill>
                  <a:srgbClr val="222222"/>
                </a:solidFill>
                <a:effectLst/>
              </a:rPr>
              <a:t>r</a:t>
            </a:r>
            <a:r>
              <a:rPr lang="en-US" sz="2000" b="0" i="0" dirty="0">
                <a:solidFill>
                  <a:srgbClr val="222222"/>
                </a:solidFill>
                <a:effectLst/>
              </a:rPr>
              <a:t> = 0.30</a:t>
            </a:r>
            <a:r>
              <a:rPr lang="cs-CZ" sz="2000" b="0" i="0" dirty="0">
                <a:solidFill>
                  <a:srgbClr val="222222"/>
                </a:solidFill>
                <a:effectLst/>
              </a:rPr>
              <a:t> cm = 0,0003 m</a:t>
            </a:r>
          </a:p>
          <a:p>
            <a:r>
              <a:rPr lang="cs-CZ" sz="2000" dirty="0">
                <a:solidFill>
                  <a:srgbClr val="222222"/>
                </a:solidFill>
              </a:rPr>
              <a:t>R = 21 cm = 0,21 m</a:t>
            </a:r>
          </a:p>
          <a:p>
            <a:r>
              <a:rPr lang="cs-CZ" sz="2000" b="0" i="0" dirty="0">
                <a:solidFill>
                  <a:srgbClr val="222222"/>
                </a:solidFill>
                <a:effectLst/>
              </a:rPr>
              <a:t>h = 12 m</a:t>
            </a:r>
          </a:p>
          <a:p>
            <a:r>
              <a:rPr lang="en-US" sz="2000" b="0" i="0" dirty="0" err="1">
                <a:solidFill>
                  <a:srgbClr val="333333"/>
                </a:solidFill>
                <a:effectLst/>
              </a:rPr>
              <a:t>ρ</a:t>
            </a:r>
            <a:r>
              <a:rPr lang="en-US" sz="2000" b="0" i="0" baseline="-25000" dirty="0" err="1">
                <a:solidFill>
                  <a:srgbClr val="333333"/>
                </a:solidFill>
                <a:effectLst/>
              </a:rPr>
              <a:t>w</a:t>
            </a:r>
            <a:r>
              <a:rPr lang="cs-CZ" sz="2000" b="0" i="0" baseline="-25000" dirty="0">
                <a:solidFill>
                  <a:srgbClr val="333333"/>
                </a:solidFill>
                <a:effectLst/>
              </a:rPr>
              <a:t> </a:t>
            </a:r>
            <a:r>
              <a:rPr lang="cs-CZ" sz="2000" b="0" i="0" dirty="0">
                <a:solidFill>
                  <a:srgbClr val="333333"/>
                </a:solidFill>
                <a:effectLst/>
              </a:rPr>
              <a:t>= 1000 kg.m</a:t>
            </a:r>
            <a:r>
              <a:rPr lang="cs-CZ" sz="2000" b="0" i="0" baseline="30000" dirty="0">
                <a:solidFill>
                  <a:srgbClr val="333333"/>
                </a:solidFill>
                <a:effectLst/>
              </a:rPr>
              <a:t>-3</a:t>
            </a:r>
          </a:p>
          <a:p>
            <a:r>
              <a:rPr lang="cs-CZ" sz="2000" dirty="0"/>
              <a:t>m = ?</a:t>
            </a:r>
          </a:p>
          <a:p>
            <a:r>
              <a:rPr lang="cs-CZ" sz="2000" dirty="0"/>
              <a:t>F = ?</a:t>
            </a:r>
          </a:p>
        </p:txBody>
      </p:sp>
      <p:sp>
        <p:nvSpPr>
          <p:cNvPr id="2" name="TextovéPole 1">
            <a:extLst>
              <a:ext uri="{FF2B5EF4-FFF2-40B4-BE49-F238E27FC236}">
                <a16:creationId xmlns:a16="http://schemas.microsoft.com/office/drawing/2014/main" id="{383C3E71-2C6A-4CAE-80D9-2F286A902392}"/>
              </a:ext>
            </a:extLst>
          </p:cNvPr>
          <p:cNvSpPr txBox="1"/>
          <p:nvPr/>
        </p:nvSpPr>
        <p:spPr>
          <a:xfrm>
            <a:off x="161927" y="5116794"/>
            <a:ext cx="6796088" cy="1631216"/>
          </a:xfrm>
          <a:prstGeom prst="rect">
            <a:avLst/>
          </a:prstGeom>
          <a:noFill/>
        </p:spPr>
        <p:txBody>
          <a:bodyPr wrap="square">
            <a:spAutoFit/>
          </a:bodyPr>
          <a:lstStyle/>
          <a:p>
            <a:pPr algn="just"/>
            <a:r>
              <a:rPr lang="cs-CZ" sz="2000" dirty="0"/>
              <a:t>Kromě tlaku krve vytvořeného srdcem působí na krev i hydrostatický tlak. Žirafa měří asi 4 metry, krk má dlouhý přibližně 2 velký. Aby nedošlo k poškození krevního oběhu, jsou žirafy vybaveny soustavou chlopní v cévách a pružnějšími žilními stěnami.</a:t>
            </a:r>
          </a:p>
        </p:txBody>
      </p:sp>
      <p:pic>
        <p:nvPicPr>
          <p:cNvPr id="3" name="Picture 2" descr="See the source image">
            <a:extLst>
              <a:ext uri="{FF2B5EF4-FFF2-40B4-BE49-F238E27FC236}">
                <a16:creationId xmlns:a16="http://schemas.microsoft.com/office/drawing/2014/main" id="{D085B808-B87D-4A87-AAF4-60BA94F1D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8515" y="3896622"/>
            <a:ext cx="1828800" cy="274320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C76A362A-2DCA-4DB9-98D4-BA2AED99A042}"/>
              </a:ext>
            </a:extLst>
          </p:cNvPr>
          <p:cNvSpPr txBox="1"/>
          <p:nvPr/>
        </p:nvSpPr>
        <p:spPr>
          <a:xfrm>
            <a:off x="252413" y="184527"/>
            <a:ext cx="1072730" cy="461665"/>
          </a:xfrm>
          <a:prstGeom prst="rect">
            <a:avLst/>
          </a:prstGeom>
          <a:noFill/>
        </p:spPr>
        <p:txBody>
          <a:bodyPr wrap="none" rtlCol="0">
            <a:spAutoFit/>
          </a:bodyPr>
          <a:lstStyle/>
          <a:p>
            <a:r>
              <a:rPr lang="cs-CZ" sz="2400" b="1" dirty="0"/>
              <a:t>Příklad</a:t>
            </a:r>
          </a:p>
        </p:txBody>
      </p:sp>
      <p:sp>
        <p:nvSpPr>
          <p:cNvPr id="6" name="TextovéPole 5">
            <a:extLst>
              <a:ext uri="{FF2B5EF4-FFF2-40B4-BE49-F238E27FC236}">
                <a16:creationId xmlns:a16="http://schemas.microsoft.com/office/drawing/2014/main" id="{9B912573-545A-4769-BFB5-BC4391CB2045}"/>
              </a:ext>
            </a:extLst>
          </p:cNvPr>
          <p:cNvSpPr txBox="1"/>
          <p:nvPr/>
        </p:nvSpPr>
        <p:spPr>
          <a:xfrm>
            <a:off x="131555" y="4655129"/>
            <a:ext cx="1072730" cy="461665"/>
          </a:xfrm>
          <a:prstGeom prst="rect">
            <a:avLst/>
          </a:prstGeom>
          <a:noFill/>
        </p:spPr>
        <p:txBody>
          <a:bodyPr wrap="none" rtlCol="0">
            <a:spAutoFit/>
          </a:bodyPr>
          <a:lstStyle/>
          <a:p>
            <a:r>
              <a:rPr lang="cs-CZ" sz="2400" b="1" dirty="0"/>
              <a:t>Příklad</a:t>
            </a:r>
          </a:p>
        </p:txBody>
      </p:sp>
    </p:spTree>
    <p:extLst>
      <p:ext uri="{BB962C8B-B14F-4D97-AF65-F5344CB8AC3E}">
        <p14:creationId xmlns:p14="http://schemas.microsoft.com/office/powerpoint/2010/main" val="2945981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D54D135D-585F-4FD6-BBF1-0A5427BB8C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6450" y="285750"/>
            <a:ext cx="3000375" cy="22479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OSTNOKOŽCI">
            <a:extLst>
              <a:ext uri="{FF2B5EF4-FFF2-40B4-BE49-F238E27FC236}">
                <a16:creationId xmlns:a16="http://schemas.microsoft.com/office/drawing/2014/main" id="{58D31C46-2A34-4D0E-B1C8-4828B1E4F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929188"/>
            <a:ext cx="2581275" cy="177165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Ostnokožci - Biomach, výpisky z biologie">
            <a:extLst>
              <a:ext uri="{FF2B5EF4-FFF2-40B4-BE49-F238E27FC236}">
                <a16:creationId xmlns:a16="http://schemas.microsoft.com/office/drawing/2014/main" id="{B58F90FE-5F95-476B-8D52-DF53FC49C4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5950" y="2624138"/>
            <a:ext cx="3224123" cy="2135981"/>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F2925767-E91C-4773-B731-FF77F914C8B9}"/>
              </a:ext>
            </a:extLst>
          </p:cNvPr>
          <p:cNvPicPr>
            <a:picLocks noChangeAspect="1"/>
          </p:cNvPicPr>
          <p:nvPr/>
        </p:nvPicPr>
        <p:blipFill>
          <a:blip r:embed="rId5"/>
          <a:stretch>
            <a:fillRect/>
          </a:stretch>
        </p:blipFill>
        <p:spPr>
          <a:xfrm>
            <a:off x="381000" y="340013"/>
            <a:ext cx="2214562" cy="2193637"/>
          </a:xfrm>
          <a:prstGeom prst="rect">
            <a:avLst/>
          </a:prstGeom>
        </p:spPr>
      </p:pic>
      <p:sp>
        <p:nvSpPr>
          <p:cNvPr id="10" name="TextovéPole 9">
            <a:extLst>
              <a:ext uri="{FF2B5EF4-FFF2-40B4-BE49-F238E27FC236}">
                <a16:creationId xmlns:a16="http://schemas.microsoft.com/office/drawing/2014/main" id="{A3A4C20D-5709-4C91-9A5C-4A303DB19B96}"/>
              </a:ext>
            </a:extLst>
          </p:cNvPr>
          <p:cNvSpPr txBox="1"/>
          <p:nvPr/>
        </p:nvSpPr>
        <p:spPr>
          <a:xfrm>
            <a:off x="381000" y="3086815"/>
            <a:ext cx="5314950" cy="3477875"/>
          </a:xfrm>
          <a:prstGeom prst="rect">
            <a:avLst/>
          </a:prstGeom>
          <a:noFill/>
        </p:spPr>
        <p:txBody>
          <a:bodyPr wrap="square">
            <a:spAutoFit/>
          </a:bodyPr>
          <a:lstStyle/>
          <a:p>
            <a:pPr algn="just"/>
            <a:r>
              <a:rPr lang="cs-CZ" sz="2000" b="0" i="0" dirty="0">
                <a:solidFill>
                  <a:srgbClr val="000000"/>
                </a:solidFill>
                <a:effectLst/>
              </a:rPr>
              <a:t>Uvnitř těla </a:t>
            </a:r>
            <a:r>
              <a:rPr lang="cs-CZ" sz="2000" b="1" i="0" dirty="0">
                <a:solidFill>
                  <a:srgbClr val="000000"/>
                </a:solidFill>
                <a:effectLst/>
              </a:rPr>
              <a:t>hvězdice </a:t>
            </a:r>
            <a:r>
              <a:rPr lang="cs-CZ" sz="2000" b="0" i="0" dirty="0">
                <a:solidFill>
                  <a:srgbClr val="000000"/>
                </a:solidFill>
                <a:effectLst/>
              </a:rPr>
              <a:t>se nachází síť tzv. </a:t>
            </a:r>
            <a:r>
              <a:rPr lang="cs-CZ" sz="2000" b="0" i="0" dirty="0" err="1">
                <a:solidFill>
                  <a:srgbClr val="000000"/>
                </a:solidFill>
                <a:effectLst/>
              </a:rPr>
              <a:t>coelomálních</a:t>
            </a:r>
            <a:r>
              <a:rPr lang="cs-CZ" sz="2000" b="0" i="0" dirty="0">
                <a:solidFill>
                  <a:srgbClr val="000000"/>
                </a:solidFill>
                <a:effectLst/>
              </a:rPr>
              <a:t> kanálků, které po těle rozvádí roztok s vysokým obsahem bílkovin. Soustava trubic vede k panožkám na spodní straně všech pěti ramena hvězdice a dalším výrůstkům na jejím těle, které se pohybují podle změn tlaku kapaliny.</a:t>
            </a:r>
          </a:p>
          <a:p>
            <a:pPr algn="just"/>
            <a:r>
              <a:rPr lang="cs-CZ" sz="2000" b="0" i="0" dirty="0">
                <a:solidFill>
                  <a:srgbClr val="000000"/>
                </a:solidFill>
                <a:effectLst/>
              </a:rPr>
              <a:t>Hydraulika těchto ostnokožců se označuje jako tzv. </a:t>
            </a:r>
            <a:r>
              <a:rPr lang="cs-CZ" sz="2000" b="0" i="1" dirty="0">
                <a:solidFill>
                  <a:srgbClr val="000000"/>
                </a:solidFill>
                <a:effectLst/>
              </a:rPr>
              <a:t>ambulakrální soustava</a:t>
            </a:r>
            <a:r>
              <a:rPr lang="cs-CZ" sz="2000" b="0" i="0" dirty="0">
                <a:solidFill>
                  <a:srgbClr val="000000"/>
                </a:solidFill>
                <a:effectLst/>
              </a:rPr>
              <a:t>. Ambulakrální kanálky ústící do panožek jim umožňují se při vytlačení vody přisát k podkladu a při nasátí se uvolnit.</a:t>
            </a:r>
          </a:p>
        </p:txBody>
      </p:sp>
      <p:pic>
        <p:nvPicPr>
          <p:cNvPr id="8200" name="Picture 8" descr="Virtuální muzeum - Hvězdice (Asteroidea)">
            <a:extLst>
              <a:ext uri="{FF2B5EF4-FFF2-40B4-BE49-F238E27FC236}">
                <a16:creationId xmlns:a16="http://schemas.microsoft.com/office/drawing/2014/main" id="{F89EAD0B-A346-4A75-B9A1-9D44A9B837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8451" y="309000"/>
            <a:ext cx="2857499" cy="2159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193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27858FB5-651B-4B7B-9CF5-429D1B564719}"/>
              </a:ext>
            </a:extLst>
          </p:cNvPr>
          <p:cNvSpPr txBox="1"/>
          <p:nvPr/>
        </p:nvSpPr>
        <p:spPr>
          <a:xfrm>
            <a:off x="178129" y="635419"/>
            <a:ext cx="8763002" cy="1938992"/>
          </a:xfrm>
          <a:prstGeom prst="rect">
            <a:avLst/>
          </a:prstGeom>
          <a:noFill/>
        </p:spPr>
        <p:txBody>
          <a:bodyPr wrap="square" rtlCol="0">
            <a:spAutoFit/>
          </a:bodyPr>
          <a:lstStyle/>
          <a:p>
            <a:pPr algn="just"/>
            <a:r>
              <a:rPr lang="cs-CZ" sz="2000" dirty="0"/>
              <a:t>Atmosféra je poutána k Zemi působením tíhového pole a spolu s ní koná rotační pohyb. </a:t>
            </a:r>
            <a:r>
              <a:rPr lang="cs-CZ" sz="2000" b="1" dirty="0"/>
              <a:t>Atmosférický tlak </a:t>
            </a:r>
            <a:r>
              <a:rPr lang="cs-CZ" sz="2000" dirty="0"/>
              <a:t>je síla, kterou působí atmosféra planety (obvykle chápána Země) na jednotkovou plochu v daném místě. Atmosférický tlak </a:t>
            </a:r>
            <a:r>
              <a:rPr lang="cs-CZ" sz="2000" u="sng" dirty="0"/>
              <a:t>dosahuje nejvyšších hodnot při hladině moře </a:t>
            </a:r>
            <a:r>
              <a:rPr lang="cs-CZ" sz="2000" dirty="0"/>
              <a:t>(popř. povrchu planety) a </a:t>
            </a:r>
            <a:r>
              <a:rPr lang="cs-CZ" sz="2000" u="sng" dirty="0"/>
              <a:t>s rostoucí výškou klesá</a:t>
            </a:r>
            <a:r>
              <a:rPr lang="cs-CZ" sz="2000" dirty="0"/>
              <a:t>.</a:t>
            </a:r>
          </a:p>
          <a:p>
            <a:pPr algn="just"/>
            <a:endParaRPr lang="cs-CZ" sz="2000" dirty="0"/>
          </a:p>
        </p:txBody>
      </p:sp>
      <p:sp>
        <p:nvSpPr>
          <p:cNvPr id="2" name="TextovéPole 1">
            <a:extLst>
              <a:ext uri="{FF2B5EF4-FFF2-40B4-BE49-F238E27FC236}">
                <a16:creationId xmlns:a16="http://schemas.microsoft.com/office/drawing/2014/main" id="{CF89753B-9715-4B44-9961-709728D0D89B}"/>
              </a:ext>
            </a:extLst>
          </p:cNvPr>
          <p:cNvSpPr txBox="1"/>
          <p:nvPr/>
        </p:nvSpPr>
        <p:spPr>
          <a:xfrm>
            <a:off x="42862" y="151022"/>
            <a:ext cx="2409827" cy="461665"/>
          </a:xfrm>
          <a:prstGeom prst="rect">
            <a:avLst/>
          </a:prstGeom>
          <a:noFill/>
        </p:spPr>
        <p:txBody>
          <a:bodyPr wrap="none" rtlCol="0">
            <a:spAutoFit/>
          </a:bodyPr>
          <a:lstStyle/>
          <a:p>
            <a:r>
              <a:rPr lang="cs-CZ" sz="2400" b="1" dirty="0"/>
              <a:t>Atmosférický tlak</a:t>
            </a:r>
          </a:p>
        </p:txBody>
      </p:sp>
      <p:pic>
        <p:nvPicPr>
          <p:cNvPr id="5" name="Obrázek 4">
            <a:extLst>
              <a:ext uri="{FF2B5EF4-FFF2-40B4-BE49-F238E27FC236}">
                <a16:creationId xmlns:a16="http://schemas.microsoft.com/office/drawing/2014/main" id="{CEC77048-1269-4505-9289-158482E70522}"/>
              </a:ext>
            </a:extLst>
          </p:cNvPr>
          <p:cNvPicPr>
            <a:picLocks noChangeAspect="1"/>
          </p:cNvPicPr>
          <p:nvPr/>
        </p:nvPicPr>
        <p:blipFill>
          <a:blip r:embed="rId2"/>
          <a:stretch>
            <a:fillRect/>
          </a:stretch>
        </p:blipFill>
        <p:spPr>
          <a:xfrm>
            <a:off x="4569154" y="2167139"/>
            <a:ext cx="4371977" cy="2523722"/>
          </a:xfrm>
          <a:prstGeom prst="rect">
            <a:avLst/>
          </a:prstGeom>
        </p:spPr>
      </p:pic>
      <p:pic>
        <p:nvPicPr>
          <p:cNvPr id="10242" name="Picture 2">
            <a:extLst>
              <a:ext uri="{FF2B5EF4-FFF2-40B4-BE49-F238E27FC236}">
                <a16:creationId xmlns:a16="http://schemas.microsoft.com/office/drawing/2014/main" id="{697C35B8-5605-48BE-B7CE-6456CAF9C7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113" y="2534023"/>
            <a:ext cx="4307151" cy="2523722"/>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14C23BA1-8F94-438D-AD29-24BCADBA9580}"/>
              </a:ext>
            </a:extLst>
          </p:cNvPr>
          <p:cNvPicPr>
            <a:picLocks noChangeAspect="1"/>
          </p:cNvPicPr>
          <p:nvPr/>
        </p:nvPicPr>
        <p:blipFill>
          <a:blip r:embed="rId4"/>
          <a:stretch>
            <a:fillRect/>
          </a:stretch>
        </p:blipFill>
        <p:spPr>
          <a:xfrm>
            <a:off x="2127634" y="2862994"/>
            <a:ext cx="1636786" cy="790172"/>
          </a:xfrm>
          <a:prstGeom prst="rect">
            <a:avLst/>
          </a:prstGeom>
        </p:spPr>
      </p:pic>
      <p:sp>
        <p:nvSpPr>
          <p:cNvPr id="11" name="TextovéPole 10">
            <a:extLst>
              <a:ext uri="{FF2B5EF4-FFF2-40B4-BE49-F238E27FC236}">
                <a16:creationId xmlns:a16="http://schemas.microsoft.com/office/drawing/2014/main" id="{F765D8BB-963A-4C1A-B377-51481AF9CA53}"/>
              </a:ext>
            </a:extLst>
          </p:cNvPr>
          <p:cNvSpPr txBox="1"/>
          <p:nvPr/>
        </p:nvSpPr>
        <p:spPr>
          <a:xfrm>
            <a:off x="5680737" y="6137591"/>
            <a:ext cx="1597929" cy="400110"/>
          </a:xfrm>
          <a:prstGeom prst="rect">
            <a:avLst/>
          </a:prstGeom>
          <a:noFill/>
        </p:spPr>
        <p:txBody>
          <a:bodyPr wrap="square">
            <a:spAutoFit/>
          </a:bodyPr>
          <a:lstStyle/>
          <a:p>
            <a:r>
              <a:rPr lang="el-GR" sz="2000" b="0" i="0" dirty="0">
                <a:solidFill>
                  <a:srgbClr val="3A3A3A"/>
                </a:solidFill>
                <a:effectLst/>
              </a:rPr>
              <a:t>ρ</a:t>
            </a:r>
            <a:r>
              <a:rPr lang="cs-CZ" sz="2000" b="0" i="0" dirty="0">
                <a:solidFill>
                  <a:srgbClr val="3A3A3A"/>
                </a:solidFill>
                <a:effectLst/>
              </a:rPr>
              <a:t> </a:t>
            </a:r>
            <a:r>
              <a:rPr lang="el-GR" sz="2000" b="0" i="0" dirty="0">
                <a:solidFill>
                  <a:srgbClr val="3A3A3A"/>
                </a:solidFill>
                <a:effectLst/>
              </a:rPr>
              <a:t>=</a:t>
            </a:r>
            <a:r>
              <a:rPr lang="cs-CZ" sz="2000" b="0" i="0" dirty="0">
                <a:solidFill>
                  <a:srgbClr val="3A3A3A"/>
                </a:solidFill>
                <a:effectLst/>
              </a:rPr>
              <a:t> </a:t>
            </a:r>
            <a:r>
              <a:rPr lang="cs-CZ" sz="2000" b="0" i="0" dirty="0" err="1">
                <a:solidFill>
                  <a:srgbClr val="3A3A3A"/>
                </a:solidFill>
                <a:effectLst/>
              </a:rPr>
              <a:t>M.p</a:t>
            </a:r>
            <a:r>
              <a:rPr lang="cs-CZ" sz="2000" b="0" i="0" dirty="0">
                <a:solidFill>
                  <a:srgbClr val="3A3A3A"/>
                </a:solidFill>
                <a:effectLst/>
              </a:rPr>
              <a:t> / R.T</a:t>
            </a:r>
            <a:endParaRPr lang="cs-CZ" sz="2000" dirty="0"/>
          </a:p>
        </p:txBody>
      </p:sp>
      <p:sp>
        <p:nvSpPr>
          <p:cNvPr id="21" name="TextovéPole 20">
            <a:extLst>
              <a:ext uri="{FF2B5EF4-FFF2-40B4-BE49-F238E27FC236}">
                <a16:creationId xmlns:a16="http://schemas.microsoft.com/office/drawing/2014/main" id="{14C047AB-9125-4C48-A950-E52888E535FF}"/>
              </a:ext>
            </a:extLst>
          </p:cNvPr>
          <p:cNvSpPr txBox="1"/>
          <p:nvPr/>
        </p:nvSpPr>
        <p:spPr>
          <a:xfrm>
            <a:off x="242887" y="6176428"/>
            <a:ext cx="5225387" cy="400110"/>
          </a:xfrm>
          <a:prstGeom prst="rect">
            <a:avLst/>
          </a:prstGeom>
          <a:noFill/>
        </p:spPr>
        <p:txBody>
          <a:bodyPr wrap="square">
            <a:spAutoFit/>
          </a:bodyPr>
          <a:lstStyle/>
          <a:p>
            <a:r>
              <a:rPr lang="cs-CZ" sz="2000" b="1" dirty="0"/>
              <a:t>Hustota vzduchu</a:t>
            </a:r>
            <a:r>
              <a:rPr lang="cs-CZ" sz="2000" dirty="0"/>
              <a:t> se mění s nadmořskou výškou</a:t>
            </a:r>
          </a:p>
        </p:txBody>
      </p:sp>
      <p:sp>
        <p:nvSpPr>
          <p:cNvPr id="23" name="TextovéPole 22">
            <a:extLst>
              <a:ext uri="{FF2B5EF4-FFF2-40B4-BE49-F238E27FC236}">
                <a16:creationId xmlns:a16="http://schemas.microsoft.com/office/drawing/2014/main" id="{9547253E-267F-4572-B87A-A10D458FF9EC}"/>
              </a:ext>
            </a:extLst>
          </p:cNvPr>
          <p:cNvSpPr txBox="1"/>
          <p:nvPr/>
        </p:nvSpPr>
        <p:spPr>
          <a:xfrm>
            <a:off x="178129" y="5374530"/>
            <a:ext cx="8763002" cy="646331"/>
          </a:xfrm>
          <a:prstGeom prst="rect">
            <a:avLst/>
          </a:prstGeom>
          <a:noFill/>
        </p:spPr>
        <p:txBody>
          <a:bodyPr wrap="square">
            <a:spAutoFit/>
          </a:bodyPr>
          <a:lstStyle/>
          <a:p>
            <a:r>
              <a:rPr lang="cs-CZ" b="0" i="0" dirty="0">
                <a:solidFill>
                  <a:srgbClr val="202122"/>
                </a:solidFill>
                <a:effectLst/>
                <a:latin typeface="Arial" panose="020B0604020202020204" pitchFamily="34" charset="0"/>
              </a:rPr>
              <a:t>Tlak menší než barometrický (průměrný atmosférický tlak) se nazývá </a:t>
            </a:r>
            <a:r>
              <a:rPr lang="cs-CZ" b="1" i="0" dirty="0">
                <a:solidFill>
                  <a:srgbClr val="202122"/>
                </a:solidFill>
                <a:effectLst/>
                <a:latin typeface="Arial" panose="020B0604020202020204" pitchFamily="34" charset="0"/>
              </a:rPr>
              <a:t>podtlak</a:t>
            </a:r>
            <a:r>
              <a:rPr lang="cs-CZ" b="0" i="0" dirty="0">
                <a:solidFill>
                  <a:srgbClr val="202122"/>
                </a:solidFill>
                <a:effectLst/>
                <a:latin typeface="Arial" panose="020B0604020202020204" pitchFamily="34" charset="0"/>
              </a:rPr>
              <a:t>, tlak větší než barometrický se nazývá </a:t>
            </a:r>
            <a:r>
              <a:rPr lang="cs-CZ" b="1" i="0" dirty="0">
                <a:solidFill>
                  <a:srgbClr val="202122"/>
                </a:solidFill>
                <a:effectLst/>
                <a:latin typeface="Arial" panose="020B0604020202020204" pitchFamily="34" charset="0"/>
              </a:rPr>
              <a:t>přetlak</a:t>
            </a:r>
            <a:r>
              <a:rPr lang="cs-CZ" b="0" i="0" dirty="0">
                <a:solidFill>
                  <a:srgbClr val="202122"/>
                </a:solidFill>
                <a:effectLst/>
                <a:latin typeface="Arial" panose="020B0604020202020204" pitchFamily="34" charset="0"/>
              </a:rPr>
              <a:t>.</a:t>
            </a:r>
            <a:endParaRPr lang="cs-CZ" dirty="0"/>
          </a:p>
        </p:txBody>
      </p:sp>
      <p:sp>
        <p:nvSpPr>
          <p:cNvPr id="3" name="TextovéPole 2">
            <a:extLst>
              <a:ext uri="{FF2B5EF4-FFF2-40B4-BE49-F238E27FC236}">
                <a16:creationId xmlns:a16="http://schemas.microsoft.com/office/drawing/2014/main" id="{7FB48CBC-D2C1-4079-994B-CB6419FEAEED}"/>
              </a:ext>
            </a:extLst>
          </p:cNvPr>
          <p:cNvSpPr txBox="1"/>
          <p:nvPr/>
        </p:nvSpPr>
        <p:spPr>
          <a:xfrm>
            <a:off x="1966913" y="2379842"/>
            <a:ext cx="1958228" cy="338554"/>
          </a:xfrm>
          <a:prstGeom prst="rect">
            <a:avLst/>
          </a:prstGeom>
          <a:noFill/>
        </p:spPr>
        <p:txBody>
          <a:bodyPr wrap="none" rtlCol="0">
            <a:spAutoFit/>
          </a:bodyPr>
          <a:lstStyle/>
          <a:p>
            <a:r>
              <a:rPr lang="en-US" sz="1600" dirty="0" err="1"/>
              <a:t>Barometrick</a:t>
            </a:r>
            <a:r>
              <a:rPr lang="cs-CZ" sz="1600" dirty="0"/>
              <a:t>á rovnice</a:t>
            </a:r>
          </a:p>
        </p:txBody>
      </p:sp>
    </p:spTree>
    <p:extLst>
      <p:ext uri="{BB962C8B-B14F-4D97-AF65-F5344CB8AC3E}">
        <p14:creationId xmlns:p14="http://schemas.microsoft.com/office/powerpoint/2010/main" val="248002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ovéPole 12">
            <a:extLst>
              <a:ext uri="{FF2B5EF4-FFF2-40B4-BE49-F238E27FC236}">
                <a16:creationId xmlns:a16="http://schemas.microsoft.com/office/drawing/2014/main" id="{13EF825D-2DF8-4599-8BC6-0E73B97BD096}"/>
              </a:ext>
            </a:extLst>
          </p:cNvPr>
          <p:cNvSpPr txBox="1"/>
          <p:nvPr/>
        </p:nvSpPr>
        <p:spPr>
          <a:xfrm>
            <a:off x="238124" y="4640089"/>
            <a:ext cx="7077076" cy="1754326"/>
          </a:xfrm>
          <a:prstGeom prst="rect">
            <a:avLst/>
          </a:prstGeom>
          <a:noFill/>
        </p:spPr>
        <p:txBody>
          <a:bodyPr wrap="square">
            <a:spAutoFit/>
          </a:bodyPr>
          <a:lstStyle/>
          <a:p>
            <a:r>
              <a:rPr lang="cs-CZ" sz="2000" dirty="0"/>
              <a:t>Určete tlak vzduchu v dole hlubokém 1 km při teplotě 40 °C.</a:t>
            </a:r>
          </a:p>
          <a:p>
            <a:endParaRPr lang="cs-CZ" sz="800" dirty="0"/>
          </a:p>
          <a:p>
            <a:r>
              <a:rPr lang="cs-CZ" sz="2000" dirty="0"/>
              <a:t>h = -1 km = - 1000 m</a:t>
            </a:r>
          </a:p>
          <a:p>
            <a:r>
              <a:rPr lang="cs-CZ" sz="2000" dirty="0"/>
              <a:t>T = 40 °C = </a:t>
            </a:r>
            <a:r>
              <a:rPr lang="cs-CZ" sz="2000" b="0" i="0" dirty="0">
                <a:solidFill>
                  <a:srgbClr val="3A3A3A"/>
                </a:solidFill>
                <a:effectLst/>
              </a:rPr>
              <a:t>313,15 K</a:t>
            </a:r>
          </a:p>
          <a:p>
            <a:r>
              <a:rPr lang="cs-CZ" sz="2000" b="0" i="0" dirty="0">
                <a:solidFill>
                  <a:srgbClr val="3A3A3A"/>
                </a:solidFill>
                <a:effectLst/>
              </a:rPr>
              <a:t>p</a:t>
            </a:r>
            <a:r>
              <a:rPr lang="cs-CZ" sz="2000" b="0" i="0" baseline="-25000" dirty="0">
                <a:solidFill>
                  <a:srgbClr val="3A3A3A"/>
                </a:solidFill>
                <a:effectLst/>
              </a:rPr>
              <a:t>0</a:t>
            </a:r>
            <a:r>
              <a:rPr lang="cs-CZ" sz="2000" b="0" i="0" dirty="0">
                <a:solidFill>
                  <a:srgbClr val="3A3A3A"/>
                </a:solidFill>
                <a:effectLst/>
              </a:rPr>
              <a:t> </a:t>
            </a:r>
            <a:r>
              <a:rPr lang="cs-CZ" sz="2000" dirty="0">
                <a:solidFill>
                  <a:srgbClr val="3A3A3A"/>
                </a:solidFill>
              </a:rPr>
              <a:t>= </a:t>
            </a:r>
            <a:r>
              <a:rPr lang="cs-CZ" sz="2000" b="0" i="0" dirty="0">
                <a:solidFill>
                  <a:srgbClr val="3A3A3A"/>
                </a:solidFill>
                <a:effectLst/>
              </a:rPr>
              <a:t>101,325 </a:t>
            </a:r>
            <a:r>
              <a:rPr lang="cs-CZ" sz="2000" b="0" i="0" dirty="0" err="1">
                <a:solidFill>
                  <a:srgbClr val="3A3A3A"/>
                </a:solidFill>
                <a:effectLst/>
              </a:rPr>
              <a:t>kPa</a:t>
            </a:r>
            <a:endParaRPr lang="cs-CZ" sz="2000" dirty="0"/>
          </a:p>
          <a:p>
            <a:r>
              <a:rPr lang="cs-CZ" sz="2000" dirty="0"/>
              <a:t>p = ?</a:t>
            </a:r>
          </a:p>
        </p:txBody>
      </p:sp>
      <p:sp>
        <p:nvSpPr>
          <p:cNvPr id="10" name="TextovéPole 9">
            <a:extLst>
              <a:ext uri="{FF2B5EF4-FFF2-40B4-BE49-F238E27FC236}">
                <a16:creationId xmlns:a16="http://schemas.microsoft.com/office/drawing/2014/main" id="{082E4444-A27D-4F1C-9176-4D9EEEDD3F1A}"/>
              </a:ext>
            </a:extLst>
          </p:cNvPr>
          <p:cNvSpPr txBox="1"/>
          <p:nvPr/>
        </p:nvSpPr>
        <p:spPr>
          <a:xfrm flipH="1">
            <a:off x="238124" y="4116414"/>
            <a:ext cx="1110587" cy="461665"/>
          </a:xfrm>
          <a:prstGeom prst="rect">
            <a:avLst/>
          </a:prstGeom>
          <a:noFill/>
        </p:spPr>
        <p:txBody>
          <a:bodyPr wrap="square" rtlCol="0">
            <a:spAutoFit/>
          </a:bodyPr>
          <a:lstStyle/>
          <a:p>
            <a:r>
              <a:rPr lang="cs-CZ" sz="2400" b="1" dirty="0"/>
              <a:t>Příklad</a:t>
            </a:r>
          </a:p>
        </p:txBody>
      </p:sp>
      <p:sp>
        <p:nvSpPr>
          <p:cNvPr id="16" name="TextovéPole 15">
            <a:extLst>
              <a:ext uri="{FF2B5EF4-FFF2-40B4-BE49-F238E27FC236}">
                <a16:creationId xmlns:a16="http://schemas.microsoft.com/office/drawing/2014/main" id="{C05627D1-CCDB-4DEF-A48C-585594A3243B}"/>
              </a:ext>
            </a:extLst>
          </p:cNvPr>
          <p:cNvSpPr txBox="1"/>
          <p:nvPr/>
        </p:nvSpPr>
        <p:spPr>
          <a:xfrm>
            <a:off x="3443287" y="5165684"/>
            <a:ext cx="5267326" cy="1015663"/>
          </a:xfrm>
          <a:prstGeom prst="rect">
            <a:avLst/>
          </a:prstGeom>
          <a:noFill/>
        </p:spPr>
        <p:txBody>
          <a:bodyPr wrap="square">
            <a:spAutoFit/>
          </a:bodyPr>
          <a:lstStyle/>
          <a:p>
            <a:r>
              <a:rPr lang="cs-CZ" sz="2000" b="0" i="0" dirty="0">
                <a:solidFill>
                  <a:srgbClr val="3A3A3A"/>
                </a:solidFill>
                <a:effectLst/>
              </a:rPr>
              <a:t>p = p</a:t>
            </a:r>
            <a:r>
              <a:rPr lang="cs-CZ" sz="2000" b="0" i="0" baseline="-25000" dirty="0">
                <a:solidFill>
                  <a:srgbClr val="3A3A3A"/>
                </a:solidFill>
                <a:effectLst/>
              </a:rPr>
              <a:t>0</a:t>
            </a:r>
            <a:r>
              <a:rPr lang="cs-CZ" sz="2000" b="0" i="0" dirty="0">
                <a:solidFill>
                  <a:srgbClr val="3A3A3A"/>
                </a:solidFill>
                <a:effectLst/>
              </a:rPr>
              <a:t>.exp(−</a:t>
            </a:r>
            <a:r>
              <a:rPr lang="cs-CZ" sz="2000" b="0" i="0" dirty="0" err="1">
                <a:solidFill>
                  <a:srgbClr val="3A3A3A"/>
                </a:solidFill>
                <a:effectLst/>
              </a:rPr>
              <a:t>M.g</a:t>
            </a:r>
            <a:r>
              <a:rPr lang="cs-CZ" sz="2000" b="0" i="0" dirty="0">
                <a:solidFill>
                  <a:srgbClr val="3A3A3A"/>
                </a:solidFill>
                <a:effectLst/>
              </a:rPr>
              <a:t>/(R.T) . h) = 101,325.exp[−0,029⋅9,81/(8,314⋅313,15)(−1000)] ≈ </a:t>
            </a:r>
            <a:r>
              <a:rPr lang="cs-CZ" sz="2000" b="0" i="0" u="sng" dirty="0">
                <a:solidFill>
                  <a:srgbClr val="3A3A3A"/>
                </a:solidFill>
                <a:effectLst/>
              </a:rPr>
              <a:t>113 </a:t>
            </a:r>
            <a:r>
              <a:rPr lang="cs-CZ" sz="2000" b="0" i="0" u="sng" dirty="0" err="1">
                <a:solidFill>
                  <a:srgbClr val="3A3A3A"/>
                </a:solidFill>
                <a:effectLst/>
              </a:rPr>
              <a:t>kPa</a:t>
            </a:r>
            <a:endParaRPr lang="cs-CZ" sz="2000" u="sng" dirty="0"/>
          </a:p>
        </p:txBody>
      </p:sp>
      <p:sp>
        <p:nvSpPr>
          <p:cNvPr id="14" name="TextovéPole 13">
            <a:extLst>
              <a:ext uri="{FF2B5EF4-FFF2-40B4-BE49-F238E27FC236}">
                <a16:creationId xmlns:a16="http://schemas.microsoft.com/office/drawing/2014/main" id="{637353FA-E747-4638-B422-E0416C641D3D}"/>
              </a:ext>
            </a:extLst>
          </p:cNvPr>
          <p:cNvSpPr txBox="1"/>
          <p:nvPr/>
        </p:nvSpPr>
        <p:spPr>
          <a:xfrm>
            <a:off x="238124" y="255031"/>
            <a:ext cx="7381876" cy="369332"/>
          </a:xfrm>
          <a:prstGeom prst="rect">
            <a:avLst/>
          </a:prstGeom>
          <a:noFill/>
        </p:spPr>
        <p:txBody>
          <a:bodyPr wrap="square">
            <a:spAutoFit/>
          </a:bodyPr>
          <a:lstStyle/>
          <a:p>
            <a:r>
              <a:rPr lang="cs-CZ" b="1" i="0" dirty="0">
                <a:solidFill>
                  <a:srgbClr val="202122"/>
                </a:solidFill>
                <a:effectLst/>
                <a:latin typeface="Arial" panose="020B0604020202020204" pitchFamily="34" charset="0"/>
              </a:rPr>
              <a:t>Normální tlak vzduchu</a:t>
            </a:r>
            <a:r>
              <a:rPr lang="cs-CZ" b="0" i="0" dirty="0">
                <a:solidFill>
                  <a:srgbClr val="202122"/>
                </a:solidFill>
                <a:effectLst/>
                <a:latin typeface="Arial" panose="020B0604020202020204" pitchFamily="34" charset="0"/>
              </a:rPr>
              <a:t> (</a:t>
            </a:r>
            <a:r>
              <a:rPr lang="cs-CZ" b="1" i="0" dirty="0">
                <a:solidFill>
                  <a:srgbClr val="202122"/>
                </a:solidFill>
                <a:effectLst/>
                <a:latin typeface="Arial" panose="020B0604020202020204" pitchFamily="34" charset="0"/>
              </a:rPr>
              <a:t>normální atmosférický tlak</a:t>
            </a:r>
            <a:r>
              <a:rPr lang="cs-CZ" b="0" i="0" dirty="0">
                <a:solidFill>
                  <a:srgbClr val="202122"/>
                </a:solidFill>
                <a:effectLst/>
                <a:latin typeface="Arial" panose="020B0604020202020204" pitchFamily="34" charset="0"/>
              </a:rPr>
              <a:t>) </a:t>
            </a:r>
            <a:r>
              <a:rPr lang="cs-CZ" b="0" i="1" dirty="0" err="1">
                <a:solidFill>
                  <a:srgbClr val="202122"/>
                </a:solidFill>
                <a:effectLst/>
                <a:latin typeface="Arial" panose="020B0604020202020204" pitchFamily="34" charset="0"/>
              </a:rPr>
              <a:t>p</a:t>
            </a:r>
            <a:r>
              <a:rPr lang="cs-CZ" b="0" i="1" baseline="-25000" dirty="0" err="1">
                <a:solidFill>
                  <a:srgbClr val="202122"/>
                </a:solidFill>
                <a:effectLst/>
                <a:latin typeface="Arial" panose="020B0604020202020204" pitchFamily="34" charset="0"/>
              </a:rPr>
              <a:t>n</a:t>
            </a:r>
            <a:r>
              <a:rPr lang="cs-CZ" b="0" i="0" dirty="0">
                <a:solidFill>
                  <a:srgbClr val="202122"/>
                </a:solidFill>
                <a:effectLst/>
                <a:latin typeface="Arial" panose="020B0604020202020204" pitchFamily="34" charset="0"/>
              </a:rPr>
              <a:t> (též </a:t>
            </a:r>
            <a:r>
              <a:rPr lang="cs-CZ" b="0" i="1" dirty="0">
                <a:solidFill>
                  <a:srgbClr val="202122"/>
                </a:solidFill>
                <a:effectLst/>
                <a:latin typeface="Arial" panose="020B0604020202020204" pitchFamily="34" charset="0"/>
              </a:rPr>
              <a:t>p</a:t>
            </a:r>
            <a:r>
              <a:rPr lang="cs-CZ" b="0" i="1" baseline="-25000" dirty="0">
                <a:solidFill>
                  <a:srgbClr val="202122"/>
                </a:solidFill>
                <a:effectLst/>
                <a:latin typeface="Arial" panose="020B0604020202020204" pitchFamily="34" charset="0"/>
              </a:rPr>
              <a:t>0</a:t>
            </a:r>
            <a:r>
              <a:rPr lang="cs-CZ" b="0" i="0" dirty="0">
                <a:solidFill>
                  <a:srgbClr val="202122"/>
                </a:solidFill>
                <a:effectLst/>
                <a:latin typeface="Arial" panose="020B0604020202020204" pitchFamily="34" charset="0"/>
              </a:rPr>
              <a:t> )</a:t>
            </a:r>
            <a:endParaRPr lang="cs-CZ" dirty="0"/>
          </a:p>
        </p:txBody>
      </p:sp>
      <p:pic>
        <p:nvPicPr>
          <p:cNvPr id="8" name="Picture 6">
            <a:extLst>
              <a:ext uri="{FF2B5EF4-FFF2-40B4-BE49-F238E27FC236}">
                <a16:creationId xmlns:a16="http://schemas.microsoft.com/office/drawing/2014/main" id="{A43AE5BA-2D27-4242-B11E-564685E7AB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673" y="2074458"/>
            <a:ext cx="3437989" cy="1356096"/>
          </a:xfrm>
          <a:prstGeom prst="rect">
            <a:avLst/>
          </a:prstGeom>
          <a:noFill/>
          <a:extLst>
            <a:ext uri="{909E8E84-426E-40DD-AFC4-6F175D3DCCD1}">
              <a14:hiddenFill xmlns:a14="http://schemas.microsoft.com/office/drawing/2010/main">
                <a:solidFill>
                  <a:srgbClr val="FFFFFF"/>
                </a:solidFill>
              </a14:hiddenFill>
            </a:ext>
          </a:extLst>
        </p:spPr>
      </p:pic>
      <p:pic>
        <p:nvPicPr>
          <p:cNvPr id="19" name="Grafický objekt 18">
            <a:extLst>
              <a:ext uri="{FF2B5EF4-FFF2-40B4-BE49-F238E27FC236}">
                <a16:creationId xmlns:a16="http://schemas.microsoft.com/office/drawing/2014/main" id="{A0516018-3F7C-4AFC-9EE6-9BD242658F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5761" y="819903"/>
            <a:ext cx="3241351" cy="260001"/>
          </a:xfrm>
          <a:prstGeom prst="rect">
            <a:avLst/>
          </a:prstGeom>
        </p:spPr>
      </p:pic>
      <p:sp>
        <p:nvSpPr>
          <p:cNvPr id="20" name="TextovéPole 19">
            <a:extLst>
              <a:ext uri="{FF2B5EF4-FFF2-40B4-BE49-F238E27FC236}">
                <a16:creationId xmlns:a16="http://schemas.microsoft.com/office/drawing/2014/main" id="{703E28B2-20C2-4AD8-BB90-B62DB14A81F8}"/>
              </a:ext>
            </a:extLst>
          </p:cNvPr>
          <p:cNvSpPr txBox="1"/>
          <p:nvPr/>
        </p:nvSpPr>
        <p:spPr>
          <a:xfrm>
            <a:off x="3567112" y="749848"/>
            <a:ext cx="1675459" cy="400110"/>
          </a:xfrm>
          <a:prstGeom prst="rect">
            <a:avLst/>
          </a:prstGeom>
          <a:noFill/>
        </p:spPr>
        <p:txBody>
          <a:bodyPr wrap="none" rtlCol="0">
            <a:spAutoFit/>
          </a:bodyPr>
          <a:lstStyle/>
          <a:p>
            <a:r>
              <a:rPr lang="cs-CZ" sz="2000" dirty="0">
                <a:latin typeface="Times New Roman" panose="02020603050405020304" pitchFamily="18" charset="0"/>
                <a:cs typeface="Times New Roman" panose="02020603050405020304" pitchFamily="18" charset="0"/>
              </a:rPr>
              <a:t>= 101,325 </a:t>
            </a:r>
            <a:r>
              <a:rPr lang="cs-CZ" sz="2000" dirty="0" err="1">
                <a:latin typeface="Times New Roman" panose="02020603050405020304" pitchFamily="18" charset="0"/>
                <a:cs typeface="Times New Roman" panose="02020603050405020304" pitchFamily="18" charset="0"/>
              </a:rPr>
              <a:t>kPa</a:t>
            </a:r>
            <a:endParaRPr lang="cs-CZ" sz="2000" dirty="0">
              <a:latin typeface="Times New Roman" panose="02020603050405020304" pitchFamily="18" charset="0"/>
              <a:cs typeface="Times New Roman" panose="02020603050405020304" pitchFamily="18" charset="0"/>
            </a:endParaRPr>
          </a:p>
        </p:txBody>
      </p:sp>
      <p:pic>
        <p:nvPicPr>
          <p:cNvPr id="22" name="Grafický objekt 21">
            <a:extLst>
              <a:ext uri="{FF2B5EF4-FFF2-40B4-BE49-F238E27FC236}">
                <a16:creationId xmlns:a16="http://schemas.microsoft.com/office/drawing/2014/main" id="{A1A08DFD-9BBB-4650-B6F8-610E3A0F7D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5761" y="1296806"/>
            <a:ext cx="4138286" cy="233362"/>
          </a:xfrm>
          <a:prstGeom prst="rect">
            <a:avLst/>
          </a:prstGeom>
        </p:spPr>
      </p:pic>
    </p:spTree>
    <p:extLst>
      <p:ext uri="{BB962C8B-B14F-4D97-AF65-F5344CB8AC3E}">
        <p14:creationId xmlns:p14="http://schemas.microsoft.com/office/powerpoint/2010/main" val="3169405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EF4E1D4C-6768-4875-B287-9B994F61B6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964115"/>
            <a:ext cx="6276975" cy="2867025"/>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9D40B50D-270A-44D9-B5DA-77B41C41E345}"/>
              </a:ext>
            </a:extLst>
          </p:cNvPr>
          <p:cNvSpPr txBox="1"/>
          <p:nvPr/>
        </p:nvSpPr>
        <p:spPr>
          <a:xfrm>
            <a:off x="123825" y="272534"/>
            <a:ext cx="4572000" cy="461665"/>
          </a:xfrm>
          <a:prstGeom prst="rect">
            <a:avLst/>
          </a:prstGeom>
          <a:noFill/>
        </p:spPr>
        <p:txBody>
          <a:bodyPr wrap="square">
            <a:spAutoFit/>
          </a:bodyPr>
          <a:lstStyle/>
          <a:p>
            <a:r>
              <a:rPr lang="cs-CZ" sz="2400" b="1" dirty="0"/>
              <a:t>Tlak plynu v </a:t>
            </a:r>
            <a:r>
              <a:rPr lang="cs-CZ" sz="2400" b="1" dirty="0" err="1"/>
              <a:t>uzavř</a:t>
            </a:r>
            <a:r>
              <a:rPr lang="en-US" sz="2400" b="1" dirty="0" err="1"/>
              <a:t>en</a:t>
            </a:r>
            <a:r>
              <a:rPr lang="cs-CZ" sz="2400" b="1" dirty="0"/>
              <a:t>é nádobě</a:t>
            </a:r>
          </a:p>
        </p:txBody>
      </p:sp>
      <p:sp>
        <p:nvSpPr>
          <p:cNvPr id="9" name="TextovéPole 8">
            <a:extLst>
              <a:ext uri="{FF2B5EF4-FFF2-40B4-BE49-F238E27FC236}">
                <a16:creationId xmlns:a16="http://schemas.microsoft.com/office/drawing/2014/main" id="{B865FD37-2E7D-4A42-B634-70055A5E5D35}"/>
              </a:ext>
            </a:extLst>
          </p:cNvPr>
          <p:cNvSpPr txBox="1"/>
          <p:nvPr/>
        </p:nvSpPr>
        <p:spPr>
          <a:xfrm>
            <a:off x="295274" y="843677"/>
            <a:ext cx="8505825" cy="1631216"/>
          </a:xfrm>
          <a:prstGeom prst="rect">
            <a:avLst/>
          </a:prstGeom>
          <a:noFill/>
        </p:spPr>
        <p:txBody>
          <a:bodyPr wrap="square">
            <a:spAutoFit/>
          </a:bodyPr>
          <a:lstStyle/>
          <a:p>
            <a:pPr algn="just"/>
            <a:r>
              <a:rPr lang="cs-CZ" sz="2000" b="1" dirty="0"/>
              <a:t>Pascalův zákon </a:t>
            </a:r>
            <a:r>
              <a:rPr lang="cs-CZ" sz="2000" dirty="0"/>
              <a:t>platí i pro plyny. Při stlačování plynu (vzduchu) dojde ke zmenšení objemu plynu a k zvětšení tlaku. Tlak takto vyvolaný v uzavřené nádobě působí všemi směry a je ve všech místech stejný.</a:t>
            </a:r>
          </a:p>
          <a:p>
            <a:pPr algn="just"/>
            <a:r>
              <a:rPr lang="cs-CZ" sz="2000" u="sng" dirty="0"/>
              <a:t>Plyny však nelze použít v hydraulickém zařízení, protože jsou stlačitelné na rozdíl od kapalin</a:t>
            </a:r>
            <a:r>
              <a:rPr lang="cs-CZ" sz="2000" dirty="0"/>
              <a:t>. </a:t>
            </a:r>
          </a:p>
        </p:txBody>
      </p:sp>
      <p:sp>
        <p:nvSpPr>
          <p:cNvPr id="11" name="TextovéPole 10">
            <a:extLst>
              <a:ext uri="{FF2B5EF4-FFF2-40B4-BE49-F238E27FC236}">
                <a16:creationId xmlns:a16="http://schemas.microsoft.com/office/drawing/2014/main" id="{BF153A9D-1B32-42A6-8804-8E02BCB12D3D}"/>
              </a:ext>
            </a:extLst>
          </p:cNvPr>
          <p:cNvSpPr txBox="1"/>
          <p:nvPr/>
        </p:nvSpPr>
        <p:spPr>
          <a:xfrm>
            <a:off x="123825" y="4831140"/>
            <a:ext cx="8867775" cy="1938992"/>
          </a:xfrm>
          <a:prstGeom prst="rect">
            <a:avLst/>
          </a:prstGeom>
          <a:noFill/>
        </p:spPr>
        <p:txBody>
          <a:bodyPr wrap="square">
            <a:spAutoFit/>
          </a:bodyPr>
          <a:lstStyle/>
          <a:p>
            <a:pPr algn="just"/>
            <a:r>
              <a:rPr lang="cs-CZ" sz="2000" dirty="0"/>
              <a:t>Tlak plynu v nádobě je </a:t>
            </a:r>
            <a:r>
              <a:rPr lang="cs-CZ" sz="2000" b="1" dirty="0"/>
              <a:t>stejně velký jako atmosférický tlak </a:t>
            </a:r>
            <a:r>
              <a:rPr lang="cs-CZ" sz="2000" dirty="0"/>
              <a:t>– kapalina v obou ramenech trubice dosahuje do stejné výšky.</a:t>
            </a:r>
          </a:p>
          <a:p>
            <a:pPr algn="just"/>
            <a:r>
              <a:rPr lang="cs-CZ" sz="2000" dirty="0"/>
              <a:t>Tlak plynu v nádobě je větší než atmosférický tlak (</a:t>
            </a:r>
            <a:r>
              <a:rPr lang="cs-CZ" sz="2000" b="1" dirty="0"/>
              <a:t>přetlak</a:t>
            </a:r>
            <a:r>
              <a:rPr lang="cs-CZ" sz="2000" dirty="0"/>
              <a:t>). Jeho velikost odpovídá hydrostatickému tlaku kapaliny o sloupci h.</a:t>
            </a:r>
          </a:p>
          <a:p>
            <a:pPr algn="just"/>
            <a:r>
              <a:rPr lang="cs-CZ" sz="2000" dirty="0"/>
              <a:t>Tlak plynu v nádobě je menší než atmosférický tlak (</a:t>
            </a:r>
            <a:r>
              <a:rPr lang="cs-CZ" sz="2000" b="1" dirty="0"/>
              <a:t>podtlak)</a:t>
            </a:r>
            <a:r>
              <a:rPr lang="cs-CZ" sz="2000" dirty="0"/>
              <a:t>. Jeho velikost odpovídá hydrostatickému tlaku kapaliny o sloupci h.</a:t>
            </a:r>
          </a:p>
        </p:txBody>
      </p:sp>
      <p:sp>
        <p:nvSpPr>
          <p:cNvPr id="13" name="TextovéPole 12">
            <a:extLst>
              <a:ext uri="{FF2B5EF4-FFF2-40B4-BE49-F238E27FC236}">
                <a16:creationId xmlns:a16="http://schemas.microsoft.com/office/drawing/2014/main" id="{A152466A-E178-4444-9A5C-72116B2E4887}"/>
              </a:ext>
            </a:extLst>
          </p:cNvPr>
          <p:cNvSpPr txBox="1"/>
          <p:nvPr/>
        </p:nvSpPr>
        <p:spPr>
          <a:xfrm>
            <a:off x="447674" y="3736777"/>
            <a:ext cx="1962151" cy="646331"/>
          </a:xfrm>
          <a:prstGeom prst="rect">
            <a:avLst/>
          </a:prstGeom>
          <a:noFill/>
        </p:spPr>
        <p:txBody>
          <a:bodyPr wrap="square">
            <a:spAutoFit/>
          </a:bodyPr>
          <a:lstStyle/>
          <a:p>
            <a:r>
              <a:rPr lang="cs-CZ" b="1" i="0" dirty="0">
                <a:solidFill>
                  <a:srgbClr val="454344"/>
                </a:solidFill>
                <a:effectLst/>
                <a:latin typeface="Helvetica" panose="020B0604020202020204" pitchFamily="34" charset="0"/>
              </a:rPr>
              <a:t>otevřený manometr</a:t>
            </a:r>
            <a:endParaRPr lang="cs-CZ" dirty="0"/>
          </a:p>
        </p:txBody>
      </p:sp>
    </p:spTree>
    <p:extLst>
      <p:ext uri="{BB962C8B-B14F-4D97-AF65-F5344CB8AC3E}">
        <p14:creationId xmlns:p14="http://schemas.microsoft.com/office/powerpoint/2010/main" val="3406774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Tlak v kapalinách vyvolaný vnější silou - PASCALŮV ZÁKON - FYZIKA 007">
            <a:extLst>
              <a:ext uri="{FF2B5EF4-FFF2-40B4-BE49-F238E27FC236}">
                <a16:creationId xmlns:a16="http://schemas.microsoft.com/office/drawing/2014/main" id="{E176FBE5-CD1C-4FA2-AF7D-E369961EF2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599" y="2565857"/>
            <a:ext cx="3262313" cy="2686611"/>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a:extLst>
              <a:ext uri="{FF2B5EF4-FFF2-40B4-BE49-F238E27FC236}">
                <a16:creationId xmlns:a16="http://schemas.microsoft.com/office/drawing/2014/main" id="{E8DF81A7-89F2-417C-8236-8ECD70288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3947" y="166687"/>
            <a:ext cx="2406216" cy="5039593"/>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6">
            <a:extLst>
              <a:ext uri="{FF2B5EF4-FFF2-40B4-BE49-F238E27FC236}">
                <a16:creationId xmlns:a16="http://schemas.microsoft.com/office/drawing/2014/main" id="{C79751FF-0236-4B40-A567-B114BC4EE01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2" name="TextovéPole 11">
            <a:extLst>
              <a:ext uri="{FF2B5EF4-FFF2-40B4-BE49-F238E27FC236}">
                <a16:creationId xmlns:a16="http://schemas.microsoft.com/office/drawing/2014/main" id="{532E0DAE-D3C1-418A-A0FA-95FB5764F0C0}"/>
              </a:ext>
            </a:extLst>
          </p:cNvPr>
          <p:cNvSpPr txBox="1"/>
          <p:nvPr/>
        </p:nvSpPr>
        <p:spPr>
          <a:xfrm>
            <a:off x="223837" y="319088"/>
            <a:ext cx="6129338" cy="2246769"/>
          </a:xfrm>
          <a:prstGeom prst="rect">
            <a:avLst/>
          </a:prstGeom>
          <a:noFill/>
        </p:spPr>
        <p:txBody>
          <a:bodyPr wrap="square">
            <a:spAutoFit/>
          </a:bodyPr>
          <a:lstStyle/>
          <a:p>
            <a:pPr algn="just"/>
            <a:r>
              <a:rPr lang="cs-CZ" sz="2000" b="1" dirty="0"/>
              <a:t>Pascalův zákon </a:t>
            </a:r>
            <a:r>
              <a:rPr lang="cs-CZ" sz="2000" dirty="0"/>
              <a:t>je základem hydraulických zařízení, která využívají přenosu tlaku a tím i tlakové síly od jednoho pístu k druhému. Velikostí pístu se dá ovlivnit i velikost tlakové síly.</a:t>
            </a:r>
          </a:p>
          <a:p>
            <a:pPr algn="just"/>
            <a:r>
              <a:rPr lang="cs-CZ" sz="2000" dirty="0"/>
              <a:t>Pro ideální kapalinu platí tento zákon zcela přesně. Reálné kapaliny však nejsou zcela nestlačitelné a změny tlaku se v nich šíří konečnou rychlostí.</a:t>
            </a:r>
          </a:p>
        </p:txBody>
      </p:sp>
      <p:sp>
        <p:nvSpPr>
          <p:cNvPr id="15" name="TextovéPole 14">
            <a:extLst>
              <a:ext uri="{FF2B5EF4-FFF2-40B4-BE49-F238E27FC236}">
                <a16:creationId xmlns:a16="http://schemas.microsoft.com/office/drawing/2014/main" id="{64C2196A-4461-4491-BD0B-5C2F23D176CF}"/>
              </a:ext>
            </a:extLst>
          </p:cNvPr>
          <p:cNvSpPr txBox="1"/>
          <p:nvPr/>
        </p:nvSpPr>
        <p:spPr>
          <a:xfrm>
            <a:off x="147636" y="5630791"/>
            <a:ext cx="6205539" cy="1015663"/>
          </a:xfrm>
          <a:prstGeom prst="rect">
            <a:avLst/>
          </a:prstGeom>
          <a:noFill/>
        </p:spPr>
        <p:txBody>
          <a:bodyPr wrap="square">
            <a:spAutoFit/>
          </a:bodyPr>
          <a:lstStyle/>
          <a:p>
            <a:pPr algn="just"/>
            <a:r>
              <a:rPr lang="cs-CZ" sz="2000" b="0" i="0" dirty="0">
                <a:solidFill>
                  <a:srgbClr val="000000"/>
                </a:solidFill>
                <a:effectLst/>
              </a:rPr>
              <a:t>Nahuštěná pneumatika má ve všech místech stejný tlak. Její stěny se napínají ve všech místech stejně. Tlaková síla působí vždy kolmo na stěny pneumatiky.</a:t>
            </a:r>
            <a:endParaRPr lang="cs-CZ" sz="2000" dirty="0"/>
          </a:p>
        </p:txBody>
      </p:sp>
      <p:sp>
        <p:nvSpPr>
          <p:cNvPr id="14" name="TextovéPole 13">
            <a:extLst>
              <a:ext uri="{FF2B5EF4-FFF2-40B4-BE49-F238E27FC236}">
                <a16:creationId xmlns:a16="http://schemas.microsoft.com/office/drawing/2014/main" id="{5900585E-120F-4E5F-B4DE-DF9EB2D7F253}"/>
              </a:ext>
            </a:extLst>
          </p:cNvPr>
          <p:cNvSpPr txBox="1"/>
          <p:nvPr/>
        </p:nvSpPr>
        <p:spPr>
          <a:xfrm>
            <a:off x="147636" y="5123080"/>
            <a:ext cx="1072730" cy="461665"/>
          </a:xfrm>
          <a:prstGeom prst="rect">
            <a:avLst/>
          </a:prstGeom>
          <a:noFill/>
        </p:spPr>
        <p:txBody>
          <a:bodyPr wrap="none" rtlCol="0">
            <a:spAutoFit/>
          </a:bodyPr>
          <a:lstStyle/>
          <a:p>
            <a:r>
              <a:rPr lang="cs-CZ" sz="2400" b="1" dirty="0"/>
              <a:t>Příklad</a:t>
            </a:r>
          </a:p>
        </p:txBody>
      </p:sp>
      <p:pic>
        <p:nvPicPr>
          <p:cNvPr id="32778" name="Picture 10" descr="See the source image">
            <a:extLst>
              <a:ext uri="{FF2B5EF4-FFF2-40B4-BE49-F238E27FC236}">
                <a16:creationId xmlns:a16="http://schemas.microsoft.com/office/drawing/2014/main" id="{DF7E3D0A-C7A6-4ED1-BE1A-F444719BDC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8817" y="5315013"/>
            <a:ext cx="2341346" cy="1403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288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5E72BD4D-A814-4736-A7C1-15A488603C84}"/>
              </a:ext>
            </a:extLst>
          </p:cNvPr>
          <p:cNvPicPr>
            <a:picLocks noChangeAspect="1"/>
          </p:cNvPicPr>
          <p:nvPr/>
        </p:nvPicPr>
        <p:blipFill>
          <a:blip r:embed="rId2"/>
          <a:stretch>
            <a:fillRect/>
          </a:stretch>
        </p:blipFill>
        <p:spPr>
          <a:xfrm>
            <a:off x="2808339" y="318669"/>
            <a:ext cx="4670322" cy="2769419"/>
          </a:xfrm>
          <a:prstGeom prst="rect">
            <a:avLst/>
          </a:prstGeom>
        </p:spPr>
      </p:pic>
      <p:sp>
        <p:nvSpPr>
          <p:cNvPr id="7" name="TextovéPole 6">
            <a:extLst>
              <a:ext uri="{FF2B5EF4-FFF2-40B4-BE49-F238E27FC236}">
                <a16:creationId xmlns:a16="http://schemas.microsoft.com/office/drawing/2014/main" id="{4B549840-97A7-40AC-8EFC-0FDE6DDF7833}"/>
              </a:ext>
            </a:extLst>
          </p:cNvPr>
          <p:cNvSpPr txBox="1"/>
          <p:nvPr/>
        </p:nvSpPr>
        <p:spPr>
          <a:xfrm>
            <a:off x="161925" y="3617620"/>
            <a:ext cx="8439149" cy="400110"/>
          </a:xfrm>
          <a:prstGeom prst="rect">
            <a:avLst/>
          </a:prstGeom>
          <a:noFill/>
        </p:spPr>
        <p:txBody>
          <a:bodyPr wrap="square">
            <a:spAutoFit/>
          </a:bodyPr>
          <a:lstStyle/>
          <a:p>
            <a:r>
              <a:rPr lang="cs-CZ" sz="2000" b="0" i="0" u="none" strike="noStrike" baseline="0" dirty="0">
                <a:solidFill>
                  <a:srgbClr val="000000"/>
                </a:solidFill>
                <a:latin typeface="Calibri" panose="020F0502020204030204" pitchFamily="34" charset="0"/>
              </a:rPr>
              <a:t>Jak velký je rozdíl tlaku plynu uvnitř a vně nádoby? Rozdíl hladin rtuti je 20 cm? </a:t>
            </a:r>
            <a:endParaRPr lang="cs-CZ" sz="2000" dirty="0"/>
          </a:p>
        </p:txBody>
      </p:sp>
      <p:sp>
        <p:nvSpPr>
          <p:cNvPr id="9" name="TextovéPole 8">
            <a:extLst>
              <a:ext uri="{FF2B5EF4-FFF2-40B4-BE49-F238E27FC236}">
                <a16:creationId xmlns:a16="http://schemas.microsoft.com/office/drawing/2014/main" id="{275FC1DF-6EC0-45B0-B372-C05FEA9BD5BB}"/>
              </a:ext>
            </a:extLst>
          </p:cNvPr>
          <p:cNvSpPr txBox="1"/>
          <p:nvPr/>
        </p:nvSpPr>
        <p:spPr>
          <a:xfrm>
            <a:off x="2557800" y="4100987"/>
            <a:ext cx="4438650" cy="2000548"/>
          </a:xfrm>
          <a:prstGeom prst="rect">
            <a:avLst/>
          </a:prstGeom>
          <a:noFill/>
        </p:spPr>
        <p:txBody>
          <a:bodyPr wrap="square">
            <a:spAutoFit/>
          </a:bodyPr>
          <a:lstStyle/>
          <a:p>
            <a:r>
              <a:rPr lang="pt-BR" sz="2000" i="0" u="none" strike="noStrike" baseline="0" dirty="0">
                <a:solidFill>
                  <a:srgbClr val="000000"/>
                </a:solidFill>
                <a:latin typeface="Calibri" panose="020F0502020204030204" pitchFamily="34" charset="0"/>
              </a:rPr>
              <a:t>Δp = h · ρ</a:t>
            </a:r>
            <a:r>
              <a:rPr lang="pt-BR" sz="2000" i="0" u="none" strike="noStrike" baseline="-25000" dirty="0">
                <a:solidFill>
                  <a:srgbClr val="000000"/>
                </a:solidFill>
                <a:latin typeface="Calibri" panose="020F0502020204030204" pitchFamily="34" charset="0"/>
              </a:rPr>
              <a:t>k</a:t>
            </a:r>
            <a:r>
              <a:rPr lang="pt-BR" sz="2000" i="0" u="none" strike="noStrike" baseline="0" dirty="0">
                <a:solidFill>
                  <a:srgbClr val="000000"/>
                </a:solidFill>
                <a:latin typeface="Calibri" panose="020F0502020204030204" pitchFamily="34" charset="0"/>
              </a:rPr>
              <a:t> · g = p</a:t>
            </a:r>
            <a:r>
              <a:rPr lang="pt-BR" sz="2000" i="0" u="none" strike="noStrike" baseline="-25000" dirty="0">
                <a:solidFill>
                  <a:srgbClr val="000000"/>
                </a:solidFill>
                <a:latin typeface="Calibri" panose="020F0502020204030204" pitchFamily="34" charset="0"/>
              </a:rPr>
              <a:t>a</a:t>
            </a:r>
            <a:r>
              <a:rPr lang="pt-BR" sz="2000" i="0" u="none" strike="noStrike" baseline="0" dirty="0">
                <a:solidFill>
                  <a:srgbClr val="000000"/>
                </a:solidFill>
                <a:latin typeface="Calibri" panose="020F0502020204030204" pitchFamily="34" charset="0"/>
              </a:rPr>
              <a:t> - p </a:t>
            </a:r>
            <a:endParaRPr lang="cs-CZ" sz="2000" i="0" u="none" strike="noStrike" baseline="0" dirty="0">
              <a:solidFill>
                <a:srgbClr val="000000"/>
              </a:solidFill>
              <a:latin typeface="Calibri" panose="020F0502020204030204" pitchFamily="34" charset="0"/>
            </a:endParaRPr>
          </a:p>
          <a:p>
            <a:endParaRPr lang="cs-CZ" sz="800" i="0" u="none" strike="noStrike" baseline="0" dirty="0">
              <a:solidFill>
                <a:srgbClr val="000000"/>
              </a:solidFill>
              <a:latin typeface="Calibri" panose="020F0502020204030204" pitchFamily="34" charset="0"/>
            </a:endParaRPr>
          </a:p>
          <a:p>
            <a:r>
              <a:rPr lang="cs-CZ" sz="2000" b="0" i="0" u="none" strike="noStrike" baseline="0" dirty="0">
                <a:solidFill>
                  <a:srgbClr val="000000"/>
                </a:solidFill>
                <a:latin typeface="Calibri" panose="020F0502020204030204" pitchFamily="34" charset="0"/>
              </a:rPr>
              <a:t>rozdíl tlaků = </a:t>
            </a:r>
            <a:r>
              <a:rPr lang="cs-CZ" sz="2000" b="1" i="0" u="none" strike="noStrike" baseline="0" dirty="0">
                <a:solidFill>
                  <a:srgbClr val="000000"/>
                </a:solidFill>
                <a:latin typeface="Calibri" panose="020F0502020204030204" pitchFamily="34" charset="0"/>
              </a:rPr>
              <a:t>podtlak </a:t>
            </a:r>
            <a:r>
              <a:rPr lang="cs-CZ" sz="2000" b="0" i="0" u="none" strike="noStrike" baseline="0" dirty="0">
                <a:solidFill>
                  <a:srgbClr val="000000"/>
                </a:solidFill>
                <a:latin typeface="Calibri" panose="020F0502020204030204" pitchFamily="34" charset="0"/>
              </a:rPr>
              <a:t>= hydrostatickému tlaku v hloubce h:</a:t>
            </a:r>
          </a:p>
          <a:p>
            <a:r>
              <a:rPr lang="cs-CZ" sz="800" b="0" i="0" u="none" strike="noStrike" baseline="0" dirty="0">
                <a:solidFill>
                  <a:srgbClr val="000000"/>
                </a:solidFill>
                <a:latin typeface="Calibri" panose="020F0502020204030204" pitchFamily="34" charset="0"/>
              </a:rPr>
              <a:t> </a:t>
            </a:r>
          </a:p>
          <a:p>
            <a:r>
              <a:rPr lang="el-GR" sz="2000" i="0" u="none" strike="noStrike" baseline="0" dirty="0">
                <a:solidFill>
                  <a:srgbClr val="000000"/>
                </a:solidFill>
                <a:latin typeface="Calibri" panose="020F0502020204030204" pitchFamily="34" charset="0"/>
              </a:rPr>
              <a:t>Δ</a:t>
            </a:r>
            <a:r>
              <a:rPr lang="cs-CZ" sz="2000" i="0" u="none" strike="noStrike" baseline="0" dirty="0">
                <a:solidFill>
                  <a:srgbClr val="000000"/>
                </a:solidFill>
                <a:latin typeface="Calibri" panose="020F0502020204030204" pitchFamily="34" charset="0"/>
              </a:rPr>
              <a:t>p = h · </a:t>
            </a:r>
            <a:r>
              <a:rPr lang="el-GR" sz="2000" i="0" u="none" strike="noStrike" baseline="0" dirty="0">
                <a:solidFill>
                  <a:srgbClr val="000000"/>
                </a:solidFill>
                <a:latin typeface="Calibri" panose="020F0502020204030204" pitchFamily="34" charset="0"/>
              </a:rPr>
              <a:t>ρ</a:t>
            </a:r>
            <a:r>
              <a:rPr lang="cs-CZ" sz="2000" i="0" u="none" strike="noStrike" baseline="-25000" dirty="0" err="1">
                <a:solidFill>
                  <a:srgbClr val="000000"/>
                </a:solidFill>
                <a:latin typeface="Calibri" panose="020F0502020204030204" pitchFamily="34" charset="0"/>
              </a:rPr>
              <a:t>Hg</a:t>
            </a:r>
            <a:r>
              <a:rPr lang="cs-CZ" sz="2000" i="0" u="none" strike="noStrike" baseline="0" dirty="0">
                <a:solidFill>
                  <a:srgbClr val="000000"/>
                </a:solidFill>
                <a:latin typeface="Calibri" panose="020F0502020204030204" pitchFamily="34" charset="0"/>
              </a:rPr>
              <a:t> · g </a:t>
            </a:r>
          </a:p>
          <a:p>
            <a:endParaRPr lang="cs-CZ" sz="800" b="0" i="0" u="none" strike="noStrike" baseline="0" dirty="0">
              <a:solidFill>
                <a:srgbClr val="000000"/>
              </a:solidFill>
              <a:latin typeface="Calibri" panose="020F0502020204030204" pitchFamily="34" charset="0"/>
            </a:endParaRPr>
          </a:p>
          <a:p>
            <a:r>
              <a:rPr lang="el-GR" sz="2000" b="0" i="0" u="none" strike="noStrike" baseline="0" dirty="0">
                <a:solidFill>
                  <a:srgbClr val="000000"/>
                </a:solidFill>
                <a:latin typeface="Calibri" panose="020F0502020204030204" pitchFamily="34" charset="0"/>
              </a:rPr>
              <a:t>Δ</a:t>
            </a:r>
            <a:r>
              <a:rPr lang="cs-CZ" sz="2000" b="0" i="0" u="none" strike="noStrike" baseline="0" dirty="0">
                <a:solidFill>
                  <a:srgbClr val="000000"/>
                </a:solidFill>
                <a:latin typeface="Calibri" panose="020F0502020204030204" pitchFamily="34" charset="0"/>
              </a:rPr>
              <a:t>p = 0,2 · 13 500 · 10 = 27 000 = </a:t>
            </a:r>
            <a:r>
              <a:rPr lang="cs-CZ" sz="2000" b="0" i="0" u="sng" strike="noStrike" baseline="0" dirty="0">
                <a:solidFill>
                  <a:srgbClr val="000000"/>
                </a:solidFill>
                <a:latin typeface="Calibri" panose="020F0502020204030204" pitchFamily="34" charset="0"/>
              </a:rPr>
              <a:t>27 </a:t>
            </a:r>
            <a:r>
              <a:rPr lang="cs-CZ" sz="2000" b="0" i="0" u="sng" strike="noStrike" baseline="0" dirty="0" err="1">
                <a:solidFill>
                  <a:srgbClr val="000000"/>
                </a:solidFill>
                <a:latin typeface="Calibri" panose="020F0502020204030204" pitchFamily="34" charset="0"/>
              </a:rPr>
              <a:t>kPa</a:t>
            </a:r>
            <a:r>
              <a:rPr lang="cs-CZ" sz="2000" b="0" i="0" u="sng" strike="noStrike" baseline="0" dirty="0">
                <a:solidFill>
                  <a:srgbClr val="000000"/>
                </a:solidFill>
                <a:latin typeface="Calibri" panose="020F0502020204030204" pitchFamily="34" charset="0"/>
              </a:rPr>
              <a:t> </a:t>
            </a:r>
          </a:p>
        </p:txBody>
      </p:sp>
      <p:sp>
        <p:nvSpPr>
          <p:cNvPr id="11" name="TextovéPole 10">
            <a:extLst>
              <a:ext uri="{FF2B5EF4-FFF2-40B4-BE49-F238E27FC236}">
                <a16:creationId xmlns:a16="http://schemas.microsoft.com/office/drawing/2014/main" id="{D492C6E3-ABEA-45E9-A772-5FF3C61BE2FB}"/>
              </a:ext>
            </a:extLst>
          </p:cNvPr>
          <p:cNvSpPr txBox="1"/>
          <p:nvPr/>
        </p:nvSpPr>
        <p:spPr>
          <a:xfrm>
            <a:off x="266026" y="4085598"/>
            <a:ext cx="2133600" cy="1015663"/>
          </a:xfrm>
          <a:prstGeom prst="rect">
            <a:avLst/>
          </a:prstGeom>
          <a:noFill/>
        </p:spPr>
        <p:txBody>
          <a:bodyPr wrap="square">
            <a:spAutoFit/>
          </a:bodyPr>
          <a:lstStyle/>
          <a:p>
            <a:r>
              <a:rPr lang="el-GR" sz="2000" b="0" i="0" u="none" strike="noStrike" baseline="0" dirty="0">
                <a:solidFill>
                  <a:srgbClr val="000000"/>
                </a:solidFill>
                <a:latin typeface="Calibri" panose="020F0502020204030204" pitchFamily="34" charset="0"/>
              </a:rPr>
              <a:t>ρ</a:t>
            </a:r>
            <a:r>
              <a:rPr lang="cs-CZ" sz="2000" b="0" i="0" u="none" strike="noStrike" baseline="-25000" dirty="0" err="1">
                <a:solidFill>
                  <a:srgbClr val="000000"/>
                </a:solidFill>
                <a:latin typeface="Calibri" panose="020F0502020204030204" pitchFamily="34" charset="0"/>
              </a:rPr>
              <a:t>Hg</a:t>
            </a:r>
            <a:r>
              <a:rPr lang="cs-CZ" sz="2000" b="0" i="0" u="none" strike="noStrike" baseline="0" dirty="0">
                <a:solidFill>
                  <a:srgbClr val="000000"/>
                </a:solidFill>
                <a:latin typeface="Calibri" panose="020F0502020204030204" pitchFamily="34" charset="0"/>
              </a:rPr>
              <a:t> = 13500 kg.m</a:t>
            </a:r>
            <a:r>
              <a:rPr lang="cs-CZ" sz="2000" b="0" i="0" u="none" strike="noStrike" baseline="30000" dirty="0">
                <a:solidFill>
                  <a:srgbClr val="000000"/>
                </a:solidFill>
                <a:latin typeface="Calibri" panose="020F0502020204030204" pitchFamily="34" charset="0"/>
              </a:rPr>
              <a:t>-3</a:t>
            </a:r>
            <a:r>
              <a:rPr lang="cs-CZ" sz="2000" b="0" i="0" u="none" strike="noStrike" baseline="0" dirty="0">
                <a:solidFill>
                  <a:srgbClr val="000000"/>
                </a:solidFill>
                <a:latin typeface="Calibri" panose="020F0502020204030204" pitchFamily="34" charset="0"/>
              </a:rPr>
              <a:t> </a:t>
            </a:r>
          </a:p>
          <a:p>
            <a:r>
              <a:rPr lang="pt-BR" sz="2000" b="0" i="0" u="none" strike="noStrike" baseline="0" dirty="0">
                <a:solidFill>
                  <a:srgbClr val="000000"/>
                </a:solidFill>
                <a:latin typeface="Calibri" panose="020F0502020204030204" pitchFamily="34" charset="0"/>
              </a:rPr>
              <a:t>h = 20 cm = 0,2 m </a:t>
            </a:r>
          </a:p>
          <a:p>
            <a:r>
              <a:rPr lang="cs-CZ" sz="2000" b="0" i="0" u="none" strike="noStrike" baseline="0" dirty="0">
                <a:solidFill>
                  <a:srgbClr val="000000"/>
                </a:solidFill>
                <a:latin typeface="Calibri" panose="020F0502020204030204" pitchFamily="34" charset="0"/>
              </a:rPr>
              <a:t>g = 10 m.s</a:t>
            </a:r>
            <a:r>
              <a:rPr lang="cs-CZ" sz="2000" b="0" i="0" u="none" strike="noStrike" baseline="30000" dirty="0">
                <a:solidFill>
                  <a:srgbClr val="000000"/>
                </a:solidFill>
                <a:latin typeface="Calibri" panose="020F0502020204030204" pitchFamily="34" charset="0"/>
              </a:rPr>
              <a:t>-2</a:t>
            </a:r>
          </a:p>
        </p:txBody>
      </p:sp>
      <p:sp>
        <p:nvSpPr>
          <p:cNvPr id="12" name="TextovéPole 11">
            <a:extLst>
              <a:ext uri="{FF2B5EF4-FFF2-40B4-BE49-F238E27FC236}">
                <a16:creationId xmlns:a16="http://schemas.microsoft.com/office/drawing/2014/main" id="{74AC70EE-960D-4988-8E98-9369FDDB297E}"/>
              </a:ext>
            </a:extLst>
          </p:cNvPr>
          <p:cNvSpPr txBox="1"/>
          <p:nvPr/>
        </p:nvSpPr>
        <p:spPr>
          <a:xfrm>
            <a:off x="161925" y="3088088"/>
            <a:ext cx="1072730" cy="461665"/>
          </a:xfrm>
          <a:prstGeom prst="rect">
            <a:avLst/>
          </a:prstGeom>
          <a:noFill/>
        </p:spPr>
        <p:txBody>
          <a:bodyPr wrap="none" rtlCol="0">
            <a:spAutoFit/>
          </a:bodyPr>
          <a:lstStyle/>
          <a:p>
            <a:r>
              <a:rPr lang="cs-CZ" sz="2400" b="1" dirty="0"/>
              <a:t>Příklad</a:t>
            </a:r>
          </a:p>
        </p:txBody>
      </p:sp>
      <p:pic>
        <p:nvPicPr>
          <p:cNvPr id="14" name="Obrázek 13">
            <a:extLst>
              <a:ext uri="{FF2B5EF4-FFF2-40B4-BE49-F238E27FC236}">
                <a16:creationId xmlns:a16="http://schemas.microsoft.com/office/drawing/2014/main" id="{752D4EF3-123E-42AB-AB5F-9E20ED70AF3F}"/>
              </a:ext>
            </a:extLst>
          </p:cNvPr>
          <p:cNvPicPr>
            <a:picLocks noChangeAspect="1"/>
          </p:cNvPicPr>
          <p:nvPr/>
        </p:nvPicPr>
        <p:blipFill>
          <a:blip r:embed="rId3"/>
          <a:stretch>
            <a:fillRect/>
          </a:stretch>
        </p:blipFill>
        <p:spPr>
          <a:xfrm>
            <a:off x="7154624" y="4085598"/>
            <a:ext cx="1666754" cy="2650603"/>
          </a:xfrm>
          <a:prstGeom prst="rect">
            <a:avLst/>
          </a:prstGeom>
        </p:spPr>
      </p:pic>
    </p:spTree>
    <p:extLst>
      <p:ext uri="{BB962C8B-B14F-4D97-AF65-F5344CB8AC3E}">
        <p14:creationId xmlns:p14="http://schemas.microsoft.com/office/powerpoint/2010/main" val="2141459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ek 12">
            <a:extLst>
              <a:ext uri="{FF2B5EF4-FFF2-40B4-BE49-F238E27FC236}">
                <a16:creationId xmlns:a16="http://schemas.microsoft.com/office/drawing/2014/main" id="{585A1E77-CEA9-4C2D-8B4C-E034A2B09B6F}"/>
              </a:ext>
            </a:extLst>
          </p:cNvPr>
          <p:cNvPicPr>
            <a:picLocks noChangeAspect="1"/>
          </p:cNvPicPr>
          <p:nvPr/>
        </p:nvPicPr>
        <p:blipFill>
          <a:blip r:embed="rId2"/>
          <a:stretch>
            <a:fillRect/>
          </a:stretch>
        </p:blipFill>
        <p:spPr>
          <a:xfrm>
            <a:off x="6172200" y="1364126"/>
            <a:ext cx="2476500" cy="2390775"/>
          </a:xfrm>
          <a:prstGeom prst="rect">
            <a:avLst/>
          </a:prstGeom>
        </p:spPr>
      </p:pic>
      <p:sp>
        <p:nvSpPr>
          <p:cNvPr id="5" name="TextovéPole 4">
            <a:extLst>
              <a:ext uri="{FF2B5EF4-FFF2-40B4-BE49-F238E27FC236}">
                <a16:creationId xmlns:a16="http://schemas.microsoft.com/office/drawing/2014/main" id="{DD0706F8-B391-4002-B7CC-87316E9B0435}"/>
              </a:ext>
            </a:extLst>
          </p:cNvPr>
          <p:cNvSpPr txBox="1"/>
          <p:nvPr/>
        </p:nvSpPr>
        <p:spPr>
          <a:xfrm>
            <a:off x="161925" y="857161"/>
            <a:ext cx="8610600" cy="707886"/>
          </a:xfrm>
          <a:prstGeom prst="rect">
            <a:avLst/>
          </a:prstGeom>
          <a:noFill/>
        </p:spPr>
        <p:txBody>
          <a:bodyPr wrap="square">
            <a:spAutoFit/>
          </a:bodyPr>
          <a:lstStyle/>
          <a:p>
            <a:r>
              <a:rPr lang="cs-CZ" sz="2000" b="0" i="0" u="none" strike="noStrike" baseline="0" dirty="0">
                <a:solidFill>
                  <a:srgbClr val="000000"/>
                </a:solidFill>
                <a:latin typeface="Calibri" panose="020F0502020204030204" pitchFamily="34" charset="0"/>
              </a:rPr>
              <a:t>Rozdíl hladin rtuti v otevřeném kapalinovém tlakoměru je 15 cm. Jak velký je tlak plynu v uzavřené nádobě, je-li atmosférický tlak 100 </a:t>
            </a:r>
            <a:r>
              <a:rPr lang="cs-CZ" sz="2000" b="0" i="0" u="none" strike="noStrike" baseline="0" dirty="0" err="1">
                <a:solidFill>
                  <a:srgbClr val="000000"/>
                </a:solidFill>
                <a:latin typeface="Calibri" panose="020F0502020204030204" pitchFamily="34" charset="0"/>
              </a:rPr>
              <a:t>kPa</a:t>
            </a:r>
            <a:r>
              <a:rPr lang="cs-CZ" sz="2000" b="0" i="0" u="none" strike="noStrike" baseline="0" dirty="0">
                <a:solidFill>
                  <a:srgbClr val="000000"/>
                </a:solidFill>
                <a:latin typeface="Calibri" panose="020F0502020204030204" pitchFamily="34" charset="0"/>
              </a:rPr>
              <a:t>. </a:t>
            </a:r>
            <a:endParaRPr lang="cs-CZ" sz="2000" dirty="0"/>
          </a:p>
        </p:txBody>
      </p:sp>
      <p:sp>
        <p:nvSpPr>
          <p:cNvPr id="7" name="TextovéPole 6">
            <a:extLst>
              <a:ext uri="{FF2B5EF4-FFF2-40B4-BE49-F238E27FC236}">
                <a16:creationId xmlns:a16="http://schemas.microsoft.com/office/drawing/2014/main" id="{1658A6BC-53AA-4906-AF07-04FB0A7A20FB}"/>
              </a:ext>
            </a:extLst>
          </p:cNvPr>
          <p:cNvSpPr txBox="1"/>
          <p:nvPr/>
        </p:nvSpPr>
        <p:spPr>
          <a:xfrm>
            <a:off x="161925" y="287738"/>
            <a:ext cx="1072730" cy="461665"/>
          </a:xfrm>
          <a:prstGeom prst="rect">
            <a:avLst/>
          </a:prstGeom>
          <a:noFill/>
        </p:spPr>
        <p:txBody>
          <a:bodyPr wrap="none" rtlCol="0">
            <a:spAutoFit/>
          </a:bodyPr>
          <a:lstStyle/>
          <a:p>
            <a:r>
              <a:rPr lang="cs-CZ" sz="2400" b="1" dirty="0"/>
              <a:t>Příklad</a:t>
            </a:r>
          </a:p>
        </p:txBody>
      </p:sp>
      <p:sp>
        <p:nvSpPr>
          <p:cNvPr id="9" name="TextovéPole 8">
            <a:extLst>
              <a:ext uri="{FF2B5EF4-FFF2-40B4-BE49-F238E27FC236}">
                <a16:creationId xmlns:a16="http://schemas.microsoft.com/office/drawing/2014/main" id="{0B2C33D0-76FA-481E-ACE2-AB8BB7782EFB}"/>
              </a:ext>
            </a:extLst>
          </p:cNvPr>
          <p:cNvSpPr txBox="1"/>
          <p:nvPr/>
        </p:nvSpPr>
        <p:spPr>
          <a:xfrm>
            <a:off x="247650" y="1738326"/>
            <a:ext cx="2190750" cy="2246769"/>
          </a:xfrm>
          <a:prstGeom prst="rect">
            <a:avLst/>
          </a:prstGeom>
          <a:noFill/>
        </p:spPr>
        <p:txBody>
          <a:bodyPr wrap="square">
            <a:spAutoFit/>
          </a:bodyPr>
          <a:lstStyle/>
          <a:p>
            <a:r>
              <a:rPr lang="it-IT" sz="2000" b="0" i="0" u="none" strike="noStrike" baseline="0" dirty="0">
                <a:solidFill>
                  <a:srgbClr val="000000"/>
                </a:solidFill>
                <a:latin typeface="Calibri" panose="020F0502020204030204" pitchFamily="34" charset="0"/>
              </a:rPr>
              <a:t>ρ</a:t>
            </a:r>
            <a:r>
              <a:rPr lang="it-IT" sz="2000" b="0" i="0" u="none" strike="noStrike" baseline="-25000" dirty="0">
                <a:solidFill>
                  <a:srgbClr val="000000"/>
                </a:solidFill>
                <a:latin typeface="Calibri" panose="020F0502020204030204" pitchFamily="34" charset="0"/>
              </a:rPr>
              <a:t>Hg</a:t>
            </a:r>
            <a:r>
              <a:rPr lang="it-IT" sz="2000" b="0" i="0" u="none" strike="noStrike" baseline="0" dirty="0">
                <a:solidFill>
                  <a:srgbClr val="000000"/>
                </a:solidFill>
                <a:latin typeface="Calibri" panose="020F0502020204030204" pitchFamily="34" charset="0"/>
              </a:rPr>
              <a:t> = 13 500 kg.m-3 </a:t>
            </a:r>
          </a:p>
          <a:p>
            <a:r>
              <a:rPr lang="pt-BR" sz="2000" b="0" i="0" u="none" strike="noStrike" baseline="0" dirty="0">
                <a:solidFill>
                  <a:srgbClr val="000000"/>
                </a:solidFill>
                <a:latin typeface="Calibri" panose="020F0502020204030204" pitchFamily="34" charset="0"/>
              </a:rPr>
              <a:t>h = 15 cm = 0,15 m </a:t>
            </a:r>
          </a:p>
          <a:p>
            <a:r>
              <a:rPr lang="cs-CZ" sz="2000" b="0" i="0" u="none" strike="noStrike" baseline="0" dirty="0">
                <a:solidFill>
                  <a:srgbClr val="000000"/>
                </a:solidFill>
                <a:latin typeface="Calibri" panose="020F0502020204030204" pitchFamily="34" charset="0"/>
              </a:rPr>
              <a:t>g = 10 N</a:t>
            </a:r>
            <a:r>
              <a:rPr lang="en-US" sz="2000" b="0" i="0" u="none" strike="noStrike" baseline="0" dirty="0">
                <a:solidFill>
                  <a:srgbClr val="000000"/>
                </a:solidFill>
                <a:latin typeface="Calibri" panose="020F0502020204030204" pitchFamily="34" charset="0"/>
              </a:rPr>
              <a:t>.</a:t>
            </a:r>
            <a:r>
              <a:rPr lang="cs-CZ" sz="2000" b="0" i="0" u="none" strike="noStrike" baseline="0" dirty="0">
                <a:solidFill>
                  <a:srgbClr val="000000"/>
                </a:solidFill>
                <a:latin typeface="Calibri" panose="020F0502020204030204" pitchFamily="34" charset="0"/>
              </a:rPr>
              <a:t>kg</a:t>
            </a:r>
            <a:r>
              <a:rPr lang="en-US" sz="2000" b="0" i="0" u="none" strike="noStrike" baseline="0" dirty="0">
                <a:solidFill>
                  <a:srgbClr val="000000"/>
                </a:solidFill>
                <a:latin typeface="Calibri" panose="020F0502020204030204" pitchFamily="34" charset="0"/>
              </a:rPr>
              <a:t>-1</a:t>
            </a:r>
            <a:r>
              <a:rPr lang="cs-CZ" sz="2000" b="0" i="0" u="none" strike="noStrike" baseline="0" dirty="0">
                <a:solidFill>
                  <a:srgbClr val="000000"/>
                </a:solidFill>
                <a:latin typeface="Calibri" panose="020F0502020204030204" pitchFamily="34" charset="0"/>
              </a:rPr>
              <a:t> </a:t>
            </a:r>
          </a:p>
          <a:p>
            <a:r>
              <a:rPr lang="fi-FI" sz="2000" b="0" i="0" u="none" strike="noStrike" baseline="0" dirty="0">
                <a:solidFill>
                  <a:srgbClr val="000000"/>
                </a:solidFill>
                <a:latin typeface="Calibri" panose="020F0502020204030204" pitchFamily="34" charset="0"/>
              </a:rPr>
              <a:t>p</a:t>
            </a:r>
            <a:r>
              <a:rPr lang="fi-FI" sz="2000" b="0" i="0" u="none" strike="noStrike" baseline="-25000" dirty="0">
                <a:solidFill>
                  <a:srgbClr val="000000"/>
                </a:solidFill>
                <a:latin typeface="Calibri" panose="020F0502020204030204" pitchFamily="34" charset="0"/>
              </a:rPr>
              <a:t>a</a:t>
            </a:r>
            <a:r>
              <a:rPr lang="fi-FI" sz="2000" b="0" i="0" u="none" strike="noStrike" baseline="0" dirty="0">
                <a:solidFill>
                  <a:srgbClr val="000000"/>
                </a:solidFill>
                <a:latin typeface="Calibri" panose="020F0502020204030204" pitchFamily="34" charset="0"/>
              </a:rPr>
              <a:t> = 100 kPa = 100 000 Pa </a:t>
            </a:r>
          </a:p>
          <a:p>
            <a:r>
              <a:rPr lang="cs-CZ" sz="2000" b="0" i="0" u="none" strike="noStrike" baseline="0" dirty="0">
                <a:solidFill>
                  <a:srgbClr val="000000"/>
                </a:solidFill>
                <a:latin typeface="Calibri" panose="020F0502020204030204" pitchFamily="34" charset="0"/>
              </a:rPr>
              <a:t>p = ? </a:t>
            </a:r>
          </a:p>
        </p:txBody>
      </p:sp>
      <p:sp>
        <p:nvSpPr>
          <p:cNvPr id="11" name="TextovéPole 10">
            <a:extLst>
              <a:ext uri="{FF2B5EF4-FFF2-40B4-BE49-F238E27FC236}">
                <a16:creationId xmlns:a16="http://schemas.microsoft.com/office/drawing/2014/main" id="{F2BF41B4-06C6-45AF-8065-2735CA758227}"/>
              </a:ext>
            </a:extLst>
          </p:cNvPr>
          <p:cNvSpPr txBox="1"/>
          <p:nvPr/>
        </p:nvSpPr>
        <p:spPr>
          <a:xfrm>
            <a:off x="1802606" y="3369542"/>
            <a:ext cx="4986337" cy="1015663"/>
          </a:xfrm>
          <a:prstGeom prst="rect">
            <a:avLst/>
          </a:prstGeom>
          <a:noFill/>
        </p:spPr>
        <p:txBody>
          <a:bodyPr wrap="square">
            <a:spAutoFit/>
          </a:bodyPr>
          <a:lstStyle/>
          <a:p>
            <a:r>
              <a:rPr lang="cs-CZ" sz="2000" b="1" i="0" u="none" strike="noStrike" baseline="0" dirty="0">
                <a:solidFill>
                  <a:srgbClr val="000000"/>
                </a:solidFill>
                <a:latin typeface="Calibri" panose="020F0502020204030204" pitchFamily="34" charset="0"/>
              </a:rPr>
              <a:t>p = </a:t>
            </a:r>
            <a:r>
              <a:rPr lang="cs-CZ" sz="2000" b="0" i="0" u="none" strike="noStrike" baseline="0" dirty="0" err="1">
                <a:solidFill>
                  <a:srgbClr val="000000"/>
                </a:solidFill>
                <a:latin typeface="Calibri" panose="020F0502020204030204" pitchFamily="34" charset="0"/>
              </a:rPr>
              <a:t>p</a:t>
            </a:r>
            <a:r>
              <a:rPr lang="cs-CZ" sz="2000" b="0" i="0" u="none" strike="noStrike" baseline="-25000" dirty="0" err="1">
                <a:solidFill>
                  <a:srgbClr val="000000"/>
                </a:solidFill>
                <a:latin typeface="Calibri" panose="020F0502020204030204" pitchFamily="34" charset="0"/>
              </a:rPr>
              <a:t>a</a:t>
            </a:r>
            <a:r>
              <a:rPr lang="cs-CZ" sz="2000" b="0" i="0" u="none" strike="noStrike" baseline="0" dirty="0">
                <a:solidFill>
                  <a:srgbClr val="000000"/>
                </a:solidFill>
                <a:latin typeface="Calibri" panose="020F0502020204030204" pitchFamily="34" charset="0"/>
              </a:rPr>
              <a:t> + </a:t>
            </a:r>
            <a:r>
              <a:rPr lang="el-GR" sz="2000" b="0" i="0" u="none" strike="noStrike" baseline="0" dirty="0">
                <a:solidFill>
                  <a:srgbClr val="000000"/>
                </a:solidFill>
                <a:latin typeface="Calibri" panose="020F0502020204030204" pitchFamily="34" charset="0"/>
              </a:rPr>
              <a:t>Δ</a:t>
            </a:r>
            <a:r>
              <a:rPr lang="cs-CZ" sz="2000" b="0" i="0" u="none" strike="noStrike" baseline="0" dirty="0">
                <a:solidFill>
                  <a:srgbClr val="000000"/>
                </a:solidFill>
                <a:latin typeface="Calibri" panose="020F0502020204030204" pitchFamily="34" charset="0"/>
              </a:rPr>
              <a:t>p </a:t>
            </a:r>
            <a:r>
              <a:rPr lang="cs-CZ" sz="2000" b="1" i="0" u="none" strike="noStrike" baseline="0" dirty="0">
                <a:solidFill>
                  <a:srgbClr val="000000"/>
                </a:solidFill>
                <a:latin typeface="Calibri" panose="020F0502020204030204" pitchFamily="34" charset="0"/>
              </a:rPr>
              <a:t>= </a:t>
            </a:r>
            <a:r>
              <a:rPr lang="cs-CZ" sz="2000" b="1" i="0" u="none" strike="noStrike" baseline="0" dirty="0" err="1">
                <a:solidFill>
                  <a:srgbClr val="000000"/>
                </a:solidFill>
                <a:latin typeface="Calibri" panose="020F0502020204030204" pitchFamily="34" charset="0"/>
              </a:rPr>
              <a:t>p</a:t>
            </a:r>
            <a:r>
              <a:rPr lang="cs-CZ" sz="2000" b="1" i="0" u="none" strike="noStrike" baseline="-25000" dirty="0" err="1">
                <a:solidFill>
                  <a:srgbClr val="000000"/>
                </a:solidFill>
                <a:latin typeface="Calibri" panose="020F0502020204030204" pitchFamily="34" charset="0"/>
              </a:rPr>
              <a:t>a</a:t>
            </a:r>
            <a:r>
              <a:rPr lang="cs-CZ" sz="2000" b="1" i="0" u="none" strike="noStrike" baseline="0" dirty="0">
                <a:solidFill>
                  <a:srgbClr val="000000"/>
                </a:solidFill>
                <a:latin typeface="Calibri" panose="020F0502020204030204" pitchFamily="34" charset="0"/>
              </a:rPr>
              <a:t> + h·</a:t>
            </a:r>
            <a:r>
              <a:rPr lang="el-GR" sz="2000" b="1" i="0" u="none" strike="noStrike" baseline="0" dirty="0">
                <a:solidFill>
                  <a:srgbClr val="000000"/>
                </a:solidFill>
                <a:latin typeface="Calibri" panose="020F0502020204030204" pitchFamily="34" charset="0"/>
              </a:rPr>
              <a:t>ρ</a:t>
            </a:r>
            <a:r>
              <a:rPr lang="en-US" sz="2000" b="1" i="0" u="none" strike="noStrike" baseline="-25000" dirty="0">
                <a:solidFill>
                  <a:srgbClr val="000000"/>
                </a:solidFill>
                <a:latin typeface="Calibri" panose="020F0502020204030204" pitchFamily="34" charset="0"/>
              </a:rPr>
              <a:t>Hg</a:t>
            </a:r>
            <a:r>
              <a:rPr lang="cs-CZ" sz="2000" b="1" i="0" u="none" strike="noStrike" baseline="0" dirty="0">
                <a:solidFill>
                  <a:srgbClr val="000000"/>
                </a:solidFill>
                <a:latin typeface="Calibri" panose="020F0502020204030204" pitchFamily="34" charset="0"/>
              </a:rPr>
              <a:t>·g </a:t>
            </a:r>
            <a:endParaRPr lang="cs-CZ" sz="2000" b="0" i="0" u="none" strike="noStrike" baseline="0" dirty="0">
              <a:solidFill>
                <a:srgbClr val="000000"/>
              </a:solidFill>
              <a:latin typeface="Calibri" panose="020F0502020204030204" pitchFamily="34" charset="0"/>
            </a:endParaRPr>
          </a:p>
          <a:p>
            <a:r>
              <a:rPr lang="cs-CZ" sz="2000" b="0" i="0" u="none" strike="noStrike" baseline="0" dirty="0">
                <a:solidFill>
                  <a:srgbClr val="000000"/>
                </a:solidFill>
                <a:latin typeface="Calibri" panose="020F0502020204030204" pitchFamily="34" charset="0"/>
              </a:rPr>
              <a:t>p = 100 000 + 0,15 · 13 500 · 10 = 120 250 Pa = </a:t>
            </a:r>
            <a:r>
              <a:rPr lang="en-US" sz="2000" b="0" i="0" u="none" strike="noStrike" baseline="0" dirty="0">
                <a:solidFill>
                  <a:srgbClr val="000000"/>
                </a:solidFill>
                <a:latin typeface="Calibri" panose="020F0502020204030204" pitchFamily="34" charset="0"/>
              </a:rPr>
              <a:t>= </a:t>
            </a:r>
            <a:r>
              <a:rPr lang="cs-CZ" sz="2000" b="0" i="0" u="sng" strike="noStrike" baseline="0" dirty="0">
                <a:solidFill>
                  <a:srgbClr val="000000"/>
                </a:solidFill>
                <a:latin typeface="Calibri" panose="020F0502020204030204" pitchFamily="34" charset="0"/>
              </a:rPr>
              <a:t>120,25 </a:t>
            </a:r>
            <a:r>
              <a:rPr lang="cs-CZ" sz="2000" b="0" i="0" u="sng" strike="noStrike" baseline="0" dirty="0" err="1">
                <a:solidFill>
                  <a:srgbClr val="000000"/>
                </a:solidFill>
                <a:latin typeface="Calibri" panose="020F0502020204030204" pitchFamily="34" charset="0"/>
              </a:rPr>
              <a:t>kPa</a:t>
            </a:r>
            <a:r>
              <a:rPr lang="cs-CZ" sz="2000" b="0" i="0" u="sng" strike="noStrike" baseline="0" dirty="0">
                <a:solidFill>
                  <a:srgbClr val="000000"/>
                </a:solidFill>
                <a:latin typeface="Calibri" panose="020F0502020204030204" pitchFamily="34" charset="0"/>
              </a:rPr>
              <a:t> </a:t>
            </a:r>
            <a:endParaRPr lang="cs-CZ" sz="2000" u="sng" dirty="0"/>
          </a:p>
        </p:txBody>
      </p:sp>
    </p:spTree>
    <p:extLst>
      <p:ext uri="{BB962C8B-B14F-4D97-AF65-F5344CB8AC3E}">
        <p14:creationId xmlns:p14="http://schemas.microsoft.com/office/powerpoint/2010/main" val="2968856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ext&#10;&#10;Popis byl vytvořen automaticky">
            <a:extLst>
              <a:ext uri="{FF2B5EF4-FFF2-40B4-BE49-F238E27FC236}">
                <a16:creationId xmlns:a16="http://schemas.microsoft.com/office/drawing/2014/main" id="{82623C28-9FFA-4D39-80E8-141E79AE73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362" y="1620365"/>
            <a:ext cx="2470815" cy="2077521"/>
          </a:xfrm>
          <a:prstGeom prst="rect">
            <a:avLst/>
          </a:prstGeom>
        </p:spPr>
      </p:pic>
      <p:pic>
        <p:nvPicPr>
          <p:cNvPr id="7" name="Obrázek 6" descr="Obsah obrázku text, mapa&#10;&#10;Popis byl vytvořen automaticky">
            <a:extLst>
              <a:ext uri="{FF2B5EF4-FFF2-40B4-BE49-F238E27FC236}">
                <a16:creationId xmlns:a16="http://schemas.microsoft.com/office/drawing/2014/main" id="{AB023275-C553-49D8-B7BC-CE954BBA8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3292" y="1514457"/>
            <a:ext cx="2470815" cy="2163120"/>
          </a:xfrm>
          <a:prstGeom prst="rect">
            <a:avLst/>
          </a:prstGeom>
        </p:spPr>
      </p:pic>
      <p:pic>
        <p:nvPicPr>
          <p:cNvPr id="3" name="Picture 2">
            <a:extLst>
              <a:ext uri="{FF2B5EF4-FFF2-40B4-BE49-F238E27FC236}">
                <a16:creationId xmlns:a16="http://schemas.microsoft.com/office/drawing/2014/main" id="{5E48F783-3BAF-45E4-B40E-F7422227CD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3130" y="1697856"/>
            <a:ext cx="2339310" cy="2072139"/>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B6391686-8F0A-4146-AC70-66C11FC3D8CB}"/>
              </a:ext>
            </a:extLst>
          </p:cNvPr>
          <p:cNvSpPr txBox="1"/>
          <p:nvPr/>
        </p:nvSpPr>
        <p:spPr>
          <a:xfrm>
            <a:off x="142362" y="296926"/>
            <a:ext cx="8859276" cy="1323439"/>
          </a:xfrm>
          <a:prstGeom prst="rect">
            <a:avLst/>
          </a:prstGeom>
          <a:noFill/>
        </p:spPr>
        <p:txBody>
          <a:bodyPr wrap="square">
            <a:spAutoFit/>
          </a:bodyPr>
          <a:lstStyle/>
          <a:p>
            <a:pPr algn="just"/>
            <a:r>
              <a:rPr lang="en-US" sz="2000" b="1" i="0" dirty="0">
                <a:solidFill>
                  <a:srgbClr val="454344"/>
                </a:solidFill>
                <a:effectLst/>
              </a:rPr>
              <a:t>P</a:t>
            </a:r>
            <a:r>
              <a:rPr lang="cs-CZ" sz="2000" b="1" i="0" dirty="0" err="1">
                <a:solidFill>
                  <a:srgbClr val="454344"/>
                </a:solidFill>
                <a:effectLst/>
              </a:rPr>
              <a:t>odtlak</a:t>
            </a:r>
            <a:r>
              <a:rPr lang="en-US" sz="2000" b="1" i="0" dirty="0">
                <a:solidFill>
                  <a:srgbClr val="454344"/>
                </a:solidFill>
                <a:effectLst/>
              </a:rPr>
              <a:t>:</a:t>
            </a:r>
            <a:r>
              <a:rPr lang="cs-CZ" sz="2000" b="1" i="0" dirty="0">
                <a:solidFill>
                  <a:srgbClr val="454344"/>
                </a:solidFill>
                <a:effectLst/>
              </a:rPr>
              <a:t> </a:t>
            </a:r>
            <a:r>
              <a:rPr lang="cs-CZ" sz="2000" b="0" i="0" dirty="0">
                <a:solidFill>
                  <a:srgbClr val="454344"/>
                </a:solidFill>
                <a:effectLst/>
              </a:rPr>
              <a:t>v uzavřeném prostoru </a:t>
            </a:r>
            <a:r>
              <a:rPr lang="en-US" sz="2000" b="0" i="0" dirty="0">
                <a:solidFill>
                  <a:srgbClr val="454344"/>
                </a:solidFill>
                <a:effectLst/>
              </a:rPr>
              <a:t>je </a:t>
            </a:r>
            <a:r>
              <a:rPr lang="cs-CZ" sz="2000" b="0" i="0" dirty="0">
                <a:solidFill>
                  <a:srgbClr val="454344"/>
                </a:solidFill>
                <a:effectLst/>
              </a:rPr>
              <a:t>tlak menší než je tlak atmosférický</a:t>
            </a:r>
            <a:r>
              <a:rPr lang="en-US" sz="2000" b="0" i="0" dirty="0">
                <a:solidFill>
                  <a:srgbClr val="454344"/>
                </a:solidFill>
                <a:effectLst/>
              </a:rPr>
              <a:t>. </a:t>
            </a:r>
            <a:r>
              <a:rPr lang="cs-CZ" sz="2000" b="0" i="0" dirty="0">
                <a:solidFill>
                  <a:srgbClr val="454344"/>
                </a:solidFill>
                <a:effectLst/>
              </a:rPr>
              <a:t>Podtlak se využívá v mnoha zařízeních, např. u pump, u vysavače, u přísavek, uplatňuje se při dýchání, zvířata jej využívají při pití z volné hladiny, při lezení po svislém povrchu, savci při kojení.</a:t>
            </a:r>
          </a:p>
        </p:txBody>
      </p:sp>
      <p:pic>
        <p:nvPicPr>
          <p:cNvPr id="15" name="Obrázek 14">
            <a:extLst>
              <a:ext uri="{FF2B5EF4-FFF2-40B4-BE49-F238E27FC236}">
                <a16:creationId xmlns:a16="http://schemas.microsoft.com/office/drawing/2014/main" id="{BC53B14C-2CFF-4C4B-B582-7A74394845C9}"/>
              </a:ext>
            </a:extLst>
          </p:cNvPr>
          <p:cNvPicPr>
            <a:picLocks noChangeAspect="1"/>
          </p:cNvPicPr>
          <p:nvPr/>
        </p:nvPicPr>
        <p:blipFill>
          <a:blip r:embed="rId5"/>
          <a:stretch>
            <a:fillRect/>
          </a:stretch>
        </p:blipFill>
        <p:spPr>
          <a:xfrm>
            <a:off x="142362" y="3981450"/>
            <a:ext cx="1600524" cy="2362505"/>
          </a:xfrm>
          <a:prstGeom prst="rect">
            <a:avLst/>
          </a:prstGeom>
        </p:spPr>
      </p:pic>
      <p:pic>
        <p:nvPicPr>
          <p:cNvPr id="17" name="Obrázek 16">
            <a:extLst>
              <a:ext uri="{FF2B5EF4-FFF2-40B4-BE49-F238E27FC236}">
                <a16:creationId xmlns:a16="http://schemas.microsoft.com/office/drawing/2014/main" id="{75EF3D01-572D-4905-B371-A41E2C4F15D6}"/>
              </a:ext>
            </a:extLst>
          </p:cNvPr>
          <p:cNvPicPr>
            <a:picLocks noChangeAspect="1"/>
          </p:cNvPicPr>
          <p:nvPr/>
        </p:nvPicPr>
        <p:blipFill>
          <a:blip r:embed="rId6"/>
          <a:stretch>
            <a:fillRect/>
          </a:stretch>
        </p:blipFill>
        <p:spPr>
          <a:xfrm>
            <a:off x="2274110" y="3697886"/>
            <a:ext cx="1569020" cy="1485925"/>
          </a:xfrm>
          <a:prstGeom prst="rect">
            <a:avLst/>
          </a:prstGeom>
        </p:spPr>
      </p:pic>
      <p:pic>
        <p:nvPicPr>
          <p:cNvPr id="11268" name="Picture 4" descr="See the source image">
            <a:extLst>
              <a:ext uri="{FF2B5EF4-FFF2-40B4-BE49-F238E27FC236}">
                <a16:creationId xmlns:a16="http://schemas.microsoft.com/office/drawing/2014/main" id="{73461545-503E-45B4-8919-B4C268635A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7420" y="1703238"/>
            <a:ext cx="1399333" cy="1399333"/>
          </a:xfrm>
          <a:prstGeom prst="rect">
            <a:avLst/>
          </a:prstGeom>
          <a:noFill/>
          <a:extLst>
            <a:ext uri="{909E8E84-426E-40DD-AFC4-6F175D3DCCD1}">
              <a14:hiddenFill xmlns:a14="http://schemas.microsoft.com/office/drawing/2010/main">
                <a:solidFill>
                  <a:srgbClr val="FFFFFF"/>
                </a:solidFill>
              </a14:hiddenFill>
            </a:ext>
          </a:extLst>
        </p:spPr>
      </p:pic>
      <p:pic>
        <p:nvPicPr>
          <p:cNvPr id="19" name="Obrázek 18">
            <a:extLst>
              <a:ext uri="{FF2B5EF4-FFF2-40B4-BE49-F238E27FC236}">
                <a16:creationId xmlns:a16="http://schemas.microsoft.com/office/drawing/2014/main" id="{E9240314-1BF2-4789-AD1E-4318D365C501}"/>
              </a:ext>
            </a:extLst>
          </p:cNvPr>
          <p:cNvPicPr>
            <a:picLocks noChangeAspect="1"/>
          </p:cNvPicPr>
          <p:nvPr/>
        </p:nvPicPr>
        <p:blipFill>
          <a:blip r:embed="rId8"/>
          <a:stretch>
            <a:fillRect/>
          </a:stretch>
        </p:blipFill>
        <p:spPr>
          <a:xfrm>
            <a:off x="6956580" y="4200285"/>
            <a:ext cx="1905000" cy="1905000"/>
          </a:xfrm>
          <a:prstGeom prst="rect">
            <a:avLst/>
          </a:prstGeom>
        </p:spPr>
      </p:pic>
      <p:pic>
        <p:nvPicPr>
          <p:cNvPr id="4" name="Obrázek 3">
            <a:extLst>
              <a:ext uri="{FF2B5EF4-FFF2-40B4-BE49-F238E27FC236}">
                <a16:creationId xmlns:a16="http://schemas.microsoft.com/office/drawing/2014/main" id="{6D1C948E-B98A-432D-A93F-DDA15DC90EFB}"/>
              </a:ext>
            </a:extLst>
          </p:cNvPr>
          <p:cNvPicPr>
            <a:picLocks noChangeAspect="1"/>
          </p:cNvPicPr>
          <p:nvPr/>
        </p:nvPicPr>
        <p:blipFill>
          <a:blip r:embed="rId9"/>
          <a:stretch>
            <a:fillRect/>
          </a:stretch>
        </p:blipFill>
        <p:spPr>
          <a:xfrm>
            <a:off x="4078216" y="4200285"/>
            <a:ext cx="2618692" cy="1908953"/>
          </a:xfrm>
          <a:prstGeom prst="rect">
            <a:avLst/>
          </a:prstGeom>
        </p:spPr>
      </p:pic>
      <p:pic>
        <p:nvPicPr>
          <p:cNvPr id="6146" name="Picture 2" descr="See the source image">
            <a:extLst>
              <a:ext uri="{FF2B5EF4-FFF2-40B4-BE49-F238E27FC236}">
                <a16:creationId xmlns:a16="http://schemas.microsoft.com/office/drawing/2014/main" id="{D01D2B6B-7AF1-4B83-A511-507C899D252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61621" y="5323641"/>
            <a:ext cx="1581509" cy="104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923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a:extLst>
              <a:ext uri="{FF2B5EF4-FFF2-40B4-BE49-F238E27FC236}">
                <a16:creationId xmlns:a16="http://schemas.microsoft.com/office/drawing/2014/main" id="{7823C0E9-09EF-4901-9643-C009D8327E09}"/>
              </a:ext>
            </a:extLst>
          </p:cNvPr>
          <p:cNvSpPr txBox="1"/>
          <p:nvPr/>
        </p:nvSpPr>
        <p:spPr>
          <a:xfrm>
            <a:off x="253449" y="886255"/>
            <a:ext cx="8637101" cy="1631216"/>
          </a:xfrm>
          <a:prstGeom prst="rect">
            <a:avLst/>
          </a:prstGeom>
          <a:noFill/>
        </p:spPr>
        <p:txBody>
          <a:bodyPr wrap="square">
            <a:spAutoFit/>
          </a:bodyPr>
          <a:lstStyle/>
          <a:p>
            <a:pPr algn="just"/>
            <a:r>
              <a:rPr lang="cs-CZ" sz="2000" dirty="0"/>
              <a:t>Během </a:t>
            </a:r>
            <a:r>
              <a:rPr lang="cs-CZ" sz="2000" b="1" dirty="0"/>
              <a:t>zavařování</a:t>
            </a:r>
            <a:r>
              <a:rPr lang="cs-CZ" sz="2000" dirty="0"/>
              <a:t> např. marmelád, okurek, zelí, apod.</a:t>
            </a:r>
            <a:r>
              <a:rPr lang="cs-CZ" sz="2000" b="0" i="0" dirty="0">
                <a:effectLst/>
              </a:rPr>
              <a:t> </a:t>
            </a:r>
            <a:r>
              <a:rPr lang="cs-CZ" sz="2000" dirty="0"/>
              <a:t>na začátku ještě víčko nedrží tak pevně</a:t>
            </a:r>
            <a:r>
              <a:rPr lang="cs-CZ" sz="2000" b="0" i="0" dirty="0">
                <a:effectLst/>
              </a:rPr>
              <a:t> a z nádoby je vytlačován přebytečný </a:t>
            </a:r>
            <a:r>
              <a:rPr lang="cs-CZ" sz="2000" b="0" i="0" u="none" strike="noStrike" dirty="0">
                <a:effectLst/>
              </a:rPr>
              <a:t>vzduch</a:t>
            </a:r>
            <a:r>
              <a:rPr lang="cs-CZ" sz="2000" b="0" i="0" dirty="0">
                <a:effectLst/>
              </a:rPr>
              <a:t>, který se vlivem vysoké teploty roztahuje. Během zchladnutí sklenice dojde ke smrštění vzduchu uvnitř sklenice, a protože je uzavřena víčkem, sníží se v ní </a:t>
            </a:r>
            <a:r>
              <a:rPr lang="cs-CZ" sz="2000" b="0" i="0" u="none" strike="noStrike" dirty="0">
                <a:effectLst/>
              </a:rPr>
              <a:t>tlak</a:t>
            </a:r>
            <a:r>
              <a:rPr lang="cs-CZ" sz="2000" b="0" i="0" dirty="0">
                <a:effectLst/>
              </a:rPr>
              <a:t>. Okolní </a:t>
            </a:r>
            <a:r>
              <a:rPr lang="cs-CZ" sz="2000" b="0" i="0" u="none" strike="noStrike" dirty="0">
                <a:effectLst/>
              </a:rPr>
              <a:t>atmosférický tlak</a:t>
            </a:r>
            <a:r>
              <a:rPr lang="cs-CZ" sz="2000" b="0" i="0" dirty="0">
                <a:effectLst/>
              </a:rPr>
              <a:t> přitlačí víčko pevně ke sklenici. </a:t>
            </a:r>
            <a:endParaRPr lang="cs-CZ" sz="2000" dirty="0"/>
          </a:p>
        </p:txBody>
      </p:sp>
      <p:pic>
        <p:nvPicPr>
          <p:cNvPr id="22530" name="Picture 2" descr="Sterilování (zavařování) | ReceptyOnLine.cz - kuchařka, recepty a inspirace">
            <a:extLst>
              <a:ext uri="{FF2B5EF4-FFF2-40B4-BE49-F238E27FC236}">
                <a16:creationId xmlns:a16="http://schemas.microsoft.com/office/drawing/2014/main" id="{2B5581F7-5D19-400D-B57F-D8BF0E677A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960" y="2655680"/>
            <a:ext cx="3052396" cy="2055444"/>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BA395C9E-38C2-4BC3-93EB-EE1038E9B675}"/>
              </a:ext>
            </a:extLst>
          </p:cNvPr>
          <p:cNvSpPr txBox="1"/>
          <p:nvPr/>
        </p:nvSpPr>
        <p:spPr>
          <a:xfrm>
            <a:off x="253449" y="4849333"/>
            <a:ext cx="8557177" cy="1323439"/>
          </a:xfrm>
          <a:prstGeom prst="rect">
            <a:avLst/>
          </a:prstGeom>
          <a:noFill/>
        </p:spPr>
        <p:txBody>
          <a:bodyPr wrap="square">
            <a:spAutoFit/>
          </a:bodyPr>
          <a:lstStyle/>
          <a:p>
            <a:pPr algn="just"/>
            <a:r>
              <a:rPr lang="cs-CZ" sz="2000" dirty="0"/>
              <a:t>Při otevírání zavařených sklenic používáme např. zastrčení nože pod víčko, čímž pustíme dovnitř sklenice trochu vzduchu, nebo bouchání hranou víčka o něco pevného, čímž jej mírně zdeformujeme a umožníme tak vzduchu vniknout dovnitř.</a:t>
            </a:r>
          </a:p>
        </p:txBody>
      </p:sp>
      <p:sp>
        <p:nvSpPr>
          <p:cNvPr id="11" name="TextovéPole 10">
            <a:extLst>
              <a:ext uri="{FF2B5EF4-FFF2-40B4-BE49-F238E27FC236}">
                <a16:creationId xmlns:a16="http://schemas.microsoft.com/office/drawing/2014/main" id="{0402CF2A-C371-4C4E-B186-4A56D2DD6388}"/>
              </a:ext>
            </a:extLst>
          </p:cNvPr>
          <p:cNvSpPr txBox="1"/>
          <p:nvPr/>
        </p:nvSpPr>
        <p:spPr>
          <a:xfrm>
            <a:off x="342900" y="355485"/>
            <a:ext cx="1072730" cy="461665"/>
          </a:xfrm>
          <a:prstGeom prst="rect">
            <a:avLst/>
          </a:prstGeom>
          <a:noFill/>
        </p:spPr>
        <p:txBody>
          <a:bodyPr wrap="none" rtlCol="0">
            <a:spAutoFit/>
          </a:bodyPr>
          <a:lstStyle/>
          <a:p>
            <a:r>
              <a:rPr lang="cs-CZ" sz="2400" b="1" dirty="0"/>
              <a:t>Přiklad</a:t>
            </a:r>
          </a:p>
        </p:txBody>
      </p:sp>
    </p:spTree>
    <p:extLst>
      <p:ext uri="{BB962C8B-B14F-4D97-AF65-F5344CB8AC3E}">
        <p14:creationId xmlns:p14="http://schemas.microsoft.com/office/powerpoint/2010/main" val="2069716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lion fish and fish diversity in two protected marine areas of the  Caribbean Sea - The Violence of Development">
            <a:extLst>
              <a:ext uri="{FF2B5EF4-FFF2-40B4-BE49-F238E27FC236}">
                <a16:creationId xmlns:a16="http://schemas.microsoft.com/office/drawing/2014/main" id="{7A9CDAD0-6887-448F-AACC-33F21F885D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9572" y="219550"/>
            <a:ext cx="2125828" cy="140225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terois volitans, Adult, Lord Howe Is, NSW,  Photo: Andrew Green">
            <a:extLst>
              <a:ext uri="{FF2B5EF4-FFF2-40B4-BE49-F238E27FC236}">
                <a16:creationId xmlns:a16="http://schemas.microsoft.com/office/drawing/2014/main" id="{6759410F-F2C0-4A64-BEED-9912E9212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375" y="1817350"/>
            <a:ext cx="2105025" cy="1402254"/>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C68CE021-7BA5-43E8-B7D8-F25FEB587C7B}"/>
              </a:ext>
            </a:extLst>
          </p:cNvPr>
          <p:cNvSpPr txBox="1"/>
          <p:nvPr/>
        </p:nvSpPr>
        <p:spPr>
          <a:xfrm>
            <a:off x="228600" y="232300"/>
            <a:ext cx="6478203" cy="1938992"/>
          </a:xfrm>
          <a:prstGeom prst="rect">
            <a:avLst/>
          </a:prstGeom>
          <a:noFill/>
        </p:spPr>
        <p:txBody>
          <a:bodyPr wrap="square">
            <a:spAutoFit/>
          </a:bodyPr>
          <a:lstStyle/>
          <a:p>
            <a:pPr algn="just"/>
            <a:r>
              <a:rPr lang="cs-CZ" sz="2000" b="1" dirty="0"/>
              <a:t>Perutýn ohnivý </a:t>
            </a:r>
            <a:r>
              <a:rPr lang="cs-CZ" sz="2000" dirty="0"/>
              <a:t>(</a:t>
            </a:r>
            <a:r>
              <a:rPr lang="cs-CZ" sz="2000" dirty="0" err="1"/>
              <a:t>Pterois</a:t>
            </a:r>
            <a:r>
              <a:rPr lang="cs-CZ" sz="2000" dirty="0"/>
              <a:t> </a:t>
            </a:r>
            <a:r>
              <a:rPr lang="cs-CZ" sz="2000" dirty="0" err="1"/>
              <a:t>volitans</a:t>
            </a:r>
            <a:r>
              <a:rPr lang="cs-CZ" sz="2000" dirty="0"/>
              <a:t>) je jedovatá dravá ryba z čeledi </a:t>
            </a:r>
            <a:r>
              <a:rPr lang="cs-CZ" sz="2000" dirty="0" err="1"/>
              <a:t>ropušnicovitých</a:t>
            </a:r>
            <a:r>
              <a:rPr lang="cs-CZ" sz="2000" dirty="0"/>
              <a:t> (</a:t>
            </a:r>
            <a:r>
              <a:rPr lang="cs-CZ" sz="2000" dirty="0" err="1"/>
              <a:t>Scorpaenidae</a:t>
            </a:r>
            <a:r>
              <a:rPr lang="cs-CZ" sz="2000" dirty="0"/>
              <a:t>)</a:t>
            </a:r>
            <a:r>
              <a:rPr lang="cs-CZ" sz="2000" b="0" i="0" dirty="0">
                <a:solidFill>
                  <a:srgbClr val="202122"/>
                </a:solidFill>
                <a:effectLst/>
              </a:rPr>
              <a:t>, které loví převážně malé rybky, korýše, krevety, kraby či garnáty. Ke kořisti se pomalu přiblíží a následně </a:t>
            </a:r>
            <a:r>
              <a:rPr lang="cs-CZ" sz="2000" b="0" i="0" u="sng" dirty="0">
                <a:solidFill>
                  <a:srgbClr val="202122"/>
                </a:solidFill>
                <a:effectLst/>
              </a:rPr>
              <a:t>velmi rychlým otevřením tlamy nasaje vodu i s kořistí do jícnu, kde je voda následně vyloučena a ponechána pouze kořist</a:t>
            </a:r>
            <a:r>
              <a:rPr lang="cs-CZ" sz="2000" b="0" i="0" dirty="0">
                <a:solidFill>
                  <a:srgbClr val="202122"/>
                </a:solidFill>
                <a:effectLst/>
              </a:rPr>
              <a:t>.</a:t>
            </a:r>
            <a:endParaRPr lang="cs-CZ" sz="2000" dirty="0"/>
          </a:p>
        </p:txBody>
      </p:sp>
      <p:pic>
        <p:nvPicPr>
          <p:cNvPr id="4102" name="Picture 6">
            <a:extLst>
              <a:ext uri="{FF2B5EF4-FFF2-40B4-BE49-F238E27FC236}">
                <a16:creationId xmlns:a16="http://schemas.microsoft.com/office/drawing/2014/main" id="{80F1F90A-D7D4-4502-BD0B-C8F4112241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2384" y="3276600"/>
            <a:ext cx="1660204" cy="35814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E2E1B9A5-BDF0-4304-B76E-F37494073E47}"/>
              </a:ext>
            </a:extLst>
          </p:cNvPr>
          <p:cNvSpPr txBox="1"/>
          <p:nvPr/>
        </p:nvSpPr>
        <p:spPr>
          <a:xfrm>
            <a:off x="228600" y="2337170"/>
            <a:ext cx="6478203" cy="2554545"/>
          </a:xfrm>
          <a:prstGeom prst="rect">
            <a:avLst/>
          </a:prstGeom>
          <a:noFill/>
        </p:spPr>
        <p:txBody>
          <a:bodyPr wrap="square">
            <a:spAutoFit/>
          </a:bodyPr>
          <a:lstStyle/>
          <a:p>
            <a:pPr algn="just"/>
            <a:r>
              <a:rPr lang="cs-CZ" sz="2000" b="1" dirty="0"/>
              <a:t>Plejtvák obrovský </a:t>
            </a:r>
            <a:r>
              <a:rPr lang="cs-CZ" sz="2000" dirty="0"/>
              <a:t>(modrá velryba, </a:t>
            </a:r>
            <a:r>
              <a:rPr lang="cs-CZ" sz="2000" dirty="0" err="1"/>
              <a:t>Balaenoptera</a:t>
            </a:r>
            <a:r>
              <a:rPr lang="cs-CZ" sz="2000" dirty="0"/>
              <a:t> musculus) je mořský savec z řádu kytovců. Velryba plave do formace </a:t>
            </a:r>
            <a:r>
              <a:rPr lang="cs-CZ" sz="2000" dirty="0" err="1"/>
              <a:t>krillu</a:t>
            </a:r>
            <a:r>
              <a:rPr lang="cs-CZ" sz="2000" dirty="0"/>
              <a:t> vysokou rychlostí, rychle otevírá pět metrů dlouhé čelisti. Dno ústní dutiny je elastické a rozpíná se a tím vytváří podtlak. P</a:t>
            </a:r>
            <a:r>
              <a:rPr lang="cs-CZ" sz="2000" b="0" i="0" dirty="0">
                <a:solidFill>
                  <a:srgbClr val="202122"/>
                </a:solidFill>
                <a:effectLst/>
              </a:rPr>
              <a:t>lejtvák p</a:t>
            </a:r>
            <a:r>
              <a:rPr lang="cs-CZ" sz="2000" dirty="0"/>
              <a:t>ohltí asi 80 kubických metrů vody s </a:t>
            </a:r>
            <a:r>
              <a:rPr lang="cs-CZ" sz="2000" dirty="0" err="1"/>
              <a:t>krilem</a:t>
            </a:r>
            <a:r>
              <a:rPr lang="cs-CZ" sz="2000" dirty="0"/>
              <a:t>, j</a:t>
            </a:r>
            <a:r>
              <a:rPr lang="cs-CZ" sz="2000" b="0" i="0" dirty="0">
                <a:solidFill>
                  <a:srgbClr val="202122"/>
                </a:solidFill>
                <a:effectLst/>
              </a:rPr>
              <a:t>edno nabrání (směsi </a:t>
            </a:r>
            <a:r>
              <a:rPr lang="cs-CZ" sz="2000" b="0" i="0" dirty="0" err="1">
                <a:solidFill>
                  <a:srgbClr val="202122"/>
                </a:solidFill>
                <a:effectLst/>
              </a:rPr>
              <a:t>krilu</a:t>
            </a:r>
            <a:r>
              <a:rPr lang="cs-CZ" sz="2000" b="0" i="0" dirty="0">
                <a:solidFill>
                  <a:srgbClr val="202122"/>
                </a:solidFill>
                <a:effectLst/>
              </a:rPr>
              <a:t> a vody) může mít hmotnost až 40 tun. Toto množství pak přecedí </a:t>
            </a:r>
            <a:r>
              <a:rPr lang="cs-CZ" sz="2000" dirty="0"/>
              <a:t>pomocí jazyka </a:t>
            </a:r>
            <a:r>
              <a:rPr lang="cs-CZ" sz="2000" b="0" i="0" dirty="0">
                <a:solidFill>
                  <a:srgbClr val="202122"/>
                </a:solidFill>
                <a:effectLst/>
              </a:rPr>
              <a:t>přes </a:t>
            </a:r>
            <a:r>
              <a:rPr lang="cs-CZ" sz="2000" b="0" i="0" dirty="0" err="1">
                <a:solidFill>
                  <a:srgbClr val="202122"/>
                </a:solidFill>
                <a:effectLst/>
              </a:rPr>
              <a:t>kosticovité</a:t>
            </a:r>
            <a:r>
              <a:rPr lang="cs-CZ" sz="2000" b="0" i="0" dirty="0">
                <a:solidFill>
                  <a:srgbClr val="202122"/>
                </a:solidFill>
                <a:effectLst/>
              </a:rPr>
              <a:t> zuby, jako přes mohutné síto. </a:t>
            </a:r>
            <a:endParaRPr lang="cs-CZ" sz="2000" dirty="0"/>
          </a:p>
        </p:txBody>
      </p:sp>
      <p:pic>
        <p:nvPicPr>
          <p:cNvPr id="4104" name="Picture 8" descr="See the source image">
            <a:extLst>
              <a:ext uri="{FF2B5EF4-FFF2-40B4-BE49-F238E27FC236}">
                <a16:creationId xmlns:a16="http://schemas.microsoft.com/office/drawing/2014/main" id="{DCFA9F58-7133-4D04-A1B6-4E4AA863F3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4472" y="4962525"/>
            <a:ext cx="3755111" cy="1803888"/>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ee the source image">
            <a:extLst>
              <a:ext uri="{FF2B5EF4-FFF2-40B4-BE49-F238E27FC236}">
                <a16:creationId xmlns:a16="http://schemas.microsoft.com/office/drawing/2014/main" id="{A4B69D05-6CC5-430C-9750-C62C036B2B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5057593"/>
            <a:ext cx="2563230" cy="1708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755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a:extLst>
              <a:ext uri="{FF2B5EF4-FFF2-40B4-BE49-F238E27FC236}">
                <a16:creationId xmlns:a16="http://schemas.microsoft.com/office/drawing/2014/main" id="{B039CC2D-E045-4AB2-A74C-2DF129188462}"/>
              </a:ext>
            </a:extLst>
          </p:cNvPr>
          <p:cNvSpPr txBox="1"/>
          <p:nvPr/>
        </p:nvSpPr>
        <p:spPr>
          <a:xfrm>
            <a:off x="151374" y="233586"/>
            <a:ext cx="8859276" cy="1323439"/>
          </a:xfrm>
          <a:prstGeom prst="rect">
            <a:avLst/>
          </a:prstGeom>
          <a:noFill/>
        </p:spPr>
        <p:txBody>
          <a:bodyPr wrap="square">
            <a:spAutoFit/>
          </a:bodyPr>
          <a:lstStyle/>
          <a:p>
            <a:pPr algn="just"/>
            <a:r>
              <a:rPr lang="en-US" sz="2000" b="1" i="0" dirty="0">
                <a:solidFill>
                  <a:srgbClr val="454344"/>
                </a:solidFill>
                <a:effectLst/>
              </a:rPr>
              <a:t>P</a:t>
            </a:r>
            <a:r>
              <a:rPr lang="cs-CZ" sz="2000" b="1" i="0" dirty="0">
                <a:solidFill>
                  <a:srgbClr val="454344"/>
                </a:solidFill>
                <a:effectLst/>
              </a:rPr>
              <a:t>ř</a:t>
            </a:r>
            <a:r>
              <a:rPr lang="en-US" sz="2000" b="1" i="0" dirty="0">
                <a:solidFill>
                  <a:srgbClr val="454344"/>
                </a:solidFill>
                <a:effectLst/>
              </a:rPr>
              <a:t>e</a:t>
            </a:r>
            <a:r>
              <a:rPr lang="cs-CZ" sz="2000" b="1" i="0" dirty="0">
                <a:solidFill>
                  <a:srgbClr val="454344"/>
                </a:solidFill>
                <a:effectLst/>
              </a:rPr>
              <a:t>tlak</a:t>
            </a:r>
            <a:r>
              <a:rPr lang="en-US" sz="2000" b="1" i="0" dirty="0">
                <a:solidFill>
                  <a:srgbClr val="454344"/>
                </a:solidFill>
                <a:effectLst/>
              </a:rPr>
              <a:t>:</a:t>
            </a:r>
            <a:r>
              <a:rPr lang="cs-CZ" sz="2000" b="1" i="0" dirty="0">
                <a:solidFill>
                  <a:srgbClr val="454344"/>
                </a:solidFill>
                <a:effectLst/>
              </a:rPr>
              <a:t> </a:t>
            </a:r>
            <a:r>
              <a:rPr lang="cs-CZ" sz="2000" b="0" i="0" dirty="0">
                <a:solidFill>
                  <a:srgbClr val="454344"/>
                </a:solidFill>
                <a:effectLst/>
              </a:rPr>
              <a:t>v uzavřeném prostoru </a:t>
            </a:r>
            <a:r>
              <a:rPr lang="en-US" sz="2000" b="0" i="0" dirty="0">
                <a:solidFill>
                  <a:srgbClr val="454344"/>
                </a:solidFill>
                <a:effectLst/>
              </a:rPr>
              <a:t>je </a:t>
            </a:r>
            <a:r>
              <a:rPr lang="cs-CZ" sz="2000" b="0" i="0" dirty="0">
                <a:solidFill>
                  <a:srgbClr val="454344"/>
                </a:solidFill>
                <a:effectLst/>
              </a:rPr>
              <a:t>tlak větší než tlak atmosférický. Přetlak je v pneumatikách, ve sprejích, v uzavřených lahvích s nápoji s obsahem oxidu uhličitého, přetlaku se využívá při stříkání barev, v pneumatických nástrojích, nádoby s velkým přetlakem využívají potápěči,</a:t>
            </a:r>
            <a:r>
              <a:rPr lang="en-US" sz="2000" b="0" i="0" dirty="0">
                <a:solidFill>
                  <a:srgbClr val="454344"/>
                </a:solidFill>
                <a:effectLst/>
              </a:rPr>
              <a:t> </a:t>
            </a:r>
            <a:r>
              <a:rPr lang="cs-CZ" sz="2000" b="0" i="0" dirty="0">
                <a:solidFill>
                  <a:srgbClr val="454344"/>
                </a:solidFill>
                <a:effectLst/>
              </a:rPr>
              <a:t>kosmonauti, lékaři, svářeči.</a:t>
            </a:r>
          </a:p>
        </p:txBody>
      </p:sp>
      <p:pic>
        <p:nvPicPr>
          <p:cNvPr id="6" name="Obrázek 5">
            <a:extLst>
              <a:ext uri="{FF2B5EF4-FFF2-40B4-BE49-F238E27FC236}">
                <a16:creationId xmlns:a16="http://schemas.microsoft.com/office/drawing/2014/main" id="{60264019-BBA1-4440-86F2-42EF5A3E8C20}"/>
              </a:ext>
            </a:extLst>
          </p:cNvPr>
          <p:cNvPicPr>
            <a:picLocks noChangeAspect="1"/>
          </p:cNvPicPr>
          <p:nvPr/>
        </p:nvPicPr>
        <p:blipFill>
          <a:blip r:embed="rId2"/>
          <a:stretch>
            <a:fillRect/>
          </a:stretch>
        </p:blipFill>
        <p:spPr>
          <a:xfrm>
            <a:off x="394150" y="2080590"/>
            <a:ext cx="1690688" cy="1929521"/>
          </a:xfrm>
          <a:prstGeom prst="rect">
            <a:avLst/>
          </a:prstGeom>
        </p:spPr>
      </p:pic>
      <p:pic>
        <p:nvPicPr>
          <p:cNvPr id="11266" name="Picture 2" descr="See the source image">
            <a:extLst>
              <a:ext uri="{FF2B5EF4-FFF2-40B4-BE49-F238E27FC236}">
                <a16:creationId xmlns:a16="http://schemas.microsoft.com/office/drawing/2014/main" id="{E4FAC869-1A83-400F-9619-6BF2E38017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2442" y="1944936"/>
            <a:ext cx="1387886" cy="2077501"/>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12">
            <a:extLst>
              <a:ext uri="{FF2B5EF4-FFF2-40B4-BE49-F238E27FC236}">
                <a16:creationId xmlns:a16="http://schemas.microsoft.com/office/drawing/2014/main" id="{030024C5-3074-4E32-BCA5-550D4791B256}"/>
              </a:ext>
            </a:extLst>
          </p:cNvPr>
          <p:cNvPicPr>
            <a:picLocks noChangeAspect="1"/>
          </p:cNvPicPr>
          <p:nvPr/>
        </p:nvPicPr>
        <p:blipFill>
          <a:blip r:embed="rId4"/>
          <a:stretch>
            <a:fillRect/>
          </a:stretch>
        </p:blipFill>
        <p:spPr>
          <a:xfrm>
            <a:off x="6773922" y="2080590"/>
            <a:ext cx="2148922" cy="1751907"/>
          </a:xfrm>
          <a:prstGeom prst="rect">
            <a:avLst/>
          </a:prstGeom>
        </p:spPr>
      </p:pic>
      <p:pic>
        <p:nvPicPr>
          <p:cNvPr id="12290" name="Picture 2" descr="See the source image">
            <a:extLst>
              <a:ext uri="{FF2B5EF4-FFF2-40B4-BE49-F238E27FC236}">
                <a16:creationId xmlns:a16="http://schemas.microsoft.com/office/drawing/2014/main" id="{31642C81-DCCA-4373-9CC9-8EEF4F9180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086" y="4533676"/>
            <a:ext cx="2090738" cy="209073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See the source image">
            <a:extLst>
              <a:ext uri="{FF2B5EF4-FFF2-40B4-BE49-F238E27FC236}">
                <a16:creationId xmlns:a16="http://schemas.microsoft.com/office/drawing/2014/main" id="{F1D81665-7127-4260-B891-4F2CE2B8A9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0951" y="4373842"/>
            <a:ext cx="2753567" cy="20651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016C85F0-20A0-49DC-B59D-018C5CC98C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2400824" y="2080590"/>
            <a:ext cx="2578024" cy="1929521"/>
          </a:xfrm>
          <a:prstGeom prst="rect">
            <a:avLst/>
          </a:prstGeom>
          <a:noFill/>
          <a:ln/>
        </p:spPr>
      </p:pic>
      <p:pic>
        <p:nvPicPr>
          <p:cNvPr id="4" name="Obrázek 3">
            <a:extLst>
              <a:ext uri="{FF2B5EF4-FFF2-40B4-BE49-F238E27FC236}">
                <a16:creationId xmlns:a16="http://schemas.microsoft.com/office/drawing/2014/main" id="{04BA3C9C-A6BF-43AB-A7B6-D87C9F7003A5}"/>
              </a:ext>
            </a:extLst>
          </p:cNvPr>
          <p:cNvPicPr>
            <a:picLocks noChangeAspect="1"/>
          </p:cNvPicPr>
          <p:nvPr/>
        </p:nvPicPr>
        <p:blipFill>
          <a:blip r:embed="rId8"/>
          <a:stretch>
            <a:fillRect/>
          </a:stretch>
        </p:blipFill>
        <p:spPr>
          <a:xfrm>
            <a:off x="5700449" y="4356062"/>
            <a:ext cx="2987380" cy="2240535"/>
          </a:xfrm>
          <a:prstGeom prst="rect">
            <a:avLst/>
          </a:prstGeom>
        </p:spPr>
      </p:pic>
    </p:spTree>
    <p:extLst>
      <p:ext uri="{BB962C8B-B14F-4D97-AF65-F5344CB8AC3E}">
        <p14:creationId xmlns:p14="http://schemas.microsoft.com/office/powerpoint/2010/main" val="640783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1FBAB41C-BA65-4510-915E-C1B42D3C9C8F}"/>
              </a:ext>
            </a:extLst>
          </p:cNvPr>
          <p:cNvSpPr txBox="1"/>
          <p:nvPr/>
        </p:nvSpPr>
        <p:spPr>
          <a:xfrm>
            <a:off x="137768" y="2009329"/>
            <a:ext cx="7039304" cy="2554545"/>
          </a:xfrm>
          <a:prstGeom prst="rect">
            <a:avLst/>
          </a:prstGeom>
          <a:noFill/>
        </p:spPr>
        <p:txBody>
          <a:bodyPr wrap="square">
            <a:spAutoFit/>
          </a:bodyPr>
          <a:lstStyle/>
          <a:p>
            <a:pPr algn="just"/>
            <a:r>
              <a:rPr lang="cs-CZ" sz="2000" b="0" i="0" dirty="0">
                <a:solidFill>
                  <a:srgbClr val="454344"/>
                </a:solidFill>
                <a:effectLst/>
              </a:rPr>
              <a:t>Skleněná trubice cca 1 m dlouhá, na jednom konci zatavená, byla  naplněna rtutí. Trubice byla uzavřena, obrácena zataveným koncem vzhůru a ponořena do rtuti v nádobě. Po uvolnění zátky část rtuti vytekla do nádoby. Rtuť se v trubici ustálila tak, že </a:t>
            </a:r>
            <a:r>
              <a:rPr lang="cs-CZ" sz="2000" b="1" i="0" dirty="0">
                <a:solidFill>
                  <a:srgbClr val="454344"/>
                </a:solidFill>
                <a:effectLst/>
              </a:rPr>
              <a:t>vzdálenost mezi hladinou rtuti v trubici a v nádobě byla asi 76 cm</a:t>
            </a:r>
            <a:r>
              <a:rPr lang="cs-CZ" sz="2000" b="0" i="0" dirty="0">
                <a:solidFill>
                  <a:srgbClr val="454344"/>
                </a:solidFill>
                <a:effectLst/>
              </a:rPr>
              <a:t>. Tato vzdálenost zůstávala stejná, i když trubice byla delší nebo byla nakloněná. </a:t>
            </a:r>
            <a:r>
              <a:rPr lang="cs-CZ" altLang="cs-CZ" sz="2000" dirty="0"/>
              <a:t>V </a:t>
            </a:r>
            <a:r>
              <a:rPr lang="cs-CZ" altLang="cs-CZ" sz="2000" dirty="0" err="1"/>
              <a:t>Torricelliho</a:t>
            </a:r>
            <a:r>
              <a:rPr lang="cs-CZ" altLang="cs-CZ" sz="2000" dirty="0"/>
              <a:t> pokusu nad rtutí není dokonalé vakuum (jsou zde molekuly rtuťových par).</a:t>
            </a:r>
            <a:endParaRPr lang="cs-CZ" sz="2000" dirty="0"/>
          </a:p>
        </p:txBody>
      </p:sp>
      <p:sp>
        <p:nvSpPr>
          <p:cNvPr id="7" name="TextovéPole 6">
            <a:extLst>
              <a:ext uri="{FF2B5EF4-FFF2-40B4-BE49-F238E27FC236}">
                <a16:creationId xmlns:a16="http://schemas.microsoft.com/office/drawing/2014/main" id="{4730FEDC-5317-487B-9642-6DBD8B9A3461}"/>
              </a:ext>
            </a:extLst>
          </p:cNvPr>
          <p:cNvSpPr txBox="1"/>
          <p:nvPr/>
        </p:nvSpPr>
        <p:spPr>
          <a:xfrm>
            <a:off x="194434" y="315605"/>
            <a:ext cx="8745814" cy="1015663"/>
          </a:xfrm>
          <a:prstGeom prst="rect">
            <a:avLst/>
          </a:prstGeom>
          <a:noFill/>
        </p:spPr>
        <p:txBody>
          <a:bodyPr wrap="square">
            <a:spAutoFit/>
          </a:bodyPr>
          <a:lstStyle/>
          <a:p>
            <a:pPr algn="just"/>
            <a:r>
              <a:rPr lang="cs-CZ" sz="2000" b="1" i="0" dirty="0">
                <a:effectLst/>
              </a:rPr>
              <a:t>Vakuum</a:t>
            </a:r>
            <a:r>
              <a:rPr lang="cs-CZ" sz="2000" b="0" i="0" dirty="0">
                <a:effectLst/>
              </a:rPr>
              <a:t> (vzduchoprázdno) znamená prázdný prostor, ve fyzice prostor s velmi malou hustotou částic. V technické praxi se jím rozumí prostor, v němž je </a:t>
            </a:r>
            <a:r>
              <a:rPr lang="cs-CZ" sz="2000" b="0" i="0" u="none" strike="noStrike" dirty="0">
                <a:effectLst/>
              </a:rPr>
              <a:t>tlak</a:t>
            </a:r>
            <a:r>
              <a:rPr lang="cs-CZ" sz="2000" b="0" i="0" dirty="0">
                <a:effectLst/>
              </a:rPr>
              <a:t> </a:t>
            </a:r>
            <a:r>
              <a:rPr lang="cs-CZ" sz="2000" b="0" i="0" u="none" strike="noStrike" dirty="0">
                <a:effectLst/>
              </a:rPr>
              <a:t>plynu</a:t>
            </a:r>
            <a:r>
              <a:rPr lang="cs-CZ" sz="2000" b="0" i="0" dirty="0">
                <a:effectLst/>
              </a:rPr>
              <a:t> podstatně nižší než při </a:t>
            </a:r>
            <a:r>
              <a:rPr lang="cs-CZ" sz="2000" b="0" i="0" u="none" strike="noStrike" dirty="0">
                <a:effectLst/>
              </a:rPr>
              <a:t>normálním atmosférickém tlaku</a:t>
            </a:r>
            <a:r>
              <a:rPr lang="cs-CZ" sz="2000" b="0" i="0" dirty="0">
                <a:effectLst/>
              </a:rPr>
              <a:t> (podtlak).</a:t>
            </a:r>
            <a:endParaRPr lang="cs-CZ" sz="2000" dirty="0"/>
          </a:p>
        </p:txBody>
      </p:sp>
      <p:sp>
        <p:nvSpPr>
          <p:cNvPr id="9" name="TextovéPole 8">
            <a:extLst>
              <a:ext uri="{FF2B5EF4-FFF2-40B4-BE49-F238E27FC236}">
                <a16:creationId xmlns:a16="http://schemas.microsoft.com/office/drawing/2014/main" id="{416F1BB3-EB1C-4D86-8858-58D12EFA89E3}"/>
              </a:ext>
            </a:extLst>
          </p:cNvPr>
          <p:cNvSpPr txBox="1"/>
          <p:nvPr/>
        </p:nvSpPr>
        <p:spPr>
          <a:xfrm>
            <a:off x="161597" y="1609219"/>
            <a:ext cx="2253491" cy="400110"/>
          </a:xfrm>
          <a:prstGeom prst="rect">
            <a:avLst/>
          </a:prstGeom>
          <a:noFill/>
        </p:spPr>
        <p:txBody>
          <a:bodyPr wrap="square">
            <a:spAutoFit/>
          </a:bodyPr>
          <a:lstStyle/>
          <a:p>
            <a:r>
              <a:rPr lang="cs-CZ" altLang="cs-CZ" sz="2000" b="1" dirty="0" err="1"/>
              <a:t>Torricelliho</a:t>
            </a:r>
            <a:r>
              <a:rPr lang="cs-CZ" altLang="cs-CZ" sz="2000" b="1" dirty="0"/>
              <a:t> pokus</a:t>
            </a:r>
            <a:endParaRPr lang="cs-CZ" sz="2000" b="1" dirty="0"/>
          </a:p>
        </p:txBody>
      </p:sp>
      <p:pic>
        <p:nvPicPr>
          <p:cNvPr id="13316" name="Picture 4" descr="See the source image">
            <a:extLst>
              <a:ext uri="{FF2B5EF4-FFF2-40B4-BE49-F238E27FC236}">
                <a16:creationId xmlns:a16="http://schemas.microsoft.com/office/drawing/2014/main" id="{81001C92-2AAD-41F4-BE6E-56852290A7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784" y="4705978"/>
            <a:ext cx="4448175" cy="1836417"/>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Zjednodušené schéma rtuťového barometru.">
            <a:extLst>
              <a:ext uri="{FF2B5EF4-FFF2-40B4-BE49-F238E27FC236}">
                <a16:creationId xmlns:a16="http://schemas.microsoft.com/office/drawing/2014/main" id="{3C8101CB-42F6-44F8-BD88-A9D0E601F9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901" y="1866930"/>
            <a:ext cx="1805331" cy="2554546"/>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13">
            <a:extLst>
              <a:ext uri="{FF2B5EF4-FFF2-40B4-BE49-F238E27FC236}">
                <a16:creationId xmlns:a16="http://schemas.microsoft.com/office/drawing/2014/main" id="{5114672D-D09E-44D3-8030-E97435FAD0BC}"/>
              </a:ext>
            </a:extLst>
          </p:cNvPr>
          <p:cNvPicPr>
            <a:picLocks noChangeAspect="1"/>
          </p:cNvPicPr>
          <p:nvPr/>
        </p:nvPicPr>
        <p:blipFill>
          <a:blip r:embed="rId4"/>
          <a:stretch>
            <a:fillRect/>
          </a:stretch>
        </p:blipFill>
        <p:spPr>
          <a:xfrm>
            <a:off x="5198467" y="4287628"/>
            <a:ext cx="1402358" cy="2491248"/>
          </a:xfrm>
          <a:prstGeom prst="rect">
            <a:avLst/>
          </a:prstGeom>
        </p:spPr>
      </p:pic>
      <p:sp>
        <p:nvSpPr>
          <p:cNvPr id="15" name="TextovéPole 14">
            <a:extLst>
              <a:ext uri="{FF2B5EF4-FFF2-40B4-BE49-F238E27FC236}">
                <a16:creationId xmlns:a16="http://schemas.microsoft.com/office/drawing/2014/main" id="{9789B64B-1BE0-4932-A04B-C8636DAE6BED}"/>
              </a:ext>
            </a:extLst>
          </p:cNvPr>
          <p:cNvSpPr txBox="1"/>
          <p:nvPr/>
        </p:nvSpPr>
        <p:spPr>
          <a:xfrm>
            <a:off x="6744232" y="6286500"/>
            <a:ext cx="1858394" cy="369332"/>
          </a:xfrm>
          <a:prstGeom prst="rect">
            <a:avLst/>
          </a:prstGeom>
          <a:noFill/>
        </p:spPr>
        <p:txBody>
          <a:bodyPr wrap="none" rtlCol="0">
            <a:spAutoFit/>
          </a:bodyPr>
          <a:lstStyle/>
          <a:p>
            <a:r>
              <a:rPr lang="cs-CZ" dirty="0"/>
              <a:t>Rtuťový barometr</a:t>
            </a:r>
          </a:p>
        </p:txBody>
      </p:sp>
    </p:spTree>
    <p:extLst>
      <p:ext uri="{BB962C8B-B14F-4D97-AF65-F5344CB8AC3E}">
        <p14:creationId xmlns:p14="http://schemas.microsoft.com/office/powerpoint/2010/main" val="2515549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630803A3-D147-4E80-9F85-1852F03A51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6907" y="3636637"/>
            <a:ext cx="3286124" cy="3003517"/>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EADDD3A7-D3F4-4CF0-8789-A8C4239BB94B}"/>
              </a:ext>
            </a:extLst>
          </p:cNvPr>
          <p:cNvSpPr txBox="1"/>
          <p:nvPr/>
        </p:nvSpPr>
        <p:spPr>
          <a:xfrm>
            <a:off x="152399" y="3509896"/>
            <a:ext cx="5467351" cy="1323439"/>
          </a:xfrm>
          <a:prstGeom prst="rect">
            <a:avLst/>
          </a:prstGeom>
          <a:noFill/>
        </p:spPr>
        <p:txBody>
          <a:bodyPr wrap="square">
            <a:spAutoFit/>
          </a:bodyPr>
          <a:lstStyle/>
          <a:p>
            <a:pPr algn="just"/>
            <a:r>
              <a:rPr lang="cs-CZ" sz="2000" dirty="0"/>
              <a:t>Ryba vypustí na dně rybníka, v hloubce 5 m, bublinu (T = 10 °C, V = 1 cm</a:t>
            </a:r>
            <a:r>
              <a:rPr lang="cs-CZ" sz="2000" baseline="30000" dirty="0"/>
              <a:t>3</a:t>
            </a:r>
            <a:r>
              <a:rPr lang="cs-CZ" sz="2000" dirty="0"/>
              <a:t>). Určete objem této bubliny na povrchu rybníka (T = 20 °C). Absorpci molekul plynu do vody zanedbejte (N = </a:t>
            </a:r>
            <a:r>
              <a:rPr lang="cs-CZ" sz="2000" dirty="0" err="1"/>
              <a:t>const</a:t>
            </a:r>
            <a:r>
              <a:rPr lang="cs-CZ" sz="2000" dirty="0"/>
              <a:t>).</a:t>
            </a:r>
          </a:p>
        </p:txBody>
      </p:sp>
      <p:sp>
        <p:nvSpPr>
          <p:cNvPr id="5" name="TextovéPole 4">
            <a:extLst>
              <a:ext uri="{FF2B5EF4-FFF2-40B4-BE49-F238E27FC236}">
                <a16:creationId xmlns:a16="http://schemas.microsoft.com/office/drawing/2014/main" id="{4A5BF176-EFEF-4072-9595-49619EF4B808}"/>
              </a:ext>
            </a:extLst>
          </p:cNvPr>
          <p:cNvSpPr txBox="1"/>
          <p:nvPr/>
        </p:nvSpPr>
        <p:spPr>
          <a:xfrm>
            <a:off x="152399" y="2943225"/>
            <a:ext cx="1072730" cy="461665"/>
          </a:xfrm>
          <a:prstGeom prst="rect">
            <a:avLst/>
          </a:prstGeom>
          <a:noFill/>
        </p:spPr>
        <p:txBody>
          <a:bodyPr wrap="none" rtlCol="0">
            <a:spAutoFit/>
          </a:bodyPr>
          <a:lstStyle/>
          <a:p>
            <a:r>
              <a:rPr lang="cs-CZ" sz="2400" b="1" dirty="0"/>
              <a:t>Příklad</a:t>
            </a:r>
          </a:p>
        </p:txBody>
      </p:sp>
      <p:sp>
        <p:nvSpPr>
          <p:cNvPr id="7" name="Rectangle 3">
            <a:extLst>
              <a:ext uri="{FF2B5EF4-FFF2-40B4-BE49-F238E27FC236}">
                <a16:creationId xmlns:a16="http://schemas.microsoft.com/office/drawing/2014/main" id="{1024DF29-900E-4952-BABC-928C7DA4279C}"/>
              </a:ext>
            </a:extLst>
          </p:cNvPr>
          <p:cNvSpPr>
            <a:spLocks noChangeArrowheads="1"/>
          </p:cNvSpPr>
          <p:nvPr/>
        </p:nvSpPr>
        <p:spPr bwMode="auto">
          <a:xfrm>
            <a:off x="3479007" y="4938341"/>
            <a:ext cx="20002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1" u="none" strike="noStrike" cap="none" normalizeH="0" baseline="0" dirty="0">
                <a:ln>
                  <a:noFill/>
                </a:ln>
                <a:solidFill>
                  <a:schemeClr val="tx1"/>
                </a:solidFill>
                <a:effectLst/>
                <a:latin typeface="+mn-lt"/>
              </a:rPr>
              <a:t>p</a:t>
            </a:r>
            <a:r>
              <a:rPr kumimoji="0" lang="cs-CZ" altLang="cs-CZ" sz="2000" b="0" i="0" u="none" strike="noStrike" cap="none" normalizeH="0" baseline="-30000" dirty="0">
                <a:ln>
                  <a:noFill/>
                </a:ln>
                <a:solidFill>
                  <a:schemeClr val="tx1"/>
                </a:solidFill>
                <a:effectLst/>
                <a:latin typeface="+mn-lt"/>
              </a:rPr>
              <a:t>1</a:t>
            </a:r>
            <a:r>
              <a:rPr kumimoji="0" lang="cs-CZ" altLang="cs-CZ" sz="2000" b="0" i="1" u="none" strike="noStrike" cap="none" normalizeH="0" baseline="0" dirty="0">
                <a:ln>
                  <a:noFill/>
                </a:ln>
                <a:solidFill>
                  <a:schemeClr val="tx1"/>
                </a:solidFill>
                <a:effectLst/>
                <a:latin typeface="+mn-lt"/>
              </a:rPr>
              <a:t>V</a:t>
            </a:r>
            <a:r>
              <a:rPr kumimoji="0" lang="cs-CZ" altLang="cs-CZ" sz="2000" b="0" i="0" u="none" strike="noStrike" cap="none" normalizeH="0" baseline="-30000" dirty="0">
                <a:ln>
                  <a:noFill/>
                </a:ln>
                <a:solidFill>
                  <a:schemeClr val="tx1"/>
                </a:solidFill>
                <a:effectLst/>
                <a:latin typeface="+mn-lt"/>
              </a:rPr>
              <a:t>1</a:t>
            </a:r>
            <a:r>
              <a:rPr kumimoji="0" lang="cs-CZ" altLang="cs-CZ" sz="2000" b="0" i="0" u="none" strike="noStrike" cap="none" normalizeH="0" baseline="0" dirty="0">
                <a:ln>
                  <a:noFill/>
                </a:ln>
                <a:solidFill>
                  <a:schemeClr val="tx1"/>
                </a:solidFill>
                <a:effectLst/>
                <a:latin typeface="+mn-lt"/>
              </a:rPr>
              <a:t>/</a:t>
            </a:r>
            <a:r>
              <a:rPr kumimoji="0" lang="cs-CZ" altLang="cs-CZ" sz="2000" b="0" i="1" u="none" strike="noStrike" cap="none" normalizeH="0" baseline="0" dirty="0">
                <a:ln>
                  <a:noFill/>
                </a:ln>
                <a:solidFill>
                  <a:schemeClr val="tx1"/>
                </a:solidFill>
                <a:effectLst/>
                <a:latin typeface="+mn-lt"/>
              </a:rPr>
              <a:t>T</a:t>
            </a:r>
            <a:r>
              <a:rPr kumimoji="0" lang="cs-CZ" altLang="cs-CZ" sz="2000" b="0" i="0" u="none" strike="noStrike" cap="none" normalizeH="0" baseline="-30000" dirty="0">
                <a:ln>
                  <a:noFill/>
                </a:ln>
                <a:solidFill>
                  <a:schemeClr val="tx1"/>
                </a:solidFill>
                <a:effectLst/>
                <a:latin typeface="+mn-lt"/>
              </a:rPr>
              <a:t>1</a:t>
            </a:r>
            <a:r>
              <a:rPr kumimoji="0" lang="cs-CZ" altLang="cs-CZ" sz="2000" b="0" i="0" u="none" strike="noStrike" cap="none" normalizeH="0" baseline="0" dirty="0">
                <a:ln>
                  <a:noFill/>
                </a:ln>
                <a:solidFill>
                  <a:schemeClr val="tx1"/>
                </a:solidFill>
                <a:effectLst/>
                <a:latin typeface="+mn-lt"/>
              </a:rPr>
              <a:t> = </a:t>
            </a:r>
            <a:r>
              <a:rPr kumimoji="0" lang="cs-CZ" altLang="cs-CZ" sz="2000" b="0" i="1" u="none" strike="noStrike" cap="none" normalizeH="0" baseline="0" dirty="0">
                <a:ln>
                  <a:noFill/>
                </a:ln>
                <a:solidFill>
                  <a:schemeClr val="tx1"/>
                </a:solidFill>
                <a:effectLst/>
                <a:latin typeface="+mn-lt"/>
              </a:rPr>
              <a:t>p</a:t>
            </a:r>
            <a:r>
              <a:rPr kumimoji="0" lang="cs-CZ" altLang="cs-CZ" sz="2000" b="0" i="0" u="none" strike="noStrike" cap="none" normalizeH="0" baseline="-30000" dirty="0">
                <a:ln>
                  <a:noFill/>
                </a:ln>
                <a:solidFill>
                  <a:schemeClr val="tx1"/>
                </a:solidFill>
                <a:effectLst/>
                <a:latin typeface="+mn-lt"/>
              </a:rPr>
              <a:t>2</a:t>
            </a:r>
            <a:r>
              <a:rPr kumimoji="0" lang="cs-CZ" altLang="cs-CZ" sz="2000" b="0" i="1" u="none" strike="noStrike" cap="none" normalizeH="0" baseline="0" dirty="0">
                <a:ln>
                  <a:noFill/>
                </a:ln>
                <a:solidFill>
                  <a:schemeClr val="tx1"/>
                </a:solidFill>
                <a:effectLst/>
                <a:latin typeface="+mn-lt"/>
              </a:rPr>
              <a:t>V</a:t>
            </a:r>
            <a:r>
              <a:rPr kumimoji="0" lang="cs-CZ" altLang="cs-CZ" sz="2000" b="0" i="0" u="none" strike="noStrike" cap="none" normalizeH="0" baseline="-30000" dirty="0">
                <a:ln>
                  <a:noFill/>
                </a:ln>
                <a:solidFill>
                  <a:schemeClr val="tx1"/>
                </a:solidFill>
                <a:effectLst/>
                <a:latin typeface="+mn-lt"/>
              </a:rPr>
              <a:t>2</a:t>
            </a:r>
            <a:r>
              <a:rPr kumimoji="0" lang="cs-CZ" altLang="cs-CZ" sz="2000" b="0" i="0" u="none" strike="noStrike" cap="none" normalizeH="0" baseline="0" dirty="0">
                <a:ln>
                  <a:noFill/>
                </a:ln>
                <a:solidFill>
                  <a:schemeClr val="tx1"/>
                </a:solidFill>
                <a:effectLst/>
                <a:latin typeface="+mn-lt"/>
              </a:rPr>
              <a:t>/</a:t>
            </a:r>
            <a:r>
              <a:rPr kumimoji="0" lang="cs-CZ" altLang="cs-CZ" sz="2000" b="0" i="1" u="none" strike="noStrike" cap="none" normalizeH="0" baseline="0" dirty="0">
                <a:ln>
                  <a:noFill/>
                </a:ln>
                <a:solidFill>
                  <a:schemeClr val="tx1"/>
                </a:solidFill>
                <a:effectLst/>
                <a:latin typeface="+mn-lt"/>
              </a:rPr>
              <a:t>T</a:t>
            </a:r>
            <a:r>
              <a:rPr kumimoji="0" lang="cs-CZ" altLang="cs-CZ" sz="2000" b="0" i="0" u="none" strike="noStrike" cap="none" normalizeH="0" baseline="-30000" dirty="0">
                <a:ln>
                  <a:noFill/>
                </a:ln>
                <a:solidFill>
                  <a:schemeClr val="tx1"/>
                </a:solidFill>
                <a:effectLst/>
                <a:latin typeface="+mn-lt"/>
              </a:rPr>
              <a:t>2</a:t>
            </a:r>
            <a:r>
              <a:rPr kumimoji="0" lang="cs-CZ" altLang="cs-CZ" sz="2000" b="0" i="0" u="none" strike="noStrike" cap="none" normalizeH="0" baseline="0" dirty="0">
                <a:ln>
                  <a:noFill/>
                </a:ln>
                <a:solidFill>
                  <a:schemeClr val="tx1"/>
                </a:solidFill>
                <a:effectLst/>
                <a:latin typeface="+mn-lt"/>
              </a:rPr>
              <a:t> </a:t>
            </a:r>
          </a:p>
        </p:txBody>
      </p:sp>
      <p:pic>
        <p:nvPicPr>
          <p:cNvPr id="11269" name="Picture 5">
            <a:extLst>
              <a:ext uri="{FF2B5EF4-FFF2-40B4-BE49-F238E27FC236}">
                <a16:creationId xmlns:a16="http://schemas.microsoft.com/office/drawing/2014/main" id="{6C09C2F0-35CD-45CF-852D-DAD684375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5713" y="5409007"/>
            <a:ext cx="1366838" cy="70698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ulka 7">
            <a:extLst>
              <a:ext uri="{FF2B5EF4-FFF2-40B4-BE49-F238E27FC236}">
                <a16:creationId xmlns:a16="http://schemas.microsoft.com/office/drawing/2014/main" id="{8245440A-A702-4B69-A60C-0135C1B22A68}"/>
              </a:ext>
            </a:extLst>
          </p:cNvPr>
          <p:cNvGraphicFramePr>
            <a:graphicFrameLocks noGrp="1"/>
          </p:cNvGraphicFramePr>
          <p:nvPr/>
        </p:nvGraphicFramePr>
        <p:xfrm>
          <a:off x="152399" y="4862141"/>
          <a:ext cx="3100388" cy="1615440"/>
        </p:xfrm>
        <a:graphic>
          <a:graphicData uri="http://schemas.openxmlformats.org/drawingml/2006/table">
            <a:tbl>
              <a:tblPr/>
              <a:tblGrid>
                <a:gridCol w="3100388">
                  <a:extLst>
                    <a:ext uri="{9D8B030D-6E8A-4147-A177-3AD203B41FA5}">
                      <a16:colId xmlns:a16="http://schemas.microsoft.com/office/drawing/2014/main" val="4136008971"/>
                    </a:ext>
                  </a:extLst>
                </a:gridCol>
              </a:tblGrid>
              <a:tr h="0">
                <a:tc>
                  <a:txBody>
                    <a:bodyPr/>
                    <a:lstStyle/>
                    <a:p>
                      <a:r>
                        <a:rPr lang="cs-CZ" sz="2000" i="1" dirty="0"/>
                        <a:t>p</a:t>
                      </a:r>
                      <a:r>
                        <a:rPr lang="cs-CZ" sz="2000" baseline="-25000" dirty="0"/>
                        <a:t>1</a:t>
                      </a:r>
                      <a:r>
                        <a:rPr lang="cs-CZ" sz="2000" dirty="0"/>
                        <a:t> = </a:t>
                      </a:r>
                      <a:r>
                        <a:rPr lang="cs-CZ" sz="2000" i="1" dirty="0" err="1"/>
                        <a:t>p</a:t>
                      </a:r>
                      <a:r>
                        <a:rPr lang="cs-CZ" sz="2000" i="1" baseline="-25000" dirty="0" err="1"/>
                        <a:t>atm</a:t>
                      </a:r>
                      <a:r>
                        <a:rPr lang="cs-CZ" sz="2000" dirty="0"/>
                        <a:t> + </a:t>
                      </a:r>
                      <a:r>
                        <a:rPr lang="cs-CZ" sz="2000" i="1" dirty="0"/>
                        <a:t>h</a:t>
                      </a:r>
                      <a:r>
                        <a:rPr lang="el-GR" sz="2000" dirty="0"/>
                        <a:t>ρ</a:t>
                      </a:r>
                      <a:r>
                        <a:rPr lang="cs-CZ" sz="2000" i="1" dirty="0"/>
                        <a:t>g</a:t>
                      </a:r>
                      <a:r>
                        <a:rPr lang="cs-CZ" sz="2000" dirty="0"/>
                        <a:t> = 1,5.10</a:t>
                      </a:r>
                      <a:r>
                        <a:rPr lang="cs-CZ" sz="2000" baseline="30000" dirty="0"/>
                        <a:t>5</a:t>
                      </a:r>
                      <a:r>
                        <a:rPr lang="cs-CZ" sz="2000" dirty="0"/>
                        <a:t> Pa </a:t>
                      </a:r>
                      <a:br>
                        <a:rPr lang="cs-CZ" sz="2000" dirty="0"/>
                      </a:br>
                      <a:r>
                        <a:rPr lang="cs-CZ" sz="2000" i="1" dirty="0"/>
                        <a:t>p</a:t>
                      </a:r>
                      <a:r>
                        <a:rPr lang="cs-CZ" sz="2000" baseline="-25000" dirty="0"/>
                        <a:t>2</a:t>
                      </a:r>
                      <a:r>
                        <a:rPr lang="cs-CZ" sz="2000" dirty="0"/>
                        <a:t> = </a:t>
                      </a:r>
                      <a:r>
                        <a:rPr lang="cs-CZ" sz="2000" i="1" dirty="0" err="1"/>
                        <a:t>p</a:t>
                      </a:r>
                      <a:r>
                        <a:rPr lang="cs-CZ" sz="2000" i="1" baseline="-25000" dirty="0" err="1"/>
                        <a:t>atm</a:t>
                      </a:r>
                      <a:r>
                        <a:rPr lang="cs-CZ" sz="2000" dirty="0"/>
                        <a:t> = 1,0.10</a:t>
                      </a:r>
                      <a:r>
                        <a:rPr lang="cs-CZ" sz="2000" baseline="30000" dirty="0"/>
                        <a:t>5</a:t>
                      </a:r>
                      <a:r>
                        <a:rPr lang="cs-CZ" sz="2000" dirty="0"/>
                        <a:t> Pa </a:t>
                      </a:r>
                      <a:br>
                        <a:rPr lang="cs-CZ" sz="2000" dirty="0"/>
                      </a:br>
                      <a:r>
                        <a:rPr lang="cs-CZ" sz="2000" i="1" dirty="0"/>
                        <a:t>T</a:t>
                      </a:r>
                      <a:r>
                        <a:rPr lang="cs-CZ" sz="2000" baseline="-25000" dirty="0"/>
                        <a:t>1</a:t>
                      </a:r>
                      <a:r>
                        <a:rPr lang="cs-CZ" sz="2000" dirty="0"/>
                        <a:t> = 283 K </a:t>
                      </a:r>
                      <a:br>
                        <a:rPr lang="cs-CZ" sz="2000" dirty="0"/>
                      </a:br>
                      <a:r>
                        <a:rPr lang="cs-CZ" sz="2000" i="1" dirty="0"/>
                        <a:t>T</a:t>
                      </a:r>
                      <a:r>
                        <a:rPr lang="cs-CZ" sz="2000" baseline="-25000" dirty="0"/>
                        <a:t>2</a:t>
                      </a:r>
                      <a:r>
                        <a:rPr lang="cs-CZ" sz="2000" dirty="0"/>
                        <a:t> = 293 K </a:t>
                      </a:r>
                      <a:br>
                        <a:rPr lang="cs-CZ" sz="2000" dirty="0"/>
                      </a:br>
                      <a:r>
                        <a:rPr lang="cs-CZ" sz="2000" i="1" dirty="0"/>
                        <a:t>V</a:t>
                      </a:r>
                      <a:r>
                        <a:rPr lang="cs-CZ" sz="2000" baseline="-25000" dirty="0"/>
                        <a:t>1</a:t>
                      </a:r>
                      <a:r>
                        <a:rPr lang="cs-CZ" sz="2000" dirty="0"/>
                        <a:t> = 1 cm</a:t>
                      </a:r>
                      <a:r>
                        <a:rPr lang="cs-CZ" sz="2000" baseline="30000" dirty="0"/>
                        <a:t>3</a:t>
                      </a:r>
                      <a:endParaRPr lang="cs-CZ" sz="2000" dirty="0"/>
                    </a:p>
                  </a:txBody>
                  <a:tcPr anchor="ctr">
                    <a:lnL>
                      <a:noFill/>
                    </a:lnL>
                    <a:lnR>
                      <a:noFill/>
                    </a:lnR>
                    <a:lnT>
                      <a:noFill/>
                    </a:lnT>
                    <a:lnB>
                      <a:noFill/>
                    </a:lnB>
                  </a:tcPr>
                </a:tc>
                <a:extLst>
                  <a:ext uri="{0D108BD9-81ED-4DB2-BD59-A6C34878D82A}">
                    <a16:rowId xmlns:a16="http://schemas.microsoft.com/office/drawing/2014/main" val="1852533043"/>
                  </a:ext>
                </a:extLst>
              </a:tr>
            </a:tbl>
          </a:graphicData>
        </a:graphic>
      </p:graphicFrame>
      <p:sp>
        <p:nvSpPr>
          <p:cNvPr id="9" name="Rectangle 6">
            <a:extLst>
              <a:ext uri="{FF2B5EF4-FFF2-40B4-BE49-F238E27FC236}">
                <a16:creationId xmlns:a16="http://schemas.microsoft.com/office/drawing/2014/main" id="{EDF4816A-E22B-456F-914C-D4539366E6BB}"/>
              </a:ext>
            </a:extLst>
          </p:cNvPr>
          <p:cNvSpPr>
            <a:spLocks noChangeArrowheads="1"/>
          </p:cNvSpPr>
          <p:nvPr/>
        </p:nvSpPr>
        <p:spPr bwMode="auto">
          <a:xfrm>
            <a:off x="3500437" y="6255061"/>
            <a:ext cx="21431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1" u="none" strike="noStrike" cap="none" normalizeH="0" baseline="0" dirty="0">
                <a:ln>
                  <a:noFill/>
                </a:ln>
                <a:solidFill>
                  <a:schemeClr val="tx1"/>
                </a:solidFill>
                <a:effectLst/>
                <a:latin typeface="+mn-lt"/>
              </a:rPr>
              <a:t>V</a:t>
            </a:r>
            <a:r>
              <a:rPr kumimoji="0" lang="cs-CZ" altLang="cs-CZ" sz="2000" b="0" i="0" u="none" strike="noStrike" cap="none" normalizeH="0" baseline="-30000" dirty="0">
                <a:ln>
                  <a:noFill/>
                </a:ln>
                <a:solidFill>
                  <a:schemeClr val="tx1"/>
                </a:solidFill>
                <a:effectLst/>
                <a:latin typeface="+mn-lt"/>
              </a:rPr>
              <a:t>2</a:t>
            </a:r>
            <a:r>
              <a:rPr kumimoji="0" lang="cs-CZ" altLang="cs-CZ" sz="2000" b="0" i="0" u="none" strike="noStrike" cap="none" normalizeH="0" baseline="0" dirty="0">
                <a:ln>
                  <a:noFill/>
                </a:ln>
                <a:solidFill>
                  <a:schemeClr val="tx1"/>
                </a:solidFill>
                <a:effectLst/>
                <a:latin typeface="+mn-lt"/>
              </a:rPr>
              <a:t> = </a:t>
            </a:r>
            <a:r>
              <a:rPr kumimoji="0" lang="cs-CZ" altLang="cs-CZ" sz="2000" b="0" i="0" u="sng" strike="noStrike" cap="none" normalizeH="0" baseline="0" dirty="0">
                <a:ln>
                  <a:noFill/>
                </a:ln>
                <a:solidFill>
                  <a:schemeClr val="tx1"/>
                </a:solidFill>
                <a:effectLst/>
                <a:latin typeface="+mn-lt"/>
              </a:rPr>
              <a:t>1,55 cm</a:t>
            </a:r>
            <a:r>
              <a:rPr kumimoji="0" lang="cs-CZ" altLang="cs-CZ" sz="2000" b="0" i="0" u="sng" strike="noStrike" cap="none" normalizeH="0" baseline="30000" dirty="0">
                <a:ln>
                  <a:noFill/>
                </a:ln>
                <a:solidFill>
                  <a:schemeClr val="tx1"/>
                </a:solidFill>
                <a:effectLst/>
                <a:latin typeface="+mn-lt"/>
              </a:rPr>
              <a:t>3</a:t>
            </a:r>
            <a:r>
              <a:rPr kumimoji="0" lang="cs-CZ" altLang="cs-CZ" sz="2000" b="0" i="0" u="sng" strike="noStrike" cap="none" normalizeH="0" baseline="0" dirty="0">
                <a:ln>
                  <a:noFill/>
                </a:ln>
                <a:solidFill>
                  <a:schemeClr val="tx1"/>
                </a:solidFill>
                <a:effectLst/>
                <a:latin typeface="+mn-lt"/>
              </a:rPr>
              <a:t> </a:t>
            </a:r>
          </a:p>
        </p:txBody>
      </p:sp>
      <p:pic>
        <p:nvPicPr>
          <p:cNvPr id="3" name="Obrázek 2">
            <a:extLst>
              <a:ext uri="{FF2B5EF4-FFF2-40B4-BE49-F238E27FC236}">
                <a16:creationId xmlns:a16="http://schemas.microsoft.com/office/drawing/2014/main" id="{B9602E96-8743-494C-9C9D-7B7991A64E1D}"/>
              </a:ext>
            </a:extLst>
          </p:cNvPr>
          <p:cNvPicPr>
            <a:picLocks noChangeAspect="1"/>
          </p:cNvPicPr>
          <p:nvPr/>
        </p:nvPicPr>
        <p:blipFill>
          <a:blip r:embed="rId4"/>
          <a:stretch>
            <a:fillRect/>
          </a:stretch>
        </p:blipFill>
        <p:spPr>
          <a:xfrm>
            <a:off x="5479257" y="279600"/>
            <a:ext cx="3418885" cy="2581327"/>
          </a:xfrm>
          <a:prstGeom prst="rect">
            <a:avLst/>
          </a:prstGeom>
        </p:spPr>
      </p:pic>
      <p:sp>
        <p:nvSpPr>
          <p:cNvPr id="14" name="TextovéPole 13">
            <a:extLst>
              <a:ext uri="{FF2B5EF4-FFF2-40B4-BE49-F238E27FC236}">
                <a16:creationId xmlns:a16="http://schemas.microsoft.com/office/drawing/2014/main" id="{F91E8C86-9CE3-45F5-9031-4681AEF09B2E}"/>
              </a:ext>
            </a:extLst>
          </p:cNvPr>
          <p:cNvSpPr txBox="1"/>
          <p:nvPr/>
        </p:nvSpPr>
        <p:spPr>
          <a:xfrm>
            <a:off x="271461" y="279600"/>
            <a:ext cx="4891090" cy="2246769"/>
          </a:xfrm>
          <a:prstGeom prst="rect">
            <a:avLst/>
          </a:prstGeom>
          <a:noFill/>
        </p:spPr>
        <p:txBody>
          <a:bodyPr wrap="square">
            <a:spAutoFit/>
          </a:bodyPr>
          <a:lstStyle/>
          <a:p>
            <a:pPr algn="just"/>
            <a:r>
              <a:rPr lang="cs-CZ" sz="2000" b="1" i="0" dirty="0">
                <a:effectLst/>
              </a:rPr>
              <a:t>Aneroid</a:t>
            </a:r>
            <a:r>
              <a:rPr lang="cs-CZ" sz="2000" b="0" i="0" dirty="0">
                <a:effectLst/>
              </a:rPr>
              <a:t> je přístroj k měření </a:t>
            </a:r>
            <a:r>
              <a:rPr lang="cs-CZ" sz="2000" b="0" i="0" u="none" strike="noStrike" dirty="0">
                <a:effectLst/>
              </a:rPr>
              <a:t>atmosférického tlaku</a:t>
            </a:r>
            <a:r>
              <a:rPr lang="cs-CZ" sz="2000" b="0" i="0" dirty="0">
                <a:effectLst/>
              </a:rPr>
              <a:t> (</a:t>
            </a:r>
            <a:r>
              <a:rPr lang="cs-CZ" sz="2000" i="0" dirty="0">
                <a:effectLst/>
              </a:rPr>
              <a:t>pérový tlakoměr</a:t>
            </a:r>
            <a:r>
              <a:rPr lang="cs-CZ" sz="2000" b="0" i="0" dirty="0">
                <a:effectLst/>
              </a:rPr>
              <a:t>). Principem je tenkostěnná kovová krabička (</a:t>
            </a:r>
            <a:r>
              <a:rPr lang="cs-CZ" sz="2000" b="0" i="0" dirty="0" err="1">
                <a:effectLst/>
              </a:rPr>
              <a:t>Vidieho</a:t>
            </a:r>
            <a:r>
              <a:rPr lang="cs-CZ" sz="2000" b="0" i="0" dirty="0">
                <a:effectLst/>
              </a:rPr>
              <a:t> dóza), uvnitř vzduchoprázdná, která se působením atmosférického tlaku více nebo méně deformuje. Velikost deformace je přenášena na ručičku ukazující velikost tlaku na stupnici. </a:t>
            </a:r>
            <a:endParaRPr lang="cs-CZ" sz="2000" dirty="0"/>
          </a:p>
        </p:txBody>
      </p:sp>
    </p:spTree>
    <p:extLst>
      <p:ext uri="{BB962C8B-B14F-4D97-AF65-F5344CB8AC3E}">
        <p14:creationId xmlns:p14="http://schemas.microsoft.com/office/powerpoint/2010/main" val="16148666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485D7BC6-1455-44A1-A075-E0475CBD79F8}"/>
              </a:ext>
            </a:extLst>
          </p:cNvPr>
          <p:cNvSpPr txBox="1"/>
          <p:nvPr/>
        </p:nvSpPr>
        <p:spPr>
          <a:xfrm>
            <a:off x="295316" y="342900"/>
            <a:ext cx="6061146" cy="461665"/>
          </a:xfrm>
          <a:prstGeom prst="rect">
            <a:avLst/>
          </a:prstGeom>
          <a:noFill/>
        </p:spPr>
        <p:txBody>
          <a:bodyPr wrap="none" rtlCol="0">
            <a:spAutoFit/>
          </a:bodyPr>
          <a:lstStyle/>
          <a:p>
            <a:r>
              <a:rPr lang="cs-CZ" sz="2400" b="1" dirty="0"/>
              <a:t>Vztlaková síla v kapalinách, Archimedův zákon</a:t>
            </a:r>
          </a:p>
        </p:txBody>
      </p:sp>
      <p:sp>
        <p:nvSpPr>
          <p:cNvPr id="6" name="TextovéPole 5">
            <a:extLst>
              <a:ext uri="{FF2B5EF4-FFF2-40B4-BE49-F238E27FC236}">
                <a16:creationId xmlns:a16="http://schemas.microsoft.com/office/drawing/2014/main" id="{AEACDBBF-3F05-4C13-8DC7-FA476F1EEA0E}"/>
              </a:ext>
            </a:extLst>
          </p:cNvPr>
          <p:cNvSpPr txBox="1"/>
          <p:nvPr/>
        </p:nvSpPr>
        <p:spPr>
          <a:xfrm>
            <a:off x="290533" y="1090476"/>
            <a:ext cx="8562934" cy="1138773"/>
          </a:xfrm>
          <a:prstGeom prst="rect">
            <a:avLst/>
          </a:prstGeom>
          <a:noFill/>
        </p:spPr>
        <p:txBody>
          <a:bodyPr wrap="square">
            <a:spAutoFit/>
          </a:bodyPr>
          <a:lstStyle/>
          <a:p>
            <a:r>
              <a:rPr lang="cs-CZ" sz="2000" u="sng" dirty="0"/>
              <a:t>„Těleso ponořené do tekutiny, která je v klidu, je nadlehčováno silou rovnající se tíze tekutiny stejného objemu, jako je ponořená část tělesa</a:t>
            </a:r>
            <a:r>
              <a:rPr lang="cs-CZ" sz="2000" dirty="0"/>
              <a:t>.“</a:t>
            </a:r>
          </a:p>
          <a:p>
            <a:endParaRPr lang="cs-CZ" sz="800" dirty="0"/>
          </a:p>
          <a:p>
            <a:r>
              <a:rPr lang="cs-CZ" sz="2000" dirty="0"/>
              <a:t>Archimédův zákon platí pro kapaliny i pro plyny.</a:t>
            </a:r>
          </a:p>
        </p:txBody>
      </p:sp>
      <p:sp>
        <p:nvSpPr>
          <p:cNvPr id="10" name="TextovéPole 9">
            <a:extLst>
              <a:ext uri="{FF2B5EF4-FFF2-40B4-BE49-F238E27FC236}">
                <a16:creationId xmlns:a16="http://schemas.microsoft.com/office/drawing/2014/main" id="{2502DEBC-092E-4279-B821-51F7A21343BF}"/>
              </a:ext>
            </a:extLst>
          </p:cNvPr>
          <p:cNvSpPr txBox="1"/>
          <p:nvPr/>
        </p:nvSpPr>
        <p:spPr>
          <a:xfrm>
            <a:off x="290533" y="3599653"/>
            <a:ext cx="6453168" cy="646331"/>
          </a:xfrm>
          <a:prstGeom prst="rect">
            <a:avLst/>
          </a:prstGeom>
          <a:noFill/>
        </p:spPr>
        <p:txBody>
          <a:bodyPr wrap="square">
            <a:spAutoFit/>
          </a:bodyPr>
          <a:lstStyle/>
          <a:p>
            <a:r>
              <a:rPr lang="cs-CZ" dirty="0"/>
              <a:t>kde </a:t>
            </a:r>
            <a:r>
              <a:rPr lang="cs-CZ" i="1" dirty="0" err="1"/>
              <a:t>V</a:t>
            </a:r>
            <a:r>
              <a:rPr lang="cs-CZ" baseline="-25000" dirty="0" err="1"/>
              <a:t>t</a:t>
            </a:r>
            <a:r>
              <a:rPr lang="cs-CZ" dirty="0"/>
              <a:t> je ponořený objem tělesa, </a:t>
            </a:r>
            <a:r>
              <a:rPr lang="cs-CZ" i="1" dirty="0" err="1"/>
              <a:t>ρ</a:t>
            </a:r>
            <a:r>
              <a:rPr lang="cs-CZ" baseline="-25000" dirty="0" err="1"/>
              <a:t>k</a:t>
            </a:r>
            <a:r>
              <a:rPr lang="cs-CZ" dirty="0"/>
              <a:t> hustota kapaliny (případně plynu) a </a:t>
            </a:r>
            <a:r>
              <a:rPr lang="cs-CZ" i="1" dirty="0"/>
              <a:t>g</a:t>
            </a:r>
            <a:r>
              <a:rPr lang="cs-CZ" dirty="0"/>
              <a:t> je tíhové zrychlení.</a:t>
            </a:r>
          </a:p>
        </p:txBody>
      </p:sp>
      <p:pic>
        <p:nvPicPr>
          <p:cNvPr id="9" name="Grafický objekt 8">
            <a:extLst>
              <a:ext uri="{FF2B5EF4-FFF2-40B4-BE49-F238E27FC236}">
                <a16:creationId xmlns:a16="http://schemas.microsoft.com/office/drawing/2014/main" id="{57D43309-F0A2-466D-91FE-9C48FA81D51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55489" y="3176587"/>
            <a:ext cx="1846600" cy="252413"/>
          </a:xfrm>
          <a:prstGeom prst="rect">
            <a:avLst/>
          </a:prstGeom>
        </p:spPr>
      </p:pic>
      <p:sp>
        <p:nvSpPr>
          <p:cNvPr id="14" name="TextovéPole 13">
            <a:extLst>
              <a:ext uri="{FF2B5EF4-FFF2-40B4-BE49-F238E27FC236}">
                <a16:creationId xmlns:a16="http://schemas.microsoft.com/office/drawing/2014/main" id="{F295FD1B-83C9-41D6-90C1-A029CCA49AA1}"/>
              </a:ext>
            </a:extLst>
          </p:cNvPr>
          <p:cNvSpPr txBox="1"/>
          <p:nvPr/>
        </p:nvSpPr>
        <p:spPr>
          <a:xfrm>
            <a:off x="371475" y="2298048"/>
            <a:ext cx="6229350" cy="707886"/>
          </a:xfrm>
          <a:prstGeom prst="rect">
            <a:avLst/>
          </a:prstGeom>
          <a:noFill/>
        </p:spPr>
        <p:txBody>
          <a:bodyPr wrap="square">
            <a:spAutoFit/>
          </a:bodyPr>
          <a:lstStyle/>
          <a:p>
            <a:pPr algn="just"/>
            <a:r>
              <a:rPr lang="cs-CZ" sz="2000" i="0" u="sng" dirty="0">
                <a:solidFill>
                  <a:srgbClr val="111111"/>
                </a:solidFill>
                <a:effectLst/>
              </a:rPr>
              <a:t>Protože je těleso nadlehčováno vztlakovou silou, má tato síla vždy opačný směr než síla tíhová.</a:t>
            </a:r>
            <a:endParaRPr lang="cs-CZ" sz="2000" u="sng" dirty="0"/>
          </a:p>
        </p:txBody>
      </p:sp>
      <p:pic>
        <p:nvPicPr>
          <p:cNvPr id="19462" name="Picture 6" descr="See the source image">
            <a:extLst>
              <a:ext uri="{FF2B5EF4-FFF2-40B4-BE49-F238E27FC236}">
                <a16:creationId xmlns:a16="http://schemas.microsoft.com/office/drawing/2014/main" id="{493B455A-A918-4B07-A8A4-07AC58DA75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8008" y="1679275"/>
            <a:ext cx="2014517" cy="2400276"/>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12">
            <a:extLst>
              <a:ext uri="{FF2B5EF4-FFF2-40B4-BE49-F238E27FC236}">
                <a16:creationId xmlns:a16="http://schemas.microsoft.com/office/drawing/2014/main" id="{72116A09-3B06-4C58-AE3F-0E8F7D719FF3}"/>
              </a:ext>
            </a:extLst>
          </p:cNvPr>
          <p:cNvPicPr>
            <a:picLocks noChangeAspect="1"/>
          </p:cNvPicPr>
          <p:nvPr/>
        </p:nvPicPr>
        <p:blipFill>
          <a:blip r:embed="rId5"/>
          <a:stretch>
            <a:fillRect/>
          </a:stretch>
        </p:blipFill>
        <p:spPr>
          <a:xfrm>
            <a:off x="371475" y="4416637"/>
            <a:ext cx="4600575" cy="2221690"/>
          </a:xfrm>
          <a:prstGeom prst="rect">
            <a:avLst/>
          </a:prstGeom>
        </p:spPr>
      </p:pic>
      <p:pic>
        <p:nvPicPr>
          <p:cNvPr id="4" name="Obrázek 3">
            <a:extLst>
              <a:ext uri="{FF2B5EF4-FFF2-40B4-BE49-F238E27FC236}">
                <a16:creationId xmlns:a16="http://schemas.microsoft.com/office/drawing/2014/main" id="{A2477492-CD38-4902-88CD-5F3098C9DDDC}"/>
              </a:ext>
            </a:extLst>
          </p:cNvPr>
          <p:cNvPicPr>
            <a:picLocks noChangeAspect="1"/>
          </p:cNvPicPr>
          <p:nvPr/>
        </p:nvPicPr>
        <p:blipFill>
          <a:blip r:embed="rId6"/>
          <a:stretch>
            <a:fillRect/>
          </a:stretch>
        </p:blipFill>
        <p:spPr>
          <a:xfrm>
            <a:off x="7057222" y="4411541"/>
            <a:ext cx="1551230" cy="767184"/>
          </a:xfrm>
          <a:prstGeom prst="rect">
            <a:avLst/>
          </a:prstGeom>
        </p:spPr>
      </p:pic>
      <p:pic>
        <p:nvPicPr>
          <p:cNvPr id="7" name="Picture 2" descr="Image">
            <a:extLst>
              <a:ext uri="{FF2B5EF4-FFF2-40B4-BE49-F238E27FC236}">
                <a16:creationId xmlns:a16="http://schemas.microsoft.com/office/drawing/2014/main" id="{56026EC9-535F-438F-864C-792679835A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2207" y="5445830"/>
            <a:ext cx="1796245" cy="1192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264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7FD6EF10-C707-4D43-BD75-BDC052DED3F0}"/>
              </a:ext>
            </a:extLst>
          </p:cNvPr>
          <p:cNvPicPr>
            <a:picLocks noChangeAspect="1"/>
          </p:cNvPicPr>
          <p:nvPr/>
        </p:nvPicPr>
        <p:blipFill>
          <a:blip r:embed="rId2"/>
          <a:stretch>
            <a:fillRect/>
          </a:stretch>
        </p:blipFill>
        <p:spPr>
          <a:xfrm>
            <a:off x="2315724" y="3213790"/>
            <a:ext cx="4512550" cy="1619890"/>
          </a:xfrm>
          <a:prstGeom prst="rect">
            <a:avLst/>
          </a:prstGeom>
        </p:spPr>
      </p:pic>
      <p:pic>
        <p:nvPicPr>
          <p:cNvPr id="6" name="Obrázek 5">
            <a:extLst>
              <a:ext uri="{FF2B5EF4-FFF2-40B4-BE49-F238E27FC236}">
                <a16:creationId xmlns:a16="http://schemas.microsoft.com/office/drawing/2014/main" id="{803E6A4C-62B8-46B5-94B0-66210DC2C981}"/>
              </a:ext>
            </a:extLst>
          </p:cNvPr>
          <p:cNvPicPr>
            <a:picLocks noChangeAspect="1"/>
          </p:cNvPicPr>
          <p:nvPr/>
        </p:nvPicPr>
        <p:blipFill>
          <a:blip r:embed="rId3"/>
          <a:stretch>
            <a:fillRect/>
          </a:stretch>
        </p:blipFill>
        <p:spPr>
          <a:xfrm>
            <a:off x="1957387" y="5116678"/>
            <a:ext cx="5229225" cy="1581150"/>
          </a:xfrm>
          <a:prstGeom prst="rect">
            <a:avLst/>
          </a:prstGeom>
        </p:spPr>
      </p:pic>
      <p:pic>
        <p:nvPicPr>
          <p:cNvPr id="2" name="Picture 4" descr="Chování ponořených těles">
            <a:extLst>
              <a:ext uri="{FF2B5EF4-FFF2-40B4-BE49-F238E27FC236}">
                <a16:creationId xmlns:a16="http://schemas.microsoft.com/office/drawing/2014/main" id="{D7B5FDB4-709A-4862-85AA-E316FF08B4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51" y="225094"/>
            <a:ext cx="4490407" cy="25992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45A28CC-B8EA-404A-84A7-04DB588137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7899" y="361950"/>
            <a:ext cx="2533650" cy="2137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544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ydraulické zvedáky | Chatař Chalupář">
            <a:extLst>
              <a:ext uri="{FF2B5EF4-FFF2-40B4-BE49-F238E27FC236}">
                <a16:creationId xmlns:a16="http://schemas.microsoft.com/office/drawing/2014/main" id="{2F6CBF0D-B120-4F4E-8992-6CDA16BAEF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4842" y="372435"/>
            <a:ext cx="2799658" cy="186304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Dopravníky a zdvihadla">
            <a:extLst>
              <a:ext uri="{FF2B5EF4-FFF2-40B4-BE49-F238E27FC236}">
                <a16:creationId xmlns:a16="http://schemas.microsoft.com/office/drawing/2014/main" id="{7776B12B-1B57-4A10-81B4-7BD85F4175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9509" y="294408"/>
            <a:ext cx="2665150" cy="2019098"/>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6F8D061C-D5C5-470D-94FC-3031C1E53451}"/>
              </a:ext>
            </a:extLst>
          </p:cNvPr>
          <p:cNvSpPr txBox="1"/>
          <p:nvPr/>
        </p:nvSpPr>
        <p:spPr>
          <a:xfrm>
            <a:off x="429367" y="821179"/>
            <a:ext cx="1676097" cy="707886"/>
          </a:xfrm>
          <a:prstGeom prst="rect">
            <a:avLst/>
          </a:prstGeom>
          <a:noFill/>
        </p:spPr>
        <p:txBody>
          <a:bodyPr wrap="square" rtlCol="0">
            <a:spAutoFit/>
          </a:bodyPr>
          <a:lstStyle/>
          <a:p>
            <a:r>
              <a:rPr lang="cs-CZ" sz="2000" b="1" dirty="0"/>
              <a:t>Hydraulický zvedák</a:t>
            </a:r>
          </a:p>
        </p:txBody>
      </p:sp>
      <p:pic>
        <p:nvPicPr>
          <p:cNvPr id="11266" name="Picture 2">
            <a:extLst>
              <a:ext uri="{FF2B5EF4-FFF2-40B4-BE49-F238E27FC236}">
                <a16:creationId xmlns:a16="http://schemas.microsoft.com/office/drawing/2014/main" id="{D9457874-E0D5-4EF9-9675-C7D62FAC0D8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78658" y="4617244"/>
            <a:ext cx="2645842" cy="2095716"/>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FBF2F9D9-C4EE-4D21-A0B0-516767BE25AC}"/>
              </a:ext>
            </a:extLst>
          </p:cNvPr>
          <p:cNvSpPr txBox="1"/>
          <p:nvPr/>
        </p:nvSpPr>
        <p:spPr>
          <a:xfrm>
            <a:off x="429367" y="5682878"/>
            <a:ext cx="1676097" cy="707886"/>
          </a:xfrm>
          <a:prstGeom prst="rect">
            <a:avLst/>
          </a:prstGeom>
          <a:noFill/>
        </p:spPr>
        <p:txBody>
          <a:bodyPr wrap="square" rtlCol="0">
            <a:spAutoFit/>
          </a:bodyPr>
          <a:lstStyle/>
          <a:p>
            <a:r>
              <a:rPr lang="cs-CZ" sz="2000" b="1" dirty="0"/>
              <a:t>Hydraulický lis</a:t>
            </a:r>
          </a:p>
        </p:txBody>
      </p:sp>
      <p:sp>
        <p:nvSpPr>
          <p:cNvPr id="3" name="TextovéPole 2">
            <a:extLst>
              <a:ext uri="{FF2B5EF4-FFF2-40B4-BE49-F238E27FC236}">
                <a16:creationId xmlns:a16="http://schemas.microsoft.com/office/drawing/2014/main" id="{0361B8D9-59F6-4500-BB9C-0C1F16CF7537}"/>
              </a:ext>
            </a:extLst>
          </p:cNvPr>
          <p:cNvSpPr txBox="1"/>
          <p:nvPr/>
        </p:nvSpPr>
        <p:spPr>
          <a:xfrm>
            <a:off x="325245" y="3252028"/>
            <a:ext cx="1676097" cy="707886"/>
          </a:xfrm>
          <a:prstGeom prst="rect">
            <a:avLst/>
          </a:prstGeom>
          <a:noFill/>
        </p:spPr>
        <p:txBody>
          <a:bodyPr wrap="square" rtlCol="0">
            <a:spAutoFit/>
          </a:bodyPr>
          <a:lstStyle/>
          <a:p>
            <a:r>
              <a:rPr lang="cs-CZ" sz="2000" b="1" dirty="0"/>
              <a:t>Brzdy u automobilu</a:t>
            </a:r>
          </a:p>
        </p:txBody>
      </p:sp>
      <p:pic>
        <p:nvPicPr>
          <p:cNvPr id="6" name="Obrázek 5">
            <a:extLst>
              <a:ext uri="{FF2B5EF4-FFF2-40B4-BE49-F238E27FC236}">
                <a16:creationId xmlns:a16="http://schemas.microsoft.com/office/drawing/2014/main" id="{8A5112EB-9C71-4C73-8C71-3200BB83A1EC}"/>
              </a:ext>
            </a:extLst>
          </p:cNvPr>
          <p:cNvPicPr>
            <a:picLocks noChangeAspect="1"/>
          </p:cNvPicPr>
          <p:nvPr/>
        </p:nvPicPr>
        <p:blipFill>
          <a:blip r:embed="rId5"/>
          <a:stretch>
            <a:fillRect/>
          </a:stretch>
        </p:blipFill>
        <p:spPr>
          <a:xfrm>
            <a:off x="5948438" y="2487216"/>
            <a:ext cx="2870317" cy="2158603"/>
          </a:xfrm>
          <a:prstGeom prst="rect">
            <a:avLst/>
          </a:prstGeom>
        </p:spPr>
      </p:pic>
      <p:pic>
        <p:nvPicPr>
          <p:cNvPr id="11270" name="Picture 6" descr="Aircraft brake systems use hydraulics based on Pascal's law.">
            <a:extLst>
              <a:ext uri="{FF2B5EF4-FFF2-40B4-BE49-F238E27FC236}">
                <a16:creationId xmlns:a16="http://schemas.microsoft.com/office/drawing/2014/main" id="{03F11589-F0B1-4774-AF2B-A69CCEF7C1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6455" y="2487216"/>
            <a:ext cx="2836431" cy="1883568"/>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a:extLst>
              <a:ext uri="{FF2B5EF4-FFF2-40B4-BE49-F238E27FC236}">
                <a16:creationId xmlns:a16="http://schemas.microsoft.com/office/drawing/2014/main" id="{794D1EAC-996A-4ACA-A48B-45F7097D3AFB}"/>
              </a:ext>
            </a:extLst>
          </p:cNvPr>
          <p:cNvPicPr>
            <a:picLocks noChangeAspect="1"/>
          </p:cNvPicPr>
          <p:nvPr/>
        </p:nvPicPr>
        <p:blipFill>
          <a:blip r:embed="rId7"/>
          <a:stretch>
            <a:fillRect/>
          </a:stretch>
        </p:blipFill>
        <p:spPr>
          <a:xfrm>
            <a:off x="5839509" y="4756386"/>
            <a:ext cx="3123373" cy="1883785"/>
          </a:xfrm>
          <a:prstGeom prst="rect">
            <a:avLst/>
          </a:prstGeom>
        </p:spPr>
      </p:pic>
    </p:spTree>
    <p:extLst>
      <p:ext uri="{BB962C8B-B14F-4D97-AF65-F5344CB8AC3E}">
        <p14:creationId xmlns:p14="http://schemas.microsoft.com/office/powerpoint/2010/main" val="22929520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C769A19-1516-4612-B563-721D05B38ED9}"/>
              </a:ext>
            </a:extLst>
          </p:cNvPr>
          <p:cNvSpPr txBox="1"/>
          <p:nvPr/>
        </p:nvSpPr>
        <p:spPr>
          <a:xfrm>
            <a:off x="238125" y="208092"/>
            <a:ext cx="1072730" cy="461665"/>
          </a:xfrm>
          <a:prstGeom prst="rect">
            <a:avLst/>
          </a:prstGeom>
          <a:noFill/>
        </p:spPr>
        <p:txBody>
          <a:bodyPr wrap="none" rtlCol="0">
            <a:spAutoFit/>
          </a:bodyPr>
          <a:lstStyle/>
          <a:p>
            <a:r>
              <a:rPr lang="cs-CZ" sz="2400" b="1" dirty="0"/>
              <a:t>Příklad</a:t>
            </a:r>
          </a:p>
        </p:txBody>
      </p:sp>
      <p:sp>
        <p:nvSpPr>
          <p:cNvPr id="6" name="TextovéPole 5">
            <a:extLst>
              <a:ext uri="{FF2B5EF4-FFF2-40B4-BE49-F238E27FC236}">
                <a16:creationId xmlns:a16="http://schemas.microsoft.com/office/drawing/2014/main" id="{6C262530-851F-4880-8428-1964B4C26DFE}"/>
              </a:ext>
            </a:extLst>
          </p:cNvPr>
          <p:cNvSpPr txBox="1"/>
          <p:nvPr/>
        </p:nvSpPr>
        <p:spPr>
          <a:xfrm>
            <a:off x="202990" y="669757"/>
            <a:ext cx="6886575" cy="1631216"/>
          </a:xfrm>
          <a:prstGeom prst="rect">
            <a:avLst/>
          </a:prstGeom>
          <a:noFill/>
        </p:spPr>
        <p:txBody>
          <a:bodyPr wrap="square">
            <a:spAutoFit/>
          </a:bodyPr>
          <a:lstStyle/>
          <a:p>
            <a:pPr algn="just"/>
            <a:r>
              <a:rPr lang="cs-CZ" sz="2000" b="0" i="0" dirty="0">
                <a:solidFill>
                  <a:srgbClr val="000000"/>
                </a:solidFill>
                <a:effectLst/>
              </a:rPr>
              <a:t>Při vykopávkách nalezl archeolog úlomek</a:t>
            </a:r>
            <a:r>
              <a:rPr lang="en-US" sz="2000" b="0" i="0" dirty="0">
                <a:solidFill>
                  <a:srgbClr val="000000"/>
                </a:solidFill>
                <a:effectLst/>
              </a:rPr>
              <a:t> </a:t>
            </a:r>
            <a:r>
              <a:rPr lang="en-US" sz="2000" b="0" i="0" dirty="0" err="1">
                <a:solidFill>
                  <a:srgbClr val="000000"/>
                </a:solidFill>
                <a:effectLst/>
              </a:rPr>
              <a:t>kovu</a:t>
            </a:r>
            <a:r>
              <a:rPr lang="cs-CZ" sz="2000" b="0" i="0" dirty="0">
                <a:solidFill>
                  <a:srgbClr val="000000"/>
                </a:solidFill>
                <a:effectLst/>
              </a:rPr>
              <a:t>. Chtěl určit, o jaký kov se jedná. Zavěsil úlomek kovu na siloměr a </a:t>
            </a:r>
            <a:r>
              <a:rPr lang="cs-CZ" sz="2000" b="0" i="0" dirty="0" err="1">
                <a:solidFill>
                  <a:srgbClr val="000000"/>
                </a:solidFill>
                <a:effectLst/>
              </a:rPr>
              <a:t>zjist</a:t>
            </a:r>
            <a:r>
              <a:rPr lang="en-US" sz="2000" b="0" i="0" dirty="0">
                <a:solidFill>
                  <a:srgbClr val="000000"/>
                </a:solidFill>
                <a:effectLst/>
              </a:rPr>
              <a:t>il</a:t>
            </a:r>
            <a:r>
              <a:rPr lang="cs-CZ" sz="2000" b="0" i="0" dirty="0">
                <a:solidFill>
                  <a:srgbClr val="000000"/>
                </a:solidFill>
                <a:effectLst/>
              </a:rPr>
              <a:t> výchylku 0,92 N. Potom ponořil úlomek do vody, kde siloměr ukázal 0,84 N. O jaký kov se jednalo?</a:t>
            </a:r>
            <a:r>
              <a:rPr lang="en-US" sz="2000" b="0" i="0" dirty="0">
                <a:solidFill>
                  <a:srgbClr val="000000"/>
                </a:solidFill>
                <a:effectLst/>
              </a:rPr>
              <a:t> </a:t>
            </a:r>
            <a:r>
              <a:rPr lang="en-US" sz="2000" b="0" i="0" dirty="0" err="1">
                <a:solidFill>
                  <a:srgbClr val="000000"/>
                </a:solidFill>
                <a:effectLst/>
              </a:rPr>
              <a:t>Hustota</a:t>
            </a:r>
            <a:r>
              <a:rPr lang="en-US" sz="2000" b="0" i="0" dirty="0">
                <a:solidFill>
                  <a:srgbClr val="000000"/>
                </a:solidFill>
                <a:effectLst/>
              </a:rPr>
              <a:t> </a:t>
            </a:r>
            <a:r>
              <a:rPr lang="cs-CZ" sz="2000" b="0" i="0" dirty="0">
                <a:solidFill>
                  <a:srgbClr val="000000"/>
                </a:solidFill>
                <a:effectLst/>
              </a:rPr>
              <a:t>vzduchu je 1,2 kg.m</a:t>
            </a:r>
            <a:r>
              <a:rPr lang="cs-CZ" sz="2000" b="0" i="0" baseline="30000" dirty="0">
                <a:solidFill>
                  <a:srgbClr val="000000"/>
                </a:solidFill>
                <a:effectLst/>
              </a:rPr>
              <a:t>-3</a:t>
            </a:r>
            <a:r>
              <a:rPr lang="cs-CZ" sz="2000" dirty="0">
                <a:solidFill>
                  <a:srgbClr val="000000"/>
                </a:solidFill>
              </a:rPr>
              <a:t>,</a:t>
            </a:r>
            <a:r>
              <a:rPr lang="cs-CZ" sz="2000" baseline="30000" dirty="0">
                <a:solidFill>
                  <a:srgbClr val="000000"/>
                </a:solidFill>
              </a:rPr>
              <a:t> </a:t>
            </a:r>
            <a:r>
              <a:rPr lang="cs-CZ" sz="2000" b="0" i="0" dirty="0">
                <a:solidFill>
                  <a:srgbClr val="000000"/>
                </a:solidFill>
                <a:effectLst/>
              </a:rPr>
              <a:t>hustota </a:t>
            </a:r>
            <a:r>
              <a:rPr lang="en-US" sz="2000" b="0" i="0" dirty="0" err="1">
                <a:solidFill>
                  <a:srgbClr val="000000"/>
                </a:solidFill>
                <a:effectLst/>
              </a:rPr>
              <a:t>vody</a:t>
            </a:r>
            <a:r>
              <a:rPr lang="cs-CZ" sz="2000" b="0" i="0" dirty="0">
                <a:solidFill>
                  <a:srgbClr val="000000"/>
                </a:solidFill>
                <a:effectLst/>
              </a:rPr>
              <a:t> 998 kg.m</a:t>
            </a:r>
            <a:r>
              <a:rPr lang="cs-CZ" sz="2000" b="0" i="0" baseline="30000" dirty="0">
                <a:solidFill>
                  <a:srgbClr val="000000"/>
                </a:solidFill>
                <a:effectLst/>
              </a:rPr>
              <a:t>-3</a:t>
            </a:r>
            <a:r>
              <a:rPr lang="cs-CZ" sz="2000" b="0" i="0" dirty="0">
                <a:solidFill>
                  <a:srgbClr val="000000"/>
                </a:solidFill>
                <a:effectLst/>
              </a:rPr>
              <a:t>.</a:t>
            </a:r>
            <a:endParaRPr lang="cs-CZ" sz="2000" dirty="0"/>
          </a:p>
        </p:txBody>
      </p:sp>
      <p:pic>
        <p:nvPicPr>
          <p:cNvPr id="27650" name="Picture 2" descr="Síly působící na úlomek ve vzduchu a ve vodě">
            <a:extLst>
              <a:ext uri="{FF2B5EF4-FFF2-40B4-BE49-F238E27FC236}">
                <a16:creationId xmlns:a16="http://schemas.microsoft.com/office/drawing/2014/main" id="{DF77A6D0-2A3B-4017-86D7-2FF8402B0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0630" y="122367"/>
            <a:ext cx="1844959" cy="3709546"/>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4F4150E4-8D2D-4CA4-BA94-59FAEF9F62AF}"/>
              </a:ext>
            </a:extLst>
          </p:cNvPr>
          <p:cNvSpPr txBox="1"/>
          <p:nvPr/>
        </p:nvSpPr>
        <p:spPr>
          <a:xfrm>
            <a:off x="202990" y="4361587"/>
            <a:ext cx="1975270" cy="1754326"/>
          </a:xfrm>
          <a:prstGeom prst="rect">
            <a:avLst/>
          </a:prstGeom>
          <a:noFill/>
        </p:spPr>
        <p:txBody>
          <a:bodyPr wrap="square">
            <a:spAutoFit/>
          </a:bodyPr>
          <a:lstStyle/>
          <a:p>
            <a:r>
              <a:rPr lang="en-US" sz="2000" b="0" i="1" u="none" strike="noStrike" dirty="0" err="1">
                <a:solidFill>
                  <a:srgbClr val="000000"/>
                </a:solidFill>
                <a:effectLst/>
              </a:rPr>
              <a:t>Vzduch</a:t>
            </a:r>
            <a:endParaRPr lang="en-US" sz="2000" b="0" i="1" u="none" strike="noStrike" dirty="0">
              <a:solidFill>
                <a:srgbClr val="000000"/>
              </a:solidFill>
              <a:effectLst/>
            </a:endParaRPr>
          </a:p>
          <a:p>
            <a:endParaRPr lang="en-US" sz="800" b="0" i="0" u="none" strike="noStrike" dirty="0">
              <a:solidFill>
                <a:srgbClr val="000000"/>
              </a:solidFill>
              <a:effectLst/>
            </a:endParaRPr>
          </a:p>
          <a:p>
            <a:r>
              <a:rPr lang="cs-CZ" sz="2000" b="0" i="0" u="none" strike="noStrike" dirty="0" err="1">
                <a:solidFill>
                  <a:srgbClr val="000000"/>
                </a:solidFill>
                <a:effectLst/>
              </a:rPr>
              <a:t>F</a:t>
            </a:r>
            <a:r>
              <a:rPr lang="cs-CZ" sz="2000" b="0" i="0" u="none" strike="noStrike" baseline="-25000" dirty="0" err="1">
                <a:solidFill>
                  <a:srgbClr val="000000"/>
                </a:solidFill>
                <a:effectLst/>
              </a:rPr>
              <a:t>g</a:t>
            </a:r>
            <a:r>
              <a:rPr lang="cs-CZ" sz="2000" b="0" i="0" u="none" strike="noStrike" dirty="0">
                <a:solidFill>
                  <a:srgbClr val="000000"/>
                </a:solidFill>
                <a:effectLst/>
              </a:rPr>
              <a:t> = F</a:t>
            </a:r>
            <a:r>
              <a:rPr lang="cs-CZ" sz="2000" b="0" i="0" u="none" strike="noStrike" baseline="-25000" dirty="0">
                <a:solidFill>
                  <a:srgbClr val="000000"/>
                </a:solidFill>
                <a:effectLst/>
              </a:rPr>
              <a:t>1</a:t>
            </a:r>
            <a:r>
              <a:rPr lang="cs-CZ" sz="2000" b="0" i="0" u="none" strike="noStrike" dirty="0">
                <a:solidFill>
                  <a:srgbClr val="000000"/>
                </a:solidFill>
                <a:effectLst/>
              </a:rPr>
              <a:t> + F</a:t>
            </a:r>
            <a:r>
              <a:rPr lang="cs-CZ" sz="2000" b="0" i="0" u="none" strike="noStrike" baseline="-25000" dirty="0">
                <a:solidFill>
                  <a:srgbClr val="000000"/>
                </a:solidFill>
                <a:effectLst/>
              </a:rPr>
              <a:t>v1</a:t>
            </a:r>
            <a:br>
              <a:rPr lang="cs-CZ" sz="2000" dirty="0"/>
            </a:br>
            <a:r>
              <a:rPr lang="cs-CZ" sz="2000" b="0" i="0" u="none" strike="noStrike" dirty="0" err="1">
                <a:solidFill>
                  <a:srgbClr val="000000"/>
                </a:solidFill>
                <a:effectLst/>
              </a:rPr>
              <a:t>m.g</a:t>
            </a:r>
            <a:r>
              <a:rPr lang="cs-CZ" sz="2000" b="0" i="0" u="none" strike="noStrike" dirty="0">
                <a:solidFill>
                  <a:srgbClr val="000000"/>
                </a:solidFill>
                <a:effectLst/>
              </a:rPr>
              <a:t> = F</a:t>
            </a:r>
            <a:r>
              <a:rPr lang="cs-CZ" sz="2000" b="0" i="0" u="none" strike="noStrike" baseline="-25000" dirty="0">
                <a:solidFill>
                  <a:srgbClr val="000000"/>
                </a:solidFill>
                <a:effectLst/>
              </a:rPr>
              <a:t>1</a:t>
            </a:r>
            <a:r>
              <a:rPr lang="cs-CZ" sz="2000" b="0" i="0" u="none" strike="noStrike" dirty="0">
                <a:solidFill>
                  <a:srgbClr val="000000"/>
                </a:solidFill>
                <a:effectLst/>
              </a:rPr>
              <a:t> + V.</a:t>
            </a:r>
            <a:r>
              <a:rPr lang="el-GR" sz="2000" b="0" i="0" u="none" strike="noStrike" dirty="0">
                <a:solidFill>
                  <a:srgbClr val="000000"/>
                </a:solidFill>
                <a:effectLst/>
              </a:rPr>
              <a:t>ρ</a:t>
            </a:r>
            <a:r>
              <a:rPr lang="en-US" sz="2000" baseline="-25000" dirty="0">
                <a:solidFill>
                  <a:srgbClr val="000000"/>
                </a:solidFill>
              </a:rPr>
              <a:t>a</a:t>
            </a:r>
            <a:r>
              <a:rPr lang="cs-CZ" sz="2000" b="0" i="0" u="none" strike="noStrike" dirty="0">
                <a:solidFill>
                  <a:srgbClr val="000000"/>
                </a:solidFill>
                <a:effectLst/>
              </a:rPr>
              <a:t>.g</a:t>
            </a:r>
          </a:p>
          <a:p>
            <a:r>
              <a:rPr lang="el-GR" sz="2000" b="0" i="0" u="none" strike="noStrike" dirty="0">
                <a:solidFill>
                  <a:srgbClr val="000000"/>
                </a:solidFill>
                <a:effectLst/>
              </a:rPr>
              <a:t>ρ</a:t>
            </a:r>
            <a:r>
              <a:rPr lang="cs-CZ" sz="2000" b="0" i="0" u="none" strike="noStrike" dirty="0">
                <a:solidFill>
                  <a:srgbClr val="000000"/>
                </a:solidFill>
                <a:effectLst/>
              </a:rPr>
              <a:t>.</a:t>
            </a:r>
            <a:r>
              <a:rPr lang="cs-CZ" sz="2000" b="0" i="0" u="none" strike="noStrike" dirty="0" err="1">
                <a:solidFill>
                  <a:srgbClr val="000000"/>
                </a:solidFill>
                <a:effectLst/>
              </a:rPr>
              <a:t>V.g</a:t>
            </a:r>
            <a:r>
              <a:rPr lang="cs-CZ" sz="2000" b="0" i="0" u="none" strike="noStrike" dirty="0">
                <a:solidFill>
                  <a:srgbClr val="000000"/>
                </a:solidFill>
                <a:effectLst/>
              </a:rPr>
              <a:t> = F</a:t>
            </a:r>
            <a:r>
              <a:rPr lang="cs-CZ" sz="2000" b="0" i="0" u="none" strike="noStrike" baseline="-25000" dirty="0">
                <a:solidFill>
                  <a:srgbClr val="000000"/>
                </a:solidFill>
                <a:effectLst/>
              </a:rPr>
              <a:t>1</a:t>
            </a:r>
            <a:r>
              <a:rPr lang="cs-CZ" sz="2000" b="0" i="0" u="none" strike="noStrike" dirty="0">
                <a:solidFill>
                  <a:srgbClr val="000000"/>
                </a:solidFill>
                <a:effectLst/>
              </a:rPr>
              <a:t> +V.</a:t>
            </a:r>
            <a:r>
              <a:rPr lang="el-GR" sz="2000" b="0" i="0" u="none" strike="noStrike" dirty="0">
                <a:solidFill>
                  <a:srgbClr val="000000"/>
                </a:solidFill>
                <a:effectLst/>
              </a:rPr>
              <a:t>ρ</a:t>
            </a:r>
            <a:r>
              <a:rPr lang="en-US" sz="2000" b="0" i="0" u="none" strike="noStrike" baseline="-25000" dirty="0">
                <a:solidFill>
                  <a:srgbClr val="000000"/>
                </a:solidFill>
                <a:effectLst/>
              </a:rPr>
              <a:t>a</a:t>
            </a:r>
            <a:r>
              <a:rPr lang="cs-CZ" sz="2000" b="0" i="0" u="none" strike="noStrike" dirty="0">
                <a:solidFill>
                  <a:srgbClr val="000000"/>
                </a:solidFill>
                <a:effectLst/>
              </a:rPr>
              <a:t>.g</a:t>
            </a:r>
            <a:br>
              <a:rPr lang="cs-CZ" sz="2000" dirty="0"/>
            </a:br>
            <a:r>
              <a:rPr lang="cs-CZ" sz="2000" b="0" i="0" u="none" strike="noStrike" dirty="0">
                <a:solidFill>
                  <a:srgbClr val="000000"/>
                </a:solidFill>
                <a:effectLst/>
              </a:rPr>
              <a:t>F</a:t>
            </a:r>
            <a:r>
              <a:rPr lang="cs-CZ" sz="2000" b="0" i="0" u="none" strike="noStrike" baseline="-25000" dirty="0">
                <a:solidFill>
                  <a:srgbClr val="000000"/>
                </a:solidFill>
                <a:effectLst/>
              </a:rPr>
              <a:t>1</a:t>
            </a:r>
            <a:r>
              <a:rPr lang="cs-CZ" sz="2000" b="0" i="0" u="none" strike="noStrike" dirty="0">
                <a:solidFill>
                  <a:srgbClr val="000000"/>
                </a:solidFill>
                <a:effectLst/>
              </a:rPr>
              <a:t> = </a:t>
            </a:r>
            <a:r>
              <a:rPr lang="cs-CZ" sz="2000" b="0" i="0" u="none" strike="noStrike" dirty="0" err="1">
                <a:solidFill>
                  <a:srgbClr val="000000"/>
                </a:solidFill>
                <a:effectLst/>
              </a:rPr>
              <a:t>V.g</a:t>
            </a:r>
            <a:r>
              <a:rPr lang="cs-CZ" sz="2000" b="0" i="0" u="none" strike="noStrike" dirty="0">
                <a:solidFill>
                  <a:srgbClr val="000000"/>
                </a:solidFill>
                <a:effectLst/>
              </a:rPr>
              <a:t>.(</a:t>
            </a:r>
            <a:r>
              <a:rPr lang="el-GR" sz="2000" b="0" i="0" u="none" strike="noStrike" dirty="0">
                <a:solidFill>
                  <a:srgbClr val="000000"/>
                </a:solidFill>
                <a:effectLst/>
              </a:rPr>
              <a:t>ρ−ρ</a:t>
            </a:r>
            <a:r>
              <a:rPr lang="en-US" sz="2000" b="0" i="0" u="none" strike="noStrike" baseline="-25000" dirty="0">
                <a:solidFill>
                  <a:srgbClr val="000000"/>
                </a:solidFill>
                <a:effectLst/>
              </a:rPr>
              <a:t>a</a:t>
            </a:r>
            <a:r>
              <a:rPr lang="cs-CZ" sz="2000" b="0" i="0" u="none" strike="noStrike" dirty="0">
                <a:solidFill>
                  <a:srgbClr val="000000"/>
                </a:solidFill>
                <a:effectLst/>
              </a:rPr>
              <a:t>)</a:t>
            </a:r>
            <a:endParaRPr lang="cs-CZ" sz="2000" dirty="0"/>
          </a:p>
        </p:txBody>
      </p:sp>
      <p:sp>
        <p:nvSpPr>
          <p:cNvPr id="10" name="TextovéPole 9">
            <a:extLst>
              <a:ext uri="{FF2B5EF4-FFF2-40B4-BE49-F238E27FC236}">
                <a16:creationId xmlns:a16="http://schemas.microsoft.com/office/drawing/2014/main" id="{2042B13A-BBCF-45D0-A7C6-12CF41644C28}"/>
              </a:ext>
            </a:extLst>
          </p:cNvPr>
          <p:cNvSpPr txBox="1"/>
          <p:nvPr/>
        </p:nvSpPr>
        <p:spPr>
          <a:xfrm>
            <a:off x="2262185" y="4371112"/>
            <a:ext cx="1975270" cy="1754326"/>
          </a:xfrm>
          <a:prstGeom prst="rect">
            <a:avLst/>
          </a:prstGeom>
          <a:noFill/>
        </p:spPr>
        <p:txBody>
          <a:bodyPr wrap="square">
            <a:spAutoFit/>
          </a:bodyPr>
          <a:lstStyle/>
          <a:p>
            <a:r>
              <a:rPr lang="en-US" sz="2000" b="0" i="1" u="none" strike="noStrike" dirty="0" err="1">
                <a:solidFill>
                  <a:srgbClr val="000000"/>
                </a:solidFill>
                <a:effectLst/>
              </a:rPr>
              <a:t>Voda</a:t>
            </a:r>
            <a:endParaRPr lang="en-US" sz="2000" b="0" i="1" u="none" strike="noStrike" dirty="0">
              <a:solidFill>
                <a:srgbClr val="000000"/>
              </a:solidFill>
              <a:effectLst/>
            </a:endParaRPr>
          </a:p>
          <a:p>
            <a:endParaRPr lang="en-US" sz="800" dirty="0">
              <a:solidFill>
                <a:srgbClr val="000000"/>
              </a:solidFill>
            </a:endParaRPr>
          </a:p>
          <a:p>
            <a:r>
              <a:rPr lang="cs-CZ" sz="2000" b="0" i="0" u="none" strike="noStrike" dirty="0" err="1">
                <a:solidFill>
                  <a:srgbClr val="000000"/>
                </a:solidFill>
                <a:effectLst/>
              </a:rPr>
              <a:t>F</a:t>
            </a:r>
            <a:r>
              <a:rPr lang="cs-CZ" sz="2000" b="0" i="0" u="none" strike="noStrike" baseline="-25000" dirty="0" err="1">
                <a:solidFill>
                  <a:srgbClr val="000000"/>
                </a:solidFill>
                <a:effectLst/>
              </a:rPr>
              <a:t>g</a:t>
            </a:r>
            <a:r>
              <a:rPr lang="cs-CZ" sz="2000" b="0" i="0" u="none" strike="noStrike" dirty="0">
                <a:solidFill>
                  <a:srgbClr val="000000"/>
                </a:solidFill>
                <a:effectLst/>
              </a:rPr>
              <a:t> = F</a:t>
            </a:r>
            <a:r>
              <a:rPr lang="en-US" sz="2000" b="0" i="0" u="none" strike="noStrike" baseline="-25000" dirty="0">
                <a:solidFill>
                  <a:srgbClr val="000000"/>
                </a:solidFill>
                <a:effectLst/>
              </a:rPr>
              <a:t>2</a:t>
            </a:r>
            <a:r>
              <a:rPr lang="cs-CZ" sz="2000" b="0" i="0" u="none" strike="noStrike" dirty="0">
                <a:solidFill>
                  <a:srgbClr val="000000"/>
                </a:solidFill>
                <a:effectLst/>
              </a:rPr>
              <a:t> + </a:t>
            </a:r>
            <a:r>
              <a:rPr lang="cs-CZ" sz="2000" b="0" i="0" u="none" strike="noStrike" dirty="0" err="1">
                <a:solidFill>
                  <a:srgbClr val="000000"/>
                </a:solidFill>
                <a:effectLst/>
              </a:rPr>
              <a:t>F</a:t>
            </a:r>
            <a:r>
              <a:rPr lang="cs-CZ" sz="2000" b="0" i="0" u="none" strike="noStrike" baseline="-25000" dirty="0" err="1">
                <a:solidFill>
                  <a:srgbClr val="000000"/>
                </a:solidFill>
                <a:effectLst/>
              </a:rPr>
              <a:t>v</a:t>
            </a:r>
            <a:r>
              <a:rPr lang="en-US" sz="2000" b="0" i="0" u="none" strike="noStrike" baseline="-25000" dirty="0">
                <a:solidFill>
                  <a:srgbClr val="000000"/>
                </a:solidFill>
                <a:effectLst/>
              </a:rPr>
              <a:t>2</a:t>
            </a:r>
            <a:br>
              <a:rPr lang="cs-CZ" sz="2000" dirty="0"/>
            </a:br>
            <a:r>
              <a:rPr lang="cs-CZ" sz="2000" b="0" i="0" u="none" strike="noStrike" dirty="0" err="1">
                <a:solidFill>
                  <a:srgbClr val="000000"/>
                </a:solidFill>
                <a:effectLst/>
              </a:rPr>
              <a:t>m.g</a:t>
            </a:r>
            <a:r>
              <a:rPr lang="cs-CZ" sz="2000" b="0" i="0" u="none" strike="noStrike" dirty="0">
                <a:solidFill>
                  <a:srgbClr val="000000"/>
                </a:solidFill>
                <a:effectLst/>
              </a:rPr>
              <a:t> = F</a:t>
            </a:r>
            <a:r>
              <a:rPr lang="en-US" sz="2000" b="0" i="0" u="none" strike="noStrike" baseline="-25000" dirty="0">
                <a:solidFill>
                  <a:srgbClr val="000000"/>
                </a:solidFill>
                <a:effectLst/>
              </a:rPr>
              <a:t>2</a:t>
            </a:r>
            <a:r>
              <a:rPr lang="cs-CZ" sz="2000" b="0" i="0" u="none" strike="noStrike" dirty="0">
                <a:solidFill>
                  <a:srgbClr val="000000"/>
                </a:solidFill>
                <a:effectLst/>
              </a:rPr>
              <a:t> + V.</a:t>
            </a:r>
            <a:r>
              <a:rPr lang="el-GR" sz="2000" b="0" i="0" u="none" strike="noStrike" dirty="0">
                <a:solidFill>
                  <a:srgbClr val="000000"/>
                </a:solidFill>
                <a:effectLst/>
              </a:rPr>
              <a:t>ρ</a:t>
            </a:r>
            <a:r>
              <a:rPr lang="en-US" sz="2000" b="0" i="0" u="none" strike="noStrike" baseline="-25000" dirty="0">
                <a:solidFill>
                  <a:srgbClr val="000000"/>
                </a:solidFill>
                <a:effectLst/>
              </a:rPr>
              <a:t>w</a:t>
            </a:r>
            <a:r>
              <a:rPr lang="cs-CZ" sz="2000" b="0" i="0" u="none" strike="noStrike" dirty="0">
                <a:solidFill>
                  <a:srgbClr val="000000"/>
                </a:solidFill>
                <a:effectLst/>
              </a:rPr>
              <a:t>.g</a:t>
            </a:r>
          </a:p>
          <a:p>
            <a:r>
              <a:rPr lang="el-GR" sz="2000" b="0" i="0" u="none" strike="noStrike" dirty="0">
                <a:solidFill>
                  <a:srgbClr val="000000"/>
                </a:solidFill>
                <a:effectLst/>
              </a:rPr>
              <a:t>ρ</a:t>
            </a:r>
            <a:r>
              <a:rPr lang="cs-CZ" sz="2000" b="0" i="0" u="none" strike="noStrike" dirty="0">
                <a:solidFill>
                  <a:srgbClr val="000000"/>
                </a:solidFill>
                <a:effectLst/>
              </a:rPr>
              <a:t>.</a:t>
            </a:r>
            <a:r>
              <a:rPr lang="cs-CZ" sz="2000" b="0" i="0" u="none" strike="noStrike" dirty="0" err="1">
                <a:solidFill>
                  <a:srgbClr val="000000"/>
                </a:solidFill>
                <a:effectLst/>
              </a:rPr>
              <a:t>V.g</a:t>
            </a:r>
            <a:r>
              <a:rPr lang="cs-CZ" sz="2000" b="0" i="0" u="none" strike="noStrike" dirty="0">
                <a:solidFill>
                  <a:srgbClr val="000000"/>
                </a:solidFill>
                <a:effectLst/>
              </a:rPr>
              <a:t> = F</a:t>
            </a:r>
            <a:r>
              <a:rPr lang="en-US" sz="2000" b="0" i="0" u="none" strike="noStrike" baseline="-25000" dirty="0">
                <a:solidFill>
                  <a:srgbClr val="000000"/>
                </a:solidFill>
                <a:effectLst/>
              </a:rPr>
              <a:t>2</a:t>
            </a:r>
            <a:r>
              <a:rPr lang="cs-CZ" sz="2000" b="0" i="0" u="none" strike="noStrike" dirty="0">
                <a:solidFill>
                  <a:srgbClr val="000000"/>
                </a:solidFill>
                <a:effectLst/>
              </a:rPr>
              <a:t> +V.</a:t>
            </a:r>
            <a:r>
              <a:rPr lang="el-GR" sz="2000" b="0" i="0" u="none" strike="noStrike" dirty="0">
                <a:solidFill>
                  <a:srgbClr val="000000"/>
                </a:solidFill>
                <a:effectLst/>
              </a:rPr>
              <a:t>ρ</a:t>
            </a:r>
            <a:r>
              <a:rPr lang="en-US" sz="2000" b="0" i="0" u="none" strike="noStrike" baseline="-25000" dirty="0">
                <a:solidFill>
                  <a:srgbClr val="000000"/>
                </a:solidFill>
                <a:effectLst/>
              </a:rPr>
              <a:t>w</a:t>
            </a:r>
            <a:r>
              <a:rPr lang="cs-CZ" sz="2000" b="0" i="0" u="none" strike="noStrike" dirty="0">
                <a:solidFill>
                  <a:srgbClr val="000000"/>
                </a:solidFill>
                <a:effectLst/>
              </a:rPr>
              <a:t>.g</a:t>
            </a:r>
            <a:br>
              <a:rPr lang="cs-CZ" sz="2000" dirty="0"/>
            </a:br>
            <a:r>
              <a:rPr lang="cs-CZ" sz="2000" b="0" i="0" u="none" strike="noStrike" dirty="0">
                <a:solidFill>
                  <a:srgbClr val="000000"/>
                </a:solidFill>
                <a:effectLst/>
              </a:rPr>
              <a:t>F</a:t>
            </a:r>
            <a:r>
              <a:rPr lang="en-US" sz="2000" b="0" i="0" u="none" strike="noStrike" baseline="-25000" dirty="0">
                <a:solidFill>
                  <a:srgbClr val="000000"/>
                </a:solidFill>
                <a:effectLst/>
              </a:rPr>
              <a:t>2</a:t>
            </a:r>
            <a:r>
              <a:rPr lang="cs-CZ" sz="2000" b="0" i="0" u="none" strike="noStrike" dirty="0">
                <a:solidFill>
                  <a:srgbClr val="000000"/>
                </a:solidFill>
                <a:effectLst/>
              </a:rPr>
              <a:t> = </a:t>
            </a:r>
            <a:r>
              <a:rPr lang="cs-CZ" sz="2000" b="0" i="0" u="none" strike="noStrike" dirty="0" err="1">
                <a:solidFill>
                  <a:srgbClr val="000000"/>
                </a:solidFill>
                <a:effectLst/>
              </a:rPr>
              <a:t>V.g</a:t>
            </a:r>
            <a:r>
              <a:rPr lang="cs-CZ" sz="2000" b="0" i="0" u="none" strike="noStrike" dirty="0">
                <a:solidFill>
                  <a:srgbClr val="000000"/>
                </a:solidFill>
                <a:effectLst/>
              </a:rPr>
              <a:t>.(</a:t>
            </a:r>
            <a:r>
              <a:rPr lang="el-GR" sz="2000" b="0" i="0" u="none" strike="noStrike" dirty="0">
                <a:solidFill>
                  <a:srgbClr val="000000"/>
                </a:solidFill>
                <a:effectLst/>
              </a:rPr>
              <a:t>ρ−ρ</a:t>
            </a:r>
            <a:r>
              <a:rPr lang="en-US" sz="2000" b="0" i="0" u="none" strike="noStrike" baseline="-25000" dirty="0">
                <a:solidFill>
                  <a:srgbClr val="000000"/>
                </a:solidFill>
                <a:effectLst/>
              </a:rPr>
              <a:t>w</a:t>
            </a:r>
            <a:r>
              <a:rPr lang="cs-CZ" sz="2000" b="0" i="0" u="none" strike="noStrike" dirty="0">
                <a:solidFill>
                  <a:srgbClr val="000000"/>
                </a:solidFill>
                <a:effectLst/>
              </a:rPr>
              <a:t>)</a:t>
            </a:r>
            <a:endParaRPr lang="cs-CZ" sz="2000" dirty="0"/>
          </a:p>
        </p:txBody>
      </p:sp>
      <p:sp>
        <p:nvSpPr>
          <p:cNvPr id="16" name="TextovéPole 15">
            <a:extLst>
              <a:ext uri="{FF2B5EF4-FFF2-40B4-BE49-F238E27FC236}">
                <a16:creationId xmlns:a16="http://schemas.microsoft.com/office/drawing/2014/main" id="{04405C4A-33F4-456B-8BC6-820C737B3DC6}"/>
              </a:ext>
            </a:extLst>
          </p:cNvPr>
          <p:cNvSpPr txBox="1"/>
          <p:nvPr/>
        </p:nvSpPr>
        <p:spPr>
          <a:xfrm>
            <a:off x="4572000" y="4599712"/>
            <a:ext cx="4232139" cy="2062103"/>
          </a:xfrm>
          <a:prstGeom prst="rect">
            <a:avLst/>
          </a:prstGeom>
          <a:noFill/>
        </p:spPr>
        <p:txBody>
          <a:bodyPr wrap="square">
            <a:spAutoFit/>
          </a:bodyPr>
          <a:lstStyle/>
          <a:p>
            <a:r>
              <a:rPr lang="cs-CZ" sz="2000" b="0" i="0" u="none" strike="noStrike" dirty="0">
                <a:solidFill>
                  <a:srgbClr val="000000"/>
                </a:solidFill>
                <a:effectLst/>
              </a:rPr>
              <a:t>F</a:t>
            </a:r>
            <a:r>
              <a:rPr lang="cs-CZ" sz="2000" b="0" i="0" u="none" strike="noStrike" baseline="-25000" dirty="0">
                <a:solidFill>
                  <a:srgbClr val="000000"/>
                </a:solidFill>
                <a:effectLst/>
              </a:rPr>
              <a:t>1</a:t>
            </a:r>
            <a:r>
              <a:rPr lang="en-US" sz="2000" dirty="0">
                <a:solidFill>
                  <a:srgbClr val="000000"/>
                </a:solidFill>
              </a:rPr>
              <a:t>/</a:t>
            </a:r>
            <a:r>
              <a:rPr lang="cs-CZ" sz="2000" b="0" i="0" u="none" strike="noStrike" dirty="0">
                <a:solidFill>
                  <a:srgbClr val="000000"/>
                </a:solidFill>
                <a:effectLst/>
              </a:rPr>
              <a:t>F</a:t>
            </a:r>
            <a:r>
              <a:rPr lang="en-US" sz="2000" b="0" i="0" u="none" strike="noStrike" baseline="-25000" dirty="0">
                <a:solidFill>
                  <a:srgbClr val="000000"/>
                </a:solidFill>
                <a:effectLst/>
              </a:rPr>
              <a:t>2</a:t>
            </a:r>
            <a:r>
              <a:rPr lang="en-US" sz="2000" dirty="0">
                <a:solidFill>
                  <a:srgbClr val="000000"/>
                </a:solidFill>
              </a:rPr>
              <a:t> </a:t>
            </a:r>
            <a:r>
              <a:rPr lang="cs-CZ" sz="2000" b="0" i="0" u="none" strike="noStrike" dirty="0">
                <a:solidFill>
                  <a:srgbClr val="000000"/>
                </a:solidFill>
                <a:effectLst/>
              </a:rPr>
              <a:t>= </a:t>
            </a:r>
            <a:r>
              <a:rPr lang="cs-CZ" sz="2000" b="0" i="0" u="none" strike="noStrike" dirty="0" err="1">
                <a:solidFill>
                  <a:srgbClr val="000000"/>
                </a:solidFill>
                <a:effectLst/>
              </a:rPr>
              <a:t>V.g</a:t>
            </a:r>
            <a:r>
              <a:rPr lang="cs-CZ" sz="2000" b="0" i="0" u="none" strike="noStrike" dirty="0">
                <a:solidFill>
                  <a:srgbClr val="000000"/>
                </a:solidFill>
                <a:effectLst/>
              </a:rPr>
              <a:t>.(</a:t>
            </a:r>
            <a:r>
              <a:rPr lang="el-GR" sz="2000" b="0" i="0" u="none" strike="noStrike" dirty="0">
                <a:solidFill>
                  <a:srgbClr val="000000"/>
                </a:solidFill>
                <a:effectLst/>
              </a:rPr>
              <a:t>ρ−ρ</a:t>
            </a:r>
            <a:r>
              <a:rPr lang="en-US" sz="2000" b="0" i="0" u="none" strike="noStrike" baseline="-25000" dirty="0">
                <a:solidFill>
                  <a:srgbClr val="000000"/>
                </a:solidFill>
                <a:effectLst/>
              </a:rPr>
              <a:t>a</a:t>
            </a:r>
            <a:r>
              <a:rPr lang="cs-CZ" sz="2000" b="0" i="0" u="none" strike="noStrike" dirty="0">
                <a:solidFill>
                  <a:srgbClr val="000000"/>
                </a:solidFill>
                <a:effectLst/>
              </a:rPr>
              <a:t>)</a:t>
            </a:r>
            <a:r>
              <a:rPr lang="en-US" sz="2000" b="0" i="0" u="none" strike="noStrike" dirty="0">
                <a:solidFill>
                  <a:srgbClr val="000000"/>
                </a:solidFill>
                <a:effectLst/>
              </a:rPr>
              <a:t> / </a:t>
            </a:r>
            <a:r>
              <a:rPr lang="cs-CZ" sz="2000" b="0" i="0" u="none" strike="noStrike" dirty="0" err="1">
                <a:solidFill>
                  <a:srgbClr val="000000"/>
                </a:solidFill>
                <a:effectLst/>
              </a:rPr>
              <a:t>V.g</a:t>
            </a:r>
            <a:r>
              <a:rPr lang="cs-CZ" sz="2000" b="0" i="0" u="none" strike="noStrike" dirty="0">
                <a:solidFill>
                  <a:srgbClr val="000000"/>
                </a:solidFill>
                <a:effectLst/>
              </a:rPr>
              <a:t>.(</a:t>
            </a:r>
            <a:r>
              <a:rPr lang="el-GR" sz="2000" b="0" i="0" u="none" strike="noStrike" dirty="0">
                <a:solidFill>
                  <a:srgbClr val="000000"/>
                </a:solidFill>
                <a:effectLst/>
              </a:rPr>
              <a:t>ρ−ρ</a:t>
            </a:r>
            <a:r>
              <a:rPr lang="en-US" sz="2000" b="0" i="0" u="none" strike="noStrike" baseline="-25000" dirty="0">
                <a:solidFill>
                  <a:srgbClr val="000000"/>
                </a:solidFill>
                <a:effectLst/>
              </a:rPr>
              <a:t>w</a:t>
            </a:r>
            <a:r>
              <a:rPr lang="cs-CZ" sz="2000" b="0" i="0" u="none" strike="noStrike" dirty="0">
                <a:solidFill>
                  <a:srgbClr val="000000"/>
                </a:solidFill>
                <a:effectLst/>
              </a:rPr>
              <a:t>)</a:t>
            </a:r>
            <a:endParaRPr lang="en-US" sz="2000" b="0" i="0" u="none" strike="noStrike" dirty="0">
              <a:solidFill>
                <a:srgbClr val="000000"/>
              </a:solidFill>
              <a:effectLst/>
            </a:endParaRPr>
          </a:p>
          <a:p>
            <a:r>
              <a:rPr lang="cs-CZ" sz="2000" b="0" i="0" u="none" strike="noStrike" dirty="0">
                <a:solidFill>
                  <a:srgbClr val="000000"/>
                </a:solidFill>
                <a:effectLst/>
              </a:rPr>
              <a:t>F</a:t>
            </a:r>
            <a:r>
              <a:rPr lang="cs-CZ" sz="2000" b="0" i="0" u="none" strike="noStrike" baseline="-25000" dirty="0">
                <a:solidFill>
                  <a:srgbClr val="000000"/>
                </a:solidFill>
                <a:effectLst/>
              </a:rPr>
              <a:t>1</a:t>
            </a:r>
            <a:r>
              <a:rPr lang="en-US" sz="2000" dirty="0">
                <a:solidFill>
                  <a:srgbClr val="000000"/>
                </a:solidFill>
              </a:rPr>
              <a:t>/</a:t>
            </a:r>
            <a:r>
              <a:rPr lang="cs-CZ" sz="2000" b="0" i="0" u="none" strike="noStrike" dirty="0">
                <a:solidFill>
                  <a:srgbClr val="000000"/>
                </a:solidFill>
                <a:effectLst/>
              </a:rPr>
              <a:t>F</a:t>
            </a:r>
            <a:r>
              <a:rPr lang="en-US" sz="2000" b="0" i="0" u="none" strike="noStrike" baseline="-25000" dirty="0">
                <a:solidFill>
                  <a:srgbClr val="000000"/>
                </a:solidFill>
                <a:effectLst/>
              </a:rPr>
              <a:t>2</a:t>
            </a:r>
            <a:r>
              <a:rPr lang="en-US" sz="2000" dirty="0">
                <a:solidFill>
                  <a:srgbClr val="000000"/>
                </a:solidFill>
              </a:rPr>
              <a:t> </a:t>
            </a:r>
            <a:r>
              <a:rPr lang="cs-CZ" sz="2000" b="0" i="0" u="none" strike="noStrike" dirty="0">
                <a:solidFill>
                  <a:srgbClr val="000000"/>
                </a:solidFill>
                <a:effectLst/>
              </a:rPr>
              <a:t>= (</a:t>
            </a:r>
            <a:r>
              <a:rPr lang="el-GR" sz="2000" b="0" i="0" u="none" strike="noStrike" dirty="0">
                <a:solidFill>
                  <a:srgbClr val="000000"/>
                </a:solidFill>
                <a:effectLst/>
              </a:rPr>
              <a:t>ρ−ρ</a:t>
            </a:r>
            <a:r>
              <a:rPr lang="en-US" sz="2000" b="0" i="0" u="none" strike="noStrike" baseline="-25000" dirty="0">
                <a:solidFill>
                  <a:srgbClr val="000000"/>
                </a:solidFill>
                <a:effectLst/>
              </a:rPr>
              <a:t>a</a:t>
            </a:r>
            <a:r>
              <a:rPr lang="cs-CZ" sz="2000" b="0" i="0" u="none" strike="noStrike" dirty="0">
                <a:solidFill>
                  <a:srgbClr val="000000"/>
                </a:solidFill>
                <a:effectLst/>
              </a:rPr>
              <a:t>)</a:t>
            </a:r>
            <a:r>
              <a:rPr lang="en-US" sz="2000" b="0" i="0" u="none" strike="noStrike" dirty="0">
                <a:solidFill>
                  <a:srgbClr val="000000"/>
                </a:solidFill>
                <a:effectLst/>
              </a:rPr>
              <a:t>/</a:t>
            </a:r>
            <a:r>
              <a:rPr lang="cs-CZ" sz="2000" b="0" i="0" u="none" strike="noStrike" dirty="0">
                <a:solidFill>
                  <a:srgbClr val="000000"/>
                </a:solidFill>
                <a:effectLst/>
              </a:rPr>
              <a:t>(</a:t>
            </a:r>
            <a:r>
              <a:rPr lang="el-GR" sz="2000" b="0" i="0" u="none" strike="noStrike" dirty="0">
                <a:solidFill>
                  <a:srgbClr val="000000"/>
                </a:solidFill>
                <a:effectLst/>
              </a:rPr>
              <a:t>ρ−ρ</a:t>
            </a:r>
            <a:r>
              <a:rPr lang="en-US" sz="2000" b="0" i="0" u="none" strike="noStrike" baseline="-25000" dirty="0">
                <a:solidFill>
                  <a:srgbClr val="000000"/>
                </a:solidFill>
                <a:effectLst/>
              </a:rPr>
              <a:t>w</a:t>
            </a:r>
            <a:r>
              <a:rPr lang="cs-CZ" sz="2000" b="0" i="0" u="none" strike="noStrike" dirty="0">
                <a:solidFill>
                  <a:srgbClr val="000000"/>
                </a:solidFill>
                <a:effectLst/>
              </a:rPr>
              <a:t>)</a:t>
            </a:r>
            <a:r>
              <a:rPr lang="en-US" sz="2000" b="0" i="0" u="none" strike="noStrike" dirty="0">
                <a:solidFill>
                  <a:srgbClr val="000000"/>
                </a:solidFill>
                <a:effectLst/>
              </a:rPr>
              <a:t> </a:t>
            </a:r>
            <a:endParaRPr lang="cs-CZ" sz="2000" dirty="0"/>
          </a:p>
          <a:p>
            <a:r>
              <a:rPr lang="en-US" sz="800" b="0" i="0" u="none" strike="noStrike" dirty="0">
                <a:solidFill>
                  <a:srgbClr val="000000"/>
                </a:solidFill>
                <a:effectLst/>
              </a:rPr>
              <a:t> </a:t>
            </a:r>
          </a:p>
          <a:p>
            <a:r>
              <a:rPr lang="el-GR" sz="2000" b="0" i="0" u="none" strike="noStrike" dirty="0">
                <a:solidFill>
                  <a:srgbClr val="000000"/>
                </a:solidFill>
                <a:effectLst/>
              </a:rPr>
              <a:t>ρ</a:t>
            </a:r>
            <a:r>
              <a:rPr lang="en-US" sz="2000" dirty="0">
                <a:solidFill>
                  <a:srgbClr val="000000"/>
                </a:solidFill>
              </a:rPr>
              <a:t> </a:t>
            </a:r>
            <a:r>
              <a:rPr lang="cs-CZ" sz="2000" b="0" i="0" u="none" strike="noStrike" dirty="0">
                <a:solidFill>
                  <a:srgbClr val="000000"/>
                </a:solidFill>
                <a:effectLst/>
              </a:rPr>
              <a:t>= (F</a:t>
            </a:r>
            <a:r>
              <a:rPr lang="cs-CZ" sz="2000" b="0" i="0" u="none" strike="noStrike" baseline="-25000" dirty="0">
                <a:solidFill>
                  <a:srgbClr val="000000"/>
                </a:solidFill>
                <a:effectLst/>
              </a:rPr>
              <a:t>1</a:t>
            </a:r>
            <a:r>
              <a:rPr lang="en-US" sz="2000" dirty="0">
                <a:solidFill>
                  <a:srgbClr val="000000"/>
                </a:solidFill>
              </a:rPr>
              <a:t>.</a:t>
            </a:r>
            <a:r>
              <a:rPr lang="el-GR" sz="2000" b="0" i="0" u="none" strike="noStrike" dirty="0">
                <a:solidFill>
                  <a:srgbClr val="000000"/>
                </a:solidFill>
                <a:effectLst/>
              </a:rPr>
              <a:t>ρ</a:t>
            </a:r>
            <a:r>
              <a:rPr lang="en-US" sz="2000" b="0" i="0" u="none" strike="noStrike" baseline="-25000" dirty="0">
                <a:solidFill>
                  <a:srgbClr val="000000"/>
                </a:solidFill>
                <a:effectLst/>
              </a:rPr>
              <a:t>w </a:t>
            </a:r>
            <a:r>
              <a:rPr lang="el-GR" sz="2000" b="0" i="0" u="none" strike="noStrike" dirty="0">
                <a:solidFill>
                  <a:srgbClr val="000000"/>
                </a:solidFill>
                <a:effectLst/>
              </a:rPr>
              <a:t>−</a:t>
            </a:r>
            <a:r>
              <a:rPr lang="en-US" sz="2000" b="0" i="0" u="none" strike="noStrike" dirty="0">
                <a:solidFill>
                  <a:srgbClr val="000000"/>
                </a:solidFill>
                <a:effectLst/>
              </a:rPr>
              <a:t> </a:t>
            </a:r>
            <a:r>
              <a:rPr lang="cs-CZ" sz="2000" b="0" i="0" u="none" strike="noStrike" dirty="0">
                <a:solidFill>
                  <a:srgbClr val="000000"/>
                </a:solidFill>
                <a:effectLst/>
              </a:rPr>
              <a:t>F</a:t>
            </a:r>
            <a:r>
              <a:rPr lang="en-US" sz="2000" b="0" i="0" u="none" strike="noStrike" baseline="-25000" dirty="0">
                <a:solidFill>
                  <a:srgbClr val="000000"/>
                </a:solidFill>
                <a:effectLst/>
              </a:rPr>
              <a:t>2</a:t>
            </a:r>
            <a:r>
              <a:rPr lang="en-US" sz="2000" b="0" i="0" u="none" strike="noStrike" dirty="0">
                <a:solidFill>
                  <a:srgbClr val="000000"/>
                </a:solidFill>
                <a:effectLst/>
              </a:rPr>
              <a:t>.</a:t>
            </a:r>
            <a:r>
              <a:rPr lang="el-GR" sz="2000" b="0" i="0" u="none" strike="noStrike" dirty="0">
                <a:solidFill>
                  <a:srgbClr val="000000"/>
                </a:solidFill>
                <a:effectLst/>
              </a:rPr>
              <a:t>ρ</a:t>
            </a:r>
            <a:r>
              <a:rPr lang="en-US" sz="2000" b="0" i="0" u="none" strike="noStrike" baseline="-25000" dirty="0">
                <a:solidFill>
                  <a:srgbClr val="000000"/>
                </a:solidFill>
                <a:effectLst/>
              </a:rPr>
              <a:t>a</a:t>
            </a:r>
            <a:r>
              <a:rPr lang="cs-CZ" sz="2000" b="0" i="0" u="none" strike="noStrike" dirty="0">
                <a:solidFill>
                  <a:srgbClr val="000000"/>
                </a:solidFill>
                <a:effectLst/>
              </a:rPr>
              <a:t>)</a:t>
            </a:r>
            <a:r>
              <a:rPr lang="en-US" sz="2000" dirty="0">
                <a:solidFill>
                  <a:srgbClr val="000000"/>
                </a:solidFill>
              </a:rPr>
              <a:t>/</a:t>
            </a:r>
            <a:r>
              <a:rPr lang="cs-CZ" sz="2000" b="0" i="0" u="none" strike="noStrike" dirty="0">
                <a:solidFill>
                  <a:srgbClr val="000000"/>
                </a:solidFill>
                <a:effectLst/>
              </a:rPr>
              <a:t> </a:t>
            </a:r>
            <a:r>
              <a:rPr lang="en-US" sz="2000" dirty="0">
                <a:solidFill>
                  <a:srgbClr val="000000"/>
                </a:solidFill>
              </a:rPr>
              <a:t>(</a:t>
            </a:r>
            <a:r>
              <a:rPr lang="cs-CZ" sz="2000" b="0" i="0" u="none" strike="noStrike" dirty="0">
                <a:solidFill>
                  <a:srgbClr val="000000"/>
                </a:solidFill>
                <a:effectLst/>
              </a:rPr>
              <a:t>F</a:t>
            </a:r>
            <a:r>
              <a:rPr lang="cs-CZ" sz="2000" b="0" i="0" u="none" strike="noStrike" baseline="-25000" dirty="0">
                <a:solidFill>
                  <a:srgbClr val="000000"/>
                </a:solidFill>
                <a:effectLst/>
              </a:rPr>
              <a:t>1</a:t>
            </a:r>
            <a:r>
              <a:rPr lang="en-US" sz="2000" dirty="0">
                <a:solidFill>
                  <a:srgbClr val="000000"/>
                </a:solidFill>
              </a:rPr>
              <a:t> - </a:t>
            </a:r>
            <a:r>
              <a:rPr lang="cs-CZ" sz="2000" b="0" i="0" u="none" strike="noStrike" dirty="0">
                <a:solidFill>
                  <a:srgbClr val="000000"/>
                </a:solidFill>
                <a:effectLst/>
              </a:rPr>
              <a:t>F</a:t>
            </a:r>
            <a:r>
              <a:rPr lang="en-US" sz="2000" b="0" i="0" u="none" strike="noStrike" baseline="-25000" dirty="0">
                <a:solidFill>
                  <a:srgbClr val="000000"/>
                </a:solidFill>
                <a:effectLst/>
              </a:rPr>
              <a:t>2</a:t>
            </a:r>
            <a:r>
              <a:rPr lang="en-US" sz="2000" b="0" i="0" u="none" strike="noStrike" dirty="0">
                <a:solidFill>
                  <a:srgbClr val="000000"/>
                </a:solidFill>
                <a:effectLst/>
              </a:rPr>
              <a:t>)</a:t>
            </a:r>
            <a:endParaRPr lang="cs-CZ" sz="2000" dirty="0"/>
          </a:p>
          <a:p>
            <a:r>
              <a:rPr lang="el-GR" sz="2000" b="0" i="0" u="none" strike="noStrike" dirty="0">
                <a:solidFill>
                  <a:srgbClr val="000000"/>
                </a:solidFill>
                <a:effectLst/>
              </a:rPr>
              <a:t>ρ</a:t>
            </a:r>
            <a:r>
              <a:rPr lang="en-US" sz="2000" dirty="0">
                <a:solidFill>
                  <a:srgbClr val="000000"/>
                </a:solidFill>
              </a:rPr>
              <a:t> </a:t>
            </a:r>
            <a:r>
              <a:rPr lang="cs-CZ" sz="2000" b="0" i="0" u="none" strike="noStrike" dirty="0">
                <a:solidFill>
                  <a:srgbClr val="000000"/>
                </a:solidFill>
                <a:effectLst/>
              </a:rPr>
              <a:t>= (F</a:t>
            </a:r>
            <a:r>
              <a:rPr lang="cs-CZ" sz="2000" b="0" i="0" u="none" strike="noStrike" baseline="-25000" dirty="0">
                <a:solidFill>
                  <a:srgbClr val="000000"/>
                </a:solidFill>
                <a:effectLst/>
              </a:rPr>
              <a:t>1</a:t>
            </a:r>
            <a:r>
              <a:rPr lang="en-US" sz="2000" dirty="0">
                <a:solidFill>
                  <a:srgbClr val="000000"/>
                </a:solidFill>
              </a:rPr>
              <a:t>.</a:t>
            </a:r>
            <a:r>
              <a:rPr lang="el-GR" sz="2000" b="0" i="0" u="none" strike="noStrike" dirty="0">
                <a:solidFill>
                  <a:srgbClr val="000000"/>
                </a:solidFill>
                <a:effectLst/>
              </a:rPr>
              <a:t>ρ</a:t>
            </a:r>
            <a:r>
              <a:rPr lang="en-US" sz="2000" b="0" i="0" u="none" strike="noStrike" baseline="-25000" dirty="0">
                <a:solidFill>
                  <a:srgbClr val="000000"/>
                </a:solidFill>
                <a:effectLst/>
              </a:rPr>
              <a:t>w </a:t>
            </a:r>
            <a:r>
              <a:rPr lang="el-GR" sz="2000" b="0" i="0" u="none" strike="noStrike" dirty="0">
                <a:solidFill>
                  <a:srgbClr val="000000"/>
                </a:solidFill>
                <a:effectLst/>
              </a:rPr>
              <a:t>−</a:t>
            </a:r>
            <a:r>
              <a:rPr lang="en-US" sz="2000" b="0" i="0" u="none" strike="noStrike" dirty="0">
                <a:solidFill>
                  <a:srgbClr val="000000"/>
                </a:solidFill>
                <a:effectLst/>
              </a:rPr>
              <a:t> </a:t>
            </a:r>
            <a:r>
              <a:rPr lang="cs-CZ" sz="2000" b="0" i="0" u="none" strike="noStrike" dirty="0">
                <a:solidFill>
                  <a:srgbClr val="000000"/>
                </a:solidFill>
                <a:effectLst/>
              </a:rPr>
              <a:t>F</a:t>
            </a:r>
            <a:r>
              <a:rPr lang="en-US" sz="2000" b="0" i="0" u="none" strike="noStrike" baseline="-25000" dirty="0">
                <a:solidFill>
                  <a:srgbClr val="000000"/>
                </a:solidFill>
                <a:effectLst/>
              </a:rPr>
              <a:t>2</a:t>
            </a:r>
            <a:r>
              <a:rPr lang="en-US" sz="2000" b="0" i="0" u="none" strike="noStrike" dirty="0">
                <a:solidFill>
                  <a:srgbClr val="000000"/>
                </a:solidFill>
                <a:effectLst/>
              </a:rPr>
              <a:t>.</a:t>
            </a:r>
            <a:r>
              <a:rPr lang="el-GR" sz="2000" b="0" i="0" u="none" strike="noStrike" dirty="0">
                <a:solidFill>
                  <a:srgbClr val="000000"/>
                </a:solidFill>
                <a:effectLst/>
              </a:rPr>
              <a:t>ρ</a:t>
            </a:r>
            <a:r>
              <a:rPr lang="en-US" sz="2000" b="0" i="0" u="none" strike="noStrike" baseline="-25000" dirty="0">
                <a:solidFill>
                  <a:srgbClr val="000000"/>
                </a:solidFill>
                <a:effectLst/>
              </a:rPr>
              <a:t>a</a:t>
            </a:r>
            <a:r>
              <a:rPr lang="cs-CZ" sz="2000" b="0" i="0" u="none" strike="noStrike" dirty="0">
                <a:solidFill>
                  <a:srgbClr val="000000"/>
                </a:solidFill>
                <a:effectLst/>
              </a:rPr>
              <a:t>)</a:t>
            </a:r>
            <a:r>
              <a:rPr lang="en-US" sz="2000" dirty="0">
                <a:solidFill>
                  <a:srgbClr val="000000"/>
                </a:solidFill>
              </a:rPr>
              <a:t>/</a:t>
            </a:r>
            <a:r>
              <a:rPr lang="cs-CZ" sz="2000" b="0" i="0" u="none" strike="noStrike" dirty="0">
                <a:solidFill>
                  <a:srgbClr val="000000"/>
                </a:solidFill>
                <a:effectLst/>
              </a:rPr>
              <a:t> </a:t>
            </a:r>
            <a:r>
              <a:rPr lang="en-US" sz="2000" dirty="0">
                <a:solidFill>
                  <a:srgbClr val="000000"/>
                </a:solidFill>
              </a:rPr>
              <a:t>(</a:t>
            </a:r>
            <a:r>
              <a:rPr lang="cs-CZ" sz="2000" b="0" i="0" u="none" strike="noStrike" dirty="0">
                <a:solidFill>
                  <a:srgbClr val="000000"/>
                </a:solidFill>
                <a:effectLst/>
              </a:rPr>
              <a:t>F</a:t>
            </a:r>
            <a:r>
              <a:rPr lang="cs-CZ" sz="2000" b="0" i="0" u="none" strike="noStrike" baseline="-25000" dirty="0">
                <a:solidFill>
                  <a:srgbClr val="000000"/>
                </a:solidFill>
                <a:effectLst/>
              </a:rPr>
              <a:t>1</a:t>
            </a:r>
            <a:r>
              <a:rPr lang="en-US" sz="2000" dirty="0">
                <a:solidFill>
                  <a:srgbClr val="000000"/>
                </a:solidFill>
              </a:rPr>
              <a:t> - </a:t>
            </a:r>
            <a:r>
              <a:rPr lang="cs-CZ" sz="2000" b="0" i="0" u="none" strike="noStrike" dirty="0">
                <a:solidFill>
                  <a:srgbClr val="000000"/>
                </a:solidFill>
                <a:effectLst/>
              </a:rPr>
              <a:t>F</a:t>
            </a:r>
            <a:r>
              <a:rPr lang="en-US" sz="2000" b="0" i="0" u="none" strike="noStrike" baseline="-25000" dirty="0">
                <a:solidFill>
                  <a:srgbClr val="000000"/>
                </a:solidFill>
                <a:effectLst/>
              </a:rPr>
              <a:t>2</a:t>
            </a:r>
            <a:r>
              <a:rPr lang="en-US" sz="2000" b="0" i="0" u="none" strike="noStrike" dirty="0">
                <a:solidFill>
                  <a:srgbClr val="000000"/>
                </a:solidFill>
                <a:effectLst/>
              </a:rPr>
              <a:t>)</a:t>
            </a:r>
            <a:endParaRPr lang="cs-CZ" sz="2000" dirty="0"/>
          </a:p>
          <a:p>
            <a:r>
              <a:rPr lang="el-GR" sz="2000" b="0" i="0" u="none" strike="noStrike" dirty="0">
                <a:solidFill>
                  <a:srgbClr val="000000"/>
                </a:solidFill>
                <a:effectLst/>
              </a:rPr>
              <a:t>ρ</a:t>
            </a:r>
            <a:r>
              <a:rPr lang="en-US" sz="2000" dirty="0">
                <a:solidFill>
                  <a:srgbClr val="000000"/>
                </a:solidFill>
              </a:rPr>
              <a:t> </a:t>
            </a:r>
            <a:r>
              <a:rPr lang="cs-CZ" sz="2000" b="0" i="0" u="none" strike="noStrike" dirty="0">
                <a:solidFill>
                  <a:srgbClr val="000000"/>
                </a:solidFill>
                <a:effectLst/>
              </a:rPr>
              <a:t>= (</a:t>
            </a:r>
            <a:r>
              <a:rPr lang="en-US" sz="2000" b="0" i="0" u="none" strike="noStrike" dirty="0">
                <a:solidFill>
                  <a:srgbClr val="000000"/>
                </a:solidFill>
                <a:effectLst/>
              </a:rPr>
              <a:t>0,91</a:t>
            </a:r>
            <a:r>
              <a:rPr lang="en-US" sz="2000" dirty="0">
                <a:solidFill>
                  <a:srgbClr val="000000"/>
                </a:solidFill>
              </a:rPr>
              <a:t>.</a:t>
            </a:r>
            <a:r>
              <a:rPr lang="en-US" sz="2000" b="0" i="0" u="none" strike="noStrike" dirty="0">
                <a:solidFill>
                  <a:srgbClr val="000000"/>
                </a:solidFill>
                <a:effectLst/>
              </a:rPr>
              <a:t>998</a:t>
            </a:r>
            <a:r>
              <a:rPr lang="en-US" sz="2000" b="0" i="0" u="none" strike="noStrike" baseline="-25000" dirty="0">
                <a:solidFill>
                  <a:srgbClr val="000000"/>
                </a:solidFill>
                <a:effectLst/>
              </a:rPr>
              <a:t> </a:t>
            </a:r>
            <a:r>
              <a:rPr lang="el-GR" sz="2000" b="0" i="0" u="none" strike="noStrike" dirty="0">
                <a:solidFill>
                  <a:srgbClr val="000000"/>
                </a:solidFill>
                <a:effectLst/>
              </a:rPr>
              <a:t>−</a:t>
            </a:r>
            <a:r>
              <a:rPr lang="en-US" sz="2000" b="0" i="0" u="none" strike="noStrike" dirty="0">
                <a:solidFill>
                  <a:srgbClr val="000000"/>
                </a:solidFill>
                <a:effectLst/>
              </a:rPr>
              <a:t> 0,83.1,2</a:t>
            </a:r>
            <a:r>
              <a:rPr lang="cs-CZ" sz="2000" b="0" i="0" u="none" strike="noStrike" dirty="0">
                <a:solidFill>
                  <a:srgbClr val="000000"/>
                </a:solidFill>
                <a:effectLst/>
              </a:rPr>
              <a:t>)</a:t>
            </a:r>
            <a:r>
              <a:rPr lang="en-US" sz="2000" dirty="0">
                <a:solidFill>
                  <a:srgbClr val="000000"/>
                </a:solidFill>
              </a:rPr>
              <a:t>/</a:t>
            </a:r>
            <a:r>
              <a:rPr lang="cs-CZ" sz="2000" b="0" i="0" u="none" strike="noStrike" dirty="0">
                <a:solidFill>
                  <a:srgbClr val="000000"/>
                </a:solidFill>
                <a:effectLst/>
              </a:rPr>
              <a:t> </a:t>
            </a:r>
            <a:r>
              <a:rPr lang="en-US" sz="2000" dirty="0">
                <a:solidFill>
                  <a:srgbClr val="000000"/>
                </a:solidFill>
              </a:rPr>
              <a:t>(</a:t>
            </a:r>
            <a:r>
              <a:rPr lang="en-US" sz="2000" b="0" i="0" u="none" strike="noStrike" dirty="0">
                <a:solidFill>
                  <a:srgbClr val="000000"/>
                </a:solidFill>
                <a:effectLst/>
              </a:rPr>
              <a:t>0,91</a:t>
            </a:r>
            <a:r>
              <a:rPr lang="en-US" sz="2000" dirty="0">
                <a:solidFill>
                  <a:srgbClr val="000000"/>
                </a:solidFill>
              </a:rPr>
              <a:t> – </a:t>
            </a:r>
            <a:r>
              <a:rPr lang="en-US" sz="2000" b="0" i="0" u="none" strike="noStrike" dirty="0">
                <a:solidFill>
                  <a:srgbClr val="000000"/>
                </a:solidFill>
                <a:effectLst/>
              </a:rPr>
              <a:t>0,83)</a:t>
            </a:r>
            <a:endParaRPr lang="cs-CZ" sz="2000" dirty="0"/>
          </a:p>
          <a:p>
            <a:r>
              <a:rPr lang="el-GR" sz="2000" b="0" i="0" u="none" strike="noStrike" dirty="0">
                <a:solidFill>
                  <a:srgbClr val="000000"/>
                </a:solidFill>
                <a:effectLst/>
              </a:rPr>
              <a:t>ρ</a:t>
            </a:r>
            <a:r>
              <a:rPr lang="en-US" sz="2000" dirty="0">
                <a:solidFill>
                  <a:srgbClr val="000000"/>
                </a:solidFill>
              </a:rPr>
              <a:t> </a:t>
            </a:r>
            <a:r>
              <a:rPr lang="cs-CZ" sz="2000" b="0" i="0" u="none" strike="noStrike" dirty="0">
                <a:solidFill>
                  <a:srgbClr val="000000"/>
                </a:solidFill>
                <a:effectLst/>
              </a:rPr>
              <a:t>=</a:t>
            </a:r>
            <a:r>
              <a:rPr lang="en-US" sz="2000" b="0" i="0" u="none" strike="noStrike" dirty="0">
                <a:solidFill>
                  <a:srgbClr val="000000"/>
                </a:solidFill>
                <a:effectLst/>
              </a:rPr>
              <a:t> </a:t>
            </a:r>
            <a:r>
              <a:rPr lang="en-US" sz="2000" b="0" i="0" u="sng" strike="noStrike" dirty="0">
                <a:solidFill>
                  <a:srgbClr val="000000"/>
                </a:solidFill>
                <a:effectLst/>
              </a:rPr>
              <a:t>11,3.10</a:t>
            </a:r>
            <a:r>
              <a:rPr lang="en-US" sz="2000" b="0" i="0" u="sng" strike="noStrike" baseline="30000" dirty="0">
                <a:solidFill>
                  <a:srgbClr val="000000"/>
                </a:solidFill>
                <a:effectLst/>
              </a:rPr>
              <a:t>3</a:t>
            </a:r>
            <a:r>
              <a:rPr lang="en-US" sz="2000" b="0" i="0" u="sng" strike="noStrike" dirty="0">
                <a:solidFill>
                  <a:srgbClr val="000000"/>
                </a:solidFill>
                <a:effectLst/>
              </a:rPr>
              <a:t> </a:t>
            </a:r>
            <a:r>
              <a:rPr lang="cs-CZ" sz="2000" b="0" i="0" u="sng" dirty="0">
                <a:solidFill>
                  <a:srgbClr val="000000"/>
                </a:solidFill>
                <a:effectLst/>
              </a:rPr>
              <a:t>kg.m</a:t>
            </a:r>
            <a:r>
              <a:rPr lang="cs-CZ" sz="2000" b="0" i="0" u="sng" baseline="30000" dirty="0">
                <a:solidFill>
                  <a:srgbClr val="000000"/>
                </a:solidFill>
                <a:effectLst/>
              </a:rPr>
              <a:t>-3</a:t>
            </a:r>
            <a:endParaRPr lang="cs-CZ" sz="2000" u="sng" dirty="0"/>
          </a:p>
        </p:txBody>
      </p:sp>
      <p:sp>
        <p:nvSpPr>
          <p:cNvPr id="18" name="TextovéPole 17">
            <a:extLst>
              <a:ext uri="{FF2B5EF4-FFF2-40B4-BE49-F238E27FC236}">
                <a16:creationId xmlns:a16="http://schemas.microsoft.com/office/drawing/2014/main" id="{90D7D8CE-6C61-482D-AD57-650D1B61C671}"/>
              </a:ext>
            </a:extLst>
          </p:cNvPr>
          <p:cNvSpPr txBox="1"/>
          <p:nvPr/>
        </p:nvSpPr>
        <p:spPr>
          <a:xfrm>
            <a:off x="255378" y="2445633"/>
            <a:ext cx="1975270" cy="1631216"/>
          </a:xfrm>
          <a:prstGeom prst="rect">
            <a:avLst/>
          </a:prstGeom>
          <a:noFill/>
        </p:spPr>
        <p:txBody>
          <a:bodyPr wrap="square">
            <a:spAutoFit/>
          </a:bodyPr>
          <a:lstStyle/>
          <a:p>
            <a:r>
              <a:rPr lang="pt-BR" sz="2000" b="0" i="1" dirty="0">
                <a:solidFill>
                  <a:srgbClr val="000000"/>
                </a:solidFill>
                <a:effectLst/>
              </a:rPr>
              <a:t>F</a:t>
            </a:r>
            <a:r>
              <a:rPr lang="pt-BR" sz="2000" b="0" i="0" baseline="-25000" dirty="0">
                <a:solidFill>
                  <a:srgbClr val="000000"/>
                </a:solidFill>
                <a:effectLst/>
              </a:rPr>
              <a:t>1</a:t>
            </a:r>
            <a:r>
              <a:rPr lang="pt-BR" sz="2000" b="0" i="0" dirty="0">
                <a:solidFill>
                  <a:srgbClr val="000000"/>
                </a:solidFill>
                <a:effectLst/>
              </a:rPr>
              <a:t>  = 0,91 N </a:t>
            </a:r>
          </a:p>
          <a:p>
            <a:r>
              <a:rPr lang="pt-BR" sz="2000" b="0" i="1" dirty="0">
                <a:solidFill>
                  <a:srgbClr val="000000"/>
                </a:solidFill>
                <a:effectLst/>
              </a:rPr>
              <a:t>F</a:t>
            </a:r>
            <a:r>
              <a:rPr lang="pt-BR" sz="2000" b="0" i="0" baseline="-25000" dirty="0">
                <a:solidFill>
                  <a:srgbClr val="000000"/>
                </a:solidFill>
                <a:effectLst/>
              </a:rPr>
              <a:t>2</a:t>
            </a:r>
            <a:r>
              <a:rPr lang="pt-BR" sz="2000" b="0" i="0" dirty="0">
                <a:solidFill>
                  <a:srgbClr val="000000"/>
                </a:solidFill>
                <a:effectLst/>
              </a:rPr>
              <a:t> = 0,83 N</a:t>
            </a:r>
          </a:p>
          <a:p>
            <a:r>
              <a:rPr lang="el-GR" sz="2000" b="0" i="0" u="none" strike="noStrike" dirty="0">
                <a:solidFill>
                  <a:srgbClr val="000000"/>
                </a:solidFill>
                <a:effectLst/>
              </a:rPr>
              <a:t>ρ</a:t>
            </a:r>
            <a:r>
              <a:rPr lang="en-US" sz="2000" b="0" i="0" u="none" strike="noStrike" baseline="-25000" dirty="0">
                <a:solidFill>
                  <a:srgbClr val="000000"/>
                </a:solidFill>
                <a:effectLst/>
              </a:rPr>
              <a:t>a </a:t>
            </a:r>
            <a:r>
              <a:rPr lang="pt-BR" sz="2000" b="0" i="0" dirty="0">
                <a:solidFill>
                  <a:srgbClr val="000000"/>
                </a:solidFill>
                <a:effectLst/>
              </a:rPr>
              <a:t>= </a:t>
            </a:r>
            <a:r>
              <a:rPr lang="cs-CZ" sz="2000" b="0" i="0" dirty="0">
                <a:solidFill>
                  <a:srgbClr val="000000"/>
                </a:solidFill>
                <a:effectLst/>
              </a:rPr>
              <a:t> 1,2 kg.m</a:t>
            </a:r>
            <a:r>
              <a:rPr lang="cs-CZ" sz="2000" b="0" i="0" baseline="30000" dirty="0">
                <a:solidFill>
                  <a:srgbClr val="000000"/>
                </a:solidFill>
                <a:effectLst/>
              </a:rPr>
              <a:t>-3</a:t>
            </a:r>
            <a:endParaRPr lang="en-US" sz="2000" b="0" i="0" u="none" strike="noStrike" dirty="0">
              <a:solidFill>
                <a:srgbClr val="000000"/>
              </a:solidFill>
              <a:effectLst/>
            </a:endParaRPr>
          </a:p>
          <a:p>
            <a:r>
              <a:rPr lang="el-GR" sz="2000" b="0" i="0" u="none" strike="noStrike" dirty="0">
                <a:solidFill>
                  <a:srgbClr val="000000"/>
                </a:solidFill>
                <a:effectLst/>
              </a:rPr>
              <a:t>ρ</a:t>
            </a:r>
            <a:r>
              <a:rPr lang="en-US" sz="2000" b="0" i="0" u="none" strike="noStrike" baseline="-25000" dirty="0">
                <a:solidFill>
                  <a:srgbClr val="000000"/>
                </a:solidFill>
                <a:effectLst/>
              </a:rPr>
              <a:t>w </a:t>
            </a:r>
            <a:r>
              <a:rPr lang="pt-BR" sz="2000" b="0" i="0" dirty="0">
                <a:solidFill>
                  <a:srgbClr val="000000"/>
                </a:solidFill>
                <a:effectLst/>
              </a:rPr>
              <a:t>= </a:t>
            </a:r>
            <a:r>
              <a:rPr lang="cs-CZ" sz="2000" b="0" i="0" dirty="0">
                <a:solidFill>
                  <a:srgbClr val="000000"/>
                </a:solidFill>
                <a:effectLst/>
              </a:rPr>
              <a:t> 998 kg.m</a:t>
            </a:r>
            <a:r>
              <a:rPr lang="cs-CZ" sz="2000" b="0" i="0" baseline="30000" dirty="0">
                <a:solidFill>
                  <a:srgbClr val="000000"/>
                </a:solidFill>
                <a:effectLst/>
              </a:rPr>
              <a:t>-3</a:t>
            </a:r>
            <a:endParaRPr lang="cs-CZ" sz="2000" b="0" i="0" dirty="0">
              <a:solidFill>
                <a:srgbClr val="000000"/>
              </a:solidFill>
              <a:effectLst/>
            </a:endParaRPr>
          </a:p>
          <a:p>
            <a:r>
              <a:rPr lang="el-GR" sz="2000" b="0" i="0" u="none" strike="noStrike" dirty="0">
                <a:solidFill>
                  <a:srgbClr val="000000"/>
                </a:solidFill>
                <a:effectLst/>
              </a:rPr>
              <a:t>ρ</a:t>
            </a:r>
            <a:r>
              <a:rPr lang="cs-CZ" sz="2000" u="none" strike="noStrike" dirty="0">
                <a:solidFill>
                  <a:srgbClr val="000000"/>
                </a:solidFill>
              </a:rPr>
              <a:t> = ?</a:t>
            </a:r>
            <a:endParaRPr lang="cs-CZ" sz="2000" dirty="0"/>
          </a:p>
        </p:txBody>
      </p:sp>
      <p:pic>
        <p:nvPicPr>
          <p:cNvPr id="19" name="Obrázek 18">
            <a:extLst>
              <a:ext uri="{FF2B5EF4-FFF2-40B4-BE49-F238E27FC236}">
                <a16:creationId xmlns:a16="http://schemas.microsoft.com/office/drawing/2014/main" id="{048F8482-7120-4DB2-BC84-4E248262818F}"/>
              </a:ext>
            </a:extLst>
          </p:cNvPr>
          <p:cNvPicPr>
            <a:picLocks noChangeAspect="1"/>
          </p:cNvPicPr>
          <p:nvPr/>
        </p:nvPicPr>
        <p:blipFill>
          <a:blip r:embed="rId3"/>
          <a:stretch>
            <a:fillRect/>
          </a:stretch>
        </p:blipFill>
        <p:spPr>
          <a:xfrm>
            <a:off x="4024664" y="2075823"/>
            <a:ext cx="2638425" cy="2285764"/>
          </a:xfrm>
          <a:prstGeom prst="rect">
            <a:avLst/>
          </a:prstGeom>
        </p:spPr>
      </p:pic>
    </p:spTree>
    <p:extLst>
      <p:ext uri="{BB962C8B-B14F-4D97-AF65-F5344CB8AC3E}">
        <p14:creationId xmlns:p14="http://schemas.microsoft.com/office/powerpoint/2010/main" val="31757784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E7543BB7-4479-4A08-AC2E-A0E6BDB5EDD7}"/>
              </a:ext>
            </a:extLst>
          </p:cNvPr>
          <p:cNvSpPr txBox="1"/>
          <p:nvPr/>
        </p:nvSpPr>
        <p:spPr>
          <a:xfrm>
            <a:off x="228600" y="908786"/>
            <a:ext cx="6562726" cy="2554545"/>
          </a:xfrm>
          <a:prstGeom prst="rect">
            <a:avLst/>
          </a:prstGeom>
          <a:noFill/>
        </p:spPr>
        <p:txBody>
          <a:bodyPr wrap="square">
            <a:spAutoFit/>
          </a:bodyPr>
          <a:lstStyle/>
          <a:p>
            <a:pPr algn="just"/>
            <a:r>
              <a:rPr lang="cs-CZ" sz="2000" b="0" i="0" dirty="0">
                <a:solidFill>
                  <a:srgbClr val="000000"/>
                </a:solidFill>
                <a:effectLst/>
              </a:rPr>
              <a:t>Při vhodném tvaru mohou plovat i tělesa, která mají větší hustotu než kapalina (</a:t>
            </a:r>
            <a:r>
              <a:rPr lang="el-GR" sz="2000" b="0" i="0" dirty="0">
                <a:solidFill>
                  <a:srgbClr val="000000"/>
                </a:solidFill>
                <a:effectLst/>
              </a:rPr>
              <a:t>ρ</a:t>
            </a:r>
            <a:r>
              <a:rPr lang="cs-CZ" sz="2000" b="0" i="0" baseline="-25000" dirty="0">
                <a:solidFill>
                  <a:srgbClr val="000000"/>
                </a:solidFill>
                <a:effectLst/>
              </a:rPr>
              <a:t>T</a:t>
            </a:r>
            <a:r>
              <a:rPr lang="cs-CZ" sz="2000" b="0" i="0" dirty="0">
                <a:solidFill>
                  <a:srgbClr val="000000"/>
                </a:solidFill>
                <a:effectLst/>
              </a:rPr>
              <a:t> &gt; </a:t>
            </a:r>
            <a:r>
              <a:rPr lang="el-GR" sz="2000" b="0" i="0" dirty="0">
                <a:solidFill>
                  <a:srgbClr val="000000"/>
                </a:solidFill>
                <a:effectLst/>
              </a:rPr>
              <a:t>ρ</a:t>
            </a:r>
            <a:r>
              <a:rPr lang="cs-CZ" sz="2000" b="0" i="0" baseline="-25000" dirty="0">
                <a:solidFill>
                  <a:srgbClr val="000000"/>
                </a:solidFill>
                <a:effectLst/>
              </a:rPr>
              <a:t>k</a:t>
            </a:r>
            <a:r>
              <a:rPr lang="cs-CZ" sz="2000" b="0" i="0" dirty="0">
                <a:solidFill>
                  <a:srgbClr val="000000"/>
                </a:solidFill>
                <a:effectLst/>
              </a:rPr>
              <a:t>), protože </a:t>
            </a:r>
            <a:r>
              <a:rPr lang="cs-CZ" sz="2000" b="0" i="0" u="sng" dirty="0">
                <a:solidFill>
                  <a:srgbClr val="000000"/>
                </a:solidFill>
                <a:effectLst/>
              </a:rPr>
              <a:t>ponořenou část tělesa tvoří i vzduch s malou hustotou </a:t>
            </a:r>
            <a:r>
              <a:rPr lang="el-GR" sz="2000" b="0" i="0" dirty="0">
                <a:solidFill>
                  <a:srgbClr val="000000"/>
                </a:solidFill>
                <a:effectLst/>
              </a:rPr>
              <a:t>ρ</a:t>
            </a:r>
            <a:r>
              <a:rPr lang="cs-CZ" sz="2000" b="0" i="0" baseline="-25000" dirty="0" err="1">
                <a:solidFill>
                  <a:srgbClr val="000000"/>
                </a:solidFill>
                <a:effectLst/>
              </a:rPr>
              <a:t>vz</a:t>
            </a:r>
            <a:r>
              <a:rPr lang="cs-CZ" sz="2000" b="0" i="0" dirty="0">
                <a:solidFill>
                  <a:srgbClr val="000000"/>
                </a:solidFill>
                <a:effectLst/>
              </a:rPr>
              <a:t> je </a:t>
            </a:r>
            <a:r>
              <a:rPr lang="cs-CZ" sz="2000" b="0" i="0" u="sng" dirty="0">
                <a:solidFill>
                  <a:srgbClr val="000000"/>
                </a:solidFill>
                <a:effectLst/>
              </a:rPr>
              <a:t>měrná hmotnost („hustota“</a:t>
            </a:r>
            <a:r>
              <a:rPr lang="cs-CZ" sz="2000" b="0" i="0" dirty="0">
                <a:solidFill>
                  <a:srgbClr val="000000"/>
                </a:solidFill>
                <a:effectLst/>
              </a:rPr>
              <a:t>) ponořeného celku menší než hustota kapaliny. </a:t>
            </a:r>
            <a:r>
              <a:rPr lang="cs-CZ" sz="2000" i="0" dirty="0">
                <a:effectLst/>
              </a:rPr>
              <a:t>Těleso plovoucí v různých kapalinách se ponoří tím větší částí svého objemu do kapaliny, čím menší je hustota kapaliny. </a:t>
            </a:r>
            <a:r>
              <a:rPr lang="cs-CZ" sz="2000" b="0" i="0" dirty="0">
                <a:solidFill>
                  <a:srgbClr val="000000"/>
                </a:solidFill>
                <a:effectLst/>
              </a:rPr>
              <a:t>Této skutečnosti se využívá u lodí, ponorek, plovoucích plošin, apod.</a:t>
            </a:r>
            <a:endParaRPr lang="cs-CZ" sz="2000" dirty="0"/>
          </a:p>
        </p:txBody>
      </p:sp>
      <p:pic>
        <p:nvPicPr>
          <p:cNvPr id="69636" name="Picture 4">
            <a:extLst>
              <a:ext uri="{FF2B5EF4-FFF2-40B4-BE49-F238E27FC236}">
                <a16:creationId xmlns:a16="http://schemas.microsoft.com/office/drawing/2014/main" id="{D27CA1C2-2F59-440C-8F47-224C4EAD59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9942" y="187764"/>
            <a:ext cx="1879259" cy="14420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ee the source image">
            <a:extLst>
              <a:ext uri="{FF2B5EF4-FFF2-40B4-BE49-F238E27FC236}">
                <a16:creationId xmlns:a16="http://schemas.microsoft.com/office/drawing/2014/main" id="{026CE19D-7CA0-4B1C-A74A-7E805A6664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1826" y="1738726"/>
            <a:ext cx="1857375" cy="12382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a:extLst>
              <a:ext uri="{FF2B5EF4-FFF2-40B4-BE49-F238E27FC236}">
                <a16:creationId xmlns:a16="http://schemas.microsoft.com/office/drawing/2014/main" id="{4ADFDD67-3976-4787-AD7E-748A6FBF9D54}"/>
              </a:ext>
            </a:extLst>
          </p:cNvPr>
          <p:cNvSpPr txBox="1"/>
          <p:nvPr/>
        </p:nvSpPr>
        <p:spPr>
          <a:xfrm>
            <a:off x="185737" y="4524169"/>
            <a:ext cx="8772526" cy="2246769"/>
          </a:xfrm>
          <a:prstGeom prst="rect">
            <a:avLst/>
          </a:prstGeom>
          <a:noFill/>
        </p:spPr>
        <p:txBody>
          <a:bodyPr wrap="square">
            <a:spAutoFit/>
          </a:bodyPr>
          <a:lstStyle/>
          <a:p>
            <a:pPr algn="just"/>
            <a:r>
              <a:rPr lang="cs-CZ" sz="2000" i="0" dirty="0">
                <a:effectLst/>
              </a:rPr>
              <a:t>Při plavbě na hladině má </a:t>
            </a:r>
            <a:r>
              <a:rPr lang="cs-CZ" sz="2000" b="1" i="0" dirty="0">
                <a:effectLst/>
              </a:rPr>
              <a:t>ponorka</a:t>
            </a:r>
            <a:r>
              <a:rPr lang="cs-CZ" sz="2000" i="0" dirty="0">
                <a:effectLst/>
              </a:rPr>
              <a:t> balastní nádrže naplněny vzduchem. Váha ponorky je menší než její výtlak a plavidlo je ponořeno jen asi z 80 %. Před ponořením se otevřou ventily hlavních nádrží na horní straně trupu odkud uniká vzduch vytlačovaný vodou, vnikající do nádrží otvory ve spodní straně trupu ponorky. S přibývající hmotností se ponorka začne ponořovat. Za normálních okolností se do nádrží načerpá tolik vody, aby se váha ponorky vyrovnala vztlakové síle a plavidlo zůstalo ponořené. </a:t>
            </a:r>
            <a:endParaRPr lang="cs-CZ" sz="2000" dirty="0"/>
          </a:p>
        </p:txBody>
      </p:sp>
      <p:sp>
        <p:nvSpPr>
          <p:cNvPr id="23" name="TextovéPole 22">
            <a:extLst>
              <a:ext uri="{FF2B5EF4-FFF2-40B4-BE49-F238E27FC236}">
                <a16:creationId xmlns:a16="http://schemas.microsoft.com/office/drawing/2014/main" id="{B29A8928-21BD-4257-B0F4-F3EF48FC340F}"/>
              </a:ext>
            </a:extLst>
          </p:cNvPr>
          <p:cNvSpPr txBox="1"/>
          <p:nvPr/>
        </p:nvSpPr>
        <p:spPr>
          <a:xfrm>
            <a:off x="228600" y="281600"/>
            <a:ext cx="4572000" cy="461665"/>
          </a:xfrm>
          <a:prstGeom prst="rect">
            <a:avLst/>
          </a:prstGeom>
          <a:noFill/>
        </p:spPr>
        <p:txBody>
          <a:bodyPr wrap="square">
            <a:spAutoFit/>
          </a:bodyPr>
          <a:lstStyle/>
          <a:p>
            <a:r>
              <a:rPr lang="cs-CZ" sz="2400" b="1" dirty="0"/>
              <a:t>Plování nestejnorodých těles</a:t>
            </a:r>
          </a:p>
        </p:txBody>
      </p:sp>
      <p:sp>
        <p:nvSpPr>
          <p:cNvPr id="14" name="TextovéPole 13">
            <a:extLst>
              <a:ext uri="{FF2B5EF4-FFF2-40B4-BE49-F238E27FC236}">
                <a16:creationId xmlns:a16="http://schemas.microsoft.com/office/drawing/2014/main" id="{D86FA1EB-6935-490E-BE8D-601E606F68A9}"/>
              </a:ext>
            </a:extLst>
          </p:cNvPr>
          <p:cNvSpPr txBox="1"/>
          <p:nvPr/>
        </p:nvSpPr>
        <p:spPr>
          <a:xfrm>
            <a:off x="185737" y="3952875"/>
            <a:ext cx="1557338" cy="461665"/>
          </a:xfrm>
          <a:prstGeom prst="rect">
            <a:avLst/>
          </a:prstGeom>
          <a:noFill/>
        </p:spPr>
        <p:txBody>
          <a:bodyPr wrap="square" rtlCol="0">
            <a:spAutoFit/>
          </a:bodyPr>
          <a:lstStyle/>
          <a:p>
            <a:r>
              <a:rPr lang="cs-CZ" sz="2400" b="1" dirty="0"/>
              <a:t>Příklad</a:t>
            </a:r>
          </a:p>
        </p:txBody>
      </p:sp>
    </p:spTree>
    <p:extLst>
      <p:ext uri="{BB962C8B-B14F-4D97-AF65-F5344CB8AC3E}">
        <p14:creationId xmlns:p14="http://schemas.microsoft.com/office/powerpoint/2010/main" val="38352760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AA3AA6B8-1561-474E-A000-D6ECEC392B54}"/>
              </a:ext>
            </a:extLst>
          </p:cNvPr>
          <p:cNvSpPr txBox="1"/>
          <p:nvPr/>
        </p:nvSpPr>
        <p:spPr>
          <a:xfrm>
            <a:off x="185736" y="1843950"/>
            <a:ext cx="8772527" cy="3170099"/>
          </a:xfrm>
          <a:prstGeom prst="rect">
            <a:avLst/>
          </a:prstGeom>
          <a:noFill/>
        </p:spPr>
        <p:txBody>
          <a:bodyPr wrap="square">
            <a:spAutoFit/>
          </a:bodyPr>
          <a:lstStyle/>
          <a:p>
            <a:pPr algn="just"/>
            <a:r>
              <a:rPr lang="cs-CZ" sz="2000" i="0" dirty="0">
                <a:effectLst/>
              </a:rPr>
              <a:t>Každá ponorka má dva druhy balastních nádrží, do kterých se voda napouští - hlavni balastní nádrže (velké </a:t>
            </a:r>
            <a:r>
              <a:rPr lang="cs-CZ" sz="2000" i="0" dirty="0" err="1">
                <a:effectLst/>
              </a:rPr>
              <a:t>nádrže,které</a:t>
            </a:r>
            <a:r>
              <a:rPr lang="cs-CZ" sz="2000" i="0" dirty="0">
                <a:effectLst/>
              </a:rPr>
              <a:t> pojmou dostatečné množství vody, potřebné k ponoření ponorky) a vyvažovací nádrže. Dříve byly balastní nádrže umístěny na bocích ponorek, ale současné moderní ponorky mají tyto nádrže na přídi a zádi, čímž se podstatně zrychlily ponořovací a </a:t>
            </a:r>
            <a:r>
              <a:rPr lang="cs-CZ" sz="2000" i="0" dirty="0" err="1">
                <a:effectLst/>
              </a:rPr>
              <a:t>vynořovací</a:t>
            </a:r>
            <a:r>
              <a:rPr lang="cs-CZ" sz="2000" i="0" dirty="0">
                <a:effectLst/>
              </a:rPr>
              <a:t> operace. Při běžném vynoření se do balastních nádrží začne vhánět vzduch pod vysokým tlakem (4 000 psi), který vytlačí mořskou vodu přes zaplavovací otvory zpět do moře. Hmotnost ponorky se tím zmenší a ta je vztlakovou silou vytlačena k hladině. Jakmile se nad hladinou objeví věž ponorky, je možné vhánět pomocí nízkotlakého kompresoru venkovní vzduch a dokončit vynoření ponorky.</a:t>
            </a:r>
          </a:p>
        </p:txBody>
      </p:sp>
      <p:pic>
        <p:nvPicPr>
          <p:cNvPr id="3074" name="Picture 2" descr="USS Georgia se začíná ponořovat">
            <a:extLst>
              <a:ext uri="{FF2B5EF4-FFF2-40B4-BE49-F238E27FC236}">
                <a16:creationId xmlns:a16="http://schemas.microsoft.com/office/drawing/2014/main" id="{D0A0DE5F-B950-4FAC-A0BD-60139C797E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1" y="5191125"/>
            <a:ext cx="4052410" cy="116399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Nouzové vynoření">
            <a:extLst>
              <a:ext uri="{FF2B5EF4-FFF2-40B4-BE49-F238E27FC236}">
                <a16:creationId xmlns:a16="http://schemas.microsoft.com/office/drawing/2014/main" id="{06AA4C25-467C-41EA-B5C9-B6E91E820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1566" y="5191125"/>
            <a:ext cx="3531427" cy="11639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aplňování balstních nádrží">
            <a:extLst>
              <a:ext uri="{FF2B5EF4-FFF2-40B4-BE49-F238E27FC236}">
                <a16:creationId xmlns:a16="http://schemas.microsoft.com/office/drawing/2014/main" id="{64C40FBF-C160-4705-A6BC-1C4E05628E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23" y="389959"/>
            <a:ext cx="3658933" cy="11663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Princip funkce kormidel">
            <a:extLst>
              <a:ext uri="{FF2B5EF4-FFF2-40B4-BE49-F238E27FC236}">
                <a16:creationId xmlns:a16="http://schemas.microsoft.com/office/drawing/2014/main" id="{899B801C-127C-4904-A275-F4F17EBDD9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8552" y="389958"/>
            <a:ext cx="4849711" cy="1166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7313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0C121B4-21BE-4A3A-9205-70D94841E7A0}"/>
              </a:ext>
            </a:extLst>
          </p:cNvPr>
          <p:cNvSpPr txBox="1"/>
          <p:nvPr/>
        </p:nvSpPr>
        <p:spPr>
          <a:xfrm>
            <a:off x="180975" y="671036"/>
            <a:ext cx="8782050" cy="1015663"/>
          </a:xfrm>
          <a:prstGeom prst="rect">
            <a:avLst/>
          </a:prstGeom>
          <a:noFill/>
        </p:spPr>
        <p:txBody>
          <a:bodyPr wrap="square">
            <a:spAutoFit/>
          </a:bodyPr>
          <a:lstStyle/>
          <a:p>
            <a:pPr algn="just"/>
            <a:r>
              <a:rPr lang="cs-CZ" sz="2000" dirty="0"/>
              <a:t>Do plechového sudu o objemu 200 l a hmotnosti 20 kg uzavřeme mrtvolu o hmotnosti 90 kg a sud hodíme do přehrady. Co se se sudem stane? Hustota vody je 𝜌 = 1000 kg.m</a:t>
            </a:r>
            <a:r>
              <a:rPr lang="cs-CZ" sz="2000" baseline="30000" dirty="0"/>
              <a:t>-3</a:t>
            </a:r>
            <a:r>
              <a:rPr lang="cs-CZ" sz="2000" dirty="0"/>
              <a:t>.</a:t>
            </a:r>
          </a:p>
        </p:txBody>
      </p:sp>
      <p:sp>
        <p:nvSpPr>
          <p:cNvPr id="7" name="TextovéPole 6">
            <a:extLst>
              <a:ext uri="{FF2B5EF4-FFF2-40B4-BE49-F238E27FC236}">
                <a16:creationId xmlns:a16="http://schemas.microsoft.com/office/drawing/2014/main" id="{A31D76BB-B66B-4478-AC96-17966090C10F}"/>
              </a:ext>
            </a:extLst>
          </p:cNvPr>
          <p:cNvSpPr txBox="1"/>
          <p:nvPr/>
        </p:nvSpPr>
        <p:spPr>
          <a:xfrm>
            <a:off x="180975" y="1831747"/>
            <a:ext cx="7791450" cy="2246769"/>
          </a:xfrm>
          <a:prstGeom prst="rect">
            <a:avLst/>
          </a:prstGeom>
          <a:noFill/>
        </p:spPr>
        <p:txBody>
          <a:bodyPr wrap="square">
            <a:spAutoFit/>
          </a:bodyPr>
          <a:lstStyle/>
          <a:p>
            <a:pPr algn="l"/>
            <a:r>
              <a:rPr lang="cs-CZ" sz="2000" b="0" u="none" strike="noStrike" baseline="0" dirty="0"/>
              <a:t>𝑉 = 200 l = 0,2 m</a:t>
            </a:r>
            <a:r>
              <a:rPr lang="cs-CZ" sz="2000" baseline="30000" dirty="0"/>
              <a:t>3</a:t>
            </a:r>
            <a:endParaRPr lang="cs-CZ" sz="2000" b="0" u="none" strike="noStrike" baseline="30000" dirty="0"/>
          </a:p>
          <a:p>
            <a:pPr algn="l"/>
            <a:r>
              <a:rPr lang="cs-CZ" sz="2000" b="0" u="none" strike="noStrike" baseline="0" dirty="0"/>
              <a:t>𝑚 = 20 kg + 90 kg = 110 kg</a:t>
            </a:r>
          </a:p>
          <a:p>
            <a:pPr algn="l"/>
            <a:r>
              <a:rPr lang="cs-CZ" sz="2000" b="0" u="none" strike="noStrike" baseline="0" dirty="0"/>
              <a:t>𝜌 = 1000 kg.m</a:t>
            </a:r>
            <a:r>
              <a:rPr lang="cs-CZ" sz="2000" b="0" u="none" strike="noStrike" baseline="30000" dirty="0"/>
              <a:t>3</a:t>
            </a:r>
          </a:p>
          <a:p>
            <a:pPr algn="l"/>
            <a:r>
              <a:rPr lang="cs-CZ" sz="2000" b="0" u="none" strike="noStrike" baseline="0" dirty="0"/>
              <a:t>𝐹</a:t>
            </a:r>
            <a:r>
              <a:rPr lang="cs-CZ" sz="2000" b="0" u="none" strike="noStrike" baseline="-25000" dirty="0"/>
              <a:t>v</a:t>
            </a:r>
            <a:r>
              <a:rPr lang="cs-CZ" sz="2000" b="0" u="none" strike="noStrike" baseline="0" dirty="0"/>
              <a:t> = ? N</a:t>
            </a:r>
          </a:p>
          <a:p>
            <a:pPr algn="l"/>
            <a:r>
              <a:rPr lang="cs-CZ" sz="2000" b="0" u="none" strike="noStrike" baseline="0" dirty="0"/>
              <a:t>𝐹</a:t>
            </a:r>
            <a:r>
              <a:rPr lang="cs-CZ" sz="2000" b="0" u="none" strike="noStrike" baseline="-25000" dirty="0"/>
              <a:t>g</a:t>
            </a:r>
            <a:r>
              <a:rPr lang="cs-CZ" sz="2000" b="0" u="none" strike="noStrike" baseline="0" dirty="0"/>
              <a:t> = ? N</a:t>
            </a:r>
          </a:p>
          <a:p>
            <a:pPr algn="l"/>
            <a:r>
              <a:rPr lang="cs-CZ" sz="2000" b="0" u="none" strike="noStrike" baseline="0" dirty="0"/>
              <a:t>𝐹</a:t>
            </a:r>
            <a:r>
              <a:rPr lang="cs-CZ" sz="2000" b="0" u="none" strike="noStrike" baseline="-25000" dirty="0"/>
              <a:t>v</a:t>
            </a:r>
            <a:r>
              <a:rPr lang="cs-CZ" sz="2000" b="0" u="none" strike="noStrike" baseline="0" dirty="0"/>
              <a:t> = 𝑉.𝜌.𝑔 = 0,2 ⋅ 1000 ⋅ 10 = 2000 N</a:t>
            </a:r>
          </a:p>
          <a:p>
            <a:pPr algn="l"/>
            <a:r>
              <a:rPr lang="cs-CZ" sz="2000" b="0" u="none" strike="noStrike" baseline="0" dirty="0"/>
              <a:t>𝐹</a:t>
            </a:r>
            <a:r>
              <a:rPr lang="cs-CZ" sz="2000" b="0" u="none" strike="noStrike" baseline="-25000" dirty="0"/>
              <a:t>g</a:t>
            </a:r>
            <a:r>
              <a:rPr lang="cs-CZ" sz="2000" b="0" u="none" strike="noStrike" baseline="0" dirty="0"/>
              <a:t> = 𝑚𝑔 = 110 ⋅ 10 = 1100 N</a:t>
            </a:r>
          </a:p>
        </p:txBody>
      </p:sp>
      <p:sp>
        <p:nvSpPr>
          <p:cNvPr id="9" name="TextovéPole 8">
            <a:extLst>
              <a:ext uri="{FF2B5EF4-FFF2-40B4-BE49-F238E27FC236}">
                <a16:creationId xmlns:a16="http://schemas.microsoft.com/office/drawing/2014/main" id="{D751888A-6ED2-4B2C-ABC7-B7CEDD6A5911}"/>
              </a:ext>
            </a:extLst>
          </p:cNvPr>
          <p:cNvSpPr txBox="1"/>
          <p:nvPr/>
        </p:nvSpPr>
        <p:spPr>
          <a:xfrm>
            <a:off x="5162550" y="3228945"/>
            <a:ext cx="3505200" cy="400110"/>
          </a:xfrm>
          <a:prstGeom prst="rect">
            <a:avLst/>
          </a:prstGeom>
          <a:noFill/>
        </p:spPr>
        <p:txBody>
          <a:bodyPr wrap="square">
            <a:spAutoFit/>
          </a:bodyPr>
          <a:lstStyle/>
          <a:p>
            <a:pPr algn="l"/>
            <a:r>
              <a:rPr lang="cs-CZ" sz="2000" b="0" i="0" u="none" strike="noStrike" baseline="0" dirty="0"/>
              <a:t>𝐹</a:t>
            </a:r>
            <a:r>
              <a:rPr lang="cs-CZ" sz="2000" b="0" i="0" u="none" strike="noStrike" baseline="-25000" dirty="0"/>
              <a:t>v</a:t>
            </a:r>
            <a:r>
              <a:rPr lang="cs-CZ" sz="2000" b="0" i="0" u="none" strike="noStrike" baseline="0" dirty="0"/>
              <a:t> </a:t>
            </a:r>
            <a:r>
              <a:rPr lang="en-US" sz="2000" b="0" i="0" u="none" strike="noStrike" baseline="0" dirty="0"/>
              <a:t>&gt;</a:t>
            </a:r>
            <a:r>
              <a:rPr lang="cs-CZ" sz="2000" b="0" i="0" u="none" strike="noStrike" baseline="0" dirty="0"/>
              <a:t> 𝐹</a:t>
            </a:r>
            <a:r>
              <a:rPr lang="cs-CZ" sz="2000" b="0" i="0" u="none" strike="noStrike" baseline="-25000" dirty="0"/>
              <a:t>g</a:t>
            </a:r>
            <a:r>
              <a:rPr lang="cs-CZ" sz="2000" b="0" i="0" u="none" strike="noStrike" baseline="0" dirty="0"/>
              <a:t> </a:t>
            </a:r>
            <a:r>
              <a:rPr lang="en-US" sz="2000" dirty="0"/>
              <a:t>=&gt; </a:t>
            </a:r>
            <a:r>
              <a:rPr lang="en-US" sz="2000" u="sng" dirty="0" err="1"/>
              <a:t>sud</a:t>
            </a:r>
            <a:r>
              <a:rPr lang="en-US" sz="2000" u="sng" dirty="0"/>
              <a:t> se </a:t>
            </a:r>
            <a:r>
              <a:rPr lang="en-US" sz="2000" u="sng" dirty="0" err="1"/>
              <a:t>nepotop</a:t>
            </a:r>
            <a:r>
              <a:rPr lang="cs-CZ" sz="2000" u="sng" dirty="0"/>
              <a:t>í</a:t>
            </a:r>
          </a:p>
        </p:txBody>
      </p:sp>
      <p:sp>
        <p:nvSpPr>
          <p:cNvPr id="2" name="TextovéPole 1">
            <a:extLst>
              <a:ext uri="{FF2B5EF4-FFF2-40B4-BE49-F238E27FC236}">
                <a16:creationId xmlns:a16="http://schemas.microsoft.com/office/drawing/2014/main" id="{F189FE04-2BCE-4DC9-93FF-97A2A5B6DA99}"/>
              </a:ext>
            </a:extLst>
          </p:cNvPr>
          <p:cNvSpPr txBox="1"/>
          <p:nvPr/>
        </p:nvSpPr>
        <p:spPr>
          <a:xfrm>
            <a:off x="180975" y="209371"/>
            <a:ext cx="1072730" cy="461665"/>
          </a:xfrm>
          <a:prstGeom prst="rect">
            <a:avLst/>
          </a:prstGeom>
          <a:noFill/>
        </p:spPr>
        <p:txBody>
          <a:bodyPr wrap="none" rtlCol="0">
            <a:spAutoFit/>
          </a:bodyPr>
          <a:lstStyle/>
          <a:p>
            <a:r>
              <a:rPr lang="cs-CZ" sz="2400" b="1" dirty="0"/>
              <a:t>Příklad</a:t>
            </a:r>
          </a:p>
        </p:txBody>
      </p:sp>
    </p:spTree>
    <p:extLst>
      <p:ext uri="{BB962C8B-B14F-4D97-AF65-F5344CB8AC3E}">
        <p14:creationId xmlns:p14="http://schemas.microsoft.com/office/powerpoint/2010/main" val="30340683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44746E66-4696-4FE2-90C5-E1FC6E1027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7637" y="893377"/>
            <a:ext cx="1457719" cy="5533697"/>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64AB628D-A7FC-4DE0-B9A9-BE3A5C7E4EB4}"/>
              </a:ext>
            </a:extLst>
          </p:cNvPr>
          <p:cNvSpPr txBox="1"/>
          <p:nvPr/>
        </p:nvSpPr>
        <p:spPr>
          <a:xfrm>
            <a:off x="152400" y="954286"/>
            <a:ext cx="6667500" cy="1938992"/>
          </a:xfrm>
          <a:prstGeom prst="rect">
            <a:avLst/>
          </a:prstGeom>
          <a:noFill/>
        </p:spPr>
        <p:txBody>
          <a:bodyPr wrap="square">
            <a:spAutoFit/>
          </a:bodyPr>
          <a:lstStyle/>
          <a:p>
            <a:pPr algn="just"/>
            <a:r>
              <a:rPr lang="cs-CZ" sz="2000" b="1" dirty="0"/>
              <a:t>Hustoměr</a:t>
            </a:r>
            <a:r>
              <a:rPr lang="cs-CZ" sz="2000" dirty="0"/>
              <a:t> (nazývaný také areometr) je ponorné těleso většinou ve tvaru baňky s vystupující stopkou, ve které je umístěna stupnice udávající naměřenou hustotu kapaliny.</a:t>
            </a:r>
          </a:p>
          <a:p>
            <a:pPr algn="just"/>
            <a:r>
              <a:rPr lang="cs-CZ" sz="2000" dirty="0"/>
              <a:t>Hustoměry slouží k měření hustoty kapalin na základě Archimédova zákona. Hloubka ponoru baňky a stopky se stupnicí závisí na hustotě kapaliny.</a:t>
            </a:r>
          </a:p>
        </p:txBody>
      </p:sp>
      <p:pic>
        <p:nvPicPr>
          <p:cNvPr id="9218" name="Picture 2" descr="Hustoměr s teploměrem">
            <a:extLst>
              <a:ext uri="{FF2B5EF4-FFF2-40B4-BE49-F238E27FC236}">
                <a16:creationId xmlns:a16="http://schemas.microsoft.com/office/drawing/2014/main" id="{A49277D9-9001-4ECC-A34B-EE5DB447C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1513" y="2893278"/>
            <a:ext cx="8763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ustoměr bez teploměru">
            <a:extLst>
              <a:ext uri="{FF2B5EF4-FFF2-40B4-BE49-F238E27FC236}">
                <a16:creationId xmlns:a16="http://schemas.microsoft.com/office/drawing/2014/main" id="{B9CB9B31-7A41-47B2-83AB-0135E2E906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1912" y="2893278"/>
            <a:ext cx="1571625" cy="38100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o klesá, plave nebo se vznáší?">
            <a:extLst>
              <a:ext uri="{FF2B5EF4-FFF2-40B4-BE49-F238E27FC236}">
                <a16:creationId xmlns:a16="http://schemas.microsoft.com/office/drawing/2014/main" id="{8DE9BDF4-FE4B-4DFF-981E-C5B620034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645" y="2953532"/>
            <a:ext cx="2241879" cy="3689492"/>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29B3CC47-A32C-4453-9ADF-D0E4B2D9FE7F}"/>
              </a:ext>
            </a:extLst>
          </p:cNvPr>
          <p:cNvSpPr txBox="1"/>
          <p:nvPr/>
        </p:nvSpPr>
        <p:spPr>
          <a:xfrm>
            <a:off x="177663" y="311413"/>
            <a:ext cx="4572000" cy="461665"/>
          </a:xfrm>
          <a:prstGeom prst="rect">
            <a:avLst/>
          </a:prstGeom>
          <a:noFill/>
        </p:spPr>
        <p:txBody>
          <a:bodyPr wrap="square">
            <a:spAutoFit/>
          </a:bodyPr>
          <a:lstStyle/>
          <a:p>
            <a:r>
              <a:rPr lang="cs-CZ" sz="2400" b="1" dirty="0"/>
              <a:t>Hustoměr</a:t>
            </a:r>
            <a:endParaRPr lang="cs-CZ" sz="2400" dirty="0"/>
          </a:p>
        </p:txBody>
      </p:sp>
    </p:spTree>
    <p:extLst>
      <p:ext uri="{BB962C8B-B14F-4D97-AF65-F5344CB8AC3E}">
        <p14:creationId xmlns:p14="http://schemas.microsoft.com/office/powerpoint/2010/main" val="17095628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5E6CCB8-6A1F-48DE-AD9E-3E0D219DA946}"/>
              </a:ext>
            </a:extLst>
          </p:cNvPr>
          <p:cNvSpPr txBox="1"/>
          <p:nvPr/>
        </p:nvSpPr>
        <p:spPr>
          <a:xfrm>
            <a:off x="133349" y="712738"/>
            <a:ext cx="8724900" cy="3293209"/>
          </a:xfrm>
          <a:prstGeom prst="rect">
            <a:avLst/>
          </a:prstGeom>
          <a:noFill/>
        </p:spPr>
        <p:txBody>
          <a:bodyPr wrap="square">
            <a:spAutoFit/>
          </a:bodyPr>
          <a:lstStyle/>
          <a:p>
            <a:pPr algn="just"/>
            <a:r>
              <a:rPr lang="en-US" sz="2000" dirty="0"/>
              <a:t>Pro </a:t>
            </a:r>
            <a:r>
              <a:rPr lang="en-US" sz="2000" dirty="0" err="1"/>
              <a:t>ur</a:t>
            </a:r>
            <a:r>
              <a:rPr lang="cs-CZ" sz="2000" dirty="0"/>
              <a:t>č</a:t>
            </a:r>
            <a:r>
              <a:rPr lang="en-US" sz="2000" dirty="0" err="1"/>
              <a:t>en</a:t>
            </a:r>
            <a:r>
              <a:rPr lang="cs-CZ" sz="2000" dirty="0"/>
              <a:t>í hustoty krve, byly její kapky přidány do směsi xylenu o hustotě 0,867 g.cm</a:t>
            </a:r>
            <a:r>
              <a:rPr lang="cs-CZ" sz="2000" baseline="30000" dirty="0"/>
              <a:t>-3</a:t>
            </a:r>
            <a:r>
              <a:rPr lang="cs-CZ" sz="2000" dirty="0"/>
              <a:t> a </a:t>
            </a:r>
            <a:r>
              <a:rPr lang="cs-CZ" sz="2000" dirty="0" err="1"/>
              <a:t>bromobenzenu</a:t>
            </a:r>
            <a:r>
              <a:rPr lang="cs-CZ" sz="2000" dirty="0"/>
              <a:t> o hustotě 1,497 g.cm</a:t>
            </a:r>
            <a:r>
              <a:rPr lang="cs-CZ" sz="2000" baseline="30000" dirty="0"/>
              <a:t>-3</a:t>
            </a:r>
            <a:r>
              <a:rPr lang="cs-CZ" sz="2000" dirty="0"/>
              <a:t>. Poměr xylenu a </a:t>
            </a:r>
            <a:r>
              <a:rPr lang="cs-CZ" sz="2000" dirty="0" err="1"/>
              <a:t>brombenzenu</a:t>
            </a:r>
            <a:r>
              <a:rPr lang="cs-CZ" sz="2000" dirty="0"/>
              <a:t> se měnil, dokud kapky nepřestaly stoupat či klesat. Když směs obsahovala 72 % (V/V) xylenu a 28 % (V/V) </a:t>
            </a:r>
            <a:r>
              <a:rPr lang="cs-CZ" sz="2000" dirty="0" err="1"/>
              <a:t>brombenzenu</a:t>
            </a:r>
            <a:r>
              <a:rPr lang="cs-CZ" sz="2000" dirty="0"/>
              <a:t>, kapky byly v rovnováze. Jaká byla hustota krve?</a:t>
            </a:r>
          </a:p>
          <a:p>
            <a:pPr algn="just"/>
            <a:endParaRPr lang="cs-CZ" sz="800" dirty="0"/>
          </a:p>
          <a:p>
            <a:pPr algn="just"/>
            <a:r>
              <a:rPr kumimoji="0" lang="el-GR" altLang="cs-CZ" sz="2000" b="0" i="0" u="none" strike="noStrike" cap="none" normalizeH="0" baseline="0" dirty="0">
                <a:ln>
                  <a:noFill/>
                </a:ln>
                <a:solidFill>
                  <a:srgbClr val="000000"/>
                </a:solidFill>
                <a:effectLst/>
                <a:latin typeface="+mn-lt"/>
              </a:rPr>
              <a:t>ϕ</a:t>
            </a:r>
            <a:r>
              <a:rPr kumimoji="0" lang="cs-CZ" altLang="cs-CZ" sz="2000" b="0" i="0" u="none" strike="noStrike" cap="none" normalizeH="0" baseline="-25000" dirty="0">
                <a:ln>
                  <a:noFill/>
                </a:ln>
                <a:solidFill>
                  <a:srgbClr val="000000"/>
                </a:solidFill>
                <a:effectLst/>
                <a:latin typeface="+mn-lt"/>
              </a:rPr>
              <a:t>b</a:t>
            </a:r>
            <a:r>
              <a:rPr kumimoji="0" lang="cs-CZ" altLang="cs-CZ" sz="2000" b="0" i="0" u="none" strike="noStrike" cap="none" normalizeH="0" baseline="0" dirty="0">
                <a:ln>
                  <a:noFill/>
                </a:ln>
                <a:solidFill>
                  <a:srgbClr val="000000"/>
                </a:solidFill>
                <a:effectLst/>
                <a:latin typeface="+mn-lt"/>
              </a:rPr>
              <a:t> = </a:t>
            </a:r>
            <a:r>
              <a:rPr lang="cs-CZ" sz="2000" dirty="0"/>
              <a:t>72 %  = </a:t>
            </a:r>
            <a:r>
              <a:rPr kumimoji="0" lang="cs-CZ" altLang="cs-CZ" sz="2000" b="0" i="0" u="none" strike="noStrike" cap="none" normalizeH="0" baseline="0" dirty="0">
                <a:ln>
                  <a:noFill/>
                </a:ln>
                <a:solidFill>
                  <a:srgbClr val="000000"/>
                </a:solidFill>
                <a:effectLst/>
                <a:latin typeface="+mn-lt"/>
              </a:rPr>
              <a:t>0,72</a:t>
            </a:r>
            <a:endParaRPr kumimoji="0" lang="cs-CZ" altLang="cs-CZ" sz="2000" b="0" i="0" u="none" strike="noStrike" cap="none" normalizeH="0" baseline="-25000" dirty="0">
              <a:ln>
                <a:noFill/>
              </a:ln>
              <a:solidFill>
                <a:srgbClr val="000000"/>
              </a:solidFill>
              <a:effectLst/>
              <a:latin typeface="+mn-lt"/>
            </a:endParaRPr>
          </a:p>
          <a:p>
            <a:pPr algn="just"/>
            <a:r>
              <a:rPr kumimoji="0" lang="cs-CZ" altLang="cs-CZ" sz="2000" b="0" i="0" u="none" strike="noStrike" cap="none" normalizeH="0" baseline="0" dirty="0" err="1">
                <a:ln>
                  <a:noFill/>
                </a:ln>
                <a:solidFill>
                  <a:srgbClr val="000000"/>
                </a:solidFill>
                <a:effectLst/>
                <a:latin typeface="+mn-lt"/>
              </a:rPr>
              <a:t>ρ</a:t>
            </a:r>
            <a:r>
              <a:rPr kumimoji="0" lang="cs-CZ" altLang="cs-CZ" sz="2000" b="0" i="0" u="none" strike="noStrike" cap="none" normalizeH="0" baseline="-25000" dirty="0" err="1">
                <a:ln>
                  <a:noFill/>
                </a:ln>
                <a:solidFill>
                  <a:srgbClr val="000000"/>
                </a:solidFill>
                <a:effectLst/>
                <a:latin typeface="+mn-lt"/>
              </a:rPr>
              <a:t>b</a:t>
            </a:r>
            <a:r>
              <a:rPr kumimoji="0" lang="cs-CZ" altLang="cs-CZ" sz="2000" b="0" i="0" u="none" strike="noStrike" cap="none" normalizeH="0" baseline="0" dirty="0">
                <a:ln>
                  <a:noFill/>
                </a:ln>
                <a:solidFill>
                  <a:srgbClr val="000000"/>
                </a:solidFill>
                <a:effectLst/>
                <a:latin typeface="+mn-lt"/>
              </a:rPr>
              <a:t> = </a:t>
            </a:r>
            <a:r>
              <a:rPr lang="cs-CZ" sz="2000" dirty="0"/>
              <a:t>1,497 g.cm</a:t>
            </a:r>
            <a:r>
              <a:rPr lang="cs-CZ" sz="2000" baseline="30000" dirty="0"/>
              <a:t>-3</a:t>
            </a:r>
            <a:endParaRPr kumimoji="0" lang="cs-CZ" altLang="cs-CZ" sz="2000" b="0" i="0" u="none" strike="noStrike" cap="none" normalizeH="0" baseline="-25000" dirty="0">
              <a:ln>
                <a:noFill/>
              </a:ln>
              <a:solidFill>
                <a:srgbClr val="000000"/>
              </a:solidFill>
              <a:effectLst/>
              <a:latin typeface="+mn-lt"/>
            </a:endParaRPr>
          </a:p>
          <a:p>
            <a:pPr algn="just"/>
            <a:r>
              <a:rPr kumimoji="0" lang="el-GR" altLang="cs-CZ" sz="2000" b="0" i="0" u="none" strike="noStrike" cap="none" normalizeH="0" baseline="0" dirty="0">
                <a:ln>
                  <a:noFill/>
                </a:ln>
                <a:solidFill>
                  <a:srgbClr val="000000"/>
                </a:solidFill>
                <a:effectLst/>
                <a:latin typeface="+mn-lt"/>
              </a:rPr>
              <a:t>ϕ</a:t>
            </a:r>
            <a:r>
              <a:rPr kumimoji="0" lang="cs-CZ" altLang="cs-CZ" sz="2000" b="0" i="0" u="none" strike="noStrike" cap="none" normalizeH="0" baseline="-25000" dirty="0">
                <a:ln>
                  <a:noFill/>
                </a:ln>
                <a:solidFill>
                  <a:srgbClr val="000000"/>
                </a:solidFill>
                <a:effectLst/>
                <a:latin typeface="+mn-lt"/>
              </a:rPr>
              <a:t>x</a:t>
            </a:r>
            <a:r>
              <a:rPr kumimoji="0" lang="cs-CZ" altLang="cs-CZ" sz="2000" b="0" i="0" u="none" strike="noStrike" cap="none" normalizeH="0" baseline="0" dirty="0">
                <a:ln>
                  <a:noFill/>
                </a:ln>
                <a:solidFill>
                  <a:srgbClr val="000000"/>
                </a:solidFill>
                <a:effectLst/>
                <a:latin typeface="+mn-lt"/>
              </a:rPr>
              <a:t> = </a:t>
            </a:r>
            <a:r>
              <a:rPr lang="cs-CZ" sz="2000" dirty="0"/>
              <a:t>28 % = 0,28</a:t>
            </a:r>
            <a:endParaRPr kumimoji="0" lang="cs-CZ" altLang="cs-CZ" sz="2000" b="0" i="0" u="none" strike="noStrike" cap="none" normalizeH="0" baseline="-25000" dirty="0">
              <a:ln>
                <a:noFill/>
              </a:ln>
              <a:solidFill>
                <a:srgbClr val="000000"/>
              </a:solidFill>
              <a:effectLst/>
              <a:latin typeface="+mn-lt"/>
            </a:endParaRPr>
          </a:p>
          <a:p>
            <a:pPr algn="just"/>
            <a:r>
              <a:rPr kumimoji="0" lang="cs-CZ" altLang="cs-CZ" sz="2000" b="0" i="0" u="none" strike="noStrike" cap="none" normalizeH="0" baseline="0" dirty="0" err="1">
                <a:ln>
                  <a:noFill/>
                </a:ln>
                <a:solidFill>
                  <a:srgbClr val="000000"/>
                </a:solidFill>
                <a:effectLst/>
                <a:latin typeface="+mn-lt"/>
              </a:rPr>
              <a:t>ρ</a:t>
            </a:r>
            <a:r>
              <a:rPr kumimoji="0" lang="cs-CZ" altLang="cs-CZ" sz="2000" b="0" i="0" u="none" strike="noStrike" cap="none" normalizeH="0" baseline="-25000" dirty="0" err="1">
                <a:ln>
                  <a:noFill/>
                </a:ln>
                <a:solidFill>
                  <a:srgbClr val="000000"/>
                </a:solidFill>
                <a:effectLst/>
                <a:latin typeface="+mn-lt"/>
              </a:rPr>
              <a:t>x</a:t>
            </a:r>
            <a:r>
              <a:rPr kumimoji="0" lang="cs-CZ" altLang="cs-CZ" sz="2000" b="0" i="0" u="none" strike="noStrike" cap="none" normalizeH="0" baseline="0" dirty="0">
                <a:ln>
                  <a:noFill/>
                </a:ln>
                <a:solidFill>
                  <a:srgbClr val="000000"/>
                </a:solidFill>
                <a:effectLst/>
                <a:latin typeface="+mn-lt"/>
              </a:rPr>
              <a:t> = </a:t>
            </a:r>
            <a:r>
              <a:rPr lang="cs-CZ" sz="2000" dirty="0"/>
              <a:t>0,867 g.cm</a:t>
            </a:r>
            <a:r>
              <a:rPr lang="cs-CZ" sz="2000" baseline="30000" dirty="0"/>
              <a:t>-3</a:t>
            </a:r>
            <a:r>
              <a:rPr lang="cs-CZ" sz="2000" dirty="0"/>
              <a:t> </a:t>
            </a:r>
            <a:endParaRPr kumimoji="0" lang="cs-CZ" altLang="cs-CZ" sz="2000" b="0" i="0" u="none" strike="noStrike" cap="none" normalizeH="0" baseline="-25000" dirty="0">
              <a:ln>
                <a:noFill/>
              </a:ln>
              <a:solidFill>
                <a:srgbClr val="000000"/>
              </a:solidFill>
              <a:effectLst/>
              <a:latin typeface="+mn-lt"/>
            </a:endParaRPr>
          </a:p>
          <a:p>
            <a:pPr algn="just"/>
            <a:r>
              <a:rPr kumimoji="0" lang="cs-CZ" altLang="cs-CZ" sz="2000" b="0" i="0" u="none" strike="noStrike" cap="none" normalizeH="0" baseline="0" dirty="0" err="1">
                <a:ln>
                  <a:noFill/>
                </a:ln>
                <a:solidFill>
                  <a:srgbClr val="000000"/>
                </a:solidFill>
                <a:effectLst/>
                <a:latin typeface="+mn-lt"/>
              </a:rPr>
              <a:t>ρ</a:t>
            </a:r>
            <a:r>
              <a:rPr kumimoji="0" lang="cs-CZ" altLang="cs-CZ" sz="2000" b="0" i="0" u="none" strike="noStrike" cap="none" normalizeH="0" baseline="-25000" dirty="0" err="1">
                <a:ln>
                  <a:noFill/>
                </a:ln>
                <a:solidFill>
                  <a:srgbClr val="000000"/>
                </a:solidFill>
                <a:effectLst/>
                <a:latin typeface="+mn-lt"/>
              </a:rPr>
              <a:t>k</a:t>
            </a:r>
            <a:r>
              <a:rPr kumimoji="0" lang="cs-CZ" altLang="cs-CZ" sz="2000" b="0" i="0" u="none" strike="noStrike" cap="none" normalizeH="0" baseline="0" dirty="0">
                <a:ln>
                  <a:noFill/>
                </a:ln>
                <a:solidFill>
                  <a:srgbClr val="000000"/>
                </a:solidFill>
                <a:effectLst/>
                <a:latin typeface="+mn-lt"/>
              </a:rPr>
              <a:t> = ?</a:t>
            </a:r>
            <a:endParaRPr lang="cs-CZ" sz="2000" dirty="0"/>
          </a:p>
        </p:txBody>
      </p:sp>
      <p:pic>
        <p:nvPicPr>
          <p:cNvPr id="12290" name="Picture 2" descr="Obrázek k zadání">
            <a:extLst>
              <a:ext uri="{FF2B5EF4-FFF2-40B4-BE49-F238E27FC236}">
                <a16:creationId xmlns:a16="http://schemas.microsoft.com/office/drawing/2014/main" id="{1E51AF36-735D-46C5-8DF9-E9782C69C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1384" y="2264032"/>
            <a:ext cx="2955890" cy="8892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D45F2C44-FAA2-4328-9B33-DE5E2426624F}"/>
              </a:ext>
            </a:extLst>
          </p:cNvPr>
          <p:cNvSpPr>
            <a:spLocks noChangeArrowheads="1"/>
          </p:cNvSpPr>
          <p:nvPr/>
        </p:nvSpPr>
        <p:spPr bwMode="auto">
          <a:xfrm>
            <a:off x="2246329" y="3357341"/>
            <a:ext cx="676432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solidFill>
                  <a:srgbClr val="000000"/>
                </a:solidFill>
                <a:effectLst/>
                <a:latin typeface="+mn-lt"/>
              </a:rPr>
              <a:t>Protože kapky krve byly v rovnováze, velikost tíhové síly </a:t>
            </a:r>
            <a:r>
              <a:rPr kumimoji="0" lang="cs-CZ" altLang="cs-CZ" b="0" i="0" u="none" strike="noStrike" cap="none" normalizeH="0" baseline="0" dirty="0" err="1">
                <a:ln>
                  <a:noFill/>
                </a:ln>
                <a:solidFill>
                  <a:srgbClr val="000000"/>
                </a:solidFill>
                <a:effectLst/>
                <a:latin typeface="+mn-lt"/>
              </a:rPr>
              <a:t>F</a:t>
            </a:r>
            <a:r>
              <a:rPr kumimoji="0" lang="cs-CZ" altLang="cs-CZ" b="0" i="0" u="none" strike="noStrike" cap="none" normalizeH="0" baseline="-25000" dirty="0" err="1">
                <a:ln>
                  <a:noFill/>
                </a:ln>
                <a:solidFill>
                  <a:srgbClr val="000000"/>
                </a:solidFill>
                <a:effectLst/>
                <a:latin typeface="+mn-lt"/>
              </a:rPr>
              <a:t>g</a:t>
            </a:r>
            <a:r>
              <a:rPr kumimoji="0" lang="cs-CZ" altLang="cs-CZ" b="0" i="0" u="none" strike="noStrike" cap="none" normalizeH="0" baseline="0" dirty="0">
                <a:ln>
                  <a:noFill/>
                </a:ln>
                <a:solidFill>
                  <a:srgbClr val="000000"/>
                </a:solidFill>
                <a:effectLst/>
                <a:latin typeface="+mn-lt"/>
              </a:rPr>
              <a:t> byla rovna velikosti vztlakové síly </a:t>
            </a:r>
            <a:r>
              <a:rPr kumimoji="0" lang="cs-CZ" altLang="cs-CZ" b="0" i="0" u="none" strike="noStrike" cap="none" normalizeH="0" baseline="0" dirty="0" err="1">
                <a:ln>
                  <a:noFill/>
                </a:ln>
                <a:solidFill>
                  <a:srgbClr val="000000"/>
                </a:solidFill>
                <a:effectLst/>
                <a:latin typeface="+mn-lt"/>
              </a:rPr>
              <a:t>F</a:t>
            </a:r>
            <a:r>
              <a:rPr kumimoji="0" lang="cs-CZ" altLang="cs-CZ" b="0" i="0" u="none" strike="noStrike" cap="none" normalizeH="0" baseline="-25000" dirty="0" err="1">
                <a:ln>
                  <a:noFill/>
                </a:ln>
                <a:solidFill>
                  <a:srgbClr val="000000"/>
                </a:solidFill>
                <a:effectLst/>
                <a:latin typeface="+mn-lt"/>
              </a:rPr>
              <a:t>v</a:t>
            </a:r>
            <a:endParaRPr kumimoji="0" lang="cs-CZ" altLang="cs-CZ" b="0" i="0" u="none" strike="noStrike" cap="none" normalizeH="0" baseline="0" dirty="0">
              <a:ln>
                <a:noFill/>
              </a:ln>
              <a:solidFill>
                <a:schemeClr val="tx1"/>
              </a:solidFill>
              <a:effectLst/>
              <a:latin typeface="+mn-lt"/>
            </a:endParaRPr>
          </a:p>
        </p:txBody>
      </p:sp>
      <p:sp>
        <p:nvSpPr>
          <p:cNvPr id="7" name="Rectangle 4">
            <a:extLst>
              <a:ext uri="{FF2B5EF4-FFF2-40B4-BE49-F238E27FC236}">
                <a16:creationId xmlns:a16="http://schemas.microsoft.com/office/drawing/2014/main" id="{5D5854C6-FA4A-4D92-B12D-861F8428B57E}"/>
              </a:ext>
            </a:extLst>
          </p:cNvPr>
          <p:cNvSpPr>
            <a:spLocks noChangeArrowheads="1"/>
          </p:cNvSpPr>
          <p:nvPr/>
        </p:nvSpPr>
        <p:spPr bwMode="auto">
          <a:xfrm rot="10800000" flipV="1">
            <a:off x="4495799" y="3765415"/>
            <a:ext cx="405765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err="1">
                <a:ln>
                  <a:noFill/>
                </a:ln>
                <a:solidFill>
                  <a:schemeClr val="tx1"/>
                </a:solidFill>
                <a:effectLst/>
                <a:latin typeface="+mn-lt"/>
              </a:rPr>
              <a:t>F</a:t>
            </a:r>
            <a:r>
              <a:rPr kumimoji="0" lang="cs-CZ" altLang="cs-CZ" sz="2000" b="0" i="0" u="none" strike="noStrike" cap="none" normalizeH="0" baseline="-25000" dirty="0" err="1">
                <a:ln>
                  <a:noFill/>
                </a:ln>
                <a:solidFill>
                  <a:schemeClr val="tx1"/>
                </a:solidFill>
                <a:effectLst/>
                <a:latin typeface="+mn-lt"/>
              </a:rPr>
              <a:t>g</a:t>
            </a:r>
            <a:r>
              <a:rPr kumimoji="0" lang="cs-CZ" altLang="cs-CZ" sz="2000" b="0" i="0" u="none" strike="noStrike" cap="none" normalizeH="0" baseline="0" dirty="0">
                <a:ln>
                  <a:noFill/>
                </a:ln>
                <a:solidFill>
                  <a:schemeClr val="tx1"/>
                </a:solidFill>
                <a:effectLst/>
                <a:latin typeface="+mn-lt"/>
              </a:rPr>
              <a:t> = </a:t>
            </a:r>
            <a:r>
              <a:rPr kumimoji="0" lang="cs-CZ" altLang="cs-CZ" sz="2000" b="0" i="0" u="none" strike="noStrike" cap="none" normalizeH="0" baseline="0" dirty="0" err="1">
                <a:ln>
                  <a:noFill/>
                </a:ln>
                <a:solidFill>
                  <a:schemeClr val="tx1"/>
                </a:solidFill>
                <a:effectLst/>
                <a:latin typeface="+mn-lt"/>
              </a:rPr>
              <a:t>F</a:t>
            </a:r>
            <a:r>
              <a:rPr kumimoji="0" lang="cs-CZ" altLang="cs-CZ" sz="2000" b="0" i="0" u="none" strike="noStrike" cap="none" normalizeH="0" baseline="-25000" dirty="0" err="1">
                <a:ln>
                  <a:noFill/>
                </a:ln>
                <a:solidFill>
                  <a:schemeClr val="tx1"/>
                </a:solidFill>
                <a:effectLst/>
                <a:latin typeface="+mn-lt"/>
              </a:rPr>
              <a:t>v</a:t>
            </a:r>
            <a:endParaRPr kumimoji="0" lang="cs-CZ" altLang="cs-CZ" sz="2000" b="0" i="0" u="none" strike="noStrike" cap="none" normalizeH="0" baseline="-25000" dirty="0">
              <a:ln>
                <a:noFill/>
              </a:ln>
              <a:solidFill>
                <a:schemeClr val="tx1"/>
              </a:solidFill>
              <a:effectLst/>
              <a:latin typeface="+mn-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err="1">
                <a:ln>
                  <a:noFill/>
                </a:ln>
                <a:solidFill>
                  <a:srgbClr val="000000"/>
                </a:solidFill>
                <a:effectLst/>
                <a:latin typeface="+mn-lt"/>
              </a:rPr>
              <a:t>ρ</a:t>
            </a:r>
            <a:r>
              <a:rPr kumimoji="0" lang="cs-CZ" altLang="cs-CZ" sz="2000" b="0" i="0" u="none" strike="noStrike" cap="none" normalizeH="0" baseline="-25000" dirty="0" err="1">
                <a:ln>
                  <a:noFill/>
                </a:ln>
                <a:solidFill>
                  <a:srgbClr val="000000"/>
                </a:solidFill>
                <a:effectLst/>
                <a:latin typeface="+mn-lt"/>
              </a:rPr>
              <a:t>k</a:t>
            </a:r>
            <a:r>
              <a:rPr kumimoji="0" lang="cs-CZ" altLang="cs-CZ" sz="2000" b="0" i="0" u="none" strike="noStrike" cap="none" normalizeH="0" baseline="0" dirty="0" err="1">
                <a:ln>
                  <a:noFill/>
                </a:ln>
                <a:solidFill>
                  <a:srgbClr val="000000"/>
                </a:solidFill>
                <a:effectLst/>
                <a:latin typeface="+mn-lt"/>
              </a:rPr>
              <a:t>.V</a:t>
            </a:r>
            <a:r>
              <a:rPr kumimoji="0" lang="cs-CZ" altLang="cs-CZ" sz="2000" b="0" i="0" u="none" strike="noStrike" cap="none" normalizeH="0" baseline="-25000" dirty="0" err="1">
                <a:ln>
                  <a:noFill/>
                </a:ln>
                <a:solidFill>
                  <a:srgbClr val="000000"/>
                </a:solidFill>
                <a:effectLst/>
                <a:latin typeface="+mn-lt"/>
              </a:rPr>
              <a:t>k</a:t>
            </a:r>
            <a:r>
              <a:rPr kumimoji="0" lang="cs-CZ" altLang="cs-CZ" sz="2000" b="0" i="0" u="none" strike="noStrike" cap="none" normalizeH="0" baseline="0" dirty="0" err="1">
                <a:ln>
                  <a:noFill/>
                </a:ln>
                <a:solidFill>
                  <a:srgbClr val="000000"/>
                </a:solidFill>
                <a:effectLst/>
                <a:latin typeface="+mn-lt"/>
              </a:rPr>
              <a:t>.g</a:t>
            </a:r>
            <a:r>
              <a:rPr kumimoji="0" lang="cs-CZ" altLang="cs-CZ" sz="2000" b="0" i="0" u="none" strike="noStrike" cap="none" normalizeH="0" baseline="0" dirty="0">
                <a:ln>
                  <a:noFill/>
                </a:ln>
                <a:solidFill>
                  <a:srgbClr val="000000"/>
                </a:solidFill>
                <a:effectLst/>
                <a:latin typeface="+mn-lt"/>
              </a:rPr>
              <a:t> = </a:t>
            </a:r>
            <a:r>
              <a:rPr kumimoji="0" lang="cs-CZ" altLang="cs-CZ" sz="2000" b="0" i="0" u="none" strike="noStrike" cap="none" normalizeH="0" baseline="0" dirty="0" err="1">
                <a:ln>
                  <a:noFill/>
                </a:ln>
                <a:solidFill>
                  <a:srgbClr val="000000"/>
                </a:solidFill>
                <a:effectLst/>
                <a:latin typeface="+mn-lt"/>
              </a:rPr>
              <a:t>ρ.V</a:t>
            </a:r>
            <a:r>
              <a:rPr kumimoji="0" lang="cs-CZ" altLang="cs-CZ" sz="2000" b="0" i="0" u="none" strike="noStrike" cap="none" normalizeH="0" baseline="-25000" dirty="0" err="1">
                <a:ln>
                  <a:noFill/>
                </a:ln>
                <a:solidFill>
                  <a:srgbClr val="000000"/>
                </a:solidFill>
                <a:effectLst/>
                <a:latin typeface="+mn-lt"/>
              </a:rPr>
              <a:t>k</a:t>
            </a:r>
            <a:r>
              <a:rPr kumimoji="0" lang="cs-CZ" altLang="cs-CZ" sz="2000" b="0" i="0" u="none" strike="noStrike" cap="none" normalizeH="0" baseline="0" dirty="0" err="1">
                <a:ln>
                  <a:noFill/>
                </a:ln>
                <a:solidFill>
                  <a:srgbClr val="000000"/>
                </a:solidFill>
                <a:effectLst/>
                <a:latin typeface="+mn-lt"/>
              </a:rPr>
              <a:t>.g</a:t>
            </a:r>
            <a:r>
              <a:rPr kumimoji="0" lang="cs-CZ" altLang="cs-CZ" sz="2000" b="0" i="0" u="none" strike="noStrike" cap="none" normalizeH="0" baseline="0" dirty="0">
                <a:ln>
                  <a:noFill/>
                </a:ln>
                <a:solidFill>
                  <a:srgbClr val="000000"/>
                </a:solidFill>
                <a:effectLst/>
                <a:latin typeface="+mn-lt"/>
              </a:rPr>
              <a:t> </a:t>
            </a:r>
          </a:p>
          <a:p>
            <a:pPr algn="ctr" defTabSz="914400"/>
            <a:r>
              <a:rPr lang="cs-CZ" altLang="cs-CZ" sz="2000" dirty="0" err="1">
                <a:solidFill>
                  <a:srgbClr val="000000"/>
                </a:solidFill>
                <a:latin typeface="+mn-lt"/>
              </a:rPr>
              <a:t>ρ</a:t>
            </a:r>
            <a:r>
              <a:rPr lang="cs-CZ" altLang="cs-CZ" sz="2000" baseline="-25000" dirty="0" err="1">
                <a:solidFill>
                  <a:srgbClr val="000000"/>
                </a:solidFill>
                <a:latin typeface="+mn-lt"/>
              </a:rPr>
              <a:t>k</a:t>
            </a:r>
            <a:r>
              <a:rPr lang="cs-CZ" altLang="cs-CZ" sz="2000" baseline="-25000" dirty="0">
                <a:solidFill>
                  <a:srgbClr val="000000"/>
                </a:solidFill>
                <a:latin typeface="+mn-lt"/>
              </a:rPr>
              <a:t> </a:t>
            </a:r>
            <a:r>
              <a:rPr lang="cs-CZ" altLang="cs-CZ" sz="2000" dirty="0">
                <a:solidFill>
                  <a:srgbClr val="000000"/>
                </a:solidFill>
                <a:latin typeface="+mn-lt"/>
              </a:rPr>
              <a:t>= ρ</a:t>
            </a:r>
            <a:endParaRPr lang="cs-CZ" altLang="cs-CZ" sz="2000" dirty="0">
              <a:latin typeface="+mn-lt"/>
            </a:endParaRPr>
          </a:p>
        </p:txBody>
      </p:sp>
      <p:sp>
        <p:nvSpPr>
          <p:cNvPr id="8" name="Rectangle 5">
            <a:extLst>
              <a:ext uri="{FF2B5EF4-FFF2-40B4-BE49-F238E27FC236}">
                <a16:creationId xmlns:a16="http://schemas.microsoft.com/office/drawing/2014/main" id="{A0CAF5B2-B797-4843-90B6-54FE8486878E}"/>
              </a:ext>
            </a:extLst>
          </p:cNvPr>
          <p:cNvSpPr>
            <a:spLocks noChangeArrowheads="1"/>
          </p:cNvSpPr>
          <p:nvPr/>
        </p:nvSpPr>
        <p:spPr bwMode="auto">
          <a:xfrm>
            <a:off x="4181475" y="4801938"/>
            <a:ext cx="48291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solidFill>
                  <a:srgbClr val="000000"/>
                </a:solidFill>
                <a:effectLst/>
                <a:latin typeface="+mn-lt"/>
              </a:rPr>
              <a:t>kde </a:t>
            </a:r>
            <a:r>
              <a:rPr kumimoji="0" lang="cs-CZ" altLang="cs-CZ" b="0" i="0" u="none" strike="noStrike" cap="none" normalizeH="0" baseline="0" dirty="0" err="1">
                <a:ln>
                  <a:noFill/>
                </a:ln>
                <a:solidFill>
                  <a:srgbClr val="000000"/>
                </a:solidFill>
                <a:effectLst/>
                <a:latin typeface="+mn-lt"/>
              </a:rPr>
              <a:t>V</a:t>
            </a:r>
            <a:r>
              <a:rPr kumimoji="0" lang="cs-CZ" altLang="cs-CZ" b="0" i="0" u="none" strike="noStrike" cap="none" normalizeH="0" baseline="-25000" dirty="0" err="1">
                <a:ln>
                  <a:noFill/>
                </a:ln>
                <a:solidFill>
                  <a:srgbClr val="000000"/>
                </a:solidFill>
                <a:effectLst/>
                <a:latin typeface="+mn-lt"/>
              </a:rPr>
              <a:t>k</a:t>
            </a:r>
            <a:r>
              <a:rPr kumimoji="0" lang="cs-CZ" altLang="cs-CZ" b="0" i="0" u="none" strike="noStrike" cap="none" normalizeH="0" baseline="0" dirty="0">
                <a:ln>
                  <a:noFill/>
                </a:ln>
                <a:solidFill>
                  <a:srgbClr val="000000"/>
                </a:solidFill>
                <a:effectLst/>
                <a:latin typeface="+mn-lt"/>
              </a:rPr>
              <a:t> je objem kapky krve a g je tíhové zrychlení.</a:t>
            </a:r>
            <a:r>
              <a:rPr kumimoji="0" lang="cs-CZ" altLang="cs-CZ" b="0" i="0" u="none" strike="noStrike" cap="none" normalizeH="0" baseline="0" dirty="0">
                <a:ln>
                  <a:noFill/>
                </a:ln>
                <a:solidFill>
                  <a:schemeClr val="tx1"/>
                </a:solidFill>
                <a:effectLst/>
                <a:latin typeface="+mn-lt"/>
              </a:rPr>
              <a:t> </a:t>
            </a:r>
          </a:p>
        </p:txBody>
      </p:sp>
      <p:sp>
        <p:nvSpPr>
          <p:cNvPr id="11" name="TextovéPole 10">
            <a:extLst>
              <a:ext uri="{FF2B5EF4-FFF2-40B4-BE49-F238E27FC236}">
                <a16:creationId xmlns:a16="http://schemas.microsoft.com/office/drawing/2014/main" id="{9586DDFB-3353-4B16-BE79-C9EF3CF639B2}"/>
              </a:ext>
            </a:extLst>
          </p:cNvPr>
          <p:cNvSpPr txBox="1"/>
          <p:nvPr/>
        </p:nvSpPr>
        <p:spPr>
          <a:xfrm>
            <a:off x="277844" y="4801938"/>
            <a:ext cx="7113555" cy="1569660"/>
          </a:xfrm>
          <a:prstGeom prst="rect">
            <a:avLst/>
          </a:prstGeom>
          <a:noFill/>
        </p:spPr>
        <p:txBody>
          <a:bodyPr wrap="square">
            <a:spAutoFit/>
          </a:bodyPr>
          <a:lstStyle/>
          <a:p>
            <a:r>
              <a:rPr lang="cs-CZ" b="0" i="0" u="none" strike="noStrike" dirty="0">
                <a:solidFill>
                  <a:srgbClr val="000000"/>
                </a:solidFill>
                <a:effectLst/>
              </a:rPr>
              <a:t>Pro 1 cm</a:t>
            </a:r>
            <a:r>
              <a:rPr lang="cs-CZ" b="0" i="0" u="none" strike="noStrike" baseline="30000" dirty="0">
                <a:solidFill>
                  <a:srgbClr val="000000"/>
                </a:solidFill>
                <a:effectLst/>
              </a:rPr>
              <a:t>3</a:t>
            </a:r>
            <a:r>
              <a:rPr lang="cs-CZ" b="0" i="0" u="none" strike="noStrike" dirty="0">
                <a:solidFill>
                  <a:srgbClr val="000000"/>
                </a:solidFill>
                <a:effectLst/>
              </a:rPr>
              <a:t> směsi:</a:t>
            </a:r>
          </a:p>
          <a:p>
            <a:endParaRPr lang="cs-CZ" sz="800" dirty="0">
              <a:solidFill>
                <a:srgbClr val="000000"/>
              </a:solidFill>
            </a:endParaRPr>
          </a:p>
          <a:p>
            <a:r>
              <a:rPr lang="cs-CZ" b="0" i="0" u="none" strike="noStrike" dirty="0" err="1">
                <a:solidFill>
                  <a:srgbClr val="000000"/>
                </a:solidFill>
                <a:effectLst/>
              </a:rPr>
              <a:t>m</a:t>
            </a:r>
            <a:r>
              <a:rPr lang="cs-CZ" b="0" i="0" u="none" strike="noStrike" baseline="-25000" dirty="0" err="1">
                <a:solidFill>
                  <a:srgbClr val="000000"/>
                </a:solidFill>
                <a:effectLst/>
              </a:rPr>
              <a:t>b</a:t>
            </a:r>
            <a:r>
              <a:rPr lang="cs-CZ" b="0" i="0" u="none" strike="noStrike" dirty="0">
                <a:solidFill>
                  <a:srgbClr val="000000"/>
                </a:solidFill>
                <a:effectLst/>
              </a:rPr>
              <a:t> = </a:t>
            </a:r>
            <a:r>
              <a:rPr lang="el-GR" b="0" i="0" u="none" strike="noStrike" dirty="0">
                <a:solidFill>
                  <a:srgbClr val="000000"/>
                </a:solidFill>
                <a:effectLst/>
              </a:rPr>
              <a:t>ρ</a:t>
            </a:r>
            <a:r>
              <a:rPr lang="cs-CZ" b="0" i="0" u="none" strike="noStrike" baseline="-25000" dirty="0" err="1">
                <a:solidFill>
                  <a:srgbClr val="000000"/>
                </a:solidFill>
                <a:effectLst/>
              </a:rPr>
              <a:t>b</a:t>
            </a:r>
            <a:r>
              <a:rPr lang="cs-CZ" b="0" i="0" u="none" strike="noStrike" dirty="0" err="1">
                <a:solidFill>
                  <a:srgbClr val="000000"/>
                </a:solidFill>
                <a:effectLst/>
              </a:rPr>
              <a:t>.V</a:t>
            </a:r>
            <a:r>
              <a:rPr lang="cs-CZ" b="0" i="0" u="none" strike="noStrike" baseline="-25000" dirty="0" err="1">
                <a:solidFill>
                  <a:srgbClr val="000000"/>
                </a:solidFill>
                <a:effectLst/>
              </a:rPr>
              <a:t>b</a:t>
            </a:r>
            <a:r>
              <a:rPr lang="nn-NO" dirty="0"/>
              <a:t> = </a:t>
            </a:r>
            <a:r>
              <a:rPr lang="cs-CZ" sz="1800" dirty="0"/>
              <a:t>1,497</a:t>
            </a:r>
            <a:r>
              <a:rPr lang="nn-NO" dirty="0"/>
              <a:t>⋅</a:t>
            </a:r>
            <a:r>
              <a:rPr lang="cs-CZ" dirty="0"/>
              <a:t>0,28</a:t>
            </a:r>
            <a:r>
              <a:rPr lang="nn-NO" dirty="0"/>
              <a:t> = </a:t>
            </a:r>
            <a:r>
              <a:rPr lang="cs-CZ" dirty="0"/>
              <a:t>0,419</a:t>
            </a:r>
            <a:r>
              <a:rPr lang="nn-NO" dirty="0"/>
              <a:t> g</a:t>
            </a:r>
            <a:endParaRPr lang="cs-CZ" dirty="0"/>
          </a:p>
          <a:p>
            <a:endParaRPr lang="cs-CZ" sz="800" dirty="0"/>
          </a:p>
          <a:p>
            <a:r>
              <a:rPr lang="cs-CZ" b="0" i="0" u="none" strike="noStrike" dirty="0" err="1">
                <a:solidFill>
                  <a:srgbClr val="000000"/>
                </a:solidFill>
                <a:effectLst/>
              </a:rPr>
              <a:t>m</a:t>
            </a:r>
            <a:r>
              <a:rPr lang="cs-CZ" b="0" i="0" u="none" strike="noStrike" baseline="-25000" dirty="0" err="1">
                <a:solidFill>
                  <a:srgbClr val="000000"/>
                </a:solidFill>
                <a:effectLst/>
              </a:rPr>
              <a:t>x</a:t>
            </a:r>
            <a:r>
              <a:rPr lang="cs-CZ" b="0" i="0" u="none" strike="noStrike" dirty="0">
                <a:solidFill>
                  <a:srgbClr val="000000"/>
                </a:solidFill>
                <a:effectLst/>
              </a:rPr>
              <a:t> = </a:t>
            </a:r>
            <a:r>
              <a:rPr lang="el-GR" b="0" i="0" u="none" strike="noStrike" dirty="0">
                <a:solidFill>
                  <a:srgbClr val="000000"/>
                </a:solidFill>
                <a:effectLst/>
              </a:rPr>
              <a:t>ρ</a:t>
            </a:r>
            <a:r>
              <a:rPr lang="cs-CZ" b="0" i="0" u="none" strike="noStrike" baseline="-25000" dirty="0" err="1">
                <a:solidFill>
                  <a:srgbClr val="000000"/>
                </a:solidFill>
                <a:effectLst/>
              </a:rPr>
              <a:t>x</a:t>
            </a:r>
            <a:r>
              <a:rPr lang="cs-CZ" b="0" i="0" u="none" strike="noStrike" dirty="0" err="1">
                <a:solidFill>
                  <a:srgbClr val="000000"/>
                </a:solidFill>
                <a:effectLst/>
              </a:rPr>
              <a:t>.V</a:t>
            </a:r>
            <a:r>
              <a:rPr lang="cs-CZ" b="0" i="0" u="none" strike="noStrike" baseline="-25000" dirty="0" err="1">
                <a:solidFill>
                  <a:srgbClr val="000000"/>
                </a:solidFill>
                <a:effectLst/>
              </a:rPr>
              <a:t>x</a:t>
            </a:r>
            <a:r>
              <a:rPr lang="nn-NO" dirty="0"/>
              <a:t> = 0,867⋅</a:t>
            </a:r>
            <a:r>
              <a:rPr lang="cs-CZ" dirty="0"/>
              <a:t>0,72</a:t>
            </a:r>
            <a:r>
              <a:rPr lang="nn-NO" dirty="0"/>
              <a:t> = </a:t>
            </a:r>
            <a:r>
              <a:rPr lang="cs-CZ" dirty="0"/>
              <a:t>0,</a:t>
            </a:r>
            <a:r>
              <a:rPr lang="nn-NO" dirty="0"/>
              <a:t>624 g</a:t>
            </a:r>
            <a:endParaRPr lang="cs-CZ" dirty="0"/>
          </a:p>
          <a:p>
            <a:endParaRPr lang="cs-CZ" sz="800" dirty="0"/>
          </a:p>
          <a:p>
            <a:r>
              <a:rPr kumimoji="0" lang="cs-CZ" altLang="cs-CZ" sz="1800" b="0" i="0" u="none" strike="noStrike" cap="none" normalizeH="0" baseline="0" dirty="0">
                <a:ln>
                  <a:noFill/>
                </a:ln>
                <a:solidFill>
                  <a:srgbClr val="000000"/>
                </a:solidFill>
                <a:effectLst/>
              </a:rPr>
              <a:t>m = </a:t>
            </a:r>
            <a:r>
              <a:rPr kumimoji="0" lang="cs-CZ" altLang="cs-CZ" sz="1800" b="0" i="0" u="none" strike="noStrike" cap="none" normalizeH="0" baseline="0" dirty="0" err="1">
                <a:ln>
                  <a:noFill/>
                </a:ln>
                <a:solidFill>
                  <a:srgbClr val="000000"/>
                </a:solidFill>
                <a:effectLst/>
              </a:rPr>
              <a:t>m</a:t>
            </a:r>
            <a:r>
              <a:rPr kumimoji="0" lang="cs-CZ" altLang="cs-CZ" sz="1800" b="0" i="0" u="none" strike="noStrike" cap="none" normalizeH="0" baseline="-25000" dirty="0" err="1">
                <a:ln>
                  <a:noFill/>
                </a:ln>
                <a:solidFill>
                  <a:srgbClr val="000000"/>
                </a:solidFill>
                <a:effectLst/>
              </a:rPr>
              <a:t>x</a:t>
            </a:r>
            <a:r>
              <a:rPr kumimoji="0" lang="cs-CZ" altLang="cs-CZ" sz="1800" b="0" i="0" u="none" strike="noStrike" cap="none" normalizeH="0" baseline="0" dirty="0">
                <a:ln>
                  <a:noFill/>
                </a:ln>
                <a:solidFill>
                  <a:srgbClr val="000000"/>
                </a:solidFill>
                <a:effectLst/>
              </a:rPr>
              <a:t> + </a:t>
            </a:r>
            <a:r>
              <a:rPr kumimoji="0" lang="cs-CZ" altLang="cs-CZ" sz="1800" b="0" i="0" u="none" strike="noStrike" cap="none" normalizeH="0" baseline="0" dirty="0" err="1">
                <a:ln>
                  <a:noFill/>
                </a:ln>
                <a:solidFill>
                  <a:srgbClr val="000000"/>
                </a:solidFill>
                <a:effectLst/>
              </a:rPr>
              <a:t>m</a:t>
            </a:r>
            <a:r>
              <a:rPr kumimoji="0" lang="cs-CZ" altLang="cs-CZ" sz="1800" b="0" i="0" u="none" strike="noStrike" cap="none" normalizeH="0" baseline="-25000" dirty="0" err="1">
                <a:ln>
                  <a:noFill/>
                </a:ln>
                <a:solidFill>
                  <a:srgbClr val="000000"/>
                </a:solidFill>
                <a:effectLst/>
              </a:rPr>
              <a:t>b</a:t>
            </a:r>
            <a:r>
              <a:rPr kumimoji="0" lang="cs-CZ" altLang="cs-CZ" sz="1800" b="0" i="0" u="none" strike="noStrike" cap="none" normalizeH="0" baseline="0" dirty="0">
                <a:ln>
                  <a:noFill/>
                </a:ln>
                <a:solidFill>
                  <a:srgbClr val="000000"/>
                </a:solidFill>
                <a:effectLst/>
              </a:rPr>
              <a:t> = 0,624 + 0,419 = 0,104 g       odtud    </a:t>
            </a:r>
            <a:r>
              <a:rPr kumimoji="0" lang="cs-CZ" altLang="cs-CZ" sz="1800" b="0" i="0" u="none" strike="noStrike" cap="none" normalizeH="0" baseline="0" dirty="0" err="1">
                <a:ln>
                  <a:noFill/>
                </a:ln>
                <a:solidFill>
                  <a:srgbClr val="000000"/>
                </a:solidFill>
                <a:effectLst/>
              </a:rPr>
              <a:t>ρ</a:t>
            </a:r>
            <a:r>
              <a:rPr kumimoji="0" lang="cs-CZ" altLang="cs-CZ" sz="1800" b="0" i="0" u="none" strike="noStrike" cap="none" normalizeH="0" baseline="-25000" dirty="0" err="1">
                <a:ln>
                  <a:noFill/>
                </a:ln>
                <a:solidFill>
                  <a:srgbClr val="000000"/>
                </a:solidFill>
                <a:effectLst/>
              </a:rPr>
              <a:t>k</a:t>
            </a:r>
            <a:r>
              <a:rPr kumimoji="0" lang="cs-CZ" altLang="cs-CZ" sz="1800" b="0" i="0" u="none" strike="noStrike" cap="none" normalizeH="0" baseline="0" dirty="0">
                <a:ln>
                  <a:noFill/>
                </a:ln>
                <a:solidFill>
                  <a:srgbClr val="000000"/>
                </a:solidFill>
                <a:effectLst/>
              </a:rPr>
              <a:t> = </a:t>
            </a:r>
            <a:r>
              <a:rPr kumimoji="0" lang="cs-CZ" altLang="cs-CZ" sz="1800" b="0" i="0" u="sng" strike="noStrike" cap="none" normalizeH="0" baseline="0" dirty="0">
                <a:ln>
                  <a:noFill/>
                </a:ln>
                <a:solidFill>
                  <a:srgbClr val="000000"/>
                </a:solidFill>
                <a:effectLst/>
              </a:rPr>
              <a:t>0,104 g.</a:t>
            </a:r>
            <a:r>
              <a:rPr lang="cs-CZ" b="0" i="0" u="sng" strike="noStrike" dirty="0">
                <a:solidFill>
                  <a:srgbClr val="000000"/>
                </a:solidFill>
                <a:effectLst/>
              </a:rPr>
              <a:t> cm</a:t>
            </a:r>
            <a:r>
              <a:rPr lang="cs-CZ" b="0" i="0" u="sng" strike="noStrike" baseline="30000" dirty="0">
                <a:solidFill>
                  <a:srgbClr val="000000"/>
                </a:solidFill>
                <a:effectLst/>
              </a:rPr>
              <a:t>-3</a:t>
            </a:r>
            <a:endParaRPr lang="cs-CZ" u="sng" dirty="0"/>
          </a:p>
        </p:txBody>
      </p:sp>
      <p:sp>
        <p:nvSpPr>
          <p:cNvPr id="2" name="TextovéPole 1">
            <a:extLst>
              <a:ext uri="{FF2B5EF4-FFF2-40B4-BE49-F238E27FC236}">
                <a16:creationId xmlns:a16="http://schemas.microsoft.com/office/drawing/2014/main" id="{1E96CED9-5AC4-4515-8A31-DCBEBCE88629}"/>
              </a:ext>
            </a:extLst>
          </p:cNvPr>
          <p:cNvSpPr txBox="1"/>
          <p:nvPr/>
        </p:nvSpPr>
        <p:spPr>
          <a:xfrm>
            <a:off x="238125" y="208092"/>
            <a:ext cx="1072730" cy="461665"/>
          </a:xfrm>
          <a:prstGeom prst="rect">
            <a:avLst/>
          </a:prstGeom>
          <a:noFill/>
        </p:spPr>
        <p:txBody>
          <a:bodyPr wrap="none" rtlCol="0">
            <a:spAutoFit/>
          </a:bodyPr>
          <a:lstStyle/>
          <a:p>
            <a:r>
              <a:rPr lang="cs-CZ" sz="2400" b="1" dirty="0"/>
              <a:t>Příklad</a:t>
            </a:r>
          </a:p>
        </p:txBody>
      </p:sp>
    </p:spTree>
    <p:extLst>
      <p:ext uri="{BB962C8B-B14F-4D97-AF65-F5344CB8AC3E}">
        <p14:creationId xmlns:p14="http://schemas.microsoft.com/office/powerpoint/2010/main" val="9806116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E415AC-1C92-40DF-B84F-14C5FF3D86D5}"/>
              </a:ext>
            </a:extLst>
          </p:cNvPr>
          <p:cNvSpPr>
            <a:spLocks noGrp="1"/>
          </p:cNvSpPr>
          <p:nvPr>
            <p:ph type="title"/>
          </p:nvPr>
        </p:nvSpPr>
        <p:spPr>
          <a:xfrm>
            <a:off x="314325" y="212727"/>
            <a:ext cx="7886700" cy="492124"/>
          </a:xfrm>
        </p:spPr>
        <p:txBody>
          <a:bodyPr>
            <a:normAutofit/>
          </a:bodyPr>
          <a:lstStyle/>
          <a:p>
            <a:r>
              <a:rPr lang="cs-CZ" sz="2400" b="1" dirty="0">
                <a:latin typeface="+mn-lt"/>
              </a:rPr>
              <a:t>Hydrostatické váhy</a:t>
            </a:r>
          </a:p>
        </p:txBody>
      </p:sp>
      <p:pic>
        <p:nvPicPr>
          <p:cNvPr id="23554" name="Picture 2" descr="Obr. 2. HV na začátku měření (vlevo) a po nastavení rovnováhy (vpravo)">
            <a:extLst>
              <a:ext uri="{FF2B5EF4-FFF2-40B4-BE49-F238E27FC236}">
                <a16:creationId xmlns:a16="http://schemas.microsoft.com/office/drawing/2014/main" id="{8AB22A91-7C67-46ED-A8EF-7631BB8535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628" y="2179680"/>
            <a:ext cx="5314671" cy="1679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5314503E-DF92-41C1-8B7C-D603F7BC6C8F}"/>
              </a:ext>
            </a:extLst>
          </p:cNvPr>
          <p:cNvSpPr txBox="1"/>
          <p:nvPr/>
        </p:nvSpPr>
        <p:spPr>
          <a:xfrm>
            <a:off x="314325" y="822663"/>
            <a:ext cx="8639175" cy="1323439"/>
          </a:xfrm>
          <a:prstGeom prst="rect">
            <a:avLst/>
          </a:prstGeom>
          <a:noFill/>
        </p:spPr>
        <p:txBody>
          <a:bodyPr wrap="square">
            <a:spAutoFit/>
          </a:bodyPr>
          <a:lstStyle/>
          <a:p>
            <a:pPr algn="just"/>
            <a:r>
              <a:rPr lang="cs-CZ" sz="2000" b="0" i="0" dirty="0">
                <a:solidFill>
                  <a:srgbClr val="000000"/>
                </a:solidFill>
                <a:effectLst/>
              </a:rPr>
              <a:t>Metoda se používá k </a:t>
            </a:r>
            <a:r>
              <a:rPr lang="cs-CZ" sz="2000" b="0" i="0" u="sng" dirty="0">
                <a:solidFill>
                  <a:srgbClr val="000000"/>
                </a:solidFill>
                <a:effectLst/>
              </a:rPr>
              <a:t>přesnému určení hustoty pevné látky</a:t>
            </a:r>
            <a:r>
              <a:rPr lang="cs-CZ" sz="2000" b="0" i="0" dirty="0">
                <a:solidFill>
                  <a:srgbClr val="000000"/>
                </a:solidFill>
                <a:effectLst/>
              </a:rPr>
              <a:t> i nepravidelného tvaru </a:t>
            </a:r>
            <a:r>
              <a:rPr lang="cs-CZ" sz="2000" b="0" i="0" u="sng" dirty="0">
                <a:solidFill>
                  <a:srgbClr val="000000"/>
                </a:solidFill>
                <a:effectLst/>
              </a:rPr>
              <a:t>nebo kapaliny</a:t>
            </a:r>
            <a:r>
              <a:rPr lang="cs-CZ" sz="2000" b="0" i="0" dirty="0">
                <a:solidFill>
                  <a:srgbClr val="000000"/>
                </a:solidFill>
                <a:effectLst/>
              </a:rPr>
              <a:t>. K vážení se používá rovnoramenných vah, které jsou mírně upraveny tak, aby se předmět mohl ponořit do kapaliny známé hustoty a mohl se tedy vážit ve vzduchu nebo v kapalině. </a:t>
            </a:r>
            <a:endParaRPr lang="cs-CZ" sz="2000" dirty="0"/>
          </a:p>
        </p:txBody>
      </p:sp>
      <p:sp>
        <p:nvSpPr>
          <p:cNvPr id="5" name="Rectangle 5">
            <a:extLst>
              <a:ext uri="{FF2B5EF4-FFF2-40B4-BE49-F238E27FC236}">
                <a16:creationId xmlns:a16="http://schemas.microsoft.com/office/drawing/2014/main" id="{3EE23E37-D611-45C0-9BB5-FAB77CF5435A}"/>
              </a:ext>
            </a:extLst>
          </p:cNvPr>
          <p:cNvSpPr>
            <a:spLocks noChangeArrowheads="1"/>
          </p:cNvSpPr>
          <p:nvPr/>
        </p:nvSpPr>
        <p:spPr bwMode="auto">
          <a:xfrm rot="10800000" flipV="1">
            <a:off x="257175" y="4022200"/>
            <a:ext cx="8753473" cy="10156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defTabSz="914400"/>
            <a:r>
              <a:rPr kumimoji="0" lang="cs-CZ" altLang="cs-CZ" sz="2000" b="0" i="0" u="none" strike="noStrike" cap="none" normalizeH="0" baseline="0" dirty="0">
                <a:ln>
                  <a:noFill/>
                </a:ln>
                <a:solidFill>
                  <a:srgbClr val="000000"/>
                </a:solidFill>
                <a:effectLst/>
                <a:latin typeface="+mn-lt"/>
              </a:rPr>
              <a:t>Na začátku měření, kdy jsou obě tělesa ve vzduchu, je počáteční vzdálenost pro obě ramena stejná (</a:t>
            </a:r>
            <a:r>
              <a:rPr lang="cs-CZ" altLang="cs-CZ" sz="2000" i="1" dirty="0">
                <a:solidFill>
                  <a:srgbClr val="000000"/>
                </a:solidFill>
                <a:latin typeface="+mn-lt"/>
              </a:rPr>
              <a:t>d</a:t>
            </a:r>
            <a:r>
              <a:rPr lang="cs-CZ" altLang="cs-CZ" sz="2000" baseline="-30000" dirty="0">
                <a:solidFill>
                  <a:srgbClr val="000000"/>
                </a:solidFill>
                <a:latin typeface="+mn-lt"/>
              </a:rPr>
              <a:t>1</a:t>
            </a:r>
            <a:r>
              <a:rPr lang="cs-CZ" altLang="cs-CZ" sz="2000" dirty="0">
                <a:solidFill>
                  <a:srgbClr val="000000"/>
                </a:solidFill>
                <a:latin typeface="+mn-lt"/>
              </a:rPr>
              <a:t> </a:t>
            </a:r>
            <a:r>
              <a:rPr kumimoji="0" lang="cs-CZ" altLang="cs-CZ" sz="2000" b="0" i="0" u="none" strike="noStrike" cap="none" normalizeH="0" baseline="0" dirty="0">
                <a:ln>
                  <a:noFill/>
                </a:ln>
                <a:solidFill>
                  <a:srgbClr val="000000"/>
                </a:solidFill>
                <a:effectLst/>
                <a:latin typeface="+mn-lt"/>
              </a:rPr>
              <a:t>= </a:t>
            </a:r>
            <a:r>
              <a:rPr lang="cs-CZ" altLang="cs-CZ" sz="2000" i="1" dirty="0">
                <a:solidFill>
                  <a:srgbClr val="000000"/>
                </a:solidFill>
                <a:latin typeface="+mn-lt"/>
              </a:rPr>
              <a:t>d</a:t>
            </a:r>
            <a:r>
              <a:rPr lang="cs-CZ" altLang="cs-CZ" sz="2000" baseline="-30000" dirty="0">
                <a:solidFill>
                  <a:srgbClr val="000000"/>
                </a:solidFill>
                <a:latin typeface="+mn-lt"/>
              </a:rPr>
              <a:t>2</a:t>
            </a:r>
            <a:r>
              <a:rPr kumimoji="0" lang="cs-CZ" altLang="cs-CZ" sz="2000" b="0" i="0" u="none" strike="noStrike" cap="none" normalizeH="0" baseline="0" dirty="0">
                <a:ln>
                  <a:noFill/>
                </a:ln>
                <a:solidFill>
                  <a:srgbClr val="000000"/>
                </a:solidFill>
                <a:effectLst/>
                <a:latin typeface="+mn-lt"/>
              </a:rPr>
              <a:t>). Jedno z těles následně celé ponoříme do vody o hustotě </a:t>
            </a:r>
            <a:r>
              <a:rPr kumimoji="0" lang="cs-CZ" altLang="cs-CZ" sz="2000" b="0" i="1" u="none" strike="noStrike" cap="none" normalizeH="0" baseline="0" dirty="0" err="1">
                <a:ln>
                  <a:noFill/>
                </a:ln>
                <a:solidFill>
                  <a:srgbClr val="000000"/>
                </a:solidFill>
                <a:effectLst/>
                <a:latin typeface="+mn-lt"/>
              </a:rPr>
              <a:t>ρ</a:t>
            </a:r>
            <a:r>
              <a:rPr kumimoji="0" lang="cs-CZ" altLang="cs-CZ" sz="2000" b="0" i="0" u="none" strike="noStrike" cap="none" normalizeH="0" baseline="-30000" dirty="0" err="1">
                <a:ln>
                  <a:noFill/>
                </a:ln>
                <a:solidFill>
                  <a:srgbClr val="000000"/>
                </a:solidFill>
                <a:effectLst/>
                <a:latin typeface="+mn-lt"/>
              </a:rPr>
              <a:t>v</a:t>
            </a:r>
            <a:r>
              <a:rPr kumimoji="0" lang="cs-CZ" altLang="cs-CZ" sz="2000" b="0" i="0" u="none" strike="noStrike" cap="none" normalizeH="0" baseline="0" dirty="0">
                <a:ln>
                  <a:noFill/>
                </a:ln>
                <a:solidFill>
                  <a:srgbClr val="000000"/>
                </a:solidFill>
                <a:effectLst/>
                <a:latin typeface="+mn-lt"/>
              </a:rPr>
              <a:t>, tím se poruší rovnováha </a:t>
            </a:r>
            <a:r>
              <a:rPr lang="cs-CZ" altLang="cs-CZ" sz="2000" dirty="0">
                <a:solidFill>
                  <a:srgbClr val="000000"/>
                </a:solidFill>
              </a:rPr>
              <a:t>(</a:t>
            </a:r>
            <a:r>
              <a:rPr lang="cs-CZ" altLang="cs-CZ" sz="2000" i="1" dirty="0">
                <a:solidFill>
                  <a:srgbClr val="000000"/>
                </a:solidFill>
              </a:rPr>
              <a:t>d</a:t>
            </a:r>
            <a:r>
              <a:rPr lang="cs-CZ" altLang="cs-CZ" sz="2000" baseline="-30000" dirty="0">
                <a:solidFill>
                  <a:srgbClr val="000000"/>
                </a:solidFill>
              </a:rPr>
              <a:t>1</a:t>
            </a:r>
            <a:r>
              <a:rPr lang="cs-CZ" altLang="cs-CZ" sz="2000" dirty="0">
                <a:solidFill>
                  <a:srgbClr val="000000"/>
                </a:solidFill>
              </a:rPr>
              <a:t> ≠ </a:t>
            </a:r>
            <a:r>
              <a:rPr lang="cs-CZ" altLang="cs-CZ" sz="2000" i="1" dirty="0">
                <a:solidFill>
                  <a:srgbClr val="000000"/>
                </a:solidFill>
              </a:rPr>
              <a:t>d</a:t>
            </a:r>
            <a:r>
              <a:rPr lang="cs-CZ" altLang="cs-CZ" sz="2000" baseline="-30000" dirty="0">
                <a:solidFill>
                  <a:srgbClr val="000000"/>
                </a:solidFill>
              </a:rPr>
              <a:t>2</a:t>
            </a:r>
            <a:r>
              <a:rPr lang="cs-CZ" altLang="cs-CZ" sz="2000" dirty="0">
                <a:solidFill>
                  <a:srgbClr val="000000"/>
                </a:solidFill>
              </a:rPr>
              <a:t>)</a:t>
            </a:r>
            <a:r>
              <a:rPr kumimoji="0" lang="cs-CZ" altLang="cs-CZ" sz="2000" b="0" i="0" u="none" strike="noStrike" cap="none" normalizeH="0" baseline="0" dirty="0">
                <a:ln>
                  <a:noFill/>
                </a:ln>
                <a:solidFill>
                  <a:srgbClr val="000000"/>
                </a:solidFill>
                <a:effectLst/>
                <a:latin typeface="+mn-lt"/>
              </a:rPr>
              <a:t>.</a:t>
            </a:r>
            <a:endParaRPr kumimoji="0" lang="cs-CZ" altLang="cs-CZ" sz="2000" b="0" i="0" u="none" strike="noStrike" cap="none" normalizeH="0" baseline="0" dirty="0">
              <a:ln>
                <a:noFill/>
              </a:ln>
              <a:solidFill>
                <a:schemeClr val="tx1"/>
              </a:solidFill>
              <a:effectLst/>
              <a:latin typeface="+mn-lt"/>
            </a:endParaRPr>
          </a:p>
        </p:txBody>
      </p:sp>
      <p:sp>
        <p:nvSpPr>
          <p:cNvPr id="7" name="TextovéPole 6">
            <a:extLst>
              <a:ext uri="{FF2B5EF4-FFF2-40B4-BE49-F238E27FC236}">
                <a16:creationId xmlns:a16="http://schemas.microsoft.com/office/drawing/2014/main" id="{424B724B-E6FA-450A-A9DE-2AD1E5BD0D31}"/>
              </a:ext>
            </a:extLst>
          </p:cNvPr>
          <p:cNvSpPr txBox="1"/>
          <p:nvPr/>
        </p:nvSpPr>
        <p:spPr>
          <a:xfrm>
            <a:off x="2133600" y="5148977"/>
            <a:ext cx="3619500" cy="400110"/>
          </a:xfrm>
          <a:prstGeom prst="rect">
            <a:avLst/>
          </a:prstGeom>
          <a:noFill/>
        </p:spPr>
        <p:txBody>
          <a:bodyPr wrap="square">
            <a:spAutoFit/>
          </a:bodyPr>
          <a:lstStyle/>
          <a:p>
            <a:r>
              <a:rPr lang="el-GR" sz="2000" b="0" i="0" u="none" strike="noStrike" dirty="0">
                <a:solidFill>
                  <a:srgbClr val="000000"/>
                </a:solidFill>
                <a:effectLst/>
              </a:rPr>
              <a:t>ρ</a:t>
            </a:r>
            <a:r>
              <a:rPr lang="cs-CZ" sz="2000" b="0" i="0" u="none" strike="noStrike" baseline="-25000" dirty="0">
                <a:solidFill>
                  <a:srgbClr val="000000"/>
                </a:solidFill>
                <a:effectLst/>
              </a:rPr>
              <a:t>t </a:t>
            </a:r>
            <a:r>
              <a:rPr lang="cs-CZ" sz="2000" b="0" i="0" u="none" strike="noStrike" dirty="0">
                <a:solidFill>
                  <a:srgbClr val="000000"/>
                </a:solidFill>
                <a:effectLst/>
              </a:rPr>
              <a:t>= (</a:t>
            </a:r>
            <a:r>
              <a:rPr lang="el-GR" sz="2000" b="0" i="0" u="none" strike="noStrike" dirty="0">
                <a:solidFill>
                  <a:srgbClr val="000000"/>
                </a:solidFill>
                <a:effectLst/>
              </a:rPr>
              <a:t>ρ</a:t>
            </a:r>
            <a:r>
              <a:rPr lang="cs-CZ" sz="2000" b="0" i="0" u="none" strike="noStrike" baseline="-25000" dirty="0">
                <a:solidFill>
                  <a:srgbClr val="000000"/>
                </a:solidFill>
                <a:effectLst/>
              </a:rPr>
              <a:t>k</a:t>
            </a:r>
            <a:r>
              <a:rPr lang="cs-CZ" sz="2000" b="0" i="0" u="none" strike="noStrike" dirty="0">
                <a:solidFill>
                  <a:srgbClr val="000000"/>
                </a:solidFill>
                <a:effectLst/>
              </a:rPr>
              <a:t>.m</a:t>
            </a:r>
            <a:r>
              <a:rPr lang="cs-CZ" sz="2000" b="0" i="0" u="none" strike="noStrike" baseline="-25000" dirty="0">
                <a:solidFill>
                  <a:srgbClr val="000000"/>
                </a:solidFill>
                <a:effectLst/>
              </a:rPr>
              <a:t>z1 </a:t>
            </a:r>
            <a:r>
              <a:rPr lang="cs-CZ" sz="2000" b="0" i="0" u="none" strike="noStrike" dirty="0">
                <a:solidFill>
                  <a:srgbClr val="000000"/>
                </a:solidFill>
                <a:effectLst/>
              </a:rPr>
              <a:t>− </a:t>
            </a:r>
            <a:r>
              <a:rPr lang="el-GR" sz="2000" b="0" i="0" u="none" strike="noStrike" dirty="0">
                <a:solidFill>
                  <a:srgbClr val="000000"/>
                </a:solidFill>
                <a:effectLst/>
              </a:rPr>
              <a:t>ρ</a:t>
            </a:r>
            <a:r>
              <a:rPr lang="cs-CZ" sz="2000" b="0" i="0" u="none" strike="noStrike" baseline="-25000" dirty="0">
                <a:solidFill>
                  <a:srgbClr val="000000"/>
                </a:solidFill>
                <a:effectLst/>
              </a:rPr>
              <a:t>VZ</a:t>
            </a:r>
            <a:r>
              <a:rPr lang="cs-CZ" sz="2000" b="0" i="0" u="none" strike="noStrike" dirty="0">
                <a:solidFill>
                  <a:srgbClr val="000000"/>
                </a:solidFill>
                <a:effectLst/>
              </a:rPr>
              <a:t>.m</a:t>
            </a:r>
            <a:r>
              <a:rPr lang="cs-CZ" sz="2000" b="0" i="0" u="none" strike="noStrike" baseline="-25000" dirty="0">
                <a:solidFill>
                  <a:srgbClr val="000000"/>
                </a:solidFill>
                <a:effectLst/>
              </a:rPr>
              <a:t>z2</a:t>
            </a:r>
            <a:r>
              <a:rPr lang="cs-CZ" sz="2000" b="0" i="0" u="none" strike="noStrike" dirty="0">
                <a:solidFill>
                  <a:srgbClr val="000000"/>
                </a:solidFill>
                <a:effectLst/>
              </a:rPr>
              <a:t>)/(m</a:t>
            </a:r>
            <a:r>
              <a:rPr lang="cs-CZ" sz="2000" b="0" i="0" u="none" strike="noStrike" baseline="-25000" dirty="0">
                <a:solidFill>
                  <a:srgbClr val="000000"/>
                </a:solidFill>
                <a:effectLst/>
              </a:rPr>
              <a:t>z1 </a:t>
            </a:r>
            <a:r>
              <a:rPr lang="cs-CZ" sz="2000" b="0" i="0" u="none" strike="noStrike" dirty="0">
                <a:solidFill>
                  <a:srgbClr val="000000"/>
                </a:solidFill>
                <a:effectLst/>
              </a:rPr>
              <a:t>− m</a:t>
            </a:r>
            <a:r>
              <a:rPr lang="cs-CZ" sz="2000" b="0" i="0" u="none" strike="noStrike" baseline="-25000" dirty="0">
                <a:solidFill>
                  <a:srgbClr val="000000"/>
                </a:solidFill>
                <a:effectLst/>
              </a:rPr>
              <a:t>z2</a:t>
            </a:r>
            <a:r>
              <a:rPr lang="cs-CZ" sz="2000" b="0" i="0" u="none" strike="noStrike" dirty="0">
                <a:solidFill>
                  <a:srgbClr val="000000"/>
                </a:solidFill>
                <a:effectLst/>
              </a:rPr>
              <a:t>)</a:t>
            </a:r>
            <a:endParaRPr lang="cs-CZ" sz="2000" dirty="0"/>
          </a:p>
        </p:txBody>
      </p:sp>
      <p:sp>
        <p:nvSpPr>
          <p:cNvPr id="14" name="TextovéPole 13">
            <a:extLst>
              <a:ext uri="{FF2B5EF4-FFF2-40B4-BE49-F238E27FC236}">
                <a16:creationId xmlns:a16="http://schemas.microsoft.com/office/drawing/2014/main" id="{52833AD4-59EB-4472-9090-ED8A7BBD9F62}"/>
              </a:ext>
            </a:extLst>
          </p:cNvPr>
          <p:cNvSpPr txBox="1"/>
          <p:nvPr/>
        </p:nvSpPr>
        <p:spPr>
          <a:xfrm>
            <a:off x="180975" y="5712171"/>
            <a:ext cx="6286500" cy="400110"/>
          </a:xfrm>
          <a:prstGeom prst="rect">
            <a:avLst/>
          </a:prstGeom>
          <a:noFill/>
        </p:spPr>
        <p:txBody>
          <a:bodyPr wrap="square">
            <a:spAutoFit/>
          </a:bodyPr>
          <a:lstStyle/>
          <a:p>
            <a:r>
              <a:rPr lang="cs-CZ" sz="2000" b="0" i="0" dirty="0">
                <a:solidFill>
                  <a:srgbClr val="000000"/>
                </a:solidFill>
                <a:effectLst/>
              </a:rPr>
              <a:t>Pokud se rozhodneme zanedbat vztlak ve vzduchu</a:t>
            </a:r>
            <a:endParaRPr lang="cs-CZ" sz="2000" dirty="0"/>
          </a:p>
        </p:txBody>
      </p:sp>
      <p:sp>
        <p:nvSpPr>
          <p:cNvPr id="9" name="TextovéPole 8">
            <a:extLst>
              <a:ext uri="{FF2B5EF4-FFF2-40B4-BE49-F238E27FC236}">
                <a16:creationId xmlns:a16="http://schemas.microsoft.com/office/drawing/2014/main" id="{55BAC908-EEC5-4F28-BAF5-F32DFD131EF0}"/>
              </a:ext>
            </a:extLst>
          </p:cNvPr>
          <p:cNvSpPr txBox="1"/>
          <p:nvPr/>
        </p:nvSpPr>
        <p:spPr>
          <a:xfrm>
            <a:off x="3067050" y="6217438"/>
            <a:ext cx="2219325" cy="400110"/>
          </a:xfrm>
          <a:prstGeom prst="rect">
            <a:avLst/>
          </a:prstGeom>
          <a:noFill/>
        </p:spPr>
        <p:txBody>
          <a:bodyPr wrap="square">
            <a:spAutoFit/>
          </a:bodyPr>
          <a:lstStyle/>
          <a:p>
            <a:r>
              <a:rPr lang="el-GR" sz="2000" b="0" i="0" u="none" strike="noStrike" dirty="0">
                <a:solidFill>
                  <a:srgbClr val="000000"/>
                </a:solidFill>
                <a:effectLst/>
              </a:rPr>
              <a:t>ρ</a:t>
            </a:r>
            <a:r>
              <a:rPr lang="cs-CZ" sz="2000" b="0" i="0" u="none" strike="noStrike" baseline="-25000" dirty="0">
                <a:solidFill>
                  <a:srgbClr val="000000"/>
                </a:solidFill>
                <a:effectLst/>
              </a:rPr>
              <a:t>t </a:t>
            </a:r>
            <a:r>
              <a:rPr lang="cs-CZ" sz="2000" b="0" i="0" u="none" strike="noStrike" dirty="0">
                <a:solidFill>
                  <a:srgbClr val="000000"/>
                </a:solidFill>
                <a:effectLst/>
              </a:rPr>
              <a:t>= m</a:t>
            </a:r>
            <a:r>
              <a:rPr lang="cs-CZ" sz="2000" b="0" i="0" u="none" strike="noStrike" baseline="-25000" dirty="0">
                <a:solidFill>
                  <a:srgbClr val="000000"/>
                </a:solidFill>
                <a:effectLst/>
              </a:rPr>
              <a:t>z1</a:t>
            </a:r>
            <a:r>
              <a:rPr lang="cs-CZ" sz="2000" b="0" i="0" u="none" strike="noStrike" dirty="0">
                <a:solidFill>
                  <a:srgbClr val="000000"/>
                </a:solidFill>
                <a:effectLst/>
              </a:rPr>
              <a:t>/(m</a:t>
            </a:r>
            <a:r>
              <a:rPr lang="cs-CZ" sz="2000" b="0" i="0" u="none" strike="noStrike" baseline="-25000" dirty="0">
                <a:solidFill>
                  <a:srgbClr val="000000"/>
                </a:solidFill>
                <a:effectLst/>
              </a:rPr>
              <a:t>z1 </a:t>
            </a:r>
            <a:r>
              <a:rPr lang="cs-CZ" sz="2000" b="0" i="0" u="none" strike="noStrike" dirty="0">
                <a:solidFill>
                  <a:srgbClr val="000000"/>
                </a:solidFill>
                <a:effectLst/>
              </a:rPr>
              <a:t>− m</a:t>
            </a:r>
            <a:r>
              <a:rPr lang="cs-CZ" sz="2000" b="0" i="0" u="none" strike="noStrike" baseline="-25000" dirty="0">
                <a:solidFill>
                  <a:srgbClr val="000000"/>
                </a:solidFill>
                <a:effectLst/>
              </a:rPr>
              <a:t>z2</a:t>
            </a:r>
            <a:r>
              <a:rPr lang="cs-CZ" sz="2000" b="0" i="0" u="none" strike="noStrike" dirty="0">
                <a:solidFill>
                  <a:srgbClr val="000000"/>
                </a:solidFill>
                <a:effectLst/>
              </a:rPr>
              <a:t>)</a:t>
            </a:r>
            <a:endParaRPr lang="cs-CZ" sz="2000" dirty="0"/>
          </a:p>
        </p:txBody>
      </p:sp>
      <p:pic>
        <p:nvPicPr>
          <p:cNvPr id="10" name="Picture 2">
            <a:extLst>
              <a:ext uri="{FF2B5EF4-FFF2-40B4-BE49-F238E27FC236}">
                <a16:creationId xmlns:a16="http://schemas.microsoft.com/office/drawing/2014/main" id="{D3072F10-012F-48EC-B15B-4A6A9EB6E7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0912" y="2146102"/>
            <a:ext cx="1702442" cy="1679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0979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F2FB2526-C329-4AFF-A406-88B1721F6B0F}"/>
              </a:ext>
            </a:extLst>
          </p:cNvPr>
          <p:cNvSpPr txBox="1"/>
          <p:nvPr/>
        </p:nvSpPr>
        <p:spPr>
          <a:xfrm>
            <a:off x="204787" y="669757"/>
            <a:ext cx="8734425" cy="1015663"/>
          </a:xfrm>
          <a:prstGeom prst="rect">
            <a:avLst/>
          </a:prstGeom>
          <a:noFill/>
        </p:spPr>
        <p:txBody>
          <a:bodyPr wrap="square">
            <a:spAutoFit/>
          </a:bodyPr>
          <a:lstStyle/>
          <a:p>
            <a:pPr algn="just"/>
            <a:r>
              <a:rPr lang="cs-CZ" sz="2000" b="0" i="0" dirty="0">
                <a:solidFill>
                  <a:srgbClr val="000000"/>
                </a:solidFill>
                <a:effectLst/>
              </a:rPr>
              <a:t>Zlatý předmět má na vzduchu hmotnost 96,25 g. Ponořen ve vodě je vyvážen závažím o hmotnosti 90,25 g. Rozhodněte, zda je předmět dutý. Pokud ano, určete objem dutiny. Hustota zlata je 19,25 g·cm</a:t>
            </a:r>
            <a:r>
              <a:rPr lang="cs-CZ" sz="2000" b="0" i="0" baseline="30000" dirty="0">
                <a:solidFill>
                  <a:srgbClr val="000000"/>
                </a:solidFill>
                <a:effectLst/>
              </a:rPr>
              <a:t>-3</a:t>
            </a:r>
            <a:r>
              <a:rPr lang="cs-CZ" sz="2000" b="0" i="0" dirty="0">
                <a:solidFill>
                  <a:srgbClr val="000000"/>
                </a:solidFill>
                <a:effectLst/>
              </a:rPr>
              <a:t>.</a:t>
            </a:r>
            <a:endParaRPr lang="cs-CZ" sz="2000" dirty="0"/>
          </a:p>
        </p:txBody>
      </p:sp>
      <p:sp>
        <p:nvSpPr>
          <p:cNvPr id="2" name="TextovéPole 1">
            <a:extLst>
              <a:ext uri="{FF2B5EF4-FFF2-40B4-BE49-F238E27FC236}">
                <a16:creationId xmlns:a16="http://schemas.microsoft.com/office/drawing/2014/main" id="{320B1D9C-D82A-43B7-9FBD-B861FA640705}"/>
              </a:ext>
            </a:extLst>
          </p:cNvPr>
          <p:cNvSpPr txBox="1"/>
          <p:nvPr/>
        </p:nvSpPr>
        <p:spPr>
          <a:xfrm>
            <a:off x="238125" y="208092"/>
            <a:ext cx="1072730" cy="461665"/>
          </a:xfrm>
          <a:prstGeom prst="rect">
            <a:avLst/>
          </a:prstGeom>
          <a:noFill/>
        </p:spPr>
        <p:txBody>
          <a:bodyPr wrap="none" rtlCol="0">
            <a:spAutoFit/>
          </a:bodyPr>
          <a:lstStyle/>
          <a:p>
            <a:r>
              <a:rPr lang="cs-CZ" sz="2400" b="1" dirty="0"/>
              <a:t>Příklad</a:t>
            </a:r>
          </a:p>
        </p:txBody>
      </p:sp>
      <p:pic>
        <p:nvPicPr>
          <p:cNvPr id="30722" name="Picture 2" descr="Nákres situace a působící síly">
            <a:extLst>
              <a:ext uri="{FF2B5EF4-FFF2-40B4-BE49-F238E27FC236}">
                <a16:creationId xmlns:a16="http://schemas.microsoft.com/office/drawing/2014/main" id="{AF1285DB-AA50-4152-9ACB-9E6F67E9CF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7737" y="1466346"/>
            <a:ext cx="4181475" cy="2510564"/>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7871367D-2162-4803-8C2F-0D581656F7DE}"/>
              </a:ext>
            </a:extLst>
          </p:cNvPr>
          <p:cNvSpPr txBox="1"/>
          <p:nvPr/>
        </p:nvSpPr>
        <p:spPr>
          <a:xfrm>
            <a:off x="185737" y="3537997"/>
            <a:ext cx="4572000" cy="1446550"/>
          </a:xfrm>
          <a:prstGeom prst="rect">
            <a:avLst/>
          </a:prstGeom>
          <a:noFill/>
        </p:spPr>
        <p:txBody>
          <a:bodyPr wrap="square">
            <a:spAutoFit/>
          </a:bodyPr>
          <a:lstStyle/>
          <a:p>
            <a:r>
              <a:rPr lang="cs-CZ" sz="2000" b="1" dirty="0"/>
              <a:t>zlatý předmět</a:t>
            </a:r>
          </a:p>
          <a:p>
            <a:r>
              <a:rPr lang="cs-CZ" sz="2000" dirty="0"/>
              <a:t>F</a:t>
            </a:r>
            <a:r>
              <a:rPr lang="cs-CZ" sz="2000" baseline="-25000" dirty="0"/>
              <a:t>G1</a:t>
            </a:r>
            <a:r>
              <a:rPr lang="cs-CZ" sz="2000" dirty="0"/>
              <a:t> = </a:t>
            </a:r>
            <a:r>
              <a:rPr lang="cs-CZ" sz="2000" dirty="0" err="1"/>
              <a:t>F</a:t>
            </a:r>
            <a:r>
              <a:rPr lang="cs-CZ" sz="2000" baseline="-25000" dirty="0" err="1"/>
              <a:t>vz</a:t>
            </a:r>
            <a:r>
              <a:rPr lang="cs-CZ" sz="2000" dirty="0"/>
              <a:t> + </a:t>
            </a:r>
            <a:r>
              <a:rPr lang="cs-CZ" sz="2000" baseline="-25000" dirty="0"/>
              <a:t>F1</a:t>
            </a:r>
          </a:p>
          <a:p>
            <a:endParaRPr lang="cs-CZ" sz="800" dirty="0"/>
          </a:p>
          <a:p>
            <a:r>
              <a:rPr lang="cs-CZ" sz="2000" dirty="0"/>
              <a:t>F</a:t>
            </a:r>
            <a:r>
              <a:rPr lang="cs-CZ" sz="2000" baseline="-25000" dirty="0"/>
              <a:t>1</a:t>
            </a:r>
            <a:r>
              <a:rPr lang="cs-CZ" sz="2000" dirty="0"/>
              <a:t>=F</a:t>
            </a:r>
            <a:r>
              <a:rPr lang="cs-CZ" sz="2000" baseline="-25000" dirty="0"/>
              <a:t>2</a:t>
            </a:r>
          </a:p>
          <a:p>
            <a:r>
              <a:rPr lang="cs-CZ" sz="2000" dirty="0"/>
              <a:t>F</a:t>
            </a:r>
            <a:r>
              <a:rPr lang="cs-CZ" sz="2000" baseline="-25000" dirty="0"/>
              <a:t>G2</a:t>
            </a:r>
            <a:r>
              <a:rPr lang="cs-CZ" sz="2000" dirty="0"/>
              <a:t> = F</a:t>
            </a:r>
            <a:r>
              <a:rPr lang="cs-CZ" sz="2000" baseline="-25000" dirty="0"/>
              <a:t>G1</a:t>
            </a:r>
            <a:r>
              <a:rPr lang="cs-CZ" sz="2000" dirty="0"/>
              <a:t> − </a:t>
            </a:r>
            <a:r>
              <a:rPr lang="cs-CZ" sz="2000" dirty="0" err="1"/>
              <a:t>F</a:t>
            </a:r>
            <a:r>
              <a:rPr lang="cs-CZ" sz="2000" baseline="-25000" dirty="0" err="1"/>
              <a:t>vz</a:t>
            </a:r>
            <a:endParaRPr lang="cs-CZ" sz="2000" baseline="-25000" dirty="0"/>
          </a:p>
        </p:txBody>
      </p:sp>
      <p:sp>
        <p:nvSpPr>
          <p:cNvPr id="9" name="TextovéPole 8">
            <a:extLst>
              <a:ext uri="{FF2B5EF4-FFF2-40B4-BE49-F238E27FC236}">
                <a16:creationId xmlns:a16="http://schemas.microsoft.com/office/drawing/2014/main" id="{20B0A0C4-838C-4961-80F9-6C067B3999D2}"/>
              </a:ext>
            </a:extLst>
          </p:cNvPr>
          <p:cNvSpPr txBox="1"/>
          <p:nvPr/>
        </p:nvSpPr>
        <p:spPr>
          <a:xfrm>
            <a:off x="204786" y="5157872"/>
            <a:ext cx="6253163" cy="1446550"/>
          </a:xfrm>
          <a:prstGeom prst="rect">
            <a:avLst/>
          </a:prstGeom>
          <a:noFill/>
        </p:spPr>
        <p:txBody>
          <a:bodyPr wrap="square">
            <a:spAutoFit/>
          </a:bodyPr>
          <a:lstStyle/>
          <a:p>
            <a:r>
              <a:rPr lang="cs-CZ" sz="2000" dirty="0"/>
              <a:t>Objem V´ pro těleso bez dutiny:</a:t>
            </a:r>
          </a:p>
          <a:p>
            <a:r>
              <a:rPr lang="cs-CZ" sz="2000" dirty="0" err="1"/>
              <a:t>ρ</a:t>
            </a:r>
            <a:r>
              <a:rPr lang="cs-CZ" sz="2000" baseline="-25000" dirty="0" err="1"/>
              <a:t>Au</a:t>
            </a:r>
            <a:r>
              <a:rPr lang="cs-CZ" sz="2000" dirty="0"/>
              <a:t> = m</a:t>
            </a:r>
            <a:r>
              <a:rPr lang="cs-CZ" sz="2000" baseline="-25000" dirty="0"/>
              <a:t>1</a:t>
            </a:r>
            <a:r>
              <a:rPr lang="cs-CZ" sz="2000" dirty="0"/>
              <a:t>.V′   ⇒   V′= m</a:t>
            </a:r>
            <a:r>
              <a:rPr lang="cs-CZ" sz="2000" baseline="-25000" dirty="0"/>
              <a:t>1</a:t>
            </a:r>
            <a:r>
              <a:rPr lang="cs-CZ" sz="2000" dirty="0"/>
              <a:t>/</a:t>
            </a:r>
            <a:r>
              <a:rPr lang="cs-CZ" sz="2000" dirty="0" err="1"/>
              <a:t>ρ</a:t>
            </a:r>
            <a:r>
              <a:rPr lang="cs-CZ" sz="2000" baseline="-25000" dirty="0" err="1"/>
              <a:t>Au</a:t>
            </a:r>
            <a:endParaRPr lang="cs-CZ" sz="2000" baseline="-25000" dirty="0"/>
          </a:p>
          <a:p>
            <a:endParaRPr lang="cs-CZ" sz="800" dirty="0"/>
          </a:p>
          <a:p>
            <a:r>
              <a:rPr lang="cs-CZ" sz="2000" dirty="0"/>
              <a:t>ΔV = V−V′ = (m</a:t>
            </a:r>
            <a:r>
              <a:rPr lang="cs-CZ" sz="2000" baseline="-25000" dirty="0"/>
              <a:t>1</a:t>
            </a:r>
            <a:r>
              <a:rPr lang="cs-CZ" sz="2000" dirty="0"/>
              <a:t>−m</a:t>
            </a:r>
            <a:r>
              <a:rPr lang="cs-CZ" sz="2000" baseline="-25000" dirty="0"/>
              <a:t>2</a:t>
            </a:r>
            <a:r>
              <a:rPr lang="cs-CZ" sz="2000" dirty="0"/>
              <a:t>)/ρ − m</a:t>
            </a:r>
            <a:r>
              <a:rPr lang="cs-CZ" sz="2000" baseline="-25000" dirty="0"/>
              <a:t>1</a:t>
            </a:r>
            <a:r>
              <a:rPr lang="cs-CZ" sz="2000" dirty="0"/>
              <a:t>/</a:t>
            </a:r>
            <a:r>
              <a:rPr lang="cs-CZ" sz="2000" dirty="0" err="1"/>
              <a:t>ρ</a:t>
            </a:r>
            <a:r>
              <a:rPr lang="cs-CZ" sz="2000" baseline="-25000" dirty="0" err="1"/>
              <a:t>Au</a:t>
            </a:r>
            <a:r>
              <a:rPr lang="cs-CZ" sz="2000" dirty="0"/>
              <a:t> =</a:t>
            </a:r>
          </a:p>
          <a:p>
            <a:r>
              <a:rPr lang="cs-CZ" sz="2000" dirty="0"/>
              <a:t>   = (0,09625−0,09025)/1000 − 0,09625/19250 = </a:t>
            </a:r>
            <a:r>
              <a:rPr lang="cs-CZ" sz="2000" u="sng" dirty="0"/>
              <a:t>1cm</a:t>
            </a:r>
            <a:r>
              <a:rPr lang="cs-CZ" sz="2000" u="sng" baseline="30000" dirty="0"/>
              <a:t>3</a:t>
            </a:r>
          </a:p>
        </p:txBody>
      </p:sp>
      <p:sp>
        <p:nvSpPr>
          <p:cNvPr id="11" name="TextovéPole 10">
            <a:extLst>
              <a:ext uri="{FF2B5EF4-FFF2-40B4-BE49-F238E27FC236}">
                <a16:creationId xmlns:a16="http://schemas.microsoft.com/office/drawing/2014/main" id="{C919E007-8F3E-481B-8CBC-31472B3DCF07}"/>
              </a:ext>
            </a:extLst>
          </p:cNvPr>
          <p:cNvSpPr txBox="1"/>
          <p:nvPr/>
        </p:nvSpPr>
        <p:spPr>
          <a:xfrm>
            <a:off x="2581274" y="3553386"/>
            <a:ext cx="1085851" cy="707886"/>
          </a:xfrm>
          <a:prstGeom prst="rect">
            <a:avLst/>
          </a:prstGeom>
          <a:noFill/>
        </p:spPr>
        <p:txBody>
          <a:bodyPr wrap="square">
            <a:spAutoFit/>
          </a:bodyPr>
          <a:lstStyle/>
          <a:p>
            <a:r>
              <a:rPr lang="cs-CZ" sz="2000" b="1" dirty="0"/>
              <a:t>závaží</a:t>
            </a:r>
          </a:p>
          <a:p>
            <a:r>
              <a:rPr lang="cs-CZ" sz="2000" dirty="0"/>
              <a:t>F</a:t>
            </a:r>
            <a:r>
              <a:rPr lang="cs-CZ" sz="2000" baseline="-25000" dirty="0"/>
              <a:t>G2</a:t>
            </a:r>
            <a:r>
              <a:rPr lang="cs-CZ" sz="2000" dirty="0"/>
              <a:t> = F</a:t>
            </a:r>
            <a:r>
              <a:rPr lang="cs-CZ" sz="2000" baseline="-25000" dirty="0"/>
              <a:t>2</a:t>
            </a:r>
          </a:p>
        </p:txBody>
      </p:sp>
      <p:sp>
        <p:nvSpPr>
          <p:cNvPr id="13" name="TextovéPole 12">
            <a:extLst>
              <a:ext uri="{FF2B5EF4-FFF2-40B4-BE49-F238E27FC236}">
                <a16:creationId xmlns:a16="http://schemas.microsoft.com/office/drawing/2014/main" id="{C54C4C76-396B-41AA-BDF6-159E9EA41683}"/>
              </a:ext>
            </a:extLst>
          </p:cNvPr>
          <p:cNvSpPr txBox="1"/>
          <p:nvPr/>
        </p:nvSpPr>
        <p:spPr>
          <a:xfrm>
            <a:off x="5467350" y="4065613"/>
            <a:ext cx="2362200" cy="707886"/>
          </a:xfrm>
          <a:prstGeom prst="rect">
            <a:avLst/>
          </a:prstGeom>
          <a:noFill/>
        </p:spPr>
        <p:txBody>
          <a:bodyPr wrap="square">
            <a:spAutoFit/>
          </a:bodyPr>
          <a:lstStyle/>
          <a:p>
            <a:r>
              <a:rPr lang="cs-CZ" sz="2000" dirty="0"/>
              <a:t>m</a:t>
            </a:r>
            <a:r>
              <a:rPr lang="cs-CZ" sz="2000" baseline="-25000" dirty="0"/>
              <a:t>2</a:t>
            </a:r>
            <a:r>
              <a:rPr lang="cs-CZ" sz="2000" dirty="0"/>
              <a:t>.g = m</a:t>
            </a:r>
            <a:r>
              <a:rPr lang="cs-CZ" sz="2000" baseline="-25000" dirty="0"/>
              <a:t>1</a:t>
            </a:r>
            <a:r>
              <a:rPr lang="cs-CZ" sz="2000" dirty="0"/>
              <a:t>.g.− </a:t>
            </a:r>
            <a:r>
              <a:rPr lang="cs-CZ" sz="2000" dirty="0" err="1"/>
              <a:t>V.ρ.g</a:t>
            </a:r>
            <a:endParaRPr lang="cs-CZ" sz="2000" dirty="0"/>
          </a:p>
          <a:p>
            <a:r>
              <a:rPr lang="cs-CZ" sz="2000" dirty="0"/>
              <a:t>V = (m</a:t>
            </a:r>
            <a:r>
              <a:rPr lang="cs-CZ" sz="2000" baseline="-25000" dirty="0"/>
              <a:t>1</a:t>
            </a:r>
            <a:r>
              <a:rPr lang="cs-CZ" sz="2000" dirty="0"/>
              <a:t> − m</a:t>
            </a:r>
            <a:r>
              <a:rPr lang="cs-CZ" sz="2000" baseline="-25000" dirty="0"/>
              <a:t>2</a:t>
            </a:r>
            <a:r>
              <a:rPr lang="cs-CZ" sz="2000" dirty="0"/>
              <a:t>)/ρ</a:t>
            </a:r>
          </a:p>
        </p:txBody>
      </p:sp>
      <p:sp>
        <p:nvSpPr>
          <p:cNvPr id="15" name="TextovéPole 14">
            <a:extLst>
              <a:ext uri="{FF2B5EF4-FFF2-40B4-BE49-F238E27FC236}">
                <a16:creationId xmlns:a16="http://schemas.microsoft.com/office/drawing/2014/main" id="{8AAA79BF-2781-4CB7-83AC-B8533D604147}"/>
              </a:ext>
            </a:extLst>
          </p:cNvPr>
          <p:cNvSpPr txBox="1"/>
          <p:nvPr/>
        </p:nvSpPr>
        <p:spPr>
          <a:xfrm>
            <a:off x="4667249" y="5157872"/>
            <a:ext cx="4181474" cy="707886"/>
          </a:xfrm>
          <a:prstGeom prst="rect">
            <a:avLst/>
          </a:prstGeom>
          <a:noFill/>
        </p:spPr>
        <p:txBody>
          <a:bodyPr wrap="square">
            <a:spAutoFit/>
          </a:bodyPr>
          <a:lstStyle/>
          <a:p>
            <a:pPr algn="just"/>
            <a:r>
              <a:rPr lang="cs-CZ" sz="2000" dirty="0"/>
              <a:t>Zlatý předmět dutý je a objem dutiny je přibližně 1 cm</a:t>
            </a:r>
            <a:r>
              <a:rPr lang="cs-CZ" sz="2000" baseline="30000" dirty="0"/>
              <a:t>3</a:t>
            </a:r>
            <a:r>
              <a:rPr lang="cs-CZ" sz="2000" dirty="0"/>
              <a:t>.</a:t>
            </a:r>
          </a:p>
        </p:txBody>
      </p:sp>
      <p:sp>
        <p:nvSpPr>
          <p:cNvPr id="17" name="TextovéPole 16">
            <a:extLst>
              <a:ext uri="{FF2B5EF4-FFF2-40B4-BE49-F238E27FC236}">
                <a16:creationId xmlns:a16="http://schemas.microsoft.com/office/drawing/2014/main" id="{7EF2891C-6823-453D-94FA-3DBBC4BB7CEE}"/>
              </a:ext>
            </a:extLst>
          </p:cNvPr>
          <p:cNvSpPr txBox="1"/>
          <p:nvPr/>
        </p:nvSpPr>
        <p:spPr>
          <a:xfrm>
            <a:off x="3438524" y="1781634"/>
            <a:ext cx="1228725" cy="707886"/>
          </a:xfrm>
          <a:prstGeom prst="rect">
            <a:avLst/>
          </a:prstGeom>
          <a:noFill/>
        </p:spPr>
        <p:txBody>
          <a:bodyPr wrap="square">
            <a:spAutoFit/>
          </a:bodyPr>
          <a:lstStyle/>
          <a:p>
            <a:r>
              <a:rPr lang="cs-CZ" sz="2000" dirty="0"/>
              <a:t>F</a:t>
            </a:r>
            <a:r>
              <a:rPr lang="cs-CZ" sz="2000" baseline="-25000" dirty="0"/>
              <a:t>G</a:t>
            </a:r>
            <a:r>
              <a:rPr lang="cs-CZ" sz="2000" dirty="0"/>
              <a:t> = </a:t>
            </a:r>
            <a:r>
              <a:rPr lang="cs-CZ" sz="2000" dirty="0" err="1"/>
              <a:t>m.g</a:t>
            </a:r>
            <a:endParaRPr lang="cs-CZ" sz="2000" dirty="0"/>
          </a:p>
          <a:p>
            <a:r>
              <a:rPr lang="cs-CZ" sz="2000" dirty="0" err="1"/>
              <a:t>F</a:t>
            </a:r>
            <a:r>
              <a:rPr lang="cs-CZ" sz="2000" baseline="-25000" dirty="0" err="1"/>
              <a:t>vz</a:t>
            </a:r>
            <a:r>
              <a:rPr lang="cs-CZ" sz="2000" dirty="0"/>
              <a:t> = </a:t>
            </a:r>
            <a:r>
              <a:rPr lang="cs-CZ" sz="2000" dirty="0" err="1"/>
              <a:t>V.ρ.g</a:t>
            </a:r>
            <a:endParaRPr lang="cs-CZ" sz="2000" dirty="0"/>
          </a:p>
        </p:txBody>
      </p:sp>
      <p:sp>
        <p:nvSpPr>
          <p:cNvPr id="19" name="TextovéPole 18">
            <a:extLst>
              <a:ext uri="{FF2B5EF4-FFF2-40B4-BE49-F238E27FC236}">
                <a16:creationId xmlns:a16="http://schemas.microsoft.com/office/drawing/2014/main" id="{2B279D10-8CEF-4B14-A43B-DF83FEE3B9B5}"/>
              </a:ext>
            </a:extLst>
          </p:cNvPr>
          <p:cNvSpPr txBox="1"/>
          <p:nvPr/>
        </p:nvSpPr>
        <p:spPr>
          <a:xfrm>
            <a:off x="185737" y="1850719"/>
            <a:ext cx="3829049" cy="1323439"/>
          </a:xfrm>
          <a:prstGeom prst="rect">
            <a:avLst/>
          </a:prstGeom>
          <a:noFill/>
        </p:spPr>
        <p:txBody>
          <a:bodyPr wrap="square">
            <a:spAutoFit/>
          </a:bodyPr>
          <a:lstStyle/>
          <a:p>
            <a:r>
              <a:rPr lang="cs-CZ" sz="2000" dirty="0"/>
              <a:t>m</a:t>
            </a:r>
            <a:r>
              <a:rPr lang="cs-CZ" sz="2000" baseline="-25000" dirty="0"/>
              <a:t>1</a:t>
            </a:r>
            <a:r>
              <a:rPr lang="cs-CZ" sz="2000" dirty="0"/>
              <a:t> = </a:t>
            </a:r>
            <a:r>
              <a:rPr lang="cs-CZ" sz="2000" b="0" i="0" dirty="0">
                <a:solidFill>
                  <a:srgbClr val="000000"/>
                </a:solidFill>
                <a:effectLst/>
              </a:rPr>
              <a:t>96,25 g = </a:t>
            </a:r>
            <a:r>
              <a:rPr lang="cs-CZ" sz="2000" dirty="0"/>
              <a:t>0,09625 kg</a:t>
            </a:r>
          </a:p>
          <a:p>
            <a:r>
              <a:rPr lang="cs-CZ" sz="2000" dirty="0"/>
              <a:t>m</a:t>
            </a:r>
            <a:r>
              <a:rPr lang="cs-CZ" sz="2000" baseline="-25000" dirty="0"/>
              <a:t>2</a:t>
            </a:r>
            <a:r>
              <a:rPr lang="cs-CZ" sz="2000" dirty="0"/>
              <a:t> = </a:t>
            </a:r>
            <a:r>
              <a:rPr lang="cs-CZ" sz="2000" b="0" i="0" dirty="0">
                <a:solidFill>
                  <a:srgbClr val="000000"/>
                </a:solidFill>
                <a:effectLst/>
              </a:rPr>
              <a:t>90,25 g = </a:t>
            </a:r>
            <a:r>
              <a:rPr lang="cs-CZ" sz="2000" dirty="0"/>
              <a:t>0,09025 kg</a:t>
            </a:r>
          </a:p>
          <a:p>
            <a:r>
              <a:rPr lang="cs-CZ" sz="2000" dirty="0"/>
              <a:t>ρ = 1000 k</a:t>
            </a:r>
            <a:r>
              <a:rPr lang="cs-CZ" sz="2000" b="0" i="0" dirty="0">
                <a:solidFill>
                  <a:srgbClr val="000000"/>
                </a:solidFill>
                <a:effectLst/>
              </a:rPr>
              <a:t>g·m</a:t>
            </a:r>
            <a:r>
              <a:rPr lang="cs-CZ" sz="2000" b="0" i="0" baseline="30000" dirty="0">
                <a:solidFill>
                  <a:srgbClr val="000000"/>
                </a:solidFill>
                <a:effectLst/>
              </a:rPr>
              <a:t>-3</a:t>
            </a:r>
            <a:r>
              <a:rPr lang="cs-CZ" sz="2000" dirty="0"/>
              <a:t> </a:t>
            </a:r>
          </a:p>
          <a:p>
            <a:r>
              <a:rPr lang="cs-CZ" sz="2000" dirty="0" err="1"/>
              <a:t>ρ</a:t>
            </a:r>
            <a:r>
              <a:rPr lang="cs-CZ" sz="2000" baseline="-25000" dirty="0" err="1"/>
              <a:t>Au</a:t>
            </a:r>
            <a:r>
              <a:rPr lang="cs-CZ" sz="2000" dirty="0"/>
              <a:t> = </a:t>
            </a:r>
            <a:r>
              <a:rPr lang="cs-CZ" sz="2000" b="0" i="0" dirty="0">
                <a:solidFill>
                  <a:srgbClr val="000000"/>
                </a:solidFill>
                <a:effectLst/>
              </a:rPr>
              <a:t>19,25 g·cm</a:t>
            </a:r>
            <a:r>
              <a:rPr lang="cs-CZ" sz="2000" b="0" i="0" baseline="30000" dirty="0">
                <a:solidFill>
                  <a:srgbClr val="000000"/>
                </a:solidFill>
                <a:effectLst/>
              </a:rPr>
              <a:t>-3 </a:t>
            </a:r>
            <a:r>
              <a:rPr lang="cs-CZ" sz="2000" b="0" i="0" dirty="0">
                <a:solidFill>
                  <a:srgbClr val="000000"/>
                </a:solidFill>
                <a:effectLst/>
              </a:rPr>
              <a:t>= </a:t>
            </a:r>
            <a:r>
              <a:rPr lang="cs-CZ" sz="2000" dirty="0"/>
              <a:t>19250</a:t>
            </a:r>
            <a:r>
              <a:rPr lang="cs-CZ" sz="2000" b="0" i="0" dirty="0">
                <a:solidFill>
                  <a:srgbClr val="000000"/>
                </a:solidFill>
                <a:effectLst/>
              </a:rPr>
              <a:t> kg·m</a:t>
            </a:r>
            <a:r>
              <a:rPr lang="cs-CZ" sz="2000" b="0" i="0" baseline="30000" dirty="0">
                <a:solidFill>
                  <a:srgbClr val="000000"/>
                </a:solidFill>
                <a:effectLst/>
              </a:rPr>
              <a:t>-3</a:t>
            </a:r>
            <a:endParaRPr lang="cs-CZ" sz="2000" dirty="0"/>
          </a:p>
        </p:txBody>
      </p:sp>
    </p:spTree>
    <p:extLst>
      <p:ext uri="{BB962C8B-B14F-4D97-AF65-F5344CB8AC3E}">
        <p14:creationId xmlns:p14="http://schemas.microsoft.com/office/powerpoint/2010/main" val="39302485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E0BBE0-0DE2-46F2-934E-13081FCAE651}"/>
              </a:ext>
            </a:extLst>
          </p:cNvPr>
          <p:cNvSpPr>
            <a:spLocks noGrp="1"/>
          </p:cNvSpPr>
          <p:nvPr>
            <p:ph type="title"/>
          </p:nvPr>
        </p:nvSpPr>
        <p:spPr>
          <a:xfrm>
            <a:off x="276225" y="175935"/>
            <a:ext cx="7886700" cy="547966"/>
          </a:xfrm>
        </p:spPr>
        <p:txBody>
          <a:bodyPr>
            <a:normAutofit/>
          </a:bodyPr>
          <a:lstStyle/>
          <a:p>
            <a:r>
              <a:rPr lang="cs-CZ" sz="2400" b="1" dirty="0">
                <a:latin typeface="+mn-lt"/>
              </a:rPr>
              <a:t>Rovnováha plovoucích těles</a:t>
            </a:r>
          </a:p>
        </p:txBody>
      </p:sp>
      <p:sp>
        <p:nvSpPr>
          <p:cNvPr id="5" name="TextovéPole 4">
            <a:extLst>
              <a:ext uri="{FF2B5EF4-FFF2-40B4-BE49-F238E27FC236}">
                <a16:creationId xmlns:a16="http://schemas.microsoft.com/office/drawing/2014/main" id="{5B20487E-D090-486D-8590-16C0F9CEFF25}"/>
              </a:ext>
            </a:extLst>
          </p:cNvPr>
          <p:cNvSpPr txBox="1"/>
          <p:nvPr/>
        </p:nvSpPr>
        <p:spPr>
          <a:xfrm>
            <a:off x="166735" y="678537"/>
            <a:ext cx="8772525" cy="2246769"/>
          </a:xfrm>
          <a:prstGeom prst="rect">
            <a:avLst/>
          </a:prstGeom>
          <a:noFill/>
        </p:spPr>
        <p:txBody>
          <a:bodyPr wrap="square">
            <a:spAutoFit/>
          </a:bodyPr>
          <a:lstStyle/>
          <a:p>
            <a:pPr algn="just"/>
            <a:r>
              <a:rPr lang="cs-CZ" sz="2000" b="0" i="0" dirty="0">
                <a:solidFill>
                  <a:srgbClr val="333333"/>
                </a:solidFill>
                <a:effectLst/>
              </a:rPr>
              <a:t>Podle principu akce a reakce působí plovoucí těleso na kapalinu svou tíhou soustředěnou v jeho těžišti a rovněž kapalina působí na těleso vztlakem rovným tíze tělesa. V obecném případě tvoří tyto dvě síly dvojici, která natáčí plovoucí těleso do takové polohy, v níž obě síly leží na společné svislici, kterou nazýváme </a:t>
            </a:r>
            <a:r>
              <a:rPr lang="cs-CZ" sz="2000" b="1" i="0" dirty="0">
                <a:solidFill>
                  <a:srgbClr val="333333"/>
                </a:solidFill>
                <a:effectLst/>
              </a:rPr>
              <a:t>osou plování</a:t>
            </a:r>
            <a:r>
              <a:rPr lang="cs-CZ" sz="2000" b="0" i="0" dirty="0">
                <a:solidFill>
                  <a:srgbClr val="333333"/>
                </a:solidFill>
                <a:effectLst/>
              </a:rPr>
              <a:t>. </a:t>
            </a:r>
            <a:r>
              <a:rPr lang="cs-CZ" sz="2000" b="0" i="0" u="sng" dirty="0">
                <a:solidFill>
                  <a:srgbClr val="333333"/>
                </a:solidFill>
                <a:effectLst/>
              </a:rPr>
              <a:t>O stabilitě</a:t>
            </a:r>
            <a:r>
              <a:rPr lang="cs-CZ" sz="2000" b="0" i="0" dirty="0">
                <a:solidFill>
                  <a:srgbClr val="333333"/>
                </a:solidFill>
                <a:effectLst/>
              </a:rPr>
              <a:t> plování tělesa </a:t>
            </a:r>
            <a:r>
              <a:rPr lang="cs-CZ" sz="2000" b="0" i="0" u="sng" dirty="0">
                <a:solidFill>
                  <a:srgbClr val="333333"/>
                </a:solidFill>
                <a:effectLst/>
              </a:rPr>
              <a:t>rozhoduje vzájemná poloha tzv. </a:t>
            </a:r>
            <a:r>
              <a:rPr lang="cs-CZ" sz="2000" i="0" u="sng" dirty="0">
                <a:solidFill>
                  <a:srgbClr val="333333"/>
                </a:solidFill>
                <a:effectLst/>
              </a:rPr>
              <a:t>metacentra</a:t>
            </a:r>
            <a:r>
              <a:rPr lang="cs-CZ" sz="2000" b="0" i="0" u="sng" dirty="0">
                <a:solidFill>
                  <a:srgbClr val="333333"/>
                </a:solidFill>
                <a:effectLst/>
              </a:rPr>
              <a:t> a těžiště</a:t>
            </a:r>
            <a:r>
              <a:rPr lang="cs-CZ" sz="2000" b="0" i="0" dirty="0">
                <a:solidFill>
                  <a:srgbClr val="333333"/>
                </a:solidFill>
                <a:effectLst/>
              </a:rPr>
              <a:t>. </a:t>
            </a:r>
            <a:r>
              <a:rPr lang="cs-CZ" sz="2000" b="1" i="0" dirty="0">
                <a:solidFill>
                  <a:srgbClr val="333333"/>
                </a:solidFill>
                <a:effectLst/>
              </a:rPr>
              <a:t>Metacentrum</a:t>
            </a:r>
            <a:r>
              <a:rPr lang="cs-CZ" sz="2000" b="0" i="0" dirty="0">
                <a:solidFill>
                  <a:srgbClr val="333333"/>
                </a:solidFill>
                <a:effectLst/>
              </a:rPr>
              <a:t> je průsečík vztlakové síly s osou plování při vychýlení osy plování ze svislé polohy.</a:t>
            </a:r>
          </a:p>
        </p:txBody>
      </p:sp>
      <p:pic>
        <p:nvPicPr>
          <p:cNvPr id="13314" name="Picture 2">
            <a:extLst>
              <a:ext uri="{FF2B5EF4-FFF2-40B4-BE49-F238E27FC236}">
                <a16:creationId xmlns:a16="http://schemas.microsoft.com/office/drawing/2014/main" id="{E7501210-1A5E-45AB-8513-2C0F5ADF2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1802" y="4746873"/>
            <a:ext cx="2027622" cy="1776197"/>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TEORETICKÝ VÝKRES LODNÍHO TĚLESA">
            <a:extLst>
              <a:ext uri="{FF2B5EF4-FFF2-40B4-BE49-F238E27FC236}">
                <a16:creationId xmlns:a16="http://schemas.microsoft.com/office/drawing/2014/main" id="{0FBB3E7E-B40C-47C7-B3CB-9C14B3795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4283" y="2925306"/>
            <a:ext cx="2085141" cy="1684794"/>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TEORETICKÝ VÝKRES LODNÍHO TĚLESA">
            <a:extLst>
              <a:ext uri="{FF2B5EF4-FFF2-40B4-BE49-F238E27FC236}">
                <a16:creationId xmlns:a16="http://schemas.microsoft.com/office/drawing/2014/main" id="{B0BD5027-9F0F-49E1-A794-634DE1CBDD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2767290"/>
            <a:ext cx="1857375" cy="2466975"/>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EB82C63F-9EEF-4AD9-8B1E-9E1D9B5CD699}"/>
              </a:ext>
            </a:extLst>
          </p:cNvPr>
          <p:cNvSpPr txBox="1"/>
          <p:nvPr/>
        </p:nvSpPr>
        <p:spPr>
          <a:xfrm>
            <a:off x="166735" y="3045195"/>
            <a:ext cx="4396572" cy="3477875"/>
          </a:xfrm>
          <a:prstGeom prst="rect">
            <a:avLst/>
          </a:prstGeom>
          <a:noFill/>
        </p:spPr>
        <p:txBody>
          <a:bodyPr wrap="square">
            <a:spAutoFit/>
          </a:bodyPr>
          <a:lstStyle/>
          <a:p>
            <a:pPr algn="just"/>
            <a:r>
              <a:rPr lang="cs-CZ" sz="2000" b="0" i="0" dirty="0">
                <a:solidFill>
                  <a:srgbClr val="333333"/>
                </a:solidFill>
                <a:effectLst/>
              </a:rPr>
              <a:t>Je-li </a:t>
            </a:r>
            <a:r>
              <a:rPr lang="cs-CZ" sz="2000" b="0" i="1" dirty="0">
                <a:solidFill>
                  <a:srgbClr val="333333"/>
                </a:solidFill>
                <a:effectLst/>
              </a:rPr>
              <a:t>metacentrum nad těžištěm</a:t>
            </a:r>
            <a:r>
              <a:rPr lang="cs-CZ" sz="2000" b="0" i="0" dirty="0">
                <a:solidFill>
                  <a:srgbClr val="333333"/>
                </a:solidFill>
                <a:effectLst/>
              </a:rPr>
              <a:t>, stáčí dvojice sil, vzniklá vychýlením osy plování, těleso zpět do původní polohy</a:t>
            </a:r>
            <a:r>
              <a:rPr lang="en-US" sz="2000" b="0" i="0" dirty="0">
                <a:solidFill>
                  <a:srgbClr val="333333"/>
                </a:solidFill>
                <a:effectLst/>
              </a:rPr>
              <a:t> = </a:t>
            </a:r>
            <a:r>
              <a:rPr lang="cs-CZ" sz="2000" b="1" i="0" dirty="0">
                <a:solidFill>
                  <a:srgbClr val="333333"/>
                </a:solidFill>
                <a:effectLst/>
              </a:rPr>
              <a:t>stabilní </a:t>
            </a:r>
            <a:r>
              <a:rPr lang="en-US" sz="2000" b="1" i="0" dirty="0" err="1">
                <a:solidFill>
                  <a:srgbClr val="333333"/>
                </a:solidFill>
                <a:effectLst/>
              </a:rPr>
              <a:t>poloha</a:t>
            </a:r>
            <a:r>
              <a:rPr lang="cs-CZ" sz="2000" b="0" i="0" dirty="0">
                <a:solidFill>
                  <a:srgbClr val="333333"/>
                </a:solidFill>
                <a:effectLst/>
              </a:rPr>
              <a:t>. </a:t>
            </a:r>
          </a:p>
          <a:p>
            <a:pPr algn="just"/>
            <a:r>
              <a:rPr lang="cs-CZ" sz="2000" b="0" i="0" dirty="0">
                <a:solidFill>
                  <a:srgbClr val="333333"/>
                </a:solidFill>
                <a:effectLst/>
              </a:rPr>
              <a:t>Pokud leží </a:t>
            </a:r>
            <a:r>
              <a:rPr lang="cs-CZ" sz="2000" b="0" i="0" u="sng" dirty="0">
                <a:solidFill>
                  <a:srgbClr val="333333"/>
                </a:solidFill>
                <a:effectLst/>
              </a:rPr>
              <a:t>metacentrum pod těžištěm</a:t>
            </a:r>
            <a:r>
              <a:rPr lang="cs-CZ" sz="2000" b="0" i="0" dirty="0">
                <a:solidFill>
                  <a:srgbClr val="333333"/>
                </a:solidFill>
                <a:effectLst/>
              </a:rPr>
              <a:t>, pak by dvojice sil výchylku ještě zvětšovala</a:t>
            </a:r>
            <a:r>
              <a:rPr lang="en-US" sz="2000" b="0" i="0" dirty="0">
                <a:solidFill>
                  <a:srgbClr val="333333"/>
                </a:solidFill>
                <a:effectLst/>
              </a:rPr>
              <a:t> </a:t>
            </a:r>
            <a:r>
              <a:rPr lang="cs-CZ" sz="2000" b="0" i="0" dirty="0">
                <a:solidFill>
                  <a:srgbClr val="333333"/>
                </a:solidFill>
                <a:effectLst/>
              </a:rPr>
              <a:t>tak dlouho, pokud by těleso nepřešlo do nějaké stabilní polohy</a:t>
            </a:r>
            <a:r>
              <a:rPr lang="en-US" sz="2000" b="0" i="0" dirty="0">
                <a:solidFill>
                  <a:srgbClr val="333333"/>
                </a:solidFill>
                <a:effectLst/>
              </a:rPr>
              <a:t> = </a:t>
            </a:r>
            <a:r>
              <a:rPr lang="cs-CZ" sz="2000" b="1" i="0" dirty="0">
                <a:solidFill>
                  <a:srgbClr val="333333"/>
                </a:solidFill>
                <a:effectLst/>
              </a:rPr>
              <a:t>polo</a:t>
            </a:r>
            <a:r>
              <a:rPr lang="en-US" sz="2000" b="1" i="0" dirty="0">
                <a:solidFill>
                  <a:srgbClr val="333333"/>
                </a:solidFill>
                <a:effectLst/>
              </a:rPr>
              <a:t>ha</a:t>
            </a:r>
            <a:r>
              <a:rPr lang="cs-CZ" sz="2000" b="1" i="0" dirty="0">
                <a:solidFill>
                  <a:srgbClr val="333333"/>
                </a:solidFill>
                <a:effectLst/>
              </a:rPr>
              <a:t> labilní </a:t>
            </a:r>
            <a:r>
              <a:rPr lang="cs-CZ" sz="2000" b="0" i="0" dirty="0">
                <a:solidFill>
                  <a:srgbClr val="333333"/>
                </a:solidFill>
                <a:effectLst/>
              </a:rPr>
              <a:t>(vratk</a:t>
            </a:r>
            <a:r>
              <a:rPr lang="cs-CZ" sz="2000" dirty="0">
                <a:solidFill>
                  <a:srgbClr val="333333"/>
                </a:solidFill>
              </a:rPr>
              <a:t>á</a:t>
            </a:r>
            <a:r>
              <a:rPr lang="cs-CZ" sz="2000" b="0" i="0" dirty="0">
                <a:solidFill>
                  <a:srgbClr val="333333"/>
                </a:solidFill>
                <a:effectLst/>
              </a:rPr>
              <a:t>). </a:t>
            </a:r>
          </a:p>
          <a:p>
            <a:pPr algn="just"/>
            <a:r>
              <a:rPr lang="cs-CZ" sz="2000" b="0" i="0" dirty="0">
                <a:solidFill>
                  <a:srgbClr val="333333"/>
                </a:solidFill>
                <a:effectLst/>
              </a:rPr>
              <a:t>Pokud </a:t>
            </a:r>
            <a:r>
              <a:rPr lang="cs-CZ" sz="2000" b="0" i="0" u="sng" dirty="0">
                <a:solidFill>
                  <a:srgbClr val="333333"/>
                </a:solidFill>
                <a:effectLst/>
              </a:rPr>
              <a:t>metacentrum splývá s těžištěm tělesa</a:t>
            </a:r>
            <a:r>
              <a:rPr lang="cs-CZ" sz="2000" b="0" i="0" dirty="0">
                <a:solidFill>
                  <a:srgbClr val="333333"/>
                </a:solidFill>
                <a:effectLst/>
              </a:rPr>
              <a:t> = </a:t>
            </a:r>
            <a:r>
              <a:rPr lang="cs-CZ" sz="2000" b="1" i="0" dirty="0">
                <a:solidFill>
                  <a:srgbClr val="333333"/>
                </a:solidFill>
                <a:effectLst/>
              </a:rPr>
              <a:t>poloha indiferentní </a:t>
            </a:r>
            <a:r>
              <a:rPr lang="cs-CZ" sz="2000" b="0" i="0" dirty="0">
                <a:solidFill>
                  <a:srgbClr val="333333"/>
                </a:solidFill>
                <a:effectLst/>
              </a:rPr>
              <a:t>(volná). </a:t>
            </a:r>
            <a:endParaRPr lang="cs-CZ" sz="2000" dirty="0"/>
          </a:p>
        </p:txBody>
      </p:sp>
    </p:spTree>
    <p:extLst>
      <p:ext uri="{BB962C8B-B14F-4D97-AF65-F5344CB8AC3E}">
        <p14:creationId xmlns:p14="http://schemas.microsoft.com/office/powerpoint/2010/main" val="39114472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C9355BC2-2C6A-45D1-A9A0-8FA31DB6A6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1075" y="2494308"/>
            <a:ext cx="3990975" cy="2833592"/>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DF8D292F-0AE4-4D5B-8743-82956D8C763D}"/>
              </a:ext>
            </a:extLst>
          </p:cNvPr>
          <p:cNvSpPr txBox="1"/>
          <p:nvPr/>
        </p:nvSpPr>
        <p:spPr>
          <a:xfrm>
            <a:off x="142875" y="208709"/>
            <a:ext cx="1190625" cy="461665"/>
          </a:xfrm>
          <a:prstGeom prst="rect">
            <a:avLst/>
          </a:prstGeom>
          <a:noFill/>
        </p:spPr>
        <p:txBody>
          <a:bodyPr wrap="square">
            <a:spAutoFit/>
          </a:bodyPr>
          <a:lstStyle/>
          <a:p>
            <a:r>
              <a:rPr lang="cs-CZ" sz="2400" b="1" i="0" dirty="0">
                <a:solidFill>
                  <a:srgbClr val="000000"/>
                </a:solidFill>
                <a:effectLst/>
              </a:rPr>
              <a:t>Příklad</a:t>
            </a:r>
            <a:endParaRPr lang="cs-CZ" sz="2400" b="1" dirty="0"/>
          </a:p>
        </p:txBody>
      </p:sp>
      <p:sp>
        <p:nvSpPr>
          <p:cNvPr id="9" name="TextovéPole 8">
            <a:extLst>
              <a:ext uri="{FF2B5EF4-FFF2-40B4-BE49-F238E27FC236}">
                <a16:creationId xmlns:a16="http://schemas.microsoft.com/office/drawing/2014/main" id="{1D5C4798-678C-4438-9D2C-E43046886966}"/>
              </a:ext>
            </a:extLst>
          </p:cNvPr>
          <p:cNvSpPr txBox="1"/>
          <p:nvPr/>
        </p:nvSpPr>
        <p:spPr>
          <a:xfrm>
            <a:off x="228599" y="843677"/>
            <a:ext cx="8696325" cy="1477328"/>
          </a:xfrm>
          <a:prstGeom prst="rect">
            <a:avLst/>
          </a:prstGeom>
          <a:noFill/>
        </p:spPr>
        <p:txBody>
          <a:bodyPr wrap="square">
            <a:spAutoFit/>
          </a:bodyPr>
          <a:lstStyle/>
          <a:p>
            <a:pPr algn="just"/>
            <a:r>
              <a:rPr lang="cs-CZ" b="0" i="0" dirty="0">
                <a:effectLst/>
                <a:latin typeface="Arial" panose="020B0604020202020204" pitchFamily="34" charset="0"/>
              </a:rPr>
              <a:t>Švédská válečná loď </a:t>
            </a:r>
            <a:r>
              <a:rPr lang="cs-CZ" b="0" i="1" dirty="0" err="1">
                <a:effectLst/>
                <a:latin typeface="Arial" panose="020B0604020202020204" pitchFamily="34" charset="0"/>
              </a:rPr>
              <a:t>Vasa</a:t>
            </a:r>
            <a:r>
              <a:rPr lang="cs-CZ" b="0" i="0" dirty="0">
                <a:effectLst/>
                <a:latin typeface="Arial" panose="020B0604020202020204" pitchFamily="34" charset="0"/>
              </a:rPr>
              <a:t>  vyplula na svou první plavbu dne </a:t>
            </a:r>
            <a:r>
              <a:rPr lang="cs-CZ" b="0" i="0" u="none" strike="noStrike" dirty="0">
                <a:effectLst/>
                <a:latin typeface="Arial" panose="020B0604020202020204" pitchFamily="34" charset="0"/>
              </a:rPr>
              <a:t>10. srpna 1628</a:t>
            </a:r>
            <a:r>
              <a:rPr lang="cs-CZ" b="0" i="0" dirty="0">
                <a:effectLst/>
                <a:latin typeface="Arial" panose="020B0604020202020204" pitchFamily="34" charset="0"/>
              </a:rPr>
              <a:t> v doprovodu několika dalších lodí. Vypálila jednu slavnostní </a:t>
            </a:r>
            <a:r>
              <a:rPr lang="cs-CZ" b="0" i="0" u="none" strike="noStrike" dirty="0">
                <a:effectLst/>
                <a:latin typeface="Arial" panose="020B0604020202020204" pitchFamily="34" charset="0"/>
              </a:rPr>
              <a:t>salvu</a:t>
            </a:r>
            <a:r>
              <a:rPr lang="cs-CZ" b="0" i="0" dirty="0">
                <a:effectLst/>
                <a:latin typeface="Arial" panose="020B0604020202020204" pitchFamily="34" charset="0"/>
              </a:rPr>
              <a:t> a když opouštěla přístav, zasáhly ji postupně dva poryvy větru. Prvnímu ještě dokázala odolat, při druhém se ale naklonila tak, že do ní otevřenými dělovými střílnami vnikla voda a </a:t>
            </a:r>
            <a:r>
              <a:rPr lang="cs-CZ" b="0" i="1" dirty="0" err="1">
                <a:effectLst/>
                <a:latin typeface="Arial" panose="020B0604020202020204" pitchFamily="34" charset="0"/>
              </a:rPr>
              <a:t>Vasa</a:t>
            </a:r>
            <a:r>
              <a:rPr lang="cs-CZ" b="0" i="0" dirty="0">
                <a:effectLst/>
                <a:latin typeface="Arial" panose="020B0604020202020204" pitchFamily="34" charset="0"/>
              </a:rPr>
              <a:t> se potopila. Na její palubě zahynulo nejméně 30 členů posádky.</a:t>
            </a:r>
            <a:endParaRPr lang="cs-CZ" dirty="0"/>
          </a:p>
        </p:txBody>
      </p:sp>
      <p:sp>
        <p:nvSpPr>
          <p:cNvPr id="11" name="TextovéPole 10">
            <a:extLst>
              <a:ext uri="{FF2B5EF4-FFF2-40B4-BE49-F238E27FC236}">
                <a16:creationId xmlns:a16="http://schemas.microsoft.com/office/drawing/2014/main" id="{42CA5B2B-A208-4F15-8507-091283059925}"/>
              </a:ext>
            </a:extLst>
          </p:cNvPr>
          <p:cNvSpPr txBox="1"/>
          <p:nvPr/>
        </p:nvSpPr>
        <p:spPr>
          <a:xfrm>
            <a:off x="228599" y="2483541"/>
            <a:ext cx="3857624" cy="923330"/>
          </a:xfrm>
          <a:prstGeom prst="rect">
            <a:avLst/>
          </a:prstGeom>
          <a:noFill/>
        </p:spPr>
        <p:txBody>
          <a:bodyPr wrap="square">
            <a:spAutoFit/>
          </a:bodyPr>
          <a:lstStyle/>
          <a:p>
            <a:pPr algn="just"/>
            <a:r>
              <a:rPr lang="cs-CZ" b="0" i="0" dirty="0">
                <a:solidFill>
                  <a:srgbClr val="202122"/>
                </a:solidFill>
                <a:effectLst/>
                <a:latin typeface="Arial" panose="020B0604020202020204" pitchFamily="34" charset="0"/>
              </a:rPr>
              <a:t>Jednou z příčin byla  nedostatečná balastní zátěž (cca 1/3 nutného balastu).  </a:t>
            </a:r>
            <a:endParaRPr lang="cs-CZ" dirty="0"/>
          </a:p>
        </p:txBody>
      </p:sp>
      <p:pic>
        <p:nvPicPr>
          <p:cNvPr id="2" name="Picture 2" descr="See the source image">
            <a:extLst>
              <a:ext uri="{FF2B5EF4-FFF2-40B4-BE49-F238E27FC236}">
                <a16:creationId xmlns:a16="http://schemas.microsoft.com/office/drawing/2014/main" id="{F49A6C55-86A5-4370-9011-6C3420F514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725" y="3643106"/>
            <a:ext cx="2456645" cy="1684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360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8FDA7846-B3AF-4D94-A722-9DF55D332D53}"/>
              </a:ext>
            </a:extLst>
          </p:cNvPr>
          <p:cNvSpPr txBox="1"/>
          <p:nvPr/>
        </p:nvSpPr>
        <p:spPr>
          <a:xfrm>
            <a:off x="209550" y="784979"/>
            <a:ext cx="8724900" cy="1631216"/>
          </a:xfrm>
          <a:prstGeom prst="rect">
            <a:avLst/>
          </a:prstGeom>
          <a:noFill/>
        </p:spPr>
        <p:txBody>
          <a:bodyPr wrap="square">
            <a:spAutoFit/>
          </a:bodyPr>
          <a:lstStyle/>
          <a:p>
            <a:pPr algn="just"/>
            <a:r>
              <a:rPr lang="cs-CZ" sz="2000" b="0" i="0" dirty="0">
                <a:solidFill>
                  <a:srgbClr val="000000"/>
                </a:solidFill>
                <a:effectLst/>
              </a:rPr>
              <a:t>Obsahy průřezů válců hydraulického lisu jsou 20 cm</a:t>
            </a:r>
            <a:r>
              <a:rPr lang="cs-CZ" sz="2000" b="0" i="0" baseline="30000" dirty="0">
                <a:solidFill>
                  <a:srgbClr val="000000"/>
                </a:solidFill>
                <a:effectLst/>
              </a:rPr>
              <a:t>2</a:t>
            </a:r>
            <a:r>
              <a:rPr lang="cs-CZ" sz="2000" b="0" i="0" dirty="0">
                <a:solidFill>
                  <a:srgbClr val="000000"/>
                </a:solidFill>
                <a:effectLst/>
              </a:rPr>
              <a:t> a 800 cm</a:t>
            </a:r>
            <a:r>
              <a:rPr lang="cs-CZ" sz="2000" b="0" i="0" baseline="30000" dirty="0">
                <a:solidFill>
                  <a:srgbClr val="000000"/>
                </a:solidFill>
                <a:effectLst/>
              </a:rPr>
              <a:t>2</a:t>
            </a:r>
            <a:r>
              <a:rPr lang="cs-CZ" sz="2000" b="0" i="0" dirty="0">
                <a:solidFill>
                  <a:srgbClr val="000000"/>
                </a:solidFill>
                <a:effectLst/>
              </a:rPr>
              <a:t>. Na menší píst působí síla o velikosti 100 N. Určete: a) tlak, který tato síla vyvolá v kapalině, b) velikost tlakové síly působící na větší píst, c) dráhu, o kterou se posune větší píst, jestliže se menší píst posune o 8 cm a práci, kterou při tomto posunutí vykoná tlaková síla.</a:t>
            </a:r>
          </a:p>
        </p:txBody>
      </p:sp>
      <p:pic>
        <p:nvPicPr>
          <p:cNvPr id="11266" name="Picture 2" descr="Hydraulický lis">
            <a:extLst>
              <a:ext uri="{FF2B5EF4-FFF2-40B4-BE49-F238E27FC236}">
                <a16:creationId xmlns:a16="http://schemas.microsoft.com/office/drawing/2014/main" id="{2BBF7C1E-F35E-4218-932A-2B2E284130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7225" y="2161846"/>
            <a:ext cx="3897225" cy="1905657"/>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D4D72296-8626-4C7B-B5E2-2861F1B97A1D}"/>
              </a:ext>
            </a:extLst>
          </p:cNvPr>
          <p:cNvSpPr txBox="1"/>
          <p:nvPr/>
        </p:nvSpPr>
        <p:spPr>
          <a:xfrm>
            <a:off x="337388" y="5177076"/>
            <a:ext cx="4572000" cy="369332"/>
          </a:xfrm>
          <a:prstGeom prst="rect">
            <a:avLst/>
          </a:prstGeom>
          <a:noFill/>
        </p:spPr>
        <p:txBody>
          <a:bodyPr wrap="square">
            <a:spAutoFit/>
          </a:bodyPr>
          <a:lstStyle/>
          <a:p>
            <a:r>
              <a:rPr lang="cs-CZ" b="0" i="0" u="none" strike="noStrike" dirty="0">
                <a:solidFill>
                  <a:srgbClr val="000000"/>
                </a:solidFill>
                <a:effectLst/>
                <a:latin typeface="MathJax_Math-italic"/>
              </a:rPr>
              <a:t>p </a:t>
            </a:r>
            <a:r>
              <a:rPr lang="nl-NL" b="0" i="0" u="none" strike="noStrike" dirty="0">
                <a:solidFill>
                  <a:srgbClr val="000000"/>
                </a:solidFill>
                <a:effectLst/>
                <a:latin typeface="MathJax_Main"/>
              </a:rPr>
              <a:t>=</a:t>
            </a:r>
            <a:r>
              <a:rPr lang="cs-CZ" b="0" i="0" u="none" strike="noStrike" dirty="0">
                <a:solidFill>
                  <a:srgbClr val="000000"/>
                </a:solidFill>
                <a:effectLst/>
                <a:latin typeface="MathJax_Main"/>
              </a:rPr>
              <a:t> </a:t>
            </a:r>
            <a:r>
              <a:rPr lang="nl-NL" b="0" i="0" u="none" strike="noStrike" dirty="0">
                <a:solidFill>
                  <a:srgbClr val="000000"/>
                </a:solidFill>
                <a:effectLst/>
                <a:latin typeface="MathJax_Math-italic"/>
              </a:rPr>
              <a:t>F</a:t>
            </a:r>
            <a:r>
              <a:rPr lang="nl-NL" b="0" i="0" u="none" strike="noStrike" baseline="-25000" dirty="0">
                <a:solidFill>
                  <a:srgbClr val="000000"/>
                </a:solidFill>
                <a:effectLst/>
                <a:latin typeface="MathJax_Main"/>
              </a:rPr>
              <a:t>1</a:t>
            </a:r>
            <a:r>
              <a:rPr lang="cs-CZ" b="0" i="0" u="none" strike="noStrike" dirty="0">
                <a:solidFill>
                  <a:srgbClr val="000000"/>
                </a:solidFill>
                <a:effectLst/>
                <a:latin typeface="MathJax_Main"/>
              </a:rPr>
              <a:t>/</a:t>
            </a:r>
            <a:r>
              <a:rPr lang="nl-NL" b="0" i="0" u="none" strike="noStrike" dirty="0">
                <a:solidFill>
                  <a:srgbClr val="000000"/>
                </a:solidFill>
                <a:effectLst/>
                <a:latin typeface="MathJax_Math-italic"/>
              </a:rPr>
              <a:t>S</a:t>
            </a:r>
            <a:r>
              <a:rPr lang="nl-NL" b="0" i="0" u="none" strike="noStrike" baseline="-25000" dirty="0">
                <a:solidFill>
                  <a:srgbClr val="000000"/>
                </a:solidFill>
                <a:effectLst/>
                <a:latin typeface="MathJax_Main"/>
              </a:rPr>
              <a:t>1</a:t>
            </a:r>
            <a:r>
              <a:rPr lang="cs-CZ" b="0" i="0" u="none" strike="noStrike" dirty="0">
                <a:solidFill>
                  <a:srgbClr val="000000"/>
                </a:solidFill>
                <a:effectLst/>
                <a:latin typeface="MathJax_Main"/>
              </a:rPr>
              <a:t> </a:t>
            </a:r>
            <a:r>
              <a:rPr lang="nl-NL" b="0" i="0" u="none" strike="noStrike" dirty="0">
                <a:solidFill>
                  <a:srgbClr val="000000"/>
                </a:solidFill>
                <a:effectLst/>
                <a:latin typeface="MathJax_Main"/>
              </a:rPr>
              <a:t>=</a:t>
            </a:r>
            <a:r>
              <a:rPr lang="cs-CZ" b="0" i="0" u="none" strike="noStrike" dirty="0">
                <a:solidFill>
                  <a:srgbClr val="000000"/>
                </a:solidFill>
                <a:effectLst/>
                <a:latin typeface="MathJax_Main"/>
              </a:rPr>
              <a:t> </a:t>
            </a:r>
            <a:r>
              <a:rPr lang="nl-NL" b="0" i="0" u="none" strike="noStrike" dirty="0">
                <a:solidFill>
                  <a:srgbClr val="000000"/>
                </a:solidFill>
                <a:effectLst/>
                <a:latin typeface="MathJax_Main"/>
              </a:rPr>
              <a:t>100</a:t>
            </a:r>
            <a:r>
              <a:rPr lang="cs-CZ" b="0" i="0" u="none" strike="noStrike" dirty="0">
                <a:solidFill>
                  <a:srgbClr val="000000"/>
                </a:solidFill>
                <a:effectLst/>
                <a:latin typeface="MathJax_Main"/>
              </a:rPr>
              <a:t>/</a:t>
            </a:r>
            <a:r>
              <a:rPr lang="nl-NL" b="0" i="0" u="none" strike="noStrike" dirty="0">
                <a:solidFill>
                  <a:srgbClr val="000000"/>
                </a:solidFill>
                <a:effectLst/>
                <a:latin typeface="MathJax_Main"/>
              </a:rPr>
              <a:t>2⋅10</a:t>
            </a:r>
            <a:r>
              <a:rPr lang="nl-NL" b="0" i="0" u="none" strike="noStrike" baseline="30000" dirty="0">
                <a:solidFill>
                  <a:srgbClr val="000000"/>
                </a:solidFill>
                <a:effectLst/>
                <a:latin typeface="MathJax_Main"/>
              </a:rPr>
              <a:t>−3</a:t>
            </a:r>
            <a:r>
              <a:rPr lang="cs-CZ" b="0" i="0" u="none" strike="noStrike" baseline="30000" dirty="0">
                <a:solidFill>
                  <a:srgbClr val="000000"/>
                </a:solidFill>
                <a:effectLst/>
                <a:latin typeface="MathJax_Main"/>
              </a:rPr>
              <a:t> </a:t>
            </a:r>
            <a:r>
              <a:rPr lang="nl-NL" b="0" i="0" u="none" strike="noStrike" dirty="0">
                <a:solidFill>
                  <a:srgbClr val="000000"/>
                </a:solidFill>
                <a:effectLst/>
                <a:latin typeface="MathJax_Main"/>
              </a:rPr>
              <a:t>Pa</a:t>
            </a:r>
            <a:r>
              <a:rPr lang="cs-CZ" b="0" i="0" u="none" strike="noStrike" dirty="0">
                <a:solidFill>
                  <a:srgbClr val="000000"/>
                </a:solidFill>
                <a:effectLst/>
                <a:latin typeface="MathJax_Main"/>
              </a:rPr>
              <a:t> </a:t>
            </a:r>
            <a:r>
              <a:rPr lang="nl-NL" b="0" i="0" u="none" strike="noStrike" dirty="0">
                <a:solidFill>
                  <a:srgbClr val="000000"/>
                </a:solidFill>
                <a:effectLst/>
                <a:latin typeface="MathJax_Main"/>
              </a:rPr>
              <a:t>=</a:t>
            </a:r>
            <a:r>
              <a:rPr lang="cs-CZ" b="0" i="0" u="none" strike="noStrike" dirty="0">
                <a:solidFill>
                  <a:srgbClr val="000000"/>
                </a:solidFill>
                <a:effectLst/>
                <a:latin typeface="MathJax_Main"/>
              </a:rPr>
              <a:t> </a:t>
            </a:r>
            <a:r>
              <a:rPr lang="nl-NL" b="0" i="0" u="sng" strike="noStrike" dirty="0">
                <a:solidFill>
                  <a:srgbClr val="000000"/>
                </a:solidFill>
                <a:effectLst/>
                <a:latin typeface="MathJax_Main"/>
              </a:rPr>
              <a:t>50</a:t>
            </a:r>
            <a:r>
              <a:rPr lang="cs-CZ" b="0" i="0" u="sng" strike="noStrike" dirty="0">
                <a:solidFill>
                  <a:srgbClr val="000000"/>
                </a:solidFill>
                <a:effectLst/>
                <a:latin typeface="MathJax_Main"/>
              </a:rPr>
              <a:t> </a:t>
            </a:r>
            <a:r>
              <a:rPr lang="nl-NL" b="0" i="0" u="sng" strike="noStrike" dirty="0">
                <a:solidFill>
                  <a:srgbClr val="000000"/>
                </a:solidFill>
                <a:effectLst/>
                <a:latin typeface="MathJax_Main"/>
              </a:rPr>
              <a:t>kPa</a:t>
            </a:r>
            <a:endParaRPr lang="cs-CZ" dirty="0"/>
          </a:p>
        </p:txBody>
      </p:sp>
      <p:sp>
        <p:nvSpPr>
          <p:cNvPr id="10" name="TextovéPole 9">
            <a:extLst>
              <a:ext uri="{FF2B5EF4-FFF2-40B4-BE49-F238E27FC236}">
                <a16:creationId xmlns:a16="http://schemas.microsoft.com/office/drawing/2014/main" id="{23857ACC-D667-437D-932A-75A92273B641}"/>
              </a:ext>
            </a:extLst>
          </p:cNvPr>
          <p:cNvSpPr txBox="1"/>
          <p:nvPr/>
        </p:nvSpPr>
        <p:spPr>
          <a:xfrm>
            <a:off x="337388" y="5728098"/>
            <a:ext cx="4572000" cy="646331"/>
          </a:xfrm>
          <a:prstGeom prst="rect">
            <a:avLst/>
          </a:prstGeom>
          <a:noFill/>
        </p:spPr>
        <p:txBody>
          <a:bodyPr wrap="square">
            <a:spAutoFit/>
          </a:bodyPr>
          <a:lstStyle/>
          <a:p>
            <a:r>
              <a:rPr lang="cs-CZ" b="0" i="0" u="none" strike="noStrike" dirty="0">
                <a:solidFill>
                  <a:srgbClr val="000000"/>
                </a:solidFill>
                <a:effectLst/>
                <a:latin typeface="MathJax_Math-italic"/>
              </a:rPr>
              <a:t>p </a:t>
            </a:r>
            <a:r>
              <a:rPr lang="cs-CZ" b="0" i="0" u="none" strike="noStrike" dirty="0">
                <a:solidFill>
                  <a:srgbClr val="000000"/>
                </a:solidFill>
                <a:effectLst/>
                <a:latin typeface="MathJax_Main"/>
              </a:rPr>
              <a:t>= </a:t>
            </a:r>
            <a:r>
              <a:rPr lang="cs-CZ" b="0" i="0" u="none" strike="noStrike" dirty="0">
                <a:solidFill>
                  <a:srgbClr val="000000"/>
                </a:solidFill>
                <a:effectLst/>
                <a:latin typeface="MathJax_Math-italic"/>
              </a:rPr>
              <a:t>F</a:t>
            </a:r>
            <a:r>
              <a:rPr lang="cs-CZ" b="0" i="0" u="none" strike="noStrike" baseline="-25000" dirty="0">
                <a:solidFill>
                  <a:srgbClr val="000000"/>
                </a:solidFill>
                <a:effectLst/>
                <a:latin typeface="MathJax_Main"/>
              </a:rPr>
              <a:t>1</a:t>
            </a:r>
            <a:r>
              <a:rPr lang="cs-CZ" b="0" i="0" u="none" strike="noStrike" dirty="0">
                <a:solidFill>
                  <a:srgbClr val="000000"/>
                </a:solidFill>
                <a:effectLst/>
                <a:latin typeface="MathJax_Main"/>
              </a:rPr>
              <a:t>/</a:t>
            </a:r>
            <a:r>
              <a:rPr lang="cs-CZ" b="0" i="0" u="none" strike="noStrike" dirty="0">
                <a:solidFill>
                  <a:srgbClr val="000000"/>
                </a:solidFill>
                <a:effectLst/>
                <a:latin typeface="MathJax_Math-italic"/>
              </a:rPr>
              <a:t>S</a:t>
            </a:r>
            <a:r>
              <a:rPr lang="cs-CZ" b="0" i="0" u="none" strike="noStrike" baseline="-25000" dirty="0">
                <a:solidFill>
                  <a:srgbClr val="000000"/>
                </a:solidFill>
                <a:effectLst/>
                <a:latin typeface="MathJax_Main"/>
              </a:rPr>
              <a:t>1</a:t>
            </a:r>
            <a:r>
              <a:rPr lang="cs-CZ" b="0" i="0" u="none" strike="noStrike" dirty="0">
                <a:solidFill>
                  <a:srgbClr val="000000"/>
                </a:solidFill>
                <a:effectLst/>
                <a:latin typeface="MathJax_Main"/>
              </a:rPr>
              <a:t> = </a:t>
            </a:r>
            <a:r>
              <a:rPr lang="cs-CZ" b="0" i="0" u="none" strike="noStrike" dirty="0">
                <a:solidFill>
                  <a:srgbClr val="000000"/>
                </a:solidFill>
                <a:effectLst/>
                <a:latin typeface="MathJax_Math-italic"/>
              </a:rPr>
              <a:t>F</a:t>
            </a:r>
            <a:r>
              <a:rPr lang="cs-CZ" b="0" i="0" u="none" strike="noStrike" baseline="-25000" dirty="0">
                <a:solidFill>
                  <a:srgbClr val="000000"/>
                </a:solidFill>
                <a:effectLst/>
                <a:latin typeface="MathJax_Main"/>
              </a:rPr>
              <a:t>2</a:t>
            </a:r>
            <a:r>
              <a:rPr lang="cs-CZ" b="0" i="0" u="none" strike="noStrike" dirty="0">
                <a:solidFill>
                  <a:srgbClr val="000000"/>
                </a:solidFill>
                <a:effectLst/>
                <a:latin typeface="MathJax_Main"/>
              </a:rPr>
              <a:t>/</a:t>
            </a:r>
            <a:r>
              <a:rPr lang="cs-CZ" b="0" i="0" u="none" strike="noStrike" dirty="0">
                <a:solidFill>
                  <a:srgbClr val="000000"/>
                </a:solidFill>
                <a:effectLst/>
                <a:latin typeface="MathJax_Math-italic"/>
              </a:rPr>
              <a:t>S</a:t>
            </a:r>
            <a:r>
              <a:rPr lang="cs-CZ" b="0" i="0" u="none" strike="noStrike" baseline="-25000" dirty="0">
                <a:solidFill>
                  <a:srgbClr val="000000"/>
                </a:solidFill>
                <a:effectLst/>
                <a:latin typeface="MathJax_Main"/>
              </a:rPr>
              <a:t>2</a:t>
            </a:r>
            <a:br>
              <a:rPr lang="cs-CZ" dirty="0"/>
            </a:br>
            <a:r>
              <a:rPr lang="pt-BR" b="0" i="0" u="none" strike="noStrike" dirty="0">
                <a:solidFill>
                  <a:srgbClr val="000000"/>
                </a:solidFill>
                <a:effectLst/>
                <a:latin typeface="MathJax_Math-italic"/>
              </a:rPr>
              <a:t>F</a:t>
            </a:r>
            <a:r>
              <a:rPr lang="pt-BR" b="0" i="0" u="none" strike="noStrike" dirty="0">
                <a:solidFill>
                  <a:srgbClr val="000000"/>
                </a:solidFill>
                <a:effectLst/>
                <a:latin typeface="MathJax_Main"/>
              </a:rPr>
              <a:t>2</a:t>
            </a:r>
            <a:r>
              <a:rPr lang="cs-CZ" b="0" i="0" u="none" strike="noStrike" dirty="0">
                <a:solidFill>
                  <a:srgbClr val="000000"/>
                </a:solidFill>
                <a:effectLst/>
                <a:latin typeface="MathJax_Main"/>
              </a:rPr>
              <a:t> </a:t>
            </a:r>
            <a:r>
              <a:rPr lang="pt-BR" b="0" i="0" u="none" strike="noStrike" dirty="0">
                <a:solidFill>
                  <a:srgbClr val="000000"/>
                </a:solidFill>
                <a:effectLst/>
                <a:latin typeface="MathJax_Main"/>
              </a:rPr>
              <a:t>=</a:t>
            </a:r>
            <a:r>
              <a:rPr lang="cs-CZ" b="0" i="0" u="none" strike="noStrike" dirty="0">
                <a:solidFill>
                  <a:srgbClr val="000000"/>
                </a:solidFill>
                <a:effectLst/>
                <a:latin typeface="MathJax_Main"/>
              </a:rPr>
              <a:t> </a:t>
            </a:r>
            <a:r>
              <a:rPr lang="pt-BR" b="0" i="0" u="none" strike="noStrike" dirty="0">
                <a:solidFill>
                  <a:srgbClr val="000000"/>
                </a:solidFill>
                <a:effectLst/>
                <a:latin typeface="MathJax_Math-italic"/>
              </a:rPr>
              <a:t>F</a:t>
            </a:r>
            <a:r>
              <a:rPr lang="pt-BR" b="0" i="0" u="none" strike="noStrike" baseline="-25000" dirty="0">
                <a:solidFill>
                  <a:srgbClr val="000000"/>
                </a:solidFill>
                <a:effectLst/>
                <a:latin typeface="MathJax_Main"/>
              </a:rPr>
              <a:t>1</a:t>
            </a:r>
            <a:r>
              <a:rPr lang="pt-BR" b="0" i="0" u="none" strike="noStrike" dirty="0">
                <a:solidFill>
                  <a:srgbClr val="000000"/>
                </a:solidFill>
                <a:effectLst/>
                <a:latin typeface="MathJax_Main"/>
              </a:rPr>
              <a:t>⋅</a:t>
            </a:r>
            <a:r>
              <a:rPr lang="pt-BR" b="0" i="0" u="none" strike="noStrike" dirty="0">
                <a:solidFill>
                  <a:srgbClr val="000000"/>
                </a:solidFill>
                <a:effectLst/>
                <a:latin typeface="MathJax_Math-italic"/>
              </a:rPr>
              <a:t>S</a:t>
            </a:r>
            <a:r>
              <a:rPr lang="pt-BR" b="0" i="0" u="none" strike="noStrike" baseline="-25000" dirty="0">
                <a:solidFill>
                  <a:srgbClr val="000000"/>
                </a:solidFill>
                <a:effectLst/>
                <a:latin typeface="MathJax_Main"/>
              </a:rPr>
              <a:t>2</a:t>
            </a:r>
            <a:r>
              <a:rPr lang="cs-CZ" b="0" i="0" u="none" strike="noStrike" dirty="0">
                <a:solidFill>
                  <a:srgbClr val="000000"/>
                </a:solidFill>
                <a:effectLst/>
                <a:latin typeface="MathJax_Main"/>
              </a:rPr>
              <a:t>/</a:t>
            </a:r>
            <a:r>
              <a:rPr lang="pt-BR" b="0" i="0" u="none" strike="noStrike" dirty="0">
                <a:solidFill>
                  <a:srgbClr val="000000"/>
                </a:solidFill>
                <a:effectLst/>
                <a:latin typeface="MathJax_Math-italic"/>
              </a:rPr>
              <a:t>S</a:t>
            </a:r>
            <a:r>
              <a:rPr lang="pt-BR" b="0" i="0" u="none" strike="noStrike" baseline="-25000" dirty="0">
                <a:solidFill>
                  <a:srgbClr val="000000"/>
                </a:solidFill>
                <a:effectLst/>
                <a:latin typeface="MathJax_Main"/>
              </a:rPr>
              <a:t>1</a:t>
            </a:r>
            <a:r>
              <a:rPr lang="cs-CZ" b="0" i="0" u="none" strike="noStrike" dirty="0">
                <a:solidFill>
                  <a:srgbClr val="000000"/>
                </a:solidFill>
                <a:effectLst/>
                <a:latin typeface="MathJax_Main"/>
              </a:rPr>
              <a:t> </a:t>
            </a:r>
            <a:r>
              <a:rPr lang="pt-BR" b="0" i="0" u="none" strike="noStrike" dirty="0">
                <a:solidFill>
                  <a:srgbClr val="000000"/>
                </a:solidFill>
                <a:effectLst/>
                <a:latin typeface="MathJax_Main"/>
              </a:rPr>
              <a:t>=</a:t>
            </a:r>
            <a:r>
              <a:rPr lang="cs-CZ" b="0" i="0" u="none" strike="noStrike" dirty="0">
                <a:solidFill>
                  <a:srgbClr val="000000"/>
                </a:solidFill>
                <a:effectLst/>
                <a:latin typeface="MathJax_Main"/>
              </a:rPr>
              <a:t> </a:t>
            </a:r>
            <a:r>
              <a:rPr lang="pt-BR" b="0" i="0" u="none" strike="noStrike" dirty="0">
                <a:solidFill>
                  <a:srgbClr val="000000"/>
                </a:solidFill>
                <a:effectLst/>
                <a:latin typeface="MathJax_Main"/>
              </a:rPr>
              <a:t>100⋅8⋅10</a:t>
            </a:r>
            <a:r>
              <a:rPr lang="pt-BR" b="0" i="0" u="none" strike="noStrike" baseline="30000" dirty="0">
                <a:solidFill>
                  <a:srgbClr val="000000"/>
                </a:solidFill>
                <a:effectLst/>
                <a:latin typeface="MathJax_Main"/>
              </a:rPr>
              <a:t>−2</a:t>
            </a:r>
            <a:r>
              <a:rPr lang="cs-CZ" b="0" i="0" u="none" strike="noStrike" dirty="0">
                <a:solidFill>
                  <a:srgbClr val="000000"/>
                </a:solidFill>
                <a:effectLst/>
                <a:latin typeface="MathJax_Main"/>
              </a:rPr>
              <a:t>/</a:t>
            </a:r>
            <a:r>
              <a:rPr lang="pt-BR" b="0" i="0" u="none" strike="noStrike" dirty="0">
                <a:solidFill>
                  <a:srgbClr val="000000"/>
                </a:solidFill>
                <a:effectLst/>
                <a:latin typeface="MathJax_Main"/>
              </a:rPr>
              <a:t>2⋅10</a:t>
            </a:r>
            <a:r>
              <a:rPr lang="pt-BR" b="0" i="0" u="none" strike="noStrike" baseline="30000" dirty="0">
                <a:solidFill>
                  <a:srgbClr val="000000"/>
                </a:solidFill>
                <a:effectLst/>
                <a:latin typeface="MathJax_Main"/>
              </a:rPr>
              <a:t>−3</a:t>
            </a:r>
            <a:r>
              <a:rPr lang="cs-CZ" b="0" i="0" u="none" strike="noStrike" dirty="0">
                <a:solidFill>
                  <a:srgbClr val="000000"/>
                </a:solidFill>
                <a:effectLst/>
                <a:latin typeface="MathJax_Main"/>
              </a:rPr>
              <a:t> </a:t>
            </a:r>
            <a:r>
              <a:rPr lang="pt-BR" b="0" i="0" u="none" strike="noStrike" dirty="0">
                <a:solidFill>
                  <a:srgbClr val="000000"/>
                </a:solidFill>
                <a:effectLst/>
                <a:latin typeface="MathJax_Main"/>
              </a:rPr>
              <a:t>N</a:t>
            </a:r>
            <a:r>
              <a:rPr lang="cs-CZ" b="0" i="0" u="none" strike="noStrike" dirty="0">
                <a:solidFill>
                  <a:srgbClr val="000000"/>
                </a:solidFill>
                <a:effectLst/>
                <a:latin typeface="MathJax_Main"/>
              </a:rPr>
              <a:t> </a:t>
            </a:r>
            <a:r>
              <a:rPr lang="pt-BR" b="0" i="0" u="none" strike="noStrike" dirty="0">
                <a:solidFill>
                  <a:srgbClr val="000000"/>
                </a:solidFill>
                <a:effectLst/>
                <a:latin typeface="MathJax_Main"/>
              </a:rPr>
              <a:t>=</a:t>
            </a:r>
            <a:r>
              <a:rPr lang="cs-CZ" b="0" i="0" u="none" strike="noStrike" dirty="0">
                <a:solidFill>
                  <a:srgbClr val="000000"/>
                </a:solidFill>
                <a:effectLst/>
                <a:latin typeface="MathJax_Main"/>
              </a:rPr>
              <a:t> </a:t>
            </a:r>
            <a:r>
              <a:rPr lang="pt-BR" b="0" i="0" u="sng" strike="noStrike" dirty="0">
                <a:solidFill>
                  <a:srgbClr val="000000"/>
                </a:solidFill>
                <a:effectLst/>
                <a:latin typeface="MathJax_Main"/>
              </a:rPr>
              <a:t>4</a:t>
            </a:r>
            <a:r>
              <a:rPr lang="cs-CZ" b="0" i="0" u="sng" strike="noStrike" dirty="0">
                <a:solidFill>
                  <a:srgbClr val="000000"/>
                </a:solidFill>
                <a:effectLst/>
                <a:latin typeface="MathJax_Main"/>
              </a:rPr>
              <a:t> </a:t>
            </a:r>
            <a:r>
              <a:rPr lang="pt-BR" b="0" i="0" u="sng" strike="noStrike" dirty="0">
                <a:solidFill>
                  <a:srgbClr val="000000"/>
                </a:solidFill>
                <a:effectLst/>
                <a:latin typeface="MathJax_Main"/>
              </a:rPr>
              <a:t>kN</a:t>
            </a:r>
            <a:endParaRPr lang="cs-CZ" u="sng" dirty="0"/>
          </a:p>
        </p:txBody>
      </p:sp>
      <p:sp>
        <p:nvSpPr>
          <p:cNvPr id="12" name="TextovéPole 11">
            <a:extLst>
              <a:ext uri="{FF2B5EF4-FFF2-40B4-BE49-F238E27FC236}">
                <a16:creationId xmlns:a16="http://schemas.microsoft.com/office/drawing/2014/main" id="{5EACFBF0-13E0-4389-A7DD-DC5F4574129A}"/>
              </a:ext>
            </a:extLst>
          </p:cNvPr>
          <p:cNvSpPr txBox="1"/>
          <p:nvPr/>
        </p:nvSpPr>
        <p:spPr>
          <a:xfrm>
            <a:off x="5451055" y="4424795"/>
            <a:ext cx="3483395" cy="923330"/>
          </a:xfrm>
          <a:prstGeom prst="rect">
            <a:avLst/>
          </a:prstGeom>
          <a:noFill/>
        </p:spPr>
        <p:txBody>
          <a:bodyPr wrap="square">
            <a:spAutoFit/>
          </a:bodyPr>
          <a:lstStyle/>
          <a:p>
            <a:r>
              <a:rPr lang="el-GR" b="0" i="0" u="none" strike="noStrike" dirty="0">
                <a:solidFill>
                  <a:srgbClr val="000000"/>
                </a:solidFill>
                <a:effectLst/>
                <a:latin typeface="MathJax_Main"/>
              </a:rPr>
              <a:t>Δ</a:t>
            </a:r>
            <a:r>
              <a:rPr lang="cs-CZ" b="0" i="0" u="none" strike="noStrike" dirty="0">
                <a:solidFill>
                  <a:srgbClr val="000000"/>
                </a:solidFill>
                <a:effectLst/>
                <a:latin typeface="MathJax_Math-italic"/>
              </a:rPr>
              <a:t>V </a:t>
            </a:r>
            <a:r>
              <a:rPr lang="cs-CZ" b="0" i="0" u="none" strike="noStrike" dirty="0">
                <a:solidFill>
                  <a:srgbClr val="000000"/>
                </a:solidFill>
                <a:effectLst/>
                <a:latin typeface="MathJax_Main"/>
              </a:rPr>
              <a:t>= </a:t>
            </a:r>
            <a:r>
              <a:rPr lang="cs-CZ" b="0" i="0" u="none" strike="noStrike" dirty="0">
                <a:solidFill>
                  <a:srgbClr val="000000"/>
                </a:solidFill>
                <a:effectLst/>
                <a:latin typeface="MathJax_Math-italic"/>
              </a:rPr>
              <a:t>S</a:t>
            </a:r>
            <a:r>
              <a:rPr lang="cs-CZ" b="0" i="0" u="none" strike="noStrike" baseline="-25000" dirty="0">
                <a:solidFill>
                  <a:srgbClr val="000000"/>
                </a:solidFill>
                <a:effectLst/>
                <a:latin typeface="MathJax_Main"/>
              </a:rPr>
              <a:t>1</a:t>
            </a:r>
            <a:r>
              <a:rPr lang="cs-CZ" b="0" i="0" u="none" strike="noStrike" dirty="0">
                <a:solidFill>
                  <a:srgbClr val="000000"/>
                </a:solidFill>
                <a:effectLst/>
                <a:latin typeface="MathJax_Main"/>
              </a:rPr>
              <a:t>.</a:t>
            </a:r>
            <a:r>
              <a:rPr lang="cs-CZ" b="0" i="0" u="none" strike="noStrike" dirty="0">
                <a:solidFill>
                  <a:srgbClr val="000000"/>
                </a:solidFill>
                <a:effectLst/>
                <a:latin typeface="MathJax_Math-italic"/>
              </a:rPr>
              <a:t>s</a:t>
            </a:r>
            <a:r>
              <a:rPr lang="cs-CZ" b="0" i="0" u="none" strike="noStrike" baseline="-25000" dirty="0">
                <a:solidFill>
                  <a:srgbClr val="000000"/>
                </a:solidFill>
                <a:effectLst/>
                <a:latin typeface="MathJax_Main"/>
              </a:rPr>
              <a:t>1</a:t>
            </a:r>
            <a:r>
              <a:rPr lang="cs-CZ" b="0" i="0" u="none" strike="noStrike" dirty="0">
                <a:solidFill>
                  <a:srgbClr val="000000"/>
                </a:solidFill>
                <a:effectLst/>
                <a:latin typeface="MathJax_Main"/>
              </a:rPr>
              <a:t> = </a:t>
            </a:r>
            <a:r>
              <a:rPr lang="cs-CZ" b="0" i="0" u="none" strike="noStrike" dirty="0">
                <a:solidFill>
                  <a:srgbClr val="000000"/>
                </a:solidFill>
                <a:effectLst/>
                <a:latin typeface="MathJax_Math-italic"/>
              </a:rPr>
              <a:t>S</a:t>
            </a:r>
            <a:r>
              <a:rPr lang="cs-CZ" b="0" i="0" u="none" strike="noStrike" baseline="-25000" dirty="0">
                <a:solidFill>
                  <a:srgbClr val="000000"/>
                </a:solidFill>
                <a:effectLst/>
                <a:latin typeface="MathJax_Main"/>
              </a:rPr>
              <a:t>2</a:t>
            </a:r>
            <a:r>
              <a:rPr lang="cs-CZ" b="0" i="0" u="none" strike="noStrike" dirty="0">
                <a:solidFill>
                  <a:srgbClr val="000000"/>
                </a:solidFill>
                <a:effectLst/>
                <a:latin typeface="MathJax_Main"/>
              </a:rPr>
              <a:t>.</a:t>
            </a:r>
            <a:r>
              <a:rPr lang="cs-CZ" b="0" i="0" u="none" strike="noStrike" dirty="0">
                <a:solidFill>
                  <a:srgbClr val="000000"/>
                </a:solidFill>
                <a:effectLst/>
                <a:latin typeface="MathJax_Math-italic"/>
              </a:rPr>
              <a:t>s</a:t>
            </a:r>
            <a:r>
              <a:rPr lang="cs-CZ" b="0" i="0" u="none" strike="noStrike" baseline="-25000" dirty="0">
                <a:solidFill>
                  <a:srgbClr val="000000"/>
                </a:solidFill>
                <a:effectLst/>
                <a:latin typeface="MathJax_Main"/>
              </a:rPr>
              <a:t>2</a:t>
            </a:r>
            <a:br>
              <a:rPr lang="cs-CZ" dirty="0"/>
            </a:br>
            <a:r>
              <a:rPr lang="cs-CZ" b="0" i="0" u="none" strike="noStrike" dirty="0">
                <a:solidFill>
                  <a:srgbClr val="000000"/>
                </a:solidFill>
                <a:effectLst/>
                <a:latin typeface="MathJax_Math-italic"/>
              </a:rPr>
              <a:t>s</a:t>
            </a:r>
            <a:r>
              <a:rPr lang="cs-CZ" b="0" i="0" u="none" strike="noStrike" baseline="-25000" dirty="0">
                <a:solidFill>
                  <a:srgbClr val="000000"/>
                </a:solidFill>
                <a:effectLst/>
                <a:latin typeface="MathJax_Main"/>
              </a:rPr>
              <a:t>2</a:t>
            </a:r>
            <a:r>
              <a:rPr lang="cs-CZ" b="0" i="0" u="none" strike="noStrike" dirty="0">
                <a:solidFill>
                  <a:srgbClr val="000000"/>
                </a:solidFill>
                <a:effectLst/>
                <a:latin typeface="MathJax_Main"/>
              </a:rPr>
              <a:t>=</a:t>
            </a:r>
            <a:r>
              <a:rPr lang="cs-CZ" b="0" i="0" u="none" strike="noStrike" dirty="0">
                <a:solidFill>
                  <a:srgbClr val="000000"/>
                </a:solidFill>
                <a:effectLst/>
                <a:latin typeface="MathJax_Math-italic"/>
              </a:rPr>
              <a:t>s</a:t>
            </a:r>
            <a:r>
              <a:rPr lang="cs-CZ" b="0" i="0" u="none" strike="noStrike" baseline="-25000" dirty="0">
                <a:solidFill>
                  <a:srgbClr val="000000"/>
                </a:solidFill>
                <a:effectLst/>
                <a:latin typeface="MathJax_Main"/>
              </a:rPr>
              <a:t>1</a:t>
            </a:r>
            <a:r>
              <a:rPr lang="cs-CZ" b="0" i="0" u="none" strike="noStrike" dirty="0">
                <a:solidFill>
                  <a:srgbClr val="000000"/>
                </a:solidFill>
                <a:effectLst/>
                <a:latin typeface="MathJax_Main"/>
              </a:rPr>
              <a:t>.</a:t>
            </a:r>
            <a:r>
              <a:rPr lang="cs-CZ" b="0" i="0" u="none" strike="noStrike" dirty="0">
                <a:solidFill>
                  <a:srgbClr val="000000"/>
                </a:solidFill>
                <a:effectLst/>
                <a:latin typeface="MathJax_Math-italic"/>
              </a:rPr>
              <a:t>S</a:t>
            </a:r>
            <a:r>
              <a:rPr lang="cs-CZ" b="0" i="0" u="none" strike="noStrike" baseline="-25000" dirty="0">
                <a:solidFill>
                  <a:srgbClr val="000000"/>
                </a:solidFill>
                <a:effectLst/>
                <a:latin typeface="MathJax_Main"/>
              </a:rPr>
              <a:t>1</a:t>
            </a:r>
            <a:r>
              <a:rPr lang="cs-CZ" b="0" i="0" u="none" strike="noStrike" dirty="0">
                <a:solidFill>
                  <a:srgbClr val="000000"/>
                </a:solidFill>
                <a:effectLst/>
                <a:latin typeface="MathJax_Main"/>
              </a:rPr>
              <a:t>/</a:t>
            </a:r>
            <a:r>
              <a:rPr lang="cs-CZ" b="0" i="0" u="none" strike="noStrike" dirty="0">
                <a:solidFill>
                  <a:srgbClr val="000000"/>
                </a:solidFill>
                <a:effectLst/>
                <a:latin typeface="MathJax_Math-italic"/>
              </a:rPr>
              <a:t>S</a:t>
            </a:r>
            <a:r>
              <a:rPr lang="cs-CZ" b="0" i="0" u="none" strike="noStrike" baseline="-25000" dirty="0">
                <a:solidFill>
                  <a:srgbClr val="000000"/>
                </a:solidFill>
                <a:effectLst/>
                <a:latin typeface="MathJax_Main"/>
              </a:rPr>
              <a:t>2 </a:t>
            </a:r>
            <a:r>
              <a:rPr lang="cs-CZ" b="0" i="0" u="none" strike="noStrike" dirty="0">
                <a:solidFill>
                  <a:srgbClr val="000000"/>
                </a:solidFill>
                <a:effectLst/>
                <a:latin typeface="MathJax_Main"/>
              </a:rPr>
              <a:t>= 8⋅10</a:t>
            </a:r>
            <a:r>
              <a:rPr lang="cs-CZ" b="0" i="0" u="none" strike="noStrike" baseline="30000" dirty="0">
                <a:solidFill>
                  <a:srgbClr val="000000"/>
                </a:solidFill>
                <a:effectLst/>
                <a:latin typeface="MathJax_Main"/>
              </a:rPr>
              <a:t>−2</a:t>
            </a:r>
            <a:r>
              <a:rPr lang="cs-CZ" b="0" i="0" u="none" strike="noStrike" dirty="0">
                <a:solidFill>
                  <a:srgbClr val="000000"/>
                </a:solidFill>
                <a:effectLst/>
                <a:latin typeface="MathJax_Main"/>
              </a:rPr>
              <a:t>⋅2⋅10</a:t>
            </a:r>
            <a:r>
              <a:rPr lang="cs-CZ" b="0" i="0" u="none" strike="noStrike" baseline="30000" dirty="0">
                <a:solidFill>
                  <a:srgbClr val="000000"/>
                </a:solidFill>
                <a:effectLst/>
                <a:latin typeface="MathJax_Main"/>
              </a:rPr>
              <a:t>−3</a:t>
            </a:r>
            <a:r>
              <a:rPr lang="cs-CZ" b="0" i="0" u="none" strike="noStrike" dirty="0">
                <a:solidFill>
                  <a:srgbClr val="000000"/>
                </a:solidFill>
                <a:effectLst/>
                <a:latin typeface="MathJax_Main"/>
              </a:rPr>
              <a:t>/8⋅10</a:t>
            </a:r>
            <a:r>
              <a:rPr lang="cs-CZ" b="0" i="0" u="none" strike="noStrike" baseline="30000" dirty="0">
                <a:solidFill>
                  <a:srgbClr val="000000"/>
                </a:solidFill>
                <a:effectLst/>
                <a:latin typeface="MathJax_Main"/>
              </a:rPr>
              <a:t>−2</a:t>
            </a:r>
            <a:r>
              <a:rPr lang="cs-CZ" b="0" i="0" u="none" strike="noStrike" dirty="0">
                <a:solidFill>
                  <a:srgbClr val="000000"/>
                </a:solidFill>
                <a:effectLst/>
                <a:latin typeface="MathJax_Main"/>
              </a:rPr>
              <a:t> m = </a:t>
            </a:r>
            <a:r>
              <a:rPr lang="cs-CZ" b="0" i="0" u="sng" strike="noStrike" dirty="0">
                <a:solidFill>
                  <a:srgbClr val="000000"/>
                </a:solidFill>
                <a:effectLst/>
                <a:latin typeface="MathJax_Main"/>
              </a:rPr>
              <a:t>2 mm</a:t>
            </a:r>
            <a:endParaRPr lang="cs-CZ" dirty="0"/>
          </a:p>
        </p:txBody>
      </p:sp>
      <p:sp>
        <p:nvSpPr>
          <p:cNvPr id="14" name="TextovéPole 13">
            <a:extLst>
              <a:ext uri="{FF2B5EF4-FFF2-40B4-BE49-F238E27FC236}">
                <a16:creationId xmlns:a16="http://schemas.microsoft.com/office/drawing/2014/main" id="{947711C8-2F36-4E69-9E74-F4D8E127E608}"/>
              </a:ext>
            </a:extLst>
          </p:cNvPr>
          <p:cNvSpPr txBox="1"/>
          <p:nvPr/>
        </p:nvSpPr>
        <p:spPr>
          <a:xfrm>
            <a:off x="5508712" y="5546408"/>
            <a:ext cx="2954249" cy="369332"/>
          </a:xfrm>
          <a:prstGeom prst="rect">
            <a:avLst/>
          </a:prstGeom>
          <a:noFill/>
        </p:spPr>
        <p:txBody>
          <a:bodyPr wrap="square">
            <a:spAutoFit/>
          </a:bodyPr>
          <a:lstStyle/>
          <a:p>
            <a:r>
              <a:rPr lang="pl-PL" b="0" i="0" u="none" strike="noStrike" dirty="0">
                <a:solidFill>
                  <a:srgbClr val="000000"/>
                </a:solidFill>
                <a:effectLst/>
                <a:latin typeface="MathJax_Math-italic"/>
              </a:rPr>
              <a:t>W </a:t>
            </a:r>
            <a:r>
              <a:rPr lang="pl-PL" b="0" i="0" u="none" strike="noStrike" dirty="0">
                <a:solidFill>
                  <a:srgbClr val="000000"/>
                </a:solidFill>
                <a:effectLst/>
                <a:latin typeface="MathJax_Main"/>
              </a:rPr>
              <a:t>= </a:t>
            </a:r>
            <a:r>
              <a:rPr lang="pl-PL" b="0" i="0" u="none" strike="noStrike" dirty="0">
                <a:solidFill>
                  <a:srgbClr val="000000"/>
                </a:solidFill>
                <a:effectLst/>
                <a:latin typeface="MathJax_Math-italic"/>
              </a:rPr>
              <a:t>F</a:t>
            </a:r>
            <a:r>
              <a:rPr lang="pl-PL" b="0" i="0" u="none" strike="noStrike" baseline="-25000" dirty="0">
                <a:solidFill>
                  <a:srgbClr val="000000"/>
                </a:solidFill>
                <a:effectLst/>
                <a:latin typeface="MathJax_Main"/>
              </a:rPr>
              <a:t>1</a:t>
            </a:r>
            <a:r>
              <a:rPr lang="pl-PL" b="0" i="0" u="none" strike="noStrike" dirty="0">
                <a:solidFill>
                  <a:srgbClr val="000000"/>
                </a:solidFill>
                <a:effectLst/>
                <a:latin typeface="MathJax_Main"/>
              </a:rPr>
              <a:t>.</a:t>
            </a:r>
            <a:r>
              <a:rPr lang="pl-PL" b="0" i="0" u="none" strike="noStrike" dirty="0">
                <a:solidFill>
                  <a:srgbClr val="000000"/>
                </a:solidFill>
                <a:effectLst/>
                <a:latin typeface="MathJax_Math-italic"/>
              </a:rPr>
              <a:t>s</a:t>
            </a:r>
            <a:r>
              <a:rPr lang="pl-PL" b="0" i="0" u="none" strike="noStrike" baseline="-25000" dirty="0">
                <a:solidFill>
                  <a:srgbClr val="000000"/>
                </a:solidFill>
                <a:effectLst/>
                <a:latin typeface="MathJax_Main"/>
              </a:rPr>
              <a:t>1</a:t>
            </a:r>
            <a:r>
              <a:rPr lang="pl-PL" b="0" i="0" u="none" strike="noStrike" dirty="0">
                <a:solidFill>
                  <a:srgbClr val="000000"/>
                </a:solidFill>
                <a:effectLst/>
                <a:latin typeface="MathJax_Main"/>
              </a:rPr>
              <a:t> = 100⋅8⋅10</a:t>
            </a:r>
            <a:r>
              <a:rPr lang="pl-PL" b="0" i="0" u="none" strike="noStrike" baseline="30000" dirty="0">
                <a:solidFill>
                  <a:srgbClr val="000000"/>
                </a:solidFill>
                <a:effectLst/>
                <a:latin typeface="MathJax_Main"/>
              </a:rPr>
              <a:t>−2</a:t>
            </a:r>
            <a:r>
              <a:rPr lang="pl-PL" b="0" i="0" u="none" strike="noStrike" dirty="0">
                <a:solidFill>
                  <a:srgbClr val="000000"/>
                </a:solidFill>
                <a:effectLst/>
                <a:latin typeface="MathJax_Main"/>
              </a:rPr>
              <a:t> J = </a:t>
            </a:r>
            <a:r>
              <a:rPr lang="pl-PL" b="0" i="0" u="sng" strike="noStrike" dirty="0">
                <a:solidFill>
                  <a:srgbClr val="000000"/>
                </a:solidFill>
                <a:effectLst/>
                <a:latin typeface="MathJax_Main"/>
              </a:rPr>
              <a:t>8 J</a:t>
            </a:r>
            <a:endParaRPr lang="cs-CZ" u="sng" dirty="0"/>
          </a:p>
        </p:txBody>
      </p:sp>
      <p:sp>
        <p:nvSpPr>
          <p:cNvPr id="16" name="TextovéPole 15">
            <a:extLst>
              <a:ext uri="{FF2B5EF4-FFF2-40B4-BE49-F238E27FC236}">
                <a16:creationId xmlns:a16="http://schemas.microsoft.com/office/drawing/2014/main" id="{CE95A922-771A-464D-A35B-CB6004B65BD2}"/>
              </a:ext>
            </a:extLst>
          </p:cNvPr>
          <p:cNvSpPr txBox="1"/>
          <p:nvPr/>
        </p:nvSpPr>
        <p:spPr>
          <a:xfrm>
            <a:off x="5606839" y="6073021"/>
            <a:ext cx="3171825" cy="369332"/>
          </a:xfrm>
          <a:prstGeom prst="rect">
            <a:avLst/>
          </a:prstGeom>
          <a:noFill/>
        </p:spPr>
        <p:txBody>
          <a:bodyPr wrap="square">
            <a:spAutoFit/>
          </a:bodyPr>
          <a:lstStyle/>
          <a:p>
            <a:r>
              <a:rPr lang="pl-PL" b="0" i="0" u="none" strike="noStrike" dirty="0">
                <a:solidFill>
                  <a:srgbClr val="000000"/>
                </a:solidFill>
                <a:effectLst/>
                <a:latin typeface="MathJax_Math-italic"/>
              </a:rPr>
              <a:t>W </a:t>
            </a:r>
            <a:r>
              <a:rPr lang="pl-PL" b="0" i="0" u="none" strike="noStrike" dirty="0">
                <a:solidFill>
                  <a:srgbClr val="000000"/>
                </a:solidFill>
                <a:effectLst/>
                <a:latin typeface="MathJax_Main"/>
              </a:rPr>
              <a:t>= </a:t>
            </a:r>
            <a:r>
              <a:rPr lang="pl-PL" b="0" i="0" u="none" strike="noStrike" dirty="0">
                <a:solidFill>
                  <a:srgbClr val="000000"/>
                </a:solidFill>
                <a:effectLst/>
                <a:latin typeface="MathJax_Math-italic"/>
              </a:rPr>
              <a:t>F</a:t>
            </a:r>
            <a:r>
              <a:rPr lang="pl-PL" b="0" i="0" u="none" strike="noStrike" baseline="-25000" dirty="0">
                <a:solidFill>
                  <a:srgbClr val="000000"/>
                </a:solidFill>
                <a:effectLst/>
                <a:latin typeface="MathJax_Main"/>
              </a:rPr>
              <a:t>2</a:t>
            </a:r>
            <a:r>
              <a:rPr lang="pl-PL" b="0" i="0" u="none" strike="noStrike" dirty="0">
                <a:solidFill>
                  <a:srgbClr val="000000"/>
                </a:solidFill>
                <a:effectLst/>
                <a:latin typeface="MathJax_Main"/>
              </a:rPr>
              <a:t>.</a:t>
            </a:r>
            <a:r>
              <a:rPr lang="pl-PL" b="0" i="0" u="none" strike="noStrike" dirty="0">
                <a:solidFill>
                  <a:srgbClr val="000000"/>
                </a:solidFill>
                <a:effectLst/>
                <a:latin typeface="MathJax_Math-italic"/>
              </a:rPr>
              <a:t>s</a:t>
            </a:r>
            <a:r>
              <a:rPr lang="pl-PL" b="0" i="0" u="none" strike="noStrike" baseline="-25000" dirty="0">
                <a:solidFill>
                  <a:srgbClr val="000000"/>
                </a:solidFill>
                <a:effectLst/>
                <a:latin typeface="MathJax_Main"/>
              </a:rPr>
              <a:t>2</a:t>
            </a:r>
            <a:r>
              <a:rPr lang="pl-PL" b="0" i="0" u="none" strike="noStrike" dirty="0">
                <a:solidFill>
                  <a:srgbClr val="000000"/>
                </a:solidFill>
                <a:effectLst/>
                <a:latin typeface="MathJax_Main"/>
              </a:rPr>
              <a:t> = 4000⋅2⋅10</a:t>
            </a:r>
            <a:r>
              <a:rPr lang="pl-PL" b="0" i="0" u="none" strike="noStrike" baseline="30000" dirty="0">
                <a:solidFill>
                  <a:srgbClr val="000000"/>
                </a:solidFill>
                <a:effectLst/>
                <a:latin typeface="MathJax_Main"/>
              </a:rPr>
              <a:t>−3</a:t>
            </a:r>
            <a:r>
              <a:rPr lang="pl-PL" b="0" i="0" u="none" strike="noStrike" dirty="0">
                <a:solidFill>
                  <a:srgbClr val="000000"/>
                </a:solidFill>
                <a:effectLst/>
                <a:latin typeface="MathJax_Main"/>
              </a:rPr>
              <a:t> J = </a:t>
            </a:r>
            <a:r>
              <a:rPr lang="pl-PL" b="0" i="0" u="sng" strike="noStrike" dirty="0">
                <a:solidFill>
                  <a:srgbClr val="000000"/>
                </a:solidFill>
                <a:effectLst/>
                <a:latin typeface="MathJax_Main"/>
              </a:rPr>
              <a:t>8 J</a:t>
            </a:r>
            <a:endParaRPr lang="cs-CZ" u="sng" dirty="0"/>
          </a:p>
        </p:txBody>
      </p:sp>
      <p:sp>
        <p:nvSpPr>
          <p:cNvPr id="2" name="TextovéPole 1">
            <a:extLst>
              <a:ext uri="{FF2B5EF4-FFF2-40B4-BE49-F238E27FC236}">
                <a16:creationId xmlns:a16="http://schemas.microsoft.com/office/drawing/2014/main" id="{9B8CF7F7-34AB-49F7-9AF2-534D4D65A987}"/>
              </a:ext>
            </a:extLst>
          </p:cNvPr>
          <p:cNvSpPr txBox="1"/>
          <p:nvPr/>
        </p:nvSpPr>
        <p:spPr>
          <a:xfrm>
            <a:off x="337388" y="230981"/>
            <a:ext cx="1072730" cy="461665"/>
          </a:xfrm>
          <a:prstGeom prst="rect">
            <a:avLst/>
          </a:prstGeom>
          <a:noFill/>
        </p:spPr>
        <p:txBody>
          <a:bodyPr wrap="none" rtlCol="0">
            <a:spAutoFit/>
          </a:bodyPr>
          <a:lstStyle/>
          <a:p>
            <a:r>
              <a:rPr lang="cs-CZ" sz="2400" b="1" dirty="0"/>
              <a:t>Příklad</a:t>
            </a:r>
          </a:p>
        </p:txBody>
      </p:sp>
      <p:sp>
        <p:nvSpPr>
          <p:cNvPr id="11" name="TextovéPole 10">
            <a:extLst>
              <a:ext uri="{FF2B5EF4-FFF2-40B4-BE49-F238E27FC236}">
                <a16:creationId xmlns:a16="http://schemas.microsoft.com/office/drawing/2014/main" id="{A9996EE6-5C87-45FF-8158-D0EDB9773B2C}"/>
              </a:ext>
            </a:extLst>
          </p:cNvPr>
          <p:cNvSpPr txBox="1"/>
          <p:nvPr/>
        </p:nvSpPr>
        <p:spPr>
          <a:xfrm>
            <a:off x="337388" y="2486204"/>
            <a:ext cx="4572000" cy="2246769"/>
          </a:xfrm>
          <a:prstGeom prst="rect">
            <a:avLst/>
          </a:prstGeom>
          <a:noFill/>
        </p:spPr>
        <p:txBody>
          <a:bodyPr wrap="square">
            <a:spAutoFit/>
          </a:bodyPr>
          <a:lstStyle/>
          <a:p>
            <a:r>
              <a:rPr lang="cs-CZ" sz="2000" b="0" i="0" dirty="0">
                <a:solidFill>
                  <a:srgbClr val="000000"/>
                </a:solidFill>
                <a:effectLst/>
              </a:rPr>
              <a:t>S</a:t>
            </a:r>
            <a:r>
              <a:rPr lang="cs-CZ" sz="2000" b="0" i="0" baseline="-25000" dirty="0">
                <a:solidFill>
                  <a:srgbClr val="000000"/>
                </a:solidFill>
                <a:effectLst/>
              </a:rPr>
              <a:t>1</a:t>
            </a:r>
            <a:r>
              <a:rPr lang="cs-CZ" sz="2000" b="0" i="0" dirty="0">
                <a:solidFill>
                  <a:srgbClr val="000000"/>
                </a:solidFill>
                <a:effectLst/>
              </a:rPr>
              <a:t> = 20 cm</a:t>
            </a:r>
            <a:r>
              <a:rPr lang="cs-CZ" sz="2000" b="0" i="0" baseline="30000" dirty="0">
                <a:solidFill>
                  <a:srgbClr val="000000"/>
                </a:solidFill>
                <a:effectLst/>
              </a:rPr>
              <a:t>2</a:t>
            </a:r>
            <a:r>
              <a:rPr lang="cs-CZ" sz="2000" b="0" i="0" dirty="0">
                <a:solidFill>
                  <a:srgbClr val="000000"/>
                </a:solidFill>
                <a:effectLst/>
              </a:rPr>
              <a:t> </a:t>
            </a:r>
          </a:p>
          <a:p>
            <a:r>
              <a:rPr lang="cs-CZ" sz="2000" dirty="0">
                <a:solidFill>
                  <a:srgbClr val="000000"/>
                </a:solidFill>
              </a:rPr>
              <a:t>S</a:t>
            </a:r>
            <a:r>
              <a:rPr lang="cs-CZ" sz="2000" baseline="-25000" dirty="0">
                <a:solidFill>
                  <a:srgbClr val="000000"/>
                </a:solidFill>
              </a:rPr>
              <a:t>2</a:t>
            </a:r>
            <a:r>
              <a:rPr lang="cs-CZ" sz="2000" dirty="0">
                <a:solidFill>
                  <a:srgbClr val="000000"/>
                </a:solidFill>
              </a:rPr>
              <a:t> =</a:t>
            </a:r>
            <a:r>
              <a:rPr lang="cs-CZ" sz="2000" b="0" i="0" dirty="0">
                <a:solidFill>
                  <a:srgbClr val="000000"/>
                </a:solidFill>
                <a:effectLst/>
              </a:rPr>
              <a:t> 800 cm</a:t>
            </a:r>
            <a:r>
              <a:rPr lang="cs-CZ" sz="2000" b="0" i="0" baseline="30000" dirty="0">
                <a:solidFill>
                  <a:srgbClr val="000000"/>
                </a:solidFill>
                <a:effectLst/>
              </a:rPr>
              <a:t>2</a:t>
            </a:r>
            <a:endParaRPr lang="cs-CZ" sz="2000" b="0" i="0" dirty="0">
              <a:solidFill>
                <a:srgbClr val="000000"/>
              </a:solidFill>
              <a:effectLst/>
            </a:endParaRPr>
          </a:p>
          <a:p>
            <a:r>
              <a:rPr lang="cs-CZ" sz="2000" dirty="0">
                <a:solidFill>
                  <a:srgbClr val="000000"/>
                </a:solidFill>
              </a:rPr>
              <a:t>F</a:t>
            </a:r>
            <a:r>
              <a:rPr lang="cs-CZ" sz="2000" baseline="-25000" dirty="0">
                <a:solidFill>
                  <a:srgbClr val="000000"/>
                </a:solidFill>
              </a:rPr>
              <a:t>1</a:t>
            </a:r>
            <a:r>
              <a:rPr lang="cs-CZ" sz="2000" dirty="0">
                <a:solidFill>
                  <a:srgbClr val="000000"/>
                </a:solidFill>
              </a:rPr>
              <a:t> = 100 N</a:t>
            </a:r>
          </a:p>
          <a:p>
            <a:r>
              <a:rPr lang="cs-CZ" sz="2000" dirty="0">
                <a:solidFill>
                  <a:srgbClr val="000000"/>
                </a:solidFill>
              </a:rPr>
              <a:t>p = ?</a:t>
            </a:r>
          </a:p>
          <a:p>
            <a:r>
              <a:rPr lang="cs-CZ" sz="2000" b="0" i="0" dirty="0">
                <a:solidFill>
                  <a:srgbClr val="000000"/>
                </a:solidFill>
                <a:effectLst/>
              </a:rPr>
              <a:t>F</a:t>
            </a:r>
            <a:r>
              <a:rPr lang="cs-CZ" sz="2000" baseline="-25000" dirty="0">
                <a:solidFill>
                  <a:srgbClr val="000000"/>
                </a:solidFill>
              </a:rPr>
              <a:t>2</a:t>
            </a:r>
            <a:r>
              <a:rPr lang="cs-CZ" sz="2000" dirty="0">
                <a:solidFill>
                  <a:srgbClr val="000000"/>
                </a:solidFill>
              </a:rPr>
              <a:t> = ?</a:t>
            </a:r>
            <a:r>
              <a:rPr lang="cs-CZ" sz="2000" b="0" i="0" dirty="0">
                <a:solidFill>
                  <a:srgbClr val="000000"/>
                </a:solidFill>
                <a:effectLst/>
              </a:rPr>
              <a:t> </a:t>
            </a:r>
          </a:p>
          <a:p>
            <a:r>
              <a:rPr lang="cs-CZ" sz="2000" dirty="0">
                <a:solidFill>
                  <a:srgbClr val="000000"/>
                </a:solidFill>
              </a:rPr>
              <a:t>s</a:t>
            </a:r>
            <a:r>
              <a:rPr lang="cs-CZ" sz="2000" baseline="-25000" dirty="0">
                <a:solidFill>
                  <a:srgbClr val="000000"/>
                </a:solidFill>
              </a:rPr>
              <a:t>2</a:t>
            </a:r>
            <a:r>
              <a:rPr lang="cs-CZ" sz="2000" dirty="0">
                <a:solidFill>
                  <a:srgbClr val="000000"/>
                </a:solidFill>
              </a:rPr>
              <a:t> = ?</a:t>
            </a:r>
          </a:p>
          <a:p>
            <a:r>
              <a:rPr lang="cs-CZ" sz="2000" dirty="0">
                <a:solidFill>
                  <a:srgbClr val="000000"/>
                </a:solidFill>
              </a:rPr>
              <a:t>W = ?</a:t>
            </a:r>
            <a:endParaRPr lang="cs-CZ" sz="2000" dirty="0"/>
          </a:p>
        </p:txBody>
      </p:sp>
    </p:spTree>
    <p:extLst>
      <p:ext uri="{BB962C8B-B14F-4D97-AF65-F5344CB8AC3E}">
        <p14:creationId xmlns:p14="http://schemas.microsoft.com/office/powerpoint/2010/main" val="2533285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30952F9-0AD1-418C-A821-72D886C06A40}"/>
              </a:ext>
            </a:extLst>
          </p:cNvPr>
          <p:cNvSpPr txBox="1"/>
          <p:nvPr/>
        </p:nvSpPr>
        <p:spPr>
          <a:xfrm>
            <a:off x="135996" y="214549"/>
            <a:ext cx="3342646" cy="461665"/>
          </a:xfrm>
          <a:prstGeom prst="rect">
            <a:avLst/>
          </a:prstGeom>
          <a:noFill/>
        </p:spPr>
        <p:txBody>
          <a:bodyPr wrap="none" rtlCol="0">
            <a:spAutoFit/>
          </a:bodyPr>
          <a:lstStyle/>
          <a:p>
            <a:pPr algn="l"/>
            <a:r>
              <a:rPr lang="cs-CZ" sz="2400" b="1" i="0" u="none" strike="noStrike" dirty="0">
                <a:effectLst/>
              </a:rPr>
              <a:t>Korekce přesného vážení</a:t>
            </a:r>
          </a:p>
        </p:txBody>
      </p:sp>
      <p:pic>
        <p:nvPicPr>
          <p:cNvPr id="11266" name="Picture 2">
            <a:extLst>
              <a:ext uri="{FF2B5EF4-FFF2-40B4-BE49-F238E27FC236}">
                <a16:creationId xmlns:a16="http://schemas.microsoft.com/office/drawing/2014/main" id="{55BD7F1E-08C0-4305-B074-2EE3622F18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4331" y="5020843"/>
            <a:ext cx="3047744" cy="1604076"/>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8FF28AE6-F276-4061-969B-4E7A5D2C8E2E}"/>
              </a:ext>
            </a:extLst>
          </p:cNvPr>
          <p:cNvSpPr txBox="1"/>
          <p:nvPr/>
        </p:nvSpPr>
        <p:spPr>
          <a:xfrm>
            <a:off x="135996" y="734937"/>
            <a:ext cx="8826079" cy="1323439"/>
          </a:xfrm>
          <a:prstGeom prst="rect">
            <a:avLst/>
          </a:prstGeom>
          <a:noFill/>
        </p:spPr>
        <p:txBody>
          <a:bodyPr wrap="square">
            <a:spAutoFit/>
          </a:bodyPr>
          <a:lstStyle/>
          <a:p>
            <a:pPr algn="just"/>
            <a:r>
              <a:rPr lang="cs-CZ" sz="2000" dirty="0"/>
              <a:t>Při vážení těles ve vzduchu na těleso </a:t>
            </a:r>
            <a:r>
              <a:rPr lang="cs-CZ" sz="2000" u="sng" dirty="0"/>
              <a:t>nepůsobí pouze síla tíhová svisle dolů</a:t>
            </a:r>
            <a:r>
              <a:rPr lang="cs-CZ" sz="2000" dirty="0"/>
              <a:t>, ale </a:t>
            </a:r>
            <a:r>
              <a:rPr lang="cs-CZ" sz="2000" u="sng" dirty="0"/>
              <a:t>také </a:t>
            </a:r>
            <a:r>
              <a:rPr lang="cs-CZ" sz="2000" b="1" u="sng" dirty="0"/>
              <a:t>vztlaková síla </a:t>
            </a:r>
            <a:r>
              <a:rPr lang="cs-CZ" sz="2000" u="sng" dirty="0"/>
              <a:t>svisle vzhůru</a:t>
            </a:r>
            <a:r>
              <a:rPr lang="cs-CZ" sz="2000" dirty="0"/>
              <a:t>, kterou je nutno v případě vysoce přesného vážení (zejména u těles s velkým objemem) vzít v úvahu. </a:t>
            </a:r>
            <a:r>
              <a:rPr lang="cs-CZ" sz="2000" b="0" i="0" dirty="0">
                <a:solidFill>
                  <a:srgbClr val="000000"/>
                </a:solidFill>
                <a:effectLst/>
              </a:rPr>
              <a:t>Výsledná síla působící na vážené těleso má velikost</a:t>
            </a:r>
            <a:endParaRPr lang="cs-CZ" sz="2000" dirty="0"/>
          </a:p>
        </p:txBody>
      </p:sp>
      <p:pic>
        <p:nvPicPr>
          <p:cNvPr id="11268" name="Picture 4">
            <a:extLst>
              <a:ext uri="{FF2B5EF4-FFF2-40B4-BE49-F238E27FC236}">
                <a16:creationId xmlns:a16="http://schemas.microsoft.com/office/drawing/2014/main" id="{F8161D6F-F582-4C85-A92B-C538C7A1A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9960" y="1784129"/>
            <a:ext cx="1238727" cy="29848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a:extLst>
              <a:ext uri="{FF2B5EF4-FFF2-40B4-BE49-F238E27FC236}">
                <a16:creationId xmlns:a16="http://schemas.microsoft.com/office/drawing/2014/main" id="{1458B86F-242E-4916-8775-2C7855E4A3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2588" y="2035484"/>
            <a:ext cx="4479520" cy="691575"/>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E8FE048F-DFC5-4035-B735-23E10BDB941E}"/>
              </a:ext>
            </a:extLst>
          </p:cNvPr>
          <p:cNvSpPr txBox="1"/>
          <p:nvPr/>
        </p:nvSpPr>
        <p:spPr>
          <a:xfrm>
            <a:off x="224923" y="2597847"/>
            <a:ext cx="7924839" cy="954107"/>
          </a:xfrm>
          <a:prstGeom prst="rect">
            <a:avLst/>
          </a:prstGeom>
          <a:noFill/>
        </p:spPr>
        <p:txBody>
          <a:bodyPr wrap="square">
            <a:spAutoFit/>
          </a:bodyPr>
          <a:lstStyle/>
          <a:p>
            <a:r>
              <a:rPr lang="cs-CZ" b="0" i="0" dirty="0">
                <a:solidFill>
                  <a:srgbClr val="000000"/>
                </a:solidFill>
                <a:effectLst/>
              </a:rPr>
              <a:t>kde </a:t>
            </a:r>
            <a:r>
              <a:rPr lang="el-GR" b="0" i="0" dirty="0">
                <a:solidFill>
                  <a:srgbClr val="000000"/>
                </a:solidFill>
                <a:effectLst/>
              </a:rPr>
              <a:t>ρ</a:t>
            </a:r>
            <a:r>
              <a:rPr lang="cs-CZ" b="0" i="0" dirty="0">
                <a:solidFill>
                  <a:srgbClr val="000000"/>
                </a:solidFill>
                <a:effectLst/>
              </a:rPr>
              <a:t> je hustota vzduchu, </a:t>
            </a:r>
            <a:r>
              <a:rPr lang="el-GR" b="0" i="0" dirty="0">
                <a:solidFill>
                  <a:srgbClr val="000000"/>
                </a:solidFill>
                <a:effectLst/>
              </a:rPr>
              <a:t>ρ</a:t>
            </a:r>
            <a:r>
              <a:rPr lang="cs-CZ" b="0" i="0" baseline="-25000" dirty="0">
                <a:solidFill>
                  <a:srgbClr val="000000"/>
                </a:solidFill>
                <a:effectLst/>
              </a:rPr>
              <a:t>T</a:t>
            </a:r>
            <a:r>
              <a:rPr lang="cs-CZ" b="0" i="0" dirty="0">
                <a:solidFill>
                  <a:srgbClr val="000000"/>
                </a:solidFill>
                <a:effectLst/>
              </a:rPr>
              <a:t> je hustota tělesa a V</a:t>
            </a:r>
            <a:r>
              <a:rPr lang="cs-CZ" b="0" i="0" baseline="-25000" dirty="0">
                <a:solidFill>
                  <a:srgbClr val="000000"/>
                </a:solidFill>
                <a:effectLst/>
              </a:rPr>
              <a:t>T</a:t>
            </a:r>
            <a:r>
              <a:rPr lang="cs-CZ" b="0" i="0" dirty="0">
                <a:solidFill>
                  <a:srgbClr val="000000"/>
                </a:solidFill>
                <a:effectLst/>
              </a:rPr>
              <a:t> je objem tělesa.</a:t>
            </a:r>
          </a:p>
          <a:p>
            <a:endParaRPr lang="cs-CZ" dirty="0">
              <a:solidFill>
                <a:srgbClr val="000000"/>
              </a:solidFill>
            </a:endParaRPr>
          </a:p>
          <a:p>
            <a:r>
              <a:rPr lang="cs-CZ" sz="2000" b="1" i="0" dirty="0">
                <a:solidFill>
                  <a:srgbClr val="000000"/>
                </a:solidFill>
                <a:effectLst/>
              </a:rPr>
              <a:t>Výsledná síla působící na závaží</a:t>
            </a:r>
            <a:r>
              <a:rPr lang="cs-CZ" sz="2000" b="0" i="0" dirty="0">
                <a:solidFill>
                  <a:srgbClr val="000000"/>
                </a:solidFill>
                <a:effectLst/>
              </a:rPr>
              <a:t>, kterým se těleso vyvažuje, má velikost</a:t>
            </a:r>
            <a:endParaRPr lang="cs-CZ" sz="2000" dirty="0"/>
          </a:p>
        </p:txBody>
      </p:sp>
      <p:pic>
        <p:nvPicPr>
          <p:cNvPr id="11272" name="Picture 8">
            <a:extLst>
              <a:ext uri="{FF2B5EF4-FFF2-40B4-BE49-F238E27FC236}">
                <a16:creationId xmlns:a16="http://schemas.microsoft.com/office/drawing/2014/main" id="{0904AAF7-86B3-42BB-9078-E1D782376F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4323" y="3524583"/>
            <a:ext cx="1334604" cy="333651"/>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a:extLst>
              <a:ext uri="{FF2B5EF4-FFF2-40B4-BE49-F238E27FC236}">
                <a16:creationId xmlns:a16="http://schemas.microsoft.com/office/drawing/2014/main" id="{A254FD2E-86CE-44FD-9D8C-10C9799762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9960" y="3754954"/>
            <a:ext cx="4331958" cy="711217"/>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a:extLst>
              <a:ext uri="{FF2B5EF4-FFF2-40B4-BE49-F238E27FC236}">
                <a16:creationId xmlns:a16="http://schemas.microsoft.com/office/drawing/2014/main" id="{78DCCCAB-83FD-4613-B330-85C21E6A9D31}"/>
              </a:ext>
            </a:extLst>
          </p:cNvPr>
          <p:cNvSpPr txBox="1"/>
          <p:nvPr/>
        </p:nvSpPr>
        <p:spPr>
          <a:xfrm>
            <a:off x="224923" y="4203233"/>
            <a:ext cx="4572000" cy="369332"/>
          </a:xfrm>
          <a:prstGeom prst="rect">
            <a:avLst/>
          </a:prstGeom>
          <a:noFill/>
        </p:spPr>
        <p:txBody>
          <a:bodyPr wrap="square">
            <a:spAutoFit/>
          </a:bodyPr>
          <a:lstStyle/>
          <a:p>
            <a:r>
              <a:rPr lang="cs-CZ" b="0" i="0" dirty="0">
                <a:solidFill>
                  <a:srgbClr val="000000"/>
                </a:solidFill>
                <a:effectLst/>
              </a:rPr>
              <a:t>kde </a:t>
            </a:r>
            <a:r>
              <a:rPr lang="el-GR" b="0" i="0" dirty="0">
                <a:solidFill>
                  <a:srgbClr val="000000"/>
                </a:solidFill>
                <a:effectLst/>
              </a:rPr>
              <a:t>ρ</a:t>
            </a:r>
            <a:r>
              <a:rPr lang="cs-CZ" baseline="-25000" dirty="0">
                <a:solidFill>
                  <a:srgbClr val="000000"/>
                </a:solidFill>
              </a:rPr>
              <a:t>Z</a:t>
            </a:r>
            <a:r>
              <a:rPr lang="cs-CZ" b="0" i="0" dirty="0">
                <a:solidFill>
                  <a:srgbClr val="000000"/>
                </a:solidFill>
                <a:effectLst/>
              </a:rPr>
              <a:t> je hustota závaží a V</a:t>
            </a:r>
            <a:r>
              <a:rPr lang="cs-CZ" baseline="-25000" dirty="0">
                <a:solidFill>
                  <a:srgbClr val="000000"/>
                </a:solidFill>
              </a:rPr>
              <a:t>Z</a:t>
            </a:r>
            <a:r>
              <a:rPr lang="cs-CZ" b="0" i="0" dirty="0">
                <a:solidFill>
                  <a:srgbClr val="000000"/>
                </a:solidFill>
                <a:effectLst/>
              </a:rPr>
              <a:t> je jeho objem.</a:t>
            </a:r>
          </a:p>
        </p:txBody>
      </p:sp>
      <p:pic>
        <p:nvPicPr>
          <p:cNvPr id="11276" name="Picture 12">
            <a:extLst>
              <a:ext uri="{FF2B5EF4-FFF2-40B4-BE49-F238E27FC236}">
                <a16:creationId xmlns:a16="http://schemas.microsoft.com/office/drawing/2014/main" id="{7AEC122E-D0FE-4BD6-8422-9944C50162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9675" y="4650959"/>
            <a:ext cx="1950301" cy="739769"/>
          </a:xfrm>
          <a:prstGeom prst="rect">
            <a:avLst/>
          </a:prstGeom>
          <a:noFill/>
          <a:extLst>
            <a:ext uri="{909E8E84-426E-40DD-AFC4-6F175D3DCCD1}">
              <a14:hiddenFill xmlns:a14="http://schemas.microsoft.com/office/drawing/2010/main">
                <a:solidFill>
                  <a:srgbClr val="FFFFFF"/>
                </a:solidFill>
              </a14:hiddenFill>
            </a:ext>
          </a:extLst>
        </p:spPr>
      </p:pic>
      <p:sp>
        <p:nvSpPr>
          <p:cNvPr id="19" name="TextovéPole 18">
            <a:extLst>
              <a:ext uri="{FF2B5EF4-FFF2-40B4-BE49-F238E27FC236}">
                <a16:creationId xmlns:a16="http://schemas.microsoft.com/office/drawing/2014/main" id="{614AEAB0-8D1A-4EB2-9EF4-60FFA99451FE}"/>
              </a:ext>
            </a:extLst>
          </p:cNvPr>
          <p:cNvSpPr txBox="1"/>
          <p:nvPr/>
        </p:nvSpPr>
        <p:spPr>
          <a:xfrm>
            <a:off x="135996" y="5554812"/>
            <a:ext cx="5471027" cy="1015663"/>
          </a:xfrm>
          <a:prstGeom prst="rect">
            <a:avLst/>
          </a:prstGeom>
          <a:noFill/>
        </p:spPr>
        <p:txBody>
          <a:bodyPr wrap="square">
            <a:spAutoFit/>
          </a:bodyPr>
          <a:lstStyle/>
          <a:p>
            <a:r>
              <a:rPr lang="cs-CZ" sz="2000" dirty="0"/>
              <a:t>Pokud je hustota </a:t>
            </a:r>
            <a:r>
              <a:rPr lang="el-GR" sz="2000" b="0" i="0" dirty="0">
                <a:solidFill>
                  <a:srgbClr val="000000"/>
                </a:solidFill>
                <a:effectLst/>
              </a:rPr>
              <a:t>ρ</a:t>
            </a:r>
            <a:r>
              <a:rPr lang="cs-CZ" sz="2000" dirty="0"/>
              <a:t> plynu (vzduchu zanedbatelně malá vzhledem k hustotě tělesa </a:t>
            </a:r>
            <a:r>
              <a:rPr lang="el-GR" sz="2000" b="0" i="0" dirty="0">
                <a:solidFill>
                  <a:srgbClr val="000000"/>
                </a:solidFill>
                <a:effectLst/>
              </a:rPr>
              <a:t>ρ</a:t>
            </a:r>
            <a:r>
              <a:rPr lang="cs-CZ" sz="2000" b="0" i="0" baseline="-25000" dirty="0">
                <a:solidFill>
                  <a:srgbClr val="000000"/>
                </a:solidFill>
                <a:effectLst/>
              </a:rPr>
              <a:t>T</a:t>
            </a:r>
            <a:r>
              <a:rPr lang="cs-CZ" sz="2000" dirty="0"/>
              <a:t> a hustotě závaží </a:t>
            </a:r>
            <a:r>
              <a:rPr lang="el-GR" sz="2000" b="0" i="0" dirty="0">
                <a:solidFill>
                  <a:srgbClr val="000000"/>
                </a:solidFill>
                <a:effectLst/>
              </a:rPr>
              <a:t>ρ</a:t>
            </a:r>
            <a:r>
              <a:rPr lang="cs-CZ" sz="2000" baseline="-25000" dirty="0"/>
              <a:t>Z</a:t>
            </a:r>
            <a:r>
              <a:rPr lang="cs-CZ" sz="2000" dirty="0"/>
              <a:t>, dostáváme běžný vztah </a:t>
            </a:r>
            <a:r>
              <a:rPr lang="cs-CZ" sz="2000" dirty="0" err="1"/>
              <a:t>m</a:t>
            </a:r>
            <a:r>
              <a:rPr lang="cs-CZ" sz="2000" baseline="-25000" dirty="0" err="1"/>
              <a:t>T</a:t>
            </a:r>
            <a:r>
              <a:rPr lang="cs-CZ" sz="2000" dirty="0"/>
              <a:t> = </a:t>
            </a:r>
            <a:r>
              <a:rPr lang="cs-CZ" sz="2000" dirty="0" err="1"/>
              <a:t>m</a:t>
            </a:r>
            <a:r>
              <a:rPr lang="cs-CZ" sz="2000" baseline="-25000" dirty="0" err="1"/>
              <a:t>Z</a:t>
            </a:r>
            <a:r>
              <a:rPr lang="cs-CZ" sz="2000" dirty="0"/>
              <a:t>.</a:t>
            </a:r>
          </a:p>
        </p:txBody>
      </p:sp>
    </p:spTree>
    <p:extLst>
      <p:ext uri="{BB962C8B-B14F-4D97-AF65-F5344CB8AC3E}">
        <p14:creationId xmlns:p14="http://schemas.microsoft.com/office/powerpoint/2010/main" val="41490184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64CE4C7-3F6B-4008-A93E-4EB1B951243F}"/>
              </a:ext>
            </a:extLst>
          </p:cNvPr>
          <p:cNvSpPr txBox="1"/>
          <p:nvPr/>
        </p:nvSpPr>
        <p:spPr>
          <a:xfrm>
            <a:off x="180973" y="177284"/>
            <a:ext cx="3819525" cy="461665"/>
          </a:xfrm>
          <a:prstGeom prst="rect">
            <a:avLst/>
          </a:prstGeom>
          <a:noFill/>
        </p:spPr>
        <p:txBody>
          <a:bodyPr wrap="square">
            <a:spAutoFit/>
          </a:bodyPr>
          <a:lstStyle/>
          <a:p>
            <a:r>
              <a:rPr lang="cs-CZ" sz="2400" b="1" i="0" dirty="0">
                <a:solidFill>
                  <a:srgbClr val="000000"/>
                </a:solidFill>
                <a:effectLst/>
              </a:rPr>
              <a:t>Proudění kapalin a plynů</a:t>
            </a:r>
            <a:endParaRPr lang="cs-CZ" sz="2400" dirty="0"/>
          </a:p>
        </p:txBody>
      </p:sp>
      <p:sp>
        <p:nvSpPr>
          <p:cNvPr id="6" name="Rectangle 1">
            <a:extLst>
              <a:ext uri="{FF2B5EF4-FFF2-40B4-BE49-F238E27FC236}">
                <a16:creationId xmlns:a16="http://schemas.microsoft.com/office/drawing/2014/main" id="{897C1425-0436-43F2-92F3-64983D99AEDB}"/>
              </a:ext>
            </a:extLst>
          </p:cNvPr>
          <p:cNvSpPr>
            <a:spLocks noChangeArrowheads="1"/>
          </p:cNvSpPr>
          <p:nvPr/>
        </p:nvSpPr>
        <p:spPr bwMode="auto">
          <a:xfrm>
            <a:off x="157162" y="740628"/>
            <a:ext cx="8829676" cy="594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1" i="0" u="none" strike="noStrike" cap="none" normalizeH="0" baseline="0" dirty="0">
                <a:ln>
                  <a:noFill/>
                </a:ln>
                <a:solidFill>
                  <a:srgbClr val="000000"/>
                </a:solidFill>
                <a:effectLst/>
                <a:latin typeface="+mn-lt"/>
                <a:cs typeface="Times New Roman" panose="02020603050405020304" pitchFamily="18" charset="0"/>
              </a:rPr>
              <a:t>Proudění</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je takový pohyb tekutin, kdy u částic </a:t>
            </a:r>
            <a:r>
              <a:rPr kumimoji="0" lang="cs-CZ" altLang="cs-CZ" sz="2000" b="0" u="sng" strike="noStrike" cap="none" normalizeH="0" baseline="0" dirty="0">
                <a:ln>
                  <a:noFill/>
                </a:ln>
                <a:solidFill>
                  <a:srgbClr val="000000"/>
                </a:solidFill>
                <a:effectLst/>
                <a:latin typeface="+mn-lt"/>
                <a:cs typeface="Times New Roman" panose="02020603050405020304" pitchFamily="18" charset="0"/>
              </a:rPr>
              <a:t>převažuje pohyb v jednom směru</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Proudí např. voda v řekách a potocích, voda a plyn potrubím. Pohyb tekutin je složitější než pohyb pevných látek, protože jednotlivé částice mohou měnit vzájemnou polohu. </a:t>
            </a:r>
            <a:r>
              <a:rPr kumimoji="0" lang="cs-CZ" altLang="cs-CZ" sz="2000" b="0" i="0" u="sng" strike="noStrike" cap="none" normalizeH="0" baseline="0" dirty="0">
                <a:ln>
                  <a:noFill/>
                </a:ln>
                <a:solidFill>
                  <a:srgbClr val="000000"/>
                </a:solidFill>
                <a:effectLst/>
                <a:latin typeface="+mn-lt"/>
                <a:cs typeface="Times New Roman" panose="02020603050405020304" pitchFamily="18" charset="0"/>
              </a:rPr>
              <a:t>Každá částice v proudící tekutině má určitou rychlost </a:t>
            </a:r>
            <a:r>
              <a:rPr kumimoji="0" lang="cs-CZ" altLang="cs-CZ" sz="2000" b="1" i="1" u="sng" strike="noStrike" cap="none" normalizeH="0" baseline="0" dirty="0">
                <a:ln>
                  <a:noFill/>
                </a:ln>
                <a:solidFill>
                  <a:srgbClr val="000000"/>
                </a:solidFill>
                <a:effectLst/>
                <a:latin typeface="+mn-lt"/>
                <a:cs typeface="Times New Roman" panose="02020603050405020304" pitchFamily="18" charset="0"/>
              </a:rPr>
              <a:t>v</a:t>
            </a:r>
            <a:r>
              <a:rPr kumimoji="0" lang="cs-CZ" altLang="cs-CZ" sz="2000" b="0" i="0" u="sng" strike="noStrike" cap="none" normalizeH="0" baseline="0" dirty="0">
                <a:ln>
                  <a:noFill/>
                </a:ln>
                <a:solidFill>
                  <a:srgbClr val="000000"/>
                </a:solidFill>
                <a:effectLst/>
                <a:latin typeface="+mn-lt"/>
                <a:cs typeface="Times New Roman" panose="02020603050405020304" pitchFamily="18" charset="0"/>
              </a:rPr>
              <a:t>, jejíž velikost a směr se může v závislosti na místě a čase měnit</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Pokud je </a:t>
            </a:r>
            <a:r>
              <a:rPr kumimoji="0" lang="cs-CZ" altLang="cs-CZ" sz="2000" b="0" i="0" u="sng" strike="noStrike" cap="none" normalizeH="0" baseline="0" dirty="0">
                <a:ln>
                  <a:noFill/>
                </a:ln>
                <a:solidFill>
                  <a:srgbClr val="000000"/>
                </a:solidFill>
                <a:effectLst/>
                <a:latin typeface="+mn-lt"/>
                <a:cs typeface="Times New Roman" panose="02020603050405020304" pitchFamily="18" charset="0"/>
              </a:rPr>
              <a:t>rychlost </a:t>
            </a:r>
            <a:r>
              <a:rPr kumimoji="0" lang="cs-CZ" altLang="cs-CZ" sz="2000" b="1" i="1" u="sng" strike="noStrike" cap="none" normalizeH="0" baseline="0" dirty="0">
                <a:ln>
                  <a:noFill/>
                </a:ln>
                <a:solidFill>
                  <a:srgbClr val="000000"/>
                </a:solidFill>
                <a:effectLst/>
                <a:latin typeface="+mn-lt"/>
                <a:cs typeface="Times New Roman" panose="02020603050405020304" pitchFamily="18" charset="0"/>
              </a:rPr>
              <a:t>v</a:t>
            </a:r>
            <a:r>
              <a:rPr kumimoji="0" lang="cs-CZ" altLang="cs-CZ" sz="2000" b="0" i="0" u="sng" strike="noStrike" cap="none" normalizeH="0" baseline="0" dirty="0">
                <a:ln>
                  <a:noFill/>
                </a:ln>
                <a:solidFill>
                  <a:srgbClr val="000000"/>
                </a:solidFill>
                <a:effectLst/>
                <a:latin typeface="+mn-lt"/>
                <a:cs typeface="Times New Roman" panose="02020603050405020304" pitchFamily="18" charset="0"/>
              </a:rPr>
              <a:t> částic stálá</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jde o </a:t>
            </a:r>
            <a:r>
              <a:rPr kumimoji="0" lang="cs-CZ" altLang="cs-CZ" sz="2000" b="1" i="0" u="none" strike="noStrike" cap="none" normalizeH="0" baseline="0" dirty="0">
                <a:ln>
                  <a:noFill/>
                </a:ln>
                <a:solidFill>
                  <a:srgbClr val="000000"/>
                </a:solidFill>
                <a:effectLst/>
                <a:latin typeface="+mn-lt"/>
                <a:cs typeface="Times New Roman" panose="02020603050405020304" pitchFamily="18" charset="0"/>
              </a:rPr>
              <a:t>ustálené, </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neboli </a:t>
            </a:r>
            <a:r>
              <a:rPr kumimoji="0" lang="cs-CZ" altLang="cs-CZ" sz="2000" b="1" i="0" u="none" strike="noStrike" cap="none" normalizeH="0" baseline="0" dirty="0">
                <a:ln>
                  <a:noFill/>
                </a:ln>
                <a:solidFill>
                  <a:srgbClr val="000000"/>
                </a:solidFill>
                <a:effectLst/>
                <a:latin typeface="+mn-lt"/>
                <a:cs typeface="Times New Roman" panose="02020603050405020304" pitchFamily="18" charset="0"/>
              </a:rPr>
              <a:t>stacionární proudění</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Trajektorie jednotlivých částic proudící tekutiny znázorňujeme proudnicemi. </a:t>
            </a:r>
            <a:r>
              <a:rPr kumimoji="0" lang="cs-CZ" altLang="cs-CZ" sz="2000" b="1" i="0" u="sng" strike="noStrike" cap="none" normalizeH="0" baseline="0" dirty="0">
                <a:ln>
                  <a:noFill/>
                </a:ln>
                <a:solidFill>
                  <a:srgbClr val="000000"/>
                </a:solidFill>
                <a:effectLst/>
                <a:latin typeface="+mn-lt"/>
                <a:cs typeface="Times New Roman" panose="02020603050405020304" pitchFamily="18" charset="0"/>
              </a:rPr>
              <a:t>Proudnice</a:t>
            </a:r>
            <a:r>
              <a:rPr kumimoji="0" lang="cs-CZ" altLang="cs-CZ" sz="2000" b="0" i="0" u="sng" strike="noStrike" cap="none" normalizeH="0" baseline="0" dirty="0">
                <a:ln>
                  <a:noFill/>
                </a:ln>
                <a:solidFill>
                  <a:srgbClr val="000000"/>
                </a:solidFill>
                <a:effectLst/>
                <a:latin typeface="+mn-lt"/>
                <a:cs typeface="Times New Roman" panose="02020603050405020304" pitchFamily="18" charset="0"/>
              </a:rPr>
              <a:t> je myšlená čára, jejíž tečna v libovolném bodě má směr rychlosti </a:t>
            </a:r>
            <a:r>
              <a:rPr kumimoji="0" lang="cs-CZ" altLang="cs-CZ" sz="2000" b="0" i="1" u="sng" strike="noStrike" cap="none" normalizeH="0" baseline="0" dirty="0">
                <a:ln>
                  <a:noFill/>
                </a:ln>
                <a:solidFill>
                  <a:srgbClr val="000000"/>
                </a:solidFill>
                <a:effectLst/>
                <a:latin typeface="+mn-lt"/>
                <a:cs typeface="Times New Roman" panose="02020603050405020304" pitchFamily="18" charset="0"/>
              </a:rPr>
              <a:t>v</a:t>
            </a:r>
            <a:r>
              <a:rPr kumimoji="0" lang="cs-CZ" altLang="cs-CZ" sz="2000" b="0" i="0" u="sng" strike="noStrike" cap="none" normalizeH="0" baseline="0" dirty="0">
                <a:ln>
                  <a:noFill/>
                </a:ln>
                <a:solidFill>
                  <a:srgbClr val="000000"/>
                </a:solidFill>
                <a:effectLst/>
                <a:latin typeface="+mn-lt"/>
                <a:cs typeface="Times New Roman" panose="02020603050405020304" pitchFamily="18" charset="0"/>
              </a:rPr>
              <a:t> pohybující se částice.</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Každým bodem proudící tekutiny prochází při ustáleném proudění jen jedna proudnice Þ proudnice se nemohou navzájem protínat.</a:t>
            </a:r>
            <a:endParaRPr kumimoji="0" lang="cs-CZ" altLang="cs-CZ" sz="20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cs-CZ" altLang="cs-CZ" sz="2000" b="1" i="0" u="none" strike="noStrike" cap="none" normalizeH="0" baseline="0" dirty="0">
              <a:ln>
                <a:noFill/>
              </a:ln>
              <a:solidFill>
                <a:srgbClr val="000000"/>
              </a:solidFill>
              <a:effectLst/>
              <a:latin typeface="+mn-lt"/>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cs-CZ" altLang="cs-CZ" sz="2000" b="1" dirty="0">
              <a:solidFill>
                <a:srgbClr val="000000"/>
              </a:solidFill>
              <a:latin typeface="+mn-lt"/>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cs-CZ" altLang="cs-CZ" sz="2000" b="1" dirty="0">
              <a:solidFill>
                <a:srgbClr val="000000"/>
              </a:solidFill>
              <a:latin typeface="+mn-lt"/>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cs-CZ" altLang="cs-CZ" sz="2000" b="1" dirty="0">
              <a:solidFill>
                <a:srgbClr val="000000"/>
              </a:solidFill>
              <a:latin typeface="+mn-lt"/>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cs-CZ" altLang="cs-CZ" sz="2000" b="1" dirty="0">
              <a:solidFill>
                <a:srgbClr val="000000"/>
              </a:solidFill>
              <a:latin typeface="+mn-lt"/>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1" i="0" u="none" strike="noStrike" cap="none" normalizeH="0" baseline="0" dirty="0">
                <a:ln>
                  <a:noFill/>
                </a:ln>
                <a:solidFill>
                  <a:srgbClr val="000000"/>
                </a:solidFill>
                <a:effectLst/>
                <a:latin typeface="+mn-lt"/>
                <a:cs typeface="Times New Roman" panose="02020603050405020304" pitchFamily="18" charset="0"/>
              </a:rPr>
              <a:t>Proudové vlákno</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je průřez trubice, kterou proudí kapalina; plocha, kterou proudí kapalina. Ustálené proudění ideální kapaliny je nejjednodušším případem proudění kapalin. Při něm protéká každým průřezem trubice stejný objem kapaliny.</a:t>
            </a:r>
            <a:endParaRPr kumimoji="0" lang="cs-CZ" altLang="cs-CZ" sz="2000" b="0" i="0" u="none" strike="noStrike" cap="none" normalizeH="0" baseline="0" dirty="0">
              <a:ln>
                <a:noFill/>
              </a:ln>
              <a:solidFill>
                <a:schemeClr val="tx1"/>
              </a:solidFill>
              <a:effectLst/>
              <a:latin typeface="+mn-lt"/>
            </a:endParaRPr>
          </a:p>
        </p:txBody>
      </p:sp>
      <p:pic>
        <p:nvPicPr>
          <p:cNvPr id="58372" name="Picture 4">
            <a:extLst>
              <a:ext uri="{FF2B5EF4-FFF2-40B4-BE49-F238E27FC236}">
                <a16:creationId xmlns:a16="http://schemas.microsoft.com/office/drawing/2014/main" id="{9C1BA551-968A-42DD-8A43-F80D2BB5D3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394" y="4335843"/>
            <a:ext cx="1876425" cy="1007710"/>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31A6A382-601A-4A02-8957-4C7383A1956F}"/>
              </a:ext>
            </a:extLst>
          </p:cNvPr>
          <p:cNvPicPr>
            <a:picLocks noChangeAspect="1"/>
          </p:cNvPicPr>
          <p:nvPr/>
        </p:nvPicPr>
        <p:blipFill>
          <a:blip r:embed="rId3"/>
          <a:stretch>
            <a:fillRect/>
          </a:stretch>
        </p:blipFill>
        <p:spPr>
          <a:xfrm>
            <a:off x="6438900" y="4084349"/>
            <a:ext cx="2281197" cy="1510698"/>
          </a:xfrm>
          <a:prstGeom prst="rect">
            <a:avLst/>
          </a:prstGeom>
        </p:spPr>
      </p:pic>
      <p:pic>
        <p:nvPicPr>
          <p:cNvPr id="3" name="Obrázek 2">
            <a:extLst>
              <a:ext uri="{FF2B5EF4-FFF2-40B4-BE49-F238E27FC236}">
                <a16:creationId xmlns:a16="http://schemas.microsoft.com/office/drawing/2014/main" id="{868915CD-C402-452D-8AEA-A2CB2719F55F}"/>
              </a:ext>
            </a:extLst>
          </p:cNvPr>
          <p:cNvPicPr>
            <a:picLocks noChangeAspect="1"/>
          </p:cNvPicPr>
          <p:nvPr/>
        </p:nvPicPr>
        <p:blipFill>
          <a:blip r:embed="rId4"/>
          <a:stretch>
            <a:fillRect/>
          </a:stretch>
        </p:blipFill>
        <p:spPr>
          <a:xfrm>
            <a:off x="3357563" y="4084349"/>
            <a:ext cx="1528762" cy="1534242"/>
          </a:xfrm>
          <a:prstGeom prst="rect">
            <a:avLst/>
          </a:prstGeom>
        </p:spPr>
      </p:pic>
    </p:spTree>
    <p:extLst>
      <p:ext uri="{BB962C8B-B14F-4D97-AF65-F5344CB8AC3E}">
        <p14:creationId xmlns:p14="http://schemas.microsoft.com/office/powerpoint/2010/main" val="42202899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Rectangle 5">
            <a:extLst>
              <a:ext uri="{FF2B5EF4-FFF2-40B4-BE49-F238E27FC236}">
                <a16:creationId xmlns:a16="http://schemas.microsoft.com/office/drawing/2014/main" id="{5F21F829-2282-400D-9220-6CE5050E322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endParaRPr lang="cs-CZ" altLang="cs-CZ"/>
          </a:p>
        </p:txBody>
      </p:sp>
      <p:sp>
        <p:nvSpPr>
          <p:cNvPr id="1032" name="Rectangle 7">
            <a:extLst>
              <a:ext uri="{FF2B5EF4-FFF2-40B4-BE49-F238E27FC236}">
                <a16:creationId xmlns:a16="http://schemas.microsoft.com/office/drawing/2014/main" id="{B18A0942-2929-40DF-BEE2-CA834CE706CC}"/>
              </a:ext>
            </a:extLst>
          </p:cNvPr>
          <p:cNvSpPr>
            <a:spLocks noChangeArrowheads="1"/>
          </p:cNvSpPr>
          <p:nvPr/>
        </p:nvSpPr>
        <p:spPr bwMode="auto">
          <a:xfrm>
            <a:off x="0" y="3124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endParaRPr lang="cs-CZ" altLang="cs-CZ"/>
          </a:p>
        </p:txBody>
      </p:sp>
      <p:graphicFrame>
        <p:nvGraphicFramePr>
          <p:cNvPr id="1026" name="Object 6">
            <a:extLst>
              <a:ext uri="{FF2B5EF4-FFF2-40B4-BE49-F238E27FC236}">
                <a16:creationId xmlns:a16="http://schemas.microsoft.com/office/drawing/2014/main" id="{6E30C8D3-7239-471F-B7F9-F46D4BB3785B}"/>
              </a:ext>
            </a:extLst>
          </p:cNvPr>
          <p:cNvGraphicFramePr>
            <a:graphicFrameLocks noChangeAspect="1"/>
          </p:cNvGraphicFramePr>
          <p:nvPr>
            <p:extLst>
              <p:ext uri="{D42A27DB-BD31-4B8C-83A1-F6EECF244321}">
                <p14:modId xmlns:p14="http://schemas.microsoft.com/office/powerpoint/2010/main" val="959244436"/>
              </p:ext>
            </p:extLst>
          </p:nvPr>
        </p:nvGraphicFramePr>
        <p:xfrm>
          <a:off x="2564129" y="3062539"/>
          <a:ext cx="1579246" cy="843094"/>
        </p:xfrm>
        <a:graphic>
          <a:graphicData uri="http://schemas.openxmlformats.org/presentationml/2006/ole">
            <mc:AlternateContent xmlns:mc="http://schemas.openxmlformats.org/markup-compatibility/2006">
              <mc:Choice xmlns:v="urn:schemas-microsoft-com:vml" Requires="v">
                <p:oleObj spid="_x0000_s1295" name="Rovnice" r:id="rId4" imgW="876300" imgH="469900" progId="Equation.3">
                  <p:embed/>
                </p:oleObj>
              </mc:Choice>
              <mc:Fallback>
                <p:oleObj name="Rovnice" r:id="rId4" imgW="876300" imgH="469900" progId="Equation.3">
                  <p:embed/>
                  <p:pic>
                    <p:nvPicPr>
                      <p:cNvPr id="1026" name="Object 6">
                        <a:extLst>
                          <a:ext uri="{FF2B5EF4-FFF2-40B4-BE49-F238E27FC236}">
                            <a16:creationId xmlns:a16="http://schemas.microsoft.com/office/drawing/2014/main" id="{6E30C8D3-7239-471F-B7F9-F46D4BB378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4129" y="3062539"/>
                        <a:ext cx="1579246" cy="843094"/>
                      </a:xfrm>
                      <a:prstGeom prst="rect">
                        <a:avLst/>
                      </a:prstGeom>
                      <a:solidFill>
                        <a:srgbClr val="FFFF00"/>
                      </a:solidFill>
                    </p:spPr>
                  </p:pic>
                </p:oleObj>
              </mc:Fallback>
            </mc:AlternateContent>
          </a:graphicData>
        </a:graphic>
      </p:graphicFrame>
      <p:sp>
        <p:nvSpPr>
          <p:cNvPr id="1033" name="Rectangle 9">
            <a:extLst>
              <a:ext uri="{FF2B5EF4-FFF2-40B4-BE49-F238E27FC236}">
                <a16:creationId xmlns:a16="http://schemas.microsoft.com/office/drawing/2014/main" id="{84586EDC-9488-47BF-B64C-20729FC26F38}"/>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endParaRPr lang="cs-CZ" altLang="cs-CZ"/>
          </a:p>
        </p:txBody>
      </p:sp>
      <p:sp>
        <p:nvSpPr>
          <p:cNvPr id="10" name="TextovéPole 9">
            <a:extLst>
              <a:ext uri="{FF2B5EF4-FFF2-40B4-BE49-F238E27FC236}">
                <a16:creationId xmlns:a16="http://schemas.microsoft.com/office/drawing/2014/main" id="{F47A4698-D107-406A-B35C-EB4B41B5B2DC}"/>
              </a:ext>
            </a:extLst>
          </p:cNvPr>
          <p:cNvSpPr txBox="1"/>
          <p:nvPr/>
        </p:nvSpPr>
        <p:spPr>
          <a:xfrm>
            <a:off x="209550" y="320456"/>
            <a:ext cx="8677275" cy="1754326"/>
          </a:xfrm>
          <a:prstGeom prst="rect">
            <a:avLst/>
          </a:prstGeom>
          <a:noFill/>
        </p:spPr>
        <p:txBody>
          <a:bodyPr wrap="square">
            <a:spAutoFit/>
          </a:bodyPr>
          <a:lstStyle/>
          <a:p>
            <a:pPr algn="just" eaLnBrk="1" hangingPunct="1"/>
            <a:r>
              <a:rPr lang="cs-CZ" altLang="cs-CZ" sz="2000" b="1" dirty="0"/>
              <a:t>Laminární proudění </a:t>
            </a:r>
            <a:r>
              <a:rPr lang="cs-CZ" altLang="cs-CZ" sz="2000" dirty="0"/>
              <a:t>– dráhy jednotlivých částic kapaliny jsou navzájem rovnoběžné; částice se tedy pohybují ve vzájemně rovnoběžných vrstvách, aniž by přecházely mezi jednotlivými vrstvami.</a:t>
            </a:r>
          </a:p>
          <a:p>
            <a:pPr algn="just" eaLnBrk="1" hangingPunct="1"/>
            <a:endParaRPr lang="cs-CZ" altLang="cs-CZ" sz="800" dirty="0"/>
          </a:p>
          <a:p>
            <a:pPr algn="just" eaLnBrk="1" hangingPunct="1"/>
            <a:r>
              <a:rPr lang="cs-CZ" altLang="cs-CZ" sz="2000" b="1" dirty="0"/>
              <a:t>Turbulentní proudění </a:t>
            </a:r>
            <a:r>
              <a:rPr lang="cs-CZ" altLang="cs-CZ" sz="2000" dirty="0"/>
              <a:t>– částice přecházejí mezi různými vrstvami kapaliny, čímž dochází k promíchávání jednotlivých vrstev kapaliny.</a:t>
            </a:r>
          </a:p>
        </p:txBody>
      </p:sp>
      <p:sp>
        <p:nvSpPr>
          <p:cNvPr id="14" name="TextovéPole 13">
            <a:extLst>
              <a:ext uri="{FF2B5EF4-FFF2-40B4-BE49-F238E27FC236}">
                <a16:creationId xmlns:a16="http://schemas.microsoft.com/office/drawing/2014/main" id="{E1060634-2FEE-48C6-AAC8-B9D85C9B1ECB}"/>
              </a:ext>
            </a:extLst>
          </p:cNvPr>
          <p:cNvSpPr txBox="1"/>
          <p:nvPr/>
        </p:nvSpPr>
        <p:spPr>
          <a:xfrm>
            <a:off x="95250" y="4100730"/>
            <a:ext cx="5445593" cy="646331"/>
          </a:xfrm>
          <a:prstGeom prst="rect">
            <a:avLst/>
          </a:prstGeom>
          <a:noFill/>
        </p:spPr>
        <p:txBody>
          <a:bodyPr wrap="square">
            <a:spAutoFit/>
          </a:bodyPr>
          <a:lstStyle/>
          <a:p>
            <a:pPr eaLnBrk="1" hangingPunct="1">
              <a:buFontTx/>
              <a:buNone/>
            </a:pPr>
            <a:r>
              <a:rPr lang="cs-CZ" altLang="cs-CZ" sz="1800" dirty="0"/>
              <a:t>(r – hustota kapaliny, v</a:t>
            </a:r>
            <a:r>
              <a:rPr lang="cs-CZ" altLang="cs-CZ" sz="1800" baseline="-25000" dirty="0"/>
              <a:t>s</a:t>
            </a:r>
            <a:r>
              <a:rPr lang="cs-CZ" altLang="cs-CZ" sz="1800" dirty="0"/>
              <a:t> – střední rychlost toku, r – poloměr cévy, h – koeficient dynamické viskozity)</a:t>
            </a:r>
          </a:p>
        </p:txBody>
      </p:sp>
      <p:sp>
        <p:nvSpPr>
          <p:cNvPr id="16" name="TextovéPole 15">
            <a:extLst>
              <a:ext uri="{FF2B5EF4-FFF2-40B4-BE49-F238E27FC236}">
                <a16:creationId xmlns:a16="http://schemas.microsoft.com/office/drawing/2014/main" id="{505BC54C-D5A8-4EB8-9A92-C84D28CDC7CF}"/>
              </a:ext>
            </a:extLst>
          </p:cNvPr>
          <p:cNvSpPr txBox="1"/>
          <p:nvPr/>
        </p:nvSpPr>
        <p:spPr>
          <a:xfrm>
            <a:off x="209550" y="2165250"/>
            <a:ext cx="5445593" cy="1323439"/>
          </a:xfrm>
          <a:prstGeom prst="rect">
            <a:avLst/>
          </a:prstGeom>
          <a:noFill/>
        </p:spPr>
        <p:txBody>
          <a:bodyPr wrap="square">
            <a:spAutoFit/>
          </a:bodyPr>
          <a:lstStyle/>
          <a:p>
            <a:pPr algn="just"/>
            <a:r>
              <a:rPr lang="cs-CZ" sz="2000" b="0" i="0" dirty="0">
                <a:solidFill>
                  <a:srgbClr val="202122"/>
                </a:solidFill>
                <a:effectLst/>
              </a:rPr>
              <a:t>Jako kritérium pro odlišení laminárního proudění od proudění turbulentního lze použít </a:t>
            </a:r>
            <a:r>
              <a:rPr lang="cs-CZ" altLang="cs-CZ" sz="2000" b="1" dirty="0" err="1"/>
              <a:t>Reynoldsovo</a:t>
            </a:r>
            <a:r>
              <a:rPr lang="cs-CZ" altLang="cs-CZ" sz="2000" b="1" dirty="0"/>
              <a:t> číslo</a:t>
            </a:r>
            <a:r>
              <a:rPr lang="cs-CZ" altLang="cs-CZ" sz="2000" dirty="0"/>
              <a:t>:</a:t>
            </a:r>
          </a:p>
          <a:p>
            <a:pPr algn="just"/>
            <a:endParaRPr lang="cs-CZ" sz="2000" dirty="0"/>
          </a:p>
        </p:txBody>
      </p:sp>
      <p:sp>
        <p:nvSpPr>
          <p:cNvPr id="19" name="TextovéPole 18">
            <a:extLst>
              <a:ext uri="{FF2B5EF4-FFF2-40B4-BE49-F238E27FC236}">
                <a16:creationId xmlns:a16="http://schemas.microsoft.com/office/drawing/2014/main" id="{A16DC9A9-9341-4972-A573-E9CAC4343F5C}"/>
              </a:ext>
            </a:extLst>
          </p:cNvPr>
          <p:cNvSpPr txBox="1"/>
          <p:nvPr/>
        </p:nvSpPr>
        <p:spPr>
          <a:xfrm>
            <a:off x="165496" y="4802922"/>
            <a:ext cx="5273279" cy="1938992"/>
          </a:xfrm>
          <a:prstGeom prst="rect">
            <a:avLst/>
          </a:prstGeom>
          <a:noFill/>
        </p:spPr>
        <p:txBody>
          <a:bodyPr wrap="square">
            <a:spAutoFit/>
          </a:bodyPr>
          <a:lstStyle/>
          <a:p>
            <a:pPr algn="just"/>
            <a:r>
              <a:rPr lang="cs-CZ" sz="2000" b="0" i="0" dirty="0">
                <a:effectLst/>
              </a:rPr>
              <a:t>Hranice mezi těmito dvěma případy se označuje jako </a:t>
            </a:r>
            <a:r>
              <a:rPr lang="cs-CZ" sz="2000" b="1" dirty="0">
                <a:effectLst/>
              </a:rPr>
              <a:t>kritická hodnota </a:t>
            </a:r>
            <a:r>
              <a:rPr lang="cs-CZ" sz="2000" b="1" dirty="0" err="1">
                <a:effectLst/>
              </a:rPr>
              <a:t>Reynoldsova</a:t>
            </a:r>
            <a:r>
              <a:rPr lang="cs-CZ" sz="2000" b="1" dirty="0">
                <a:effectLst/>
              </a:rPr>
              <a:t> čísla</a:t>
            </a:r>
            <a:r>
              <a:rPr lang="cs-CZ" sz="2000" b="0" i="0" dirty="0">
                <a:effectLst/>
              </a:rPr>
              <a:t>. Tato hodnota je pro různé kapaliny a různé typy potrubí různá a zjišťuje se </a:t>
            </a:r>
            <a:r>
              <a:rPr lang="cs-CZ" sz="2000" b="0" i="0" u="none" strike="noStrike" dirty="0">
                <a:effectLst/>
              </a:rPr>
              <a:t>experimentálně</a:t>
            </a:r>
            <a:r>
              <a:rPr lang="cs-CZ" sz="2000" b="0" i="0" dirty="0">
                <a:effectLst/>
              </a:rPr>
              <a:t>. Kritická hodnota se obvykle pohybuje kolem hodnoty 2000.</a:t>
            </a:r>
            <a:endParaRPr lang="cs-CZ" sz="2000" dirty="0"/>
          </a:p>
        </p:txBody>
      </p:sp>
      <p:pic>
        <p:nvPicPr>
          <p:cNvPr id="7" name="Picture 2" descr="BAKALÁŘSKÁ PRÁCE">
            <a:extLst>
              <a:ext uri="{FF2B5EF4-FFF2-40B4-BE49-F238E27FC236}">
                <a16:creationId xmlns:a16="http://schemas.microsoft.com/office/drawing/2014/main" id="{528E1C3F-D90D-4999-B313-170EEC91A9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6093" y="5058043"/>
            <a:ext cx="3190875"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175" name="Picture 151" descr="See the source image">
            <a:extLst>
              <a:ext uri="{FF2B5EF4-FFF2-40B4-BE49-F238E27FC236}">
                <a16:creationId xmlns:a16="http://schemas.microsoft.com/office/drawing/2014/main" id="{A5800815-53A3-4B48-B3A5-D572862445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2210" y="1794694"/>
            <a:ext cx="3319362" cy="29523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57A1C339-B34E-4C62-A6E7-947BC5120873}"/>
              </a:ext>
            </a:extLst>
          </p:cNvPr>
          <p:cNvSpPr txBox="1"/>
          <p:nvPr/>
        </p:nvSpPr>
        <p:spPr>
          <a:xfrm>
            <a:off x="257589" y="3049563"/>
            <a:ext cx="2435347" cy="461665"/>
          </a:xfrm>
          <a:prstGeom prst="rect">
            <a:avLst/>
          </a:prstGeom>
          <a:noFill/>
        </p:spPr>
        <p:txBody>
          <a:bodyPr wrap="none" rtlCol="0">
            <a:spAutoFit/>
          </a:bodyPr>
          <a:lstStyle/>
          <a:p>
            <a:r>
              <a:rPr lang="cs-CZ" sz="2400" b="1" dirty="0"/>
              <a:t>Rovnice spojitosti</a:t>
            </a:r>
          </a:p>
        </p:txBody>
      </p:sp>
      <p:sp>
        <p:nvSpPr>
          <p:cNvPr id="6" name="Rectangle 1">
            <a:extLst>
              <a:ext uri="{FF2B5EF4-FFF2-40B4-BE49-F238E27FC236}">
                <a16:creationId xmlns:a16="http://schemas.microsoft.com/office/drawing/2014/main" id="{AE0B0616-848C-4543-B446-6A27FE48553B}"/>
              </a:ext>
            </a:extLst>
          </p:cNvPr>
          <p:cNvSpPr>
            <a:spLocks noChangeArrowheads="1"/>
          </p:cNvSpPr>
          <p:nvPr/>
        </p:nvSpPr>
        <p:spPr bwMode="auto">
          <a:xfrm>
            <a:off x="188843" y="315813"/>
            <a:ext cx="8706679"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Objem kapaliny, který proteče daným průřezem trubice za jednotku času se nazývá </a:t>
            </a:r>
            <a:r>
              <a:rPr kumimoji="0" lang="cs-CZ" altLang="cs-CZ" sz="2000" b="1" i="0" u="none" strike="noStrike" cap="none" normalizeH="0" baseline="0" dirty="0">
                <a:ln>
                  <a:noFill/>
                </a:ln>
                <a:solidFill>
                  <a:srgbClr val="000000"/>
                </a:solidFill>
                <a:effectLst/>
                <a:latin typeface="+mn-lt"/>
                <a:cs typeface="Times New Roman" panose="02020603050405020304" pitchFamily="18" charset="0"/>
              </a:rPr>
              <a:t>objemový</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a:t>
            </a:r>
            <a:r>
              <a:rPr kumimoji="0" lang="cs-CZ" altLang="cs-CZ" sz="2000" b="1" i="0" u="none" strike="noStrike" cap="none" normalizeH="0" baseline="0" dirty="0">
                <a:ln>
                  <a:noFill/>
                </a:ln>
                <a:solidFill>
                  <a:srgbClr val="000000"/>
                </a:solidFill>
                <a:effectLst/>
                <a:latin typeface="+mn-lt"/>
                <a:cs typeface="Times New Roman" panose="02020603050405020304" pitchFamily="18" charset="0"/>
              </a:rPr>
              <a:t>průtok</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a:t>
            </a:r>
            <a:r>
              <a:rPr kumimoji="0" lang="cs-CZ" altLang="cs-CZ" sz="2000" b="0" i="1" u="none" strike="noStrike" cap="none" normalizeH="0" baseline="0" dirty="0">
                <a:ln>
                  <a:noFill/>
                </a:ln>
                <a:solidFill>
                  <a:srgbClr val="000000"/>
                </a:solidFill>
                <a:effectLst/>
                <a:latin typeface="+mn-lt"/>
                <a:cs typeface="Times New Roman" panose="02020603050405020304" pitchFamily="18" charset="0"/>
              </a:rPr>
              <a:t>Q</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V</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Protéká-li průřezem o plošném obsahu </a:t>
            </a:r>
            <a:r>
              <a:rPr kumimoji="0" lang="cs-CZ" altLang="cs-CZ" sz="2000" b="0" i="1" u="none" strike="noStrike" cap="none" normalizeH="0" baseline="0" dirty="0">
                <a:ln>
                  <a:noFill/>
                </a:ln>
                <a:solidFill>
                  <a:srgbClr val="000000"/>
                </a:solidFill>
                <a:effectLst/>
                <a:latin typeface="+mn-lt"/>
                <a:cs typeface="Times New Roman" panose="02020603050405020304" pitchFamily="18" charset="0"/>
              </a:rPr>
              <a:t>S</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kapalina rychlostí </a:t>
            </a:r>
            <a:r>
              <a:rPr kumimoji="0" lang="cs-CZ" altLang="cs-CZ" sz="2000" b="0" i="1" u="none" strike="noStrike" cap="none" normalizeH="0" baseline="0" dirty="0">
                <a:ln>
                  <a:noFill/>
                </a:ln>
                <a:solidFill>
                  <a:srgbClr val="000000"/>
                </a:solidFill>
                <a:effectLst/>
                <a:latin typeface="+mn-lt"/>
                <a:cs typeface="Times New Roman" panose="02020603050405020304" pitchFamily="18" charset="0"/>
              </a:rPr>
              <a:t>v</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je objemový průtok</a:t>
            </a:r>
            <a:endParaRPr kumimoji="0" lang="cs-CZ" altLang="cs-CZ" sz="2000" b="0" i="0" u="none" strike="noStrike" cap="none" normalizeH="0" baseline="0" dirty="0">
              <a:ln>
                <a:noFill/>
              </a:ln>
              <a:solidFill>
                <a:schemeClr val="tx1"/>
              </a:solidFill>
              <a:effectLst/>
              <a:latin typeface="+mn-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Q</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V</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a:t>
            </a: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S.v</a:t>
            </a:r>
            <a:endParaRPr kumimoji="0" lang="cs-CZ" altLang="cs-CZ" sz="2000" b="0" i="0" u="none" strike="noStrike" cap="none" normalizeH="0" baseline="0" dirty="0">
              <a:ln>
                <a:noFill/>
              </a:ln>
              <a:solidFill>
                <a:schemeClr val="tx1"/>
              </a:solidFill>
              <a:effectLst/>
              <a:latin typeface="+mn-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[Q</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V</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m</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3</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.s</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–1</a:t>
            </a:r>
            <a:endParaRPr kumimoji="0" lang="cs-CZ" altLang="cs-CZ" sz="20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solidFill>
                <a:srgbClr val="000000"/>
              </a:solidFill>
              <a:effectLst/>
              <a:latin typeface="+mn-lt"/>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Objem vody, který potrubím proteče za libovolnou dobu měříme </a:t>
            </a:r>
            <a:r>
              <a:rPr kumimoji="0" lang="cs-CZ" altLang="cs-CZ" sz="2000" b="1" i="0" u="none" strike="noStrike" cap="none" normalizeH="0" baseline="0" dirty="0">
                <a:ln>
                  <a:noFill/>
                </a:ln>
                <a:solidFill>
                  <a:srgbClr val="000000"/>
                </a:solidFill>
                <a:effectLst/>
                <a:latin typeface="+mn-lt"/>
                <a:cs typeface="Times New Roman" panose="02020603050405020304" pitchFamily="18" charset="0"/>
              </a:rPr>
              <a:t>vodoměrem</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objem plynu </a:t>
            </a:r>
            <a:r>
              <a:rPr kumimoji="0" lang="cs-CZ" altLang="cs-CZ" sz="2000" b="1" i="0" u="none" strike="noStrike" cap="none" normalizeH="0" baseline="0" dirty="0">
                <a:ln>
                  <a:noFill/>
                </a:ln>
                <a:solidFill>
                  <a:srgbClr val="000000"/>
                </a:solidFill>
                <a:effectLst/>
                <a:latin typeface="+mn-lt"/>
                <a:cs typeface="Times New Roman" panose="02020603050405020304" pitchFamily="18" charset="0"/>
              </a:rPr>
              <a:t>plynoměrem</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a:t>
            </a:r>
            <a:endParaRPr kumimoji="0" lang="cs-CZ" altLang="cs-CZ" sz="2000" b="0" i="0" u="none" strike="noStrike" cap="none" normalizeH="0" baseline="0" dirty="0">
              <a:ln>
                <a:noFill/>
              </a:ln>
              <a:solidFill>
                <a:schemeClr val="tx1"/>
              </a:solidFill>
              <a:effectLst/>
              <a:latin typeface="+mn-lt"/>
            </a:endParaRPr>
          </a:p>
        </p:txBody>
      </p:sp>
      <p:pic>
        <p:nvPicPr>
          <p:cNvPr id="59395" name="Picture 3">
            <a:extLst>
              <a:ext uri="{FF2B5EF4-FFF2-40B4-BE49-F238E27FC236}">
                <a16:creationId xmlns:a16="http://schemas.microsoft.com/office/drawing/2014/main" id="{BFF47889-03CA-4E86-B46F-AF2C653BE3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175" y="-974725"/>
            <a:ext cx="1514475" cy="7048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83ED0B95-7333-4D11-B37D-119320B7E39C}"/>
              </a:ext>
            </a:extLst>
          </p:cNvPr>
          <p:cNvSpPr txBox="1"/>
          <p:nvPr/>
        </p:nvSpPr>
        <p:spPr>
          <a:xfrm>
            <a:off x="266700" y="3614738"/>
            <a:ext cx="8628822" cy="1446550"/>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sng" strike="noStrike" cap="none" normalizeH="0" baseline="0" dirty="0">
                <a:ln>
                  <a:noFill/>
                </a:ln>
                <a:solidFill>
                  <a:srgbClr val="000000"/>
                </a:solidFill>
                <a:effectLst/>
                <a:latin typeface="+mn-lt"/>
                <a:cs typeface="Times New Roman" panose="02020603050405020304" pitchFamily="18" charset="0"/>
              </a:rPr>
              <a:t>Ideální kapalina</a:t>
            </a:r>
            <a:r>
              <a:rPr kumimoji="0" lang="cs-CZ" altLang="cs-CZ" sz="2000" b="0" i="0" strike="noStrike" cap="none" normalizeH="0" baseline="0" dirty="0">
                <a:ln>
                  <a:noFill/>
                </a:ln>
                <a:solidFill>
                  <a:srgbClr val="000000"/>
                </a:solidFill>
                <a:effectLst/>
                <a:latin typeface="+mn-lt"/>
                <a:cs typeface="Times New Roman" panose="02020603050405020304" pitchFamily="18" charset="0"/>
              </a:rPr>
              <a:t> </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je nestlačitelná, proto se na žádném místě nemůže hromadit, proto </a:t>
            </a:r>
            <a:r>
              <a:rPr kumimoji="0" lang="cs-CZ" altLang="cs-CZ" sz="2000" b="0" i="0" u="sng" strike="noStrike" cap="none" normalizeH="0" baseline="0" dirty="0">
                <a:ln>
                  <a:noFill/>
                </a:ln>
                <a:solidFill>
                  <a:srgbClr val="000000"/>
                </a:solidFill>
                <a:effectLst/>
                <a:latin typeface="+mn-lt"/>
                <a:cs typeface="Times New Roman" panose="02020603050405020304" pitchFamily="18" charset="0"/>
              </a:rPr>
              <a:t>je objemový průtok v každém průřezu stejný</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Platí Q</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V</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a:t>
            </a: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konst</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což je </a:t>
            </a:r>
            <a:r>
              <a:rPr kumimoji="0" lang="cs-CZ" altLang="cs-CZ" sz="2000" b="1" i="1" u="none" strike="noStrike" cap="none" normalizeH="0" baseline="0" dirty="0">
                <a:ln>
                  <a:noFill/>
                </a:ln>
                <a:solidFill>
                  <a:srgbClr val="000000"/>
                </a:solidFill>
                <a:effectLst/>
                <a:latin typeface="+mn-lt"/>
                <a:cs typeface="Times New Roman" panose="02020603050405020304" pitchFamily="18" charset="0"/>
              </a:rPr>
              <a:t>rovnice spojitosti toku</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a:t>
            </a:r>
            <a:r>
              <a:rPr kumimoji="0" lang="cs-CZ" altLang="cs-CZ" sz="2000" u="none" strike="noStrike" cap="none" normalizeH="0" baseline="0" dirty="0">
                <a:ln>
                  <a:noFill/>
                </a:ln>
                <a:solidFill>
                  <a:srgbClr val="000000"/>
                </a:solidFill>
                <a:effectLst/>
                <a:latin typeface="+mn-lt"/>
                <a:cs typeface="Times New Roman" panose="02020603050405020304" pitchFamily="18" charset="0"/>
              </a:rPr>
              <a:t>(rovnice kontinuity)</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solidFill>
                <a:schemeClr val="tx1"/>
              </a:solidFill>
              <a:effectLst/>
              <a:latin typeface="+mn-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S</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1</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.v</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1</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S</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2</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.v</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2</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a:t>
            </a: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S.v</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a:t>
            </a: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konst</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a:t>
            </a:r>
            <a:endParaRPr kumimoji="0" lang="cs-CZ" altLang="cs-CZ" sz="2000" b="0" i="0" u="none" strike="noStrike" cap="none" normalizeH="0" baseline="0" dirty="0">
              <a:ln>
                <a:noFill/>
              </a:ln>
              <a:solidFill>
                <a:schemeClr val="tx1"/>
              </a:solidFill>
              <a:effectLst/>
              <a:latin typeface="+mn-lt"/>
            </a:endParaRPr>
          </a:p>
        </p:txBody>
      </p:sp>
      <p:pic>
        <p:nvPicPr>
          <p:cNvPr id="3" name="Obrázek 2">
            <a:extLst>
              <a:ext uri="{FF2B5EF4-FFF2-40B4-BE49-F238E27FC236}">
                <a16:creationId xmlns:a16="http://schemas.microsoft.com/office/drawing/2014/main" id="{63D328F9-150A-45CA-B781-E008AC9AB1B3}"/>
              </a:ext>
            </a:extLst>
          </p:cNvPr>
          <p:cNvPicPr>
            <a:picLocks noChangeAspect="1"/>
          </p:cNvPicPr>
          <p:nvPr/>
        </p:nvPicPr>
        <p:blipFill>
          <a:blip r:embed="rId3"/>
          <a:stretch>
            <a:fillRect/>
          </a:stretch>
        </p:blipFill>
        <p:spPr>
          <a:xfrm>
            <a:off x="2399161" y="5172076"/>
            <a:ext cx="4345678" cy="1578384"/>
          </a:xfrm>
          <a:prstGeom prst="rect">
            <a:avLst/>
          </a:prstGeom>
        </p:spPr>
      </p:pic>
    </p:spTree>
    <p:extLst>
      <p:ext uri="{BB962C8B-B14F-4D97-AF65-F5344CB8AC3E}">
        <p14:creationId xmlns:p14="http://schemas.microsoft.com/office/powerpoint/2010/main" val="8225434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6CD2995-8584-4BB3-855B-BF6A056E9FFF}"/>
              </a:ext>
            </a:extLst>
          </p:cNvPr>
          <p:cNvSpPr>
            <a:spLocks noChangeArrowheads="1"/>
          </p:cNvSpPr>
          <p:nvPr/>
        </p:nvSpPr>
        <p:spPr bwMode="auto">
          <a:xfrm>
            <a:off x="218659" y="2471470"/>
            <a:ext cx="8706679"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1" i="0" u="none" strike="noStrike" cap="none" normalizeH="0" baseline="0" dirty="0">
                <a:ln>
                  <a:noFill/>
                </a:ln>
                <a:solidFill>
                  <a:srgbClr val="000000"/>
                </a:solidFill>
                <a:effectLst/>
                <a:latin typeface="+mn-lt"/>
                <a:cs typeface="Times New Roman" panose="02020603050405020304" pitchFamily="18" charset="0"/>
              </a:rPr>
              <a:t>Plyny</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jsou stlačitelné, proto se používá spíše </a:t>
            </a:r>
            <a:r>
              <a:rPr kumimoji="0" lang="cs-CZ" altLang="cs-CZ" sz="2000" b="1" i="0" u="none" strike="noStrike" cap="none" normalizeH="0" baseline="0" dirty="0">
                <a:ln>
                  <a:noFill/>
                </a:ln>
                <a:solidFill>
                  <a:srgbClr val="000000"/>
                </a:solidFill>
                <a:effectLst/>
                <a:latin typeface="+mn-lt"/>
                <a:cs typeface="Times New Roman" panose="02020603050405020304" pitchFamily="18" charset="0"/>
              </a:rPr>
              <a:t>hmotnostní průtok</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a:t>
            </a:r>
            <a:r>
              <a:rPr kumimoji="0" lang="cs-CZ" altLang="cs-CZ" sz="2000" b="0" i="1" u="none" strike="noStrike" cap="none" normalizeH="0" baseline="0" dirty="0" err="1">
                <a:ln>
                  <a:noFill/>
                </a:ln>
                <a:solidFill>
                  <a:srgbClr val="000000"/>
                </a:solidFill>
                <a:effectLst/>
                <a:latin typeface="+mn-lt"/>
                <a:cs typeface="Times New Roman" panose="02020603050405020304" pitchFamily="18" charset="0"/>
              </a:rPr>
              <a:t>Q</a:t>
            </a:r>
            <a:r>
              <a:rPr kumimoji="0" lang="cs-CZ" altLang="cs-CZ" sz="2000" b="0" i="0" u="none" strike="noStrike" cap="none" normalizeH="0" baseline="-30000" dirty="0" err="1">
                <a:ln>
                  <a:noFill/>
                </a:ln>
                <a:solidFill>
                  <a:srgbClr val="000000"/>
                </a:solidFill>
                <a:effectLst/>
                <a:latin typeface="+mn-lt"/>
                <a:cs typeface="Times New Roman" panose="02020603050405020304" pitchFamily="18" charset="0"/>
              </a:rPr>
              <a:t>m</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hmotnost látky, která projde průřezem trubice za jednotku času. [</a:t>
            </a: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Q</a:t>
            </a:r>
            <a:r>
              <a:rPr kumimoji="0" lang="cs-CZ" altLang="cs-CZ" sz="2000" b="0" i="0" u="none" strike="noStrike" cap="none" normalizeH="0" baseline="-30000" dirty="0" err="1">
                <a:ln>
                  <a:noFill/>
                </a:ln>
                <a:solidFill>
                  <a:srgbClr val="000000"/>
                </a:solidFill>
                <a:effectLst/>
                <a:latin typeface="+mn-lt"/>
                <a:cs typeface="Times New Roman" panose="02020603050405020304" pitchFamily="18" charset="0"/>
              </a:rPr>
              <a:t>m</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a:t>
            </a: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kg.s</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–1</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Mezi hmotnostním a objemovým průtokem je vztah:</a:t>
            </a:r>
            <a:endParaRPr kumimoji="0" lang="cs-CZ" altLang="cs-CZ" sz="2000" b="0" i="0" u="none" strike="noStrike" cap="none" normalizeH="0" baseline="0" dirty="0">
              <a:ln>
                <a:noFill/>
              </a:ln>
              <a:solidFill>
                <a:schemeClr val="tx1"/>
              </a:solidFill>
              <a:effectLst/>
              <a:latin typeface="+mn-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Q</a:t>
            </a:r>
            <a:r>
              <a:rPr kumimoji="0" lang="cs-CZ" altLang="cs-CZ" sz="2000" b="0" i="0" u="none" strike="noStrike" cap="none" normalizeH="0" baseline="-30000" dirty="0" err="1">
                <a:ln>
                  <a:noFill/>
                </a:ln>
                <a:solidFill>
                  <a:srgbClr val="000000"/>
                </a:solidFill>
                <a:effectLst/>
                <a:latin typeface="+mn-lt"/>
                <a:cs typeface="Times New Roman" panose="02020603050405020304" pitchFamily="18" charset="0"/>
              </a:rPr>
              <a:t>m</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a:t>
            </a:r>
            <a:r>
              <a:rPr kumimoji="0" lang="el-GR" altLang="cs-CZ" sz="2000" b="0" i="0" u="none" strike="noStrike" cap="none" normalizeH="0" baseline="0" dirty="0">
                <a:ln>
                  <a:noFill/>
                </a:ln>
                <a:solidFill>
                  <a:srgbClr val="000000"/>
                </a:solidFill>
                <a:effectLst/>
                <a:latin typeface="+mn-lt"/>
                <a:cs typeface="Times New Roman" panose="02020603050405020304" pitchFamily="18" charset="0"/>
              </a:rPr>
              <a:t>ρ</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.Q</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V</a:t>
            </a:r>
            <a:endParaRPr kumimoji="0" lang="cs-CZ" altLang="cs-CZ" sz="20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sng" strike="noStrike" cap="none" normalizeH="0" baseline="0" dirty="0">
                <a:ln>
                  <a:noFill/>
                </a:ln>
                <a:solidFill>
                  <a:srgbClr val="000000"/>
                </a:solidFill>
                <a:effectLst/>
                <a:latin typeface="+mn-lt"/>
                <a:cs typeface="Times New Roman" panose="02020603050405020304" pitchFamily="18" charset="0"/>
              </a:rPr>
              <a:t>Ideální kapalina má konstantní hustotu</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proto v rovnici spojitosti stačí uvažovat s objemem, ale </a:t>
            </a:r>
            <a:r>
              <a:rPr kumimoji="0" lang="cs-CZ" altLang="cs-CZ" sz="2000" b="0" i="0" u="sng" strike="noStrike" cap="none" normalizeH="0" baseline="0" dirty="0">
                <a:ln>
                  <a:noFill/>
                </a:ln>
                <a:solidFill>
                  <a:srgbClr val="000000"/>
                </a:solidFill>
                <a:effectLst/>
                <a:latin typeface="+mn-lt"/>
                <a:cs typeface="Times New Roman" panose="02020603050405020304" pitchFamily="18" charset="0"/>
              </a:rPr>
              <a:t>u plynů jejich hustota závisí na míře stlačení</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Hmotnostní průtok se nemění ani u plynů (vychází to ze zákona zachování hmotnosti). Rovnice kontinuity kapalin i plynů:</a:t>
            </a:r>
            <a:endParaRPr kumimoji="0" lang="cs-CZ" altLang="cs-CZ" sz="2000" b="0" i="0" u="none" strike="noStrike" cap="none" normalizeH="0" baseline="0" dirty="0">
              <a:ln>
                <a:noFill/>
              </a:ln>
              <a:solidFill>
                <a:schemeClr val="tx1"/>
              </a:solidFill>
              <a:effectLst/>
              <a:latin typeface="+mn-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Q</a:t>
            </a:r>
            <a:r>
              <a:rPr kumimoji="0" lang="cs-CZ" altLang="cs-CZ" sz="2000" b="0" i="0" u="none" strike="noStrike" cap="none" normalizeH="0" baseline="-30000" dirty="0" err="1">
                <a:ln>
                  <a:noFill/>
                </a:ln>
                <a:solidFill>
                  <a:srgbClr val="000000"/>
                </a:solidFill>
                <a:effectLst/>
                <a:latin typeface="+mn-lt"/>
                <a:cs typeface="Times New Roman" panose="02020603050405020304" pitchFamily="18" charset="0"/>
              </a:rPr>
              <a:t>m</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a:t>
            </a: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konst</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r</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1</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S</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1</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v</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1</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r</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2</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S</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2</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v</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2</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r . S . v = </a:t>
            </a: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konst</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cs-CZ" altLang="cs-CZ" sz="2000" b="0" i="0" u="none" strike="noStrike" cap="none" normalizeH="0" baseline="0" dirty="0">
              <a:ln>
                <a:noFill/>
              </a:ln>
              <a:solidFill>
                <a:schemeClr val="tx1"/>
              </a:solidFill>
              <a:effectLst/>
              <a:latin typeface="+mn-lt"/>
            </a:endParaRPr>
          </a:p>
        </p:txBody>
      </p:sp>
      <p:sp>
        <p:nvSpPr>
          <p:cNvPr id="6" name="TextovéPole 5">
            <a:extLst>
              <a:ext uri="{FF2B5EF4-FFF2-40B4-BE49-F238E27FC236}">
                <a16:creationId xmlns:a16="http://schemas.microsoft.com/office/drawing/2014/main" id="{73F28DA7-ECDA-45F1-9A1F-592AB03305F8}"/>
              </a:ext>
            </a:extLst>
          </p:cNvPr>
          <p:cNvSpPr txBox="1"/>
          <p:nvPr/>
        </p:nvSpPr>
        <p:spPr>
          <a:xfrm>
            <a:off x="218660" y="451188"/>
            <a:ext cx="8706678" cy="1323439"/>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Při ustáleném proudění </a:t>
            </a:r>
            <a:r>
              <a:rPr kumimoji="0" lang="cs-CZ" altLang="cs-CZ" sz="2000" b="0" i="0" u="sng" strike="noStrike" cap="none" normalizeH="0" baseline="0" dirty="0">
                <a:ln>
                  <a:noFill/>
                </a:ln>
                <a:solidFill>
                  <a:srgbClr val="000000"/>
                </a:solidFill>
                <a:effectLst/>
                <a:latin typeface="+mn-lt"/>
                <a:cs typeface="Times New Roman" panose="02020603050405020304" pitchFamily="18" charset="0"/>
              </a:rPr>
              <a:t>ideální kapaliny </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je součin obsahu průřezu </a:t>
            </a:r>
            <a:r>
              <a:rPr kumimoji="0" lang="cs-CZ" altLang="cs-CZ" sz="2000" b="0" i="1" u="none" strike="noStrike" cap="none" normalizeH="0" baseline="0" dirty="0">
                <a:ln>
                  <a:noFill/>
                </a:ln>
                <a:solidFill>
                  <a:srgbClr val="000000"/>
                </a:solidFill>
                <a:effectLst/>
                <a:latin typeface="+mn-lt"/>
                <a:cs typeface="Times New Roman" panose="02020603050405020304" pitchFamily="18" charset="0"/>
              </a:rPr>
              <a:t>S</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a rychlosti proudu </a:t>
            </a:r>
            <a:r>
              <a:rPr kumimoji="0" lang="cs-CZ" altLang="cs-CZ" sz="2000" b="0" i="1" u="none" strike="noStrike" cap="none" normalizeH="0" baseline="0" dirty="0">
                <a:ln>
                  <a:noFill/>
                </a:ln>
                <a:solidFill>
                  <a:srgbClr val="000000"/>
                </a:solidFill>
                <a:effectLst/>
                <a:latin typeface="+mn-lt"/>
                <a:cs typeface="Times New Roman" panose="02020603050405020304" pitchFamily="18" charset="0"/>
              </a:rPr>
              <a:t>v</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a:t>
            </a: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v</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každém místě trubice stejný. V místě, kde </a:t>
            </a:r>
            <a:r>
              <a:rPr kumimoji="0" lang="cs-CZ" altLang="cs-CZ" sz="2000" b="0" i="0" u="sng" strike="noStrike" cap="none" normalizeH="0" baseline="0" dirty="0">
                <a:ln>
                  <a:noFill/>
                </a:ln>
                <a:solidFill>
                  <a:srgbClr val="000000"/>
                </a:solidFill>
                <a:effectLst/>
                <a:latin typeface="+mn-lt"/>
                <a:cs typeface="Times New Roman" panose="02020603050405020304" pitchFamily="18" charset="0"/>
              </a:rPr>
              <a:t>se zúží průřez trubice, se zvětší rychlost proudění</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Toho lze využít na zahradě, když chceme dostříknout dál – stačí hadici zčásti ucpat.</a:t>
            </a:r>
            <a:endParaRPr kumimoji="0" lang="cs-CZ" altLang="cs-CZ" sz="20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31500187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6913760-D353-4E40-9464-6B0F6CFCE5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9393" y="4721500"/>
            <a:ext cx="451485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A5C9436C-65D7-497A-A3E0-FA4DF68BE072}"/>
              </a:ext>
            </a:extLst>
          </p:cNvPr>
          <p:cNvPicPr>
            <a:picLocks noChangeAspect="1"/>
          </p:cNvPicPr>
          <p:nvPr/>
        </p:nvPicPr>
        <p:blipFill>
          <a:blip r:embed="rId3"/>
          <a:stretch>
            <a:fillRect/>
          </a:stretch>
        </p:blipFill>
        <p:spPr>
          <a:xfrm>
            <a:off x="5821324" y="371061"/>
            <a:ext cx="3163651" cy="3934283"/>
          </a:xfrm>
          <a:prstGeom prst="rect">
            <a:avLst/>
          </a:prstGeom>
        </p:spPr>
      </p:pic>
      <p:pic>
        <p:nvPicPr>
          <p:cNvPr id="2052" name="Picture 4">
            <a:extLst>
              <a:ext uri="{FF2B5EF4-FFF2-40B4-BE49-F238E27FC236}">
                <a16:creationId xmlns:a16="http://schemas.microsoft.com/office/drawing/2014/main" id="{7D467887-C53D-44D5-A295-3DA0725730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434" y="3578086"/>
            <a:ext cx="3376476" cy="3116746"/>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2CB96726-AFD4-4726-8C00-B79EF81C8F36}"/>
              </a:ext>
            </a:extLst>
          </p:cNvPr>
          <p:cNvSpPr txBox="1"/>
          <p:nvPr/>
        </p:nvSpPr>
        <p:spPr>
          <a:xfrm>
            <a:off x="192154" y="2109256"/>
            <a:ext cx="5718315" cy="1323439"/>
          </a:xfrm>
          <a:prstGeom prst="rect">
            <a:avLst/>
          </a:prstGeom>
          <a:noFill/>
        </p:spPr>
        <p:txBody>
          <a:bodyPr wrap="square">
            <a:spAutoFit/>
          </a:bodyPr>
          <a:lstStyle/>
          <a:p>
            <a:pPr algn="just"/>
            <a:r>
              <a:rPr lang="en-US" sz="2000" b="1" i="0" dirty="0" err="1">
                <a:solidFill>
                  <a:srgbClr val="212529"/>
                </a:solidFill>
                <a:effectLst/>
              </a:rPr>
              <a:t>Objemový</a:t>
            </a:r>
            <a:r>
              <a:rPr lang="en-US" sz="2000" b="1" i="0" dirty="0">
                <a:solidFill>
                  <a:srgbClr val="212529"/>
                </a:solidFill>
                <a:effectLst/>
              </a:rPr>
              <a:t> pr</a:t>
            </a:r>
            <a:r>
              <a:rPr lang="cs-CZ" sz="2000" b="1" i="0" dirty="0">
                <a:solidFill>
                  <a:srgbClr val="212529"/>
                </a:solidFill>
                <a:effectLst/>
              </a:rPr>
              <a:t>ů</a:t>
            </a:r>
            <a:r>
              <a:rPr lang="en-US" sz="2000" b="1" i="0" dirty="0" err="1">
                <a:solidFill>
                  <a:srgbClr val="212529"/>
                </a:solidFill>
                <a:effectLst/>
              </a:rPr>
              <a:t>tok</a:t>
            </a:r>
            <a:r>
              <a:rPr lang="en-US" sz="2000" b="1" i="0" dirty="0">
                <a:solidFill>
                  <a:srgbClr val="212529"/>
                </a:solidFill>
                <a:effectLst/>
              </a:rPr>
              <a:t> Q </a:t>
            </a:r>
            <a:r>
              <a:rPr lang="en-US" sz="2000" b="0" i="0" dirty="0">
                <a:solidFill>
                  <a:srgbClr val="292B2C"/>
                </a:solidFill>
                <a:effectLst/>
              </a:rPr>
              <a:t>v</a:t>
            </a:r>
            <a:r>
              <a:rPr lang="cs-CZ" sz="2000" b="0" i="0" dirty="0" err="1">
                <a:solidFill>
                  <a:srgbClr val="292B2C"/>
                </a:solidFill>
                <a:effectLst/>
              </a:rPr>
              <a:t>iskózní</a:t>
            </a:r>
            <a:r>
              <a:rPr lang="en-US" sz="2000" b="0" i="0" dirty="0">
                <a:solidFill>
                  <a:srgbClr val="292B2C"/>
                </a:solidFill>
                <a:effectLst/>
              </a:rPr>
              <a:t> </a:t>
            </a:r>
            <a:r>
              <a:rPr lang="en-US" sz="2000" b="0" i="0" dirty="0" err="1">
                <a:solidFill>
                  <a:srgbClr val="292B2C"/>
                </a:solidFill>
                <a:effectLst/>
              </a:rPr>
              <a:t>tekutiny</a:t>
            </a:r>
            <a:r>
              <a:rPr lang="en-US" sz="2000" b="0" i="0" dirty="0">
                <a:solidFill>
                  <a:srgbClr val="292B2C"/>
                </a:solidFill>
                <a:effectLst/>
              </a:rPr>
              <a:t> </a:t>
            </a:r>
            <a:r>
              <a:rPr lang="en-US" sz="2000" b="0" i="0" dirty="0" err="1">
                <a:solidFill>
                  <a:srgbClr val="292B2C"/>
                </a:solidFill>
                <a:effectLst/>
              </a:rPr>
              <a:t>při</a:t>
            </a:r>
            <a:r>
              <a:rPr lang="en-US" sz="2000" b="0" i="0" dirty="0">
                <a:solidFill>
                  <a:srgbClr val="292B2C"/>
                </a:solidFill>
                <a:effectLst/>
              </a:rPr>
              <a:t> </a:t>
            </a:r>
            <a:r>
              <a:rPr lang="en-US" sz="2000" b="0" i="0" dirty="0" err="1">
                <a:solidFill>
                  <a:srgbClr val="292B2C"/>
                </a:solidFill>
                <a:effectLst/>
              </a:rPr>
              <a:t>laminárním</a:t>
            </a:r>
            <a:r>
              <a:rPr lang="en-US" sz="2000" b="0" i="0" dirty="0">
                <a:solidFill>
                  <a:srgbClr val="292B2C"/>
                </a:solidFill>
                <a:effectLst/>
              </a:rPr>
              <a:t> </a:t>
            </a:r>
            <a:r>
              <a:rPr lang="en-US" sz="2000" b="0" i="0" dirty="0" err="1">
                <a:solidFill>
                  <a:srgbClr val="292B2C"/>
                </a:solidFill>
                <a:effectLst/>
              </a:rPr>
              <a:t>proudění</a:t>
            </a:r>
            <a:r>
              <a:rPr lang="en-US" sz="2000" b="0" i="0" dirty="0">
                <a:solidFill>
                  <a:srgbClr val="292B2C"/>
                </a:solidFill>
                <a:effectLst/>
              </a:rPr>
              <a:t> </a:t>
            </a:r>
            <a:r>
              <a:rPr lang="en-US" sz="2000" b="0" i="0" dirty="0" err="1">
                <a:solidFill>
                  <a:srgbClr val="292B2C"/>
                </a:solidFill>
                <a:effectLst/>
              </a:rPr>
              <a:t>trubicí</a:t>
            </a:r>
            <a:r>
              <a:rPr lang="en-US" sz="2000" b="0" i="0" dirty="0">
                <a:solidFill>
                  <a:srgbClr val="292B2C"/>
                </a:solidFill>
                <a:effectLst/>
              </a:rPr>
              <a:t> </a:t>
            </a:r>
            <a:r>
              <a:rPr lang="en-US" sz="2000" b="0" i="0" dirty="0" err="1">
                <a:solidFill>
                  <a:srgbClr val="292B2C"/>
                </a:solidFill>
                <a:effectLst/>
              </a:rPr>
              <a:t>kruhového</a:t>
            </a:r>
            <a:r>
              <a:rPr lang="en-US" sz="2000" b="0" i="0" dirty="0">
                <a:solidFill>
                  <a:srgbClr val="292B2C"/>
                </a:solidFill>
                <a:effectLst/>
              </a:rPr>
              <a:t> </a:t>
            </a:r>
            <a:r>
              <a:rPr lang="en-US" sz="2000" b="0" i="0" dirty="0" err="1">
                <a:solidFill>
                  <a:srgbClr val="292B2C"/>
                </a:solidFill>
                <a:effectLst/>
              </a:rPr>
              <a:t>průřezu</a:t>
            </a:r>
            <a:r>
              <a:rPr lang="en-US" sz="2000" b="0" i="0" dirty="0">
                <a:solidFill>
                  <a:srgbClr val="292B2C"/>
                </a:solidFill>
                <a:effectLst/>
              </a:rPr>
              <a:t> je </a:t>
            </a:r>
            <a:r>
              <a:rPr lang="en-US" sz="2000" b="0" i="0" dirty="0" err="1">
                <a:solidFill>
                  <a:srgbClr val="292B2C"/>
                </a:solidFill>
                <a:effectLst/>
              </a:rPr>
              <a:t>úměrný</a:t>
            </a:r>
            <a:r>
              <a:rPr lang="en-US" sz="2000" b="0" i="0" dirty="0">
                <a:solidFill>
                  <a:srgbClr val="292B2C"/>
                </a:solidFill>
                <a:effectLst/>
              </a:rPr>
              <a:t> </a:t>
            </a:r>
            <a:r>
              <a:rPr lang="en-US" sz="2000" b="0" i="0" dirty="0" err="1">
                <a:solidFill>
                  <a:srgbClr val="292B2C"/>
                </a:solidFill>
                <a:effectLst/>
              </a:rPr>
              <a:t>tlakovému</a:t>
            </a:r>
            <a:r>
              <a:rPr lang="en-US" sz="2000" b="0" i="0" dirty="0">
                <a:solidFill>
                  <a:srgbClr val="292B2C"/>
                </a:solidFill>
                <a:effectLst/>
              </a:rPr>
              <a:t> </a:t>
            </a:r>
            <a:r>
              <a:rPr lang="en-US" sz="2000" b="0" i="0" dirty="0" err="1">
                <a:solidFill>
                  <a:srgbClr val="292B2C"/>
                </a:solidFill>
                <a:effectLst/>
              </a:rPr>
              <a:t>spádu</a:t>
            </a:r>
            <a:r>
              <a:rPr lang="en-US" sz="2000" b="0" i="0" dirty="0">
                <a:solidFill>
                  <a:srgbClr val="292B2C"/>
                </a:solidFill>
                <a:effectLst/>
              </a:rPr>
              <a:t> </a:t>
            </a:r>
            <a:r>
              <a:rPr lang="en-US" sz="2000" b="0" i="0" dirty="0">
                <a:solidFill>
                  <a:srgbClr val="212529"/>
                </a:solidFill>
                <a:effectLst/>
              </a:rPr>
              <a:t>(</a:t>
            </a:r>
            <a:r>
              <a:rPr lang="el-GR" sz="2000" b="0" i="0" dirty="0">
                <a:solidFill>
                  <a:srgbClr val="212529"/>
                </a:solidFill>
                <a:effectLst/>
              </a:rPr>
              <a:t>Δ</a:t>
            </a:r>
            <a:r>
              <a:rPr lang="en-US" sz="2000" b="0" i="0" dirty="0">
                <a:solidFill>
                  <a:srgbClr val="212529"/>
                </a:solidFill>
                <a:effectLst/>
              </a:rPr>
              <a:t>P) </a:t>
            </a:r>
            <a:r>
              <a:rPr lang="en-US" sz="2000" b="0" i="0" dirty="0">
                <a:solidFill>
                  <a:srgbClr val="292B2C"/>
                </a:solidFill>
                <a:effectLst/>
              </a:rPr>
              <a:t>a </a:t>
            </a:r>
            <a:r>
              <a:rPr lang="en-US" sz="2000" b="0" i="0" dirty="0" err="1">
                <a:solidFill>
                  <a:srgbClr val="292B2C"/>
                </a:solidFill>
                <a:effectLst/>
              </a:rPr>
              <a:t>čtvrté</a:t>
            </a:r>
            <a:r>
              <a:rPr lang="en-US" sz="2000" b="0" i="0" dirty="0">
                <a:solidFill>
                  <a:srgbClr val="292B2C"/>
                </a:solidFill>
                <a:effectLst/>
              </a:rPr>
              <a:t> </a:t>
            </a:r>
            <a:r>
              <a:rPr lang="en-US" sz="2000" b="0" i="0" dirty="0" err="1">
                <a:solidFill>
                  <a:srgbClr val="292B2C"/>
                </a:solidFill>
                <a:effectLst/>
              </a:rPr>
              <a:t>mocnině</a:t>
            </a:r>
            <a:r>
              <a:rPr lang="en-US" sz="2000" b="0" i="0" dirty="0">
                <a:solidFill>
                  <a:srgbClr val="292B2C"/>
                </a:solidFill>
                <a:effectLst/>
              </a:rPr>
              <a:t> </a:t>
            </a:r>
            <a:r>
              <a:rPr lang="en-US" sz="2000" b="0" i="0" dirty="0" err="1">
                <a:solidFill>
                  <a:srgbClr val="292B2C"/>
                </a:solidFill>
                <a:effectLst/>
              </a:rPr>
              <a:t>poloměru</a:t>
            </a:r>
            <a:r>
              <a:rPr lang="cs-CZ" sz="2000" b="0" i="0" dirty="0">
                <a:solidFill>
                  <a:srgbClr val="292B2C"/>
                </a:solidFill>
                <a:effectLst/>
              </a:rPr>
              <a:t> (r)</a:t>
            </a:r>
            <a:r>
              <a:rPr lang="en-US" sz="2000" b="0" i="0" dirty="0">
                <a:solidFill>
                  <a:srgbClr val="292B2C"/>
                </a:solidFill>
                <a:effectLst/>
              </a:rPr>
              <a:t> </a:t>
            </a:r>
            <a:r>
              <a:rPr lang="en-US" sz="2000" b="0" i="0" dirty="0" err="1">
                <a:solidFill>
                  <a:srgbClr val="292B2C"/>
                </a:solidFill>
                <a:effectLst/>
              </a:rPr>
              <a:t>trubice</a:t>
            </a:r>
            <a:r>
              <a:rPr lang="en-US" sz="2000" b="0" i="0" dirty="0">
                <a:solidFill>
                  <a:srgbClr val="292B2C"/>
                </a:solidFill>
                <a:effectLst/>
              </a:rPr>
              <a:t> a </a:t>
            </a:r>
            <a:r>
              <a:rPr lang="en-US" sz="2000" b="0" i="0" dirty="0" err="1">
                <a:solidFill>
                  <a:srgbClr val="292B2C"/>
                </a:solidFill>
                <a:effectLst/>
              </a:rPr>
              <a:t>nepřímo</a:t>
            </a:r>
            <a:r>
              <a:rPr lang="en-US" sz="2000" b="0" i="0" dirty="0">
                <a:solidFill>
                  <a:srgbClr val="292B2C"/>
                </a:solidFill>
                <a:effectLst/>
              </a:rPr>
              <a:t> </a:t>
            </a:r>
            <a:r>
              <a:rPr lang="en-US" sz="2000" b="0" i="0" dirty="0" err="1">
                <a:solidFill>
                  <a:srgbClr val="292B2C"/>
                </a:solidFill>
                <a:effectLst/>
              </a:rPr>
              <a:t>úměrný</a:t>
            </a:r>
            <a:r>
              <a:rPr lang="en-US" sz="2000" b="0" i="0" dirty="0">
                <a:solidFill>
                  <a:srgbClr val="292B2C"/>
                </a:solidFill>
                <a:effectLst/>
              </a:rPr>
              <a:t> </a:t>
            </a:r>
            <a:r>
              <a:rPr lang="en-US" sz="2000" b="0" i="0" dirty="0" err="1">
                <a:solidFill>
                  <a:srgbClr val="292B2C"/>
                </a:solidFill>
                <a:effectLst/>
              </a:rPr>
              <a:t>dynamické</a:t>
            </a:r>
            <a:r>
              <a:rPr lang="en-US" sz="2000" b="0" i="0" dirty="0">
                <a:solidFill>
                  <a:srgbClr val="292B2C"/>
                </a:solidFill>
                <a:effectLst/>
              </a:rPr>
              <a:t> vi</a:t>
            </a:r>
            <a:r>
              <a:rPr lang="cs-CZ" sz="2000" b="0" i="0" dirty="0" err="1">
                <a:solidFill>
                  <a:srgbClr val="292B2C"/>
                </a:solidFill>
                <a:effectLst/>
              </a:rPr>
              <a:t>skozitě</a:t>
            </a:r>
            <a:r>
              <a:rPr lang="cs-CZ" sz="2000" b="0" i="0" dirty="0">
                <a:solidFill>
                  <a:srgbClr val="292B2C"/>
                </a:solidFill>
                <a:effectLst/>
              </a:rPr>
              <a:t> (</a:t>
            </a:r>
            <a:r>
              <a:rPr lang="el-GR" sz="2000" b="0" i="0" dirty="0">
                <a:solidFill>
                  <a:srgbClr val="292B2C"/>
                </a:solidFill>
                <a:effectLst/>
              </a:rPr>
              <a:t>μ</a:t>
            </a:r>
            <a:r>
              <a:rPr lang="cs-CZ" sz="2000" b="0" i="0" dirty="0">
                <a:solidFill>
                  <a:srgbClr val="292B2C"/>
                </a:solidFill>
                <a:effectLst/>
              </a:rPr>
              <a:t>)</a:t>
            </a:r>
            <a:r>
              <a:rPr lang="en-US" sz="2000" b="0" i="0" dirty="0">
                <a:solidFill>
                  <a:srgbClr val="292B2C"/>
                </a:solidFill>
                <a:effectLst/>
              </a:rPr>
              <a:t>.</a:t>
            </a:r>
            <a:endParaRPr lang="cs-CZ" sz="2000" b="1" i="0" dirty="0">
              <a:solidFill>
                <a:srgbClr val="212529"/>
              </a:solidFill>
              <a:effectLst/>
            </a:endParaRPr>
          </a:p>
        </p:txBody>
      </p:sp>
      <p:sp>
        <p:nvSpPr>
          <p:cNvPr id="11" name="TextovéPole 10">
            <a:extLst>
              <a:ext uri="{FF2B5EF4-FFF2-40B4-BE49-F238E27FC236}">
                <a16:creationId xmlns:a16="http://schemas.microsoft.com/office/drawing/2014/main" id="{BB8D5CFA-E65F-4A40-9381-9AEB6F1E3D5B}"/>
              </a:ext>
            </a:extLst>
          </p:cNvPr>
          <p:cNvSpPr txBox="1"/>
          <p:nvPr/>
        </p:nvSpPr>
        <p:spPr>
          <a:xfrm>
            <a:off x="178903" y="292413"/>
            <a:ext cx="3611217" cy="461665"/>
          </a:xfrm>
          <a:prstGeom prst="rect">
            <a:avLst/>
          </a:prstGeom>
          <a:noFill/>
        </p:spPr>
        <p:txBody>
          <a:bodyPr wrap="square">
            <a:spAutoFit/>
          </a:bodyPr>
          <a:lstStyle/>
          <a:p>
            <a:pPr algn="l"/>
            <a:r>
              <a:rPr lang="en-US" sz="2400" b="1" i="0" dirty="0">
                <a:solidFill>
                  <a:srgbClr val="000000"/>
                </a:solidFill>
                <a:effectLst/>
              </a:rPr>
              <a:t>Hagen-</a:t>
            </a:r>
            <a:r>
              <a:rPr lang="en-US" sz="2400" b="1" i="0" dirty="0" err="1">
                <a:solidFill>
                  <a:srgbClr val="000000"/>
                </a:solidFill>
                <a:effectLst/>
              </a:rPr>
              <a:t>Poiseuillův</a:t>
            </a:r>
            <a:r>
              <a:rPr lang="en-US" sz="2400" b="1" i="0" dirty="0">
                <a:solidFill>
                  <a:srgbClr val="000000"/>
                </a:solidFill>
                <a:effectLst/>
              </a:rPr>
              <a:t> </a:t>
            </a:r>
            <a:r>
              <a:rPr lang="en-US" sz="2400" b="1" i="0" dirty="0" err="1">
                <a:solidFill>
                  <a:srgbClr val="000000"/>
                </a:solidFill>
                <a:effectLst/>
              </a:rPr>
              <a:t>zákon</a:t>
            </a:r>
            <a:endParaRPr lang="en-US" sz="2400" b="1" i="0" dirty="0">
              <a:solidFill>
                <a:srgbClr val="000000"/>
              </a:solidFill>
              <a:effectLst/>
            </a:endParaRPr>
          </a:p>
        </p:txBody>
      </p:sp>
      <p:sp>
        <p:nvSpPr>
          <p:cNvPr id="15" name="TextovéPole 14">
            <a:extLst>
              <a:ext uri="{FF2B5EF4-FFF2-40B4-BE49-F238E27FC236}">
                <a16:creationId xmlns:a16="http://schemas.microsoft.com/office/drawing/2014/main" id="{EFA66BBF-98A2-49A4-B355-4BCE3C1FA902}"/>
              </a:ext>
            </a:extLst>
          </p:cNvPr>
          <p:cNvSpPr txBox="1"/>
          <p:nvPr/>
        </p:nvSpPr>
        <p:spPr>
          <a:xfrm>
            <a:off x="165651" y="943065"/>
            <a:ext cx="5599044" cy="1015663"/>
          </a:xfrm>
          <a:prstGeom prst="rect">
            <a:avLst/>
          </a:prstGeom>
          <a:noFill/>
        </p:spPr>
        <p:txBody>
          <a:bodyPr wrap="square">
            <a:spAutoFit/>
          </a:bodyPr>
          <a:lstStyle/>
          <a:p>
            <a:pPr algn="just"/>
            <a:r>
              <a:rPr lang="en-US" sz="2000" b="0" i="0" dirty="0" err="1">
                <a:solidFill>
                  <a:srgbClr val="212529"/>
                </a:solidFill>
                <a:effectLst/>
              </a:rPr>
              <a:t>Odvození</a:t>
            </a:r>
            <a:r>
              <a:rPr lang="en-US" sz="2000" b="0" i="0" dirty="0">
                <a:solidFill>
                  <a:srgbClr val="212529"/>
                </a:solidFill>
                <a:effectLst/>
              </a:rPr>
              <a:t> </a:t>
            </a:r>
            <a:r>
              <a:rPr lang="en-US" sz="2000" b="0" i="0" dirty="0" err="1">
                <a:solidFill>
                  <a:srgbClr val="212529"/>
                </a:solidFill>
                <a:effectLst/>
              </a:rPr>
              <a:t>vychází</a:t>
            </a:r>
            <a:r>
              <a:rPr lang="en-US" sz="2000" b="0" i="0" dirty="0">
                <a:solidFill>
                  <a:srgbClr val="212529"/>
                </a:solidFill>
                <a:effectLst/>
              </a:rPr>
              <a:t> z </a:t>
            </a:r>
            <a:r>
              <a:rPr lang="en-US" sz="2000" b="0" i="0" dirty="0" err="1">
                <a:solidFill>
                  <a:srgbClr val="212529"/>
                </a:solidFill>
                <a:effectLst/>
              </a:rPr>
              <a:t>Newtonova</a:t>
            </a:r>
            <a:r>
              <a:rPr lang="en-US" sz="2000" b="0" i="0" dirty="0">
                <a:solidFill>
                  <a:srgbClr val="212529"/>
                </a:solidFill>
                <a:effectLst/>
              </a:rPr>
              <a:t> </a:t>
            </a:r>
            <a:r>
              <a:rPr lang="en-US" sz="2000" b="0" i="0" dirty="0" err="1">
                <a:solidFill>
                  <a:srgbClr val="212529"/>
                </a:solidFill>
                <a:effectLst/>
              </a:rPr>
              <a:t>zákona</a:t>
            </a:r>
            <a:r>
              <a:rPr lang="en-US" sz="2000" b="0" i="0" dirty="0">
                <a:solidFill>
                  <a:srgbClr val="212529"/>
                </a:solidFill>
                <a:effectLst/>
              </a:rPr>
              <a:t> o </a:t>
            </a:r>
            <a:r>
              <a:rPr lang="en-US" sz="2000" b="0" i="0" dirty="0" err="1">
                <a:solidFill>
                  <a:srgbClr val="212529"/>
                </a:solidFill>
                <a:effectLst/>
              </a:rPr>
              <a:t>tečných</a:t>
            </a:r>
            <a:r>
              <a:rPr lang="en-US" sz="2000" b="0" i="0" dirty="0">
                <a:solidFill>
                  <a:srgbClr val="212529"/>
                </a:solidFill>
                <a:effectLst/>
              </a:rPr>
              <a:t> </a:t>
            </a:r>
            <a:r>
              <a:rPr lang="en-US" sz="2000" b="0" i="0" dirty="0" err="1">
                <a:solidFill>
                  <a:srgbClr val="212529"/>
                </a:solidFill>
                <a:effectLst/>
              </a:rPr>
              <a:t>napětích</a:t>
            </a:r>
            <a:r>
              <a:rPr lang="en-US" sz="2000" b="0" i="0" dirty="0">
                <a:solidFill>
                  <a:srgbClr val="212529"/>
                </a:solidFill>
                <a:effectLst/>
              </a:rPr>
              <a:t> v </a:t>
            </a:r>
            <a:r>
              <a:rPr lang="en-US" sz="2000" b="0" i="0" dirty="0" err="1">
                <a:solidFill>
                  <a:srgbClr val="212529"/>
                </a:solidFill>
                <a:effectLst/>
              </a:rPr>
              <a:t>kapalině</a:t>
            </a:r>
            <a:r>
              <a:rPr lang="en-US" sz="2000" b="0" i="0" dirty="0">
                <a:solidFill>
                  <a:srgbClr val="212529"/>
                </a:solidFill>
                <a:effectLst/>
              </a:rPr>
              <a:t>. Hagen-</a:t>
            </a:r>
            <a:r>
              <a:rPr lang="en-US" sz="2000" b="0" i="0" dirty="0" err="1">
                <a:solidFill>
                  <a:srgbClr val="212529"/>
                </a:solidFill>
                <a:effectLst/>
              </a:rPr>
              <a:t>Poiseuillův</a:t>
            </a:r>
            <a:r>
              <a:rPr lang="en-US" sz="2000" b="0" i="0" dirty="0">
                <a:solidFill>
                  <a:srgbClr val="212529"/>
                </a:solidFill>
                <a:effectLst/>
              </a:rPr>
              <a:t> </a:t>
            </a:r>
            <a:r>
              <a:rPr lang="en-US" sz="2000" b="0" i="0" dirty="0" err="1">
                <a:solidFill>
                  <a:srgbClr val="212529"/>
                </a:solidFill>
                <a:effectLst/>
              </a:rPr>
              <a:t>zákon</a:t>
            </a:r>
            <a:r>
              <a:rPr lang="en-US" sz="2000" b="0" i="0" dirty="0">
                <a:solidFill>
                  <a:srgbClr val="212529"/>
                </a:solidFill>
                <a:effectLst/>
              </a:rPr>
              <a:t> proto </a:t>
            </a:r>
            <a:r>
              <a:rPr lang="en-US" sz="2000" b="0" i="0" dirty="0" err="1">
                <a:solidFill>
                  <a:srgbClr val="212529"/>
                </a:solidFill>
                <a:effectLst/>
              </a:rPr>
              <a:t>platí</a:t>
            </a:r>
            <a:r>
              <a:rPr lang="en-US" sz="2000" b="0" i="0" dirty="0">
                <a:solidFill>
                  <a:srgbClr val="212529"/>
                </a:solidFill>
                <a:effectLst/>
              </a:rPr>
              <a:t> pro </a:t>
            </a:r>
            <a:r>
              <a:rPr lang="en-US" sz="2000" b="1" i="0" dirty="0" err="1">
                <a:solidFill>
                  <a:srgbClr val="212529"/>
                </a:solidFill>
                <a:effectLst/>
              </a:rPr>
              <a:t>newtonovské</a:t>
            </a:r>
            <a:r>
              <a:rPr lang="en-US" sz="2000" b="1" i="0" dirty="0">
                <a:solidFill>
                  <a:srgbClr val="212529"/>
                </a:solidFill>
                <a:effectLst/>
              </a:rPr>
              <a:t> </a:t>
            </a:r>
            <a:r>
              <a:rPr lang="en-US" sz="2000" b="1" i="0" dirty="0" err="1">
                <a:solidFill>
                  <a:srgbClr val="212529"/>
                </a:solidFill>
                <a:effectLst/>
              </a:rPr>
              <a:t>kapaliny</a:t>
            </a:r>
            <a:r>
              <a:rPr lang="en-US" sz="2000" b="0" i="0" dirty="0">
                <a:solidFill>
                  <a:srgbClr val="212529"/>
                </a:solidFill>
                <a:effectLst/>
              </a:rPr>
              <a:t>.</a:t>
            </a:r>
            <a:endParaRPr lang="en-US" sz="2000" dirty="0"/>
          </a:p>
        </p:txBody>
      </p:sp>
    </p:spTree>
    <p:extLst>
      <p:ext uri="{BB962C8B-B14F-4D97-AF65-F5344CB8AC3E}">
        <p14:creationId xmlns:p14="http://schemas.microsoft.com/office/powerpoint/2010/main" val="5464439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ACFF7A2-FFE7-4989-9D99-6E56D0E30E3C}"/>
              </a:ext>
            </a:extLst>
          </p:cNvPr>
          <p:cNvSpPr txBox="1"/>
          <p:nvPr/>
        </p:nvSpPr>
        <p:spPr>
          <a:xfrm>
            <a:off x="228598" y="178400"/>
            <a:ext cx="4572000" cy="461665"/>
          </a:xfrm>
          <a:prstGeom prst="rect">
            <a:avLst/>
          </a:prstGeom>
          <a:noFill/>
        </p:spPr>
        <p:txBody>
          <a:bodyPr wrap="square">
            <a:spAutoFit/>
          </a:bodyPr>
          <a:lstStyle/>
          <a:p>
            <a:r>
              <a:rPr lang="cs-CZ" sz="2400" b="1" i="0" dirty="0">
                <a:solidFill>
                  <a:srgbClr val="202122"/>
                </a:solidFill>
                <a:effectLst/>
              </a:rPr>
              <a:t>Tlaková potenciální energie</a:t>
            </a:r>
            <a:endParaRPr lang="cs-CZ" sz="2400" dirty="0"/>
          </a:p>
        </p:txBody>
      </p:sp>
      <p:sp>
        <p:nvSpPr>
          <p:cNvPr id="7" name="TextovéPole 6">
            <a:extLst>
              <a:ext uri="{FF2B5EF4-FFF2-40B4-BE49-F238E27FC236}">
                <a16:creationId xmlns:a16="http://schemas.microsoft.com/office/drawing/2014/main" id="{64B30B08-111C-405B-972F-409C4A930404}"/>
              </a:ext>
            </a:extLst>
          </p:cNvPr>
          <p:cNvSpPr txBox="1"/>
          <p:nvPr/>
        </p:nvSpPr>
        <p:spPr>
          <a:xfrm>
            <a:off x="231279" y="813088"/>
            <a:ext cx="8543925" cy="707886"/>
          </a:xfrm>
          <a:prstGeom prst="rect">
            <a:avLst/>
          </a:prstGeom>
          <a:noFill/>
        </p:spPr>
        <p:txBody>
          <a:bodyPr wrap="square">
            <a:spAutoFit/>
          </a:bodyPr>
          <a:lstStyle/>
          <a:p>
            <a:r>
              <a:rPr lang="cs-CZ" sz="2000" b="1" dirty="0"/>
              <a:t>Tlaková potenciální energie </a:t>
            </a:r>
            <a:r>
              <a:rPr lang="cs-CZ" sz="2000" dirty="0"/>
              <a:t>je </a:t>
            </a:r>
            <a:r>
              <a:rPr lang="cs-CZ" sz="2000" u="sng" dirty="0"/>
              <a:t>potenciální energie kapaliny nebo plynu</a:t>
            </a:r>
            <a:r>
              <a:rPr lang="cs-CZ" sz="2000" dirty="0"/>
              <a:t>, </a:t>
            </a:r>
            <a:r>
              <a:rPr lang="cs-CZ" sz="2000" u="sng" dirty="0"/>
              <a:t>vznikající z tlaku</a:t>
            </a:r>
            <a:r>
              <a:rPr lang="cs-CZ" sz="2000" dirty="0"/>
              <a:t>, kterým kapalina nebo plyn tlačí na stěny nádoby.</a:t>
            </a:r>
          </a:p>
        </p:txBody>
      </p:sp>
      <p:pic>
        <p:nvPicPr>
          <p:cNvPr id="9218" name="Picture 2">
            <a:extLst>
              <a:ext uri="{FF2B5EF4-FFF2-40B4-BE49-F238E27FC236}">
                <a16:creationId xmlns:a16="http://schemas.microsoft.com/office/drawing/2014/main" id="{5313B6B4-AF25-4F69-A4B3-F07B80132F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542" y="3642182"/>
            <a:ext cx="3211007" cy="21299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27B7BD8E-E1C2-4384-A4F3-1FAD5D536E7E}"/>
              </a:ext>
            </a:extLst>
          </p:cNvPr>
          <p:cNvSpPr txBox="1"/>
          <p:nvPr/>
        </p:nvSpPr>
        <p:spPr>
          <a:xfrm>
            <a:off x="280451" y="3369052"/>
            <a:ext cx="5267325" cy="1015663"/>
          </a:xfrm>
          <a:prstGeom prst="rect">
            <a:avLst/>
          </a:prstGeom>
          <a:noFill/>
        </p:spPr>
        <p:txBody>
          <a:bodyPr wrap="square">
            <a:spAutoFit/>
          </a:bodyPr>
          <a:lstStyle/>
          <a:p>
            <a:pPr algn="just"/>
            <a:r>
              <a:rPr lang="cs-CZ" sz="2000" dirty="0"/>
              <a:t>Může-li se stěna nádoby pohybovat (např. píst), pak kapalina nebo plyn posouváním pístu koná práci. </a:t>
            </a:r>
          </a:p>
        </p:txBody>
      </p:sp>
      <p:pic>
        <p:nvPicPr>
          <p:cNvPr id="13" name="Grafický objekt 12">
            <a:extLst>
              <a:ext uri="{FF2B5EF4-FFF2-40B4-BE49-F238E27FC236}">
                <a16:creationId xmlns:a16="http://schemas.microsoft.com/office/drawing/2014/main" id="{565B345D-16BE-4809-8C97-9EE3D9DEF9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31979" y="1703092"/>
            <a:ext cx="1101820" cy="328613"/>
          </a:xfrm>
          <a:prstGeom prst="rect">
            <a:avLst/>
          </a:prstGeom>
        </p:spPr>
      </p:pic>
      <p:sp>
        <p:nvSpPr>
          <p:cNvPr id="16" name="TextovéPole 15">
            <a:extLst>
              <a:ext uri="{FF2B5EF4-FFF2-40B4-BE49-F238E27FC236}">
                <a16:creationId xmlns:a16="http://schemas.microsoft.com/office/drawing/2014/main" id="{9CEED0D7-D366-43C2-BE96-AAEB6DD99940}"/>
              </a:ext>
            </a:extLst>
          </p:cNvPr>
          <p:cNvSpPr txBox="1"/>
          <p:nvPr/>
        </p:nvSpPr>
        <p:spPr>
          <a:xfrm>
            <a:off x="280451" y="4983931"/>
            <a:ext cx="5019678" cy="1015663"/>
          </a:xfrm>
          <a:prstGeom prst="rect">
            <a:avLst/>
          </a:prstGeom>
          <a:noFill/>
        </p:spPr>
        <p:txBody>
          <a:bodyPr wrap="square">
            <a:spAutoFit/>
          </a:bodyPr>
          <a:lstStyle/>
          <a:p>
            <a:pPr algn="just"/>
            <a:r>
              <a:rPr lang="cs-CZ" sz="2000" dirty="0"/>
              <a:t>Tlaková potenciální energie se mění na kinetickou energii pístu a pohybující se kapaliny nebo plynu. </a:t>
            </a:r>
          </a:p>
        </p:txBody>
      </p:sp>
      <p:pic>
        <p:nvPicPr>
          <p:cNvPr id="17" name="Grafický objekt 16">
            <a:extLst>
              <a:ext uri="{FF2B5EF4-FFF2-40B4-BE49-F238E27FC236}">
                <a16:creationId xmlns:a16="http://schemas.microsoft.com/office/drawing/2014/main" id="{2C7110E0-51E2-4E50-BD34-11A0ABC8A2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11350" y="4359464"/>
            <a:ext cx="1743078" cy="290513"/>
          </a:xfrm>
          <a:prstGeom prst="rect">
            <a:avLst/>
          </a:prstGeom>
        </p:spPr>
      </p:pic>
      <p:sp>
        <p:nvSpPr>
          <p:cNvPr id="20" name="TextovéPole 19">
            <a:extLst>
              <a:ext uri="{FF2B5EF4-FFF2-40B4-BE49-F238E27FC236}">
                <a16:creationId xmlns:a16="http://schemas.microsoft.com/office/drawing/2014/main" id="{1C92925C-ED36-4DFE-B7B4-4BCC99B07281}"/>
              </a:ext>
            </a:extLst>
          </p:cNvPr>
          <p:cNvSpPr txBox="1"/>
          <p:nvPr/>
        </p:nvSpPr>
        <p:spPr>
          <a:xfrm>
            <a:off x="280451" y="2167006"/>
            <a:ext cx="5019678" cy="923330"/>
          </a:xfrm>
          <a:prstGeom prst="rect">
            <a:avLst/>
          </a:prstGeom>
          <a:noFill/>
        </p:spPr>
        <p:txBody>
          <a:bodyPr wrap="square">
            <a:spAutoFit/>
          </a:bodyPr>
          <a:lstStyle/>
          <a:p>
            <a:pPr algn="just"/>
            <a:r>
              <a:rPr lang="cs-CZ" dirty="0"/>
              <a:t>kde </a:t>
            </a:r>
            <a:r>
              <a:rPr lang="cs-CZ" i="1" dirty="0"/>
              <a:t>p</a:t>
            </a:r>
            <a:r>
              <a:rPr lang="cs-CZ" dirty="0"/>
              <a:t> je tlak (rozdíl vyššího počátečního a nižšího koncového tlaku), </a:t>
            </a:r>
            <a:r>
              <a:rPr lang="cs-CZ" i="1" dirty="0"/>
              <a:t>V</a:t>
            </a:r>
            <a:r>
              <a:rPr lang="cs-CZ" dirty="0"/>
              <a:t> je objem kapaliny nebo plynu při počátečním tlaku.</a:t>
            </a:r>
          </a:p>
        </p:txBody>
      </p:sp>
      <p:pic>
        <p:nvPicPr>
          <p:cNvPr id="23" name="Picture 2" descr="Bernoulli2">
            <a:extLst>
              <a:ext uri="{FF2B5EF4-FFF2-40B4-BE49-F238E27FC236}">
                <a16:creationId xmlns:a16="http://schemas.microsoft.com/office/drawing/2014/main" id="{BE20E482-8E8B-4174-AFF5-C6A62DAE81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57832" y="1520974"/>
            <a:ext cx="3400425" cy="1779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7565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Bernoulli3">
            <a:extLst>
              <a:ext uri="{FF2B5EF4-FFF2-40B4-BE49-F238E27FC236}">
                <a16:creationId xmlns:a16="http://schemas.microsoft.com/office/drawing/2014/main" id="{A368F321-AB15-49DF-889E-68FF974144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5917" y="4747035"/>
            <a:ext cx="3043406" cy="1918054"/>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5D888C68-4279-4570-B2AA-CF897DF81F5E}"/>
              </a:ext>
            </a:extLst>
          </p:cNvPr>
          <p:cNvSpPr>
            <a:spLocks noGrp="1"/>
          </p:cNvSpPr>
          <p:nvPr>
            <p:ph type="title"/>
          </p:nvPr>
        </p:nvSpPr>
        <p:spPr>
          <a:xfrm>
            <a:off x="219072" y="426724"/>
            <a:ext cx="4410075" cy="463549"/>
          </a:xfrm>
        </p:spPr>
        <p:txBody>
          <a:bodyPr>
            <a:normAutofit fontScale="90000"/>
          </a:bodyPr>
          <a:lstStyle/>
          <a:p>
            <a:r>
              <a:rPr lang="cs-CZ" sz="2400" b="1" dirty="0" err="1">
                <a:latin typeface="+mn-lt"/>
              </a:rPr>
              <a:t>Bernoulliho</a:t>
            </a:r>
            <a:r>
              <a:rPr lang="cs-CZ" sz="2400" b="1" dirty="0">
                <a:latin typeface="+mn-lt"/>
              </a:rPr>
              <a:t> rovnice pro vodorovnou trubici</a:t>
            </a:r>
          </a:p>
        </p:txBody>
      </p:sp>
      <p:sp>
        <p:nvSpPr>
          <p:cNvPr id="6" name="TextovéPole 5">
            <a:extLst>
              <a:ext uri="{FF2B5EF4-FFF2-40B4-BE49-F238E27FC236}">
                <a16:creationId xmlns:a16="http://schemas.microsoft.com/office/drawing/2014/main" id="{C7A2AB6E-9B95-4948-A7B1-C12DB4A320C7}"/>
              </a:ext>
            </a:extLst>
          </p:cNvPr>
          <p:cNvSpPr txBox="1"/>
          <p:nvPr/>
        </p:nvSpPr>
        <p:spPr>
          <a:xfrm>
            <a:off x="219073" y="3127344"/>
            <a:ext cx="5671690" cy="707886"/>
          </a:xfrm>
          <a:prstGeom prst="rect">
            <a:avLst/>
          </a:prstGeom>
          <a:noFill/>
        </p:spPr>
        <p:txBody>
          <a:bodyPr wrap="square">
            <a:spAutoFit/>
          </a:bodyPr>
          <a:lstStyle/>
          <a:p>
            <a:pPr algn="just"/>
            <a:r>
              <a:rPr lang="cs-CZ" sz="2000" dirty="0"/>
              <a:t>Zvětší-li se kinetická energie kapaliny v zúžené části, zmenší se její tlaková potenciální energie a platí:</a:t>
            </a:r>
          </a:p>
        </p:txBody>
      </p:sp>
      <p:sp>
        <p:nvSpPr>
          <p:cNvPr id="8" name="TextovéPole 7">
            <a:extLst>
              <a:ext uri="{FF2B5EF4-FFF2-40B4-BE49-F238E27FC236}">
                <a16:creationId xmlns:a16="http://schemas.microsoft.com/office/drawing/2014/main" id="{22E939F8-62B6-40DB-BDC8-7726CC7A7578}"/>
              </a:ext>
            </a:extLst>
          </p:cNvPr>
          <p:cNvSpPr txBox="1"/>
          <p:nvPr/>
        </p:nvSpPr>
        <p:spPr>
          <a:xfrm>
            <a:off x="219072" y="1282101"/>
            <a:ext cx="4352928" cy="1631216"/>
          </a:xfrm>
          <a:prstGeom prst="rect">
            <a:avLst/>
          </a:prstGeom>
          <a:noFill/>
        </p:spPr>
        <p:txBody>
          <a:bodyPr wrap="square">
            <a:spAutoFit/>
          </a:bodyPr>
          <a:lstStyle/>
          <a:p>
            <a:pPr algn="just"/>
            <a:r>
              <a:rPr lang="cs-CZ" sz="2000" b="1" dirty="0" err="1">
                <a:latin typeface="+mn-lt"/>
              </a:rPr>
              <a:t>Bernoulliho</a:t>
            </a:r>
            <a:r>
              <a:rPr lang="cs-CZ" sz="2000" b="1" dirty="0">
                <a:latin typeface="+mn-lt"/>
              </a:rPr>
              <a:t> rovnice </a:t>
            </a:r>
            <a:r>
              <a:rPr lang="cs-CZ" sz="2000" dirty="0"/>
              <a:t>vyjadřuje </a:t>
            </a:r>
            <a:r>
              <a:rPr lang="cs-CZ" sz="2000" u="sng" dirty="0"/>
              <a:t>zákon zachování mechanické energie pro ustálené proudění ideální kapaliny </a:t>
            </a:r>
            <a:r>
              <a:rPr lang="cs-CZ" sz="2000" dirty="0"/>
              <a:t>(energie je v rovnici přepočtena na objemovou jednotku kapaliny.).</a:t>
            </a:r>
          </a:p>
        </p:txBody>
      </p:sp>
      <p:pic>
        <p:nvPicPr>
          <p:cNvPr id="10" name="Obrázek 9">
            <a:extLst>
              <a:ext uri="{FF2B5EF4-FFF2-40B4-BE49-F238E27FC236}">
                <a16:creationId xmlns:a16="http://schemas.microsoft.com/office/drawing/2014/main" id="{8466EAB6-CB60-44FF-B3FF-4089DA84EEA4}"/>
              </a:ext>
            </a:extLst>
          </p:cNvPr>
          <p:cNvPicPr>
            <a:picLocks noChangeAspect="1"/>
          </p:cNvPicPr>
          <p:nvPr/>
        </p:nvPicPr>
        <p:blipFill>
          <a:blip r:embed="rId3"/>
          <a:stretch>
            <a:fillRect/>
          </a:stretch>
        </p:blipFill>
        <p:spPr>
          <a:xfrm>
            <a:off x="4686304" y="314694"/>
            <a:ext cx="4410075" cy="2400300"/>
          </a:xfrm>
          <a:prstGeom prst="rect">
            <a:avLst/>
          </a:prstGeom>
        </p:spPr>
      </p:pic>
      <p:pic>
        <p:nvPicPr>
          <p:cNvPr id="11266" name="Picture 2">
            <a:extLst>
              <a:ext uri="{FF2B5EF4-FFF2-40B4-BE49-F238E27FC236}">
                <a16:creationId xmlns:a16="http://schemas.microsoft.com/office/drawing/2014/main" id="{FEB7B0C1-F3C5-4B48-9E22-75168FFE22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0505" y="5254101"/>
            <a:ext cx="2181909" cy="56979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FD09EB21-37BA-4E0E-8B8A-55010F152E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7911" y="3764358"/>
            <a:ext cx="2015136" cy="569797"/>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C82821DB-ED80-4398-9154-0178E346162D}"/>
              </a:ext>
            </a:extLst>
          </p:cNvPr>
          <p:cNvSpPr txBox="1"/>
          <p:nvPr/>
        </p:nvSpPr>
        <p:spPr>
          <a:xfrm>
            <a:off x="364095" y="3912005"/>
            <a:ext cx="1647828" cy="375982"/>
          </a:xfrm>
          <a:prstGeom prst="rect">
            <a:avLst/>
          </a:prstGeom>
          <a:noFill/>
        </p:spPr>
        <p:txBody>
          <a:bodyPr wrap="square">
            <a:spAutoFit/>
          </a:bodyPr>
          <a:lstStyle/>
          <a:p>
            <a:pPr algn="ctr"/>
            <a:r>
              <a:rPr lang="cs-CZ" sz="1800" dirty="0" err="1"/>
              <a:t>E</a:t>
            </a:r>
            <a:r>
              <a:rPr lang="cs-CZ" sz="1800" baseline="-25000" dirty="0" err="1"/>
              <a:t>k</a:t>
            </a:r>
            <a:r>
              <a:rPr lang="cs-CZ" sz="1800" dirty="0"/>
              <a:t> + </a:t>
            </a:r>
            <a:r>
              <a:rPr lang="cs-CZ" sz="1800" dirty="0" err="1"/>
              <a:t>E</a:t>
            </a:r>
            <a:r>
              <a:rPr lang="cs-CZ" sz="1800" baseline="-25000" dirty="0" err="1"/>
              <a:t>p</a:t>
            </a:r>
            <a:r>
              <a:rPr lang="cs-CZ" sz="1800" dirty="0"/>
              <a:t> = </a:t>
            </a:r>
            <a:r>
              <a:rPr lang="cs-CZ" sz="1800" dirty="0" err="1"/>
              <a:t>konst</a:t>
            </a:r>
            <a:r>
              <a:rPr lang="cs-CZ" sz="1800" dirty="0"/>
              <a:t>.</a:t>
            </a:r>
          </a:p>
        </p:txBody>
      </p:sp>
      <p:sp>
        <p:nvSpPr>
          <p:cNvPr id="4" name="Šipka: doprava 3">
            <a:extLst>
              <a:ext uri="{FF2B5EF4-FFF2-40B4-BE49-F238E27FC236}">
                <a16:creationId xmlns:a16="http://schemas.microsoft.com/office/drawing/2014/main" id="{4DCACF2C-636F-49CB-B3A9-513C42CDC837}"/>
              </a:ext>
            </a:extLst>
          </p:cNvPr>
          <p:cNvSpPr/>
          <p:nvPr/>
        </p:nvSpPr>
        <p:spPr>
          <a:xfrm>
            <a:off x="2114064" y="4035743"/>
            <a:ext cx="631906" cy="1285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Šipka: doprava 4">
            <a:extLst>
              <a:ext uri="{FF2B5EF4-FFF2-40B4-BE49-F238E27FC236}">
                <a16:creationId xmlns:a16="http://schemas.microsoft.com/office/drawing/2014/main" id="{B6A50232-E970-4625-A382-F1F2AEE12CB6}"/>
              </a:ext>
            </a:extLst>
          </p:cNvPr>
          <p:cNvSpPr/>
          <p:nvPr/>
        </p:nvSpPr>
        <p:spPr>
          <a:xfrm rot="20244184">
            <a:off x="5459561" y="3778009"/>
            <a:ext cx="631906" cy="1285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a:extLst>
              <a:ext uri="{FF2B5EF4-FFF2-40B4-BE49-F238E27FC236}">
                <a16:creationId xmlns:a16="http://schemas.microsoft.com/office/drawing/2014/main" id="{6BED9C01-7AC5-421F-97C9-5DE9C4C2D273}"/>
              </a:ext>
            </a:extLst>
          </p:cNvPr>
          <p:cNvSpPr txBox="1"/>
          <p:nvPr/>
        </p:nvSpPr>
        <p:spPr>
          <a:xfrm flipH="1">
            <a:off x="219072" y="4598292"/>
            <a:ext cx="3359011" cy="400110"/>
          </a:xfrm>
          <a:prstGeom prst="rect">
            <a:avLst/>
          </a:prstGeom>
          <a:noFill/>
        </p:spPr>
        <p:txBody>
          <a:bodyPr wrap="square" rtlCol="0">
            <a:spAutoFit/>
          </a:bodyPr>
          <a:lstStyle/>
          <a:p>
            <a:r>
              <a:rPr lang="it-IT" sz="2000" b="0" i="0" dirty="0">
                <a:solidFill>
                  <a:srgbClr val="000000"/>
                </a:solidFill>
                <a:effectLst/>
              </a:rPr>
              <a:t>Pro potrubí se dvěma průřezy:</a:t>
            </a:r>
            <a:endParaRPr lang="cs-CZ" sz="2000" dirty="0"/>
          </a:p>
        </p:txBody>
      </p:sp>
      <p:sp>
        <p:nvSpPr>
          <p:cNvPr id="17" name="TextovéPole 16">
            <a:extLst>
              <a:ext uri="{FF2B5EF4-FFF2-40B4-BE49-F238E27FC236}">
                <a16:creationId xmlns:a16="http://schemas.microsoft.com/office/drawing/2014/main" id="{3FE3BDEB-DD9F-42DB-8DF3-2E539FE1F0BA}"/>
              </a:ext>
            </a:extLst>
          </p:cNvPr>
          <p:cNvSpPr txBox="1"/>
          <p:nvPr/>
        </p:nvSpPr>
        <p:spPr>
          <a:xfrm>
            <a:off x="219072" y="5934934"/>
            <a:ext cx="5448302" cy="707886"/>
          </a:xfrm>
          <a:prstGeom prst="rect">
            <a:avLst/>
          </a:prstGeom>
          <a:noFill/>
        </p:spPr>
        <p:txBody>
          <a:bodyPr wrap="square">
            <a:spAutoFit/>
          </a:bodyPr>
          <a:lstStyle/>
          <a:p>
            <a:r>
              <a:rPr lang="cs-CZ" sz="2000" b="0" i="0" u="sng" dirty="0">
                <a:solidFill>
                  <a:srgbClr val="000000"/>
                </a:solidFill>
                <a:effectLst/>
              </a:rPr>
              <a:t>Tlak je větší v širší části potrubí, kde je rychlost menší a naopak.</a:t>
            </a:r>
            <a:endParaRPr lang="cs-CZ" sz="2000" u="sng" dirty="0"/>
          </a:p>
        </p:txBody>
      </p:sp>
      <p:pic>
        <p:nvPicPr>
          <p:cNvPr id="10242" name="Picture 2">
            <a:extLst>
              <a:ext uri="{FF2B5EF4-FFF2-40B4-BE49-F238E27FC236}">
                <a16:creationId xmlns:a16="http://schemas.microsoft.com/office/drawing/2014/main" id="{35DBBDCD-C961-4837-8ED3-BC59945AD1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7625" y="4408832"/>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AA3E38C9-FF90-4136-8EFF-73B0839D91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2704" y="3020188"/>
            <a:ext cx="1924050" cy="128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8264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1A840DC3-9F1A-42DA-B66C-A9DF26663457}"/>
              </a:ext>
            </a:extLst>
          </p:cNvPr>
          <p:cNvSpPr txBox="1"/>
          <p:nvPr/>
        </p:nvSpPr>
        <p:spPr>
          <a:xfrm>
            <a:off x="261937" y="714286"/>
            <a:ext cx="8620125" cy="707886"/>
          </a:xfrm>
          <a:prstGeom prst="rect">
            <a:avLst/>
          </a:prstGeom>
          <a:noFill/>
        </p:spPr>
        <p:txBody>
          <a:bodyPr wrap="square">
            <a:spAutoFit/>
          </a:bodyPr>
          <a:lstStyle/>
          <a:p>
            <a:r>
              <a:rPr lang="cs-CZ" sz="2000" b="0" i="0" dirty="0">
                <a:solidFill>
                  <a:srgbClr val="4F4F4F"/>
                </a:solidFill>
                <a:effectLst/>
              </a:rPr>
              <a:t>Ve vodovodní trubce proudí voda rychlostí 2,24 ms</a:t>
            </a:r>
            <a:r>
              <a:rPr lang="cs-CZ" sz="2000" b="0" i="0" baseline="30000" dirty="0">
                <a:solidFill>
                  <a:srgbClr val="4F4F4F"/>
                </a:solidFill>
                <a:effectLst/>
              </a:rPr>
              <a:t>-1</a:t>
            </a:r>
            <a:r>
              <a:rPr lang="cs-CZ" sz="2000" b="0" i="0" dirty="0">
                <a:solidFill>
                  <a:srgbClr val="4F4F4F"/>
                </a:solidFill>
                <a:effectLst/>
              </a:rPr>
              <a:t> a má tlak 0,1 </a:t>
            </a:r>
            <a:r>
              <a:rPr lang="cs-CZ" sz="2000" b="0" i="0" dirty="0" err="1">
                <a:solidFill>
                  <a:srgbClr val="4F4F4F"/>
                </a:solidFill>
                <a:effectLst/>
              </a:rPr>
              <a:t>MPa</a:t>
            </a:r>
            <a:r>
              <a:rPr lang="cs-CZ" sz="2000" b="0" i="0" dirty="0">
                <a:solidFill>
                  <a:srgbClr val="4F4F4F"/>
                </a:solidFill>
                <a:effectLst/>
              </a:rPr>
              <a:t>. Jak velkou rychlostí proudí voda v zúženém místě trubice, kde je tlak 0,09 </a:t>
            </a:r>
            <a:r>
              <a:rPr lang="cs-CZ" sz="2000" b="0" i="0" dirty="0" err="1">
                <a:solidFill>
                  <a:srgbClr val="4F4F4F"/>
                </a:solidFill>
                <a:effectLst/>
              </a:rPr>
              <a:t>MPa</a:t>
            </a:r>
            <a:r>
              <a:rPr lang="cs-CZ" sz="2000" b="0" i="0" dirty="0">
                <a:solidFill>
                  <a:srgbClr val="4F4F4F"/>
                </a:solidFill>
                <a:effectLst/>
              </a:rPr>
              <a:t>?</a:t>
            </a:r>
            <a:endParaRPr lang="cs-CZ" sz="2000" dirty="0"/>
          </a:p>
        </p:txBody>
      </p:sp>
      <p:sp>
        <p:nvSpPr>
          <p:cNvPr id="7" name="TextovéPole 6">
            <a:extLst>
              <a:ext uri="{FF2B5EF4-FFF2-40B4-BE49-F238E27FC236}">
                <a16:creationId xmlns:a16="http://schemas.microsoft.com/office/drawing/2014/main" id="{41BDDF5E-750C-48A4-9C67-44C111A2A1A2}"/>
              </a:ext>
            </a:extLst>
          </p:cNvPr>
          <p:cNvSpPr txBox="1"/>
          <p:nvPr/>
        </p:nvSpPr>
        <p:spPr>
          <a:xfrm>
            <a:off x="261937" y="1524685"/>
            <a:ext cx="3062288" cy="1015663"/>
          </a:xfrm>
          <a:prstGeom prst="rect">
            <a:avLst/>
          </a:prstGeom>
          <a:noFill/>
        </p:spPr>
        <p:txBody>
          <a:bodyPr wrap="square">
            <a:spAutoFit/>
          </a:bodyPr>
          <a:lstStyle/>
          <a:p>
            <a:r>
              <a:rPr lang="cs-CZ" sz="2000" b="0" i="0" dirty="0">
                <a:solidFill>
                  <a:srgbClr val="4F4F4F"/>
                </a:solidFill>
                <a:effectLst/>
              </a:rPr>
              <a:t>v</a:t>
            </a:r>
            <a:r>
              <a:rPr lang="cs-CZ" sz="2000" b="0" i="0" baseline="-25000" dirty="0">
                <a:solidFill>
                  <a:srgbClr val="4F4F4F"/>
                </a:solidFill>
                <a:effectLst/>
              </a:rPr>
              <a:t>1</a:t>
            </a:r>
            <a:r>
              <a:rPr lang="cs-CZ" sz="2000" b="0" i="0" dirty="0">
                <a:solidFill>
                  <a:srgbClr val="4F4F4F"/>
                </a:solidFill>
                <a:effectLst/>
              </a:rPr>
              <a:t> = 2,24 m.s</a:t>
            </a:r>
            <a:r>
              <a:rPr lang="cs-CZ" sz="2000" b="0" i="0" baseline="30000" dirty="0">
                <a:solidFill>
                  <a:srgbClr val="4F4F4F"/>
                </a:solidFill>
                <a:effectLst/>
              </a:rPr>
              <a:t>-1</a:t>
            </a:r>
            <a:endParaRPr lang="en-US" sz="2000" b="0" i="0" dirty="0">
              <a:solidFill>
                <a:srgbClr val="4F4F4F"/>
              </a:solidFill>
              <a:effectLst/>
            </a:endParaRPr>
          </a:p>
          <a:p>
            <a:r>
              <a:rPr lang="cs-CZ" sz="2000" b="0" i="0" dirty="0">
                <a:solidFill>
                  <a:srgbClr val="4F4F4F"/>
                </a:solidFill>
                <a:effectLst/>
              </a:rPr>
              <a:t>p</a:t>
            </a:r>
            <a:r>
              <a:rPr lang="cs-CZ" sz="2000" b="0" i="0" baseline="-25000" dirty="0">
                <a:solidFill>
                  <a:srgbClr val="4F4F4F"/>
                </a:solidFill>
                <a:effectLst/>
              </a:rPr>
              <a:t>1</a:t>
            </a:r>
            <a:r>
              <a:rPr lang="cs-CZ" sz="2000" b="0" i="0" dirty="0">
                <a:solidFill>
                  <a:srgbClr val="4F4F4F"/>
                </a:solidFill>
                <a:effectLst/>
              </a:rPr>
              <a:t> = 0,1 </a:t>
            </a:r>
            <a:r>
              <a:rPr lang="cs-CZ" sz="2000" b="0" i="0" dirty="0" err="1">
                <a:solidFill>
                  <a:srgbClr val="4F4F4F"/>
                </a:solidFill>
                <a:effectLst/>
              </a:rPr>
              <a:t>MPa</a:t>
            </a:r>
            <a:r>
              <a:rPr lang="cs-CZ" sz="2000" b="0" i="0" dirty="0">
                <a:solidFill>
                  <a:srgbClr val="4F4F4F"/>
                </a:solidFill>
                <a:effectLst/>
              </a:rPr>
              <a:t> = 0,1.10</a:t>
            </a:r>
            <a:r>
              <a:rPr lang="cs-CZ" sz="2000" b="0" i="0" baseline="30000" dirty="0">
                <a:solidFill>
                  <a:srgbClr val="4F4F4F"/>
                </a:solidFill>
                <a:effectLst/>
              </a:rPr>
              <a:t>6</a:t>
            </a:r>
            <a:r>
              <a:rPr lang="cs-CZ" sz="2000" b="0" i="0" dirty="0">
                <a:solidFill>
                  <a:srgbClr val="4F4F4F"/>
                </a:solidFill>
                <a:effectLst/>
              </a:rPr>
              <a:t> Pa</a:t>
            </a:r>
            <a:endParaRPr lang="en-US" sz="2000" b="0" i="0" dirty="0">
              <a:solidFill>
                <a:srgbClr val="4F4F4F"/>
              </a:solidFill>
              <a:effectLst/>
            </a:endParaRPr>
          </a:p>
          <a:p>
            <a:r>
              <a:rPr lang="cs-CZ" sz="2000" b="0" i="0" dirty="0">
                <a:solidFill>
                  <a:srgbClr val="4F4F4F"/>
                </a:solidFill>
                <a:effectLst/>
              </a:rPr>
              <a:t>p</a:t>
            </a:r>
            <a:r>
              <a:rPr lang="cs-CZ" sz="2000" b="0" i="0" baseline="-25000" dirty="0">
                <a:solidFill>
                  <a:srgbClr val="4F4F4F"/>
                </a:solidFill>
                <a:effectLst/>
              </a:rPr>
              <a:t>2</a:t>
            </a:r>
            <a:r>
              <a:rPr lang="cs-CZ" sz="2000" b="0" i="0" dirty="0">
                <a:solidFill>
                  <a:srgbClr val="4F4F4F"/>
                </a:solidFill>
                <a:effectLst/>
              </a:rPr>
              <a:t> = 0,09 </a:t>
            </a:r>
            <a:r>
              <a:rPr lang="cs-CZ" sz="2000" b="0" i="0" dirty="0" err="1">
                <a:solidFill>
                  <a:srgbClr val="4F4F4F"/>
                </a:solidFill>
                <a:effectLst/>
              </a:rPr>
              <a:t>MPa</a:t>
            </a:r>
            <a:r>
              <a:rPr lang="cs-CZ" sz="2000" b="0" i="0" dirty="0">
                <a:solidFill>
                  <a:srgbClr val="4F4F4F"/>
                </a:solidFill>
                <a:effectLst/>
              </a:rPr>
              <a:t> = 0,09.10</a:t>
            </a:r>
            <a:r>
              <a:rPr lang="cs-CZ" sz="2000" b="0" i="0" baseline="30000" dirty="0">
                <a:solidFill>
                  <a:srgbClr val="4F4F4F"/>
                </a:solidFill>
                <a:effectLst/>
              </a:rPr>
              <a:t>6</a:t>
            </a:r>
            <a:r>
              <a:rPr lang="cs-CZ" sz="2000" b="0" i="0" dirty="0">
                <a:solidFill>
                  <a:srgbClr val="4F4F4F"/>
                </a:solidFill>
                <a:effectLst/>
              </a:rPr>
              <a:t> Pa</a:t>
            </a:r>
            <a:endParaRPr lang="cs-CZ" sz="2000" dirty="0"/>
          </a:p>
        </p:txBody>
      </p:sp>
      <p:pic>
        <p:nvPicPr>
          <p:cNvPr id="2050" name="Picture 2">
            <a:extLst>
              <a:ext uri="{FF2B5EF4-FFF2-40B4-BE49-F238E27FC236}">
                <a16:creationId xmlns:a16="http://schemas.microsoft.com/office/drawing/2014/main" id="{6FD05DB5-AEAD-4C03-A399-75FD7F59EF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122" y="2877648"/>
            <a:ext cx="7112794" cy="3742227"/>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925872C1-F920-45C7-9BCE-81EE53669B2A}"/>
              </a:ext>
            </a:extLst>
          </p:cNvPr>
          <p:cNvSpPr txBox="1"/>
          <p:nvPr/>
        </p:nvSpPr>
        <p:spPr>
          <a:xfrm>
            <a:off x="261937" y="201364"/>
            <a:ext cx="1072730" cy="461665"/>
          </a:xfrm>
          <a:prstGeom prst="rect">
            <a:avLst/>
          </a:prstGeom>
          <a:noFill/>
        </p:spPr>
        <p:txBody>
          <a:bodyPr wrap="none" rtlCol="0">
            <a:spAutoFit/>
          </a:bodyPr>
          <a:lstStyle/>
          <a:p>
            <a:r>
              <a:rPr lang="en-US" sz="2400" b="1" dirty="0"/>
              <a:t>P</a:t>
            </a:r>
            <a:r>
              <a:rPr lang="cs-CZ" sz="2400" b="1" dirty="0"/>
              <a:t>ří</a:t>
            </a:r>
            <a:r>
              <a:rPr lang="en-US" sz="2400" b="1" dirty="0" err="1"/>
              <a:t>klad</a:t>
            </a:r>
            <a:endParaRPr lang="cs-CZ" sz="2400" b="1" dirty="0"/>
          </a:p>
        </p:txBody>
      </p:sp>
    </p:spTree>
    <p:extLst>
      <p:ext uri="{BB962C8B-B14F-4D97-AF65-F5344CB8AC3E}">
        <p14:creationId xmlns:p14="http://schemas.microsoft.com/office/powerpoint/2010/main" val="28784479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9DAD9F28-33BA-40AF-9C6B-A65982CB0220}"/>
              </a:ext>
            </a:extLst>
          </p:cNvPr>
          <p:cNvSpPr txBox="1"/>
          <p:nvPr/>
        </p:nvSpPr>
        <p:spPr>
          <a:xfrm>
            <a:off x="238124" y="235914"/>
            <a:ext cx="4572000" cy="461665"/>
          </a:xfrm>
          <a:prstGeom prst="rect">
            <a:avLst/>
          </a:prstGeom>
          <a:noFill/>
        </p:spPr>
        <p:txBody>
          <a:bodyPr wrap="square">
            <a:spAutoFit/>
          </a:bodyPr>
          <a:lstStyle/>
          <a:p>
            <a:r>
              <a:rPr lang="cs-CZ" sz="2400" b="1" dirty="0" err="1"/>
              <a:t>Venturiho</a:t>
            </a:r>
            <a:r>
              <a:rPr lang="cs-CZ" sz="2400" b="1" dirty="0"/>
              <a:t> jev</a:t>
            </a:r>
            <a:endParaRPr lang="cs-CZ" sz="2400" dirty="0"/>
          </a:p>
        </p:txBody>
      </p:sp>
      <p:sp>
        <p:nvSpPr>
          <p:cNvPr id="7" name="TextovéPole 6">
            <a:extLst>
              <a:ext uri="{FF2B5EF4-FFF2-40B4-BE49-F238E27FC236}">
                <a16:creationId xmlns:a16="http://schemas.microsoft.com/office/drawing/2014/main" id="{D4148FA3-2C0F-4333-B947-AD82C37EBB56}"/>
              </a:ext>
            </a:extLst>
          </p:cNvPr>
          <p:cNvSpPr txBox="1"/>
          <p:nvPr/>
        </p:nvSpPr>
        <p:spPr>
          <a:xfrm>
            <a:off x="238124" y="790586"/>
            <a:ext cx="8801101" cy="1015663"/>
          </a:xfrm>
          <a:prstGeom prst="rect">
            <a:avLst/>
          </a:prstGeom>
          <a:noFill/>
        </p:spPr>
        <p:txBody>
          <a:bodyPr wrap="square">
            <a:spAutoFit/>
          </a:bodyPr>
          <a:lstStyle/>
          <a:p>
            <a:r>
              <a:rPr lang="cs-CZ" sz="2000" dirty="0"/>
              <a:t>Vychází ze skutečnosti, </a:t>
            </a:r>
            <a:r>
              <a:rPr lang="cs-CZ" sz="2000" u="sng" dirty="0"/>
              <a:t>že tlak v proudící tekutině je nepřímo úměrný rychlosti proudění tekutiny</a:t>
            </a:r>
            <a:r>
              <a:rPr lang="cs-CZ" sz="2000" dirty="0"/>
              <a:t>. Vztah pro pokles tlaku u </a:t>
            </a:r>
            <a:r>
              <a:rPr lang="cs-CZ" sz="2000" dirty="0" err="1"/>
              <a:t>Venturiho</a:t>
            </a:r>
            <a:r>
              <a:rPr lang="cs-CZ" sz="2000" dirty="0"/>
              <a:t> trubice plyne přímo z </a:t>
            </a:r>
            <a:r>
              <a:rPr lang="cs-CZ" sz="2000" dirty="0" err="1"/>
              <a:t>Bernoulliho</a:t>
            </a:r>
            <a:r>
              <a:rPr lang="cs-CZ" sz="2000" dirty="0"/>
              <a:t> rovnice.</a:t>
            </a:r>
          </a:p>
        </p:txBody>
      </p:sp>
      <p:sp>
        <p:nvSpPr>
          <p:cNvPr id="9" name="TextovéPole 8">
            <a:extLst>
              <a:ext uri="{FF2B5EF4-FFF2-40B4-BE49-F238E27FC236}">
                <a16:creationId xmlns:a16="http://schemas.microsoft.com/office/drawing/2014/main" id="{1F0DB2B8-6356-46BC-B50E-7DF8BC15CC9B}"/>
              </a:ext>
            </a:extLst>
          </p:cNvPr>
          <p:cNvSpPr txBox="1"/>
          <p:nvPr/>
        </p:nvSpPr>
        <p:spPr>
          <a:xfrm>
            <a:off x="95249" y="3770004"/>
            <a:ext cx="8705851" cy="1323439"/>
          </a:xfrm>
          <a:prstGeom prst="rect">
            <a:avLst/>
          </a:prstGeom>
          <a:noFill/>
        </p:spPr>
        <p:txBody>
          <a:bodyPr wrap="square">
            <a:spAutoFit/>
          </a:bodyPr>
          <a:lstStyle/>
          <a:p>
            <a:pPr algn="just"/>
            <a:r>
              <a:rPr lang="cs-CZ" sz="2000" u="sng" dirty="0"/>
              <a:t>Aby menším průřezem trubice prošlo za jednotku času stejné množství kapaliny </a:t>
            </a:r>
            <a:r>
              <a:rPr lang="cs-CZ" sz="2000" dirty="0"/>
              <a:t>(jinak by docházelo k hromadění), </a:t>
            </a:r>
            <a:r>
              <a:rPr lang="cs-CZ" sz="2000" u="sng" dirty="0"/>
              <a:t>musí proudění zrychlit </a:t>
            </a:r>
            <a:r>
              <a:rPr lang="cs-CZ" sz="2000" dirty="0"/>
              <a:t>(viz rovnice kontinuity). Aby byl splněn všeobecně platný zákon zachování energie, </a:t>
            </a:r>
            <a:r>
              <a:rPr lang="cs-CZ" sz="2000" u="sng" dirty="0"/>
              <a:t>musí být takto získaná kinetická energie vyrovnána snížením tlaku</a:t>
            </a:r>
            <a:r>
              <a:rPr lang="cs-CZ" sz="2000" dirty="0"/>
              <a:t>. </a:t>
            </a:r>
          </a:p>
        </p:txBody>
      </p:sp>
      <p:pic>
        <p:nvPicPr>
          <p:cNvPr id="15362" name="Picture 2" descr="See the source image">
            <a:extLst>
              <a:ext uri="{FF2B5EF4-FFF2-40B4-BE49-F238E27FC236}">
                <a16:creationId xmlns:a16="http://schemas.microsoft.com/office/drawing/2014/main" id="{CD19378A-F2F1-4279-88DE-A30B7803F5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2289" y="1464351"/>
            <a:ext cx="4438650" cy="2176942"/>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cký objekt 10">
            <a:extLst>
              <a:ext uri="{FF2B5EF4-FFF2-40B4-BE49-F238E27FC236}">
                <a16:creationId xmlns:a16="http://schemas.microsoft.com/office/drawing/2014/main" id="{9BDFF6A8-2A0F-4768-949E-14BE3B254B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3061" y="2314914"/>
            <a:ext cx="2297213" cy="500896"/>
          </a:xfrm>
          <a:prstGeom prst="rect">
            <a:avLst/>
          </a:prstGeom>
        </p:spPr>
      </p:pic>
      <p:sp>
        <p:nvSpPr>
          <p:cNvPr id="12" name="TextovéPole 11">
            <a:extLst>
              <a:ext uri="{FF2B5EF4-FFF2-40B4-BE49-F238E27FC236}">
                <a16:creationId xmlns:a16="http://schemas.microsoft.com/office/drawing/2014/main" id="{6FFAB7F6-1452-4223-8A7F-AB62BF0DCCB6}"/>
              </a:ext>
            </a:extLst>
          </p:cNvPr>
          <p:cNvSpPr txBox="1"/>
          <p:nvPr/>
        </p:nvSpPr>
        <p:spPr>
          <a:xfrm>
            <a:off x="214312" y="5298647"/>
            <a:ext cx="8715375" cy="1323439"/>
          </a:xfrm>
          <a:prstGeom prst="rect">
            <a:avLst/>
          </a:prstGeom>
          <a:noFill/>
        </p:spPr>
        <p:txBody>
          <a:bodyPr wrap="square">
            <a:spAutoFit/>
          </a:bodyPr>
          <a:lstStyle/>
          <a:p>
            <a:pPr algn="just"/>
            <a:r>
              <a:rPr lang="cs-CZ" sz="2000" b="1" dirty="0"/>
              <a:t>Hydrodynamický paradox: </a:t>
            </a:r>
            <a:r>
              <a:rPr lang="cs-CZ" sz="2000" b="0" i="0" dirty="0">
                <a:solidFill>
                  <a:srgbClr val="202122"/>
                </a:solidFill>
                <a:effectLst/>
              </a:rPr>
              <a:t>Při velkém zúžení trubice, kde rychlost kapaliny značně vzroste, může tlak klesnout pod hodnotu atmosférického tlaku. Ve zúženém místě trubice vzniká podtlak, který se projeví tak, že kapalina do manometrické (tlakoměrné) trubice nevystoupí, ale naopak se do ní nasává vzduch. </a:t>
            </a:r>
            <a:endParaRPr lang="cs-CZ" sz="2000" dirty="0"/>
          </a:p>
        </p:txBody>
      </p:sp>
    </p:spTree>
    <p:extLst>
      <p:ext uri="{BB962C8B-B14F-4D97-AF65-F5344CB8AC3E}">
        <p14:creationId xmlns:p14="http://schemas.microsoft.com/office/powerpoint/2010/main" val="1023456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6CAE4F2-945A-4B69-BC2B-9EC7E7EFEBB9}"/>
              </a:ext>
            </a:extLst>
          </p:cNvPr>
          <p:cNvSpPr>
            <a:spLocks noGrp="1"/>
          </p:cNvSpPr>
          <p:nvPr>
            <p:ph idx="1"/>
          </p:nvPr>
        </p:nvSpPr>
        <p:spPr>
          <a:xfrm>
            <a:off x="236130" y="5110945"/>
            <a:ext cx="8745945" cy="1281113"/>
          </a:xfrm>
        </p:spPr>
        <p:txBody>
          <a:bodyPr>
            <a:normAutofit/>
          </a:bodyPr>
          <a:lstStyle/>
          <a:p>
            <a:pPr marL="0" indent="0" algn="just">
              <a:buNone/>
            </a:pPr>
            <a:r>
              <a:rPr lang="cs-CZ" sz="2000" b="1" dirty="0"/>
              <a:t>Daltonův zákon: </a:t>
            </a:r>
            <a:r>
              <a:rPr lang="cs-CZ" sz="2000" b="0" i="0" dirty="0">
                <a:solidFill>
                  <a:srgbClr val="202122"/>
                </a:solidFill>
                <a:effectLst/>
              </a:rPr>
              <a:t>celkový tlak </a:t>
            </a:r>
            <a:r>
              <a:rPr lang="cs-CZ" sz="2000" b="0" i="1" dirty="0">
                <a:solidFill>
                  <a:srgbClr val="202122"/>
                </a:solidFill>
                <a:effectLst/>
              </a:rPr>
              <a:t>P</a:t>
            </a:r>
            <a:r>
              <a:rPr lang="cs-CZ" sz="2000" b="0" i="0" dirty="0">
                <a:solidFill>
                  <a:srgbClr val="202122"/>
                </a:solidFill>
                <a:effectLst/>
              </a:rPr>
              <a:t> směsi </a:t>
            </a:r>
            <a:r>
              <a:rPr lang="cs-CZ" sz="2000" b="0" i="1" dirty="0">
                <a:solidFill>
                  <a:srgbClr val="202122"/>
                </a:solidFill>
                <a:effectLst/>
              </a:rPr>
              <a:t>n</a:t>
            </a:r>
            <a:r>
              <a:rPr lang="cs-CZ" sz="2000" b="0" i="0" dirty="0">
                <a:solidFill>
                  <a:srgbClr val="202122"/>
                </a:solidFill>
                <a:effectLst/>
              </a:rPr>
              <a:t> plynů můžeme definovat jako součet parciálních tlaků jednotlivých plynů obsažených </a:t>
            </a:r>
            <a:r>
              <a:rPr lang="cs-CZ" sz="2000" b="0" i="0" dirty="0">
                <a:solidFill>
                  <a:srgbClr val="002060"/>
                </a:solidFill>
                <a:effectLst/>
              </a:rPr>
              <a:t>ve </a:t>
            </a:r>
            <a:r>
              <a:rPr lang="cs-CZ" sz="2000" b="0" i="0" u="none" strike="noStrike" dirty="0">
                <a:solidFill>
                  <a:srgbClr val="002060"/>
                </a:solidFill>
                <a:effectLst/>
              </a:rPr>
              <a:t>směsi.</a:t>
            </a:r>
            <a:endParaRPr lang="cs-CZ" sz="2000" dirty="0">
              <a:solidFill>
                <a:srgbClr val="002060"/>
              </a:solidFill>
            </a:endParaRPr>
          </a:p>
          <a:p>
            <a:pPr algn="just"/>
            <a:endParaRPr lang="cs-CZ" sz="2400" dirty="0"/>
          </a:p>
        </p:txBody>
      </p:sp>
      <mc:AlternateContent xmlns:mc="http://schemas.openxmlformats.org/markup-compatibility/2006" xmlns:a14="http://schemas.microsoft.com/office/drawing/2010/main">
        <mc:Choice Requires="a14">
          <p:sp>
            <p:nvSpPr>
              <p:cNvPr id="4" name="TextovéPole 3">
                <a:extLst>
                  <a:ext uri="{FF2B5EF4-FFF2-40B4-BE49-F238E27FC236}">
                    <a16:creationId xmlns:a16="http://schemas.microsoft.com/office/drawing/2014/main" id="{7F4EA099-3CFB-41E7-9063-FF7F3D0104EA}"/>
                  </a:ext>
                </a:extLst>
              </p:cNvPr>
              <p:cNvSpPr txBox="1"/>
              <p:nvPr/>
            </p:nvSpPr>
            <p:spPr>
              <a:xfrm>
                <a:off x="236130" y="1002262"/>
                <a:ext cx="8671739" cy="3507114"/>
              </a:xfrm>
              <a:prstGeom prst="rect">
                <a:avLst/>
              </a:prstGeom>
              <a:noFill/>
            </p:spPr>
            <p:txBody>
              <a:bodyPr wrap="square" rtlCol="0">
                <a:spAutoFit/>
              </a:bodyPr>
              <a:lstStyle/>
              <a:p>
                <a:pPr algn="just">
                  <a:lnSpc>
                    <a:spcPct val="150000"/>
                  </a:lnSpc>
                </a:pPr>
                <a:r>
                  <a:rPr lang="cs-CZ" sz="2000" b="1" dirty="0" err="1"/>
                  <a:t>Boyleův</a:t>
                </a:r>
                <a:r>
                  <a:rPr lang="cs-CZ" sz="2000" b="1" dirty="0"/>
                  <a:t> zákon:  </a:t>
                </a:r>
                <a:r>
                  <a:rPr lang="cs-CZ" sz="2000" dirty="0"/>
                  <a:t>za stálé teploty je </a:t>
                </a:r>
                <a:r>
                  <a:rPr lang="cs-CZ" sz="2000" b="1" dirty="0"/>
                  <a:t>objem</a:t>
                </a:r>
                <a:r>
                  <a:rPr lang="cs-CZ" sz="2000" dirty="0"/>
                  <a:t> určitého množství plynu </a:t>
                </a:r>
                <a:r>
                  <a:rPr lang="cs-CZ" sz="2000" b="1" dirty="0"/>
                  <a:t>nepřímo úměrný </a:t>
                </a:r>
                <a:r>
                  <a:rPr lang="cs-CZ" sz="2000" dirty="0"/>
                  <a:t>jeho </a:t>
                </a:r>
                <a:r>
                  <a:rPr lang="cs-CZ" sz="2000" b="1" dirty="0"/>
                  <a:t>tlaku</a:t>
                </a:r>
                <a:r>
                  <a:rPr lang="cs-CZ" sz="2000" dirty="0"/>
                  <a:t>:</a:t>
                </a:r>
              </a:p>
              <a:p>
                <a:pPr>
                  <a:lnSpc>
                    <a:spcPct val="150000"/>
                  </a:lnSpc>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mbria Math" panose="02040503050406030204" pitchFamily="18" charset="0"/>
                        </a:rPr>
                        <m:t>𝑃</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𝑉</m:t>
                      </m:r>
                      <m:r>
                        <a:rPr lang="cs-CZ" sz="2000" i="1" smtClean="0">
                          <a:latin typeface="Cambria Math" panose="02040503050406030204" pitchFamily="18" charset="0"/>
                          <a:ea typeface="Cambria Math" panose="02040503050406030204" pitchFamily="18" charset="0"/>
                        </a:rPr>
                        <m:t>=</m:t>
                      </m:r>
                      <m:r>
                        <a:rPr lang="cs-CZ" sz="2000" b="0" i="1" smtClean="0">
                          <a:latin typeface="Cambria Math" panose="02040503050406030204" pitchFamily="18" charset="0"/>
                          <a:ea typeface="Cambria Math" panose="02040503050406030204" pitchFamily="18" charset="0"/>
                        </a:rPr>
                        <m:t>𝑘𝑜𝑛𝑠𝑡</m:t>
                      </m:r>
                      <m:r>
                        <a:rPr lang="cs-CZ" sz="2000" b="0" i="1" smtClean="0">
                          <a:latin typeface="Cambria Math" panose="02040503050406030204" pitchFamily="18" charset="0"/>
                          <a:ea typeface="Cambria Math" panose="02040503050406030204" pitchFamily="18" charset="0"/>
                        </a:rPr>
                        <m:t> </m:t>
                      </m:r>
                    </m:oMath>
                  </m:oMathPara>
                </a14:m>
                <a:endParaRPr lang="cs-CZ" sz="2000" b="0" dirty="0">
                  <a:ea typeface="Cambria Math" panose="02040503050406030204" pitchFamily="18" charset="0"/>
                </a:endParaRPr>
              </a:p>
              <a:p>
                <a:pPr>
                  <a:lnSpc>
                    <a:spcPct val="150000"/>
                  </a:lnSpc>
                </a:pPr>
                <a:r>
                  <a:rPr lang="en-US" sz="2000" dirty="0"/>
                  <a:t>Boyle</a:t>
                </a:r>
                <a:r>
                  <a:rPr lang="cs-CZ" sz="2000" dirty="0"/>
                  <a:t>ů</a:t>
                </a:r>
                <a:r>
                  <a:rPr lang="en-US" sz="2000" dirty="0"/>
                  <a:t>v</a:t>
                </a:r>
                <a:r>
                  <a:rPr lang="cs-CZ" sz="2000" dirty="0"/>
                  <a:t> zákon platí pouze</a:t>
                </a:r>
                <a:r>
                  <a:rPr lang="en-US" sz="2000" dirty="0"/>
                  <a:t> </a:t>
                </a:r>
                <a:r>
                  <a:rPr lang="cs-CZ" sz="2000" dirty="0"/>
                  <a:t>v oblasti nízkých tlaků, je to zákon mezní (limitní):</a:t>
                </a:r>
                <a:endParaRPr lang="en-US" sz="2000" dirty="0"/>
              </a:p>
              <a:p>
                <a:pPr>
                  <a:lnSpc>
                    <a:spcPct val="150000"/>
                  </a:lnSpc>
                </a:pPr>
                <a:endParaRPr lang="en-US" sz="2000" dirty="0"/>
              </a:p>
              <a:p>
                <a:pPr>
                  <a:lnSpc>
                    <a:spcPct val="150000"/>
                  </a:lnSpc>
                </a:pPr>
                <a:endParaRPr lang="cs-CZ" sz="800" i="1" dirty="0"/>
              </a:p>
              <a:p>
                <a:pPr>
                  <a:lnSpc>
                    <a:spcPct val="150000"/>
                  </a:lnSpc>
                </a:pPr>
                <a:r>
                  <a:rPr lang="en-US" i="1" dirty="0"/>
                  <a:t>A</a:t>
                </a:r>
                <a:r>
                  <a:rPr lang="en-US" dirty="0"/>
                  <a:t> je </a:t>
                </a:r>
                <a:r>
                  <a:rPr lang="en-US" dirty="0" err="1"/>
                  <a:t>konstanta</a:t>
                </a:r>
                <a:r>
                  <a:rPr lang="en-US" dirty="0"/>
                  <a:t> z</a:t>
                </a:r>
                <a:r>
                  <a:rPr lang="cs-CZ" dirty="0"/>
                  <a:t>á</a:t>
                </a:r>
                <a:r>
                  <a:rPr lang="en-US" dirty="0" err="1"/>
                  <a:t>visl</a:t>
                </a:r>
                <a:r>
                  <a:rPr lang="cs-CZ" dirty="0"/>
                  <a:t>á</a:t>
                </a:r>
                <a:r>
                  <a:rPr lang="en-US" dirty="0"/>
                  <a:t> </a:t>
                </a:r>
                <a:r>
                  <a:rPr lang="en-US" dirty="0" err="1"/>
                  <a:t>na</a:t>
                </a:r>
                <a:r>
                  <a:rPr lang="en-US" dirty="0"/>
                  <a:t> </a:t>
                </a:r>
                <a:r>
                  <a:rPr lang="cs-CZ" dirty="0"/>
                  <a:t>množství plynu a na teplotě.</a:t>
                </a:r>
              </a:p>
              <a:p>
                <a:pPr algn="ctr">
                  <a:lnSpc>
                    <a:spcPct val="150000"/>
                  </a:lnSpc>
                </a:pPr>
                <a:endParaRPr lang="en-US" sz="2000" dirty="0"/>
              </a:p>
            </p:txBody>
          </p:sp>
        </mc:Choice>
        <mc:Fallback xmlns="">
          <p:sp>
            <p:nvSpPr>
              <p:cNvPr id="4" name="TextovéPole 3">
                <a:extLst>
                  <a:ext uri="{FF2B5EF4-FFF2-40B4-BE49-F238E27FC236}">
                    <a16:creationId xmlns:a16="http://schemas.microsoft.com/office/drawing/2014/main" id="{7F4EA099-3CFB-41E7-9063-FF7F3D0104EA}"/>
                  </a:ext>
                </a:extLst>
              </p:cNvPr>
              <p:cNvSpPr txBox="1">
                <a:spLocks noRot="1" noChangeAspect="1" noMove="1" noResize="1" noEditPoints="1" noAdjustHandles="1" noChangeArrowheads="1" noChangeShapeType="1" noTextEdit="1"/>
              </p:cNvSpPr>
              <p:nvPr/>
            </p:nvSpPr>
            <p:spPr>
              <a:xfrm>
                <a:off x="236130" y="1002262"/>
                <a:ext cx="8671739" cy="3507114"/>
              </a:xfrm>
              <a:prstGeom prst="rect">
                <a:avLst/>
              </a:prstGeom>
              <a:blipFill>
                <a:blip r:embed="rId2"/>
                <a:stretch>
                  <a:fillRect l="-774" r="-703"/>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9" name="TextovéPole 8">
                <a:extLst>
                  <a:ext uri="{FF2B5EF4-FFF2-40B4-BE49-F238E27FC236}">
                    <a16:creationId xmlns:a16="http://schemas.microsoft.com/office/drawing/2014/main" id="{AF220CE5-2E06-48C7-A4DF-B77DE3CCBB9F}"/>
                  </a:ext>
                </a:extLst>
              </p:cNvPr>
              <p:cNvSpPr txBox="1"/>
              <p:nvPr/>
            </p:nvSpPr>
            <p:spPr>
              <a:xfrm>
                <a:off x="3668157" y="3028121"/>
                <a:ext cx="1644103" cy="4008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2000" i="1" smtClean="0">
                              <a:latin typeface="Cambria Math" panose="02040503050406030204" pitchFamily="18" charset="0"/>
                            </a:rPr>
                          </m:ctrlPr>
                        </m:funcPr>
                        <m:fName>
                          <m:limLow>
                            <m:limLowPr>
                              <m:ctrlPr>
                                <a:rPr lang="en-US" sz="2000" i="1" smtClean="0">
                                  <a:latin typeface="Cambria Math" panose="02040503050406030204" pitchFamily="18" charset="0"/>
                                </a:rPr>
                              </m:ctrlPr>
                            </m:limLowPr>
                            <m:e>
                              <m:r>
                                <m:rPr>
                                  <m:sty m:val="p"/>
                                </m:rPr>
                                <a:rPr lang="en-US" sz="2000" i="0" smtClean="0">
                                  <a:latin typeface="Cambria Math" panose="02040503050406030204" pitchFamily="18" charset="0"/>
                                </a:rPr>
                                <m:t>lim</m:t>
                              </m:r>
                            </m:e>
                            <m:lim>
                              <m:r>
                                <a:rPr lang="cs-CZ" sz="2000" b="0" i="1" smtClean="0">
                                  <a:latin typeface="Cambria Math" panose="02040503050406030204" pitchFamily="18" charset="0"/>
                                </a:rPr>
                                <m:t>𝑃</m:t>
                              </m:r>
                              <m:r>
                                <a:rPr lang="cs-CZ" sz="2000" b="0" i="1" smtClean="0">
                                  <a:latin typeface="Cambria Math" panose="02040503050406030204" pitchFamily="18" charset="0"/>
                                  <a:ea typeface="Cambria Math" panose="02040503050406030204" pitchFamily="18" charset="0"/>
                                </a:rPr>
                                <m:t>→0</m:t>
                              </m:r>
                            </m:lim>
                          </m:limLow>
                        </m:fName>
                        <m:e>
                          <m:d>
                            <m:dPr>
                              <m:ctrlPr>
                                <a:rPr lang="cs-CZ" sz="2000" b="0" i="1" smtClean="0">
                                  <a:latin typeface="Cambria Math" panose="02040503050406030204" pitchFamily="18" charset="0"/>
                                </a:rPr>
                              </m:ctrlPr>
                            </m:dPr>
                            <m:e>
                              <m:r>
                                <a:rPr lang="cs-CZ" sz="2000" b="0" i="1" smtClean="0">
                                  <a:latin typeface="Cambria Math" panose="02040503050406030204" pitchFamily="18" charset="0"/>
                                </a:rPr>
                                <m:t>𝑃</m:t>
                              </m:r>
                              <m:r>
                                <a:rPr lang="cs-CZ" sz="2000" b="0" i="1" smtClean="0">
                                  <a:latin typeface="Cambria Math" panose="02040503050406030204" pitchFamily="18" charset="0"/>
                                </a:rPr>
                                <m:t>.</m:t>
                              </m:r>
                              <m:r>
                                <a:rPr lang="cs-CZ" sz="2000" b="0" i="1" smtClean="0">
                                  <a:latin typeface="Cambria Math" panose="02040503050406030204" pitchFamily="18" charset="0"/>
                                </a:rPr>
                                <m:t>𝑉</m:t>
                              </m:r>
                            </m:e>
                          </m:d>
                          <m:r>
                            <a:rPr lang="cs-CZ" sz="2000" b="0" i="1" smtClean="0">
                              <a:latin typeface="Cambria Math" panose="02040503050406030204" pitchFamily="18" charset="0"/>
                            </a:rPr>
                            <m:t>=</m:t>
                          </m:r>
                          <m:r>
                            <a:rPr lang="cs-CZ" sz="2000" b="0" i="1" smtClean="0">
                              <a:latin typeface="Cambria Math" panose="02040503050406030204" pitchFamily="18" charset="0"/>
                            </a:rPr>
                            <m:t>𝐴</m:t>
                          </m:r>
                        </m:e>
                      </m:func>
                    </m:oMath>
                  </m:oMathPara>
                </a14:m>
                <a:endParaRPr lang="en-US" sz="2000" dirty="0"/>
              </a:p>
            </p:txBody>
          </p:sp>
        </mc:Choice>
        <mc:Fallback xmlns="">
          <p:sp>
            <p:nvSpPr>
              <p:cNvPr id="9" name="TextovéPole 8">
                <a:extLst>
                  <a:ext uri="{FF2B5EF4-FFF2-40B4-BE49-F238E27FC236}">
                    <a16:creationId xmlns:a16="http://schemas.microsoft.com/office/drawing/2014/main" id="{AF220CE5-2E06-48C7-A4DF-B77DE3CCBB9F}"/>
                  </a:ext>
                </a:extLst>
              </p:cNvPr>
              <p:cNvSpPr txBox="1">
                <a:spLocks noRot="1" noChangeAspect="1" noMove="1" noResize="1" noEditPoints="1" noAdjustHandles="1" noChangeArrowheads="1" noChangeShapeType="1" noTextEdit="1"/>
              </p:cNvSpPr>
              <p:nvPr/>
            </p:nvSpPr>
            <p:spPr>
              <a:xfrm>
                <a:off x="3668157" y="3028121"/>
                <a:ext cx="1644103" cy="400879"/>
              </a:xfrm>
              <a:prstGeom prst="rect">
                <a:avLst/>
              </a:prstGeom>
              <a:blipFill>
                <a:blip r:embed="rId3"/>
                <a:stretch>
                  <a:fillRect l="-743" r="-1859" b="-13636"/>
                </a:stretch>
              </a:blipFill>
            </p:spPr>
            <p:txBody>
              <a:bodyPr/>
              <a:lstStyle/>
              <a:p>
                <a:r>
                  <a:rPr lang="cs-CZ">
                    <a:noFill/>
                  </a:rPr>
                  <a:t> </a:t>
                </a:r>
              </a:p>
            </p:txBody>
          </p:sp>
        </mc:Fallback>
      </mc:AlternateContent>
      <p:pic>
        <p:nvPicPr>
          <p:cNvPr id="11" name="Obrázek 10">
            <a:extLst>
              <a:ext uri="{FF2B5EF4-FFF2-40B4-BE49-F238E27FC236}">
                <a16:creationId xmlns:a16="http://schemas.microsoft.com/office/drawing/2014/main" id="{20D78489-9E5F-4859-97CA-2BE9A44A1911}"/>
              </a:ext>
            </a:extLst>
          </p:cNvPr>
          <p:cNvPicPr>
            <a:picLocks noChangeAspect="1"/>
          </p:cNvPicPr>
          <p:nvPr/>
        </p:nvPicPr>
        <p:blipFill>
          <a:blip r:embed="rId4"/>
          <a:stretch>
            <a:fillRect/>
          </a:stretch>
        </p:blipFill>
        <p:spPr>
          <a:xfrm>
            <a:off x="5808379" y="2989770"/>
            <a:ext cx="3099490" cy="2019466"/>
          </a:xfrm>
          <a:prstGeom prst="rect">
            <a:avLst/>
          </a:prstGeom>
        </p:spPr>
      </p:pic>
      <p:pic>
        <p:nvPicPr>
          <p:cNvPr id="13" name="Grafický objekt 12">
            <a:extLst>
              <a:ext uri="{FF2B5EF4-FFF2-40B4-BE49-F238E27FC236}">
                <a16:creationId xmlns:a16="http://schemas.microsoft.com/office/drawing/2014/main" id="{076F878E-C563-416F-88C6-86047AF2DE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73716" y="5966881"/>
            <a:ext cx="2893734" cy="659128"/>
          </a:xfrm>
          <a:prstGeom prst="rect">
            <a:avLst/>
          </a:prstGeom>
        </p:spPr>
      </p:pic>
      <p:sp>
        <p:nvSpPr>
          <p:cNvPr id="14" name="TextovéPole 13">
            <a:extLst>
              <a:ext uri="{FF2B5EF4-FFF2-40B4-BE49-F238E27FC236}">
                <a16:creationId xmlns:a16="http://schemas.microsoft.com/office/drawing/2014/main" id="{9E75769F-1617-44A6-84BB-9E1D0D6A96C4}"/>
              </a:ext>
            </a:extLst>
          </p:cNvPr>
          <p:cNvSpPr txBox="1"/>
          <p:nvPr/>
        </p:nvSpPr>
        <p:spPr>
          <a:xfrm flipH="1">
            <a:off x="236130" y="400693"/>
            <a:ext cx="3137586" cy="461665"/>
          </a:xfrm>
          <a:prstGeom prst="rect">
            <a:avLst/>
          </a:prstGeom>
          <a:noFill/>
        </p:spPr>
        <p:txBody>
          <a:bodyPr wrap="square" rtlCol="0">
            <a:spAutoFit/>
          </a:bodyPr>
          <a:lstStyle/>
          <a:p>
            <a:r>
              <a:rPr lang="cs-CZ" sz="2400" b="1" dirty="0"/>
              <a:t>Tlak ideálního plynu</a:t>
            </a:r>
          </a:p>
        </p:txBody>
      </p:sp>
    </p:spTree>
    <p:extLst>
      <p:ext uri="{BB962C8B-B14F-4D97-AF65-F5344CB8AC3E}">
        <p14:creationId xmlns:p14="http://schemas.microsoft.com/office/powerpoint/2010/main" val="29496084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D35EDBBC-4CB9-4EA5-91B7-72356EAB76E0}"/>
              </a:ext>
            </a:extLst>
          </p:cNvPr>
          <p:cNvSpPr txBox="1"/>
          <p:nvPr/>
        </p:nvSpPr>
        <p:spPr>
          <a:xfrm>
            <a:off x="214312" y="219914"/>
            <a:ext cx="3033714" cy="461665"/>
          </a:xfrm>
          <a:prstGeom prst="rect">
            <a:avLst/>
          </a:prstGeom>
          <a:noFill/>
        </p:spPr>
        <p:txBody>
          <a:bodyPr wrap="square">
            <a:spAutoFit/>
          </a:bodyPr>
          <a:lstStyle/>
          <a:p>
            <a:r>
              <a:rPr lang="cs-CZ" sz="2400" b="1" dirty="0" err="1"/>
              <a:t>Venturiho</a:t>
            </a:r>
            <a:r>
              <a:rPr lang="cs-CZ" sz="2400" b="1" dirty="0"/>
              <a:t> průtokoměr</a:t>
            </a:r>
          </a:p>
        </p:txBody>
      </p:sp>
      <p:pic>
        <p:nvPicPr>
          <p:cNvPr id="12296" name="Picture 8" descr="See the source image">
            <a:extLst>
              <a:ext uri="{FF2B5EF4-FFF2-40B4-BE49-F238E27FC236}">
                <a16:creationId xmlns:a16="http://schemas.microsoft.com/office/drawing/2014/main" id="{D5AFEB53-7BAA-4FDC-933F-1F154AD4BE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5786" y="234433"/>
            <a:ext cx="4410075" cy="3035773"/>
          </a:xfrm>
          <a:prstGeom prst="rect">
            <a:avLst/>
          </a:prstGeom>
          <a:noFill/>
          <a:extLst>
            <a:ext uri="{909E8E84-426E-40DD-AFC4-6F175D3DCCD1}">
              <a14:hiddenFill xmlns:a14="http://schemas.microsoft.com/office/drawing/2010/main">
                <a:solidFill>
                  <a:srgbClr val="FFFFFF"/>
                </a:solidFill>
              </a14:hiddenFill>
            </a:ext>
          </a:extLst>
        </p:spPr>
      </p:pic>
      <p:sp>
        <p:nvSpPr>
          <p:cNvPr id="22" name="TextovéPole 21">
            <a:extLst>
              <a:ext uri="{FF2B5EF4-FFF2-40B4-BE49-F238E27FC236}">
                <a16:creationId xmlns:a16="http://schemas.microsoft.com/office/drawing/2014/main" id="{2CE1CA11-7950-4801-A43F-28FD84C1322B}"/>
              </a:ext>
            </a:extLst>
          </p:cNvPr>
          <p:cNvSpPr txBox="1"/>
          <p:nvPr/>
        </p:nvSpPr>
        <p:spPr>
          <a:xfrm>
            <a:off x="226954" y="787330"/>
            <a:ext cx="3773771" cy="707886"/>
          </a:xfrm>
          <a:prstGeom prst="rect">
            <a:avLst/>
          </a:prstGeom>
          <a:noFill/>
        </p:spPr>
        <p:txBody>
          <a:bodyPr wrap="square">
            <a:spAutoFit/>
          </a:bodyPr>
          <a:lstStyle/>
          <a:p>
            <a:pPr algn="just"/>
            <a:r>
              <a:rPr lang="cs-CZ" sz="2000" dirty="0" err="1"/>
              <a:t>Venturiho</a:t>
            </a:r>
            <a:r>
              <a:rPr lang="cs-CZ" sz="2000" dirty="0"/>
              <a:t> jevu lze využít k měření </a:t>
            </a:r>
            <a:r>
              <a:rPr lang="cs-CZ" sz="2000" b="1" dirty="0"/>
              <a:t>objemového průtoku</a:t>
            </a:r>
            <a:r>
              <a:rPr lang="cs-CZ" sz="2000" dirty="0"/>
              <a:t> Q</a:t>
            </a:r>
            <a:r>
              <a:rPr lang="cs-CZ" sz="2000" baseline="-25000" dirty="0"/>
              <a:t>V</a:t>
            </a:r>
            <a:r>
              <a:rPr lang="cs-CZ" sz="2000" dirty="0"/>
              <a:t> v potrubí</a:t>
            </a:r>
          </a:p>
        </p:txBody>
      </p:sp>
      <p:pic>
        <p:nvPicPr>
          <p:cNvPr id="19" name="Grafický objekt 18">
            <a:extLst>
              <a:ext uri="{FF2B5EF4-FFF2-40B4-BE49-F238E27FC236}">
                <a16:creationId xmlns:a16="http://schemas.microsoft.com/office/drawing/2014/main" id="{D9834F51-E608-4ED3-8BED-3137ED03E3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9842" y="3044280"/>
            <a:ext cx="3867155" cy="707886"/>
          </a:xfrm>
          <a:prstGeom prst="rect">
            <a:avLst/>
          </a:prstGeom>
        </p:spPr>
      </p:pic>
      <p:pic>
        <p:nvPicPr>
          <p:cNvPr id="21" name="Grafický objekt 20">
            <a:extLst>
              <a:ext uri="{FF2B5EF4-FFF2-40B4-BE49-F238E27FC236}">
                <a16:creationId xmlns:a16="http://schemas.microsoft.com/office/drawing/2014/main" id="{9CAC9291-31AD-4B1C-81DF-19194205D1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7762" y="1801887"/>
            <a:ext cx="2438024" cy="857512"/>
          </a:xfrm>
          <a:prstGeom prst="rect">
            <a:avLst/>
          </a:prstGeom>
        </p:spPr>
      </p:pic>
      <p:pic>
        <p:nvPicPr>
          <p:cNvPr id="24" name="Obrázek 23">
            <a:extLst>
              <a:ext uri="{FF2B5EF4-FFF2-40B4-BE49-F238E27FC236}">
                <a16:creationId xmlns:a16="http://schemas.microsoft.com/office/drawing/2014/main" id="{246A36BB-4B66-417D-A0C0-075744639196}"/>
              </a:ext>
            </a:extLst>
          </p:cNvPr>
          <p:cNvPicPr>
            <a:picLocks noChangeAspect="1"/>
          </p:cNvPicPr>
          <p:nvPr/>
        </p:nvPicPr>
        <p:blipFill>
          <a:blip r:embed="rId7"/>
          <a:stretch>
            <a:fillRect/>
          </a:stretch>
        </p:blipFill>
        <p:spPr>
          <a:xfrm>
            <a:off x="5133972" y="4476750"/>
            <a:ext cx="3733800" cy="2019300"/>
          </a:xfrm>
          <a:prstGeom prst="rect">
            <a:avLst/>
          </a:prstGeom>
        </p:spPr>
      </p:pic>
      <p:sp>
        <p:nvSpPr>
          <p:cNvPr id="25" name="TextovéPole 24">
            <a:extLst>
              <a:ext uri="{FF2B5EF4-FFF2-40B4-BE49-F238E27FC236}">
                <a16:creationId xmlns:a16="http://schemas.microsoft.com/office/drawing/2014/main" id="{D6305D8D-67E7-4683-8797-85B4E55CF42C}"/>
              </a:ext>
            </a:extLst>
          </p:cNvPr>
          <p:cNvSpPr txBox="1"/>
          <p:nvPr/>
        </p:nvSpPr>
        <p:spPr>
          <a:xfrm>
            <a:off x="109540" y="4208463"/>
            <a:ext cx="7567610" cy="400110"/>
          </a:xfrm>
          <a:prstGeom prst="rect">
            <a:avLst/>
          </a:prstGeom>
          <a:noFill/>
        </p:spPr>
        <p:txBody>
          <a:bodyPr wrap="square" rtlCol="0">
            <a:spAutoFit/>
          </a:bodyPr>
          <a:lstStyle/>
          <a:p>
            <a:r>
              <a:rPr lang="cs-CZ" sz="2000" dirty="0"/>
              <a:t>Snížený tlak umožňuje i </a:t>
            </a:r>
            <a:r>
              <a:rPr lang="cs-CZ" sz="2000" b="1" dirty="0"/>
              <a:t>přisávání kapaliny ze zásobníku</a:t>
            </a:r>
            <a:r>
              <a:rPr lang="cs-CZ" sz="2000" dirty="0"/>
              <a:t> do potrubí </a:t>
            </a:r>
          </a:p>
        </p:txBody>
      </p:sp>
      <p:pic>
        <p:nvPicPr>
          <p:cNvPr id="12298" name="Picture 10" descr="Figure shows a venturi tube, a cylindrical tube broader at both the ends and narrow in the middle. The narrow part is labeled as venturi constriction. The flow of fluid is shown as horizontal arrows along the length of the tube toward the right. The flow lines are closer in the center and spread apart at both the ends. There is an opening on the top portion of the narrow section for the entrained fluid to enter.">
            <a:extLst>
              <a:ext uri="{FF2B5EF4-FFF2-40B4-BE49-F238E27FC236}">
                <a16:creationId xmlns:a16="http://schemas.microsoft.com/office/drawing/2014/main" id="{54AC93D0-AEDA-452A-8444-7048EA5140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3839" y="4883545"/>
            <a:ext cx="2724674" cy="158186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1746C1E3-D0D5-469B-8B8E-6766A8EFC5AA}"/>
              </a:ext>
            </a:extLst>
          </p:cNvPr>
          <p:cNvSpPr txBox="1"/>
          <p:nvPr/>
        </p:nvSpPr>
        <p:spPr>
          <a:xfrm>
            <a:off x="469842" y="5478397"/>
            <a:ext cx="1104900" cy="707886"/>
          </a:xfrm>
          <a:prstGeom prst="rect">
            <a:avLst/>
          </a:prstGeom>
          <a:noFill/>
        </p:spPr>
        <p:txBody>
          <a:bodyPr wrap="square" rtlCol="0">
            <a:spAutoFit/>
          </a:bodyPr>
          <a:lstStyle/>
          <a:p>
            <a:pPr algn="ctr"/>
            <a:r>
              <a:rPr lang="cs-CZ" sz="2000" b="1" dirty="0"/>
              <a:t>Vodní ejektor </a:t>
            </a:r>
          </a:p>
        </p:txBody>
      </p:sp>
    </p:spTree>
    <p:extLst>
      <p:ext uri="{BB962C8B-B14F-4D97-AF65-F5344CB8AC3E}">
        <p14:creationId xmlns:p14="http://schemas.microsoft.com/office/powerpoint/2010/main" val="32932343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Bernoulli5">
            <a:extLst>
              <a:ext uri="{FF2B5EF4-FFF2-40B4-BE49-F238E27FC236}">
                <a16:creationId xmlns:a16="http://schemas.microsoft.com/office/drawing/2014/main" id="{673EC240-1D28-4280-800F-9676F9F656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4982" y="4030904"/>
            <a:ext cx="3747093" cy="190840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Laboratorní technika">
            <a:extLst>
              <a:ext uri="{FF2B5EF4-FFF2-40B4-BE49-F238E27FC236}">
                <a16:creationId xmlns:a16="http://schemas.microsoft.com/office/drawing/2014/main" id="{6FD8E941-298D-4B91-9B4D-492559237C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362" y="242946"/>
            <a:ext cx="2365763" cy="283891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Venturi Effect">
            <a:extLst>
              <a:ext uri="{FF2B5EF4-FFF2-40B4-BE49-F238E27FC236}">
                <a16:creationId xmlns:a16="http://schemas.microsoft.com/office/drawing/2014/main" id="{92846571-7521-41EF-B93F-28D1930FB9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7825" y="299915"/>
            <a:ext cx="3405291" cy="237661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C2D3D70C-A517-42FA-A785-100DEA5AA3A2}"/>
              </a:ext>
            </a:extLst>
          </p:cNvPr>
          <p:cNvSpPr txBox="1"/>
          <p:nvPr/>
        </p:nvSpPr>
        <p:spPr>
          <a:xfrm>
            <a:off x="219075" y="214897"/>
            <a:ext cx="2568526" cy="461665"/>
          </a:xfrm>
          <a:prstGeom prst="rect">
            <a:avLst/>
          </a:prstGeom>
          <a:noFill/>
        </p:spPr>
        <p:txBody>
          <a:bodyPr wrap="square">
            <a:spAutoFit/>
          </a:bodyPr>
          <a:lstStyle/>
          <a:p>
            <a:r>
              <a:rPr lang="cs-CZ" sz="2400" b="1" dirty="0"/>
              <a:t>Vodní vývěva</a:t>
            </a:r>
          </a:p>
        </p:txBody>
      </p:sp>
      <p:sp>
        <p:nvSpPr>
          <p:cNvPr id="3" name="TextovéPole 2">
            <a:extLst>
              <a:ext uri="{FF2B5EF4-FFF2-40B4-BE49-F238E27FC236}">
                <a16:creationId xmlns:a16="http://schemas.microsoft.com/office/drawing/2014/main" id="{DE542D47-3B7F-4486-893A-EB3AB51DFDC6}"/>
              </a:ext>
            </a:extLst>
          </p:cNvPr>
          <p:cNvSpPr txBox="1"/>
          <p:nvPr/>
        </p:nvSpPr>
        <p:spPr>
          <a:xfrm>
            <a:off x="250875" y="724231"/>
            <a:ext cx="2365763" cy="1015663"/>
          </a:xfrm>
          <a:prstGeom prst="rect">
            <a:avLst/>
          </a:prstGeom>
          <a:noFill/>
        </p:spPr>
        <p:txBody>
          <a:bodyPr wrap="square" rtlCol="0">
            <a:spAutoFit/>
          </a:bodyPr>
          <a:lstStyle/>
          <a:p>
            <a:r>
              <a:rPr lang="cs-CZ" sz="2000" dirty="0"/>
              <a:t>Na podobném principu je založena vodní vývěva.</a:t>
            </a:r>
          </a:p>
        </p:txBody>
      </p:sp>
      <p:pic>
        <p:nvPicPr>
          <p:cNvPr id="16386" name="Picture 2">
            <a:extLst>
              <a:ext uri="{FF2B5EF4-FFF2-40B4-BE49-F238E27FC236}">
                <a16:creationId xmlns:a16="http://schemas.microsoft.com/office/drawing/2014/main" id="{0F57E948-1E6D-4C49-BAEA-C6B288A98B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4701" y="4303073"/>
            <a:ext cx="2423904" cy="1432307"/>
          </a:xfrm>
          <a:prstGeom prst="rect">
            <a:avLst/>
          </a:prstGeom>
          <a:noFill/>
          <a:extLst>
            <a:ext uri="{909E8E84-426E-40DD-AFC4-6F175D3DCCD1}">
              <a14:hiddenFill xmlns:a14="http://schemas.microsoft.com/office/drawing/2010/main">
                <a:solidFill>
                  <a:srgbClr val="FFFFFF"/>
                </a:solidFill>
              </a14:hiddenFill>
            </a:ext>
          </a:extLst>
        </p:spPr>
      </p:pic>
      <p:sp>
        <p:nvSpPr>
          <p:cNvPr id="21" name="TextovéPole 20">
            <a:extLst>
              <a:ext uri="{FF2B5EF4-FFF2-40B4-BE49-F238E27FC236}">
                <a16:creationId xmlns:a16="http://schemas.microsoft.com/office/drawing/2014/main" id="{2C15E4D9-BAE0-4EAA-A21C-52A3B4485652}"/>
              </a:ext>
            </a:extLst>
          </p:cNvPr>
          <p:cNvSpPr txBox="1"/>
          <p:nvPr/>
        </p:nvSpPr>
        <p:spPr>
          <a:xfrm>
            <a:off x="219075" y="5985322"/>
            <a:ext cx="8763000" cy="646331"/>
          </a:xfrm>
          <a:prstGeom prst="rect">
            <a:avLst/>
          </a:prstGeom>
          <a:noFill/>
        </p:spPr>
        <p:txBody>
          <a:bodyPr wrap="square">
            <a:spAutoFit/>
          </a:bodyPr>
          <a:lstStyle/>
          <a:p>
            <a:r>
              <a:rPr lang="cs-CZ" dirty="0" err="1"/>
              <a:t>Zmlžovací</a:t>
            </a:r>
            <a:r>
              <a:rPr lang="cs-CZ" dirty="0"/>
              <a:t> trysky se používají např. k rozprašování parfémů, stříkání barev, v karburátorech automobilů, zmlžovače pro atomovou spektrometrii, provzdušňovací a skrápěcí zařízení, ...</a:t>
            </a:r>
          </a:p>
        </p:txBody>
      </p:sp>
      <p:sp>
        <p:nvSpPr>
          <p:cNvPr id="18" name="TextovéPole 17">
            <a:extLst>
              <a:ext uri="{FF2B5EF4-FFF2-40B4-BE49-F238E27FC236}">
                <a16:creationId xmlns:a16="http://schemas.microsoft.com/office/drawing/2014/main" id="{6E447219-5273-47D6-AACD-AC20D956668C}"/>
              </a:ext>
            </a:extLst>
          </p:cNvPr>
          <p:cNvSpPr txBox="1"/>
          <p:nvPr/>
        </p:nvSpPr>
        <p:spPr>
          <a:xfrm>
            <a:off x="219075" y="2649414"/>
            <a:ext cx="2285626" cy="461665"/>
          </a:xfrm>
          <a:prstGeom prst="rect">
            <a:avLst/>
          </a:prstGeom>
          <a:noFill/>
        </p:spPr>
        <p:txBody>
          <a:bodyPr wrap="none" rtlCol="0">
            <a:spAutoFit/>
          </a:bodyPr>
          <a:lstStyle/>
          <a:p>
            <a:r>
              <a:rPr lang="cs-CZ" sz="2400" b="1" dirty="0" err="1"/>
              <a:t>Zmlžovací</a:t>
            </a:r>
            <a:r>
              <a:rPr lang="cs-CZ" sz="2400" b="1" dirty="0"/>
              <a:t> tryska</a:t>
            </a:r>
          </a:p>
        </p:txBody>
      </p:sp>
      <p:sp>
        <p:nvSpPr>
          <p:cNvPr id="24" name="TextovéPole 23">
            <a:extLst>
              <a:ext uri="{FF2B5EF4-FFF2-40B4-BE49-F238E27FC236}">
                <a16:creationId xmlns:a16="http://schemas.microsoft.com/office/drawing/2014/main" id="{B4AADDF0-835B-4609-B9D0-5ECA1D52210D}"/>
              </a:ext>
            </a:extLst>
          </p:cNvPr>
          <p:cNvSpPr txBox="1"/>
          <p:nvPr/>
        </p:nvSpPr>
        <p:spPr>
          <a:xfrm>
            <a:off x="135234" y="3158748"/>
            <a:ext cx="8873532" cy="923330"/>
          </a:xfrm>
          <a:prstGeom prst="rect">
            <a:avLst/>
          </a:prstGeom>
          <a:noFill/>
        </p:spPr>
        <p:txBody>
          <a:bodyPr wrap="square">
            <a:spAutoFit/>
          </a:bodyPr>
          <a:lstStyle/>
          <a:p>
            <a:pPr algn="just"/>
            <a:r>
              <a:rPr lang="cs-CZ" dirty="0">
                <a:solidFill>
                  <a:srgbClr val="202122"/>
                </a:solidFill>
                <a:latin typeface="Arial" panose="020B0604020202020204" pitchFamily="34" charset="0"/>
              </a:rPr>
              <a:t>Podtlak mezi </a:t>
            </a:r>
            <a:r>
              <a:rPr lang="en-US" b="0" i="0" dirty="0" err="1">
                <a:solidFill>
                  <a:srgbClr val="202122"/>
                </a:solidFill>
                <a:effectLst/>
                <a:latin typeface="Arial" panose="020B0604020202020204" pitchFamily="34" charset="0"/>
              </a:rPr>
              <a:t>atmos</a:t>
            </a:r>
            <a:r>
              <a:rPr lang="cs-CZ" b="0" i="0" dirty="0" err="1">
                <a:solidFill>
                  <a:srgbClr val="202122"/>
                </a:solidFill>
                <a:effectLst/>
                <a:latin typeface="Arial" panose="020B0604020202020204" pitchFamily="34" charset="0"/>
              </a:rPr>
              <a:t>fé</a:t>
            </a:r>
            <a:r>
              <a:rPr lang="en-US" b="0" i="0" dirty="0" err="1">
                <a:solidFill>
                  <a:srgbClr val="202122"/>
                </a:solidFill>
                <a:effectLst/>
                <a:latin typeface="Arial" panose="020B0604020202020204" pitchFamily="34" charset="0"/>
              </a:rPr>
              <a:t>ric</a:t>
            </a:r>
            <a:r>
              <a:rPr lang="cs-CZ" b="0" i="0" dirty="0">
                <a:solidFill>
                  <a:srgbClr val="202122"/>
                </a:solidFill>
                <a:effectLst/>
                <a:latin typeface="Arial" panose="020B0604020202020204" pitchFamily="34" charset="0"/>
              </a:rPr>
              <a:t>kým tlakem uvnitř nádrže a </a:t>
            </a:r>
            <a:r>
              <a:rPr lang="cs-CZ" dirty="0">
                <a:solidFill>
                  <a:srgbClr val="202122"/>
                </a:solidFill>
                <a:latin typeface="Arial" panose="020B0604020202020204" pitchFamily="34" charset="0"/>
              </a:rPr>
              <a:t>sníženým tlakem v ústí trubičky </a:t>
            </a:r>
            <a:r>
              <a:rPr lang="cs-CZ" b="0" i="0" dirty="0">
                <a:solidFill>
                  <a:srgbClr val="202122"/>
                </a:solidFill>
                <a:effectLst/>
                <a:latin typeface="Arial" panose="020B0604020202020204" pitchFamily="34" charset="0"/>
              </a:rPr>
              <a:t>táhne kapalinu z nádrže do ústí trubičky </a:t>
            </a:r>
            <a:r>
              <a:rPr lang="en-US" b="0" i="0" dirty="0">
                <a:solidFill>
                  <a:srgbClr val="202122"/>
                </a:solidFill>
                <a:effectLst/>
                <a:latin typeface="Arial" panose="020B0604020202020204" pitchFamily="34" charset="0"/>
              </a:rPr>
              <a:t>a </a:t>
            </a:r>
            <a:r>
              <a:rPr lang="cs-CZ" b="0" i="0" dirty="0">
                <a:solidFill>
                  <a:srgbClr val="202122"/>
                </a:solidFill>
                <a:effectLst/>
                <a:latin typeface="Arial" panose="020B0604020202020204" pitchFamily="34" charset="0"/>
              </a:rPr>
              <a:t>do pohybujícího se proudu vzduchu, kde se kapalina rozbíjí na aerosol unášený proudem vzduchu.</a:t>
            </a:r>
            <a:endParaRPr lang="cs-CZ" dirty="0"/>
          </a:p>
        </p:txBody>
      </p:sp>
    </p:spTree>
    <p:extLst>
      <p:ext uri="{BB962C8B-B14F-4D97-AF65-F5344CB8AC3E}">
        <p14:creationId xmlns:p14="http://schemas.microsoft.com/office/powerpoint/2010/main" val="9403147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AFE00F-422F-4D03-A4B3-90F66F1D7292}"/>
              </a:ext>
            </a:extLst>
          </p:cNvPr>
          <p:cNvSpPr>
            <a:spLocks noGrp="1"/>
          </p:cNvSpPr>
          <p:nvPr>
            <p:ph type="title"/>
          </p:nvPr>
        </p:nvSpPr>
        <p:spPr>
          <a:xfrm>
            <a:off x="242887" y="156118"/>
            <a:ext cx="1952625" cy="568324"/>
          </a:xfrm>
        </p:spPr>
        <p:txBody>
          <a:bodyPr>
            <a:normAutofit/>
          </a:bodyPr>
          <a:lstStyle/>
          <a:p>
            <a:r>
              <a:rPr lang="cs-CZ" sz="2400" b="1" dirty="0">
                <a:latin typeface="+mn-lt"/>
              </a:rPr>
              <a:t>Kavitace</a:t>
            </a:r>
          </a:p>
        </p:txBody>
      </p:sp>
      <p:sp>
        <p:nvSpPr>
          <p:cNvPr id="5" name="TextovéPole 4">
            <a:extLst>
              <a:ext uri="{FF2B5EF4-FFF2-40B4-BE49-F238E27FC236}">
                <a16:creationId xmlns:a16="http://schemas.microsoft.com/office/drawing/2014/main" id="{93073197-FDA9-4870-A7C9-120E4911D2EB}"/>
              </a:ext>
            </a:extLst>
          </p:cNvPr>
          <p:cNvSpPr txBox="1"/>
          <p:nvPr/>
        </p:nvSpPr>
        <p:spPr>
          <a:xfrm>
            <a:off x="238125" y="720431"/>
            <a:ext cx="8658225" cy="2246769"/>
          </a:xfrm>
          <a:prstGeom prst="rect">
            <a:avLst/>
          </a:prstGeom>
          <a:noFill/>
        </p:spPr>
        <p:txBody>
          <a:bodyPr wrap="square">
            <a:spAutoFit/>
          </a:bodyPr>
          <a:lstStyle/>
          <a:p>
            <a:pPr algn="just"/>
            <a:r>
              <a:rPr lang="cs-CZ" sz="2000" b="1" dirty="0"/>
              <a:t>Kavitace</a:t>
            </a:r>
            <a:r>
              <a:rPr lang="cs-CZ" sz="2000" dirty="0"/>
              <a:t> je </a:t>
            </a:r>
            <a:r>
              <a:rPr lang="cs-CZ" sz="2000" u="sng" dirty="0"/>
              <a:t>vznik dutin v kapalině při lokálním poklesu tlaku</a:t>
            </a:r>
            <a:r>
              <a:rPr lang="cs-CZ" sz="2000" dirty="0"/>
              <a:t>, následovaný jejich implozí. Pokles tlaku může být </a:t>
            </a:r>
            <a:r>
              <a:rPr lang="cs-CZ" sz="2000" u="sng" dirty="0"/>
              <a:t>důsledkem lokálního zvýšení rychlosti </a:t>
            </a:r>
            <a:r>
              <a:rPr lang="cs-CZ" sz="2000" dirty="0"/>
              <a:t>(</a:t>
            </a:r>
            <a:r>
              <a:rPr lang="cs-CZ" sz="2000" u="sng" dirty="0"/>
              <a:t>hydrodynamická kavitace</a:t>
            </a:r>
            <a:r>
              <a:rPr lang="cs-CZ" sz="2000" dirty="0"/>
              <a:t>), případně průchodu intenzivní akustické vlny v periodách zředění (akustická kavitace). Kavitace je </a:t>
            </a:r>
            <a:r>
              <a:rPr lang="cs-CZ" sz="2000" u="sng" dirty="0"/>
              <a:t>zpočátku vyplněna vakuem, později se vyplní párou okolní kapaliny nebo do ní mohou difundovat plyny z okolní kapaliny. Při vymizení podtlaku</a:t>
            </a:r>
            <a:r>
              <a:rPr lang="cs-CZ" sz="2000" dirty="0"/>
              <a:t>, který kavitaci vytvořil, její </a:t>
            </a:r>
            <a:r>
              <a:rPr lang="cs-CZ" sz="2000" u="sng" dirty="0"/>
              <a:t>bublina kolabuje za vzniku rázové vlny</a:t>
            </a:r>
            <a:r>
              <a:rPr lang="cs-CZ" sz="2000" dirty="0"/>
              <a:t> s destruktivním účinkem na okolní materiál.</a:t>
            </a:r>
          </a:p>
        </p:txBody>
      </p:sp>
      <p:pic>
        <p:nvPicPr>
          <p:cNvPr id="11" name="Obrázek 10">
            <a:extLst>
              <a:ext uri="{FF2B5EF4-FFF2-40B4-BE49-F238E27FC236}">
                <a16:creationId xmlns:a16="http://schemas.microsoft.com/office/drawing/2014/main" id="{9B6712B5-27E2-4F63-87CA-01890B5F7EFB}"/>
              </a:ext>
            </a:extLst>
          </p:cNvPr>
          <p:cNvPicPr>
            <a:picLocks noChangeAspect="1"/>
          </p:cNvPicPr>
          <p:nvPr/>
        </p:nvPicPr>
        <p:blipFill>
          <a:blip r:embed="rId2"/>
          <a:stretch>
            <a:fillRect/>
          </a:stretch>
        </p:blipFill>
        <p:spPr>
          <a:xfrm>
            <a:off x="247650" y="5351803"/>
            <a:ext cx="4953000" cy="1350079"/>
          </a:xfrm>
          <a:prstGeom prst="rect">
            <a:avLst/>
          </a:prstGeom>
        </p:spPr>
      </p:pic>
      <p:pic>
        <p:nvPicPr>
          <p:cNvPr id="3080" name="Picture 8" descr="See the source image">
            <a:extLst>
              <a:ext uri="{FF2B5EF4-FFF2-40B4-BE49-F238E27FC236}">
                <a16:creationId xmlns:a16="http://schemas.microsoft.com/office/drawing/2014/main" id="{A856DF55-6C87-4195-9381-B62D3AB90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59" y="3136400"/>
            <a:ext cx="2701799" cy="216957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avitation aggressive intensity greatly enhanced using ...">
            <a:extLst>
              <a:ext uri="{FF2B5EF4-FFF2-40B4-BE49-F238E27FC236}">
                <a16:creationId xmlns:a16="http://schemas.microsoft.com/office/drawing/2014/main" id="{47A94BD3-279E-418F-B7EB-CE1D67D4D8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500" y="5233826"/>
            <a:ext cx="306705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igure 2. Cavitation can be created for demonstration purposes using a venturi ">
            <a:extLst>
              <a:ext uri="{FF2B5EF4-FFF2-40B4-BE49-F238E27FC236}">
                <a16:creationId xmlns:a16="http://schemas.microsoft.com/office/drawing/2014/main" id="{23119145-604E-45AC-9A9A-A1B79020BE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2257" y="3020777"/>
            <a:ext cx="4029268" cy="2041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0988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888C68-4279-4570-B2AA-CF897DF81F5E}"/>
              </a:ext>
            </a:extLst>
          </p:cNvPr>
          <p:cNvSpPr>
            <a:spLocks noGrp="1"/>
          </p:cNvSpPr>
          <p:nvPr>
            <p:ph type="title"/>
          </p:nvPr>
        </p:nvSpPr>
        <p:spPr>
          <a:xfrm>
            <a:off x="266699" y="329349"/>
            <a:ext cx="4171949" cy="463549"/>
          </a:xfrm>
        </p:spPr>
        <p:txBody>
          <a:bodyPr>
            <a:normAutofit/>
          </a:bodyPr>
          <a:lstStyle/>
          <a:p>
            <a:r>
              <a:rPr lang="cs-CZ" sz="2400" b="1" dirty="0">
                <a:latin typeface="+mn-lt"/>
              </a:rPr>
              <a:t>Obecná </a:t>
            </a:r>
            <a:r>
              <a:rPr lang="cs-CZ" sz="2400" b="1" dirty="0" err="1">
                <a:latin typeface="+mn-lt"/>
              </a:rPr>
              <a:t>Bernoulliho</a:t>
            </a:r>
            <a:r>
              <a:rPr lang="cs-CZ" sz="2400" b="1" dirty="0">
                <a:latin typeface="+mn-lt"/>
              </a:rPr>
              <a:t> rovnice</a:t>
            </a:r>
          </a:p>
        </p:txBody>
      </p:sp>
      <p:pic>
        <p:nvPicPr>
          <p:cNvPr id="8194" name="Picture 2">
            <a:extLst>
              <a:ext uri="{FF2B5EF4-FFF2-40B4-BE49-F238E27FC236}">
                <a16:creationId xmlns:a16="http://schemas.microsoft.com/office/drawing/2014/main" id="{5C3D8E9C-D459-4628-AB6F-768C4A04B4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37433"/>
            <a:ext cx="4131771" cy="1933669"/>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22E939F8-62B6-40DB-BDC8-7726CC7A7578}"/>
              </a:ext>
            </a:extLst>
          </p:cNvPr>
          <p:cNvSpPr txBox="1"/>
          <p:nvPr/>
        </p:nvSpPr>
        <p:spPr>
          <a:xfrm>
            <a:off x="233360" y="1298208"/>
            <a:ext cx="3786190" cy="2369880"/>
          </a:xfrm>
          <a:prstGeom prst="rect">
            <a:avLst/>
          </a:prstGeom>
          <a:noFill/>
        </p:spPr>
        <p:txBody>
          <a:bodyPr wrap="square">
            <a:spAutoFit/>
          </a:bodyPr>
          <a:lstStyle/>
          <a:p>
            <a:pPr algn="just"/>
            <a:r>
              <a:rPr lang="cs-CZ" sz="2000" b="1" dirty="0">
                <a:latin typeface="+mn-lt"/>
              </a:rPr>
              <a:t>Obecná </a:t>
            </a:r>
            <a:r>
              <a:rPr lang="cs-CZ" sz="2000" b="1" dirty="0" err="1">
                <a:latin typeface="+mn-lt"/>
              </a:rPr>
              <a:t>Bernoulliho</a:t>
            </a:r>
            <a:r>
              <a:rPr lang="cs-CZ" sz="2000" b="1" dirty="0">
                <a:latin typeface="+mn-lt"/>
              </a:rPr>
              <a:t> rovnice </a:t>
            </a:r>
            <a:r>
              <a:rPr lang="cs-CZ" sz="2000" dirty="0"/>
              <a:t>zahrnuje i potenciální energii kapaliny (energie je v rovnici přepočtena na objemovou jednotku kapaliny.) jsou-li oba konce potrubí v různých výškách. </a:t>
            </a:r>
          </a:p>
          <a:p>
            <a:pPr algn="just"/>
            <a:endParaRPr lang="cs-CZ" sz="800" dirty="0"/>
          </a:p>
          <a:p>
            <a:pPr algn="ctr"/>
            <a:r>
              <a:rPr lang="cs-CZ" sz="2000" dirty="0" err="1"/>
              <a:t>E</a:t>
            </a:r>
            <a:r>
              <a:rPr lang="cs-CZ" sz="2000" baseline="-25000" dirty="0" err="1"/>
              <a:t>k</a:t>
            </a:r>
            <a:r>
              <a:rPr lang="cs-CZ" sz="2000" dirty="0"/>
              <a:t> + </a:t>
            </a:r>
            <a:r>
              <a:rPr lang="cs-CZ" sz="2000" dirty="0" err="1"/>
              <a:t>E</a:t>
            </a:r>
            <a:r>
              <a:rPr lang="cs-CZ" sz="2000" baseline="-25000" dirty="0" err="1"/>
              <a:t>p</a:t>
            </a:r>
            <a:r>
              <a:rPr lang="cs-CZ" sz="2000" dirty="0"/>
              <a:t> + </a:t>
            </a:r>
            <a:r>
              <a:rPr lang="en-US" sz="2000" dirty="0" err="1"/>
              <a:t>E</a:t>
            </a:r>
            <a:r>
              <a:rPr lang="en-US" sz="2000" baseline="-25000" dirty="0" err="1"/>
              <a:t>g</a:t>
            </a:r>
            <a:r>
              <a:rPr lang="en-US" sz="2000" dirty="0"/>
              <a:t> </a:t>
            </a:r>
            <a:r>
              <a:rPr lang="cs-CZ" sz="2000" dirty="0"/>
              <a:t>= </a:t>
            </a:r>
            <a:r>
              <a:rPr lang="cs-CZ" sz="2000" dirty="0" err="1"/>
              <a:t>konst</a:t>
            </a:r>
            <a:r>
              <a:rPr lang="cs-CZ" sz="2000" dirty="0"/>
              <a:t>.</a:t>
            </a:r>
          </a:p>
        </p:txBody>
      </p:sp>
      <p:pic>
        <p:nvPicPr>
          <p:cNvPr id="8198" name="Picture 6" descr="Bernoulli Theorem - Equation">
            <a:extLst>
              <a:ext uri="{FF2B5EF4-FFF2-40B4-BE49-F238E27FC236}">
                <a16:creationId xmlns:a16="http://schemas.microsoft.com/office/drawing/2014/main" id="{E762A2E4-AEFC-4A52-B9B6-7943BB67C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8648" y="2179705"/>
            <a:ext cx="4213991" cy="8038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5B1EF178-9A66-481E-9508-68157A9012C8}"/>
              </a:ext>
            </a:extLst>
          </p:cNvPr>
          <p:cNvSpPr txBox="1"/>
          <p:nvPr/>
        </p:nvSpPr>
        <p:spPr>
          <a:xfrm>
            <a:off x="269080" y="5692407"/>
            <a:ext cx="8605840" cy="1015663"/>
          </a:xfrm>
          <a:prstGeom prst="rect">
            <a:avLst/>
          </a:prstGeom>
          <a:noFill/>
        </p:spPr>
        <p:txBody>
          <a:bodyPr wrap="square">
            <a:spAutoFit/>
          </a:bodyPr>
          <a:lstStyle/>
          <a:p>
            <a:pPr algn="just"/>
            <a:r>
              <a:rPr lang="cs-CZ" sz="2000" b="0" i="0" dirty="0">
                <a:effectLst/>
              </a:rPr>
              <a:t>Pro </a:t>
            </a:r>
            <a:r>
              <a:rPr lang="cs-CZ" sz="2000" b="1" i="0" dirty="0">
                <a:effectLst/>
              </a:rPr>
              <a:t>reálnou kapalinu </a:t>
            </a:r>
            <a:r>
              <a:rPr lang="cs-CZ" sz="2000" b="0" i="0" dirty="0">
                <a:effectLst/>
              </a:rPr>
              <a:t>se </a:t>
            </a:r>
            <a:r>
              <a:rPr lang="cs-CZ" sz="2000" b="0" i="0" dirty="0" err="1">
                <a:effectLst/>
              </a:rPr>
              <a:t>Bernoulliho</a:t>
            </a:r>
            <a:r>
              <a:rPr lang="cs-CZ" sz="2000" b="0" i="0" dirty="0">
                <a:effectLst/>
              </a:rPr>
              <a:t> rovnice doplňuje o </a:t>
            </a:r>
            <a:r>
              <a:rPr lang="cs-CZ" sz="2000" b="0" i="0" u="sng" dirty="0">
                <a:effectLst/>
              </a:rPr>
              <a:t>ztrátovou výšku (</a:t>
            </a:r>
            <a:r>
              <a:rPr lang="cs-CZ" sz="2000" b="0" i="0" u="sng" dirty="0" err="1">
                <a:effectLst/>
              </a:rPr>
              <a:t>f</a:t>
            </a:r>
            <a:r>
              <a:rPr lang="cs-CZ" sz="2000" b="0" i="0" u="sng" baseline="-25000" dirty="0" err="1">
                <a:effectLst/>
              </a:rPr>
              <a:t>h</a:t>
            </a:r>
            <a:r>
              <a:rPr lang="cs-CZ" sz="2000" b="0" i="0" u="sng" dirty="0">
                <a:effectLst/>
              </a:rPr>
              <a:t>)</a:t>
            </a:r>
            <a:r>
              <a:rPr lang="cs-CZ" sz="2000" b="0" i="0" dirty="0">
                <a:effectLst/>
              </a:rPr>
              <a:t>. Ke ztrátám dochází díky tření o stěny nádoby díky náhlé změně směru proudící kapaliny.</a:t>
            </a:r>
          </a:p>
        </p:txBody>
      </p:sp>
      <p:pic>
        <p:nvPicPr>
          <p:cNvPr id="9" name="Obrázek 8">
            <a:extLst>
              <a:ext uri="{FF2B5EF4-FFF2-40B4-BE49-F238E27FC236}">
                <a16:creationId xmlns:a16="http://schemas.microsoft.com/office/drawing/2014/main" id="{017DA833-0F9D-4A9D-BC3C-7CD5E9AB17E4}"/>
              </a:ext>
            </a:extLst>
          </p:cNvPr>
          <p:cNvPicPr>
            <a:picLocks noChangeAspect="1"/>
          </p:cNvPicPr>
          <p:nvPr/>
        </p:nvPicPr>
        <p:blipFill>
          <a:blip r:embed="rId4"/>
          <a:stretch>
            <a:fillRect/>
          </a:stretch>
        </p:blipFill>
        <p:spPr>
          <a:xfrm>
            <a:off x="4907017" y="3366904"/>
            <a:ext cx="3551183" cy="2006866"/>
          </a:xfrm>
          <a:prstGeom prst="rect">
            <a:avLst/>
          </a:prstGeom>
        </p:spPr>
      </p:pic>
      <p:sp>
        <p:nvSpPr>
          <p:cNvPr id="10" name="TextovéPole 9">
            <a:extLst>
              <a:ext uri="{FF2B5EF4-FFF2-40B4-BE49-F238E27FC236}">
                <a16:creationId xmlns:a16="http://schemas.microsoft.com/office/drawing/2014/main" id="{5A8D52BD-31AC-4C02-94F6-E7DFC8CEEF9B}"/>
              </a:ext>
            </a:extLst>
          </p:cNvPr>
          <p:cNvSpPr txBox="1"/>
          <p:nvPr/>
        </p:nvSpPr>
        <p:spPr>
          <a:xfrm>
            <a:off x="309560" y="4587161"/>
            <a:ext cx="4086225" cy="707886"/>
          </a:xfrm>
          <a:prstGeom prst="rect">
            <a:avLst/>
          </a:prstGeom>
          <a:noFill/>
        </p:spPr>
        <p:txBody>
          <a:bodyPr wrap="square" rtlCol="0">
            <a:spAutoFit/>
          </a:bodyPr>
          <a:lstStyle/>
          <a:p>
            <a:r>
              <a:rPr lang="cs-CZ" sz="2000" b="1" dirty="0" err="1"/>
              <a:t>Bernoulliho</a:t>
            </a:r>
            <a:r>
              <a:rPr lang="cs-CZ" sz="2000" b="1" dirty="0"/>
              <a:t> rovnice pro potrubí s čerpadlem</a:t>
            </a:r>
          </a:p>
        </p:txBody>
      </p:sp>
    </p:spTree>
    <p:extLst>
      <p:ext uri="{BB962C8B-B14F-4D97-AF65-F5344CB8AC3E}">
        <p14:creationId xmlns:p14="http://schemas.microsoft.com/office/powerpoint/2010/main" val="39578085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Bernoulli4">
            <a:extLst>
              <a:ext uri="{FF2B5EF4-FFF2-40B4-BE49-F238E27FC236}">
                <a16:creationId xmlns:a16="http://schemas.microsoft.com/office/drawing/2014/main" id="{F2F744E8-32CB-4499-BADF-20A898D5CD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5837" y="3505200"/>
            <a:ext cx="4095750" cy="29337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D705D09B-0A74-48A5-B902-458E72AC823F}"/>
              </a:ext>
            </a:extLst>
          </p:cNvPr>
          <p:cNvSpPr txBox="1"/>
          <p:nvPr/>
        </p:nvSpPr>
        <p:spPr>
          <a:xfrm>
            <a:off x="126206" y="3505200"/>
            <a:ext cx="4465628" cy="2246769"/>
          </a:xfrm>
          <a:prstGeom prst="rect">
            <a:avLst/>
          </a:prstGeom>
          <a:noFill/>
        </p:spPr>
        <p:txBody>
          <a:bodyPr wrap="square">
            <a:spAutoFit/>
          </a:bodyPr>
          <a:lstStyle/>
          <a:p>
            <a:pPr algn="just"/>
            <a:r>
              <a:rPr lang="cs-CZ" sz="2000" b="0" i="0" dirty="0">
                <a:effectLst/>
              </a:rPr>
              <a:t>Vyjádření </a:t>
            </a:r>
            <a:r>
              <a:rPr lang="cs-CZ" sz="2000" b="1" i="0" dirty="0" err="1">
                <a:effectLst/>
              </a:rPr>
              <a:t>Bernoulliho</a:t>
            </a:r>
            <a:r>
              <a:rPr lang="cs-CZ" sz="2000" b="1" i="0" dirty="0">
                <a:effectLst/>
              </a:rPr>
              <a:t> rovnice pro plyny</a:t>
            </a:r>
            <a:r>
              <a:rPr lang="cs-CZ" sz="2000" b="0" i="0" dirty="0">
                <a:effectLst/>
              </a:rPr>
              <a:t> je složitější, protože u plynů se velmi podstatně se změnou tlaku mění i jejich hustota.</a:t>
            </a:r>
          </a:p>
          <a:p>
            <a:pPr algn="just"/>
            <a:endParaRPr lang="cs-CZ" sz="2000" dirty="0"/>
          </a:p>
          <a:p>
            <a:pPr algn="just"/>
            <a:r>
              <a:rPr lang="cs-CZ" sz="2000" dirty="0"/>
              <a:t>Obdobu hydrodynamického paradoxu je u plynů </a:t>
            </a:r>
            <a:r>
              <a:rPr lang="cs-CZ" sz="2000" b="1" dirty="0"/>
              <a:t>aerodynamický paradox</a:t>
            </a:r>
            <a:r>
              <a:rPr lang="cs-CZ" sz="2000" dirty="0"/>
              <a:t>.</a:t>
            </a:r>
          </a:p>
        </p:txBody>
      </p:sp>
      <p:pic>
        <p:nvPicPr>
          <p:cNvPr id="14338" name="Picture 2">
            <a:extLst>
              <a:ext uri="{FF2B5EF4-FFF2-40B4-BE49-F238E27FC236}">
                <a16:creationId xmlns:a16="http://schemas.microsoft.com/office/drawing/2014/main" id="{479D5E87-D032-48B6-92DF-779241EC43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8372" y="954129"/>
            <a:ext cx="4465628" cy="2246769"/>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91B43C53-66FB-456A-A416-B30853A14004}"/>
              </a:ext>
            </a:extLst>
          </p:cNvPr>
          <p:cNvSpPr txBox="1"/>
          <p:nvPr/>
        </p:nvSpPr>
        <p:spPr>
          <a:xfrm>
            <a:off x="126206" y="1367891"/>
            <a:ext cx="4572000" cy="1323439"/>
          </a:xfrm>
          <a:prstGeom prst="rect">
            <a:avLst/>
          </a:prstGeom>
          <a:noFill/>
        </p:spPr>
        <p:txBody>
          <a:bodyPr wrap="square">
            <a:spAutoFit/>
          </a:bodyPr>
          <a:lstStyle/>
          <a:p>
            <a:pPr algn="just"/>
            <a:r>
              <a:rPr lang="cs-CZ" sz="2000" b="1" dirty="0"/>
              <a:t>Tlaková potenciální energie </a:t>
            </a:r>
            <a:r>
              <a:rPr lang="cs-CZ" sz="2000" dirty="0"/>
              <a:t>je definována stejně jako u kapalin. </a:t>
            </a:r>
            <a:r>
              <a:rPr lang="cs-CZ" sz="2000" b="0" i="0" dirty="0">
                <a:effectLst/>
              </a:rPr>
              <a:t>Prouděním vzduchu trubicí postupně také dochází k poklesu tlaku</a:t>
            </a:r>
            <a:r>
              <a:rPr lang="en-US" sz="2000" b="0" i="0" dirty="0">
                <a:effectLst/>
              </a:rPr>
              <a:t>.</a:t>
            </a:r>
            <a:endParaRPr lang="cs-CZ" sz="2000" dirty="0"/>
          </a:p>
        </p:txBody>
      </p:sp>
      <p:sp>
        <p:nvSpPr>
          <p:cNvPr id="2" name="TextovéPole 1">
            <a:extLst>
              <a:ext uri="{FF2B5EF4-FFF2-40B4-BE49-F238E27FC236}">
                <a16:creationId xmlns:a16="http://schemas.microsoft.com/office/drawing/2014/main" id="{661D1399-2B35-4FC8-9701-E2AC4D9F1338}"/>
              </a:ext>
            </a:extLst>
          </p:cNvPr>
          <p:cNvSpPr txBox="1"/>
          <p:nvPr/>
        </p:nvSpPr>
        <p:spPr>
          <a:xfrm>
            <a:off x="223837" y="188163"/>
            <a:ext cx="7736157" cy="461665"/>
          </a:xfrm>
          <a:prstGeom prst="rect">
            <a:avLst/>
          </a:prstGeom>
          <a:noFill/>
        </p:spPr>
        <p:txBody>
          <a:bodyPr wrap="none" rtlCol="0">
            <a:spAutoFit/>
          </a:bodyPr>
          <a:lstStyle/>
          <a:p>
            <a:r>
              <a:rPr lang="cs-CZ" sz="2400" b="1" dirty="0"/>
              <a:t>Tlaková potenciální energie a </a:t>
            </a:r>
            <a:r>
              <a:rPr lang="cs-CZ" sz="2400" b="1" dirty="0" err="1"/>
              <a:t>Bernoulliho</a:t>
            </a:r>
            <a:r>
              <a:rPr lang="cs-CZ" sz="2400" b="1" dirty="0"/>
              <a:t> rovnice pro plyny</a:t>
            </a:r>
          </a:p>
        </p:txBody>
      </p:sp>
    </p:spTree>
    <p:extLst>
      <p:ext uri="{BB962C8B-B14F-4D97-AF65-F5344CB8AC3E}">
        <p14:creationId xmlns:p14="http://schemas.microsoft.com/office/powerpoint/2010/main" val="1658317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C561B8B-CC94-4E9F-B922-2BBA8DF4F965}"/>
              </a:ext>
            </a:extLst>
          </p:cNvPr>
          <p:cNvSpPr txBox="1"/>
          <p:nvPr/>
        </p:nvSpPr>
        <p:spPr>
          <a:xfrm>
            <a:off x="228600" y="197986"/>
            <a:ext cx="3187796" cy="461665"/>
          </a:xfrm>
          <a:prstGeom prst="rect">
            <a:avLst/>
          </a:prstGeom>
          <a:noFill/>
        </p:spPr>
        <p:txBody>
          <a:bodyPr wrap="none" rtlCol="0">
            <a:spAutoFit/>
          </a:bodyPr>
          <a:lstStyle/>
          <a:p>
            <a:r>
              <a:rPr lang="cs-CZ" sz="2400" b="1" dirty="0" err="1"/>
              <a:t>Venturiho</a:t>
            </a:r>
            <a:r>
              <a:rPr lang="cs-CZ" sz="2400" b="1" dirty="0"/>
              <a:t> jev v plynech</a:t>
            </a:r>
          </a:p>
        </p:txBody>
      </p:sp>
      <p:pic>
        <p:nvPicPr>
          <p:cNvPr id="8" name="Obrázek 7">
            <a:extLst>
              <a:ext uri="{FF2B5EF4-FFF2-40B4-BE49-F238E27FC236}">
                <a16:creationId xmlns:a16="http://schemas.microsoft.com/office/drawing/2014/main" id="{A0FA7F1B-6466-4D9B-A35D-454D9D45726B}"/>
              </a:ext>
            </a:extLst>
          </p:cNvPr>
          <p:cNvPicPr>
            <a:picLocks noChangeAspect="1"/>
          </p:cNvPicPr>
          <p:nvPr/>
        </p:nvPicPr>
        <p:blipFill>
          <a:blip r:embed="rId2"/>
          <a:stretch>
            <a:fillRect/>
          </a:stretch>
        </p:blipFill>
        <p:spPr>
          <a:xfrm>
            <a:off x="5595937" y="133350"/>
            <a:ext cx="3209925" cy="1390650"/>
          </a:xfrm>
          <a:prstGeom prst="rect">
            <a:avLst/>
          </a:prstGeom>
        </p:spPr>
      </p:pic>
      <p:sp>
        <p:nvSpPr>
          <p:cNvPr id="10" name="TextovéPole 9">
            <a:extLst>
              <a:ext uri="{FF2B5EF4-FFF2-40B4-BE49-F238E27FC236}">
                <a16:creationId xmlns:a16="http://schemas.microsoft.com/office/drawing/2014/main" id="{AB40CB2A-F5E8-4746-8063-28BC7C80954A}"/>
              </a:ext>
            </a:extLst>
          </p:cNvPr>
          <p:cNvSpPr txBox="1"/>
          <p:nvPr/>
        </p:nvSpPr>
        <p:spPr>
          <a:xfrm>
            <a:off x="163756" y="2387485"/>
            <a:ext cx="8816488" cy="1754326"/>
          </a:xfrm>
          <a:prstGeom prst="rect">
            <a:avLst/>
          </a:prstGeom>
          <a:noFill/>
        </p:spPr>
        <p:txBody>
          <a:bodyPr wrap="square">
            <a:spAutoFit/>
          </a:bodyPr>
          <a:lstStyle/>
          <a:p>
            <a:pPr algn="just"/>
            <a:r>
              <a:rPr lang="cs-CZ" sz="2000" b="0" i="0" u="sng" dirty="0">
                <a:solidFill>
                  <a:srgbClr val="000000"/>
                </a:solidFill>
                <a:effectLst/>
              </a:rPr>
              <a:t>Fouknutím mezi zavěšené listy papíru</a:t>
            </a:r>
            <a:r>
              <a:rPr lang="cs-CZ" sz="2000" b="0" i="0" dirty="0">
                <a:solidFill>
                  <a:srgbClr val="000000"/>
                </a:solidFill>
                <a:effectLst/>
              </a:rPr>
              <a:t>  tlak mezi listy klesne a protože okolní atmosférický tlak je větší, </a:t>
            </a:r>
            <a:r>
              <a:rPr lang="cs-CZ" sz="2000" b="0" i="0" u="sng" dirty="0">
                <a:solidFill>
                  <a:srgbClr val="000000"/>
                </a:solidFill>
                <a:effectLst/>
              </a:rPr>
              <a:t>listy se k sobě přiblíží </a:t>
            </a:r>
            <a:r>
              <a:rPr lang="cs-CZ" sz="2000" b="0" i="0" dirty="0">
                <a:solidFill>
                  <a:srgbClr val="000000"/>
                </a:solidFill>
                <a:effectLst/>
              </a:rPr>
              <a:t>(oproti předpokladu).</a:t>
            </a:r>
          </a:p>
          <a:p>
            <a:pPr algn="just"/>
            <a:endParaRPr lang="cs-CZ" sz="800" b="0" i="0" dirty="0">
              <a:solidFill>
                <a:srgbClr val="000000"/>
              </a:solidFill>
              <a:effectLst/>
            </a:endParaRPr>
          </a:p>
          <a:p>
            <a:pPr algn="just"/>
            <a:r>
              <a:rPr lang="cs-CZ" sz="2000" dirty="0">
                <a:solidFill>
                  <a:srgbClr val="000000"/>
                </a:solidFill>
              </a:rPr>
              <a:t>U </a:t>
            </a:r>
            <a:r>
              <a:rPr lang="cs-CZ" sz="2000" u="sng" dirty="0">
                <a:solidFill>
                  <a:srgbClr val="000000"/>
                </a:solidFill>
              </a:rPr>
              <a:t>lodí plujících těsně vedle </a:t>
            </a:r>
            <a:r>
              <a:rPr lang="cs-CZ" sz="2000" dirty="0">
                <a:solidFill>
                  <a:srgbClr val="000000"/>
                </a:solidFill>
              </a:rPr>
              <a:t>sebe </a:t>
            </a:r>
            <a:r>
              <a:rPr lang="cs-CZ" sz="2000" b="0" i="0" u="sng" dirty="0">
                <a:solidFill>
                  <a:srgbClr val="000000"/>
                </a:solidFill>
                <a:effectLst/>
              </a:rPr>
              <a:t>dojde mezi oběma plavidly k poklesu tlaku </a:t>
            </a:r>
            <a:r>
              <a:rPr lang="cs-CZ" sz="2000" b="0" i="0" dirty="0">
                <a:solidFill>
                  <a:srgbClr val="000000"/>
                </a:solidFill>
                <a:effectLst/>
              </a:rPr>
              <a:t>(a ke zvýšení rychlosti proudící vody). Tlak "zvnějšku" lodí je větší než tlak mezi nimi a tento rozdíl </a:t>
            </a:r>
            <a:r>
              <a:rPr lang="cs-CZ" sz="2000" b="0" i="0" u="sng" dirty="0">
                <a:solidFill>
                  <a:srgbClr val="000000"/>
                </a:solidFill>
                <a:effectLst/>
              </a:rPr>
              <a:t>natlačí lodi k sobě</a:t>
            </a:r>
            <a:r>
              <a:rPr lang="cs-CZ" sz="2000" b="0" i="0" dirty="0">
                <a:solidFill>
                  <a:srgbClr val="000000"/>
                </a:solidFill>
                <a:effectLst/>
              </a:rPr>
              <a:t>.</a:t>
            </a:r>
          </a:p>
        </p:txBody>
      </p:sp>
      <p:pic>
        <p:nvPicPr>
          <p:cNvPr id="12" name="Obrázek 11">
            <a:extLst>
              <a:ext uri="{FF2B5EF4-FFF2-40B4-BE49-F238E27FC236}">
                <a16:creationId xmlns:a16="http://schemas.microsoft.com/office/drawing/2014/main" id="{CB2270B8-6306-4A9E-BC4C-A8386E3395BF}"/>
              </a:ext>
            </a:extLst>
          </p:cNvPr>
          <p:cNvPicPr>
            <a:picLocks noChangeAspect="1"/>
          </p:cNvPicPr>
          <p:nvPr/>
        </p:nvPicPr>
        <p:blipFill>
          <a:blip r:embed="rId3"/>
          <a:stretch>
            <a:fillRect/>
          </a:stretch>
        </p:blipFill>
        <p:spPr>
          <a:xfrm>
            <a:off x="6315396" y="4293333"/>
            <a:ext cx="2600004" cy="2357438"/>
          </a:xfrm>
          <a:prstGeom prst="rect">
            <a:avLst/>
          </a:prstGeom>
        </p:spPr>
      </p:pic>
      <p:sp>
        <p:nvSpPr>
          <p:cNvPr id="14" name="TextovéPole 13">
            <a:extLst>
              <a:ext uri="{FF2B5EF4-FFF2-40B4-BE49-F238E27FC236}">
                <a16:creationId xmlns:a16="http://schemas.microsoft.com/office/drawing/2014/main" id="{98E9EDEB-2843-4F1F-8D24-FEF0B7AD78F8}"/>
              </a:ext>
            </a:extLst>
          </p:cNvPr>
          <p:cNvSpPr txBox="1"/>
          <p:nvPr/>
        </p:nvSpPr>
        <p:spPr>
          <a:xfrm>
            <a:off x="228600" y="4281457"/>
            <a:ext cx="2471918" cy="400110"/>
          </a:xfrm>
          <a:prstGeom prst="rect">
            <a:avLst/>
          </a:prstGeom>
          <a:noFill/>
        </p:spPr>
        <p:txBody>
          <a:bodyPr wrap="square">
            <a:spAutoFit/>
          </a:bodyPr>
          <a:lstStyle/>
          <a:p>
            <a:r>
              <a:rPr lang="cs-CZ" sz="2000" b="1" dirty="0" err="1"/>
              <a:t>Bunsenův</a:t>
            </a:r>
            <a:r>
              <a:rPr lang="cs-CZ" sz="2000" b="1" dirty="0"/>
              <a:t> kahan</a:t>
            </a:r>
          </a:p>
        </p:txBody>
      </p:sp>
      <p:sp>
        <p:nvSpPr>
          <p:cNvPr id="15" name="TextovéPole 14">
            <a:extLst>
              <a:ext uri="{FF2B5EF4-FFF2-40B4-BE49-F238E27FC236}">
                <a16:creationId xmlns:a16="http://schemas.microsoft.com/office/drawing/2014/main" id="{44EEF676-67E8-43E3-9A80-44E6495E3F5E}"/>
              </a:ext>
            </a:extLst>
          </p:cNvPr>
          <p:cNvSpPr txBox="1"/>
          <p:nvPr/>
        </p:nvSpPr>
        <p:spPr>
          <a:xfrm flipH="1">
            <a:off x="313371" y="799297"/>
            <a:ext cx="5282565" cy="707886"/>
          </a:xfrm>
          <a:prstGeom prst="rect">
            <a:avLst/>
          </a:prstGeom>
          <a:noFill/>
        </p:spPr>
        <p:txBody>
          <a:bodyPr wrap="square" rtlCol="0">
            <a:spAutoFit/>
          </a:bodyPr>
          <a:lstStyle/>
          <a:p>
            <a:r>
              <a:rPr lang="cs-CZ" sz="2000" dirty="0"/>
              <a:t>V plynech dochází k </a:t>
            </a:r>
            <a:r>
              <a:rPr lang="cs-CZ" sz="2000" dirty="0" err="1"/>
              <a:t>Venturiho</a:t>
            </a:r>
            <a:r>
              <a:rPr lang="cs-CZ" sz="2000" dirty="0"/>
              <a:t> jevu obdobně jako u kapalin.</a:t>
            </a:r>
          </a:p>
        </p:txBody>
      </p:sp>
      <p:sp>
        <p:nvSpPr>
          <p:cNvPr id="16" name="TextovéPole 15">
            <a:extLst>
              <a:ext uri="{FF2B5EF4-FFF2-40B4-BE49-F238E27FC236}">
                <a16:creationId xmlns:a16="http://schemas.microsoft.com/office/drawing/2014/main" id="{C3486BA9-4927-4BB7-9E16-C767CB84D25E}"/>
              </a:ext>
            </a:extLst>
          </p:cNvPr>
          <p:cNvSpPr txBox="1"/>
          <p:nvPr/>
        </p:nvSpPr>
        <p:spPr>
          <a:xfrm>
            <a:off x="163756" y="1855997"/>
            <a:ext cx="1942148" cy="461665"/>
          </a:xfrm>
          <a:prstGeom prst="rect">
            <a:avLst/>
          </a:prstGeom>
          <a:noFill/>
        </p:spPr>
        <p:txBody>
          <a:bodyPr wrap="square" rtlCol="0">
            <a:spAutoFit/>
          </a:bodyPr>
          <a:lstStyle/>
          <a:p>
            <a:r>
              <a:rPr lang="cs-CZ" sz="2400" b="1" dirty="0"/>
              <a:t>Příklady</a:t>
            </a:r>
          </a:p>
        </p:txBody>
      </p:sp>
      <p:pic>
        <p:nvPicPr>
          <p:cNvPr id="4098" name="Picture 2" descr="See the source image">
            <a:extLst>
              <a:ext uri="{FF2B5EF4-FFF2-40B4-BE49-F238E27FC236}">
                <a16:creationId xmlns:a16="http://schemas.microsoft.com/office/drawing/2014/main" id="{1B5983D4-3A31-4F7C-84A1-C877B4226D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3210" y="5310589"/>
            <a:ext cx="2461536" cy="1496228"/>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a:extLst>
              <a:ext uri="{FF2B5EF4-FFF2-40B4-BE49-F238E27FC236}">
                <a16:creationId xmlns:a16="http://schemas.microsoft.com/office/drawing/2014/main" id="{B52C6A32-441D-4D89-B699-A85987DEF6C9}"/>
              </a:ext>
            </a:extLst>
          </p:cNvPr>
          <p:cNvSpPr txBox="1"/>
          <p:nvPr/>
        </p:nvSpPr>
        <p:spPr>
          <a:xfrm>
            <a:off x="151940" y="4698947"/>
            <a:ext cx="6039310" cy="1015663"/>
          </a:xfrm>
          <a:prstGeom prst="rect">
            <a:avLst/>
          </a:prstGeom>
          <a:noFill/>
        </p:spPr>
        <p:txBody>
          <a:bodyPr wrap="square" rtlCol="0">
            <a:spAutoFit/>
          </a:bodyPr>
          <a:lstStyle/>
          <a:p>
            <a:r>
              <a:rPr lang="cs-CZ" sz="2000" dirty="0"/>
              <a:t>Průchodem plynu přes trysku dojde ke snížení tlaku oproti atmosférickému, což umožní přisávání vzduchu do kahanu.</a:t>
            </a:r>
          </a:p>
        </p:txBody>
      </p:sp>
    </p:spTree>
    <p:extLst>
      <p:ext uri="{BB962C8B-B14F-4D97-AF65-F5344CB8AC3E}">
        <p14:creationId xmlns:p14="http://schemas.microsoft.com/office/powerpoint/2010/main" val="25357549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83BF986C-8560-405A-8E4C-68D25BB7472D}"/>
              </a:ext>
            </a:extLst>
          </p:cNvPr>
          <p:cNvSpPr txBox="1"/>
          <p:nvPr/>
        </p:nvSpPr>
        <p:spPr>
          <a:xfrm>
            <a:off x="292383" y="3947687"/>
            <a:ext cx="4966360" cy="2431435"/>
          </a:xfrm>
          <a:prstGeom prst="rect">
            <a:avLst/>
          </a:prstGeom>
          <a:noFill/>
        </p:spPr>
        <p:txBody>
          <a:bodyPr wrap="none" rtlCol="0">
            <a:spAutoFit/>
          </a:bodyPr>
          <a:lstStyle/>
          <a:p>
            <a:r>
              <a:rPr lang="cs-CZ" sz="2000" b="1" dirty="0"/>
              <a:t>Další aplikace</a:t>
            </a:r>
          </a:p>
          <a:p>
            <a:endParaRPr lang="cs-CZ" sz="800" dirty="0"/>
          </a:p>
          <a:p>
            <a:r>
              <a:rPr lang="cs-CZ" sz="2000" dirty="0"/>
              <a:t>Dechové hudební nástroje (klarinet, trombon)</a:t>
            </a:r>
          </a:p>
          <a:p>
            <a:endParaRPr lang="cs-CZ" sz="800" dirty="0"/>
          </a:p>
          <a:p>
            <a:r>
              <a:rPr lang="cs-CZ" sz="2000" dirty="0"/>
              <a:t>Sací brzda u vlaku</a:t>
            </a:r>
          </a:p>
          <a:p>
            <a:endParaRPr lang="cs-CZ" sz="2000" dirty="0"/>
          </a:p>
          <a:p>
            <a:endParaRPr lang="cs-CZ" sz="800" dirty="0"/>
          </a:p>
          <a:p>
            <a:r>
              <a:rPr lang="cs-CZ" sz="2000" dirty="0"/>
              <a:t>Vzduchový ejektor (fukar)</a:t>
            </a:r>
          </a:p>
          <a:p>
            <a:endParaRPr lang="cs-CZ" sz="800" dirty="0"/>
          </a:p>
          <a:p>
            <a:r>
              <a:rPr lang="cs-CZ" sz="2000" dirty="0" err="1"/>
              <a:t>Otryskávačka</a:t>
            </a:r>
            <a:r>
              <a:rPr lang="cs-CZ" sz="2000" dirty="0"/>
              <a:t> (pískováčka)</a:t>
            </a:r>
          </a:p>
        </p:txBody>
      </p:sp>
      <p:sp>
        <p:nvSpPr>
          <p:cNvPr id="14" name="TextovéPole 13">
            <a:extLst>
              <a:ext uri="{FF2B5EF4-FFF2-40B4-BE49-F238E27FC236}">
                <a16:creationId xmlns:a16="http://schemas.microsoft.com/office/drawing/2014/main" id="{563B8B62-7438-487D-BAAE-1317AE29399C}"/>
              </a:ext>
            </a:extLst>
          </p:cNvPr>
          <p:cNvSpPr txBox="1"/>
          <p:nvPr/>
        </p:nvSpPr>
        <p:spPr>
          <a:xfrm>
            <a:off x="123825" y="223004"/>
            <a:ext cx="6600825" cy="2246769"/>
          </a:xfrm>
          <a:prstGeom prst="rect">
            <a:avLst/>
          </a:prstGeom>
          <a:noFill/>
        </p:spPr>
        <p:txBody>
          <a:bodyPr wrap="square">
            <a:spAutoFit/>
          </a:bodyPr>
          <a:lstStyle/>
          <a:p>
            <a:pPr algn="just"/>
            <a:r>
              <a:rPr lang="cs-CZ" sz="2000" b="1" i="0" dirty="0">
                <a:solidFill>
                  <a:srgbClr val="202122"/>
                </a:solidFill>
                <a:effectLst/>
              </a:rPr>
              <a:t>Automobilový difuzor </a:t>
            </a:r>
            <a:r>
              <a:rPr lang="cs-CZ" sz="2000" b="0" i="0" dirty="0">
                <a:solidFill>
                  <a:srgbClr val="202122"/>
                </a:solidFill>
                <a:effectLst/>
              </a:rPr>
              <a:t>je speciálně tvarovaná část podvozku, která zlepšuje aerodynamické vlastnosti vozidla. Je to de facto rozšiřující se kanál směrem k zádi (nemusí být ani uzavřený, neboť jeho spodní část může tvořit samotná vozovka). Vzduch nasávaný pod automobil se zde urychluje a tudíž má nižší tlak než okolní vzduch. </a:t>
            </a:r>
            <a:r>
              <a:rPr lang="cs-CZ" sz="2000" b="0" i="0" dirty="0">
                <a:effectLst/>
              </a:rPr>
              <a:t>Kvůli </a:t>
            </a:r>
            <a:r>
              <a:rPr lang="cs-CZ" sz="2000" b="0" i="0" u="none" strike="noStrike" dirty="0">
                <a:effectLst/>
              </a:rPr>
              <a:t>podtlaku</a:t>
            </a:r>
            <a:r>
              <a:rPr lang="cs-CZ" sz="2000" b="0" i="0" dirty="0">
                <a:effectLst/>
              </a:rPr>
              <a:t> vzniká </a:t>
            </a:r>
            <a:r>
              <a:rPr lang="cs-CZ" sz="2000" b="0" i="0" dirty="0">
                <a:solidFill>
                  <a:srgbClr val="202122"/>
                </a:solidFill>
                <a:effectLst/>
              </a:rPr>
              <a:t>síla, která se snaží vůz přitlačit k vozovce (přítlak).</a:t>
            </a:r>
            <a:endParaRPr lang="cs-CZ" sz="2000" dirty="0"/>
          </a:p>
        </p:txBody>
      </p:sp>
      <p:pic>
        <p:nvPicPr>
          <p:cNvPr id="5122" name="Picture 2" descr="See the source image">
            <a:extLst>
              <a:ext uri="{FF2B5EF4-FFF2-40B4-BE49-F238E27FC236}">
                <a16:creationId xmlns:a16="http://schemas.microsoft.com/office/drawing/2014/main" id="{25050F64-6A47-4724-891E-B1F547361E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522" y="32617"/>
            <a:ext cx="2116137" cy="196258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ee the source image">
            <a:extLst>
              <a:ext uri="{FF2B5EF4-FFF2-40B4-BE49-F238E27FC236}">
                <a16:creationId xmlns:a16="http://schemas.microsoft.com/office/drawing/2014/main" id="{5FA38675-422D-412C-A5DE-A165FE1577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7321" y="2320811"/>
            <a:ext cx="1851404" cy="138855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BEF888D4-9D6F-49E3-88F6-954C07CA30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3612" y="2610570"/>
            <a:ext cx="2735047" cy="4024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684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E7CEA72B-A402-425C-9140-B510987E7778}"/>
              </a:ext>
            </a:extLst>
          </p:cNvPr>
          <p:cNvPicPr>
            <a:picLocks noChangeAspect="1"/>
          </p:cNvPicPr>
          <p:nvPr/>
        </p:nvPicPr>
        <p:blipFill>
          <a:blip r:embed="rId2"/>
          <a:stretch>
            <a:fillRect/>
          </a:stretch>
        </p:blipFill>
        <p:spPr>
          <a:xfrm>
            <a:off x="5110161" y="95250"/>
            <a:ext cx="3933825" cy="1885950"/>
          </a:xfrm>
          <a:prstGeom prst="rect">
            <a:avLst/>
          </a:prstGeom>
        </p:spPr>
      </p:pic>
      <p:sp>
        <p:nvSpPr>
          <p:cNvPr id="10" name="TextovéPole 9">
            <a:extLst>
              <a:ext uri="{FF2B5EF4-FFF2-40B4-BE49-F238E27FC236}">
                <a16:creationId xmlns:a16="http://schemas.microsoft.com/office/drawing/2014/main" id="{D508FCF6-0BD5-4D30-8CE4-E19AC857EDAA}"/>
              </a:ext>
            </a:extLst>
          </p:cNvPr>
          <p:cNvSpPr txBox="1"/>
          <p:nvPr/>
        </p:nvSpPr>
        <p:spPr>
          <a:xfrm>
            <a:off x="219075" y="213462"/>
            <a:ext cx="2229906" cy="461665"/>
          </a:xfrm>
          <a:prstGeom prst="rect">
            <a:avLst/>
          </a:prstGeom>
          <a:noFill/>
        </p:spPr>
        <p:txBody>
          <a:bodyPr wrap="none" rtlCol="0">
            <a:spAutoFit/>
          </a:bodyPr>
          <a:lstStyle/>
          <a:p>
            <a:r>
              <a:rPr lang="cs-CZ" sz="2400" b="1" dirty="0" err="1"/>
              <a:t>Pitotova</a:t>
            </a:r>
            <a:r>
              <a:rPr lang="cs-CZ" sz="2400" b="1" dirty="0"/>
              <a:t> trubice</a:t>
            </a:r>
          </a:p>
        </p:txBody>
      </p:sp>
      <p:sp>
        <p:nvSpPr>
          <p:cNvPr id="15" name="TextovéPole 14">
            <a:extLst>
              <a:ext uri="{FF2B5EF4-FFF2-40B4-BE49-F238E27FC236}">
                <a16:creationId xmlns:a16="http://schemas.microsoft.com/office/drawing/2014/main" id="{C181577D-46C9-41A2-836C-784918738DBC}"/>
              </a:ext>
            </a:extLst>
          </p:cNvPr>
          <p:cNvSpPr txBox="1"/>
          <p:nvPr/>
        </p:nvSpPr>
        <p:spPr>
          <a:xfrm>
            <a:off x="162980" y="833914"/>
            <a:ext cx="4947181" cy="1015663"/>
          </a:xfrm>
          <a:prstGeom prst="rect">
            <a:avLst/>
          </a:prstGeom>
          <a:noFill/>
        </p:spPr>
        <p:txBody>
          <a:bodyPr wrap="square">
            <a:spAutoFit/>
          </a:bodyPr>
          <a:lstStyle/>
          <a:p>
            <a:pPr algn="just"/>
            <a:r>
              <a:rPr lang="cs-CZ" sz="2000" b="1" dirty="0" err="1"/>
              <a:t>Pitotova</a:t>
            </a:r>
            <a:r>
              <a:rPr lang="cs-CZ" sz="2000" b="1" dirty="0"/>
              <a:t> trubice </a:t>
            </a:r>
            <a:r>
              <a:rPr lang="cs-CZ" sz="2000" dirty="0"/>
              <a:t>je měřicí přístroj, který </a:t>
            </a:r>
            <a:r>
              <a:rPr lang="cs-CZ" sz="2000" u="sng" dirty="0"/>
              <a:t>umožňuje měřit rychlost proudění média jeho převedením na tlak</a:t>
            </a:r>
            <a:r>
              <a:rPr lang="cs-CZ" sz="2000" dirty="0"/>
              <a:t>.</a:t>
            </a:r>
          </a:p>
        </p:txBody>
      </p:sp>
      <p:sp>
        <p:nvSpPr>
          <p:cNvPr id="17" name="TextovéPole 16">
            <a:extLst>
              <a:ext uri="{FF2B5EF4-FFF2-40B4-BE49-F238E27FC236}">
                <a16:creationId xmlns:a16="http://schemas.microsoft.com/office/drawing/2014/main" id="{04A14BF7-A8A8-4A9E-9AA5-7B81BE9F88F1}"/>
              </a:ext>
            </a:extLst>
          </p:cNvPr>
          <p:cNvSpPr txBox="1"/>
          <p:nvPr/>
        </p:nvSpPr>
        <p:spPr>
          <a:xfrm>
            <a:off x="162980" y="2120937"/>
            <a:ext cx="8695270" cy="2246769"/>
          </a:xfrm>
          <a:prstGeom prst="rect">
            <a:avLst/>
          </a:prstGeom>
          <a:noFill/>
        </p:spPr>
        <p:txBody>
          <a:bodyPr wrap="square">
            <a:spAutoFit/>
          </a:bodyPr>
          <a:lstStyle/>
          <a:p>
            <a:pPr algn="just"/>
            <a:r>
              <a:rPr lang="cs-CZ" sz="2000" b="0" i="0" dirty="0">
                <a:solidFill>
                  <a:srgbClr val="202122"/>
                </a:solidFill>
                <a:effectLst/>
              </a:rPr>
              <a:t>Jedná se o spojení dvou trubic, každé s vodorovným a svislým ramenem. Hladina ve svislém rameni vnější trubice ukazuje </a:t>
            </a:r>
            <a:r>
              <a:rPr lang="cs-CZ" sz="2000" b="1" i="0" dirty="0">
                <a:solidFill>
                  <a:srgbClr val="202122"/>
                </a:solidFill>
                <a:effectLst/>
              </a:rPr>
              <a:t>výšku volné hladiny </a:t>
            </a:r>
            <a:r>
              <a:rPr lang="cs-CZ" sz="2000" b="0" i="0" dirty="0">
                <a:solidFill>
                  <a:srgbClr val="202122"/>
                </a:solidFill>
                <a:effectLst/>
              </a:rPr>
              <a:t>(h). Vodorovné rameno vnitřní trubice má otvor proti proudu, takže hladina ve svislém rameni ukazuje </a:t>
            </a:r>
            <a:r>
              <a:rPr lang="cs-CZ" sz="2000" b="1" i="0" dirty="0">
                <a:solidFill>
                  <a:srgbClr val="202122"/>
                </a:solidFill>
                <a:effectLst/>
              </a:rPr>
              <a:t>hydrodynamickou výšku</a:t>
            </a:r>
            <a:r>
              <a:rPr lang="cs-CZ" sz="2000" dirty="0">
                <a:solidFill>
                  <a:srgbClr val="202122"/>
                </a:solidFill>
              </a:rPr>
              <a:t> </a:t>
            </a:r>
            <a:r>
              <a:rPr lang="cs-CZ" sz="2000" b="0" i="0" dirty="0">
                <a:solidFill>
                  <a:srgbClr val="202122"/>
                </a:solidFill>
                <a:effectLst/>
              </a:rPr>
              <a:t>(</a:t>
            </a:r>
            <a:r>
              <a:rPr lang="cs-CZ" sz="2000" b="0" i="0" dirty="0" err="1">
                <a:solidFill>
                  <a:srgbClr val="202122"/>
                </a:solidFill>
                <a:effectLst/>
              </a:rPr>
              <a:t>h</a:t>
            </a:r>
            <a:r>
              <a:rPr lang="cs-CZ" sz="2000" b="0" i="0" baseline="-25000" dirty="0" err="1">
                <a:solidFill>
                  <a:srgbClr val="202122"/>
                </a:solidFill>
                <a:effectLst/>
              </a:rPr>
              <a:t>p</a:t>
            </a:r>
            <a:r>
              <a:rPr lang="cs-CZ" sz="2000" b="0" i="0" dirty="0">
                <a:solidFill>
                  <a:srgbClr val="202122"/>
                </a:solidFill>
                <a:effectLst/>
              </a:rPr>
              <a:t>). Kapalina má v místě ohnuté trubice nulovou rychlost, zatímco u rovné trubice má kapalina rychlost proudění. Svou energii si kapalina zachovává. Rychlost proudící kapaliny (plynu) se určuje na základě rozdílu tlaků pomocí </a:t>
            </a:r>
            <a:r>
              <a:rPr lang="cs-CZ" sz="2000" b="0" i="0" dirty="0" err="1">
                <a:solidFill>
                  <a:srgbClr val="202122"/>
                </a:solidFill>
                <a:effectLst/>
              </a:rPr>
              <a:t>Bernoulliho</a:t>
            </a:r>
            <a:r>
              <a:rPr lang="cs-CZ" sz="2000" b="0" i="0" dirty="0">
                <a:solidFill>
                  <a:srgbClr val="202122"/>
                </a:solidFill>
                <a:effectLst/>
              </a:rPr>
              <a:t> rovnice. </a:t>
            </a:r>
            <a:endParaRPr lang="cs-CZ" sz="2000" dirty="0"/>
          </a:p>
        </p:txBody>
      </p:sp>
      <p:sp>
        <p:nvSpPr>
          <p:cNvPr id="19" name="TextovéPole 18">
            <a:extLst>
              <a:ext uri="{FF2B5EF4-FFF2-40B4-BE49-F238E27FC236}">
                <a16:creationId xmlns:a16="http://schemas.microsoft.com/office/drawing/2014/main" id="{249824E7-5F50-455B-BE56-BDAD4432DE48}"/>
              </a:ext>
            </a:extLst>
          </p:cNvPr>
          <p:cNvSpPr txBox="1"/>
          <p:nvPr/>
        </p:nvSpPr>
        <p:spPr>
          <a:xfrm>
            <a:off x="242886" y="4454400"/>
            <a:ext cx="4867275" cy="369332"/>
          </a:xfrm>
          <a:prstGeom prst="rect">
            <a:avLst/>
          </a:prstGeom>
          <a:noFill/>
        </p:spPr>
        <p:txBody>
          <a:bodyPr wrap="square">
            <a:spAutoFit/>
          </a:bodyPr>
          <a:lstStyle/>
          <a:p>
            <a:r>
              <a:rPr lang="cs-CZ" i="1" dirty="0">
                <a:solidFill>
                  <a:srgbClr val="202122"/>
                </a:solidFill>
                <a:effectLst/>
              </a:rPr>
              <a:t>celkový tlak p = statický tlak p</a:t>
            </a:r>
            <a:r>
              <a:rPr lang="cs-CZ" i="1" baseline="-25000" dirty="0">
                <a:solidFill>
                  <a:srgbClr val="202122"/>
                </a:solidFill>
                <a:effectLst/>
              </a:rPr>
              <a:t>1</a:t>
            </a:r>
            <a:r>
              <a:rPr lang="cs-CZ" i="1" dirty="0">
                <a:solidFill>
                  <a:srgbClr val="202122"/>
                </a:solidFill>
                <a:effectLst/>
              </a:rPr>
              <a:t> + dynamický tlak p</a:t>
            </a:r>
            <a:r>
              <a:rPr lang="cs-CZ" i="1" baseline="-25000" dirty="0">
                <a:solidFill>
                  <a:srgbClr val="202122"/>
                </a:solidFill>
                <a:effectLst/>
              </a:rPr>
              <a:t>2</a:t>
            </a:r>
            <a:endParaRPr lang="cs-CZ" dirty="0"/>
          </a:p>
        </p:txBody>
      </p:sp>
      <p:pic>
        <p:nvPicPr>
          <p:cNvPr id="21" name="Grafický objekt 20">
            <a:extLst>
              <a:ext uri="{FF2B5EF4-FFF2-40B4-BE49-F238E27FC236}">
                <a16:creationId xmlns:a16="http://schemas.microsoft.com/office/drawing/2014/main" id="{065E4A4B-0389-4106-A2CC-E907E98524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4028" y="4910426"/>
            <a:ext cx="1409701" cy="601701"/>
          </a:xfrm>
          <a:prstGeom prst="rect">
            <a:avLst/>
          </a:prstGeom>
        </p:spPr>
      </p:pic>
      <p:pic>
        <p:nvPicPr>
          <p:cNvPr id="23" name="Obrázek 22">
            <a:extLst>
              <a:ext uri="{FF2B5EF4-FFF2-40B4-BE49-F238E27FC236}">
                <a16:creationId xmlns:a16="http://schemas.microsoft.com/office/drawing/2014/main" id="{37F51670-588B-4974-9F42-C3D097CCDD35}"/>
              </a:ext>
            </a:extLst>
          </p:cNvPr>
          <p:cNvPicPr>
            <a:picLocks noChangeAspect="1"/>
          </p:cNvPicPr>
          <p:nvPr/>
        </p:nvPicPr>
        <p:blipFill>
          <a:blip r:embed="rId5"/>
          <a:stretch>
            <a:fillRect/>
          </a:stretch>
        </p:blipFill>
        <p:spPr>
          <a:xfrm>
            <a:off x="5505447" y="4334114"/>
            <a:ext cx="3143252" cy="1987645"/>
          </a:xfrm>
          <a:prstGeom prst="rect">
            <a:avLst/>
          </a:prstGeom>
        </p:spPr>
      </p:pic>
      <p:sp>
        <p:nvSpPr>
          <p:cNvPr id="25" name="TextovéPole 24">
            <a:extLst>
              <a:ext uri="{FF2B5EF4-FFF2-40B4-BE49-F238E27FC236}">
                <a16:creationId xmlns:a16="http://schemas.microsoft.com/office/drawing/2014/main" id="{4526D69D-36D7-446B-94C8-954A955C2067}"/>
              </a:ext>
            </a:extLst>
          </p:cNvPr>
          <p:cNvSpPr txBox="1"/>
          <p:nvPr/>
        </p:nvSpPr>
        <p:spPr>
          <a:xfrm>
            <a:off x="162980" y="5571252"/>
            <a:ext cx="5990169" cy="707886"/>
          </a:xfrm>
          <a:prstGeom prst="rect">
            <a:avLst/>
          </a:prstGeom>
          <a:noFill/>
        </p:spPr>
        <p:txBody>
          <a:bodyPr wrap="square">
            <a:spAutoFit/>
          </a:bodyPr>
          <a:lstStyle/>
          <a:p>
            <a:r>
              <a:rPr lang="cs-CZ" sz="2000" b="0" i="0" dirty="0">
                <a:solidFill>
                  <a:srgbClr val="333333"/>
                </a:solidFill>
                <a:effectLst/>
              </a:rPr>
              <a:t>Rychlost proudící tekutiny se vypočítá podle </a:t>
            </a:r>
            <a:r>
              <a:rPr lang="cs-CZ" sz="2000" b="1" i="0" dirty="0" err="1">
                <a:solidFill>
                  <a:srgbClr val="333333"/>
                </a:solidFill>
                <a:effectLst/>
              </a:rPr>
              <a:t>Torricelliho</a:t>
            </a:r>
            <a:r>
              <a:rPr lang="cs-CZ" sz="2000" b="1" i="0" dirty="0">
                <a:solidFill>
                  <a:srgbClr val="333333"/>
                </a:solidFill>
                <a:effectLst/>
              </a:rPr>
              <a:t> vzorce</a:t>
            </a:r>
            <a:endParaRPr lang="cs-CZ" sz="2000" b="1" dirty="0"/>
          </a:p>
        </p:txBody>
      </p:sp>
      <p:pic>
        <p:nvPicPr>
          <p:cNvPr id="6146" name="Picture 2">
            <a:extLst>
              <a:ext uri="{FF2B5EF4-FFF2-40B4-BE49-F238E27FC236}">
                <a16:creationId xmlns:a16="http://schemas.microsoft.com/office/drawing/2014/main" id="{790713B4-057F-49E6-B722-0C97D33038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2394" y="6056413"/>
            <a:ext cx="1144129" cy="406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1118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6AC3C8A6-AED1-4C8A-82CB-9B37629F652C}"/>
              </a:ext>
            </a:extLst>
          </p:cNvPr>
          <p:cNvPicPr>
            <a:picLocks noChangeAspect="1"/>
          </p:cNvPicPr>
          <p:nvPr/>
        </p:nvPicPr>
        <p:blipFill>
          <a:blip r:embed="rId2"/>
          <a:stretch>
            <a:fillRect/>
          </a:stretch>
        </p:blipFill>
        <p:spPr>
          <a:xfrm>
            <a:off x="3757612" y="190500"/>
            <a:ext cx="5076825" cy="1847850"/>
          </a:xfrm>
          <a:prstGeom prst="rect">
            <a:avLst/>
          </a:prstGeom>
        </p:spPr>
      </p:pic>
      <p:sp>
        <p:nvSpPr>
          <p:cNvPr id="7" name="TextovéPole 6">
            <a:extLst>
              <a:ext uri="{FF2B5EF4-FFF2-40B4-BE49-F238E27FC236}">
                <a16:creationId xmlns:a16="http://schemas.microsoft.com/office/drawing/2014/main" id="{9369ED77-75A1-4064-A467-5BB3708858E7}"/>
              </a:ext>
            </a:extLst>
          </p:cNvPr>
          <p:cNvSpPr txBox="1"/>
          <p:nvPr/>
        </p:nvSpPr>
        <p:spPr>
          <a:xfrm>
            <a:off x="371476" y="4392394"/>
            <a:ext cx="8462961" cy="646331"/>
          </a:xfrm>
          <a:prstGeom prst="rect">
            <a:avLst/>
          </a:prstGeom>
          <a:noFill/>
        </p:spPr>
        <p:txBody>
          <a:bodyPr wrap="square">
            <a:spAutoFit/>
          </a:bodyPr>
          <a:lstStyle/>
          <a:p>
            <a:r>
              <a:rPr lang="cs-CZ" b="0" i="0" dirty="0">
                <a:solidFill>
                  <a:srgbClr val="202122"/>
                </a:solidFill>
                <a:effectLst/>
                <a:latin typeface="Arial" panose="020B0604020202020204" pitchFamily="34" charset="0"/>
              </a:rPr>
              <a:t>Velké havárie se selháním systému </a:t>
            </a:r>
            <a:r>
              <a:rPr lang="cs-CZ" b="0" i="0" dirty="0" err="1">
                <a:solidFill>
                  <a:srgbClr val="202122"/>
                </a:solidFill>
                <a:effectLst/>
                <a:latin typeface="Arial" panose="020B0604020202020204" pitchFamily="34" charset="0"/>
              </a:rPr>
              <a:t>Pitotovy</a:t>
            </a:r>
            <a:r>
              <a:rPr lang="cs-CZ" b="0" i="0" dirty="0">
                <a:solidFill>
                  <a:srgbClr val="202122"/>
                </a:solidFill>
                <a:effectLst/>
                <a:latin typeface="Arial" panose="020B0604020202020204" pitchFamily="34" charset="0"/>
              </a:rPr>
              <a:t> trubice jsou např. let Air France 447 a let </a:t>
            </a:r>
            <a:r>
              <a:rPr lang="cs-CZ" b="0" i="0" dirty="0" err="1">
                <a:solidFill>
                  <a:srgbClr val="202122"/>
                </a:solidFill>
                <a:effectLst/>
                <a:latin typeface="Arial" panose="020B0604020202020204" pitchFamily="34" charset="0"/>
              </a:rPr>
              <a:t>Aeroperu</a:t>
            </a:r>
            <a:r>
              <a:rPr lang="cs-CZ" b="0" i="0" dirty="0">
                <a:solidFill>
                  <a:srgbClr val="202122"/>
                </a:solidFill>
                <a:effectLst/>
                <a:latin typeface="Arial" panose="020B0604020202020204" pitchFamily="34" charset="0"/>
              </a:rPr>
              <a:t> 603.</a:t>
            </a:r>
            <a:endParaRPr lang="cs-CZ" dirty="0"/>
          </a:p>
        </p:txBody>
      </p:sp>
      <p:sp>
        <p:nvSpPr>
          <p:cNvPr id="9" name="TextovéPole 8">
            <a:extLst>
              <a:ext uri="{FF2B5EF4-FFF2-40B4-BE49-F238E27FC236}">
                <a16:creationId xmlns:a16="http://schemas.microsoft.com/office/drawing/2014/main" id="{3659B0A8-1963-4D18-8611-3B0400D1313C}"/>
              </a:ext>
            </a:extLst>
          </p:cNvPr>
          <p:cNvSpPr txBox="1"/>
          <p:nvPr/>
        </p:nvSpPr>
        <p:spPr>
          <a:xfrm>
            <a:off x="309562" y="2126040"/>
            <a:ext cx="8648700" cy="2062103"/>
          </a:xfrm>
          <a:prstGeom prst="rect">
            <a:avLst/>
          </a:prstGeom>
          <a:noFill/>
        </p:spPr>
        <p:txBody>
          <a:bodyPr wrap="square">
            <a:spAutoFit/>
          </a:bodyPr>
          <a:lstStyle/>
          <a:p>
            <a:pPr algn="just"/>
            <a:r>
              <a:rPr lang="cs-CZ" sz="2000" dirty="0"/>
              <a:t>Statický tlak se měří mimo trubici, pomocí tzv. statických portů obvykle na boku trupu letadla. Dynamický tlak se určuje pomocí membrány v uzavřené nádrži. Pokud je tlak z jedné strany membrány ustálený na statický tlak, potom je deformace membrány úměrná dynamickému tlaku, tento se přepočítá (nebo mechanicky převede) na ukazatel rychlosti. </a:t>
            </a:r>
          </a:p>
          <a:p>
            <a:pPr algn="just"/>
            <a:endParaRPr lang="cs-CZ" sz="800" dirty="0"/>
          </a:p>
          <a:p>
            <a:pPr algn="just"/>
            <a:r>
              <a:rPr lang="cs-CZ" sz="2000" b="0" i="0" dirty="0">
                <a:solidFill>
                  <a:srgbClr val="202122"/>
                </a:solidFill>
                <a:effectLst/>
              </a:rPr>
              <a:t>Nejčastější poruchou rychloměrného systému bývá zablokování </a:t>
            </a:r>
            <a:r>
              <a:rPr lang="cs-CZ" sz="2000" b="0" i="0" dirty="0" err="1">
                <a:solidFill>
                  <a:srgbClr val="202122"/>
                </a:solidFill>
                <a:effectLst/>
              </a:rPr>
              <a:t>Pitotovy</a:t>
            </a:r>
            <a:r>
              <a:rPr lang="cs-CZ" sz="2000" b="0" i="0" dirty="0">
                <a:solidFill>
                  <a:srgbClr val="202122"/>
                </a:solidFill>
                <a:effectLst/>
              </a:rPr>
              <a:t> trubice.</a:t>
            </a:r>
            <a:endParaRPr lang="cs-CZ" sz="2000" dirty="0"/>
          </a:p>
        </p:txBody>
      </p:sp>
      <p:sp>
        <p:nvSpPr>
          <p:cNvPr id="11" name="TextovéPole 10">
            <a:extLst>
              <a:ext uri="{FF2B5EF4-FFF2-40B4-BE49-F238E27FC236}">
                <a16:creationId xmlns:a16="http://schemas.microsoft.com/office/drawing/2014/main" id="{B6C83AE0-36DB-406A-8D27-C841204B3D75}"/>
              </a:ext>
            </a:extLst>
          </p:cNvPr>
          <p:cNvSpPr txBox="1"/>
          <p:nvPr/>
        </p:nvSpPr>
        <p:spPr>
          <a:xfrm>
            <a:off x="330991" y="1114425"/>
            <a:ext cx="3426621" cy="923330"/>
          </a:xfrm>
          <a:prstGeom prst="rect">
            <a:avLst/>
          </a:prstGeom>
          <a:noFill/>
        </p:spPr>
        <p:txBody>
          <a:bodyPr wrap="square">
            <a:spAutoFit/>
          </a:bodyPr>
          <a:lstStyle/>
          <a:p>
            <a:r>
              <a:rPr lang="cs-CZ" b="0" i="0" dirty="0">
                <a:solidFill>
                  <a:srgbClr val="202122"/>
                </a:solidFill>
                <a:effectLst/>
                <a:latin typeface="Arial" panose="020B0604020202020204" pitchFamily="34" charset="0"/>
              </a:rPr>
              <a:t>Největší význam má používání </a:t>
            </a:r>
            <a:r>
              <a:rPr lang="cs-CZ" b="0" i="0" dirty="0" err="1">
                <a:solidFill>
                  <a:srgbClr val="202122"/>
                </a:solidFill>
                <a:effectLst/>
                <a:latin typeface="Arial" panose="020B0604020202020204" pitchFamily="34" charset="0"/>
              </a:rPr>
              <a:t>Pitotovy</a:t>
            </a:r>
            <a:r>
              <a:rPr lang="cs-CZ" b="0" i="0" dirty="0">
                <a:solidFill>
                  <a:srgbClr val="202122"/>
                </a:solidFill>
                <a:effectLst/>
                <a:latin typeface="Arial" panose="020B0604020202020204" pitchFamily="34" charset="0"/>
              </a:rPr>
              <a:t> trubice jako rychloměru u letadel.</a:t>
            </a:r>
            <a:endParaRPr lang="cs-CZ" dirty="0"/>
          </a:p>
        </p:txBody>
      </p:sp>
      <p:sp>
        <p:nvSpPr>
          <p:cNvPr id="13" name="TextovéPole 12">
            <a:extLst>
              <a:ext uri="{FF2B5EF4-FFF2-40B4-BE49-F238E27FC236}">
                <a16:creationId xmlns:a16="http://schemas.microsoft.com/office/drawing/2014/main" id="{DBA8145E-C46C-48E9-A92F-50DDFEF9F68C}"/>
              </a:ext>
            </a:extLst>
          </p:cNvPr>
          <p:cNvSpPr txBox="1"/>
          <p:nvPr/>
        </p:nvSpPr>
        <p:spPr>
          <a:xfrm>
            <a:off x="309561" y="377785"/>
            <a:ext cx="2229906" cy="461665"/>
          </a:xfrm>
          <a:prstGeom prst="rect">
            <a:avLst/>
          </a:prstGeom>
          <a:noFill/>
        </p:spPr>
        <p:txBody>
          <a:bodyPr wrap="none" rtlCol="0">
            <a:spAutoFit/>
          </a:bodyPr>
          <a:lstStyle/>
          <a:p>
            <a:r>
              <a:rPr lang="cs-CZ" sz="2400" b="1" dirty="0" err="1"/>
              <a:t>Pitotova</a:t>
            </a:r>
            <a:r>
              <a:rPr lang="cs-CZ" sz="2400" b="1" dirty="0"/>
              <a:t> trubice</a:t>
            </a:r>
          </a:p>
        </p:txBody>
      </p:sp>
    </p:spTree>
    <p:extLst>
      <p:ext uri="{BB962C8B-B14F-4D97-AF65-F5344CB8AC3E}">
        <p14:creationId xmlns:p14="http://schemas.microsoft.com/office/powerpoint/2010/main" val="17474736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05B76A59-6BF4-479D-B144-773F5C23F005}"/>
              </a:ext>
            </a:extLst>
          </p:cNvPr>
          <p:cNvSpPr txBox="1"/>
          <p:nvPr/>
        </p:nvSpPr>
        <p:spPr>
          <a:xfrm>
            <a:off x="229521" y="195584"/>
            <a:ext cx="2520315" cy="461665"/>
          </a:xfrm>
          <a:prstGeom prst="rect">
            <a:avLst/>
          </a:prstGeom>
          <a:noFill/>
        </p:spPr>
        <p:txBody>
          <a:bodyPr wrap="square">
            <a:spAutoFit/>
          </a:bodyPr>
          <a:lstStyle/>
          <a:p>
            <a:r>
              <a:rPr lang="cs-CZ" sz="2400" b="1" dirty="0" err="1"/>
              <a:t>Torricelliho</a:t>
            </a:r>
            <a:r>
              <a:rPr lang="cs-CZ" sz="2400" b="1" dirty="0"/>
              <a:t> zákon</a:t>
            </a:r>
          </a:p>
        </p:txBody>
      </p:sp>
      <p:pic>
        <p:nvPicPr>
          <p:cNvPr id="2" name="Picture 2">
            <a:extLst>
              <a:ext uri="{FF2B5EF4-FFF2-40B4-BE49-F238E27FC236}">
                <a16:creationId xmlns:a16="http://schemas.microsoft.com/office/drawing/2014/main" id="{7A20171A-B78B-4FB6-A39E-7416E9B47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9806" y="203348"/>
            <a:ext cx="2095500" cy="2000250"/>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2ED623E5-4D04-4039-9511-0BE6AE2ACB28}"/>
              </a:ext>
            </a:extLst>
          </p:cNvPr>
          <p:cNvSpPr txBox="1"/>
          <p:nvPr/>
        </p:nvSpPr>
        <p:spPr>
          <a:xfrm>
            <a:off x="283877" y="780211"/>
            <a:ext cx="6488398" cy="707886"/>
          </a:xfrm>
          <a:prstGeom prst="rect">
            <a:avLst/>
          </a:prstGeom>
          <a:noFill/>
        </p:spPr>
        <p:txBody>
          <a:bodyPr wrap="square">
            <a:spAutoFit/>
          </a:bodyPr>
          <a:lstStyle/>
          <a:p>
            <a:r>
              <a:rPr lang="cs-CZ" sz="2000" b="1" dirty="0" err="1"/>
              <a:t>Torricelliho</a:t>
            </a:r>
            <a:r>
              <a:rPr lang="cs-CZ" sz="2000" b="1" dirty="0"/>
              <a:t> zákon </a:t>
            </a:r>
            <a:r>
              <a:rPr lang="cs-CZ" sz="2000" dirty="0"/>
              <a:t>charakterizuje </a:t>
            </a:r>
            <a:r>
              <a:rPr lang="cs-CZ" sz="2000" u="sng" dirty="0"/>
              <a:t>výtokovou rychlost </a:t>
            </a:r>
            <a:r>
              <a:rPr lang="cs-CZ" sz="2000" dirty="0"/>
              <a:t>ideální kapaliny</a:t>
            </a:r>
          </a:p>
        </p:txBody>
      </p:sp>
      <p:sp>
        <p:nvSpPr>
          <p:cNvPr id="11" name="TextovéPole 10">
            <a:extLst>
              <a:ext uri="{FF2B5EF4-FFF2-40B4-BE49-F238E27FC236}">
                <a16:creationId xmlns:a16="http://schemas.microsoft.com/office/drawing/2014/main" id="{87D32B0D-A4ED-4162-96FB-2C2402B0FB57}"/>
              </a:ext>
            </a:extLst>
          </p:cNvPr>
          <p:cNvSpPr txBox="1"/>
          <p:nvPr/>
        </p:nvSpPr>
        <p:spPr>
          <a:xfrm>
            <a:off x="283877" y="1899234"/>
            <a:ext cx="6603714" cy="369332"/>
          </a:xfrm>
          <a:prstGeom prst="rect">
            <a:avLst/>
          </a:prstGeom>
          <a:noFill/>
        </p:spPr>
        <p:txBody>
          <a:bodyPr wrap="square">
            <a:spAutoFit/>
          </a:bodyPr>
          <a:lstStyle/>
          <a:p>
            <a:r>
              <a:rPr lang="cs-CZ" dirty="0"/>
              <a:t>kde v - rychlost, g - gravitační zrychlení a h - výška vodního sloupce</a:t>
            </a:r>
          </a:p>
        </p:txBody>
      </p:sp>
      <p:pic>
        <p:nvPicPr>
          <p:cNvPr id="6" name="Grafický objekt 5">
            <a:extLst>
              <a:ext uri="{FF2B5EF4-FFF2-40B4-BE49-F238E27FC236}">
                <a16:creationId xmlns:a16="http://schemas.microsoft.com/office/drawing/2014/main" id="{85B2C9F1-F453-4DCF-97FD-CA0853020B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3256" y="4065051"/>
            <a:ext cx="4004332" cy="528231"/>
          </a:xfrm>
          <a:prstGeom prst="rect">
            <a:avLst/>
          </a:prstGeom>
        </p:spPr>
      </p:pic>
      <p:pic>
        <p:nvPicPr>
          <p:cNvPr id="13" name="Grafický objekt 12">
            <a:extLst>
              <a:ext uri="{FF2B5EF4-FFF2-40B4-BE49-F238E27FC236}">
                <a16:creationId xmlns:a16="http://schemas.microsoft.com/office/drawing/2014/main" id="{AE1EA38A-19AD-486E-B6C3-AC6F1EEE0B5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49836" y="1414536"/>
            <a:ext cx="1134920" cy="372396"/>
          </a:xfrm>
          <a:prstGeom prst="rect">
            <a:avLst/>
          </a:prstGeom>
        </p:spPr>
      </p:pic>
      <p:sp>
        <p:nvSpPr>
          <p:cNvPr id="17" name="TextovéPole 16">
            <a:extLst>
              <a:ext uri="{FF2B5EF4-FFF2-40B4-BE49-F238E27FC236}">
                <a16:creationId xmlns:a16="http://schemas.microsoft.com/office/drawing/2014/main" id="{0ECEAE02-0B8E-463E-8997-21521A4115D0}"/>
              </a:ext>
            </a:extLst>
          </p:cNvPr>
          <p:cNvSpPr txBox="1"/>
          <p:nvPr/>
        </p:nvSpPr>
        <p:spPr>
          <a:xfrm>
            <a:off x="238585" y="2553459"/>
            <a:ext cx="8666829" cy="1323439"/>
          </a:xfrm>
          <a:prstGeom prst="rect">
            <a:avLst/>
          </a:prstGeom>
          <a:noFill/>
        </p:spPr>
        <p:txBody>
          <a:bodyPr wrap="square">
            <a:spAutoFit/>
          </a:bodyPr>
          <a:lstStyle/>
          <a:p>
            <a:pPr algn="just"/>
            <a:r>
              <a:rPr lang="cs-CZ" sz="2000" dirty="0"/>
              <a:t>Předpokládejme, že plocha nádoby je mnohem větší než otvor, kterým kapalina vytéká, pak lze pokles hladiny kapaliny pokládat za zanedbatelný a proto v</a:t>
            </a:r>
            <a:r>
              <a:rPr lang="cs-CZ" sz="2000" baseline="-25000" dirty="0"/>
              <a:t>0</a:t>
            </a:r>
            <a:r>
              <a:rPr lang="cs-CZ" sz="2000" dirty="0"/>
              <a:t> = 0. Atmosférický tlak lze při malém rozdílu výšek také pokládat za konstantní, takže p</a:t>
            </a:r>
            <a:r>
              <a:rPr lang="cs-CZ" sz="2000" baseline="-25000" dirty="0"/>
              <a:t>0</a:t>
            </a:r>
            <a:r>
              <a:rPr lang="cs-CZ" sz="2000" dirty="0"/>
              <a:t> = p</a:t>
            </a:r>
            <a:r>
              <a:rPr lang="cs-CZ" sz="2000" baseline="-25000" dirty="0"/>
              <a:t>1</a:t>
            </a:r>
            <a:r>
              <a:rPr lang="cs-CZ" sz="2000" dirty="0"/>
              <a:t>. Protože h</a:t>
            </a:r>
            <a:r>
              <a:rPr lang="cs-CZ" sz="2000" baseline="-25000" dirty="0"/>
              <a:t>0</a:t>
            </a:r>
            <a:r>
              <a:rPr lang="cs-CZ" sz="2000" dirty="0"/>
              <a:t> - h</a:t>
            </a:r>
            <a:r>
              <a:rPr lang="cs-CZ" sz="2000" baseline="-25000" dirty="0"/>
              <a:t>1</a:t>
            </a:r>
            <a:r>
              <a:rPr lang="cs-CZ" sz="2000" dirty="0"/>
              <a:t> = h, získáme z </a:t>
            </a:r>
            <a:r>
              <a:rPr lang="cs-CZ" sz="2000" dirty="0" err="1"/>
              <a:t>Bernoulliho</a:t>
            </a:r>
            <a:r>
              <a:rPr lang="cs-CZ" sz="2000" dirty="0"/>
              <a:t> rovnice</a:t>
            </a:r>
          </a:p>
        </p:txBody>
      </p:sp>
      <p:pic>
        <p:nvPicPr>
          <p:cNvPr id="16" name="Grafický objekt 15">
            <a:extLst>
              <a:ext uri="{FF2B5EF4-FFF2-40B4-BE49-F238E27FC236}">
                <a16:creationId xmlns:a16="http://schemas.microsoft.com/office/drawing/2014/main" id="{DB4E1E58-0561-459C-8F1A-4D52C9F170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00771" y="5428851"/>
            <a:ext cx="957585" cy="591962"/>
          </a:xfrm>
          <a:prstGeom prst="rect">
            <a:avLst/>
          </a:prstGeom>
        </p:spPr>
      </p:pic>
      <p:sp>
        <p:nvSpPr>
          <p:cNvPr id="21" name="TextovéPole 20">
            <a:extLst>
              <a:ext uri="{FF2B5EF4-FFF2-40B4-BE49-F238E27FC236}">
                <a16:creationId xmlns:a16="http://schemas.microsoft.com/office/drawing/2014/main" id="{F9998045-0FE1-4779-949D-37BBB3AF04E0}"/>
              </a:ext>
            </a:extLst>
          </p:cNvPr>
          <p:cNvSpPr txBox="1"/>
          <p:nvPr/>
        </p:nvSpPr>
        <p:spPr>
          <a:xfrm>
            <a:off x="229521" y="6201614"/>
            <a:ext cx="8666829" cy="400110"/>
          </a:xfrm>
          <a:prstGeom prst="rect">
            <a:avLst/>
          </a:prstGeom>
          <a:noFill/>
        </p:spPr>
        <p:txBody>
          <a:bodyPr wrap="square">
            <a:spAutoFit/>
          </a:bodyPr>
          <a:lstStyle/>
          <a:p>
            <a:pPr algn="just"/>
            <a:r>
              <a:rPr lang="cs-CZ" sz="2000" dirty="0"/>
              <a:t>Pro reálnou kapalinu bude rychlost výtoku nižší vzhledem k její viskozitě.</a:t>
            </a:r>
          </a:p>
        </p:txBody>
      </p:sp>
      <p:pic>
        <p:nvPicPr>
          <p:cNvPr id="20" name="Grafický objekt 19">
            <a:extLst>
              <a:ext uri="{FF2B5EF4-FFF2-40B4-BE49-F238E27FC236}">
                <a16:creationId xmlns:a16="http://schemas.microsoft.com/office/drawing/2014/main" id="{D61BD9D7-D5DE-4DB8-9DE3-8DD21C2BF8B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13277" y="4703659"/>
            <a:ext cx="2214799" cy="573617"/>
          </a:xfrm>
          <a:prstGeom prst="rect">
            <a:avLst/>
          </a:prstGeom>
        </p:spPr>
      </p:pic>
      <p:pic>
        <p:nvPicPr>
          <p:cNvPr id="22" name="Picture 2" descr="See the source image">
            <a:extLst>
              <a:ext uri="{FF2B5EF4-FFF2-40B4-BE49-F238E27FC236}">
                <a16:creationId xmlns:a16="http://schemas.microsoft.com/office/drawing/2014/main" id="{965A3AFC-B2A6-4003-A788-A893C5080DB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06299" y="3899484"/>
            <a:ext cx="3590051" cy="221074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E8B6103-03E1-432E-B244-1A37667B9BB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4710" y="5472997"/>
            <a:ext cx="1212800" cy="59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424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CDD0F6E7-1B05-4A7A-A724-F47EE6CD42CD}"/>
              </a:ext>
            </a:extLst>
          </p:cNvPr>
          <p:cNvSpPr txBox="1"/>
          <p:nvPr/>
        </p:nvSpPr>
        <p:spPr>
          <a:xfrm>
            <a:off x="209383" y="264088"/>
            <a:ext cx="1072730" cy="461665"/>
          </a:xfrm>
          <a:prstGeom prst="rect">
            <a:avLst/>
          </a:prstGeom>
          <a:noFill/>
        </p:spPr>
        <p:txBody>
          <a:bodyPr wrap="none" rtlCol="0">
            <a:spAutoFit/>
          </a:bodyPr>
          <a:lstStyle/>
          <a:p>
            <a:r>
              <a:rPr lang="en-US" sz="2400" b="1" dirty="0"/>
              <a:t>P</a:t>
            </a:r>
            <a:r>
              <a:rPr lang="cs-CZ" sz="2400" b="1" dirty="0" err="1"/>
              <a:t>říklad</a:t>
            </a:r>
            <a:endParaRPr lang="en-US" sz="2400" b="1" dirty="0"/>
          </a:p>
        </p:txBody>
      </p:sp>
      <p:pic>
        <p:nvPicPr>
          <p:cNvPr id="6" name="Obrázek 5" descr="Obsah obrázku text, mapa&#10;&#10;Popis byl vytvořen automaticky">
            <a:extLst>
              <a:ext uri="{FF2B5EF4-FFF2-40B4-BE49-F238E27FC236}">
                <a16:creationId xmlns:a16="http://schemas.microsoft.com/office/drawing/2014/main" id="{998C9016-C351-4AD0-8DDA-932A1CA93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1949" y="3377092"/>
            <a:ext cx="4958885" cy="3303380"/>
          </a:xfrm>
          <a:prstGeom prst="rect">
            <a:avLst/>
          </a:prstGeom>
        </p:spPr>
      </p:pic>
      <p:pic>
        <p:nvPicPr>
          <p:cNvPr id="62466" name="Picture 2" descr="See the source image">
            <a:extLst>
              <a:ext uri="{FF2B5EF4-FFF2-40B4-BE49-F238E27FC236}">
                <a16:creationId xmlns:a16="http://schemas.microsoft.com/office/drawing/2014/main" id="{86EAEA91-84EF-4AA5-AF8F-7337845CF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383" y="3557694"/>
            <a:ext cx="4048292" cy="3036218"/>
          </a:xfrm>
          <a:prstGeom prst="rect">
            <a:avLst/>
          </a:prstGeom>
          <a:noFill/>
          <a:extLst>
            <a:ext uri="{909E8E84-426E-40DD-AFC4-6F175D3DCCD1}">
              <a14:hiddenFill xmlns:a14="http://schemas.microsoft.com/office/drawing/2010/main">
                <a:solidFill>
                  <a:srgbClr val="FFFFFF"/>
                </a:solidFill>
              </a14:hiddenFill>
            </a:ext>
          </a:extLst>
        </p:spPr>
      </p:pic>
      <p:pic>
        <p:nvPicPr>
          <p:cNvPr id="62468" name="Picture 4" descr="Ballistics">
            <a:extLst>
              <a:ext uri="{FF2B5EF4-FFF2-40B4-BE49-F238E27FC236}">
                <a16:creationId xmlns:a16="http://schemas.microsoft.com/office/drawing/2014/main" id="{92EC0AD4-FD07-4739-8E9F-278559832A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8392" y="725753"/>
            <a:ext cx="2656225" cy="245758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45FA0F5A-2046-4B4F-9D16-03D7A193B059}"/>
              </a:ext>
            </a:extLst>
          </p:cNvPr>
          <p:cNvSpPr txBox="1"/>
          <p:nvPr/>
        </p:nvSpPr>
        <p:spPr>
          <a:xfrm flipH="1">
            <a:off x="455615" y="843967"/>
            <a:ext cx="2409994" cy="1015663"/>
          </a:xfrm>
          <a:prstGeom prst="rect">
            <a:avLst/>
          </a:prstGeom>
          <a:noFill/>
        </p:spPr>
        <p:txBody>
          <a:bodyPr wrap="square" rtlCol="0">
            <a:spAutoFit/>
          </a:bodyPr>
          <a:lstStyle/>
          <a:p>
            <a:pPr algn="just"/>
            <a:r>
              <a:rPr lang="cs-CZ" sz="2000" dirty="0"/>
              <a:t>Změna tlaku v hlavni po výstřelu odpovídá </a:t>
            </a:r>
            <a:r>
              <a:rPr lang="cs-CZ" sz="2000" b="1" dirty="0" err="1"/>
              <a:t>Boyleovu</a:t>
            </a:r>
            <a:r>
              <a:rPr lang="cs-CZ" sz="2000" b="1" dirty="0"/>
              <a:t> zákonu</a:t>
            </a:r>
            <a:r>
              <a:rPr lang="cs-CZ" sz="2000" dirty="0"/>
              <a:t>.</a:t>
            </a:r>
          </a:p>
        </p:txBody>
      </p:sp>
      <p:sp>
        <p:nvSpPr>
          <p:cNvPr id="5" name="Šipka: dolů 4">
            <a:extLst>
              <a:ext uri="{FF2B5EF4-FFF2-40B4-BE49-F238E27FC236}">
                <a16:creationId xmlns:a16="http://schemas.microsoft.com/office/drawing/2014/main" id="{8F5749A4-909E-4466-AD62-A1129799264B}"/>
              </a:ext>
            </a:extLst>
          </p:cNvPr>
          <p:cNvSpPr/>
          <p:nvPr/>
        </p:nvSpPr>
        <p:spPr>
          <a:xfrm flipH="1">
            <a:off x="1249625" y="2130070"/>
            <a:ext cx="220981" cy="15266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Obrázek 7" descr="Obsah obrázku zbraň, pistole&#10;&#10;Popis byl vytvořen automaticky">
            <a:extLst>
              <a:ext uri="{FF2B5EF4-FFF2-40B4-BE49-F238E27FC236}">
                <a16:creationId xmlns:a16="http://schemas.microsoft.com/office/drawing/2014/main" id="{EED8B82E-72FF-4130-AC67-29B2543495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9620" y="953276"/>
            <a:ext cx="2728772" cy="1030103"/>
          </a:xfrm>
          <a:prstGeom prst="rect">
            <a:avLst/>
          </a:prstGeom>
        </p:spPr>
      </p:pic>
      <p:sp>
        <p:nvSpPr>
          <p:cNvPr id="3" name="Obdélník 2">
            <a:extLst>
              <a:ext uri="{FF2B5EF4-FFF2-40B4-BE49-F238E27FC236}">
                <a16:creationId xmlns:a16="http://schemas.microsoft.com/office/drawing/2014/main" id="{2EA458B2-AC55-4CBA-AF1F-EE942D9290D3}"/>
              </a:ext>
            </a:extLst>
          </p:cNvPr>
          <p:cNvSpPr/>
          <p:nvPr/>
        </p:nvSpPr>
        <p:spPr>
          <a:xfrm>
            <a:off x="3549620" y="2130070"/>
            <a:ext cx="2728772" cy="1169551"/>
          </a:xfrm>
          <a:prstGeom prst="rect">
            <a:avLst/>
          </a:prstGeom>
        </p:spPr>
        <p:txBody>
          <a:bodyPr wrap="square">
            <a:spAutoFit/>
          </a:bodyPr>
          <a:lstStyle/>
          <a:p>
            <a:pPr algn="just"/>
            <a:r>
              <a:rPr lang="en-US" sz="1400" dirty="0">
                <a:solidFill>
                  <a:srgbClr val="444444"/>
                </a:solidFill>
                <a:latin typeface="Helvetica Neue"/>
              </a:rPr>
              <a:t>20-inch barrel length in the AR-15/M16 weapon systems chambered for the 5.56×45 NATO cartridge to progressively shorter barrels</a:t>
            </a:r>
            <a:endParaRPr lang="en-US" sz="1400" dirty="0"/>
          </a:p>
        </p:txBody>
      </p:sp>
      <p:sp>
        <p:nvSpPr>
          <p:cNvPr id="7" name="Šipka: ohnutá nahoru 6">
            <a:extLst>
              <a:ext uri="{FF2B5EF4-FFF2-40B4-BE49-F238E27FC236}">
                <a16:creationId xmlns:a16="http://schemas.microsoft.com/office/drawing/2014/main" id="{3838A146-665D-4AB7-A15F-A412856B00CC}"/>
              </a:ext>
            </a:extLst>
          </p:cNvPr>
          <p:cNvSpPr/>
          <p:nvPr/>
        </p:nvSpPr>
        <p:spPr>
          <a:xfrm rot="5400000">
            <a:off x="6769365" y="2772126"/>
            <a:ext cx="767819" cy="20955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1034175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3EF0E29-6D0E-4A65-934B-78877B40FF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214" y="372650"/>
            <a:ext cx="3609975" cy="257712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ee the source image">
            <a:extLst>
              <a:ext uri="{FF2B5EF4-FFF2-40B4-BE49-F238E27FC236}">
                <a16:creationId xmlns:a16="http://schemas.microsoft.com/office/drawing/2014/main" id="{9F53FC3E-5231-403F-9454-C1E85E787C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8299" y="217992"/>
            <a:ext cx="3968487" cy="2731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4037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054B0597-777B-4D9F-838D-1BB2FE7C2803}"/>
              </a:ext>
            </a:extLst>
          </p:cNvPr>
          <p:cNvSpPr txBox="1"/>
          <p:nvPr/>
        </p:nvSpPr>
        <p:spPr>
          <a:xfrm>
            <a:off x="290512" y="614065"/>
            <a:ext cx="8562975" cy="707886"/>
          </a:xfrm>
          <a:prstGeom prst="rect">
            <a:avLst/>
          </a:prstGeom>
          <a:noFill/>
        </p:spPr>
        <p:txBody>
          <a:bodyPr wrap="square">
            <a:spAutoFit/>
          </a:bodyPr>
          <a:lstStyle/>
          <a:p>
            <a:pPr algn="just"/>
            <a:r>
              <a:rPr lang="cs-CZ" sz="2000" b="0" i="0" dirty="0">
                <a:solidFill>
                  <a:srgbClr val="4F4F4F"/>
                </a:solidFill>
                <a:effectLst/>
              </a:rPr>
              <a:t>Ve vodorovné trubici s průměrem  d</a:t>
            </a:r>
            <a:r>
              <a:rPr lang="cs-CZ" sz="2000" b="0" i="0" baseline="-25000" dirty="0">
                <a:solidFill>
                  <a:srgbClr val="4F4F4F"/>
                </a:solidFill>
                <a:effectLst/>
              </a:rPr>
              <a:t>1</a:t>
            </a:r>
            <a:r>
              <a:rPr lang="cs-CZ" sz="2000" b="0" i="0" dirty="0">
                <a:solidFill>
                  <a:srgbClr val="4F4F4F"/>
                </a:solidFill>
                <a:effectLst/>
              </a:rPr>
              <a:t> = 5 cm teče voda rychlostí v</a:t>
            </a:r>
            <a:r>
              <a:rPr lang="cs-CZ" sz="2000" b="0" i="0" baseline="-25000" dirty="0">
                <a:solidFill>
                  <a:srgbClr val="4F4F4F"/>
                </a:solidFill>
                <a:effectLst/>
              </a:rPr>
              <a:t>1</a:t>
            </a:r>
            <a:r>
              <a:rPr lang="cs-CZ" sz="2000" b="0" i="0" dirty="0">
                <a:solidFill>
                  <a:srgbClr val="4F4F4F"/>
                </a:solidFill>
                <a:effectLst/>
              </a:rPr>
              <a:t> = 2m.s</a:t>
            </a:r>
            <a:r>
              <a:rPr lang="cs-CZ" sz="2000" b="0" i="0" baseline="30000" dirty="0">
                <a:solidFill>
                  <a:srgbClr val="4F4F4F"/>
                </a:solidFill>
                <a:effectLst/>
              </a:rPr>
              <a:t>-1</a:t>
            </a:r>
            <a:r>
              <a:rPr lang="cs-CZ" sz="2000" b="0" i="0" dirty="0">
                <a:solidFill>
                  <a:srgbClr val="4F4F4F"/>
                </a:solidFill>
                <a:effectLst/>
              </a:rPr>
              <a:t> a tlaku p</a:t>
            </a:r>
            <a:r>
              <a:rPr lang="cs-CZ" sz="2000" b="0" i="0" baseline="-25000" dirty="0">
                <a:solidFill>
                  <a:srgbClr val="4F4F4F"/>
                </a:solidFill>
                <a:effectLst/>
              </a:rPr>
              <a:t>1</a:t>
            </a:r>
            <a:r>
              <a:rPr lang="cs-CZ" sz="2000" b="0" i="0" dirty="0">
                <a:solidFill>
                  <a:srgbClr val="4F4F4F"/>
                </a:solidFill>
                <a:effectLst/>
              </a:rPr>
              <a:t> = 2.10</a:t>
            </a:r>
            <a:r>
              <a:rPr lang="cs-CZ" sz="2000" b="0" i="0" baseline="30000" dirty="0">
                <a:solidFill>
                  <a:srgbClr val="4F4F4F"/>
                </a:solidFill>
                <a:effectLst/>
              </a:rPr>
              <a:t>5</a:t>
            </a:r>
            <a:r>
              <a:rPr lang="cs-CZ" sz="2000" b="0" i="0" dirty="0">
                <a:solidFill>
                  <a:srgbClr val="4F4F4F"/>
                </a:solidFill>
                <a:effectLst/>
              </a:rPr>
              <a:t> Pa. Jaký tlak je v užší části trubice s průměrem d</a:t>
            </a:r>
            <a:r>
              <a:rPr lang="cs-CZ" sz="2000" b="0" i="0" baseline="-25000" dirty="0">
                <a:solidFill>
                  <a:srgbClr val="4F4F4F"/>
                </a:solidFill>
                <a:effectLst/>
              </a:rPr>
              <a:t>2</a:t>
            </a:r>
            <a:r>
              <a:rPr lang="cs-CZ" sz="2000" b="0" i="0" dirty="0">
                <a:solidFill>
                  <a:srgbClr val="4F4F4F"/>
                </a:solidFill>
                <a:effectLst/>
              </a:rPr>
              <a:t> = 2 cm?</a:t>
            </a:r>
            <a:endParaRPr lang="cs-CZ" sz="2000" dirty="0"/>
          </a:p>
        </p:txBody>
      </p:sp>
      <p:sp>
        <p:nvSpPr>
          <p:cNvPr id="2" name="TextovéPole 1">
            <a:extLst>
              <a:ext uri="{FF2B5EF4-FFF2-40B4-BE49-F238E27FC236}">
                <a16:creationId xmlns:a16="http://schemas.microsoft.com/office/drawing/2014/main" id="{453CF913-10A1-4312-9C2E-36CB644B2338}"/>
              </a:ext>
            </a:extLst>
          </p:cNvPr>
          <p:cNvSpPr txBox="1"/>
          <p:nvPr/>
        </p:nvSpPr>
        <p:spPr>
          <a:xfrm>
            <a:off x="390525" y="152400"/>
            <a:ext cx="1072730" cy="461665"/>
          </a:xfrm>
          <a:prstGeom prst="rect">
            <a:avLst/>
          </a:prstGeom>
          <a:noFill/>
        </p:spPr>
        <p:txBody>
          <a:bodyPr wrap="none" rtlCol="0">
            <a:spAutoFit/>
          </a:bodyPr>
          <a:lstStyle/>
          <a:p>
            <a:r>
              <a:rPr lang="cs-CZ" sz="2400" b="1" dirty="0"/>
              <a:t>Příklad</a:t>
            </a:r>
          </a:p>
        </p:txBody>
      </p:sp>
      <p:pic>
        <p:nvPicPr>
          <p:cNvPr id="4" name="Obrázek 3">
            <a:extLst>
              <a:ext uri="{FF2B5EF4-FFF2-40B4-BE49-F238E27FC236}">
                <a16:creationId xmlns:a16="http://schemas.microsoft.com/office/drawing/2014/main" id="{967B8B4D-6223-41A6-80CF-532399931EB7}"/>
              </a:ext>
            </a:extLst>
          </p:cNvPr>
          <p:cNvPicPr>
            <a:picLocks noChangeAspect="1"/>
          </p:cNvPicPr>
          <p:nvPr/>
        </p:nvPicPr>
        <p:blipFill>
          <a:blip r:embed="rId2"/>
          <a:stretch>
            <a:fillRect/>
          </a:stretch>
        </p:blipFill>
        <p:spPr>
          <a:xfrm>
            <a:off x="290512" y="1321951"/>
            <a:ext cx="6661276" cy="897374"/>
          </a:xfrm>
          <a:prstGeom prst="rect">
            <a:avLst/>
          </a:prstGeom>
        </p:spPr>
      </p:pic>
      <p:pic>
        <p:nvPicPr>
          <p:cNvPr id="7" name="Obrázek 6">
            <a:extLst>
              <a:ext uri="{FF2B5EF4-FFF2-40B4-BE49-F238E27FC236}">
                <a16:creationId xmlns:a16="http://schemas.microsoft.com/office/drawing/2014/main" id="{A108A185-74D8-4FFB-A4A3-82C89A7D421A}"/>
              </a:ext>
            </a:extLst>
          </p:cNvPr>
          <p:cNvPicPr>
            <a:picLocks noChangeAspect="1"/>
          </p:cNvPicPr>
          <p:nvPr/>
        </p:nvPicPr>
        <p:blipFill>
          <a:blip r:embed="rId3"/>
          <a:stretch>
            <a:fillRect/>
          </a:stretch>
        </p:blipFill>
        <p:spPr>
          <a:xfrm>
            <a:off x="2771774" y="1886962"/>
            <a:ext cx="6081713" cy="4715153"/>
          </a:xfrm>
          <a:prstGeom prst="rect">
            <a:avLst/>
          </a:prstGeom>
        </p:spPr>
      </p:pic>
    </p:spTree>
    <p:extLst>
      <p:ext uri="{BB962C8B-B14F-4D97-AF65-F5344CB8AC3E}">
        <p14:creationId xmlns:p14="http://schemas.microsoft.com/office/powerpoint/2010/main" val="3123951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082763D5-E7D1-4D7E-8A5E-B4867072A947}"/>
              </a:ext>
            </a:extLst>
          </p:cNvPr>
          <p:cNvSpPr txBox="1"/>
          <p:nvPr/>
        </p:nvSpPr>
        <p:spPr>
          <a:xfrm flipH="1">
            <a:off x="226694" y="268606"/>
            <a:ext cx="2470787" cy="461665"/>
          </a:xfrm>
          <a:prstGeom prst="rect">
            <a:avLst/>
          </a:prstGeom>
          <a:noFill/>
        </p:spPr>
        <p:txBody>
          <a:bodyPr wrap="square" rtlCol="0">
            <a:spAutoFit/>
          </a:bodyPr>
          <a:lstStyle/>
          <a:p>
            <a:r>
              <a:rPr lang="cs-CZ" sz="2400" b="1" dirty="0" err="1"/>
              <a:t>Mariottova</a:t>
            </a:r>
            <a:r>
              <a:rPr lang="cs-CZ" sz="2400" b="1" dirty="0"/>
              <a:t> láhev</a:t>
            </a:r>
          </a:p>
        </p:txBody>
      </p:sp>
      <p:sp>
        <p:nvSpPr>
          <p:cNvPr id="5" name="TextovéPole 4">
            <a:extLst>
              <a:ext uri="{FF2B5EF4-FFF2-40B4-BE49-F238E27FC236}">
                <a16:creationId xmlns:a16="http://schemas.microsoft.com/office/drawing/2014/main" id="{5E3D4711-050D-49D0-912B-BBFCA84C71DA}"/>
              </a:ext>
            </a:extLst>
          </p:cNvPr>
          <p:cNvSpPr txBox="1"/>
          <p:nvPr/>
        </p:nvSpPr>
        <p:spPr>
          <a:xfrm>
            <a:off x="226693" y="908388"/>
            <a:ext cx="6450332" cy="2246769"/>
          </a:xfrm>
          <a:prstGeom prst="rect">
            <a:avLst/>
          </a:prstGeom>
          <a:noFill/>
        </p:spPr>
        <p:txBody>
          <a:bodyPr wrap="square">
            <a:spAutoFit/>
          </a:bodyPr>
          <a:lstStyle/>
          <a:p>
            <a:pPr algn="just"/>
            <a:r>
              <a:rPr lang="cs-CZ" sz="2000" b="1" dirty="0" err="1"/>
              <a:t>Mariottova</a:t>
            </a:r>
            <a:r>
              <a:rPr lang="cs-CZ" sz="2000" b="1" dirty="0"/>
              <a:t> láhev </a:t>
            </a:r>
            <a:r>
              <a:rPr lang="cs-CZ" sz="2000" dirty="0"/>
              <a:t>j</a:t>
            </a:r>
            <a:r>
              <a:rPr lang="cs-CZ" sz="2000" b="0" i="0" dirty="0">
                <a:solidFill>
                  <a:srgbClr val="333333"/>
                </a:solidFill>
                <a:effectLst/>
              </a:rPr>
              <a:t>e nádoba, do níž je umístěna úzká skleněná trubice. Kapalina vytéká stejnou rychlostí tak dlouho, dokud hladina v nádobě nedosáhne až ke spodnímu konci trubice. Trubicí do nádoby neustále proudí vzduch, který vyrovnává tlak vzduchu uvnitř na atmosférický, proto rychlost výtoku vody závisí pouze na sloupci vody mezi otvorem a dolní částí trubice. </a:t>
            </a:r>
          </a:p>
        </p:txBody>
      </p:sp>
      <p:pic>
        <p:nvPicPr>
          <p:cNvPr id="7170" name="Picture 2">
            <a:extLst>
              <a:ext uri="{FF2B5EF4-FFF2-40B4-BE49-F238E27FC236}">
                <a16:creationId xmlns:a16="http://schemas.microsoft.com/office/drawing/2014/main" id="{2E42C6A0-638B-41CF-8137-09C1AA5EA1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6584" y="3730883"/>
            <a:ext cx="1289048" cy="414337"/>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06AF000F-4021-4BB3-80BB-A7EF98AA0F56}"/>
              </a:ext>
            </a:extLst>
          </p:cNvPr>
          <p:cNvSpPr txBox="1"/>
          <p:nvPr/>
        </p:nvSpPr>
        <p:spPr>
          <a:xfrm>
            <a:off x="66677" y="4260740"/>
            <a:ext cx="7115174" cy="707886"/>
          </a:xfrm>
          <a:prstGeom prst="rect">
            <a:avLst/>
          </a:prstGeom>
          <a:noFill/>
        </p:spPr>
        <p:txBody>
          <a:bodyPr wrap="square">
            <a:spAutoFit/>
          </a:bodyPr>
          <a:lstStyle/>
          <a:p>
            <a:r>
              <a:rPr lang="cs-CZ" sz="2000" b="0" i="0" dirty="0">
                <a:solidFill>
                  <a:srgbClr val="333333"/>
                </a:solidFill>
                <a:effectLst/>
              </a:rPr>
              <a:t>U reálných kapalin je díky tření výtoková rychlost i množství vyteklé kapaliny menší. </a:t>
            </a:r>
            <a:endParaRPr lang="cs-CZ" sz="2000" dirty="0"/>
          </a:p>
        </p:txBody>
      </p:sp>
      <p:pic>
        <p:nvPicPr>
          <p:cNvPr id="7172" name="Picture 4">
            <a:extLst>
              <a:ext uri="{FF2B5EF4-FFF2-40B4-BE49-F238E27FC236}">
                <a16:creationId xmlns:a16="http://schemas.microsoft.com/office/drawing/2014/main" id="{A4C3D2A0-064C-4385-9F3F-BFA686857B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1807" y="908388"/>
            <a:ext cx="2095500" cy="21907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8F0A9A93-EA26-4223-8708-09FF879D87E3}"/>
              </a:ext>
            </a:extLst>
          </p:cNvPr>
          <p:cNvSpPr txBox="1"/>
          <p:nvPr/>
        </p:nvSpPr>
        <p:spPr>
          <a:xfrm>
            <a:off x="226693" y="3215253"/>
            <a:ext cx="8690614" cy="400110"/>
          </a:xfrm>
          <a:prstGeom prst="rect">
            <a:avLst/>
          </a:prstGeom>
          <a:noFill/>
        </p:spPr>
        <p:txBody>
          <a:bodyPr wrap="square">
            <a:spAutoFit/>
          </a:bodyPr>
          <a:lstStyle/>
          <a:p>
            <a:pPr algn="just"/>
            <a:r>
              <a:rPr lang="cs-CZ" sz="2000" b="0" i="0" dirty="0">
                <a:solidFill>
                  <a:srgbClr val="333333"/>
                </a:solidFill>
                <a:effectLst/>
              </a:rPr>
              <a:t>Množství kapaliny vyteklé z otvoru za dobu </a:t>
            </a:r>
            <a:r>
              <a:rPr lang="cs-CZ" sz="2000" b="0" i="1" dirty="0">
                <a:solidFill>
                  <a:srgbClr val="333333"/>
                </a:solidFill>
                <a:effectLst/>
              </a:rPr>
              <a:t>t</a:t>
            </a:r>
            <a:r>
              <a:rPr lang="cs-CZ" sz="2000" b="0" i="0" dirty="0">
                <a:solidFill>
                  <a:srgbClr val="333333"/>
                </a:solidFill>
                <a:effectLst/>
              </a:rPr>
              <a:t> o průřezu </a:t>
            </a:r>
            <a:r>
              <a:rPr lang="cs-CZ" sz="2000" b="0" i="1" dirty="0">
                <a:solidFill>
                  <a:srgbClr val="333333"/>
                </a:solidFill>
                <a:effectLst/>
              </a:rPr>
              <a:t>S</a:t>
            </a:r>
            <a:r>
              <a:rPr lang="cs-CZ" sz="2000" b="0" i="0" dirty="0">
                <a:solidFill>
                  <a:srgbClr val="333333"/>
                </a:solidFill>
                <a:effectLst/>
              </a:rPr>
              <a:t> se vypočítá</a:t>
            </a:r>
            <a:endParaRPr lang="cs-CZ" sz="2000" dirty="0"/>
          </a:p>
        </p:txBody>
      </p:sp>
      <p:sp>
        <p:nvSpPr>
          <p:cNvPr id="13" name="TextovéPole 12">
            <a:extLst>
              <a:ext uri="{FF2B5EF4-FFF2-40B4-BE49-F238E27FC236}">
                <a16:creationId xmlns:a16="http://schemas.microsoft.com/office/drawing/2014/main" id="{BF499569-0214-4165-9E98-4678AB04DC38}"/>
              </a:ext>
            </a:extLst>
          </p:cNvPr>
          <p:cNvSpPr txBox="1"/>
          <p:nvPr/>
        </p:nvSpPr>
        <p:spPr>
          <a:xfrm>
            <a:off x="66677" y="5084146"/>
            <a:ext cx="7267573" cy="646331"/>
          </a:xfrm>
          <a:prstGeom prst="rect">
            <a:avLst/>
          </a:prstGeom>
          <a:noFill/>
        </p:spPr>
        <p:txBody>
          <a:bodyPr wrap="square">
            <a:spAutoFit/>
          </a:bodyPr>
          <a:lstStyle/>
          <a:p>
            <a:r>
              <a:rPr lang="cs-CZ" b="0" i="0" dirty="0" err="1">
                <a:solidFill>
                  <a:srgbClr val="202122"/>
                </a:solidFill>
                <a:effectLst/>
                <a:latin typeface="Arial" panose="020B0604020202020204" pitchFamily="34" charset="0"/>
              </a:rPr>
              <a:t>Mariottova</a:t>
            </a:r>
            <a:r>
              <a:rPr lang="cs-CZ" b="0" i="0" dirty="0">
                <a:solidFill>
                  <a:srgbClr val="202122"/>
                </a:solidFill>
                <a:effectLst/>
                <a:latin typeface="Arial" panose="020B0604020202020204" pitchFamily="34" charset="0"/>
              </a:rPr>
              <a:t> láhev se běžně využívá pro dávkování menších průtoků kapalin.</a:t>
            </a:r>
            <a:endParaRPr lang="cs-CZ" dirty="0"/>
          </a:p>
        </p:txBody>
      </p:sp>
      <p:pic>
        <p:nvPicPr>
          <p:cNvPr id="6" name="Obrázek 5">
            <a:extLst>
              <a:ext uri="{FF2B5EF4-FFF2-40B4-BE49-F238E27FC236}">
                <a16:creationId xmlns:a16="http://schemas.microsoft.com/office/drawing/2014/main" id="{E4D4074D-66B1-456E-B583-9CCCBED39323}"/>
              </a:ext>
            </a:extLst>
          </p:cNvPr>
          <p:cNvPicPr>
            <a:picLocks noChangeAspect="1"/>
          </p:cNvPicPr>
          <p:nvPr/>
        </p:nvPicPr>
        <p:blipFill>
          <a:blip r:embed="rId4"/>
          <a:stretch>
            <a:fillRect/>
          </a:stretch>
        </p:blipFill>
        <p:spPr>
          <a:xfrm>
            <a:off x="7226933" y="3730883"/>
            <a:ext cx="1543050" cy="2028825"/>
          </a:xfrm>
          <a:prstGeom prst="rect">
            <a:avLst/>
          </a:prstGeom>
        </p:spPr>
      </p:pic>
    </p:spTree>
    <p:extLst>
      <p:ext uri="{BB962C8B-B14F-4D97-AF65-F5344CB8AC3E}">
        <p14:creationId xmlns:p14="http://schemas.microsoft.com/office/powerpoint/2010/main" val="281931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9310F988-24CE-491A-B3A0-426964A5D35C}"/>
              </a:ext>
            </a:extLst>
          </p:cNvPr>
          <p:cNvSpPr txBox="1"/>
          <p:nvPr/>
        </p:nvSpPr>
        <p:spPr>
          <a:xfrm>
            <a:off x="247650" y="178975"/>
            <a:ext cx="829201" cy="461665"/>
          </a:xfrm>
          <a:prstGeom prst="rect">
            <a:avLst/>
          </a:prstGeom>
          <a:noFill/>
        </p:spPr>
        <p:txBody>
          <a:bodyPr wrap="none" rtlCol="0">
            <a:spAutoFit/>
          </a:bodyPr>
          <a:lstStyle/>
          <a:p>
            <a:r>
              <a:rPr lang="cs-CZ" sz="2400" b="1" dirty="0"/>
              <a:t>Sifon</a:t>
            </a:r>
          </a:p>
        </p:txBody>
      </p:sp>
      <p:pic>
        <p:nvPicPr>
          <p:cNvPr id="11268" name="Picture 4">
            <a:extLst>
              <a:ext uri="{FF2B5EF4-FFF2-40B4-BE49-F238E27FC236}">
                <a16:creationId xmlns:a16="http://schemas.microsoft.com/office/drawing/2014/main" id="{D3DD1628-C5F5-4E65-87C9-005549480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625" y="1637048"/>
            <a:ext cx="3514725" cy="283814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E32DC47B-BBAA-46E7-AC18-9EAB5436ECA2}"/>
              </a:ext>
            </a:extLst>
          </p:cNvPr>
          <p:cNvSpPr txBox="1"/>
          <p:nvPr/>
        </p:nvSpPr>
        <p:spPr>
          <a:xfrm>
            <a:off x="247650" y="640640"/>
            <a:ext cx="8648700" cy="1323439"/>
          </a:xfrm>
          <a:prstGeom prst="rect">
            <a:avLst/>
          </a:prstGeom>
          <a:noFill/>
        </p:spPr>
        <p:txBody>
          <a:bodyPr wrap="square">
            <a:spAutoFit/>
          </a:bodyPr>
          <a:lstStyle/>
          <a:p>
            <a:pPr algn="just"/>
            <a:r>
              <a:rPr lang="cs-CZ" sz="2000" b="1" dirty="0"/>
              <a:t>Sifon (násoska)</a:t>
            </a:r>
            <a:r>
              <a:rPr lang="cs-CZ" sz="2000" dirty="0"/>
              <a:t> je jednoduché zařízení, které </a:t>
            </a:r>
            <a:r>
              <a:rPr lang="cs-CZ" sz="2000" u="sng" dirty="0"/>
              <a:t>slouží k přečerpávání kapaliny z nádob, v nichž je hladina kapaliny výše, do nádob, kde je hladina kapaliny níže</a:t>
            </a:r>
            <a:r>
              <a:rPr lang="cs-CZ" sz="2000" dirty="0"/>
              <a:t>. </a:t>
            </a:r>
            <a:r>
              <a:rPr lang="cs-CZ" sz="2000" u="sng" dirty="0"/>
              <a:t>Hnací silou je rozdíl potenciálních energií kapalin v obou větvích sifonu </a:t>
            </a:r>
            <a:r>
              <a:rPr lang="cs-CZ" sz="2000" dirty="0"/>
              <a:t>(při stejném okolním tlaku). </a:t>
            </a:r>
          </a:p>
        </p:txBody>
      </p:sp>
      <p:sp>
        <p:nvSpPr>
          <p:cNvPr id="12" name="TextovéPole 11">
            <a:extLst>
              <a:ext uri="{FF2B5EF4-FFF2-40B4-BE49-F238E27FC236}">
                <a16:creationId xmlns:a16="http://schemas.microsoft.com/office/drawing/2014/main" id="{0E4FE06E-4E37-4D3C-AD36-B6743F3804E7}"/>
              </a:ext>
            </a:extLst>
          </p:cNvPr>
          <p:cNvSpPr txBox="1"/>
          <p:nvPr/>
        </p:nvSpPr>
        <p:spPr>
          <a:xfrm>
            <a:off x="285792" y="2396714"/>
            <a:ext cx="5176256" cy="1015663"/>
          </a:xfrm>
          <a:prstGeom prst="rect">
            <a:avLst/>
          </a:prstGeom>
          <a:noFill/>
        </p:spPr>
        <p:txBody>
          <a:bodyPr wrap="square">
            <a:spAutoFit/>
          </a:bodyPr>
          <a:lstStyle/>
          <a:p>
            <a:r>
              <a:rPr lang="cs-CZ" sz="2000" b="0" i="0" dirty="0">
                <a:solidFill>
                  <a:srgbClr val="202122"/>
                </a:solidFill>
                <a:effectLst/>
              </a:rPr>
              <a:t>Při rovnosti okolních tlaků (nádoby otevřené do atmosféry) je pak rychlost vytékající kapaliny v bodě 2 :</a:t>
            </a:r>
            <a:endParaRPr lang="cs-CZ" sz="2000" dirty="0"/>
          </a:p>
        </p:txBody>
      </p:sp>
      <p:pic>
        <p:nvPicPr>
          <p:cNvPr id="11" name="Grafický objekt 10">
            <a:extLst>
              <a:ext uri="{FF2B5EF4-FFF2-40B4-BE49-F238E27FC236}">
                <a16:creationId xmlns:a16="http://schemas.microsoft.com/office/drawing/2014/main" id="{3D75306A-5C20-4B07-BC70-31EA1A64C0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71999" y="5016309"/>
            <a:ext cx="2319890" cy="677340"/>
          </a:xfrm>
          <a:prstGeom prst="rect">
            <a:avLst/>
          </a:prstGeom>
        </p:spPr>
      </p:pic>
      <p:pic>
        <p:nvPicPr>
          <p:cNvPr id="14" name="Grafický objekt 13">
            <a:extLst>
              <a:ext uri="{FF2B5EF4-FFF2-40B4-BE49-F238E27FC236}">
                <a16:creationId xmlns:a16="http://schemas.microsoft.com/office/drawing/2014/main" id="{F2A40539-A679-4445-A0D0-CA02F46048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48890" y="4327248"/>
            <a:ext cx="1314449" cy="603936"/>
          </a:xfrm>
          <a:prstGeom prst="rect">
            <a:avLst/>
          </a:prstGeom>
        </p:spPr>
      </p:pic>
      <p:pic>
        <p:nvPicPr>
          <p:cNvPr id="16" name="Grafický objekt 15">
            <a:extLst>
              <a:ext uri="{FF2B5EF4-FFF2-40B4-BE49-F238E27FC236}">
                <a16:creationId xmlns:a16="http://schemas.microsoft.com/office/drawing/2014/main" id="{F87F4780-19FE-4F99-92A7-95717ED7EE5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97889" y="3141847"/>
            <a:ext cx="1361612" cy="386404"/>
          </a:xfrm>
          <a:prstGeom prst="rect">
            <a:avLst/>
          </a:prstGeom>
        </p:spPr>
      </p:pic>
      <p:pic>
        <p:nvPicPr>
          <p:cNvPr id="18" name="Grafický objekt 17">
            <a:extLst>
              <a:ext uri="{FF2B5EF4-FFF2-40B4-BE49-F238E27FC236}">
                <a16:creationId xmlns:a16="http://schemas.microsoft.com/office/drawing/2014/main" id="{9458BF93-0C83-4182-81EA-F9B15AB5642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63231" y="1788752"/>
            <a:ext cx="1706575" cy="502712"/>
          </a:xfrm>
          <a:prstGeom prst="rect">
            <a:avLst/>
          </a:prstGeom>
        </p:spPr>
      </p:pic>
      <p:sp>
        <p:nvSpPr>
          <p:cNvPr id="19" name="TextovéPole 18">
            <a:extLst>
              <a:ext uri="{FF2B5EF4-FFF2-40B4-BE49-F238E27FC236}">
                <a16:creationId xmlns:a16="http://schemas.microsoft.com/office/drawing/2014/main" id="{8BF55E18-FE75-4594-BFCB-043692DE7A10}"/>
              </a:ext>
            </a:extLst>
          </p:cNvPr>
          <p:cNvSpPr txBox="1"/>
          <p:nvPr/>
        </p:nvSpPr>
        <p:spPr>
          <a:xfrm>
            <a:off x="247650" y="3587249"/>
            <a:ext cx="6962775" cy="707886"/>
          </a:xfrm>
          <a:prstGeom prst="rect">
            <a:avLst/>
          </a:prstGeom>
          <a:noFill/>
        </p:spPr>
        <p:txBody>
          <a:bodyPr wrap="square" rtlCol="0">
            <a:spAutoFit/>
          </a:bodyPr>
          <a:lstStyle/>
          <a:p>
            <a:r>
              <a:rPr lang="cs-CZ" sz="2000" dirty="0"/>
              <a:t>proto při nulovém rozdílu hladin (h</a:t>
            </a:r>
            <a:r>
              <a:rPr lang="cs-CZ" sz="2000" baseline="-25000" dirty="0"/>
              <a:t>2</a:t>
            </a:r>
            <a:r>
              <a:rPr lang="cs-CZ" sz="2000" dirty="0"/>
              <a:t> = 0) je rychlost</a:t>
            </a:r>
          </a:p>
          <a:p>
            <a:r>
              <a:rPr lang="cs-CZ" sz="2000" dirty="0"/>
              <a:t>toku v</a:t>
            </a:r>
            <a:r>
              <a:rPr lang="cs-CZ" sz="2000" baseline="-25000" dirty="0"/>
              <a:t>2</a:t>
            </a:r>
            <a:r>
              <a:rPr lang="cs-CZ" sz="2000" dirty="0"/>
              <a:t> = 0. </a:t>
            </a:r>
            <a:r>
              <a:rPr lang="cs-CZ" sz="2000" i="0" dirty="0">
                <a:solidFill>
                  <a:srgbClr val="202122"/>
                </a:solidFill>
                <a:effectLst/>
              </a:rPr>
              <a:t>Průtok sifonem je</a:t>
            </a:r>
            <a:endParaRPr lang="cs-CZ" sz="2000" dirty="0"/>
          </a:p>
        </p:txBody>
      </p:sp>
      <p:sp>
        <p:nvSpPr>
          <p:cNvPr id="23" name="TextovéPole 22">
            <a:extLst>
              <a:ext uri="{FF2B5EF4-FFF2-40B4-BE49-F238E27FC236}">
                <a16:creationId xmlns:a16="http://schemas.microsoft.com/office/drawing/2014/main" id="{E611E970-CF49-4E02-A531-EAA93F4EE3E8}"/>
              </a:ext>
            </a:extLst>
          </p:cNvPr>
          <p:cNvSpPr txBox="1"/>
          <p:nvPr/>
        </p:nvSpPr>
        <p:spPr>
          <a:xfrm>
            <a:off x="4194136" y="4393518"/>
            <a:ext cx="3362325" cy="369332"/>
          </a:xfrm>
          <a:prstGeom prst="rect">
            <a:avLst/>
          </a:prstGeom>
          <a:noFill/>
        </p:spPr>
        <p:txBody>
          <a:bodyPr wrap="square">
            <a:spAutoFit/>
          </a:bodyPr>
          <a:lstStyle/>
          <a:p>
            <a:r>
              <a:rPr lang="cs-CZ" b="0" i="0" dirty="0">
                <a:solidFill>
                  <a:srgbClr val="202122"/>
                </a:solidFill>
                <a:effectLst/>
              </a:rPr>
              <a:t>kde D je průměr trubice sifonu.</a:t>
            </a:r>
            <a:endParaRPr lang="cs-CZ" dirty="0"/>
          </a:p>
        </p:txBody>
      </p:sp>
      <p:sp>
        <p:nvSpPr>
          <p:cNvPr id="25" name="TextovéPole 24">
            <a:extLst>
              <a:ext uri="{FF2B5EF4-FFF2-40B4-BE49-F238E27FC236}">
                <a16:creationId xmlns:a16="http://schemas.microsoft.com/office/drawing/2014/main" id="{F4EBBFB4-2806-484D-994B-3DA8ADE969DB}"/>
              </a:ext>
            </a:extLst>
          </p:cNvPr>
          <p:cNvSpPr txBox="1"/>
          <p:nvPr/>
        </p:nvSpPr>
        <p:spPr>
          <a:xfrm>
            <a:off x="177231" y="5241813"/>
            <a:ext cx="4572000" cy="369332"/>
          </a:xfrm>
          <a:prstGeom prst="rect">
            <a:avLst/>
          </a:prstGeom>
          <a:noFill/>
        </p:spPr>
        <p:txBody>
          <a:bodyPr wrap="square">
            <a:spAutoFit/>
          </a:bodyPr>
          <a:lstStyle/>
          <a:p>
            <a:r>
              <a:rPr lang="cs-CZ" b="1" i="0" dirty="0">
                <a:solidFill>
                  <a:srgbClr val="202122"/>
                </a:solidFill>
                <a:effectLst/>
                <a:latin typeface="Arial" panose="020B0604020202020204" pitchFamily="34" charset="0"/>
              </a:rPr>
              <a:t>Maximální pracovní výška sifonu</a:t>
            </a:r>
            <a:r>
              <a:rPr lang="cs-CZ" b="0" i="0" dirty="0">
                <a:solidFill>
                  <a:srgbClr val="202122"/>
                </a:solidFill>
                <a:effectLst/>
                <a:latin typeface="Arial" panose="020B0604020202020204" pitchFamily="34" charset="0"/>
              </a:rPr>
              <a:t>:</a:t>
            </a:r>
            <a:endParaRPr lang="cs-CZ" dirty="0"/>
          </a:p>
        </p:txBody>
      </p:sp>
      <p:sp>
        <p:nvSpPr>
          <p:cNvPr id="27" name="TextovéPole 26">
            <a:extLst>
              <a:ext uri="{FF2B5EF4-FFF2-40B4-BE49-F238E27FC236}">
                <a16:creationId xmlns:a16="http://schemas.microsoft.com/office/drawing/2014/main" id="{232E6302-91A5-40CA-AD2D-F39BCE3685D8}"/>
              </a:ext>
            </a:extLst>
          </p:cNvPr>
          <p:cNvSpPr txBox="1"/>
          <p:nvPr/>
        </p:nvSpPr>
        <p:spPr>
          <a:xfrm>
            <a:off x="177231" y="5709528"/>
            <a:ext cx="8814369" cy="1015663"/>
          </a:xfrm>
          <a:prstGeom prst="rect">
            <a:avLst/>
          </a:prstGeom>
          <a:noFill/>
        </p:spPr>
        <p:txBody>
          <a:bodyPr wrap="square">
            <a:spAutoFit/>
          </a:bodyPr>
          <a:lstStyle/>
          <a:p>
            <a:pPr algn="just"/>
            <a:r>
              <a:rPr lang="cs-CZ" sz="2000" dirty="0"/>
              <a:t>Aby mohl sifon fungovat, musí být tlak v bodě 1 vyšší než tlak sytých par kapaliny za dané teploty. V opačném případě dojde v bodě 1 ke kavitaci a přetržení vodního sloupce.</a:t>
            </a:r>
          </a:p>
        </p:txBody>
      </p:sp>
    </p:spTree>
    <p:extLst>
      <p:ext uri="{BB962C8B-B14F-4D97-AF65-F5344CB8AC3E}">
        <p14:creationId xmlns:p14="http://schemas.microsoft.com/office/powerpoint/2010/main" val="32237650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3799421-E49C-4FF6-A8D0-E696FC73857C}"/>
              </a:ext>
            </a:extLst>
          </p:cNvPr>
          <p:cNvSpPr txBox="1"/>
          <p:nvPr/>
        </p:nvSpPr>
        <p:spPr>
          <a:xfrm>
            <a:off x="95250" y="267343"/>
            <a:ext cx="8953500" cy="2246769"/>
          </a:xfrm>
          <a:prstGeom prst="rect">
            <a:avLst/>
          </a:prstGeom>
          <a:noFill/>
        </p:spPr>
        <p:txBody>
          <a:bodyPr wrap="square">
            <a:spAutoFit/>
          </a:bodyPr>
          <a:lstStyle/>
          <a:p>
            <a:pPr algn="just"/>
            <a:r>
              <a:rPr lang="cs-CZ" sz="2000" dirty="0"/>
              <a:t>Pro uvedení násosky do chodu </a:t>
            </a:r>
            <a:r>
              <a:rPr lang="cs-CZ" sz="2000" u="sng" dirty="0"/>
              <a:t>je nutné, aby byla trubice celá naplněna přečerpávanou kapalinou </a:t>
            </a:r>
            <a:r>
              <a:rPr lang="cs-CZ" sz="2000" dirty="0"/>
              <a:t>(například ponořením celé trubice pod hladinu, případně vysátím vzduchu vývěvou - </a:t>
            </a:r>
            <a:r>
              <a:rPr lang="cs-CZ" sz="2000" b="0" i="0" dirty="0">
                <a:solidFill>
                  <a:srgbClr val="333333"/>
                </a:solidFill>
                <a:effectLst/>
              </a:rPr>
              <a:t>vysátím vzduchu vytvoříme tak podtlak</a:t>
            </a:r>
            <a:r>
              <a:rPr lang="cs-CZ" sz="2000" dirty="0"/>
              <a:t>). </a:t>
            </a:r>
            <a:r>
              <a:rPr lang="cs-CZ" sz="2000" b="0" i="0" dirty="0">
                <a:solidFill>
                  <a:srgbClr val="333333"/>
                </a:solidFill>
                <a:effectLst/>
              </a:rPr>
              <a:t>Jakmile voda překoná místo ohybu hadice je přitahována směrem dolu a začne tak vytékat do spodní nádoby. Tím, že voda vytéká z dolního konce hadice, udržuje podtlak v místě ohybu hadice. </a:t>
            </a:r>
            <a:r>
              <a:rPr lang="cs-CZ" sz="2000" dirty="0"/>
              <a:t>Násoska pak samočinně pracuje až do vyrovnání hladin (h</a:t>
            </a:r>
            <a:r>
              <a:rPr lang="cs-CZ" sz="2000" baseline="-25000" dirty="0"/>
              <a:t>2</a:t>
            </a:r>
            <a:r>
              <a:rPr lang="cs-CZ" sz="2000" dirty="0"/>
              <a:t> = 0) nebo poklesnutí hladiny v horní nádobě pod úroveň násosky.</a:t>
            </a:r>
          </a:p>
        </p:txBody>
      </p:sp>
      <p:pic>
        <p:nvPicPr>
          <p:cNvPr id="9" name="Picture 2">
            <a:extLst>
              <a:ext uri="{FF2B5EF4-FFF2-40B4-BE49-F238E27FC236}">
                <a16:creationId xmlns:a16="http://schemas.microsoft.com/office/drawing/2014/main" id="{89EDEC3D-18D8-40B5-97BD-3A5E8E1F4E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7073" y="2657443"/>
            <a:ext cx="3600447" cy="3042378"/>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a:extLst>
              <a:ext uri="{FF2B5EF4-FFF2-40B4-BE49-F238E27FC236}">
                <a16:creationId xmlns:a16="http://schemas.microsoft.com/office/drawing/2014/main" id="{48389C3A-8CAB-4B28-B2C0-A18D1E3EE717}"/>
              </a:ext>
            </a:extLst>
          </p:cNvPr>
          <p:cNvPicPr>
            <a:picLocks noChangeAspect="1"/>
          </p:cNvPicPr>
          <p:nvPr/>
        </p:nvPicPr>
        <p:blipFill>
          <a:blip r:embed="rId3"/>
          <a:stretch>
            <a:fillRect/>
          </a:stretch>
        </p:blipFill>
        <p:spPr>
          <a:xfrm>
            <a:off x="7319962" y="2799862"/>
            <a:ext cx="1171575" cy="2554034"/>
          </a:xfrm>
          <a:prstGeom prst="rect">
            <a:avLst/>
          </a:prstGeom>
        </p:spPr>
      </p:pic>
      <p:pic>
        <p:nvPicPr>
          <p:cNvPr id="9220" name="Picture 4">
            <a:extLst>
              <a:ext uri="{FF2B5EF4-FFF2-40B4-BE49-F238E27FC236}">
                <a16:creationId xmlns:a16="http://schemas.microsoft.com/office/drawing/2014/main" id="{40135A97-9805-4F5F-97DC-218B35B66C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49" y="2883468"/>
            <a:ext cx="2514601" cy="2816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8681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ow to Specify: Toilets - Architizer Journal">
            <a:extLst>
              <a:ext uri="{FF2B5EF4-FFF2-40B4-BE49-F238E27FC236}">
                <a16:creationId xmlns:a16="http://schemas.microsoft.com/office/drawing/2014/main" id="{A4B29CAC-8A40-44BA-9F77-C91D6E988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068" y="2940508"/>
            <a:ext cx="7447862" cy="3717467"/>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FC8793BD-AEA8-436C-8EDA-5884FEBAE223}"/>
              </a:ext>
            </a:extLst>
          </p:cNvPr>
          <p:cNvPicPr>
            <a:picLocks noChangeAspect="1"/>
          </p:cNvPicPr>
          <p:nvPr/>
        </p:nvPicPr>
        <p:blipFill>
          <a:blip r:embed="rId3"/>
          <a:stretch>
            <a:fillRect/>
          </a:stretch>
        </p:blipFill>
        <p:spPr>
          <a:xfrm>
            <a:off x="2738781" y="297320"/>
            <a:ext cx="3666437" cy="2899149"/>
          </a:xfrm>
          <a:prstGeom prst="rect">
            <a:avLst/>
          </a:prstGeom>
        </p:spPr>
      </p:pic>
    </p:spTree>
    <p:extLst>
      <p:ext uri="{BB962C8B-B14F-4D97-AF65-F5344CB8AC3E}">
        <p14:creationId xmlns:p14="http://schemas.microsoft.com/office/powerpoint/2010/main" val="32601199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1ADC518C-9532-4684-8EF3-E8B0679C55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138613"/>
            <a:ext cx="7620000" cy="2257425"/>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660B4B09-502C-4E3E-9A55-A923BC923ABA}"/>
              </a:ext>
            </a:extLst>
          </p:cNvPr>
          <p:cNvSpPr txBox="1"/>
          <p:nvPr/>
        </p:nvSpPr>
        <p:spPr>
          <a:xfrm>
            <a:off x="166688" y="953215"/>
            <a:ext cx="8810624" cy="2554545"/>
          </a:xfrm>
          <a:prstGeom prst="rect">
            <a:avLst/>
          </a:prstGeom>
          <a:noFill/>
        </p:spPr>
        <p:txBody>
          <a:bodyPr wrap="square">
            <a:spAutoFit/>
          </a:bodyPr>
          <a:lstStyle/>
          <a:p>
            <a:pPr algn="just"/>
            <a:r>
              <a:rPr lang="cs-CZ" sz="2000" b="0" i="0" dirty="0">
                <a:solidFill>
                  <a:srgbClr val="000000"/>
                </a:solidFill>
                <a:effectLst/>
              </a:rPr>
              <a:t>Když se pohár naplněn, kapalina stoupá vzhůru druhé trubky až do komory v horní části centrálního sloupu, po Pascalův princip ze spojité nádoby . Dokud hladina kapaliny nestoupne nad hladinu komory, funguje kalíšek jako obvykle. Pokud však hladina dále stoupá, kapalina se rozlije skrz komoru do první trubky a ze dna. Gravitace pak vytvoří sifon přes centrální sloup, což způsobí, že celý obsah šálku bude vyprázdněn otvorem ve spodní části stonku. Většina moderních toalet funguje na stejném principu: když hladina vody v misce stoupne dostatečně vysoko, vytvoří se sifon, který misku vyprázdní. </a:t>
            </a:r>
            <a:endParaRPr lang="cs-CZ" sz="2000" dirty="0"/>
          </a:p>
        </p:txBody>
      </p:sp>
      <p:sp>
        <p:nvSpPr>
          <p:cNvPr id="12" name="TextovéPole 11">
            <a:extLst>
              <a:ext uri="{FF2B5EF4-FFF2-40B4-BE49-F238E27FC236}">
                <a16:creationId xmlns:a16="http://schemas.microsoft.com/office/drawing/2014/main" id="{2E821319-6289-4F71-9115-BE80DA6E6E30}"/>
              </a:ext>
            </a:extLst>
          </p:cNvPr>
          <p:cNvSpPr txBox="1"/>
          <p:nvPr/>
        </p:nvSpPr>
        <p:spPr>
          <a:xfrm>
            <a:off x="266700" y="210950"/>
            <a:ext cx="3114675" cy="461665"/>
          </a:xfrm>
          <a:prstGeom prst="rect">
            <a:avLst/>
          </a:prstGeom>
          <a:noFill/>
        </p:spPr>
        <p:txBody>
          <a:bodyPr wrap="square">
            <a:spAutoFit/>
          </a:bodyPr>
          <a:lstStyle/>
          <a:p>
            <a:r>
              <a:rPr lang="cs-CZ" sz="2400" b="1" i="0" dirty="0">
                <a:solidFill>
                  <a:srgbClr val="000000"/>
                </a:solidFill>
                <a:effectLst/>
              </a:rPr>
              <a:t>Pythagorovský pohár</a:t>
            </a:r>
            <a:endParaRPr lang="cs-CZ" sz="2400" b="1" dirty="0"/>
          </a:p>
        </p:txBody>
      </p:sp>
    </p:spTree>
    <p:extLst>
      <p:ext uri="{BB962C8B-B14F-4D97-AF65-F5344CB8AC3E}">
        <p14:creationId xmlns:p14="http://schemas.microsoft.com/office/powerpoint/2010/main" val="16711668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081F78B5-C3DD-4B4D-A5C7-5FE8CD191AC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743575" y="227053"/>
            <a:ext cx="1638300" cy="4762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51D30C38-5942-48C3-9172-B75A26CD9299}"/>
              </a:ext>
            </a:extLst>
          </p:cNvPr>
          <p:cNvSpPr txBox="1"/>
          <p:nvPr/>
        </p:nvSpPr>
        <p:spPr>
          <a:xfrm>
            <a:off x="247651" y="900143"/>
            <a:ext cx="5495924" cy="3785652"/>
          </a:xfrm>
          <a:prstGeom prst="rect">
            <a:avLst/>
          </a:prstGeom>
          <a:noFill/>
        </p:spPr>
        <p:txBody>
          <a:bodyPr wrap="square">
            <a:spAutoFit/>
          </a:bodyPr>
          <a:lstStyle/>
          <a:p>
            <a:pPr algn="just"/>
            <a:r>
              <a:rPr lang="cs-CZ" sz="2000" b="0" i="0" dirty="0">
                <a:effectLst/>
              </a:rPr>
              <a:t>Rozpouštědlo se zahřívá pod zpětným chladičem, jeho páry putují směrem nahoru destilačním ramenem do chladiče kde kondenzují a odkapávají do komory, kde se nachází papírová patrona se vzorkem extrahovaného materiálu. Komora se vzorkem se pomalu plní horkým rozpouštědlem, do kterého se extrahují aktivní látky. Ke konci plnění komory rozpouštědlem je dosaženo maximální pracovní výšky sifonu, díky čemuž dojde k vyprázdnění komory. Rozpouštědlo se vrací do destilační baňky, kde se postupně koncentrují aktivní láky .</a:t>
            </a:r>
            <a:endParaRPr lang="cs-CZ" sz="2000" dirty="0"/>
          </a:p>
        </p:txBody>
      </p:sp>
      <p:sp>
        <p:nvSpPr>
          <p:cNvPr id="8" name="TextovéPole 7">
            <a:extLst>
              <a:ext uri="{FF2B5EF4-FFF2-40B4-BE49-F238E27FC236}">
                <a16:creationId xmlns:a16="http://schemas.microsoft.com/office/drawing/2014/main" id="{9357C9EB-6DD1-43CB-845D-5AB080D6D218}"/>
              </a:ext>
            </a:extLst>
          </p:cNvPr>
          <p:cNvSpPr txBox="1"/>
          <p:nvPr/>
        </p:nvSpPr>
        <p:spPr>
          <a:xfrm>
            <a:off x="247650" y="227053"/>
            <a:ext cx="4572000" cy="461665"/>
          </a:xfrm>
          <a:prstGeom prst="rect">
            <a:avLst/>
          </a:prstGeom>
          <a:noFill/>
        </p:spPr>
        <p:txBody>
          <a:bodyPr wrap="square">
            <a:spAutoFit/>
          </a:bodyPr>
          <a:lstStyle/>
          <a:p>
            <a:r>
              <a:rPr lang="cs-CZ" sz="2400" b="1" i="0" dirty="0" err="1">
                <a:solidFill>
                  <a:srgbClr val="000000"/>
                </a:solidFill>
                <a:effectLst/>
              </a:rPr>
              <a:t>Soxhletův</a:t>
            </a:r>
            <a:r>
              <a:rPr lang="cs-CZ" sz="2400" b="1" i="0" dirty="0">
                <a:solidFill>
                  <a:srgbClr val="000000"/>
                </a:solidFill>
                <a:effectLst/>
              </a:rPr>
              <a:t> extraktor </a:t>
            </a:r>
            <a:endParaRPr lang="cs-CZ" sz="2400" b="1" dirty="0"/>
          </a:p>
        </p:txBody>
      </p:sp>
      <p:pic>
        <p:nvPicPr>
          <p:cNvPr id="4100" name="Picture 4" descr="classic-kit-150">
            <a:extLst>
              <a:ext uri="{FF2B5EF4-FFF2-40B4-BE49-F238E27FC236}">
                <a16:creationId xmlns:a16="http://schemas.microsoft.com/office/drawing/2014/main" id="{532E73A0-8A71-42C6-85D6-3A3D7C742A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5700" y="385109"/>
            <a:ext cx="1428750" cy="4743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4056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4DB3CB-D484-4552-A80E-7D92EFDC7BD9}"/>
              </a:ext>
            </a:extLst>
          </p:cNvPr>
          <p:cNvSpPr>
            <a:spLocks noGrp="1"/>
          </p:cNvSpPr>
          <p:nvPr>
            <p:ph type="title"/>
          </p:nvPr>
        </p:nvSpPr>
        <p:spPr>
          <a:xfrm>
            <a:off x="209550" y="298451"/>
            <a:ext cx="2543176" cy="520699"/>
          </a:xfrm>
        </p:spPr>
        <p:txBody>
          <a:bodyPr>
            <a:normAutofit/>
          </a:bodyPr>
          <a:lstStyle/>
          <a:p>
            <a:r>
              <a:rPr lang="en-US" sz="2400" b="1" dirty="0" err="1">
                <a:latin typeface="+mn-lt"/>
              </a:rPr>
              <a:t>Heronova</a:t>
            </a:r>
            <a:r>
              <a:rPr lang="en-US" sz="2400" b="1" dirty="0">
                <a:latin typeface="+mn-lt"/>
              </a:rPr>
              <a:t> font</a:t>
            </a:r>
            <a:r>
              <a:rPr lang="cs-CZ" sz="2400" b="1" dirty="0">
                <a:latin typeface="+mn-lt"/>
              </a:rPr>
              <a:t>á</a:t>
            </a:r>
            <a:r>
              <a:rPr lang="en-US" sz="2400" b="1" dirty="0" err="1">
                <a:latin typeface="+mn-lt"/>
              </a:rPr>
              <a:t>na</a:t>
            </a:r>
            <a:endParaRPr lang="cs-CZ" sz="2400" b="1" dirty="0">
              <a:latin typeface="+mn-lt"/>
            </a:endParaRPr>
          </a:p>
        </p:txBody>
      </p:sp>
      <p:pic>
        <p:nvPicPr>
          <p:cNvPr id="3074" name="Picture 2">
            <a:extLst>
              <a:ext uri="{FF2B5EF4-FFF2-40B4-BE49-F238E27FC236}">
                <a16:creationId xmlns:a16="http://schemas.microsoft.com/office/drawing/2014/main" id="{490379C2-969C-4423-BC8B-9C04B4B619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6951" y="169070"/>
            <a:ext cx="1564625" cy="386238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ronze Herons Fountain Sculpture Water Feature Statue | Avant Garden">
            <a:extLst>
              <a:ext uri="{FF2B5EF4-FFF2-40B4-BE49-F238E27FC236}">
                <a16:creationId xmlns:a16="http://schemas.microsoft.com/office/drawing/2014/main" id="{F9288113-41E6-451A-B2B8-1A42B18D91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6951" y="4246745"/>
            <a:ext cx="1683686" cy="2525529"/>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049E54EB-7B95-464F-AD5B-867B3DED7A07}"/>
              </a:ext>
            </a:extLst>
          </p:cNvPr>
          <p:cNvPicPr>
            <a:picLocks noChangeAspect="1"/>
          </p:cNvPicPr>
          <p:nvPr/>
        </p:nvPicPr>
        <p:blipFill>
          <a:blip r:embed="rId4"/>
          <a:stretch>
            <a:fillRect/>
          </a:stretch>
        </p:blipFill>
        <p:spPr>
          <a:xfrm>
            <a:off x="4572000" y="2182596"/>
            <a:ext cx="2353093" cy="4441464"/>
          </a:xfrm>
          <a:prstGeom prst="rect">
            <a:avLst/>
          </a:prstGeom>
        </p:spPr>
      </p:pic>
      <p:sp>
        <p:nvSpPr>
          <p:cNvPr id="9" name="TextovéPole 8">
            <a:extLst>
              <a:ext uri="{FF2B5EF4-FFF2-40B4-BE49-F238E27FC236}">
                <a16:creationId xmlns:a16="http://schemas.microsoft.com/office/drawing/2014/main" id="{4011E7AD-6D89-4146-86D6-6C473AD911DD}"/>
              </a:ext>
            </a:extLst>
          </p:cNvPr>
          <p:cNvSpPr txBox="1"/>
          <p:nvPr/>
        </p:nvSpPr>
        <p:spPr>
          <a:xfrm>
            <a:off x="331125" y="2100263"/>
            <a:ext cx="4658713" cy="923330"/>
          </a:xfrm>
          <a:prstGeom prst="rect">
            <a:avLst/>
          </a:prstGeom>
          <a:noFill/>
        </p:spPr>
        <p:txBody>
          <a:bodyPr wrap="square">
            <a:spAutoFit/>
          </a:bodyPr>
          <a:lstStyle/>
          <a:p>
            <a:pPr algn="just"/>
            <a:r>
              <a:rPr lang="cs-CZ" dirty="0"/>
              <a:t>kde </a:t>
            </a:r>
            <a:r>
              <a:rPr lang="el-GR" dirty="0"/>
              <a:t>ρ</a:t>
            </a:r>
            <a:r>
              <a:rPr lang="cs-CZ" baseline="-25000" dirty="0"/>
              <a:t>w</a:t>
            </a:r>
            <a:r>
              <a:rPr lang="cs-CZ" dirty="0"/>
              <a:t> je hustota vody, </a:t>
            </a:r>
            <a:r>
              <a:rPr lang="el-GR" dirty="0"/>
              <a:t>ρ</a:t>
            </a:r>
            <a:r>
              <a:rPr lang="cs-CZ" baseline="-25000" dirty="0"/>
              <a:t>a</a:t>
            </a:r>
            <a:r>
              <a:rPr lang="cs-CZ" dirty="0"/>
              <a:t> je hustota vzduchu, h</a:t>
            </a:r>
            <a:r>
              <a:rPr lang="cs-CZ" baseline="-25000" dirty="0"/>
              <a:t>a</a:t>
            </a:r>
            <a:r>
              <a:rPr lang="cs-CZ" dirty="0"/>
              <a:t> je výška sloupce vzduchu mezi dvěma uzavřenými nádržemi.</a:t>
            </a:r>
          </a:p>
        </p:txBody>
      </p:sp>
      <p:pic>
        <p:nvPicPr>
          <p:cNvPr id="8" name="Obrázek 7">
            <a:extLst>
              <a:ext uri="{FF2B5EF4-FFF2-40B4-BE49-F238E27FC236}">
                <a16:creationId xmlns:a16="http://schemas.microsoft.com/office/drawing/2014/main" id="{E19EB030-302F-4170-87DA-7914918E8993}"/>
              </a:ext>
            </a:extLst>
          </p:cNvPr>
          <p:cNvPicPr>
            <a:picLocks noChangeAspect="1"/>
          </p:cNvPicPr>
          <p:nvPr/>
        </p:nvPicPr>
        <p:blipFill>
          <a:blip r:embed="rId5"/>
          <a:stretch>
            <a:fillRect/>
          </a:stretch>
        </p:blipFill>
        <p:spPr>
          <a:xfrm>
            <a:off x="3040179" y="1480204"/>
            <a:ext cx="2141148" cy="433327"/>
          </a:xfrm>
          <a:prstGeom prst="rect">
            <a:avLst/>
          </a:prstGeom>
        </p:spPr>
      </p:pic>
      <p:sp>
        <p:nvSpPr>
          <p:cNvPr id="10" name="TextovéPole 9">
            <a:extLst>
              <a:ext uri="{FF2B5EF4-FFF2-40B4-BE49-F238E27FC236}">
                <a16:creationId xmlns:a16="http://schemas.microsoft.com/office/drawing/2014/main" id="{8C26B3A6-29DB-4364-8140-831EB760D2CE}"/>
              </a:ext>
            </a:extLst>
          </p:cNvPr>
          <p:cNvSpPr txBox="1"/>
          <p:nvPr/>
        </p:nvSpPr>
        <p:spPr>
          <a:xfrm>
            <a:off x="341912" y="917408"/>
            <a:ext cx="5648325" cy="707886"/>
          </a:xfrm>
          <a:prstGeom prst="rect">
            <a:avLst/>
          </a:prstGeom>
          <a:noFill/>
        </p:spPr>
        <p:txBody>
          <a:bodyPr wrap="square">
            <a:spAutoFit/>
          </a:bodyPr>
          <a:lstStyle/>
          <a:p>
            <a:r>
              <a:rPr lang="cs-CZ" sz="2000" b="1" i="0" dirty="0" err="1">
                <a:effectLst/>
              </a:rPr>
              <a:t>Heronova</a:t>
            </a:r>
            <a:r>
              <a:rPr lang="cs-CZ" sz="2000" b="1" i="0" dirty="0">
                <a:effectLst/>
              </a:rPr>
              <a:t> fontána</a:t>
            </a:r>
            <a:r>
              <a:rPr lang="cs-CZ" sz="2000" b="0" i="0" dirty="0">
                <a:effectLst/>
              </a:rPr>
              <a:t> je hydraulické zařízení využívající hydrostatického tlaku. </a:t>
            </a:r>
            <a:endParaRPr lang="cs-CZ" sz="2000" dirty="0"/>
          </a:p>
        </p:txBody>
      </p:sp>
      <p:pic>
        <p:nvPicPr>
          <p:cNvPr id="4" name="Obrázek 3">
            <a:extLst>
              <a:ext uri="{FF2B5EF4-FFF2-40B4-BE49-F238E27FC236}">
                <a16:creationId xmlns:a16="http://schemas.microsoft.com/office/drawing/2014/main" id="{88AA4E55-7370-47CB-9046-0542A1FFACAF}"/>
              </a:ext>
            </a:extLst>
          </p:cNvPr>
          <p:cNvPicPr>
            <a:picLocks noChangeAspect="1"/>
          </p:cNvPicPr>
          <p:nvPr/>
        </p:nvPicPr>
        <p:blipFill>
          <a:blip r:embed="rId6"/>
          <a:stretch>
            <a:fillRect/>
          </a:stretch>
        </p:blipFill>
        <p:spPr>
          <a:xfrm>
            <a:off x="497903" y="3351000"/>
            <a:ext cx="3795713" cy="3078167"/>
          </a:xfrm>
          <a:prstGeom prst="rect">
            <a:avLst/>
          </a:prstGeom>
        </p:spPr>
      </p:pic>
      <p:sp>
        <p:nvSpPr>
          <p:cNvPr id="6" name="TextovéPole 5">
            <a:extLst>
              <a:ext uri="{FF2B5EF4-FFF2-40B4-BE49-F238E27FC236}">
                <a16:creationId xmlns:a16="http://schemas.microsoft.com/office/drawing/2014/main" id="{243FD903-C730-495B-9A06-342DE546A7B7}"/>
              </a:ext>
            </a:extLst>
          </p:cNvPr>
          <p:cNvSpPr txBox="1"/>
          <p:nvPr/>
        </p:nvSpPr>
        <p:spPr>
          <a:xfrm>
            <a:off x="341912" y="3508592"/>
            <a:ext cx="1038041" cy="400110"/>
          </a:xfrm>
          <a:prstGeom prst="rect">
            <a:avLst/>
          </a:prstGeom>
          <a:noFill/>
        </p:spPr>
        <p:txBody>
          <a:bodyPr wrap="none" rtlCol="0">
            <a:spAutoFit/>
          </a:bodyPr>
          <a:lstStyle/>
          <a:p>
            <a:r>
              <a:rPr lang="cs-CZ" sz="2000" b="1" dirty="0"/>
              <a:t>Kávovar</a:t>
            </a:r>
          </a:p>
        </p:txBody>
      </p:sp>
    </p:spTree>
    <p:extLst>
      <p:ext uri="{BB962C8B-B14F-4D97-AF65-F5344CB8AC3E}">
        <p14:creationId xmlns:p14="http://schemas.microsoft.com/office/powerpoint/2010/main" val="4181812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AAA82601-D4B3-476E-8BF6-1712228FAC84}"/>
              </a:ext>
            </a:extLst>
          </p:cNvPr>
          <p:cNvSpPr txBox="1"/>
          <p:nvPr/>
        </p:nvSpPr>
        <p:spPr>
          <a:xfrm>
            <a:off x="104775" y="780566"/>
            <a:ext cx="8686800" cy="1323439"/>
          </a:xfrm>
          <a:prstGeom prst="rect">
            <a:avLst/>
          </a:prstGeom>
          <a:noFill/>
        </p:spPr>
        <p:txBody>
          <a:bodyPr wrap="square">
            <a:spAutoFit/>
          </a:bodyPr>
          <a:lstStyle/>
          <a:p>
            <a:pPr algn="just"/>
            <a:r>
              <a:rPr lang="cs-CZ" sz="2000" b="1" i="0" dirty="0">
                <a:solidFill>
                  <a:srgbClr val="292929"/>
                </a:solidFill>
                <a:effectLst/>
              </a:rPr>
              <a:t>Vodní trkač</a:t>
            </a:r>
            <a:r>
              <a:rPr lang="cs-CZ" sz="2000" b="0" i="0" dirty="0">
                <a:solidFill>
                  <a:srgbClr val="292929"/>
                </a:solidFill>
                <a:effectLst/>
              </a:rPr>
              <a:t> je jednoduché </a:t>
            </a:r>
            <a:r>
              <a:rPr lang="cs-CZ" sz="2000" b="0" i="0" u="sng" dirty="0">
                <a:solidFill>
                  <a:srgbClr val="292929"/>
                </a:solidFill>
                <a:effectLst/>
              </a:rPr>
              <a:t>vodní čerpadlo</a:t>
            </a:r>
            <a:r>
              <a:rPr lang="cs-CZ" sz="2000" b="0" i="0" dirty="0">
                <a:solidFill>
                  <a:srgbClr val="292929"/>
                </a:solidFill>
                <a:effectLst/>
              </a:rPr>
              <a:t>, poháněné vodou. </a:t>
            </a:r>
            <a:r>
              <a:rPr lang="cs-CZ" sz="2000" b="0" i="0" u="sng" dirty="0">
                <a:solidFill>
                  <a:srgbClr val="292929"/>
                </a:solidFill>
                <a:effectLst/>
              </a:rPr>
              <a:t>Využívá kinetickou energii proudící vody a její přeměnu na energii tlakovou</a:t>
            </a:r>
            <a:r>
              <a:rPr lang="cs-CZ" sz="2000" b="0" i="0" dirty="0">
                <a:solidFill>
                  <a:srgbClr val="292929"/>
                </a:solidFill>
                <a:effectLst/>
              </a:rPr>
              <a:t>. Proud vody je pravidelně uzavírán </a:t>
            </a:r>
            <a:r>
              <a:rPr lang="cs-CZ" sz="2000" b="0" i="0" dirty="0" err="1">
                <a:solidFill>
                  <a:srgbClr val="292929"/>
                </a:solidFill>
                <a:effectLst/>
              </a:rPr>
              <a:t>trkacím</a:t>
            </a:r>
            <a:r>
              <a:rPr lang="cs-CZ" sz="2000" b="0" i="0" dirty="0">
                <a:solidFill>
                  <a:srgbClr val="292929"/>
                </a:solidFill>
                <a:effectLst/>
              </a:rPr>
              <a:t> ventilem. Vzniklé rázy slouží k čerpání vody přes výtlačný ventil do výšky několikanásobně vyšší, než je rozdíl hladin vody, která trkač pohání.</a:t>
            </a:r>
          </a:p>
        </p:txBody>
      </p:sp>
      <p:pic>
        <p:nvPicPr>
          <p:cNvPr id="47108" name="Picture 4" descr="See the source image">
            <a:extLst>
              <a:ext uri="{FF2B5EF4-FFF2-40B4-BE49-F238E27FC236}">
                <a16:creationId xmlns:a16="http://schemas.microsoft.com/office/drawing/2014/main" id="{1ADF2A17-63FB-4FB3-8048-CEB6D9D677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1" y="3251023"/>
            <a:ext cx="5002431" cy="3005945"/>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F0872B52-A21D-41ED-8286-9B69C04E5DFB}"/>
              </a:ext>
            </a:extLst>
          </p:cNvPr>
          <p:cNvSpPr txBox="1"/>
          <p:nvPr/>
        </p:nvSpPr>
        <p:spPr>
          <a:xfrm>
            <a:off x="104775" y="2246733"/>
            <a:ext cx="8686799" cy="707886"/>
          </a:xfrm>
          <a:prstGeom prst="rect">
            <a:avLst/>
          </a:prstGeom>
          <a:noFill/>
        </p:spPr>
        <p:txBody>
          <a:bodyPr wrap="square">
            <a:spAutoFit/>
          </a:bodyPr>
          <a:lstStyle/>
          <a:p>
            <a:pPr algn="just"/>
            <a:r>
              <a:rPr lang="cs-CZ" sz="2000" b="0" i="0" dirty="0">
                <a:effectLst/>
              </a:rPr>
              <a:t>Trkač může pracovat od spádu </a:t>
            </a:r>
            <a:r>
              <a:rPr lang="cs-CZ" sz="2000" i="0" dirty="0">
                <a:effectLst/>
              </a:rPr>
              <a:t>h</a:t>
            </a:r>
            <a:r>
              <a:rPr lang="cs-CZ" sz="2000" b="0" i="0" baseline="-25000" dirty="0">
                <a:effectLst/>
              </a:rPr>
              <a:t>1</a:t>
            </a:r>
            <a:r>
              <a:rPr lang="cs-CZ" sz="2000" b="0" i="0" dirty="0">
                <a:effectLst/>
              </a:rPr>
              <a:t> minimálně 1 metr (optimálně od 2 metrů) a vytlačí vodu maximálně do 25-násobku původního spádu.</a:t>
            </a:r>
          </a:p>
        </p:txBody>
      </p:sp>
      <p:sp>
        <p:nvSpPr>
          <p:cNvPr id="11" name="TextovéPole 10">
            <a:extLst>
              <a:ext uri="{FF2B5EF4-FFF2-40B4-BE49-F238E27FC236}">
                <a16:creationId xmlns:a16="http://schemas.microsoft.com/office/drawing/2014/main" id="{891B518D-2379-4D31-B85E-635DD0B90905}"/>
              </a:ext>
            </a:extLst>
          </p:cNvPr>
          <p:cNvSpPr txBox="1"/>
          <p:nvPr/>
        </p:nvSpPr>
        <p:spPr>
          <a:xfrm>
            <a:off x="104775" y="250786"/>
            <a:ext cx="4572000" cy="461665"/>
          </a:xfrm>
          <a:prstGeom prst="rect">
            <a:avLst/>
          </a:prstGeom>
          <a:noFill/>
        </p:spPr>
        <p:txBody>
          <a:bodyPr wrap="square">
            <a:spAutoFit/>
          </a:bodyPr>
          <a:lstStyle/>
          <a:p>
            <a:r>
              <a:rPr lang="cs-CZ" sz="2400" b="1" i="0" dirty="0">
                <a:solidFill>
                  <a:srgbClr val="292929"/>
                </a:solidFill>
                <a:effectLst/>
              </a:rPr>
              <a:t>Vodní trkač</a:t>
            </a:r>
            <a:r>
              <a:rPr lang="cs-CZ" sz="2400" b="0" i="0" dirty="0">
                <a:solidFill>
                  <a:srgbClr val="292929"/>
                </a:solidFill>
                <a:effectLst/>
              </a:rPr>
              <a:t> </a:t>
            </a:r>
            <a:endParaRPr lang="cs-CZ" sz="2400" dirty="0"/>
          </a:p>
        </p:txBody>
      </p:sp>
      <p:pic>
        <p:nvPicPr>
          <p:cNvPr id="4" name="Obrázek 3">
            <a:extLst>
              <a:ext uri="{FF2B5EF4-FFF2-40B4-BE49-F238E27FC236}">
                <a16:creationId xmlns:a16="http://schemas.microsoft.com/office/drawing/2014/main" id="{9D317165-24AC-4AAC-A40C-17CB53C35BA7}"/>
              </a:ext>
            </a:extLst>
          </p:cNvPr>
          <p:cNvPicPr>
            <a:picLocks noChangeAspect="1"/>
          </p:cNvPicPr>
          <p:nvPr/>
        </p:nvPicPr>
        <p:blipFill>
          <a:blip r:embed="rId3"/>
          <a:stretch>
            <a:fillRect/>
          </a:stretch>
        </p:blipFill>
        <p:spPr>
          <a:xfrm>
            <a:off x="379193" y="3443287"/>
            <a:ext cx="2857500" cy="2143125"/>
          </a:xfrm>
          <a:prstGeom prst="rect">
            <a:avLst/>
          </a:prstGeom>
        </p:spPr>
      </p:pic>
    </p:spTree>
    <p:extLst>
      <p:ext uri="{BB962C8B-B14F-4D97-AF65-F5344CB8AC3E}">
        <p14:creationId xmlns:p14="http://schemas.microsoft.com/office/powerpoint/2010/main" val="1482501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exteriér, silnice, muž, nákladní auto&#10;&#10;Popis byl vytvořen automaticky">
            <a:extLst>
              <a:ext uri="{FF2B5EF4-FFF2-40B4-BE49-F238E27FC236}">
                <a16:creationId xmlns:a16="http://schemas.microsoft.com/office/drawing/2014/main" id="{DC96EA77-8FA5-405C-90A9-E991EB2A1F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7870" y="2111540"/>
            <a:ext cx="2762743" cy="1776049"/>
          </a:xfrm>
          <a:prstGeom prst="rect">
            <a:avLst/>
          </a:prstGeom>
        </p:spPr>
      </p:pic>
      <p:pic>
        <p:nvPicPr>
          <p:cNvPr id="7" name="Obrázek 6">
            <a:extLst>
              <a:ext uri="{FF2B5EF4-FFF2-40B4-BE49-F238E27FC236}">
                <a16:creationId xmlns:a16="http://schemas.microsoft.com/office/drawing/2014/main" id="{18A07593-989E-4B8C-A891-512DB3517A10}"/>
              </a:ext>
            </a:extLst>
          </p:cNvPr>
          <p:cNvPicPr>
            <a:picLocks noChangeAspect="1"/>
          </p:cNvPicPr>
          <p:nvPr/>
        </p:nvPicPr>
        <p:blipFill>
          <a:blip r:embed="rId3"/>
          <a:stretch>
            <a:fillRect/>
          </a:stretch>
        </p:blipFill>
        <p:spPr>
          <a:xfrm>
            <a:off x="7817211" y="448018"/>
            <a:ext cx="1114176" cy="1352927"/>
          </a:xfrm>
          <a:prstGeom prst="rect">
            <a:avLst/>
          </a:prstGeom>
        </p:spPr>
      </p:pic>
      <p:pic>
        <p:nvPicPr>
          <p:cNvPr id="8" name="Obrázek 7">
            <a:extLst>
              <a:ext uri="{FF2B5EF4-FFF2-40B4-BE49-F238E27FC236}">
                <a16:creationId xmlns:a16="http://schemas.microsoft.com/office/drawing/2014/main" id="{F0C1A913-F740-43F4-A1E9-F9D71E0C888B}"/>
              </a:ext>
            </a:extLst>
          </p:cNvPr>
          <p:cNvPicPr>
            <a:picLocks noChangeAspect="1"/>
          </p:cNvPicPr>
          <p:nvPr/>
        </p:nvPicPr>
        <p:blipFill>
          <a:blip r:embed="rId4"/>
          <a:stretch>
            <a:fillRect/>
          </a:stretch>
        </p:blipFill>
        <p:spPr>
          <a:xfrm>
            <a:off x="5131922" y="345230"/>
            <a:ext cx="1054456" cy="1445470"/>
          </a:xfrm>
          <a:prstGeom prst="rect">
            <a:avLst/>
          </a:prstGeom>
        </p:spPr>
      </p:pic>
      <p:sp>
        <p:nvSpPr>
          <p:cNvPr id="2" name="Nadpis 1">
            <a:extLst>
              <a:ext uri="{FF2B5EF4-FFF2-40B4-BE49-F238E27FC236}">
                <a16:creationId xmlns:a16="http://schemas.microsoft.com/office/drawing/2014/main" id="{1608930B-424E-4A6D-A655-91078DAB91F1}"/>
              </a:ext>
            </a:extLst>
          </p:cNvPr>
          <p:cNvSpPr>
            <a:spLocks noGrp="1"/>
          </p:cNvSpPr>
          <p:nvPr>
            <p:ph type="title"/>
          </p:nvPr>
        </p:nvSpPr>
        <p:spPr>
          <a:xfrm>
            <a:off x="334361" y="878746"/>
            <a:ext cx="1113932" cy="491469"/>
          </a:xfrm>
        </p:spPr>
        <p:txBody>
          <a:bodyPr>
            <a:noAutofit/>
          </a:bodyPr>
          <a:lstStyle/>
          <a:p>
            <a:pPr algn="ctr"/>
            <a:r>
              <a:rPr lang="cs-CZ" sz="2000" b="1" dirty="0">
                <a:latin typeface="+mn-lt"/>
              </a:rPr>
              <a:t>Ruční </a:t>
            </a:r>
            <a:br>
              <a:rPr lang="cs-CZ" sz="2000" b="1" dirty="0">
                <a:latin typeface="+mn-lt"/>
              </a:rPr>
            </a:br>
            <a:r>
              <a:rPr lang="cs-CZ" sz="2000" b="1" dirty="0">
                <a:latin typeface="+mn-lt"/>
              </a:rPr>
              <a:t>h</a:t>
            </a:r>
            <a:r>
              <a:rPr lang="en-US" sz="2000" b="1" dirty="0" err="1">
                <a:latin typeface="+mn-lt"/>
              </a:rPr>
              <a:t>ustilka</a:t>
            </a:r>
            <a:endParaRPr lang="en-US" sz="2000" b="1" dirty="0">
              <a:latin typeface="+mn-lt"/>
            </a:endParaRPr>
          </a:p>
        </p:txBody>
      </p:sp>
      <p:pic>
        <p:nvPicPr>
          <p:cNvPr id="6" name="Obrázek 5">
            <a:extLst>
              <a:ext uri="{FF2B5EF4-FFF2-40B4-BE49-F238E27FC236}">
                <a16:creationId xmlns:a16="http://schemas.microsoft.com/office/drawing/2014/main" id="{626A2797-3A5E-4957-92B2-E1FCF9D4F686}"/>
              </a:ext>
            </a:extLst>
          </p:cNvPr>
          <p:cNvPicPr>
            <a:picLocks noChangeAspect="1"/>
          </p:cNvPicPr>
          <p:nvPr/>
        </p:nvPicPr>
        <p:blipFill>
          <a:blip r:embed="rId5"/>
          <a:stretch>
            <a:fillRect/>
          </a:stretch>
        </p:blipFill>
        <p:spPr>
          <a:xfrm>
            <a:off x="6169394" y="345230"/>
            <a:ext cx="1526313" cy="1445470"/>
          </a:xfrm>
          <a:prstGeom prst="rect">
            <a:avLst/>
          </a:prstGeom>
        </p:spPr>
      </p:pic>
      <p:pic>
        <p:nvPicPr>
          <p:cNvPr id="10" name="Obrázek 9" descr="Obsah obrázku exteriér, auto, muž, nákladní auto&#10;&#10;Popis byl vytvořen automaticky">
            <a:extLst>
              <a:ext uri="{FF2B5EF4-FFF2-40B4-BE49-F238E27FC236}">
                <a16:creationId xmlns:a16="http://schemas.microsoft.com/office/drawing/2014/main" id="{E68D4D73-68E0-47DB-BD3B-A4AB03E1B9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86461" y="345231"/>
            <a:ext cx="2169859" cy="1445470"/>
          </a:xfrm>
          <a:prstGeom prst="rect">
            <a:avLst/>
          </a:prstGeom>
        </p:spPr>
      </p:pic>
      <p:pic>
        <p:nvPicPr>
          <p:cNvPr id="3" name="Obrázek 2" descr="Obsah obrázku text&#10;&#10;Popis byl vytvořen automaticky">
            <a:extLst>
              <a:ext uri="{FF2B5EF4-FFF2-40B4-BE49-F238E27FC236}">
                <a16:creationId xmlns:a16="http://schemas.microsoft.com/office/drawing/2014/main" id="{E75DD2F2-7A48-4B7C-883C-12DE458CF2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0616" y="2023882"/>
            <a:ext cx="1295591" cy="1957568"/>
          </a:xfrm>
          <a:prstGeom prst="rect">
            <a:avLst/>
          </a:prstGeom>
        </p:spPr>
      </p:pic>
      <p:pic>
        <p:nvPicPr>
          <p:cNvPr id="5" name="Picture 2" descr="How do jackhammers and pneumatic drills work?">
            <a:extLst>
              <a:ext uri="{FF2B5EF4-FFF2-40B4-BE49-F238E27FC236}">
                <a16:creationId xmlns:a16="http://schemas.microsoft.com/office/drawing/2014/main" id="{89D1AB79-CC60-4CCE-8E6F-9A7A07E84A03}"/>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009011" y="2071268"/>
            <a:ext cx="1835915" cy="1835915"/>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BA9ECA1C-D191-4695-9DEE-E732A5C3D06B}"/>
              </a:ext>
            </a:extLst>
          </p:cNvPr>
          <p:cNvSpPr txBox="1"/>
          <p:nvPr/>
        </p:nvSpPr>
        <p:spPr>
          <a:xfrm>
            <a:off x="132497" y="2644944"/>
            <a:ext cx="1632584" cy="1015663"/>
          </a:xfrm>
          <a:prstGeom prst="rect">
            <a:avLst/>
          </a:prstGeom>
          <a:noFill/>
        </p:spPr>
        <p:txBody>
          <a:bodyPr wrap="square" rtlCol="0">
            <a:spAutoFit/>
          </a:bodyPr>
          <a:lstStyle/>
          <a:p>
            <a:pPr algn="ctr"/>
            <a:r>
              <a:rPr lang="cs-CZ" sz="2000" b="1" dirty="0"/>
              <a:t>Pneumatické kladivo</a:t>
            </a:r>
          </a:p>
          <a:p>
            <a:pPr algn="ctr"/>
            <a:r>
              <a:rPr lang="cs-CZ" sz="2000" b="1" dirty="0"/>
              <a:t>(sbíječka)</a:t>
            </a:r>
            <a:endParaRPr lang="en-US" sz="2000" b="1" dirty="0"/>
          </a:p>
        </p:txBody>
      </p:sp>
      <p:pic>
        <p:nvPicPr>
          <p:cNvPr id="16" name="Obrázek 15" descr="Obsah obrázku zbraň, pistole, stůl, vsedě&#10;&#10;Popis byl vytvořen automaticky">
            <a:extLst>
              <a:ext uri="{FF2B5EF4-FFF2-40B4-BE49-F238E27FC236}">
                <a16:creationId xmlns:a16="http://schemas.microsoft.com/office/drawing/2014/main" id="{D7C5E0E1-C06D-445B-B4E9-C2F2D04511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87870" y="4710342"/>
            <a:ext cx="2857036" cy="739175"/>
          </a:xfrm>
          <a:prstGeom prst="rect">
            <a:avLst/>
          </a:prstGeom>
        </p:spPr>
      </p:pic>
      <p:sp>
        <p:nvSpPr>
          <p:cNvPr id="18" name="TextovéPole 17">
            <a:extLst>
              <a:ext uri="{FF2B5EF4-FFF2-40B4-BE49-F238E27FC236}">
                <a16:creationId xmlns:a16="http://schemas.microsoft.com/office/drawing/2014/main" id="{C26E04EC-9FF4-42EA-94E6-53F07BE358A8}"/>
              </a:ext>
            </a:extLst>
          </p:cNvPr>
          <p:cNvSpPr txBox="1"/>
          <p:nvPr/>
        </p:nvSpPr>
        <p:spPr>
          <a:xfrm>
            <a:off x="222853" y="4535226"/>
            <a:ext cx="1451872" cy="400110"/>
          </a:xfrm>
          <a:prstGeom prst="rect">
            <a:avLst/>
          </a:prstGeom>
          <a:noFill/>
        </p:spPr>
        <p:txBody>
          <a:bodyPr wrap="none" rtlCol="0">
            <a:spAutoFit/>
          </a:bodyPr>
          <a:lstStyle/>
          <a:p>
            <a:r>
              <a:rPr lang="cs-CZ" sz="2000" b="1" dirty="0"/>
              <a:t>Vzduchovka</a:t>
            </a:r>
            <a:endParaRPr lang="en-US" sz="2000" b="1" dirty="0"/>
          </a:p>
        </p:txBody>
      </p:sp>
      <p:pic>
        <p:nvPicPr>
          <p:cNvPr id="20" name="Picture 3" descr="Výsledek obrázku pro air gun principle">
            <a:hlinkClick r:id="rId10"/>
            <a:extLst>
              <a:ext uri="{FF2B5EF4-FFF2-40B4-BE49-F238E27FC236}">
                <a16:creationId xmlns:a16="http://schemas.microsoft.com/office/drawing/2014/main" id="{59AF1222-69D6-47F9-A49B-3C3A2571C71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24910" y="4436980"/>
            <a:ext cx="1981742" cy="8493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Výsledek obrázku pro air gun principle">
            <a:hlinkClick r:id="rId12"/>
            <a:extLst>
              <a:ext uri="{FF2B5EF4-FFF2-40B4-BE49-F238E27FC236}">
                <a16:creationId xmlns:a16="http://schemas.microsoft.com/office/drawing/2014/main" id="{BBA73A2A-8FF1-496E-B3FF-3FAB195D853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67374" y="4435978"/>
            <a:ext cx="2053773" cy="880189"/>
          </a:xfrm>
          <a:prstGeom prst="rect">
            <a:avLst/>
          </a:prstGeom>
          <a:noFill/>
          <a:extLst>
            <a:ext uri="{909E8E84-426E-40DD-AFC4-6F175D3DCCD1}">
              <a14:hiddenFill xmlns:a14="http://schemas.microsoft.com/office/drawing/2010/main">
                <a:solidFill>
                  <a:srgbClr val="FFFFFF"/>
                </a:solidFill>
              </a14:hiddenFill>
            </a:ext>
          </a:extLst>
        </p:spPr>
      </p:pic>
      <p:pic>
        <p:nvPicPr>
          <p:cNvPr id="24" name="Obrázek 23" descr="Obsah obrázku hodiny&#10;&#10;Popis byl vytvořen automaticky">
            <a:extLst>
              <a:ext uri="{FF2B5EF4-FFF2-40B4-BE49-F238E27FC236}">
                <a16:creationId xmlns:a16="http://schemas.microsoft.com/office/drawing/2014/main" id="{94717A94-5E1B-440E-A52F-EDDC9897E90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78506" y="5449517"/>
            <a:ext cx="2777736" cy="1262084"/>
          </a:xfrm>
          <a:prstGeom prst="rect">
            <a:avLst/>
          </a:prstGeom>
        </p:spPr>
      </p:pic>
      <p:sp>
        <p:nvSpPr>
          <p:cNvPr id="26" name="TextovéPole 25">
            <a:extLst>
              <a:ext uri="{FF2B5EF4-FFF2-40B4-BE49-F238E27FC236}">
                <a16:creationId xmlns:a16="http://schemas.microsoft.com/office/drawing/2014/main" id="{F7029CE9-487A-4FD5-9C53-ABA64D05B634}"/>
              </a:ext>
            </a:extLst>
          </p:cNvPr>
          <p:cNvSpPr txBox="1"/>
          <p:nvPr/>
        </p:nvSpPr>
        <p:spPr>
          <a:xfrm>
            <a:off x="222853" y="5809955"/>
            <a:ext cx="3814249" cy="400110"/>
          </a:xfrm>
          <a:prstGeom prst="rect">
            <a:avLst/>
          </a:prstGeom>
          <a:noFill/>
        </p:spPr>
        <p:txBody>
          <a:bodyPr wrap="none" rtlCol="0">
            <a:spAutoFit/>
          </a:bodyPr>
          <a:lstStyle/>
          <a:p>
            <a:r>
              <a:rPr lang="en-US" sz="2000" b="1" dirty="0" err="1"/>
              <a:t>Tlakov</a:t>
            </a:r>
            <a:r>
              <a:rPr lang="cs-CZ" sz="2000" b="1" dirty="0"/>
              <a:t>á brzda železničních vagónů</a:t>
            </a:r>
            <a:endParaRPr lang="en-US" sz="2000" b="1" dirty="0"/>
          </a:p>
        </p:txBody>
      </p:sp>
    </p:spTree>
    <p:extLst>
      <p:ext uri="{BB962C8B-B14F-4D97-AF65-F5344CB8AC3E}">
        <p14:creationId xmlns:p14="http://schemas.microsoft.com/office/powerpoint/2010/main" val="30241064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61E200-65A1-44D3-A5C1-E2B5D368C085}"/>
              </a:ext>
            </a:extLst>
          </p:cNvPr>
          <p:cNvSpPr>
            <a:spLocks noGrp="1"/>
          </p:cNvSpPr>
          <p:nvPr>
            <p:ph type="title"/>
          </p:nvPr>
        </p:nvSpPr>
        <p:spPr>
          <a:xfrm>
            <a:off x="304800" y="346076"/>
            <a:ext cx="4371975" cy="501649"/>
          </a:xfrm>
        </p:spPr>
        <p:txBody>
          <a:bodyPr>
            <a:normAutofit/>
          </a:bodyPr>
          <a:lstStyle/>
          <a:p>
            <a:r>
              <a:rPr lang="cs-CZ" sz="2400" b="1" i="0" dirty="0">
                <a:solidFill>
                  <a:srgbClr val="000000"/>
                </a:solidFill>
                <a:effectLst/>
                <a:latin typeface="+mn-lt"/>
              </a:rPr>
              <a:t>Hydraulický šok („vodní kladivo“)</a:t>
            </a:r>
            <a:endParaRPr lang="cs-CZ" sz="2400" b="1" dirty="0">
              <a:latin typeface="+mn-lt"/>
            </a:endParaRPr>
          </a:p>
        </p:txBody>
      </p:sp>
      <p:sp>
        <p:nvSpPr>
          <p:cNvPr id="7" name="TextovéPole 6">
            <a:extLst>
              <a:ext uri="{FF2B5EF4-FFF2-40B4-BE49-F238E27FC236}">
                <a16:creationId xmlns:a16="http://schemas.microsoft.com/office/drawing/2014/main" id="{7DE9CADA-FFBD-4D93-895B-D79B11923118}"/>
              </a:ext>
            </a:extLst>
          </p:cNvPr>
          <p:cNvSpPr txBox="1"/>
          <p:nvPr/>
        </p:nvSpPr>
        <p:spPr>
          <a:xfrm>
            <a:off x="200025" y="847725"/>
            <a:ext cx="8743950" cy="1938992"/>
          </a:xfrm>
          <a:prstGeom prst="rect">
            <a:avLst/>
          </a:prstGeom>
          <a:noFill/>
        </p:spPr>
        <p:txBody>
          <a:bodyPr wrap="square">
            <a:spAutoFit/>
          </a:bodyPr>
          <a:lstStyle/>
          <a:p>
            <a:pPr algn="just"/>
            <a:r>
              <a:rPr lang="cs-CZ" sz="2000" dirty="0"/>
              <a:t>je tlakový ráz nebo vlna způsobená změnou hybnosti když je tekutina (kapalina nebo plyn) v pohybu nucena zastavit nebo náhle změnit směr. K tomuto jevu obvykle dochází, když </a:t>
            </a:r>
            <a:r>
              <a:rPr lang="cs-CZ" sz="2000" b="0" i="0" dirty="0">
                <a:solidFill>
                  <a:srgbClr val="000000"/>
                </a:solidFill>
                <a:effectLst/>
              </a:rPr>
              <a:t>je potrubí náhle uzavřeno na výstupu (po proudu), množství vody před uzávěrem se stále pohybuje, čímž se vytváří vysoký tlak a výsledná rázová vlna může způsobit hluk a vibrace, případně až prasknutí nebo zhroucení potrubí.</a:t>
            </a:r>
          </a:p>
        </p:txBody>
      </p:sp>
      <p:pic>
        <p:nvPicPr>
          <p:cNvPr id="7170" name="Picture 2" descr="See the source image">
            <a:extLst>
              <a:ext uri="{FF2B5EF4-FFF2-40B4-BE49-F238E27FC236}">
                <a16:creationId xmlns:a16="http://schemas.microsoft.com/office/drawing/2014/main" id="{45D12843-14EE-466D-9F22-11F3B57312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63874"/>
            <a:ext cx="4191000" cy="344805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ee the source image">
            <a:extLst>
              <a:ext uri="{FF2B5EF4-FFF2-40B4-BE49-F238E27FC236}">
                <a16:creationId xmlns:a16="http://schemas.microsoft.com/office/drawing/2014/main" id="{3D602A50-5056-4247-8275-ECFA1C6F85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9043" y="2575856"/>
            <a:ext cx="2361725" cy="205470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0DC3C741-3203-441A-B096-04D50A68AD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6394" y="4630557"/>
            <a:ext cx="2867025" cy="2054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4780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9C7A3B-A136-40BA-B530-056EA03C56CD}"/>
              </a:ext>
            </a:extLst>
          </p:cNvPr>
          <p:cNvSpPr>
            <a:spLocks noGrp="1"/>
          </p:cNvSpPr>
          <p:nvPr>
            <p:ph type="title"/>
          </p:nvPr>
        </p:nvSpPr>
        <p:spPr>
          <a:xfrm>
            <a:off x="190500" y="244634"/>
            <a:ext cx="3600450" cy="507841"/>
          </a:xfrm>
        </p:spPr>
        <p:txBody>
          <a:bodyPr>
            <a:normAutofit/>
          </a:bodyPr>
          <a:lstStyle/>
          <a:p>
            <a:r>
              <a:rPr lang="cs-CZ" sz="2400" b="1" dirty="0">
                <a:latin typeface="+mn-lt"/>
              </a:rPr>
              <a:t>Řezání vodním paprskem</a:t>
            </a:r>
          </a:p>
        </p:txBody>
      </p:sp>
      <p:pic>
        <p:nvPicPr>
          <p:cNvPr id="5122" name="Picture 2">
            <a:extLst>
              <a:ext uri="{FF2B5EF4-FFF2-40B4-BE49-F238E27FC236}">
                <a16:creationId xmlns:a16="http://schemas.microsoft.com/office/drawing/2014/main" id="{F287373C-FD1F-48CA-8EB2-0198DFE97B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4674" y="244634"/>
            <a:ext cx="1876425" cy="4460774"/>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CCDDB1FA-9835-4B9D-8F81-E9FCEC46F4F1}"/>
              </a:ext>
            </a:extLst>
          </p:cNvPr>
          <p:cNvSpPr txBox="1"/>
          <p:nvPr/>
        </p:nvSpPr>
        <p:spPr>
          <a:xfrm>
            <a:off x="6457950" y="4705408"/>
            <a:ext cx="2543174" cy="2062103"/>
          </a:xfrm>
          <a:prstGeom prst="rect">
            <a:avLst/>
          </a:prstGeom>
          <a:noFill/>
        </p:spPr>
        <p:txBody>
          <a:bodyPr wrap="square">
            <a:spAutoFit/>
          </a:bodyPr>
          <a:lstStyle/>
          <a:p>
            <a:r>
              <a:rPr lang="cs-CZ" sz="1600" b="0" i="0" dirty="0">
                <a:solidFill>
                  <a:srgbClr val="202122"/>
                </a:solidFill>
                <a:effectLst/>
              </a:rPr>
              <a:t>1 – vysokotlaký přívod vody</a:t>
            </a:r>
            <a:br>
              <a:rPr lang="cs-CZ" sz="1600" dirty="0"/>
            </a:br>
            <a:r>
              <a:rPr lang="cs-CZ" sz="1600" b="0" i="0" dirty="0">
                <a:solidFill>
                  <a:srgbClr val="202122"/>
                </a:solidFill>
                <a:effectLst/>
              </a:rPr>
              <a:t>2 – rubínová nebo diamantová tryska</a:t>
            </a:r>
            <a:br>
              <a:rPr lang="cs-CZ" sz="1600" dirty="0"/>
            </a:br>
            <a:r>
              <a:rPr lang="cs-CZ" sz="1600" b="0" i="0" dirty="0">
                <a:solidFill>
                  <a:srgbClr val="202122"/>
                </a:solidFill>
                <a:effectLst/>
              </a:rPr>
              <a:t>3 – </a:t>
            </a:r>
            <a:r>
              <a:rPr lang="cs-CZ" sz="1600" b="0" i="0" dirty="0" err="1">
                <a:solidFill>
                  <a:srgbClr val="202122"/>
                </a:solidFill>
                <a:effectLst/>
              </a:rPr>
              <a:t>abrazivo</a:t>
            </a:r>
            <a:br>
              <a:rPr lang="cs-CZ" sz="1600" dirty="0"/>
            </a:br>
            <a:r>
              <a:rPr lang="cs-CZ" sz="1600" b="0" i="0" dirty="0">
                <a:solidFill>
                  <a:srgbClr val="202122"/>
                </a:solidFill>
                <a:effectLst/>
              </a:rPr>
              <a:t>4 – směšovací trubička</a:t>
            </a:r>
            <a:br>
              <a:rPr lang="cs-CZ" sz="1600" dirty="0"/>
            </a:br>
            <a:r>
              <a:rPr lang="cs-CZ" sz="1600" b="0" i="0" dirty="0">
                <a:solidFill>
                  <a:srgbClr val="202122"/>
                </a:solidFill>
                <a:effectLst/>
              </a:rPr>
              <a:t>5 – držák</a:t>
            </a:r>
            <a:br>
              <a:rPr lang="cs-CZ" sz="1600" dirty="0"/>
            </a:br>
            <a:r>
              <a:rPr lang="cs-CZ" sz="1600" b="0" i="0" dirty="0">
                <a:solidFill>
                  <a:srgbClr val="202122"/>
                </a:solidFill>
                <a:effectLst/>
              </a:rPr>
              <a:t>6 – paprsek</a:t>
            </a:r>
            <a:br>
              <a:rPr lang="cs-CZ" sz="1600" dirty="0"/>
            </a:br>
            <a:r>
              <a:rPr lang="cs-CZ" sz="1600" b="0" i="0" dirty="0">
                <a:solidFill>
                  <a:srgbClr val="202122"/>
                </a:solidFill>
                <a:effectLst/>
              </a:rPr>
              <a:t>7 – materiál</a:t>
            </a:r>
            <a:endParaRPr lang="cs-CZ" sz="1600" dirty="0"/>
          </a:p>
        </p:txBody>
      </p:sp>
      <p:sp>
        <p:nvSpPr>
          <p:cNvPr id="8" name="TextovéPole 7">
            <a:extLst>
              <a:ext uri="{FF2B5EF4-FFF2-40B4-BE49-F238E27FC236}">
                <a16:creationId xmlns:a16="http://schemas.microsoft.com/office/drawing/2014/main" id="{C2C2587D-9A38-4CB4-BAEE-65D88B837C46}"/>
              </a:ext>
            </a:extLst>
          </p:cNvPr>
          <p:cNvSpPr txBox="1"/>
          <p:nvPr/>
        </p:nvSpPr>
        <p:spPr>
          <a:xfrm>
            <a:off x="190500" y="767863"/>
            <a:ext cx="6886575" cy="3477875"/>
          </a:xfrm>
          <a:prstGeom prst="rect">
            <a:avLst/>
          </a:prstGeom>
          <a:noFill/>
        </p:spPr>
        <p:txBody>
          <a:bodyPr wrap="square">
            <a:spAutoFit/>
          </a:bodyPr>
          <a:lstStyle/>
          <a:p>
            <a:pPr algn="just"/>
            <a:r>
              <a:rPr lang="cs-CZ" sz="2000" dirty="0"/>
              <a:t>  Podstatou je obrušování děleného materiálu tlakem vodního paprsku. Tento proces je v podstatě stejný jako vodní eroze, ale značně zrychlený a soustředěný do jednoho místa. Pracovní tlak vody se pohybuje v rozmezí 200 – 620 </a:t>
            </a:r>
            <a:r>
              <a:rPr lang="cs-CZ" sz="2000" dirty="0" err="1"/>
              <a:t>MPa</a:t>
            </a:r>
            <a:r>
              <a:rPr lang="cs-CZ" sz="2000" dirty="0"/>
              <a:t>. Tlakovým zdrojem jsou speciální vysokotlaká čerpadla.</a:t>
            </a:r>
          </a:p>
          <a:p>
            <a:pPr algn="just"/>
            <a:r>
              <a:rPr lang="cs-CZ" sz="2000" b="0" i="0" dirty="0">
                <a:effectLst/>
              </a:rPr>
              <a:t>  Při zpracování měkkých materiálů se používá čistý vodní paprsek, pro ostatní případy je třeba použít abrazivní paprsek. Vhodnou abrazivní příměsí je přírodní </a:t>
            </a:r>
            <a:r>
              <a:rPr lang="cs-CZ" sz="2000" b="0" i="0" u="none" strike="noStrike" dirty="0">
                <a:effectLst/>
              </a:rPr>
              <a:t>olivín</a:t>
            </a:r>
            <a:r>
              <a:rPr lang="cs-CZ" sz="2000" b="0" i="0" dirty="0">
                <a:effectLst/>
              </a:rPr>
              <a:t>, přírodní </a:t>
            </a:r>
            <a:r>
              <a:rPr lang="cs-CZ" sz="2000" b="0" i="0" u="none" strike="noStrike" dirty="0">
                <a:effectLst/>
              </a:rPr>
              <a:t>granát</a:t>
            </a:r>
            <a:r>
              <a:rPr lang="cs-CZ" sz="2000" b="0" i="0" dirty="0">
                <a:effectLst/>
              </a:rPr>
              <a:t>, mletý korund, karbid křemíku, diamantový prach – volba závisí na </a:t>
            </a:r>
            <a:r>
              <a:rPr lang="cs-CZ" sz="2000" b="0" i="0" u="none" strike="noStrike" dirty="0">
                <a:effectLst/>
              </a:rPr>
              <a:t>tvrdosti</a:t>
            </a:r>
            <a:r>
              <a:rPr lang="cs-CZ" sz="2000" b="0" i="0" dirty="0">
                <a:effectLst/>
              </a:rPr>
              <a:t> děleného materiálu. Zrnitost abrazivního materiálu je v rozmezí 16 – 63 </a:t>
            </a:r>
            <a:r>
              <a:rPr lang="el-GR" sz="2000" b="0" i="0" dirty="0">
                <a:effectLst/>
              </a:rPr>
              <a:t>μ</a:t>
            </a:r>
            <a:r>
              <a:rPr lang="cs-CZ" sz="2000" b="0" i="0" dirty="0">
                <a:effectLst/>
              </a:rPr>
              <a:t>m.</a:t>
            </a:r>
            <a:endParaRPr lang="cs-CZ" sz="2000" dirty="0"/>
          </a:p>
        </p:txBody>
      </p:sp>
      <p:sp>
        <p:nvSpPr>
          <p:cNvPr id="7" name="TextovéPole 6">
            <a:extLst>
              <a:ext uri="{FF2B5EF4-FFF2-40B4-BE49-F238E27FC236}">
                <a16:creationId xmlns:a16="http://schemas.microsoft.com/office/drawing/2014/main" id="{241CC82F-2C78-4936-96E6-486FBF9BDC50}"/>
              </a:ext>
            </a:extLst>
          </p:cNvPr>
          <p:cNvSpPr txBox="1"/>
          <p:nvPr/>
        </p:nvSpPr>
        <p:spPr>
          <a:xfrm>
            <a:off x="190500" y="4720796"/>
            <a:ext cx="6000750" cy="1015663"/>
          </a:xfrm>
          <a:prstGeom prst="rect">
            <a:avLst/>
          </a:prstGeom>
          <a:noFill/>
        </p:spPr>
        <p:txBody>
          <a:bodyPr wrap="square">
            <a:spAutoFit/>
          </a:bodyPr>
          <a:lstStyle/>
          <a:p>
            <a:r>
              <a:rPr lang="cs-CZ" sz="2000" b="1" i="0" dirty="0">
                <a:solidFill>
                  <a:srgbClr val="000000"/>
                </a:solidFill>
                <a:effectLst/>
              </a:rPr>
              <a:t>Těžba tlakovou vodou</a:t>
            </a:r>
            <a:r>
              <a:rPr lang="cs-CZ" sz="2000" b="0" i="0" dirty="0">
                <a:solidFill>
                  <a:srgbClr val="000000"/>
                </a:solidFill>
                <a:effectLst/>
              </a:rPr>
              <a:t> </a:t>
            </a:r>
            <a:endParaRPr lang="en-US" sz="2000" b="0" i="0" dirty="0">
              <a:solidFill>
                <a:srgbClr val="000000"/>
              </a:solidFill>
              <a:effectLst/>
            </a:endParaRPr>
          </a:p>
          <a:p>
            <a:r>
              <a:rPr lang="en-US" sz="2000" dirty="0">
                <a:solidFill>
                  <a:srgbClr val="000000"/>
                </a:solidFill>
              </a:rPr>
              <a:t>P</a:t>
            </a:r>
            <a:r>
              <a:rPr lang="cs-CZ" sz="2000" b="0" i="0" dirty="0" err="1">
                <a:solidFill>
                  <a:srgbClr val="000000"/>
                </a:solidFill>
                <a:effectLst/>
              </a:rPr>
              <a:t>roud</a:t>
            </a:r>
            <a:r>
              <a:rPr lang="cs-CZ" sz="2000" b="0" i="0" dirty="0">
                <a:solidFill>
                  <a:srgbClr val="000000"/>
                </a:solidFill>
                <a:effectLst/>
              </a:rPr>
              <a:t> vody svojí silou rozrušuje horniny, a umožňuje tak jejich odplavení, nebo snadnější těžbu.</a:t>
            </a:r>
            <a:endParaRPr lang="cs-CZ" sz="2000" dirty="0"/>
          </a:p>
        </p:txBody>
      </p:sp>
    </p:spTree>
    <p:extLst>
      <p:ext uri="{BB962C8B-B14F-4D97-AF65-F5344CB8AC3E}">
        <p14:creationId xmlns:p14="http://schemas.microsoft.com/office/powerpoint/2010/main" val="39616276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07132C87-5C85-4834-819E-3F782866EABA}"/>
              </a:ext>
            </a:extLst>
          </p:cNvPr>
          <p:cNvSpPr txBox="1"/>
          <p:nvPr/>
        </p:nvSpPr>
        <p:spPr>
          <a:xfrm>
            <a:off x="174153" y="1388765"/>
            <a:ext cx="6019800" cy="707886"/>
          </a:xfrm>
          <a:prstGeom prst="rect">
            <a:avLst/>
          </a:prstGeom>
          <a:noFill/>
        </p:spPr>
        <p:txBody>
          <a:bodyPr wrap="square">
            <a:spAutoFit/>
          </a:bodyPr>
          <a:lstStyle/>
          <a:p>
            <a:r>
              <a:rPr lang="cs-CZ" sz="2000" b="0" i="0" dirty="0">
                <a:solidFill>
                  <a:srgbClr val="000000"/>
                </a:solidFill>
                <a:effectLst/>
              </a:rPr>
              <a:t> Rozdíl rychlostí po průtoku tekutiny obloukem je dán vektorovým součtem a výslednicí síly.</a:t>
            </a:r>
            <a:endParaRPr lang="cs-CZ" sz="2000" dirty="0"/>
          </a:p>
        </p:txBody>
      </p:sp>
      <p:pic>
        <p:nvPicPr>
          <p:cNvPr id="70658" name="Picture 2">
            <a:extLst>
              <a:ext uri="{FF2B5EF4-FFF2-40B4-BE49-F238E27FC236}">
                <a16:creationId xmlns:a16="http://schemas.microsoft.com/office/drawing/2014/main" id="{48A760A5-6EC3-4ED9-A0D2-0B4C2CEE57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6475" y="191293"/>
            <a:ext cx="285750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70660" name="Picture 4">
            <a:extLst>
              <a:ext uri="{FF2B5EF4-FFF2-40B4-BE49-F238E27FC236}">
                <a16:creationId xmlns:a16="http://schemas.microsoft.com/office/drawing/2014/main" id="{4325EF8A-BFD4-45FE-BD84-7464D180D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3629" y="2262872"/>
            <a:ext cx="2648594" cy="444320"/>
          </a:xfrm>
          <a:prstGeom prst="rect">
            <a:avLst/>
          </a:prstGeom>
          <a:noFill/>
          <a:extLst>
            <a:ext uri="{909E8E84-426E-40DD-AFC4-6F175D3DCCD1}">
              <a14:hiddenFill xmlns:a14="http://schemas.microsoft.com/office/drawing/2010/main">
                <a:solidFill>
                  <a:srgbClr val="FFFFFF"/>
                </a:solidFill>
              </a14:hiddenFill>
            </a:ext>
          </a:extLst>
        </p:spPr>
      </p:pic>
      <p:pic>
        <p:nvPicPr>
          <p:cNvPr id="70662" name="Picture 6">
            <a:extLst>
              <a:ext uri="{FF2B5EF4-FFF2-40B4-BE49-F238E27FC236}">
                <a16:creationId xmlns:a16="http://schemas.microsoft.com/office/drawing/2014/main" id="{D361F60A-D1E0-4062-A78E-A1C2B12ECA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6709" y="3317983"/>
            <a:ext cx="2857500" cy="426581"/>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C5895D04-E3A0-4327-A5E5-789F1AD84327}"/>
              </a:ext>
            </a:extLst>
          </p:cNvPr>
          <p:cNvSpPr txBox="1"/>
          <p:nvPr/>
        </p:nvSpPr>
        <p:spPr>
          <a:xfrm>
            <a:off x="300037" y="2806755"/>
            <a:ext cx="5572124" cy="400110"/>
          </a:xfrm>
          <a:prstGeom prst="rect">
            <a:avLst/>
          </a:prstGeom>
          <a:noFill/>
        </p:spPr>
        <p:txBody>
          <a:bodyPr wrap="square">
            <a:spAutoFit/>
          </a:bodyPr>
          <a:lstStyle/>
          <a:p>
            <a:r>
              <a:rPr lang="cs-CZ" sz="2000" b="0" i="0" dirty="0">
                <a:solidFill>
                  <a:srgbClr val="000000"/>
                </a:solidFill>
                <a:effectLst/>
              </a:rPr>
              <a:t>Podle 1. impulsové věty je síla působící na oblouk</a:t>
            </a:r>
            <a:endParaRPr lang="cs-CZ" sz="2000" dirty="0"/>
          </a:p>
        </p:txBody>
      </p:sp>
      <p:sp>
        <p:nvSpPr>
          <p:cNvPr id="11" name="Rectangle 7">
            <a:extLst>
              <a:ext uri="{FF2B5EF4-FFF2-40B4-BE49-F238E27FC236}">
                <a16:creationId xmlns:a16="http://schemas.microsoft.com/office/drawing/2014/main" id="{CDCA1D08-4AA5-4757-8EA1-19644F088755}"/>
              </a:ext>
            </a:extLst>
          </p:cNvPr>
          <p:cNvSpPr>
            <a:spLocks noChangeArrowheads="1"/>
          </p:cNvSpPr>
          <p:nvPr/>
        </p:nvSpPr>
        <p:spPr bwMode="auto">
          <a:xfrm>
            <a:off x="174153" y="4235742"/>
            <a:ext cx="8520113"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Vzájemně navazující oblouky (i když jsou spojené přímou trubkou o určité délce) mají vždy reakce od proudění tekutiny ve složce </a:t>
            </a:r>
            <a:r>
              <a:rPr kumimoji="0" lang="cs-CZ" altLang="cs-CZ" sz="2000" b="0" i="1" u="none" strike="noStrike" cap="none" normalizeH="0" baseline="0" dirty="0">
                <a:ln>
                  <a:noFill/>
                </a:ln>
                <a:solidFill>
                  <a:srgbClr val="000000"/>
                </a:solidFill>
                <a:effectLst/>
                <a:latin typeface="+mn-lt"/>
                <a:cs typeface="Times New Roman" panose="02020603050405020304" pitchFamily="18" charset="0"/>
              </a:rPr>
              <a:t>V</a:t>
            </a:r>
            <a:r>
              <a:rPr kumimoji="0" lang="cs-CZ" altLang="cs-CZ" sz="2000" b="0" i="1" u="none" strike="noStrike" cap="none" normalizeH="0" baseline="-30000" dirty="0">
                <a:ln>
                  <a:noFill/>
                </a:ln>
                <a:solidFill>
                  <a:srgbClr val="000000"/>
                </a:solidFill>
                <a:effectLst/>
                <a:latin typeface="+mn-lt"/>
                <a:cs typeface="Times New Roman" panose="02020603050405020304" pitchFamily="18" charset="0"/>
              </a:rPr>
              <a:t>1</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a </a:t>
            </a:r>
            <a:r>
              <a:rPr kumimoji="0" lang="cs-CZ" altLang="cs-CZ" sz="2000" b="0" i="1" u="none" strike="noStrike" cap="none" normalizeH="0" baseline="0" dirty="0">
                <a:ln>
                  <a:noFill/>
                </a:ln>
                <a:solidFill>
                  <a:srgbClr val="000000"/>
                </a:solidFill>
                <a:effectLst/>
                <a:latin typeface="+mn-lt"/>
                <a:cs typeface="Times New Roman" panose="02020603050405020304" pitchFamily="18" charset="0"/>
              </a:rPr>
              <a:t>V</a:t>
            </a:r>
            <a:r>
              <a:rPr kumimoji="0" lang="cs-CZ" altLang="cs-CZ" sz="2000" b="0" i="1" u="none" strike="noStrike" cap="none" normalizeH="0" baseline="-30000" dirty="0">
                <a:ln>
                  <a:noFill/>
                </a:ln>
                <a:solidFill>
                  <a:srgbClr val="000000"/>
                </a:solidFill>
                <a:effectLst/>
                <a:latin typeface="+mn-lt"/>
                <a:cs typeface="Times New Roman" panose="02020603050405020304" pitchFamily="18" charset="0"/>
              </a:rPr>
              <a:t>2</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V uvedené dvojici oblouků se vždy jedna složka uvedené síly vyruší se stejnou složkou síly v druhém koleně, a je to vždy ta složka, která je v ose přímé trubky. </a:t>
            </a:r>
            <a:endParaRPr kumimoji="0" lang="cs-CZ" altLang="cs-CZ" sz="2000" b="0" i="0" u="none" strike="noStrike" cap="none" normalizeH="0" baseline="0" dirty="0">
              <a:ln>
                <a:noFill/>
              </a:ln>
              <a:solidFill>
                <a:schemeClr val="tx1"/>
              </a:solidFill>
              <a:effectLst/>
              <a:latin typeface="+mn-lt"/>
            </a:endParaRPr>
          </a:p>
        </p:txBody>
      </p:sp>
      <p:sp>
        <p:nvSpPr>
          <p:cNvPr id="12" name="TextovéPole 11">
            <a:extLst>
              <a:ext uri="{FF2B5EF4-FFF2-40B4-BE49-F238E27FC236}">
                <a16:creationId xmlns:a16="http://schemas.microsoft.com/office/drawing/2014/main" id="{A62E7A0A-C6CB-446B-A66A-F9E4C468405D}"/>
              </a:ext>
            </a:extLst>
          </p:cNvPr>
          <p:cNvSpPr txBox="1"/>
          <p:nvPr/>
        </p:nvSpPr>
        <p:spPr>
          <a:xfrm>
            <a:off x="300037" y="854784"/>
            <a:ext cx="3581400" cy="400110"/>
          </a:xfrm>
          <a:prstGeom prst="rect">
            <a:avLst/>
          </a:prstGeom>
          <a:noFill/>
        </p:spPr>
        <p:txBody>
          <a:bodyPr wrap="square">
            <a:spAutoFit/>
          </a:bodyPr>
          <a:lstStyle/>
          <a:p>
            <a:r>
              <a:rPr lang="cs-CZ" sz="2000" b="1" i="0" dirty="0">
                <a:solidFill>
                  <a:srgbClr val="000000"/>
                </a:solidFill>
                <a:effectLst/>
              </a:rPr>
              <a:t>Průtok tekutiny obloukem </a:t>
            </a:r>
            <a:endParaRPr lang="cs-CZ" sz="2000" b="1" dirty="0"/>
          </a:p>
        </p:txBody>
      </p:sp>
      <p:sp>
        <p:nvSpPr>
          <p:cNvPr id="13" name="TextovéPole 12">
            <a:extLst>
              <a:ext uri="{FF2B5EF4-FFF2-40B4-BE49-F238E27FC236}">
                <a16:creationId xmlns:a16="http://schemas.microsoft.com/office/drawing/2014/main" id="{4304906C-EE8E-4EAC-8A5F-A9B6FC805684}"/>
              </a:ext>
            </a:extLst>
          </p:cNvPr>
          <p:cNvSpPr txBox="1"/>
          <p:nvPr/>
        </p:nvSpPr>
        <p:spPr>
          <a:xfrm>
            <a:off x="133350" y="3790098"/>
            <a:ext cx="8810625" cy="400110"/>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Směr a orientace síly je stejný jako směr a orientace výslednice síly </a:t>
            </a:r>
            <a:r>
              <a:rPr kumimoji="0" lang="el-GR" altLang="cs-CZ" sz="2000" b="0" i="1" u="none" strike="noStrike" cap="none" normalizeH="0" baseline="0" dirty="0">
                <a:ln>
                  <a:noFill/>
                </a:ln>
                <a:solidFill>
                  <a:srgbClr val="000000"/>
                </a:solidFill>
                <a:effectLst/>
                <a:latin typeface="+mn-lt"/>
                <a:cs typeface="Times New Roman" panose="02020603050405020304" pitchFamily="18" charset="0"/>
              </a:rPr>
              <a:t>Δ</a:t>
            </a:r>
            <a:r>
              <a:rPr kumimoji="0" lang="cs-CZ" altLang="cs-CZ" sz="2000" b="0" i="1" u="none" strike="noStrike" cap="none" normalizeH="0" baseline="0" dirty="0">
                <a:ln>
                  <a:noFill/>
                </a:ln>
                <a:solidFill>
                  <a:srgbClr val="000000"/>
                </a:solidFill>
                <a:effectLst/>
                <a:latin typeface="+mn-lt"/>
                <a:cs typeface="Times New Roman" panose="02020603050405020304" pitchFamily="18" charset="0"/>
              </a:rPr>
              <a:t>v</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a:t>
            </a:r>
            <a:endParaRPr kumimoji="0" lang="cs-CZ" altLang="cs-CZ" sz="2000" b="0" i="0" u="none" strike="noStrike" cap="none" normalizeH="0" baseline="0" dirty="0">
              <a:ln>
                <a:noFill/>
              </a:ln>
              <a:solidFill>
                <a:schemeClr val="tx1"/>
              </a:solidFill>
              <a:effectLst/>
              <a:latin typeface="+mn-lt"/>
            </a:endParaRPr>
          </a:p>
        </p:txBody>
      </p:sp>
      <p:pic>
        <p:nvPicPr>
          <p:cNvPr id="4" name="Picture 2">
            <a:extLst>
              <a:ext uri="{FF2B5EF4-FFF2-40B4-BE49-F238E27FC236}">
                <a16:creationId xmlns:a16="http://schemas.microsoft.com/office/drawing/2014/main" id="{F2A5CE9A-D53D-42D3-B53A-69DD263CBA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0663" y="5253099"/>
            <a:ext cx="3476625" cy="15049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a:extLst>
              <a:ext uri="{FF2B5EF4-FFF2-40B4-BE49-F238E27FC236}">
                <a16:creationId xmlns:a16="http://schemas.microsoft.com/office/drawing/2014/main" id="{DE2A4CC8-BE3E-4E1A-A239-D8F929479ED9}"/>
              </a:ext>
            </a:extLst>
          </p:cNvPr>
          <p:cNvSpPr txBox="1"/>
          <p:nvPr/>
        </p:nvSpPr>
        <p:spPr>
          <a:xfrm>
            <a:off x="300037" y="5872224"/>
            <a:ext cx="4572000" cy="707886"/>
          </a:xfrm>
          <a:prstGeom prst="rect">
            <a:avLst/>
          </a:prstGeom>
          <a:noFill/>
        </p:spPr>
        <p:txBody>
          <a:bodyPr wrap="square">
            <a:spAutoFit/>
          </a:bodyPr>
          <a:lstStyle/>
          <a:p>
            <a:r>
              <a:rPr lang="cs-CZ" sz="2000" b="0" i="0" dirty="0">
                <a:solidFill>
                  <a:srgbClr val="333333"/>
                </a:solidFill>
                <a:effectLst/>
              </a:rPr>
              <a:t>Síla</a:t>
            </a:r>
            <a:r>
              <a:rPr lang="cs-CZ" sz="2000" b="0" i="0" cap="all" dirty="0">
                <a:solidFill>
                  <a:srgbClr val="333333"/>
                </a:solidFill>
                <a:effectLst/>
              </a:rPr>
              <a:t> </a:t>
            </a:r>
            <a:r>
              <a:rPr lang="cs-CZ" sz="2000" b="0" i="1" cap="all" dirty="0">
                <a:solidFill>
                  <a:srgbClr val="333333"/>
                </a:solidFill>
                <a:effectLst/>
              </a:rPr>
              <a:t>F</a:t>
            </a:r>
            <a:r>
              <a:rPr lang="cs-CZ" sz="2000" b="0" i="1" cap="all" baseline="-25000" dirty="0">
                <a:solidFill>
                  <a:srgbClr val="333333"/>
                </a:solidFill>
                <a:effectLst/>
              </a:rPr>
              <a:t>X</a:t>
            </a:r>
            <a:r>
              <a:rPr lang="cs-CZ" sz="2000" b="0" i="0" cap="all" dirty="0">
                <a:solidFill>
                  <a:srgbClr val="333333"/>
                </a:solidFill>
                <a:effectLst/>
              </a:rPr>
              <a:t> </a:t>
            </a:r>
            <a:r>
              <a:rPr lang="cs-CZ" sz="2000" b="0" i="0" dirty="0">
                <a:solidFill>
                  <a:srgbClr val="333333"/>
                </a:solidFill>
                <a:effectLst/>
              </a:rPr>
              <a:t>namáhá tedy potrubí mezi nimi na tah. </a:t>
            </a:r>
            <a:endParaRPr lang="cs-CZ" sz="2000" dirty="0"/>
          </a:p>
        </p:txBody>
      </p:sp>
      <p:sp>
        <p:nvSpPr>
          <p:cNvPr id="18" name="Nadpis 1">
            <a:extLst>
              <a:ext uri="{FF2B5EF4-FFF2-40B4-BE49-F238E27FC236}">
                <a16:creationId xmlns:a16="http://schemas.microsoft.com/office/drawing/2014/main" id="{1B7F771C-B5BC-4575-B91F-484034B50AE0}"/>
              </a:ext>
            </a:extLst>
          </p:cNvPr>
          <p:cNvSpPr>
            <a:spLocks noGrp="1"/>
          </p:cNvSpPr>
          <p:nvPr>
            <p:ph type="title"/>
          </p:nvPr>
        </p:nvSpPr>
        <p:spPr>
          <a:xfrm>
            <a:off x="300037" y="217852"/>
            <a:ext cx="4805363" cy="441490"/>
          </a:xfrm>
        </p:spPr>
        <p:txBody>
          <a:bodyPr>
            <a:normAutofit/>
          </a:bodyPr>
          <a:lstStyle/>
          <a:p>
            <a:r>
              <a:rPr lang="cs-CZ" sz="2400" b="1" dirty="0">
                <a:latin typeface="+mn-lt"/>
              </a:rPr>
              <a:t>Zákon zachování hybnosti u kapalin</a:t>
            </a:r>
          </a:p>
        </p:txBody>
      </p:sp>
    </p:spTree>
    <p:extLst>
      <p:ext uri="{BB962C8B-B14F-4D97-AF65-F5344CB8AC3E}">
        <p14:creationId xmlns:p14="http://schemas.microsoft.com/office/powerpoint/2010/main" val="4547645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egnerovo kolo">
            <a:extLst>
              <a:ext uri="{FF2B5EF4-FFF2-40B4-BE49-F238E27FC236}">
                <a16:creationId xmlns:a16="http://schemas.microsoft.com/office/drawing/2014/main" id="{2DD2FA58-BD1C-40F4-8AB8-245F4EDD6D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7900" y="280847"/>
            <a:ext cx="2895600" cy="2828925"/>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4402E9DD-827F-4956-A2FD-B376C81B06C2}"/>
              </a:ext>
            </a:extLst>
          </p:cNvPr>
          <p:cNvSpPr txBox="1"/>
          <p:nvPr/>
        </p:nvSpPr>
        <p:spPr>
          <a:xfrm>
            <a:off x="290513" y="280847"/>
            <a:ext cx="1820627" cy="400110"/>
          </a:xfrm>
          <a:prstGeom prst="rect">
            <a:avLst/>
          </a:prstGeom>
          <a:noFill/>
        </p:spPr>
        <p:txBody>
          <a:bodyPr wrap="none" rtlCol="0">
            <a:spAutoFit/>
          </a:bodyPr>
          <a:lstStyle/>
          <a:p>
            <a:r>
              <a:rPr lang="cs-CZ" sz="2000" b="1" dirty="0" err="1"/>
              <a:t>Segnerovo</a:t>
            </a:r>
            <a:r>
              <a:rPr lang="cs-CZ" sz="2000" b="1" dirty="0"/>
              <a:t> kolo</a:t>
            </a:r>
          </a:p>
        </p:txBody>
      </p:sp>
      <p:sp>
        <p:nvSpPr>
          <p:cNvPr id="8" name="TextovéPole 7">
            <a:extLst>
              <a:ext uri="{FF2B5EF4-FFF2-40B4-BE49-F238E27FC236}">
                <a16:creationId xmlns:a16="http://schemas.microsoft.com/office/drawing/2014/main" id="{4AFF52DD-911C-4130-A539-7771AAC89312}"/>
              </a:ext>
            </a:extLst>
          </p:cNvPr>
          <p:cNvSpPr txBox="1"/>
          <p:nvPr/>
        </p:nvSpPr>
        <p:spPr>
          <a:xfrm>
            <a:off x="190500" y="938402"/>
            <a:ext cx="5753009" cy="1631216"/>
          </a:xfrm>
          <a:prstGeom prst="rect">
            <a:avLst/>
          </a:prstGeom>
          <a:noFill/>
        </p:spPr>
        <p:txBody>
          <a:bodyPr wrap="square">
            <a:spAutoFit/>
          </a:bodyPr>
          <a:lstStyle/>
          <a:p>
            <a:pPr algn="just"/>
            <a:r>
              <a:rPr lang="cs-CZ" sz="2000" b="0" i="0" dirty="0">
                <a:solidFill>
                  <a:srgbClr val="000000"/>
                </a:solidFill>
                <a:effectLst/>
              </a:rPr>
              <a:t>Voda je přiváděna středem stroje do hlavice a odtud k několika dýzám na obvodu oběžného kola, kde prudce vytéká. Tím dochází ke vzniku reakční síly v opačném směru, která </a:t>
            </a:r>
            <a:r>
              <a:rPr lang="cs-CZ" sz="2000" b="0" i="0" dirty="0" err="1">
                <a:solidFill>
                  <a:srgbClr val="000000"/>
                </a:solidFill>
                <a:effectLst/>
              </a:rPr>
              <a:t>začně</a:t>
            </a:r>
            <a:r>
              <a:rPr lang="cs-CZ" sz="2000" b="0" i="0" dirty="0">
                <a:solidFill>
                  <a:srgbClr val="000000"/>
                </a:solidFill>
                <a:effectLst/>
              </a:rPr>
              <a:t> oběžným kolem se soustavou trysek otáčet.</a:t>
            </a:r>
            <a:endParaRPr lang="cs-CZ" sz="2000" dirty="0"/>
          </a:p>
        </p:txBody>
      </p:sp>
      <p:pic>
        <p:nvPicPr>
          <p:cNvPr id="6" name="Picture 2">
            <a:extLst>
              <a:ext uri="{FF2B5EF4-FFF2-40B4-BE49-F238E27FC236}">
                <a16:creationId xmlns:a16="http://schemas.microsoft.com/office/drawing/2014/main" id="{2106CB44-DCD6-467D-96ED-0B14834545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4289427"/>
            <a:ext cx="2928937" cy="22780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84F5561A-E2C2-4F10-ADB6-3C7081806A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3108" y="4289427"/>
            <a:ext cx="3128962" cy="2346722"/>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D303F828-F0B7-4E29-8703-709192818ABA}"/>
              </a:ext>
            </a:extLst>
          </p:cNvPr>
          <p:cNvSpPr txBox="1"/>
          <p:nvPr/>
        </p:nvSpPr>
        <p:spPr>
          <a:xfrm>
            <a:off x="190500" y="3239466"/>
            <a:ext cx="8643935" cy="1015663"/>
          </a:xfrm>
          <a:prstGeom prst="rect">
            <a:avLst/>
          </a:prstGeom>
          <a:noFill/>
        </p:spPr>
        <p:txBody>
          <a:bodyPr wrap="square">
            <a:spAutoFit/>
          </a:bodyPr>
          <a:lstStyle/>
          <a:p>
            <a:r>
              <a:rPr lang="cs-CZ" sz="2000" dirty="0" err="1"/>
              <a:t>Segnerovo</a:t>
            </a:r>
            <a:r>
              <a:rPr lang="cs-CZ" sz="2000" dirty="0"/>
              <a:t> kolo se používá ke skrápění </a:t>
            </a:r>
            <a:r>
              <a:rPr lang="cs-CZ" sz="2000" b="0" i="0" dirty="0">
                <a:solidFill>
                  <a:srgbClr val="333333"/>
                </a:solidFill>
                <a:effectLst/>
              </a:rPr>
              <a:t>biologických filtrů (</a:t>
            </a:r>
            <a:r>
              <a:rPr lang="cs-CZ" sz="2000" b="0" i="0" dirty="0" err="1">
                <a:solidFill>
                  <a:srgbClr val="333333"/>
                </a:solidFill>
                <a:effectLst/>
              </a:rPr>
              <a:t>biofiltrů</a:t>
            </a:r>
            <a:r>
              <a:rPr lang="cs-CZ" sz="2000" b="0" i="0" dirty="0">
                <a:solidFill>
                  <a:srgbClr val="333333"/>
                </a:solidFill>
                <a:effectLst/>
              </a:rPr>
              <a:t>) používaných při biologickém čištění vody. Jsou to nádrže vyplněné kusovým materiálem, který je zkrápěn mechanicky předčištěnou odpadní vodou. </a:t>
            </a:r>
            <a:endParaRPr lang="cs-CZ" sz="2000" dirty="0"/>
          </a:p>
        </p:txBody>
      </p:sp>
    </p:spTree>
    <p:extLst>
      <p:ext uri="{BB962C8B-B14F-4D97-AF65-F5344CB8AC3E}">
        <p14:creationId xmlns:p14="http://schemas.microsoft.com/office/powerpoint/2010/main" val="20360826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Obnovitelne zdroje energie » Vodná energia">
            <a:extLst>
              <a:ext uri="{FF2B5EF4-FFF2-40B4-BE49-F238E27FC236}">
                <a16:creationId xmlns:a16="http://schemas.microsoft.com/office/drawing/2014/main" id="{AFE132A6-0589-43B5-9DD5-3F9AF5B42F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4725" y="4723551"/>
            <a:ext cx="3752660" cy="192966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Peltonova turbína">
            <a:extLst>
              <a:ext uri="{FF2B5EF4-FFF2-40B4-BE49-F238E27FC236}">
                <a16:creationId xmlns:a16="http://schemas.microsoft.com/office/drawing/2014/main" id="{52EDA68D-198D-4B87-A14D-8F8E0A1A50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6162" y="4748582"/>
            <a:ext cx="1595438" cy="1904631"/>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624EC14A-BE18-4B0E-8E74-C2025AFC5A37}"/>
              </a:ext>
            </a:extLst>
          </p:cNvPr>
          <p:cNvSpPr txBox="1"/>
          <p:nvPr/>
        </p:nvSpPr>
        <p:spPr>
          <a:xfrm>
            <a:off x="276225" y="4553882"/>
            <a:ext cx="2809875" cy="1938992"/>
          </a:xfrm>
          <a:prstGeom prst="rect">
            <a:avLst/>
          </a:prstGeom>
          <a:noFill/>
        </p:spPr>
        <p:txBody>
          <a:bodyPr wrap="square">
            <a:spAutoFit/>
          </a:bodyPr>
          <a:lstStyle/>
          <a:p>
            <a:pPr algn="just"/>
            <a:r>
              <a:rPr lang="cs-CZ" sz="2000" b="1" dirty="0" err="1"/>
              <a:t>Peltonova</a:t>
            </a:r>
            <a:r>
              <a:rPr lang="cs-CZ" sz="2000" b="1" dirty="0"/>
              <a:t> turbína </a:t>
            </a:r>
            <a:r>
              <a:rPr lang="cs-CZ" sz="2000" dirty="0"/>
              <a:t>je rovnotlaká turbína s parciálním tangenciálním ostřikem. Používá se pro vysoký spád vody a malý průtok.</a:t>
            </a:r>
          </a:p>
        </p:txBody>
      </p:sp>
      <p:pic>
        <p:nvPicPr>
          <p:cNvPr id="8202" name="Picture 10" descr="See the source image">
            <a:extLst>
              <a:ext uri="{FF2B5EF4-FFF2-40B4-BE49-F238E27FC236}">
                <a16:creationId xmlns:a16="http://schemas.microsoft.com/office/drawing/2014/main" id="{6946E1BE-8F81-459B-804D-618159A2B9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9588" y="488634"/>
            <a:ext cx="2318644" cy="1375274"/>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See the source image">
            <a:extLst>
              <a:ext uri="{FF2B5EF4-FFF2-40B4-BE49-F238E27FC236}">
                <a16:creationId xmlns:a16="http://schemas.microsoft.com/office/drawing/2014/main" id="{A6FCADF2-C0EB-4D9E-A373-E1FA46D5CF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5489" y="2244670"/>
            <a:ext cx="2734713" cy="2073088"/>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5D37A450-4944-4881-96EA-E1D78754519F}"/>
              </a:ext>
            </a:extLst>
          </p:cNvPr>
          <p:cNvPicPr>
            <a:picLocks noChangeAspect="1"/>
          </p:cNvPicPr>
          <p:nvPr/>
        </p:nvPicPr>
        <p:blipFill>
          <a:blip r:embed="rId6"/>
          <a:stretch>
            <a:fillRect/>
          </a:stretch>
        </p:blipFill>
        <p:spPr>
          <a:xfrm>
            <a:off x="276225" y="2041727"/>
            <a:ext cx="2508542" cy="2073087"/>
          </a:xfrm>
          <a:prstGeom prst="rect">
            <a:avLst/>
          </a:prstGeom>
        </p:spPr>
      </p:pic>
      <p:sp>
        <p:nvSpPr>
          <p:cNvPr id="9" name="TextovéPole 8">
            <a:extLst>
              <a:ext uri="{FF2B5EF4-FFF2-40B4-BE49-F238E27FC236}">
                <a16:creationId xmlns:a16="http://schemas.microsoft.com/office/drawing/2014/main" id="{85F9F46F-8985-4CEA-9DEA-D5C87B3FDE81}"/>
              </a:ext>
            </a:extLst>
          </p:cNvPr>
          <p:cNvSpPr txBox="1"/>
          <p:nvPr/>
        </p:nvSpPr>
        <p:spPr>
          <a:xfrm>
            <a:off x="276225" y="285750"/>
            <a:ext cx="2850139" cy="461665"/>
          </a:xfrm>
          <a:prstGeom prst="rect">
            <a:avLst/>
          </a:prstGeom>
          <a:noFill/>
        </p:spPr>
        <p:txBody>
          <a:bodyPr wrap="none" rtlCol="0">
            <a:spAutoFit/>
          </a:bodyPr>
          <a:lstStyle/>
          <a:p>
            <a:r>
              <a:rPr lang="cs-CZ" sz="2400" b="1" dirty="0"/>
              <a:t>Tlak proudu kapaliny</a:t>
            </a:r>
          </a:p>
        </p:txBody>
      </p:sp>
      <p:sp>
        <p:nvSpPr>
          <p:cNvPr id="10" name="TextovéPole 9">
            <a:extLst>
              <a:ext uri="{FF2B5EF4-FFF2-40B4-BE49-F238E27FC236}">
                <a16:creationId xmlns:a16="http://schemas.microsoft.com/office/drawing/2014/main" id="{9581F09F-9A84-4EB6-954B-64F15969E940}"/>
              </a:ext>
            </a:extLst>
          </p:cNvPr>
          <p:cNvSpPr txBox="1"/>
          <p:nvPr/>
        </p:nvSpPr>
        <p:spPr>
          <a:xfrm>
            <a:off x="3338514" y="1024826"/>
            <a:ext cx="2466975" cy="707886"/>
          </a:xfrm>
          <a:prstGeom prst="rect">
            <a:avLst/>
          </a:prstGeom>
          <a:noFill/>
        </p:spPr>
        <p:txBody>
          <a:bodyPr wrap="square" rtlCol="0">
            <a:spAutoFit/>
          </a:bodyPr>
          <a:lstStyle/>
          <a:p>
            <a:r>
              <a:rPr lang="cs-CZ" sz="2000" dirty="0"/>
              <a:t>F = m . a = m . v/t = m/t . v = </a:t>
            </a:r>
            <a:r>
              <a:rPr lang="cs-CZ" sz="2000" dirty="0" err="1"/>
              <a:t>Q</a:t>
            </a:r>
            <a:r>
              <a:rPr lang="cs-CZ" sz="2000" baseline="-25000" dirty="0" err="1"/>
              <a:t>m</a:t>
            </a:r>
            <a:r>
              <a:rPr lang="cs-CZ" sz="2000" dirty="0"/>
              <a:t> . v</a:t>
            </a:r>
            <a:endParaRPr lang="cs-CZ" sz="2000" u="sng" dirty="0"/>
          </a:p>
        </p:txBody>
      </p:sp>
      <p:sp>
        <p:nvSpPr>
          <p:cNvPr id="18" name="TextovéPole 17">
            <a:extLst>
              <a:ext uri="{FF2B5EF4-FFF2-40B4-BE49-F238E27FC236}">
                <a16:creationId xmlns:a16="http://schemas.microsoft.com/office/drawing/2014/main" id="{50990FF1-5C34-40FC-A916-A6C28C1E699F}"/>
              </a:ext>
            </a:extLst>
          </p:cNvPr>
          <p:cNvSpPr txBox="1"/>
          <p:nvPr/>
        </p:nvSpPr>
        <p:spPr>
          <a:xfrm>
            <a:off x="3338514" y="2357883"/>
            <a:ext cx="3493511" cy="400110"/>
          </a:xfrm>
          <a:prstGeom prst="rect">
            <a:avLst/>
          </a:prstGeom>
          <a:noFill/>
        </p:spPr>
        <p:txBody>
          <a:bodyPr wrap="square">
            <a:spAutoFit/>
          </a:bodyPr>
          <a:lstStyle/>
          <a:p>
            <a:r>
              <a:rPr lang="cs-CZ" sz="2000" dirty="0"/>
              <a:t>F = </a:t>
            </a:r>
            <a:r>
              <a:rPr lang="cs-CZ" sz="2000" dirty="0" err="1"/>
              <a:t>Q</a:t>
            </a:r>
            <a:r>
              <a:rPr lang="cs-CZ" sz="2000" baseline="-25000" dirty="0" err="1"/>
              <a:t>m</a:t>
            </a:r>
            <a:r>
              <a:rPr lang="cs-CZ" sz="2000" dirty="0"/>
              <a:t> . v . sin</a:t>
            </a:r>
            <a:r>
              <a:rPr lang="el-GR" sz="2000" dirty="0"/>
              <a:t>θ</a:t>
            </a:r>
            <a:endParaRPr lang="cs-CZ" sz="2000" u="sng" dirty="0"/>
          </a:p>
        </p:txBody>
      </p:sp>
    </p:spTree>
    <p:extLst>
      <p:ext uri="{BB962C8B-B14F-4D97-AF65-F5344CB8AC3E}">
        <p14:creationId xmlns:p14="http://schemas.microsoft.com/office/powerpoint/2010/main" val="23603840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84A006D-CA3F-4B9A-9A04-E5CB38FE0299}"/>
              </a:ext>
            </a:extLst>
          </p:cNvPr>
          <p:cNvSpPr txBox="1"/>
          <p:nvPr/>
        </p:nvSpPr>
        <p:spPr>
          <a:xfrm>
            <a:off x="359756" y="253114"/>
            <a:ext cx="1059201" cy="461665"/>
          </a:xfrm>
          <a:prstGeom prst="rect">
            <a:avLst/>
          </a:prstGeom>
          <a:noFill/>
        </p:spPr>
        <p:txBody>
          <a:bodyPr wrap="none" rtlCol="0">
            <a:spAutoFit/>
          </a:bodyPr>
          <a:lstStyle/>
          <a:p>
            <a:r>
              <a:rPr lang="cs-CZ" sz="2400" b="1" dirty="0"/>
              <a:t>Raketa</a:t>
            </a:r>
            <a:endParaRPr lang="en-US" sz="2400" b="1" dirty="0"/>
          </a:p>
        </p:txBody>
      </p:sp>
      <p:sp>
        <p:nvSpPr>
          <p:cNvPr id="5" name="Obdélník 4">
            <a:extLst>
              <a:ext uri="{FF2B5EF4-FFF2-40B4-BE49-F238E27FC236}">
                <a16:creationId xmlns:a16="http://schemas.microsoft.com/office/drawing/2014/main" id="{DF4C0A42-8F7C-48A7-AB44-89EF11179378}"/>
              </a:ext>
            </a:extLst>
          </p:cNvPr>
          <p:cNvSpPr/>
          <p:nvPr/>
        </p:nvSpPr>
        <p:spPr>
          <a:xfrm>
            <a:off x="307133" y="2494806"/>
            <a:ext cx="4676775" cy="1631216"/>
          </a:xfrm>
          <a:prstGeom prst="rect">
            <a:avLst/>
          </a:prstGeom>
        </p:spPr>
        <p:txBody>
          <a:bodyPr wrap="square">
            <a:spAutoFit/>
          </a:bodyPr>
          <a:lstStyle/>
          <a:p>
            <a:pPr algn="just"/>
            <a:r>
              <a:rPr lang="cs-CZ" sz="2000" dirty="0"/>
              <a:t>Vzduch uvnitř </a:t>
            </a:r>
            <a:r>
              <a:rPr lang="cs-CZ" sz="2000" b="1" dirty="0"/>
              <a:t>balónku</a:t>
            </a:r>
            <a:r>
              <a:rPr lang="cs-CZ" sz="2000" dirty="0"/>
              <a:t> je tlačen gumovými stěnami. Vzduch </a:t>
            </a:r>
            <a:r>
              <a:rPr lang="en-US" sz="2000" dirty="0"/>
              <a:t> </a:t>
            </a:r>
            <a:r>
              <a:rPr lang="cs-CZ" sz="2000" dirty="0"/>
              <a:t>reaguje opačnou silou, takže síly se tak vyrovnávají</a:t>
            </a:r>
            <a:r>
              <a:rPr lang="en-US" sz="2000" dirty="0"/>
              <a:t>. </a:t>
            </a:r>
            <a:r>
              <a:rPr lang="cs-CZ" sz="2000" dirty="0"/>
              <a:t>Pokud se uvolní výpusť balónku</a:t>
            </a:r>
            <a:r>
              <a:rPr lang="en-US" sz="2000" dirty="0"/>
              <a:t>, </a:t>
            </a:r>
            <a:r>
              <a:rPr lang="cs-CZ" sz="2000" dirty="0"/>
              <a:t>vzduch jím uniká a balónek se pohybuje opačným směrem</a:t>
            </a:r>
            <a:r>
              <a:rPr lang="en-US" sz="2000" dirty="0"/>
              <a:t>.</a:t>
            </a:r>
            <a:endParaRPr lang="cs-CZ" sz="2000" dirty="0"/>
          </a:p>
        </p:txBody>
      </p:sp>
      <p:pic>
        <p:nvPicPr>
          <p:cNvPr id="3" name="Obrázek 2">
            <a:extLst>
              <a:ext uri="{FF2B5EF4-FFF2-40B4-BE49-F238E27FC236}">
                <a16:creationId xmlns:a16="http://schemas.microsoft.com/office/drawing/2014/main" id="{E491E42B-AA4C-4B87-9E45-9D21CFF21BFF}"/>
              </a:ext>
            </a:extLst>
          </p:cNvPr>
          <p:cNvPicPr>
            <a:picLocks noChangeAspect="1"/>
          </p:cNvPicPr>
          <p:nvPr/>
        </p:nvPicPr>
        <p:blipFill>
          <a:blip r:embed="rId2"/>
          <a:stretch>
            <a:fillRect/>
          </a:stretch>
        </p:blipFill>
        <p:spPr>
          <a:xfrm>
            <a:off x="6951389" y="1962565"/>
            <a:ext cx="1885478" cy="2308324"/>
          </a:xfrm>
          <a:prstGeom prst="rect">
            <a:avLst/>
          </a:prstGeom>
        </p:spPr>
      </p:pic>
      <p:sp>
        <p:nvSpPr>
          <p:cNvPr id="9" name="TextovéPole 8">
            <a:extLst>
              <a:ext uri="{FF2B5EF4-FFF2-40B4-BE49-F238E27FC236}">
                <a16:creationId xmlns:a16="http://schemas.microsoft.com/office/drawing/2014/main" id="{0E1CFAA9-CC23-4ED0-993E-DBBF03B005D9}"/>
              </a:ext>
            </a:extLst>
          </p:cNvPr>
          <p:cNvSpPr txBox="1"/>
          <p:nvPr/>
        </p:nvSpPr>
        <p:spPr>
          <a:xfrm>
            <a:off x="359756" y="908673"/>
            <a:ext cx="8441344" cy="1323439"/>
          </a:xfrm>
          <a:prstGeom prst="rect">
            <a:avLst/>
          </a:prstGeom>
          <a:noFill/>
        </p:spPr>
        <p:txBody>
          <a:bodyPr wrap="square">
            <a:spAutoFit/>
          </a:bodyPr>
          <a:lstStyle/>
          <a:p>
            <a:pPr algn="just"/>
            <a:r>
              <a:rPr lang="cs-CZ" sz="2000" b="1" i="0" dirty="0">
                <a:solidFill>
                  <a:srgbClr val="202122"/>
                </a:solidFill>
                <a:effectLst/>
              </a:rPr>
              <a:t>Raketa</a:t>
            </a:r>
            <a:r>
              <a:rPr lang="cs-CZ" sz="2000" b="0" i="0" dirty="0">
                <a:solidFill>
                  <a:srgbClr val="202122"/>
                </a:solidFill>
                <a:effectLst/>
              </a:rPr>
              <a:t> je létající stroj, který se pohybuje pouze na principu akce a reakce. </a:t>
            </a:r>
            <a:r>
              <a:rPr lang="cs-CZ" sz="2000" dirty="0"/>
              <a:t>Nejjednodušší konstrukcí rakety je např. komora naplněná stlačeným plynem</a:t>
            </a:r>
            <a:r>
              <a:rPr lang="en-US" sz="2000" dirty="0"/>
              <a:t>. </a:t>
            </a:r>
            <a:r>
              <a:rPr lang="cs-CZ" sz="2000" dirty="0"/>
              <a:t>Malý otvor dovoluje plynu unikat a vzniká síla táhnoucí raketu opačným směrem</a:t>
            </a:r>
            <a:r>
              <a:rPr lang="en-US" sz="2000" dirty="0"/>
              <a:t>. </a:t>
            </a:r>
            <a:r>
              <a:rPr lang="cs-CZ" sz="2000" b="0" i="0" dirty="0">
                <a:solidFill>
                  <a:srgbClr val="202122"/>
                </a:solidFill>
                <a:effectLst/>
              </a:rPr>
              <a:t> </a:t>
            </a:r>
            <a:endParaRPr lang="cs-CZ" sz="2000" dirty="0"/>
          </a:p>
        </p:txBody>
      </p:sp>
      <p:sp>
        <p:nvSpPr>
          <p:cNvPr id="10" name="TextovéPole 9">
            <a:extLst>
              <a:ext uri="{FF2B5EF4-FFF2-40B4-BE49-F238E27FC236}">
                <a16:creationId xmlns:a16="http://schemas.microsoft.com/office/drawing/2014/main" id="{BE43F06E-1316-40B5-9D0C-5BE141A11DA6}"/>
              </a:ext>
            </a:extLst>
          </p:cNvPr>
          <p:cNvSpPr txBox="1"/>
          <p:nvPr/>
        </p:nvSpPr>
        <p:spPr>
          <a:xfrm>
            <a:off x="359756" y="4270889"/>
            <a:ext cx="6145819" cy="1323439"/>
          </a:xfrm>
          <a:prstGeom prst="rect">
            <a:avLst/>
          </a:prstGeom>
          <a:noFill/>
        </p:spPr>
        <p:txBody>
          <a:bodyPr wrap="square">
            <a:spAutoFit/>
          </a:bodyPr>
          <a:lstStyle/>
          <a:p>
            <a:pPr algn="just"/>
            <a:r>
              <a:rPr lang="cs-CZ" sz="2000" b="1" i="0" dirty="0">
                <a:effectLst/>
              </a:rPr>
              <a:t>Vodní raketa</a:t>
            </a:r>
            <a:r>
              <a:rPr lang="cs-CZ" sz="2000" b="0" i="0" dirty="0">
                <a:effectLst/>
              </a:rPr>
              <a:t> je </a:t>
            </a:r>
            <a:r>
              <a:rPr lang="cs-CZ" sz="2000" b="0" i="0" u="none" strike="noStrike" dirty="0">
                <a:effectLst/>
              </a:rPr>
              <a:t>raketa</a:t>
            </a:r>
            <a:r>
              <a:rPr lang="cs-CZ" sz="2000" b="0" i="0" dirty="0">
                <a:effectLst/>
              </a:rPr>
              <a:t>, poháněná vodou, vytlačovanou otvorem trysky stlačeným plynem. Hnacím plynem může být stlačený vzduch, </a:t>
            </a:r>
            <a:r>
              <a:rPr lang="cs-CZ" sz="2000" b="0" i="0" u="none" strike="noStrike" dirty="0">
                <a:effectLst/>
              </a:rPr>
              <a:t>CO</a:t>
            </a:r>
            <a:r>
              <a:rPr lang="cs-CZ" sz="2000" b="0" i="0" u="none" strike="noStrike" baseline="-25000" dirty="0">
                <a:effectLst/>
              </a:rPr>
              <a:t>2</a:t>
            </a:r>
            <a:r>
              <a:rPr lang="cs-CZ" sz="2000" b="0" i="0" dirty="0">
                <a:effectLst/>
              </a:rPr>
              <a:t> ze zásobníku nebo CO</a:t>
            </a:r>
            <a:r>
              <a:rPr lang="cs-CZ" sz="2000" b="0" i="0" baseline="-25000" dirty="0">
                <a:effectLst/>
              </a:rPr>
              <a:t>2</a:t>
            </a:r>
            <a:r>
              <a:rPr lang="cs-CZ" sz="2000" b="0" i="0" dirty="0">
                <a:effectLst/>
              </a:rPr>
              <a:t> vyvíjený chemickou reakcí přímo v raketě. </a:t>
            </a:r>
            <a:endParaRPr lang="cs-CZ" sz="2000" dirty="0"/>
          </a:p>
        </p:txBody>
      </p:sp>
      <p:pic>
        <p:nvPicPr>
          <p:cNvPr id="11" name="Obrázek 10">
            <a:extLst>
              <a:ext uri="{FF2B5EF4-FFF2-40B4-BE49-F238E27FC236}">
                <a16:creationId xmlns:a16="http://schemas.microsoft.com/office/drawing/2014/main" id="{B400B081-E442-4F14-818B-A98B58F73E62}"/>
              </a:ext>
            </a:extLst>
          </p:cNvPr>
          <p:cNvPicPr>
            <a:picLocks noChangeAspect="1"/>
          </p:cNvPicPr>
          <p:nvPr/>
        </p:nvPicPr>
        <p:blipFill>
          <a:blip r:embed="rId3"/>
          <a:stretch>
            <a:fillRect/>
          </a:stretch>
        </p:blipFill>
        <p:spPr>
          <a:xfrm>
            <a:off x="5371811" y="1962565"/>
            <a:ext cx="1238250" cy="2362200"/>
          </a:xfrm>
          <a:prstGeom prst="rect">
            <a:avLst/>
          </a:prstGeom>
        </p:spPr>
      </p:pic>
      <p:pic>
        <p:nvPicPr>
          <p:cNvPr id="2050" name="Picture 2">
            <a:extLst>
              <a:ext uri="{FF2B5EF4-FFF2-40B4-BE49-F238E27FC236}">
                <a16:creationId xmlns:a16="http://schemas.microsoft.com/office/drawing/2014/main" id="{B148D805-24F4-4AC5-A711-98E3006F783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4437528"/>
            <a:ext cx="2095500" cy="1466850"/>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88F97636-6EF0-43CC-8CC1-0A7C49230262}"/>
              </a:ext>
            </a:extLst>
          </p:cNvPr>
          <p:cNvPicPr>
            <a:picLocks noChangeAspect="1"/>
          </p:cNvPicPr>
          <p:nvPr/>
        </p:nvPicPr>
        <p:blipFill>
          <a:blip r:embed="rId5"/>
          <a:stretch>
            <a:fillRect/>
          </a:stretch>
        </p:blipFill>
        <p:spPr>
          <a:xfrm>
            <a:off x="4217044" y="5234580"/>
            <a:ext cx="1533728" cy="1429494"/>
          </a:xfrm>
          <a:prstGeom prst="rect">
            <a:avLst/>
          </a:prstGeom>
        </p:spPr>
      </p:pic>
    </p:spTree>
    <p:extLst>
      <p:ext uri="{BB962C8B-B14F-4D97-AF65-F5344CB8AC3E}">
        <p14:creationId xmlns:p14="http://schemas.microsoft.com/office/powerpoint/2010/main" val="33749847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9305DA-B708-4EF2-9929-60C6F261B4F6}"/>
              </a:ext>
            </a:extLst>
          </p:cNvPr>
          <p:cNvSpPr>
            <a:spLocks noGrp="1"/>
          </p:cNvSpPr>
          <p:nvPr>
            <p:ph type="title"/>
          </p:nvPr>
        </p:nvSpPr>
        <p:spPr>
          <a:xfrm>
            <a:off x="171452" y="282160"/>
            <a:ext cx="3721312" cy="441490"/>
          </a:xfrm>
        </p:spPr>
        <p:txBody>
          <a:bodyPr>
            <a:normAutofit/>
          </a:bodyPr>
          <a:lstStyle/>
          <a:p>
            <a:r>
              <a:rPr lang="cs-CZ" sz="2400" b="1" dirty="0">
                <a:latin typeface="+mn-lt"/>
              </a:rPr>
              <a:t>Pohyb medúz a hlavonožců</a:t>
            </a:r>
          </a:p>
        </p:txBody>
      </p:sp>
      <p:pic>
        <p:nvPicPr>
          <p:cNvPr id="19458" name="Picture 2" descr="See the source image">
            <a:extLst>
              <a:ext uri="{FF2B5EF4-FFF2-40B4-BE49-F238E27FC236}">
                <a16:creationId xmlns:a16="http://schemas.microsoft.com/office/drawing/2014/main" id="{1480C6FD-E4CE-4733-B21E-18B3639220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5922" y="2926568"/>
            <a:ext cx="3380888" cy="3733495"/>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894A9EF3-5B23-4436-A8C8-B5A61703FA49}"/>
              </a:ext>
            </a:extLst>
          </p:cNvPr>
          <p:cNvPicPr>
            <a:picLocks noChangeAspect="1"/>
          </p:cNvPicPr>
          <p:nvPr/>
        </p:nvPicPr>
        <p:blipFill>
          <a:blip r:embed="rId3"/>
          <a:stretch>
            <a:fillRect/>
          </a:stretch>
        </p:blipFill>
        <p:spPr>
          <a:xfrm>
            <a:off x="1062762" y="1917869"/>
            <a:ext cx="3073268" cy="1325478"/>
          </a:xfrm>
          <a:prstGeom prst="rect">
            <a:avLst/>
          </a:prstGeom>
        </p:spPr>
      </p:pic>
      <p:pic>
        <p:nvPicPr>
          <p:cNvPr id="11" name="Obrázek 10">
            <a:extLst>
              <a:ext uri="{FF2B5EF4-FFF2-40B4-BE49-F238E27FC236}">
                <a16:creationId xmlns:a16="http://schemas.microsoft.com/office/drawing/2014/main" id="{6E39EB34-7B45-4463-9D2B-EF907CD70EA7}"/>
              </a:ext>
            </a:extLst>
          </p:cNvPr>
          <p:cNvPicPr>
            <a:picLocks noChangeAspect="1"/>
          </p:cNvPicPr>
          <p:nvPr/>
        </p:nvPicPr>
        <p:blipFill>
          <a:blip r:embed="rId4"/>
          <a:stretch>
            <a:fillRect/>
          </a:stretch>
        </p:blipFill>
        <p:spPr>
          <a:xfrm>
            <a:off x="171452" y="5272249"/>
            <a:ext cx="4855888" cy="1585751"/>
          </a:xfrm>
          <a:prstGeom prst="rect">
            <a:avLst/>
          </a:prstGeom>
        </p:spPr>
      </p:pic>
      <p:pic>
        <p:nvPicPr>
          <p:cNvPr id="60418" name="Picture 2" descr="Conceptual diagram of underwater jet locomotion for both (a) squid and... |  Download Scientific Diagram">
            <a:extLst>
              <a:ext uri="{FF2B5EF4-FFF2-40B4-BE49-F238E27FC236}">
                <a16:creationId xmlns:a16="http://schemas.microsoft.com/office/drawing/2014/main" id="{44F735AE-D5AE-4F1F-9BFD-D37FA133FC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8362" y="359768"/>
            <a:ext cx="3588448" cy="23050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D2B6A065-8BB9-477C-826E-90752C7E160E}"/>
              </a:ext>
            </a:extLst>
          </p:cNvPr>
          <p:cNvSpPr txBox="1"/>
          <p:nvPr/>
        </p:nvSpPr>
        <p:spPr>
          <a:xfrm>
            <a:off x="171452" y="850573"/>
            <a:ext cx="4571998" cy="1323439"/>
          </a:xfrm>
          <a:prstGeom prst="rect">
            <a:avLst/>
          </a:prstGeom>
          <a:noFill/>
        </p:spPr>
        <p:txBody>
          <a:bodyPr wrap="square">
            <a:spAutoFit/>
          </a:bodyPr>
          <a:lstStyle/>
          <a:p>
            <a:pPr algn="just"/>
            <a:r>
              <a:rPr lang="cs-CZ" sz="2000" b="1" i="1" dirty="0">
                <a:cs typeface="Arial" pitchFamily="34" charset="0"/>
              </a:rPr>
              <a:t>Reaktivní pohyb</a:t>
            </a:r>
            <a:r>
              <a:rPr lang="cs-CZ" sz="2000" dirty="0">
                <a:cs typeface="Arial" pitchFamily="34" charset="0"/>
              </a:rPr>
              <a:t>: plášťová dutina uvnitř těla se stáhne a dojde k vystříknutí vody dopředu → tělo se pohybuje směrem dozadu.</a:t>
            </a:r>
          </a:p>
        </p:txBody>
      </p:sp>
      <p:pic>
        <p:nvPicPr>
          <p:cNvPr id="5" name="Obrázek 4">
            <a:extLst>
              <a:ext uri="{FF2B5EF4-FFF2-40B4-BE49-F238E27FC236}">
                <a16:creationId xmlns:a16="http://schemas.microsoft.com/office/drawing/2014/main" id="{9791D4D6-A339-43AE-9266-1CEEB96068BC}"/>
              </a:ext>
            </a:extLst>
          </p:cNvPr>
          <p:cNvPicPr>
            <a:picLocks noChangeAspect="1"/>
          </p:cNvPicPr>
          <p:nvPr/>
        </p:nvPicPr>
        <p:blipFill>
          <a:blip r:embed="rId6"/>
          <a:stretch>
            <a:fillRect/>
          </a:stretch>
        </p:blipFill>
        <p:spPr>
          <a:xfrm>
            <a:off x="213044" y="3429000"/>
            <a:ext cx="2520567" cy="1694499"/>
          </a:xfrm>
          <a:prstGeom prst="rect">
            <a:avLst/>
          </a:prstGeom>
        </p:spPr>
      </p:pic>
      <p:pic>
        <p:nvPicPr>
          <p:cNvPr id="6" name="Picture 2">
            <a:extLst>
              <a:ext uri="{FF2B5EF4-FFF2-40B4-BE49-F238E27FC236}">
                <a16:creationId xmlns:a16="http://schemas.microsoft.com/office/drawing/2014/main" id="{C4EA03CA-1B36-4D30-8C1E-AC73925DEA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2556" y="3508171"/>
            <a:ext cx="1961894" cy="1479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9559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898BC34-EAE1-475D-ACB4-E872D57C9544}"/>
              </a:ext>
            </a:extLst>
          </p:cNvPr>
          <p:cNvSpPr txBox="1"/>
          <p:nvPr/>
        </p:nvSpPr>
        <p:spPr>
          <a:xfrm>
            <a:off x="110351" y="695266"/>
            <a:ext cx="8763001" cy="1938992"/>
          </a:xfrm>
          <a:prstGeom prst="rect">
            <a:avLst/>
          </a:prstGeom>
          <a:noFill/>
        </p:spPr>
        <p:txBody>
          <a:bodyPr wrap="square">
            <a:spAutoFit/>
          </a:bodyPr>
          <a:lstStyle/>
          <a:p>
            <a:pPr algn="just"/>
            <a:r>
              <a:rPr lang="cs-CZ" sz="2000" b="1" i="0" u="none" strike="noStrike" baseline="0" dirty="0" err="1"/>
              <a:t>Magnusův</a:t>
            </a:r>
            <a:r>
              <a:rPr lang="cs-CZ" sz="2000" b="1" i="0" u="none" strike="noStrike" baseline="0" dirty="0"/>
              <a:t> jev </a:t>
            </a:r>
            <a:r>
              <a:rPr lang="cs-CZ" sz="2000" i="0" u="none" strike="noStrike" baseline="0" dirty="0"/>
              <a:t>je</a:t>
            </a:r>
            <a:r>
              <a:rPr lang="cs-CZ" sz="2000" b="1" i="0" u="none" strike="noStrike" baseline="0" dirty="0"/>
              <a:t> </a:t>
            </a:r>
            <a:r>
              <a:rPr lang="cs-CZ" sz="2000" b="0" i="0" u="sng" strike="noStrike" baseline="0" dirty="0"/>
              <a:t>vznik boční síly při obtékání rotujícího tělesa proudícím plynem nebo kapalinou</a:t>
            </a:r>
            <a:r>
              <a:rPr lang="cs-CZ" sz="2000" b="0" i="0" u="none" strike="noStrike" baseline="0" dirty="0"/>
              <a:t>. </a:t>
            </a:r>
            <a:r>
              <a:rPr lang="cs-CZ" sz="2000" dirty="0"/>
              <a:t>V důsledku vnitřního tření vzniká mezi pohybujícím se tělesem a proudící tekutinou tzv. </a:t>
            </a:r>
            <a:r>
              <a:rPr lang="cs-CZ" sz="2000" b="1" dirty="0"/>
              <a:t>mezní vrstva vzduchu</a:t>
            </a:r>
            <a:r>
              <a:rPr lang="cs-CZ" sz="2000" dirty="0"/>
              <a:t>. Ta těleso n</a:t>
            </a:r>
            <a:r>
              <a:rPr lang="cs-CZ" sz="2000" b="0" i="0" dirty="0">
                <a:solidFill>
                  <a:srgbClr val="333333"/>
                </a:solidFill>
                <a:effectLst/>
              </a:rPr>
              <a:t>a jedné straně (horní) urychluje, na druhé (spodní) je naopak brzdí. </a:t>
            </a:r>
            <a:r>
              <a:rPr lang="cs-CZ" sz="2000" dirty="0"/>
              <a:t>V místě, kde obtéká tekutina těleso vyšší rychlosti, vzniká (ve shodě s </a:t>
            </a:r>
            <a:r>
              <a:rPr lang="cs-CZ" sz="2000" dirty="0" err="1"/>
              <a:t>Bernoulliho</a:t>
            </a:r>
            <a:r>
              <a:rPr lang="cs-CZ" sz="2000" dirty="0"/>
              <a:t> rovnicí) podtlak vzhledem k místu, kde je velikost rychlostí obtékající tekutiny menší.</a:t>
            </a:r>
          </a:p>
        </p:txBody>
      </p:sp>
      <p:sp>
        <p:nvSpPr>
          <p:cNvPr id="7" name="TextovéPole 6">
            <a:extLst>
              <a:ext uri="{FF2B5EF4-FFF2-40B4-BE49-F238E27FC236}">
                <a16:creationId xmlns:a16="http://schemas.microsoft.com/office/drawing/2014/main" id="{4E15FC0A-B737-4C16-B344-81D4CE4F6545}"/>
              </a:ext>
            </a:extLst>
          </p:cNvPr>
          <p:cNvSpPr txBox="1"/>
          <p:nvPr/>
        </p:nvSpPr>
        <p:spPr>
          <a:xfrm>
            <a:off x="190499" y="195411"/>
            <a:ext cx="2057401" cy="461665"/>
          </a:xfrm>
          <a:prstGeom prst="rect">
            <a:avLst/>
          </a:prstGeom>
          <a:noFill/>
        </p:spPr>
        <p:txBody>
          <a:bodyPr wrap="square">
            <a:spAutoFit/>
          </a:bodyPr>
          <a:lstStyle/>
          <a:p>
            <a:r>
              <a:rPr lang="cs-CZ" sz="2400" b="1" i="0" u="none" strike="noStrike" baseline="0" dirty="0" err="1"/>
              <a:t>Magnusův</a:t>
            </a:r>
            <a:r>
              <a:rPr lang="cs-CZ" sz="2400" b="1" i="0" u="none" strike="noStrike" baseline="0" dirty="0"/>
              <a:t> jev </a:t>
            </a:r>
            <a:endParaRPr lang="cs-CZ" sz="2400" dirty="0"/>
          </a:p>
        </p:txBody>
      </p:sp>
      <p:pic>
        <p:nvPicPr>
          <p:cNvPr id="4100" name="Picture 4">
            <a:extLst>
              <a:ext uri="{FF2B5EF4-FFF2-40B4-BE49-F238E27FC236}">
                <a16:creationId xmlns:a16="http://schemas.microsoft.com/office/drawing/2014/main" id="{0916DFDF-BE75-45DC-BF03-542071AD2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451" y="2876617"/>
            <a:ext cx="4275098" cy="1166745"/>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437CD339-CC19-4768-86AF-97DB53F3110C}"/>
              </a:ext>
            </a:extLst>
          </p:cNvPr>
          <p:cNvSpPr txBox="1"/>
          <p:nvPr/>
        </p:nvSpPr>
        <p:spPr>
          <a:xfrm>
            <a:off x="270650" y="4298177"/>
            <a:ext cx="5196700" cy="400110"/>
          </a:xfrm>
          <a:prstGeom prst="rect">
            <a:avLst/>
          </a:prstGeom>
          <a:noFill/>
        </p:spPr>
        <p:txBody>
          <a:bodyPr wrap="square">
            <a:spAutoFit/>
          </a:bodyPr>
          <a:lstStyle/>
          <a:p>
            <a:pPr algn="just"/>
            <a:r>
              <a:rPr lang="cs-CZ" sz="2000" b="0" i="0" u="none" strike="noStrike" baseline="0" dirty="0"/>
              <a:t>Jev je významný zvláště ve vnější balistice. </a:t>
            </a:r>
          </a:p>
        </p:txBody>
      </p:sp>
      <p:sp>
        <p:nvSpPr>
          <p:cNvPr id="14" name="TextovéPole 13">
            <a:extLst>
              <a:ext uri="{FF2B5EF4-FFF2-40B4-BE49-F238E27FC236}">
                <a16:creationId xmlns:a16="http://schemas.microsoft.com/office/drawing/2014/main" id="{20049791-BF39-4D49-A9B6-763D00A299CB}"/>
              </a:ext>
            </a:extLst>
          </p:cNvPr>
          <p:cNvSpPr txBox="1"/>
          <p:nvPr/>
        </p:nvSpPr>
        <p:spPr>
          <a:xfrm>
            <a:off x="343912" y="5808791"/>
            <a:ext cx="5520550" cy="707886"/>
          </a:xfrm>
          <a:prstGeom prst="rect">
            <a:avLst/>
          </a:prstGeom>
          <a:noFill/>
        </p:spPr>
        <p:txBody>
          <a:bodyPr wrap="square">
            <a:spAutoFit/>
          </a:bodyPr>
          <a:lstStyle/>
          <a:p>
            <a:pPr algn="just"/>
            <a:r>
              <a:rPr lang="cs-CZ" sz="2000" b="0" i="0" u="none" strike="noStrike" baseline="0" dirty="0"/>
              <a:t>Na tomto jevu je založeno fungování </a:t>
            </a:r>
            <a:r>
              <a:rPr lang="cs-CZ" sz="2000" b="1" i="0" u="none" strike="noStrike" baseline="0" dirty="0" err="1"/>
              <a:t>Flettnerova</a:t>
            </a:r>
            <a:r>
              <a:rPr lang="cs-CZ" sz="2000" b="1" i="0" u="none" strike="noStrike" baseline="0" dirty="0"/>
              <a:t> rotoru</a:t>
            </a:r>
            <a:r>
              <a:rPr lang="cs-CZ" sz="2000" b="0" i="0" u="none" strike="noStrike" baseline="0" dirty="0"/>
              <a:t>.</a:t>
            </a:r>
            <a:endParaRPr lang="cs-CZ" sz="2000" dirty="0"/>
          </a:p>
        </p:txBody>
      </p:sp>
      <p:pic>
        <p:nvPicPr>
          <p:cNvPr id="4106" name="Picture 10">
            <a:extLst>
              <a:ext uri="{FF2B5EF4-FFF2-40B4-BE49-F238E27FC236}">
                <a16:creationId xmlns:a16="http://schemas.microsoft.com/office/drawing/2014/main" id="{E702016E-2BE8-4EC0-899F-100A7AF07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5197" y="2350380"/>
            <a:ext cx="2733675" cy="22192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ee the source image">
            <a:extLst>
              <a:ext uri="{FF2B5EF4-FFF2-40B4-BE49-F238E27FC236}">
                <a16:creationId xmlns:a16="http://schemas.microsoft.com/office/drawing/2014/main" id="{CC369517-BD13-487C-A602-44CF5B02D7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1573" y="4697063"/>
            <a:ext cx="2340922" cy="2097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9730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Background EcoFlettner | MariGreen EN">
            <a:extLst>
              <a:ext uri="{FF2B5EF4-FFF2-40B4-BE49-F238E27FC236}">
                <a16:creationId xmlns:a16="http://schemas.microsoft.com/office/drawing/2014/main" id="{D6D24119-3DD6-40B0-9A57-3E247BBBC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5952" y="3171289"/>
            <a:ext cx="3114673" cy="33134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B050A192-E179-4FDA-B43A-8898D622B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57175" y="4568042"/>
            <a:ext cx="2807575" cy="1469590"/>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2AED0877-2A9C-431D-B43E-BE63AE308946}"/>
              </a:ext>
            </a:extLst>
          </p:cNvPr>
          <p:cNvSpPr txBox="1"/>
          <p:nvPr/>
        </p:nvSpPr>
        <p:spPr>
          <a:xfrm>
            <a:off x="157162" y="1081592"/>
            <a:ext cx="8829675" cy="2369880"/>
          </a:xfrm>
          <a:prstGeom prst="rect">
            <a:avLst/>
          </a:prstGeom>
          <a:noFill/>
        </p:spPr>
        <p:txBody>
          <a:bodyPr wrap="square">
            <a:spAutoFit/>
          </a:bodyPr>
          <a:lstStyle/>
          <a:p>
            <a:pPr algn="just"/>
            <a:r>
              <a:rPr lang="cs-CZ" sz="2000" b="1" dirty="0" err="1"/>
              <a:t>Flettnerův</a:t>
            </a:r>
            <a:r>
              <a:rPr lang="cs-CZ" sz="2000" b="1" dirty="0"/>
              <a:t> rotor </a:t>
            </a:r>
            <a:r>
              <a:rPr lang="cs-CZ" sz="2000" dirty="0"/>
              <a:t>je rotující válec využívající </a:t>
            </a:r>
            <a:r>
              <a:rPr lang="cs-CZ" sz="2000" dirty="0" err="1"/>
              <a:t>Magnusův</a:t>
            </a:r>
            <a:r>
              <a:rPr lang="cs-CZ" sz="2000" dirty="0"/>
              <a:t> jev. </a:t>
            </a:r>
            <a:r>
              <a:rPr lang="cs-CZ" sz="2000" dirty="0" err="1"/>
              <a:t>Magnusův</a:t>
            </a:r>
            <a:r>
              <a:rPr lang="cs-CZ" sz="2000" dirty="0"/>
              <a:t> jev spočívá v rozdílném tlaku proudícího plynu na protilehlých stranách rotujícího tělesa. Boční vítr, který obtéká rotující </a:t>
            </a:r>
            <a:r>
              <a:rPr lang="cs-CZ" sz="2000" dirty="0" err="1"/>
              <a:t>Flettnerovy</a:t>
            </a:r>
            <a:r>
              <a:rPr lang="cs-CZ" sz="2000" dirty="0"/>
              <a:t> válce, vytváří při správném směru otáčení podtlak na přední straně válce, díky čemuž se loď pohybuje dopředu. </a:t>
            </a:r>
          </a:p>
          <a:p>
            <a:pPr algn="just"/>
            <a:endParaRPr lang="cs-CZ" sz="800" dirty="0"/>
          </a:p>
          <a:p>
            <a:pPr algn="just"/>
            <a:r>
              <a:rPr lang="cs-CZ" sz="2000" dirty="0"/>
              <a:t>Výhodou tudíž má být jednoduchost ovládání oproti plachtám, a zároveň využití menších motorů k rotaci válců, než by bylo třeba k samotnému pohonu lodi lodním šroubem.</a:t>
            </a:r>
          </a:p>
        </p:txBody>
      </p:sp>
      <p:pic>
        <p:nvPicPr>
          <p:cNvPr id="5124" name="Picture 4">
            <a:extLst>
              <a:ext uri="{FF2B5EF4-FFF2-40B4-BE49-F238E27FC236}">
                <a16:creationId xmlns:a16="http://schemas.microsoft.com/office/drawing/2014/main" id="{A99D6352-AA68-46DE-AF3E-0AE2D727B2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8853" y="4120903"/>
            <a:ext cx="3275409" cy="2363868"/>
          </a:xfrm>
          <a:prstGeom prst="rect">
            <a:avLst/>
          </a:prstGeom>
          <a:noFill/>
          <a:extLst>
            <a:ext uri="{909E8E84-426E-40DD-AFC4-6F175D3DCCD1}">
              <a14:hiddenFill xmlns:a14="http://schemas.microsoft.com/office/drawing/2010/main">
                <a:solidFill>
                  <a:srgbClr val="FFFFFF"/>
                </a:solidFill>
              </a14:hiddenFill>
            </a:ext>
          </a:extLst>
        </p:spPr>
      </p:pic>
      <p:sp>
        <p:nvSpPr>
          <p:cNvPr id="20" name="TextovéPole 19">
            <a:extLst>
              <a:ext uri="{FF2B5EF4-FFF2-40B4-BE49-F238E27FC236}">
                <a16:creationId xmlns:a16="http://schemas.microsoft.com/office/drawing/2014/main" id="{18F5C459-8170-4C67-AB1F-254417E84598}"/>
              </a:ext>
            </a:extLst>
          </p:cNvPr>
          <p:cNvSpPr txBox="1"/>
          <p:nvPr/>
        </p:nvSpPr>
        <p:spPr>
          <a:xfrm>
            <a:off x="228600" y="285211"/>
            <a:ext cx="4572000" cy="461665"/>
          </a:xfrm>
          <a:prstGeom prst="rect">
            <a:avLst/>
          </a:prstGeom>
          <a:noFill/>
        </p:spPr>
        <p:txBody>
          <a:bodyPr wrap="square">
            <a:spAutoFit/>
          </a:bodyPr>
          <a:lstStyle/>
          <a:p>
            <a:r>
              <a:rPr lang="cs-CZ" sz="2400" b="1" dirty="0" err="1"/>
              <a:t>Flettnerův</a:t>
            </a:r>
            <a:r>
              <a:rPr lang="cs-CZ" sz="2400" b="1" dirty="0"/>
              <a:t> rotor </a:t>
            </a:r>
            <a:endParaRPr lang="cs-CZ" sz="2400" dirty="0"/>
          </a:p>
        </p:txBody>
      </p:sp>
    </p:spTree>
    <p:extLst>
      <p:ext uri="{BB962C8B-B14F-4D97-AF65-F5344CB8AC3E}">
        <p14:creationId xmlns:p14="http://schemas.microsoft.com/office/powerpoint/2010/main" val="1352348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CF4F9371-5694-4733-A326-8173A3A7B85C}"/>
              </a:ext>
            </a:extLst>
          </p:cNvPr>
          <p:cNvSpPr txBox="1"/>
          <p:nvPr/>
        </p:nvSpPr>
        <p:spPr>
          <a:xfrm>
            <a:off x="276225" y="304800"/>
            <a:ext cx="4054828" cy="461665"/>
          </a:xfrm>
          <a:prstGeom prst="rect">
            <a:avLst/>
          </a:prstGeom>
          <a:noFill/>
        </p:spPr>
        <p:txBody>
          <a:bodyPr wrap="none" rtlCol="0">
            <a:spAutoFit/>
          </a:bodyPr>
          <a:lstStyle/>
          <a:p>
            <a:r>
              <a:rPr lang="cs-CZ" sz="2400" b="1" dirty="0"/>
              <a:t>S</a:t>
            </a:r>
            <a:r>
              <a:rPr lang="en-US" sz="2400" b="1" dirty="0"/>
              <a:t>tokes</a:t>
            </a:r>
            <a:r>
              <a:rPr lang="cs-CZ" sz="2400" b="1" dirty="0"/>
              <a:t>ů</a:t>
            </a:r>
            <a:r>
              <a:rPr lang="en-US" sz="2400" b="1" dirty="0"/>
              <a:t>v </a:t>
            </a:r>
            <a:r>
              <a:rPr lang="cs-CZ" sz="2400" b="1" dirty="0"/>
              <a:t>zákon a sedimentace</a:t>
            </a:r>
          </a:p>
        </p:txBody>
      </p:sp>
      <p:sp>
        <p:nvSpPr>
          <p:cNvPr id="3" name="Rectangle 2">
            <a:extLst>
              <a:ext uri="{FF2B5EF4-FFF2-40B4-BE49-F238E27FC236}">
                <a16:creationId xmlns:a16="http://schemas.microsoft.com/office/drawing/2014/main" id="{7C4333E8-5258-4856-9712-916C7EAC8F03}"/>
              </a:ext>
            </a:extLst>
          </p:cNvPr>
          <p:cNvSpPr>
            <a:spLocks noChangeArrowheads="1"/>
          </p:cNvSpPr>
          <p:nvPr/>
        </p:nvSpPr>
        <p:spPr bwMode="auto">
          <a:xfrm>
            <a:off x="104775" y="1022885"/>
            <a:ext cx="8763000" cy="435503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53920" tIns="0" rIns="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indent="-457200"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effectLst/>
                <a:latin typeface="+mn-lt"/>
              </a:rPr>
              <a:t>Při sedimentaci je částice vystavena působení </a:t>
            </a:r>
            <a:r>
              <a:rPr kumimoji="0" lang="cs-CZ" altLang="cs-CZ" sz="2000" b="1" i="0" u="none" strike="noStrike" cap="none" normalizeH="0" baseline="0" dirty="0">
                <a:ln>
                  <a:noFill/>
                </a:ln>
                <a:effectLst/>
                <a:latin typeface="+mn-lt"/>
              </a:rPr>
              <a:t>tíhové síly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800" b="1" i="0" u="none" strike="noStrike" cap="none" normalizeH="0" baseline="0" dirty="0">
              <a:ln>
                <a:noFill/>
              </a:ln>
              <a:effectLst/>
              <a:latin typeface="+mn-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effectLst/>
                <a:latin typeface="+mn-lt"/>
              </a:rPr>
              <a:t> </a:t>
            </a:r>
            <a:r>
              <a:rPr kumimoji="0" lang="cs-CZ" altLang="cs-CZ" sz="2000" b="0" i="0" u="none" strike="noStrike" cap="none" normalizeH="0" baseline="0" dirty="0" err="1">
                <a:ln>
                  <a:noFill/>
                </a:ln>
                <a:effectLst/>
                <a:latin typeface="+mn-lt"/>
              </a:rPr>
              <a:t>F</a:t>
            </a:r>
            <a:r>
              <a:rPr kumimoji="0" lang="cs-CZ" altLang="cs-CZ" sz="2000" b="0" i="0" u="none" strike="noStrike" cap="none" normalizeH="0" baseline="-30000" dirty="0" err="1">
                <a:ln>
                  <a:noFill/>
                </a:ln>
                <a:effectLst/>
                <a:latin typeface="+mn-lt"/>
              </a:rPr>
              <a:t>g</a:t>
            </a:r>
            <a:r>
              <a:rPr kumimoji="0" lang="cs-CZ" altLang="cs-CZ" sz="2000" b="0" i="0" u="none" strike="noStrike" cap="none" normalizeH="0" baseline="0" dirty="0">
                <a:ln>
                  <a:noFill/>
                </a:ln>
                <a:effectLst/>
                <a:latin typeface="+mn-lt"/>
              </a:rPr>
              <a:t> = </a:t>
            </a:r>
            <a:r>
              <a:rPr kumimoji="0" lang="cs-CZ" altLang="cs-CZ" sz="2000" b="0" i="0" u="none" strike="noStrike" cap="none" normalizeH="0" baseline="0" dirty="0" err="1">
                <a:ln>
                  <a:noFill/>
                </a:ln>
                <a:effectLst/>
                <a:latin typeface="+mn-lt"/>
              </a:rPr>
              <a:t>m.g</a:t>
            </a:r>
            <a:r>
              <a:rPr kumimoji="0" lang="cs-CZ" altLang="cs-CZ" sz="2000" b="0" i="0" u="none" strike="noStrike" cap="none" normalizeH="0" baseline="0" dirty="0">
                <a:ln>
                  <a:noFill/>
                </a:ln>
                <a:effectLst/>
                <a:latin typeface="+mn-lt"/>
              </a:rPr>
              <a:t> = </a:t>
            </a:r>
            <a:r>
              <a:rPr kumimoji="0" lang="cs-CZ" altLang="cs-CZ" sz="2000" b="0" i="0" u="none" strike="noStrike" cap="none" normalizeH="0" baseline="0" dirty="0" err="1">
                <a:ln>
                  <a:noFill/>
                </a:ln>
                <a:effectLst/>
                <a:latin typeface="+mn-lt"/>
              </a:rPr>
              <a:t>V.ρ</a:t>
            </a:r>
            <a:r>
              <a:rPr kumimoji="0" lang="cs-CZ" altLang="cs-CZ" sz="2000" b="0" i="0" u="none" strike="noStrike" cap="none" normalizeH="0" baseline="-30000" dirty="0" err="1">
                <a:ln>
                  <a:noFill/>
                </a:ln>
                <a:effectLst/>
                <a:latin typeface="+mn-lt"/>
              </a:rPr>
              <a:t>p</a:t>
            </a:r>
            <a:r>
              <a:rPr kumimoji="0" lang="cs-CZ" altLang="cs-CZ" sz="2000" b="0" i="0" u="none" strike="noStrike" cap="none" normalizeH="0" baseline="0" dirty="0" err="1">
                <a:ln>
                  <a:noFill/>
                </a:ln>
                <a:effectLst/>
                <a:latin typeface="+mn-lt"/>
              </a:rPr>
              <a:t>.g</a:t>
            </a:r>
            <a:endParaRPr kumimoji="0" lang="cs-CZ" altLang="cs-CZ" sz="2000" b="0" i="0" u="none" strike="noStrike" cap="none" normalizeH="0" baseline="0" dirty="0">
              <a:ln>
                <a:noFill/>
              </a:ln>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effectLst/>
                <a:latin typeface="+mn-lt"/>
              </a:rPr>
              <a:t>kde m = hmotnost částice, </a:t>
            </a:r>
            <a:r>
              <a:rPr kumimoji="0" lang="cs-CZ" altLang="cs-CZ" b="0" i="0" u="none" strike="noStrike" cap="none" normalizeH="0" baseline="0" dirty="0" err="1">
                <a:ln>
                  <a:noFill/>
                </a:ln>
                <a:effectLst/>
                <a:latin typeface="+mn-lt"/>
              </a:rPr>
              <a:t>ρ</a:t>
            </a:r>
            <a:r>
              <a:rPr kumimoji="0" lang="cs-CZ" altLang="cs-CZ" b="0" i="0" u="none" strike="noStrike" cap="none" normalizeH="0" baseline="-30000" dirty="0" err="1">
                <a:ln>
                  <a:noFill/>
                </a:ln>
                <a:effectLst/>
                <a:latin typeface="+mn-lt"/>
              </a:rPr>
              <a:t>p</a:t>
            </a:r>
            <a:r>
              <a:rPr kumimoji="0" lang="cs-CZ" altLang="cs-CZ" b="0" i="0" u="none" strike="noStrike" cap="none" normalizeH="0" baseline="0" dirty="0">
                <a:ln>
                  <a:noFill/>
                </a:ln>
                <a:effectLst/>
                <a:latin typeface="+mn-lt"/>
              </a:rPr>
              <a:t> = hustota částice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effectLst/>
                <a:latin typeface="+mn-lt"/>
              </a:rPr>
              <a:t>a  </a:t>
            </a:r>
            <a:r>
              <a:rPr kumimoji="0" lang="cs-CZ" altLang="cs-CZ" sz="2000" b="1" i="0" u="none" strike="noStrike" cap="none" normalizeH="0" baseline="0" dirty="0">
                <a:ln>
                  <a:noFill/>
                </a:ln>
                <a:effectLst/>
                <a:latin typeface="+mn-lt"/>
              </a:rPr>
              <a:t>vztlakové síly</a:t>
            </a:r>
            <a:r>
              <a:rPr kumimoji="0" lang="cs-CZ" altLang="cs-CZ" sz="2000" b="0" i="0" u="none" strike="noStrike" cap="none" normalizeH="0" baseline="0" dirty="0">
                <a:ln>
                  <a:noFill/>
                </a:ln>
                <a:effectLst/>
                <a:latin typeface="+mn-lt"/>
              </a:rPr>
              <a:t> podle Archimédova zákona </a:t>
            </a: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800" dirty="0">
              <a:latin typeface="+mn-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err="1">
                <a:ln>
                  <a:noFill/>
                </a:ln>
                <a:effectLst/>
                <a:latin typeface="+mn-lt"/>
              </a:rPr>
              <a:t>F</a:t>
            </a:r>
            <a:r>
              <a:rPr kumimoji="0" lang="cs-CZ" altLang="cs-CZ" sz="2000" b="0" i="0" u="none" strike="noStrike" cap="none" normalizeH="0" baseline="-30000" dirty="0" err="1">
                <a:ln>
                  <a:noFill/>
                </a:ln>
                <a:effectLst/>
                <a:latin typeface="+mn-lt"/>
              </a:rPr>
              <a:t>vz</a:t>
            </a:r>
            <a:r>
              <a:rPr kumimoji="0" lang="cs-CZ" altLang="cs-CZ" sz="2000" b="0" i="0" u="none" strike="noStrike" cap="none" normalizeH="0" baseline="0" dirty="0">
                <a:ln>
                  <a:noFill/>
                </a:ln>
                <a:effectLst/>
                <a:latin typeface="+mn-lt"/>
              </a:rPr>
              <a:t> = </a:t>
            </a:r>
            <a:r>
              <a:rPr kumimoji="0" lang="cs-CZ" altLang="cs-CZ" sz="2000" b="0" i="0" u="none" strike="noStrike" cap="none" normalizeH="0" baseline="0" dirty="0" err="1">
                <a:ln>
                  <a:noFill/>
                </a:ln>
                <a:effectLst/>
                <a:latin typeface="+mn-lt"/>
              </a:rPr>
              <a:t>V.ρ</a:t>
            </a:r>
            <a:r>
              <a:rPr kumimoji="0" lang="cs-CZ" altLang="cs-CZ" sz="2000" b="0" i="0" u="none" strike="noStrike" cap="none" normalizeH="0" baseline="-30000" dirty="0" err="1">
                <a:ln>
                  <a:noFill/>
                </a:ln>
                <a:effectLst/>
                <a:latin typeface="+mn-lt"/>
              </a:rPr>
              <a:t>r</a:t>
            </a:r>
            <a:r>
              <a:rPr kumimoji="0" lang="cs-CZ" altLang="cs-CZ" sz="2000" b="0" i="0" u="none" strike="noStrike" cap="none" normalizeH="0" baseline="0" dirty="0" err="1">
                <a:ln>
                  <a:noFill/>
                </a:ln>
                <a:effectLst/>
                <a:latin typeface="+mn-lt"/>
              </a:rPr>
              <a:t>.g</a:t>
            </a:r>
            <a:r>
              <a:rPr kumimoji="0" lang="cs-CZ" altLang="cs-CZ" sz="2000" b="0" i="0" u="none" strike="noStrike" cap="none" normalizeH="0" baseline="0" dirty="0">
                <a:ln>
                  <a:noFill/>
                </a:ln>
                <a:effectLst/>
                <a:latin typeface="+mn-lt"/>
              </a:rPr>
              <a:t> </a:t>
            </a:r>
          </a:p>
          <a:p>
            <a:pPr defTabSz="914400"/>
            <a:r>
              <a:rPr kumimoji="0" lang="cs-CZ" altLang="cs-CZ" b="0" i="0" u="none" strike="noStrike" cap="none" normalizeH="0" baseline="0" dirty="0">
                <a:ln>
                  <a:noFill/>
                </a:ln>
                <a:effectLst/>
                <a:latin typeface="+mn-lt"/>
              </a:rPr>
              <a:t>kde </a:t>
            </a:r>
            <a:r>
              <a:rPr kumimoji="0" lang="cs-CZ" altLang="cs-CZ" b="0" i="0" u="none" strike="noStrike" cap="none" normalizeH="0" baseline="0" dirty="0" err="1">
                <a:ln>
                  <a:noFill/>
                </a:ln>
                <a:effectLst/>
                <a:latin typeface="+mn-lt"/>
              </a:rPr>
              <a:t>ρ</a:t>
            </a:r>
            <a:r>
              <a:rPr kumimoji="0" lang="cs-CZ" altLang="cs-CZ" b="0" i="0" u="none" strike="noStrike" cap="none" normalizeH="0" baseline="-30000" dirty="0" err="1">
                <a:ln>
                  <a:noFill/>
                </a:ln>
                <a:effectLst/>
                <a:latin typeface="+mn-lt"/>
              </a:rPr>
              <a:t>r</a:t>
            </a:r>
            <a:r>
              <a:rPr kumimoji="0" lang="cs-CZ" altLang="cs-CZ" b="0" i="0" u="none" strike="noStrike" cap="none" normalizeH="0" baseline="0" dirty="0">
                <a:ln>
                  <a:noFill/>
                </a:ln>
                <a:effectLst/>
                <a:latin typeface="+mn-lt"/>
              </a:rPr>
              <a:t> = hustota kapaliny  </a:t>
            </a: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800" dirty="0">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effectLst/>
                <a:latin typeface="+mn-lt"/>
              </a:rPr>
              <a:t>Když je </a:t>
            </a:r>
            <a:r>
              <a:rPr kumimoji="0" lang="cs-CZ" altLang="cs-CZ" sz="2000" b="0" i="0" u="sng" strike="noStrike" cap="none" normalizeH="0" baseline="0" dirty="0">
                <a:ln>
                  <a:noFill/>
                </a:ln>
                <a:effectLst/>
                <a:latin typeface="+mn-lt"/>
              </a:rPr>
              <a:t>hustota částice větší, než hustota kapaliny</a:t>
            </a:r>
            <a:r>
              <a:rPr kumimoji="0" lang="cs-CZ" altLang="cs-CZ" sz="2000" b="0" i="0" u="none" strike="noStrike" cap="none" normalizeH="0" baseline="0" dirty="0">
                <a:ln>
                  <a:noFill/>
                </a:ln>
                <a:effectLst/>
                <a:latin typeface="+mn-lt"/>
              </a:rPr>
              <a:t>, částice začne </a:t>
            </a:r>
            <a:r>
              <a:rPr kumimoji="0" lang="cs-CZ" altLang="cs-CZ" sz="2000" i="0" u="sng" strike="noStrike" cap="none" normalizeH="0" baseline="0" dirty="0">
                <a:ln>
                  <a:noFill/>
                </a:ln>
                <a:effectLst/>
                <a:latin typeface="+mn-lt"/>
              </a:rPr>
              <a:t>klesat</a:t>
            </a:r>
            <a:r>
              <a:rPr kumimoji="0" lang="cs-CZ" altLang="cs-CZ" sz="2000" b="0" i="0" u="none" strike="noStrike" cap="none" normalizeH="0" baseline="0" dirty="0">
                <a:ln>
                  <a:noFill/>
                </a:ln>
                <a:effectLst/>
                <a:latin typeface="+mn-lt"/>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effectLst/>
                <a:latin typeface="+mn-lt"/>
              </a:rPr>
              <a:t>Proti jejímu pohybu působí </a:t>
            </a:r>
            <a:r>
              <a:rPr kumimoji="0" lang="cs-CZ" altLang="cs-CZ" sz="2000" b="1" i="0" u="none" strike="noStrike" cap="none" normalizeH="0" baseline="0" dirty="0">
                <a:ln>
                  <a:noFill/>
                </a:ln>
                <a:effectLst/>
                <a:latin typeface="+mn-lt"/>
              </a:rPr>
              <a:t>odporová síla</a:t>
            </a:r>
            <a:r>
              <a:rPr kumimoji="0" lang="cs-CZ" altLang="cs-CZ" sz="2000" b="0" i="0" u="none" strike="noStrike" cap="none" normalizeH="0" baseline="0" dirty="0">
                <a:ln>
                  <a:noFill/>
                </a:ln>
                <a:effectLst/>
                <a:latin typeface="+mn-lt"/>
              </a:rPr>
              <a:t>, daná </a:t>
            </a:r>
            <a:r>
              <a:rPr kumimoji="0" lang="cs-CZ" altLang="cs-CZ" sz="2000" b="1" i="0" u="none" strike="noStrike" cap="none" normalizeH="0" baseline="0" dirty="0" err="1">
                <a:ln>
                  <a:noFill/>
                </a:ln>
                <a:effectLst/>
                <a:latin typeface="+mn-lt"/>
              </a:rPr>
              <a:t>Stokesovým</a:t>
            </a:r>
            <a:r>
              <a:rPr kumimoji="0" lang="cs-CZ" altLang="cs-CZ" sz="2000" b="1" i="0" u="none" strike="noStrike" cap="none" normalizeH="0" baseline="0" dirty="0">
                <a:ln>
                  <a:noFill/>
                </a:ln>
                <a:effectLst/>
                <a:latin typeface="+mn-lt"/>
              </a:rPr>
              <a:t> vztahem</a:t>
            </a:r>
            <a:r>
              <a:rPr kumimoji="0" lang="cs-CZ" altLang="cs-CZ" sz="2000" b="0" i="0" u="none" strike="noStrike" cap="none" normalizeH="0" baseline="0" dirty="0">
                <a:ln>
                  <a:noFill/>
                </a:ln>
                <a:effectLst/>
                <a:latin typeface="+mn-lt"/>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effectLst/>
              <a:latin typeface="+mn-lt"/>
            </a:endParaRPr>
          </a:p>
          <a:p>
            <a:pPr marL="457200" marR="0" lvl="1" indent="-457200" algn="ctr"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err="1">
                <a:ln>
                  <a:noFill/>
                </a:ln>
                <a:effectLst/>
                <a:latin typeface="+mn-lt"/>
              </a:rPr>
              <a:t>F</a:t>
            </a:r>
            <a:r>
              <a:rPr kumimoji="0" lang="cs-CZ" altLang="cs-CZ" sz="2000" b="0" i="0" u="none" strike="noStrike" cap="none" normalizeH="0" baseline="-25000" dirty="0" err="1">
                <a:ln>
                  <a:noFill/>
                </a:ln>
                <a:effectLst/>
                <a:latin typeface="+mn-lt"/>
              </a:rPr>
              <a:t>o</a:t>
            </a:r>
            <a:r>
              <a:rPr kumimoji="0" lang="cs-CZ" altLang="cs-CZ" sz="2000" b="0" i="0" u="none" strike="noStrike" cap="none" normalizeH="0" baseline="0" dirty="0">
                <a:ln>
                  <a:noFill/>
                </a:ln>
                <a:effectLst/>
                <a:latin typeface="+mn-lt"/>
              </a:rPr>
              <a:t> = 6⋅π⋅</a:t>
            </a:r>
            <a:r>
              <a:rPr kumimoji="0" lang="cs-CZ" altLang="cs-CZ" sz="2000" b="0" i="0" u="none" strike="noStrike" cap="none" normalizeH="0" baseline="0" dirty="0" err="1">
                <a:ln>
                  <a:noFill/>
                </a:ln>
                <a:effectLst/>
                <a:latin typeface="+mn-lt"/>
              </a:rPr>
              <a:t>η⋅r⋅v</a:t>
            </a:r>
            <a:endParaRPr kumimoji="0" lang="cs-CZ" altLang="cs-CZ" sz="2000" b="0" i="0" u="none" strike="noStrike" cap="none" normalizeH="0" baseline="0" dirty="0">
              <a:ln>
                <a:noFill/>
              </a:ln>
              <a:effectLst/>
              <a:latin typeface="+mn-lt"/>
            </a:endParaRPr>
          </a:p>
          <a:p>
            <a:pPr marL="457200" marR="0" lvl="1" indent="-457200" algn="ctr"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effectLst/>
              <a:latin typeface="+mn-lt"/>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effectLst/>
                <a:latin typeface="+mn-lt"/>
              </a:rPr>
              <a:t>kde r = poloměr částice, η = dynamická viskozita prostředí, v = rychlost částice</a:t>
            </a:r>
            <a:r>
              <a:rPr kumimoji="0" lang="cs-CZ" altLang="cs-CZ" sz="2000" b="0" i="0" u="none" strike="noStrike" cap="none" normalizeH="0" baseline="0" dirty="0">
                <a:ln>
                  <a:noFill/>
                </a:ln>
                <a:effectLst/>
                <a:latin typeface="+mn-lt"/>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2000" b="0" i="0" u="none" strike="noStrike" cap="none" normalizeH="0" baseline="0" dirty="0">
              <a:ln>
                <a:noFill/>
              </a:ln>
              <a:effectLst/>
              <a:latin typeface="+mn-lt"/>
            </a:endParaRPr>
          </a:p>
        </p:txBody>
      </p:sp>
      <p:pic>
        <p:nvPicPr>
          <p:cNvPr id="15366" name="Picture 6" descr="See the source image">
            <a:extLst>
              <a:ext uri="{FF2B5EF4-FFF2-40B4-BE49-F238E27FC236}">
                <a16:creationId xmlns:a16="http://schemas.microsoft.com/office/drawing/2014/main" id="{D2ABDAA3-460F-4A4F-8FB4-79953BAFDF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2015" y="5835115"/>
            <a:ext cx="2079970" cy="71808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12A9951B-479E-4FEB-B79B-49A7F1EFDA1F}"/>
              </a:ext>
            </a:extLst>
          </p:cNvPr>
          <p:cNvSpPr txBox="1"/>
          <p:nvPr/>
        </p:nvSpPr>
        <p:spPr>
          <a:xfrm>
            <a:off x="276225" y="5435005"/>
            <a:ext cx="3642792" cy="400110"/>
          </a:xfrm>
          <a:prstGeom prst="rect">
            <a:avLst/>
          </a:prstGeom>
          <a:noFill/>
        </p:spPr>
        <p:txBody>
          <a:bodyPr wrap="none" rtlCol="0">
            <a:spAutoFit/>
          </a:bodyPr>
          <a:lstStyle/>
          <a:p>
            <a:r>
              <a:rPr lang="cs-CZ" sz="2000" dirty="0"/>
              <a:t>Odtud pro </a:t>
            </a:r>
            <a:r>
              <a:rPr lang="cs-CZ" sz="2000" b="1" dirty="0"/>
              <a:t>rychlost sedimentace</a:t>
            </a:r>
            <a:r>
              <a:rPr lang="cs-CZ" sz="2000" dirty="0"/>
              <a:t>:</a:t>
            </a:r>
          </a:p>
        </p:txBody>
      </p:sp>
      <p:pic>
        <p:nvPicPr>
          <p:cNvPr id="15368" name="Picture 8" descr="See the source image">
            <a:extLst>
              <a:ext uri="{FF2B5EF4-FFF2-40B4-BE49-F238E27FC236}">
                <a16:creationId xmlns:a16="http://schemas.microsoft.com/office/drawing/2014/main" id="{511E8365-92A6-486D-A322-FA66A6427F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970" y="263017"/>
            <a:ext cx="1714500" cy="2886075"/>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D4E806A2-2764-44C4-BD35-B91AF8A854DD}"/>
              </a:ext>
            </a:extLst>
          </p:cNvPr>
          <p:cNvPicPr>
            <a:picLocks noChangeAspect="1"/>
          </p:cNvPicPr>
          <p:nvPr/>
        </p:nvPicPr>
        <p:blipFill>
          <a:blip r:embed="rId4"/>
          <a:stretch>
            <a:fillRect/>
          </a:stretch>
        </p:blipFill>
        <p:spPr>
          <a:xfrm>
            <a:off x="7313204" y="5208890"/>
            <a:ext cx="1554571" cy="1568148"/>
          </a:xfrm>
          <a:prstGeom prst="rect">
            <a:avLst/>
          </a:prstGeom>
        </p:spPr>
      </p:pic>
    </p:spTree>
    <p:extLst>
      <p:ext uri="{BB962C8B-B14F-4D97-AF65-F5344CB8AC3E}">
        <p14:creationId xmlns:p14="http://schemas.microsoft.com/office/powerpoint/2010/main" val="2027957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A8A26D3-1BF9-4F9F-9FFF-FE57865DE966}"/>
              </a:ext>
            </a:extLst>
          </p:cNvPr>
          <p:cNvSpPr txBox="1"/>
          <p:nvPr/>
        </p:nvSpPr>
        <p:spPr>
          <a:xfrm>
            <a:off x="228601" y="800011"/>
            <a:ext cx="8677274" cy="707886"/>
          </a:xfrm>
          <a:prstGeom prst="rect">
            <a:avLst/>
          </a:prstGeom>
          <a:noFill/>
        </p:spPr>
        <p:txBody>
          <a:bodyPr wrap="square">
            <a:spAutoFit/>
          </a:bodyPr>
          <a:lstStyle/>
          <a:p>
            <a:pPr algn="just"/>
            <a:r>
              <a:rPr lang="cs-CZ" sz="2000" dirty="0"/>
              <a:t>Jaký je tlak vzduchu v pneumatice nákladního automobilu při teplotě 20 °C a hustotě 8,0 </a:t>
            </a:r>
            <a:r>
              <a:rPr lang="cs-CZ" sz="2000" dirty="0" err="1"/>
              <a:t>kg⋅m</a:t>
            </a:r>
            <a:r>
              <a:rPr lang="en-US" sz="2000" baseline="30000" dirty="0"/>
              <a:t>-</a:t>
            </a:r>
            <a:r>
              <a:rPr lang="cs-CZ" sz="2000" baseline="30000" dirty="0"/>
              <a:t>3</a:t>
            </a:r>
            <a:r>
              <a:rPr lang="cs-CZ" sz="2000" dirty="0"/>
              <a:t> ? Molární hmotnost vzduchu M ≐ 29 ⋅ 10</a:t>
            </a:r>
            <a:r>
              <a:rPr lang="en-US" sz="2000" baseline="30000" dirty="0"/>
              <a:t>-</a:t>
            </a:r>
            <a:r>
              <a:rPr lang="cs-CZ" sz="2000" baseline="30000" dirty="0"/>
              <a:t>3</a:t>
            </a:r>
            <a:r>
              <a:rPr lang="cs-CZ" sz="2000" dirty="0"/>
              <a:t> </a:t>
            </a:r>
            <a:r>
              <a:rPr lang="cs-CZ" sz="2000" dirty="0" err="1"/>
              <a:t>kg⋅mol</a:t>
            </a:r>
            <a:r>
              <a:rPr lang="en-US" sz="2000" baseline="30000" dirty="0"/>
              <a:t>-</a:t>
            </a:r>
            <a:r>
              <a:rPr lang="cs-CZ" sz="2000" baseline="30000" dirty="0"/>
              <a:t>1</a:t>
            </a:r>
            <a:r>
              <a:rPr lang="cs-CZ" sz="2000" dirty="0"/>
              <a:t> . </a:t>
            </a:r>
          </a:p>
        </p:txBody>
      </p:sp>
      <p:sp>
        <p:nvSpPr>
          <p:cNvPr id="7" name="TextovéPole 6">
            <a:extLst>
              <a:ext uri="{FF2B5EF4-FFF2-40B4-BE49-F238E27FC236}">
                <a16:creationId xmlns:a16="http://schemas.microsoft.com/office/drawing/2014/main" id="{58931038-AF65-4D33-AE1A-BB0FDE38A601}"/>
              </a:ext>
            </a:extLst>
          </p:cNvPr>
          <p:cNvSpPr txBox="1"/>
          <p:nvPr/>
        </p:nvSpPr>
        <p:spPr>
          <a:xfrm>
            <a:off x="337388" y="230981"/>
            <a:ext cx="1072730" cy="461665"/>
          </a:xfrm>
          <a:prstGeom prst="rect">
            <a:avLst/>
          </a:prstGeom>
          <a:noFill/>
        </p:spPr>
        <p:txBody>
          <a:bodyPr wrap="none" rtlCol="0">
            <a:spAutoFit/>
          </a:bodyPr>
          <a:lstStyle/>
          <a:p>
            <a:r>
              <a:rPr lang="cs-CZ" sz="2400" b="1" dirty="0"/>
              <a:t>Příklad</a:t>
            </a:r>
          </a:p>
        </p:txBody>
      </p:sp>
      <p:sp>
        <p:nvSpPr>
          <p:cNvPr id="9" name="TextovéPole 8">
            <a:extLst>
              <a:ext uri="{FF2B5EF4-FFF2-40B4-BE49-F238E27FC236}">
                <a16:creationId xmlns:a16="http://schemas.microsoft.com/office/drawing/2014/main" id="{1B41100A-C4F5-43C0-8A62-2AB961145FD2}"/>
              </a:ext>
            </a:extLst>
          </p:cNvPr>
          <p:cNvSpPr txBox="1"/>
          <p:nvPr/>
        </p:nvSpPr>
        <p:spPr>
          <a:xfrm>
            <a:off x="228601" y="1696135"/>
            <a:ext cx="2486024" cy="1200329"/>
          </a:xfrm>
          <a:prstGeom prst="rect">
            <a:avLst/>
          </a:prstGeom>
          <a:noFill/>
        </p:spPr>
        <p:txBody>
          <a:bodyPr wrap="square">
            <a:spAutoFit/>
          </a:bodyPr>
          <a:lstStyle/>
          <a:p>
            <a:r>
              <a:rPr lang="cs-CZ" dirty="0"/>
              <a:t>t = 20 °C</a:t>
            </a:r>
            <a:r>
              <a:rPr lang="en-US" dirty="0"/>
              <a:t> </a:t>
            </a:r>
            <a:r>
              <a:rPr lang="cs-CZ" dirty="0"/>
              <a:t>→ T = 293 K</a:t>
            </a:r>
            <a:endParaRPr lang="en-US" dirty="0"/>
          </a:p>
          <a:p>
            <a:r>
              <a:rPr lang="el-GR" dirty="0"/>
              <a:t>ρ = 8,0 </a:t>
            </a:r>
            <a:r>
              <a:rPr lang="cs-CZ" dirty="0"/>
              <a:t>kg m</a:t>
            </a:r>
            <a:r>
              <a:rPr lang="cs-CZ" baseline="30000" dirty="0"/>
              <a:t>-3</a:t>
            </a:r>
            <a:r>
              <a:rPr lang="cs-CZ" dirty="0"/>
              <a:t> </a:t>
            </a:r>
            <a:endParaRPr lang="en-US" dirty="0"/>
          </a:p>
          <a:p>
            <a:r>
              <a:rPr lang="cs-CZ" dirty="0"/>
              <a:t>Mm ≐ 29⋅10 </a:t>
            </a:r>
            <a:r>
              <a:rPr lang="en-US" baseline="30000" dirty="0"/>
              <a:t>-</a:t>
            </a:r>
            <a:r>
              <a:rPr lang="cs-CZ" baseline="30000" dirty="0"/>
              <a:t>3</a:t>
            </a:r>
            <a:r>
              <a:rPr lang="cs-CZ" dirty="0"/>
              <a:t> </a:t>
            </a:r>
            <a:r>
              <a:rPr lang="cs-CZ" dirty="0" err="1"/>
              <a:t>kg⋅mol</a:t>
            </a:r>
            <a:r>
              <a:rPr lang="en-US" baseline="30000" dirty="0"/>
              <a:t>-</a:t>
            </a:r>
            <a:r>
              <a:rPr lang="cs-CZ" baseline="30000" dirty="0"/>
              <a:t>1</a:t>
            </a:r>
            <a:r>
              <a:rPr lang="cs-CZ" dirty="0"/>
              <a:t> </a:t>
            </a:r>
            <a:endParaRPr lang="en-US" dirty="0"/>
          </a:p>
          <a:p>
            <a:r>
              <a:rPr lang="cs-CZ" dirty="0"/>
              <a:t>p = ?</a:t>
            </a:r>
          </a:p>
        </p:txBody>
      </p:sp>
      <p:pic>
        <p:nvPicPr>
          <p:cNvPr id="11" name="Obrázek 10">
            <a:extLst>
              <a:ext uri="{FF2B5EF4-FFF2-40B4-BE49-F238E27FC236}">
                <a16:creationId xmlns:a16="http://schemas.microsoft.com/office/drawing/2014/main" id="{4DFC02CE-FED8-49E7-9C17-E82FC9B4683D}"/>
              </a:ext>
            </a:extLst>
          </p:cNvPr>
          <p:cNvPicPr>
            <a:picLocks noChangeAspect="1"/>
          </p:cNvPicPr>
          <p:nvPr/>
        </p:nvPicPr>
        <p:blipFill>
          <a:blip r:embed="rId2"/>
          <a:stretch>
            <a:fillRect/>
          </a:stretch>
        </p:blipFill>
        <p:spPr>
          <a:xfrm>
            <a:off x="3539079" y="1615262"/>
            <a:ext cx="3128423" cy="1473651"/>
          </a:xfrm>
          <a:prstGeom prst="rect">
            <a:avLst/>
          </a:prstGeom>
        </p:spPr>
      </p:pic>
      <p:pic>
        <p:nvPicPr>
          <p:cNvPr id="18434" name="Picture 2" descr="Pneumatiky pro nákladní automobily - specifika — Pneu Klub">
            <a:extLst>
              <a:ext uri="{FF2B5EF4-FFF2-40B4-BE49-F238E27FC236}">
                <a16:creationId xmlns:a16="http://schemas.microsoft.com/office/drawing/2014/main" id="{ED1C74C3-D540-4F62-9E98-6DC8D203BC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388" y="3581400"/>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0904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9BE72D0B-695A-44D6-95DD-6C11BA6D3335}"/>
              </a:ext>
            </a:extLst>
          </p:cNvPr>
          <p:cNvPicPr>
            <a:picLocks noChangeAspect="1"/>
          </p:cNvPicPr>
          <p:nvPr/>
        </p:nvPicPr>
        <p:blipFill>
          <a:blip r:embed="rId2"/>
          <a:stretch>
            <a:fillRect/>
          </a:stretch>
        </p:blipFill>
        <p:spPr>
          <a:xfrm>
            <a:off x="5077099" y="415068"/>
            <a:ext cx="1669492" cy="1857075"/>
          </a:xfrm>
          <a:prstGeom prst="rect">
            <a:avLst/>
          </a:prstGeom>
        </p:spPr>
      </p:pic>
      <p:pic>
        <p:nvPicPr>
          <p:cNvPr id="15" name="Obrázek 14">
            <a:extLst>
              <a:ext uri="{FF2B5EF4-FFF2-40B4-BE49-F238E27FC236}">
                <a16:creationId xmlns:a16="http://schemas.microsoft.com/office/drawing/2014/main" id="{A10E964D-E26A-40FE-B875-CFCACAE71472}"/>
              </a:ext>
            </a:extLst>
          </p:cNvPr>
          <p:cNvPicPr>
            <a:picLocks noChangeAspect="1"/>
          </p:cNvPicPr>
          <p:nvPr/>
        </p:nvPicPr>
        <p:blipFill>
          <a:blip r:embed="rId3"/>
          <a:stretch>
            <a:fillRect/>
          </a:stretch>
        </p:blipFill>
        <p:spPr>
          <a:xfrm>
            <a:off x="6746591" y="216693"/>
            <a:ext cx="2264059" cy="2550319"/>
          </a:xfrm>
          <a:prstGeom prst="rect">
            <a:avLst/>
          </a:prstGeom>
        </p:spPr>
      </p:pic>
      <p:sp>
        <p:nvSpPr>
          <p:cNvPr id="16" name="TextovéPole 15">
            <a:extLst>
              <a:ext uri="{FF2B5EF4-FFF2-40B4-BE49-F238E27FC236}">
                <a16:creationId xmlns:a16="http://schemas.microsoft.com/office/drawing/2014/main" id="{EB701297-627A-49D5-8CA5-6A88D0A42D6C}"/>
              </a:ext>
            </a:extLst>
          </p:cNvPr>
          <p:cNvSpPr txBox="1"/>
          <p:nvPr/>
        </p:nvSpPr>
        <p:spPr>
          <a:xfrm>
            <a:off x="229578" y="390525"/>
            <a:ext cx="3627853" cy="400110"/>
          </a:xfrm>
          <a:prstGeom prst="rect">
            <a:avLst/>
          </a:prstGeom>
          <a:noFill/>
        </p:spPr>
        <p:txBody>
          <a:bodyPr wrap="none" rtlCol="0">
            <a:spAutoFit/>
          </a:bodyPr>
          <a:lstStyle/>
          <a:p>
            <a:r>
              <a:rPr lang="cs-CZ" sz="2000" b="1" dirty="0" err="1"/>
              <a:t>Höpplerův</a:t>
            </a:r>
            <a:r>
              <a:rPr lang="cs-CZ" sz="2000" b="1" dirty="0"/>
              <a:t> kuličkový viskozimetr</a:t>
            </a:r>
          </a:p>
        </p:txBody>
      </p:sp>
      <p:sp>
        <p:nvSpPr>
          <p:cNvPr id="22" name="TextovéPole 21">
            <a:extLst>
              <a:ext uri="{FF2B5EF4-FFF2-40B4-BE49-F238E27FC236}">
                <a16:creationId xmlns:a16="http://schemas.microsoft.com/office/drawing/2014/main" id="{25E9382F-3275-4118-863E-F05CB97168C5}"/>
              </a:ext>
            </a:extLst>
          </p:cNvPr>
          <p:cNvSpPr txBox="1"/>
          <p:nvPr/>
        </p:nvSpPr>
        <p:spPr>
          <a:xfrm>
            <a:off x="354506" y="1120941"/>
            <a:ext cx="3979786" cy="2862322"/>
          </a:xfrm>
          <a:prstGeom prst="rect">
            <a:avLst/>
          </a:prstGeom>
          <a:noFill/>
        </p:spPr>
        <p:txBody>
          <a:bodyPr wrap="square">
            <a:spAutoFit/>
          </a:bodyPr>
          <a:lstStyle/>
          <a:p>
            <a:pPr algn="just"/>
            <a:r>
              <a:rPr lang="cs-CZ" sz="2000" dirty="0"/>
              <a:t>Viskozimetr s kalibrovanou kuličkou padající ve skleněném temperovaném válci mezi dvěma ryskami. Měří se pádová doba ve skleněném temperovaném válci, který je odkloněn o 10° od vertikálního směru. </a:t>
            </a:r>
            <a:r>
              <a:rPr lang="cs-CZ" sz="2000" b="0" i="0" dirty="0">
                <a:solidFill>
                  <a:srgbClr val="000000"/>
                </a:solidFill>
                <a:effectLst/>
              </a:rPr>
              <a:t>Viskozimetr může být použit jen pro průhledné </a:t>
            </a:r>
            <a:r>
              <a:rPr lang="cs-CZ" sz="2000" b="0" i="0" dirty="0" err="1">
                <a:solidFill>
                  <a:srgbClr val="000000"/>
                </a:solidFill>
                <a:effectLst/>
              </a:rPr>
              <a:t>newtonské</a:t>
            </a:r>
            <a:r>
              <a:rPr lang="cs-CZ" sz="2000" b="0" i="0" dirty="0">
                <a:solidFill>
                  <a:srgbClr val="000000"/>
                </a:solidFill>
                <a:effectLst/>
              </a:rPr>
              <a:t> kapaliny.</a:t>
            </a:r>
            <a:endParaRPr lang="cs-CZ" sz="2000" dirty="0"/>
          </a:p>
        </p:txBody>
      </p:sp>
      <p:pic>
        <p:nvPicPr>
          <p:cNvPr id="16394" name="Picture 10">
            <a:extLst>
              <a:ext uri="{FF2B5EF4-FFF2-40B4-BE49-F238E27FC236}">
                <a16:creationId xmlns:a16="http://schemas.microsoft.com/office/drawing/2014/main" id="{C9D5BF52-DA6C-43BB-86EF-13E05BC516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5532" y="2423897"/>
            <a:ext cx="1952625" cy="590550"/>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a:extLst>
              <a:ext uri="{FF2B5EF4-FFF2-40B4-BE49-F238E27FC236}">
                <a16:creationId xmlns:a16="http://schemas.microsoft.com/office/drawing/2014/main" id="{B8673E1B-B6A6-4DA4-84DA-D2DDF32A9A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5532" y="3429000"/>
            <a:ext cx="3400425" cy="619125"/>
          </a:xfrm>
          <a:prstGeom prst="rect">
            <a:avLst/>
          </a:prstGeom>
          <a:noFill/>
          <a:extLst>
            <a:ext uri="{909E8E84-426E-40DD-AFC4-6F175D3DCCD1}">
              <a14:hiddenFill xmlns:a14="http://schemas.microsoft.com/office/drawing/2010/main">
                <a:solidFill>
                  <a:srgbClr val="FFFFFF"/>
                </a:solidFill>
              </a14:hiddenFill>
            </a:ext>
          </a:extLst>
        </p:spPr>
      </p:pic>
      <p:sp>
        <p:nvSpPr>
          <p:cNvPr id="26" name="TextovéPole 25">
            <a:extLst>
              <a:ext uri="{FF2B5EF4-FFF2-40B4-BE49-F238E27FC236}">
                <a16:creationId xmlns:a16="http://schemas.microsoft.com/office/drawing/2014/main" id="{AB17863D-BC97-4BCA-BA0A-BD26EEB3A679}"/>
              </a:ext>
            </a:extLst>
          </p:cNvPr>
          <p:cNvSpPr txBox="1"/>
          <p:nvPr/>
        </p:nvSpPr>
        <p:spPr>
          <a:xfrm>
            <a:off x="229578" y="4261277"/>
            <a:ext cx="8695347" cy="923330"/>
          </a:xfrm>
          <a:prstGeom prst="rect">
            <a:avLst/>
          </a:prstGeom>
          <a:noFill/>
        </p:spPr>
        <p:txBody>
          <a:bodyPr wrap="square">
            <a:spAutoFit/>
          </a:bodyPr>
          <a:lstStyle/>
          <a:p>
            <a:pPr algn="just"/>
            <a:r>
              <a:rPr lang="el-GR" b="0" i="1" dirty="0">
                <a:solidFill>
                  <a:srgbClr val="000000"/>
                </a:solidFill>
                <a:effectLst/>
              </a:rPr>
              <a:t>ρ</a:t>
            </a:r>
            <a:r>
              <a:rPr lang="cs-CZ" b="0" i="0" baseline="-25000" dirty="0">
                <a:solidFill>
                  <a:srgbClr val="000000"/>
                </a:solidFill>
                <a:effectLst/>
              </a:rPr>
              <a:t>k</a:t>
            </a:r>
            <a:r>
              <a:rPr lang="cs-CZ" b="0" i="0" dirty="0">
                <a:solidFill>
                  <a:srgbClr val="000000"/>
                </a:solidFill>
                <a:effectLst/>
              </a:rPr>
              <a:t> je hustota kuličky, </a:t>
            </a:r>
            <a:r>
              <a:rPr lang="el-GR" b="0" i="1" dirty="0">
                <a:solidFill>
                  <a:srgbClr val="000000"/>
                </a:solidFill>
                <a:effectLst/>
              </a:rPr>
              <a:t>ρ</a:t>
            </a:r>
            <a:r>
              <a:rPr lang="el-GR" b="0" i="0" dirty="0">
                <a:solidFill>
                  <a:srgbClr val="000000"/>
                </a:solidFill>
                <a:effectLst/>
              </a:rPr>
              <a:t> </a:t>
            </a:r>
            <a:r>
              <a:rPr lang="cs-CZ" b="0" i="0" dirty="0">
                <a:solidFill>
                  <a:srgbClr val="000000"/>
                </a:solidFill>
                <a:effectLst/>
              </a:rPr>
              <a:t>a </a:t>
            </a:r>
            <a:r>
              <a:rPr lang="el-GR" b="0" i="1" dirty="0">
                <a:solidFill>
                  <a:srgbClr val="000000"/>
                </a:solidFill>
                <a:effectLst/>
              </a:rPr>
              <a:t>ρ</a:t>
            </a:r>
            <a:r>
              <a:rPr lang="cs-CZ" b="0" i="0" baseline="-25000" dirty="0" err="1">
                <a:solidFill>
                  <a:srgbClr val="000000"/>
                </a:solidFill>
                <a:effectLst/>
              </a:rPr>
              <a:t>ref</a:t>
            </a:r>
            <a:r>
              <a:rPr lang="cs-CZ" b="0" i="0" dirty="0">
                <a:solidFill>
                  <a:srgbClr val="000000"/>
                </a:solidFill>
                <a:effectLst/>
              </a:rPr>
              <a:t> hustoty měřené a srovnávací kapaliny, </a:t>
            </a:r>
            <a:r>
              <a:rPr lang="cs-CZ" b="0" i="1" dirty="0">
                <a:solidFill>
                  <a:srgbClr val="000000"/>
                </a:solidFill>
                <a:effectLst/>
              </a:rPr>
              <a:t>u</a:t>
            </a:r>
            <a:r>
              <a:rPr lang="cs-CZ" b="0" i="0" dirty="0">
                <a:solidFill>
                  <a:srgbClr val="000000"/>
                </a:solidFill>
                <a:effectLst/>
              </a:rPr>
              <a:t> a </a:t>
            </a:r>
            <a:r>
              <a:rPr lang="cs-CZ" b="0" i="1" dirty="0" err="1">
                <a:solidFill>
                  <a:srgbClr val="000000"/>
                </a:solidFill>
                <a:effectLst/>
              </a:rPr>
              <a:t>u</a:t>
            </a:r>
            <a:r>
              <a:rPr lang="cs-CZ" b="0" i="0" baseline="-25000" dirty="0" err="1">
                <a:solidFill>
                  <a:srgbClr val="000000"/>
                </a:solidFill>
                <a:effectLst/>
              </a:rPr>
              <a:t>ref</a:t>
            </a:r>
            <a:r>
              <a:rPr lang="cs-CZ" b="0" i="0" dirty="0">
                <a:solidFill>
                  <a:srgbClr val="000000"/>
                </a:solidFill>
                <a:effectLst/>
              </a:rPr>
              <a:t> rychlosti pádu kuličky, </a:t>
            </a:r>
            <a:r>
              <a:rPr lang="el-GR" b="0" i="1" dirty="0">
                <a:solidFill>
                  <a:srgbClr val="000000"/>
                </a:solidFill>
                <a:effectLst/>
              </a:rPr>
              <a:t>τ</a:t>
            </a:r>
            <a:r>
              <a:rPr lang="el-GR" b="0" i="0" dirty="0">
                <a:solidFill>
                  <a:srgbClr val="000000"/>
                </a:solidFill>
                <a:effectLst/>
              </a:rPr>
              <a:t> </a:t>
            </a:r>
            <a:r>
              <a:rPr lang="cs-CZ" b="0" i="0" dirty="0">
                <a:solidFill>
                  <a:srgbClr val="000000"/>
                </a:solidFill>
                <a:effectLst/>
              </a:rPr>
              <a:t>a </a:t>
            </a:r>
            <a:r>
              <a:rPr lang="el-GR" b="0" i="1" dirty="0">
                <a:solidFill>
                  <a:srgbClr val="000000"/>
                </a:solidFill>
                <a:effectLst/>
              </a:rPr>
              <a:t>τ</a:t>
            </a:r>
            <a:r>
              <a:rPr lang="cs-CZ" b="0" i="0" baseline="-25000" dirty="0" err="1">
                <a:solidFill>
                  <a:srgbClr val="000000"/>
                </a:solidFill>
                <a:effectLst/>
              </a:rPr>
              <a:t>ref</a:t>
            </a:r>
            <a:r>
              <a:rPr lang="cs-CZ" b="0" i="0" dirty="0">
                <a:solidFill>
                  <a:srgbClr val="000000"/>
                </a:solidFill>
                <a:effectLst/>
              </a:rPr>
              <a:t> doby průchodu kuličky mezi dvěma ryskami A </a:t>
            </a:r>
            <a:r>
              <a:rPr lang="cs-CZ" b="0" i="0" dirty="0" err="1">
                <a:solidFill>
                  <a:srgbClr val="000000"/>
                </a:solidFill>
                <a:effectLst/>
              </a:rPr>
              <a:t>a</a:t>
            </a:r>
            <a:r>
              <a:rPr lang="cs-CZ" b="0" i="0" dirty="0">
                <a:solidFill>
                  <a:srgbClr val="000000"/>
                </a:solidFill>
                <a:effectLst/>
              </a:rPr>
              <a:t> B, je-li trubice naplněna měřenou a standardní kapalinou.</a:t>
            </a:r>
            <a:endParaRPr lang="cs-CZ" dirty="0"/>
          </a:p>
        </p:txBody>
      </p:sp>
    </p:spTree>
    <p:extLst>
      <p:ext uri="{BB962C8B-B14F-4D97-AF65-F5344CB8AC3E}">
        <p14:creationId xmlns:p14="http://schemas.microsoft.com/office/powerpoint/2010/main" val="23742748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E1FF0E-33B7-4D6A-B415-33904C89A726}"/>
              </a:ext>
            </a:extLst>
          </p:cNvPr>
          <p:cNvSpPr>
            <a:spLocks noGrp="1"/>
          </p:cNvSpPr>
          <p:nvPr>
            <p:ph type="title"/>
          </p:nvPr>
        </p:nvSpPr>
        <p:spPr>
          <a:xfrm>
            <a:off x="266699" y="108180"/>
            <a:ext cx="2362200" cy="549274"/>
          </a:xfrm>
        </p:spPr>
        <p:txBody>
          <a:bodyPr>
            <a:normAutofit/>
          </a:bodyPr>
          <a:lstStyle/>
          <a:p>
            <a:r>
              <a:rPr lang="cs-CZ" sz="2400" b="1" dirty="0">
                <a:latin typeface="+mn-lt"/>
              </a:rPr>
              <a:t>Odpor prostředí</a:t>
            </a:r>
          </a:p>
        </p:txBody>
      </p:sp>
      <p:pic>
        <p:nvPicPr>
          <p:cNvPr id="5" name="Picture 4" descr="Image result for Falling Ball Viscometer Force Balance">
            <a:extLst>
              <a:ext uri="{FF2B5EF4-FFF2-40B4-BE49-F238E27FC236}">
                <a16:creationId xmlns:a16="http://schemas.microsoft.com/office/drawing/2014/main" id="{10F055DC-C5E1-44F7-B126-017CF91806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7187" y="4734856"/>
            <a:ext cx="2904363" cy="188595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F5C7C40C-AF80-4800-9801-A5C7C744AC66}"/>
              </a:ext>
            </a:extLst>
          </p:cNvPr>
          <p:cNvSpPr txBox="1"/>
          <p:nvPr/>
        </p:nvSpPr>
        <p:spPr>
          <a:xfrm>
            <a:off x="266699" y="657454"/>
            <a:ext cx="8520113" cy="3785652"/>
          </a:xfrm>
          <a:prstGeom prst="rect">
            <a:avLst/>
          </a:prstGeom>
          <a:noFill/>
        </p:spPr>
        <p:txBody>
          <a:bodyPr wrap="square">
            <a:spAutoFit/>
          </a:bodyPr>
          <a:lstStyle/>
          <a:p>
            <a:pPr algn="just"/>
            <a:r>
              <a:rPr lang="cs-CZ" sz="2000" b="1" dirty="0"/>
              <a:t>Odpor prostředí </a:t>
            </a:r>
            <a:r>
              <a:rPr lang="cs-CZ" sz="2000" dirty="0"/>
              <a:t>je </a:t>
            </a:r>
            <a:r>
              <a:rPr lang="cs-CZ" sz="2000" u="sng" dirty="0"/>
              <a:t>soubor všech sil, kterými plyn nebo kapalina působí proti pohybu těles v něm</a:t>
            </a:r>
            <a:r>
              <a:rPr lang="cs-CZ" sz="2000" dirty="0"/>
              <a:t>. </a:t>
            </a:r>
            <a:r>
              <a:rPr lang="cs-CZ" sz="2000" u="sng" dirty="0"/>
              <a:t>Odpor je způsoben třením</a:t>
            </a:r>
            <a:r>
              <a:rPr lang="cs-CZ" sz="2000" dirty="0"/>
              <a:t>, které vzniká při kontaktu tělesa a prostředí. Protože </a:t>
            </a:r>
            <a:r>
              <a:rPr lang="cs-CZ" sz="2000" u="sng" dirty="0"/>
              <a:t>pohyb je relativní</a:t>
            </a:r>
            <a:r>
              <a:rPr lang="cs-CZ" sz="2000" dirty="0"/>
              <a:t>, </a:t>
            </a:r>
            <a:r>
              <a:rPr lang="cs-CZ" sz="2000" u="sng" dirty="0"/>
              <a:t>je jedno, zda se těleso pohybuje v nehybném plynu či kapalině, nebo jestli je těleso v klidu a kolem něj proudí plyn nebo kapalina (obtékání těles)</a:t>
            </a:r>
            <a:r>
              <a:rPr lang="cs-CZ" sz="2000" dirty="0"/>
              <a:t>. </a:t>
            </a:r>
            <a:r>
              <a:rPr lang="cs-CZ" sz="2000" u="sng" dirty="0"/>
              <a:t>Rozhodující je </a:t>
            </a:r>
            <a:r>
              <a:rPr lang="cs-CZ" sz="2000" b="1" u="sng" dirty="0"/>
              <a:t>relativní rychlost </a:t>
            </a:r>
            <a:r>
              <a:rPr lang="cs-CZ" sz="2000" u="sng" dirty="0"/>
              <a:t>mezi tělesem a tekutinou</a:t>
            </a:r>
            <a:r>
              <a:rPr lang="cs-CZ" sz="2000" dirty="0"/>
              <a:t>. </a:t>
            </a:r>
          </a:p>
          <a:p>
            <a:pPr algn="just"/>
            <a:r>
              <a:rPr lang="cs-CZ" sz="2000" b="1" i="0" dirty="0">
                <a:effectLst/>
              </a:rPr>
              <a:t>Odporová síla</a:t>
            </a:r>
            <a:r>
              <a:rPr lang="cs-CZ" sz="2000" b="0" i="0" dirty="0">
                <a:effectLst/>
              </a:rPr>
              <a:t> působí vždy proti směru relativního pohybu, tzn. těleso pohybující se v nehybné tekutině je </a:t>
            </a:r>
            <a:r>
              <a:rPr lang="cs-CZ" sz="2000" b="0" i="0" u="none" strike="noStrike" dirty="0">
                <a:effectLst/>
              </a:rPr>
              <a:t>zpomalováno</a:t>
            </a:r>
            <a:r>
              <a:rPr lang="cs-CZ" sz="2000" b="0" i="0" dirty="0">
                <a:effectLst/>
              </a:rPr>
              <a:t>, zatímco nehybné těleso v pohybující se tekutině je tekutinou urychlováno. </a:t>
            </a:r>
            <a:r>
              <a:rPr lang="cs-CZ" sz="2000" b="0" i="0" dirty="0">
                <a:solidFill>
                  <a:srgbClr val="444444"/>
                </a:solidFill>
                <a:effectLst/>
              </a:rPr>
              <a:t>Při </a:t>
            </a:r>
            <a:r>
              <a:rPr lang="cs-CZ" sz="2000" b="0" i="0" u="sng" dirty="0">
                <a:solidFill>
                  <a:srgbClr val="444444"/>
                </a:solidFill>
                <a:effectLst/>
              </a:rPr>
              <a:t>nízkých rychlostech </a:t>
            </a:r>
            <a:r>
              <a:rPr lang="cs-CZ" sz="2000" b="0" i="0" dirty="0">
                <a:solidFill>
                  <a:srgbClr val="444444"/>
                </a:solidFill>
                <a:effectLst/>
              </a:rPr>
              <a:t>je odporová síla relativně malá a je považována za</a:t>
            </a:r>
            <a:r>
              <a:rPr lang="cs-CZ" sz="2000" i="0" u="sng" dirty="0">
                <a:solidFill>
                  <a:srgbClr val="444444"/>
                </a:solidFill>
                <a:effectLst/>
              </a:rPr>
              <a:t> přímo úměrnou rychlosti pohybu</a:t>
            </a:r>
            <a:r>
              <a:rPr lang="cs-CZ" sz="2000" b="0" i="0" dirty="0">
                <a:solidFill>
                  <a:srgbClr val="444444"/>
                </a:solidFill>
                <a:effectLst/>
              </a:rPr>
              <a:t>. Při </a:t>
            </a:r>
            <a:r>
              <a:rPr lang="cs-CZ" sz="2000" b="0" i="0" u="sng" dirty="0">
                <a:solidFill>
                  <a:srgbClr val="444444"/>
                </a:solidFill>
                <a:effectLst/>
              </a:rPr>
              <a:t>vyšších rychlostech</a:t>
            </a:r>
            <a:r>
              <a:rPr lang="cs-CZ" sz="2000" b="0" i="0" dirty="0">
                <a:solidFill>
                  <a:srgbClr val="444444"/>
                </a:solidFill>
                <a:effectLst/>
              </a:rPr>
              <a:t> však odporová síla </a:t>
            </a:r>
            <a:r>
              <a:rPr lang="cs-CZ" sz="2000" i="0" u="sng" dirty="0">
                <a:solidFill>
                  <a:srgbClr val="444444"/>
                </a:solidFill>
                <a:effectLst/>
              </a:rPr>
              <a:t>vzrůstá s druhou mocninou rychlosti</a:t>
            </a:r>
            <a:r>
              <a:rPr lang="cs-CZ" sz="2000" b="0" i="0" dirty="0">
                <a:solidFill>
                  <a:srgbClr val="444444"/>
                </a:solidFill>
                <a:effectLst/>
              </a:rPr>
              <a:t>. </a:t>
            </a:r>
            <a:r>
              <a:rPr lang="cs-CZ" sz="2000" dirty="0">
                <a:effectLst/>
              </a:rPr>
              <a:t>Velikost odporové síly vyjádřit tzv. </a:t>
            </a:r>
            <a:r>
              <a:rPr lang="cs-CZ" sz="2000" b="1" dirty="0">
                <a:effectLst/>
              </a:rPr>
              <a:t>Newtonovým zákonem odporu</a:t>
            </a:r>
            <a:endParaRPr lang="cs-CZ" sz="2000" dirty="0">
              <a:effectLst/>
            </a:endParaRPr>
          </a:p>
        </p:txBody>
      </p:sp>
      <p:pic>
        <p:nvPicPr>
          <p:cNvPr id="3" name="Picture 4">
            <a:extLst>
              <a:ext uri="{FF2B5EF4-FFF2-40B4-BE49-F238E27FC236}">
                <a16:creationId xmlns:a16="http://schemas.microsoft.com/office/drawing/2014/main" id="{282A6E16-5774-479D-9526-59C3BC474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137" y="4463087"/>
            <a:ext cx="1419225" cy="497335"/>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B46E2867-235C-4A57-A346-35F080A1AFAD}"/>
              </a:ext>
            </a:extLst>
          </p:cNvPr>
          <p:cNvSpPr txBox="1"/>
          <p:nvPr/>
        </p:nvSpPr>
        <p:spPr>
          <a:xfrm>
            <a:off x="157162" y="5734157"/>
            <a:ext cx="5161791" cy="1015663"/>
          </a:xfrm>
          <a:prstGeom prst="rect">
            <a:avLst/>
          </a:prstGeom>
          <a:noFill/>
        </p:spPr>
        <p:txBody>
          <a:bodyPr wrap="square">
            <a:spAutoFit/>
          </a:bodyPr>
          <a:lstStyle/>
          <a:p>
            <a:pPr algn="just"/>
            <a:r>
              <a:rPr lang="cs-CZ" sz="2000" dirty="0">
                <a:effectLst/>
              </a:rPr>
              <a:t>K zobecněnému popisu tvaru tělesa slouží tzv. </a:t>
            </a:r>
            <a:r>
              <a:rPr lang="cs-CZ" sz="2000" i="1" dirty="0">
                <a:effectLst/>
              </a:rPr>
              <a:t>součinitel odporu</a:t>
            </a:r>
            <a:r>
              <a:rPr lang="cs-CZ" sz="2000" dirty="0">
                <a:effectLst/>
              </a:rPr>
              <a:t> </a:t>
            </a:r>
            <a:r>
              <a:rPr lang="cs-CZ" sz="2000" i="1" dirty="0" err="1">
                <a:effectLst/>
              </a:rPr>
              <a:t>C</a:t>
            </a:r>
            <a:r>
              <a:rPr lang="cs-CZ" sz="2000" i="1" baseline="-25000" dirty="0" err="1">
                <a:effectLst/>
              </a:rPr>
              <a:t>x</a:t>
            </a:r>
            <a:r>
              <a:rPr lang="cs-CZ" sz="2000" dirty="0">
                <a:effectLst/>
              </a:rPr>
              <a:t>, zohledňující tvar a kvalitu povrchu tělesa.</a:t>
            </a:r>
            <a:endParaRPr lang="cs-CZ" sz="2000" dirty="0"/>
          </a:p>
        </p:txBody>
      </p:sp>
      <p:sp>
        <p:nvSpPr>
          <p:cNvPr id="11" name="TextovéPole 10">
            <a:extLst>
              <a:ext uri="{FF2B5EF4-FFF2-40B4-BE49-F238E27FC236}">
                <a16:creationId xmlns:a16="http://schemas.microsoft.com/office/drawing/2014/main" id="{5A9733C7-3461-4CB7-AFD4-112DAE34EF9A}"/>
              </a:ext>
            </a:extLst>
          </p:cNvPr>
          <p:cNvSpPr txBox="1"/>
          <p:nvPr/>
        </p:nvSpPr>
        <p:spPr>
          <a:xfrm>
            <a:off x="157162" y="5031500"/>
            <a:ext cx="5434013" cy="646331"/>
          </a:xfrm>
          <a:prstGeom prst="rect">
            <a:avLst/>
          </a:prstGeom>
          <a:noFill/>
        </p:spPr>
        <p:txBody>
          <a:bodyPr wrap="square">
            <a:spAutoFit/>
          </a:bodyPr>
          <a:lstStyle/>
          <a:p>
            <a:r>
              <a:rPr lang="cs-CZ" dirty="0"/>
              <a:t>k</a:t>
            </a:r>
            <a:r>
              <a:rPr lang="cs-CZ" sz="1800" dirty="0">
                <a:effectLst/>
              </a:rPr>
              <a:t>de S je velikost čelní plochy v průřezu, </a:t>
            </a:r>
            <a:r>
              <a:rPr lang="el-GR" sz="1800" dirty="0">
                <a:effectLst/>
              </a:rPr>
              <a:t>ρ</a:t>
            </a:r>
            <a:r>
              <a:rPr lang="cs-CZ" sz="1800" dirty="0">
                <a:effectLst/>
              </a:rPr>
              <a:t> je hustotě okolního prostředí, v je rychlost tělesa. </a:t>
            </a:r>
            <a:endParaRPr lang="cs-CZ" dirty="0"/>
          </a:p>
        </p:txBody>
      </p:sp>
    </p:spTree>
    <p:extLst>
      <p:ext uri="{BB962C8B-B14F-4D97-AF65-F5344CB8AC3E}">
        <p14:creationId xmlns:p14="http://schemas.microsoft.com/office/powerpoint/2010/main" val="37881674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erodynamika – autolexicon.net">
            <a:extLst>
              <a:ext uri="{FF2B5EF4-FFF2-40B4-BE49-F238E27FC236}">
                <a16:creationId xmlns:a16="http://schemas.microsoft.com/office/drawing/2014/main" id="{6A609BBE-D96B-4970-8023-873881FAA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3912" y="171450"/>
            <a:ext cx="4381500" cy="32575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FE2167C1-81E8-4167-8B38-C6F5A2853D52}"/>
              </a:ext>
            </a:extLst>
          </p:cNvPr>
          <p:cNvSpPr txBox="1"/>
          <p:nvPr/>
        </p:nvSpPr>
        <p:spPr>
          <a:xfrm>
            <a:off x="352425" y="1443841"/>
            <a:ext cx="3743325" cy="646331"/>
          </a:xfrm>
          <a:prstGeom prst="rect">
            <a:avLst/>
          </a:prstGeom>
          <a:noFill/>
        </p:spPr>
        <p:txBody>
          <a:bodyPr wrap="square">
            <a:spAutoFit/>
          </a:bodyPr>
          <a:lstStyle/>
          <a:p>
            <a:br>
              <a:rPr lang="cs-CZ" b="0" i="0" u="none" strike="noStrike" dirty="0">
                <a:solidFill>
                  <a:srgbClr val="289DCC"/>
                </a:solidFill>
                <a:effectLst/>
                <a:latin typeface="verdana" panose="020B0604030504040204" pitchFamily="34" charset="0"/>
                <a:hlinkClick r:id="rId3"/>
              </a:rPr>
            </a:br>
            <a:endParaRPr lang="cs-CZ" dirty="0"/>
          </a:p>
        </p:txBody>
      </p:sp>
      <p:sp>
        <p:nvSpPr>
          <p:cNvPr id="16" name="TextovéPole 15">
            <a:extLst>
              <a:ext uri="{FF2B5EF4-FFF2-40B4-BE49-F238E27FC236}">
                <a16:creationId xmlns:a16="http://schemas.microsoft.com/office/drawing/2014/main" id="{B5A990D4-7058-4C9B-93F8-804935D2DEB8}"/>
              </a:ext>
            </a:extLst>
          </p:cNvPr>
          <p:cNvSpPr txBox="1"/>
          <p:nvPr/>
        </p:nvSpPr>
        <p:spPr>
          <a:xfrm>
            <a:off x="147639" y="207481"/>
            <a:ext cx="4214811" cy="1015663"/>
          </a:xfrm>
          <a:prstGeom prst="rect">
            <a:avLst/>
          </a:prstGeom>
          <a:noFill/>
        </p:spPr>
        <p:txBody>
          <a:bodyPr wrap="square">
            <a:spAutoFit/>
          </a:bodyPr>
          <a:lstStyle/>
          <a:p>
            <a:pPr algn="just"/>
            <a:r>
              <a:rPr lang="cs-CZ" sz="2000" b="0" i="0" dirty="0">
                <a:solidFill>
                  <a:srgbClr val="444444"/>
                </a:solidFill>
                <a:effectLst/>
              </a:rPr>
              <a:t>Součinitel odporu </a:t>
            </a:r>
            <a:r>
              <a:rPr lang="cs-CZ" sz="2000" b="0" i="0" dirty="0" err="1">
                <a:solidFill>
                  <a:srgbClr val="444444"/>
                </a:solidFill>
                <a:effectLst/>
              </a:rPr>
              <a:t>C</a:t>
            </a:r>
            <a:r>
              <a:rPr lang="cs-CZ" sz="2000" b="0" i="0" baseline="-25000" dirty="0" err="1">
                <a:solidFill>
                  <a:srgbClr val="444444"/>
                </a:solidFill>
                <a:effectLst/>
              </a:rPr>
              <a:t>x</a:t>
            </a:r>
            <a:r>
              <a:rPr lang="cs-CZ" sz="2000" b="0" i="0" dirty="0">
                <a:solidFill>
                  <a:srgbClr val="444444"/>
                </a:solidFill>
                <a:effectLst/>
              </a:rPr>
              <a:t> se v zahraniční literatuře se také označuje jako </a:t>
            </a:r>
            <a:r>
              <a:rPr lang="cs-CZ" sz="2000" b="1" i="0" dirty="0" err="1">
                <a:solidFill>
                  <a:srgbClr val="444444"/>
                </a:solidFill>
                <a:effectLst/>
              </a:rPr>
              <a:t>drag</a:t>
            </a:r>
            <a:r>
              <a:rPr lang="cs-CZ" sz="2000" b="1" i="0" dirty="0">
                <a:solidFill>
                  <a:srgbClr val="444444"/>
                </a:solidFill>
                <a:effectLst/>
              </a:rPr>
              <a:t> </a:t>
            </a:r>
            <a:r>
              <a:rPr lang="cs-CZ" sz="2000" b="1" i="0" dirty="0" err="1">
                <a:solidFill>
                  <a:srgbClr val="444444"/>
                </a:solidFill>
                <a:effectLst/>
              </a:rPr>
              <a:t>coefficient</a:t>
            </a:r>
            <a:r>
              <a:rPr lang="cs-CZ" sz="2000" b="1" i="0" dirty="0">
                <a:solidFill>
                  <a:srgbClr val="444444"/>
                </a:solidFill>
                <a:effectLst/>
              </a:rPr>
              <a:t> </a:t>
            </a:r>
            <a:r>
              <a:rPr lang="cs-CZ" sz="2000" b="0" i="0" dirty="0">
                <a:solidFill>
                  <a:srgbClr val="444444"/>
                </a:solidFill>
                <a:effectLst/>
              </a:rPr>
              <a:t>C</a:t>
            </a:r>
            <a:r>
              <a:rPr lang="cs-CZ" sz="2000" b="0" i="0" baseline="-25000" dirty="0">
                <a:solidFill>
                  <a:srgbClr val="444444"/>
                </a:solidFill>
                <a:effectLst/>
              </a:rPr>
              <a:t>d</a:t>
            </a:r>
            <a:r>
              <a:rPr lang="cs-CZ" sz="2000" b="0" i="0" dirty="0">
                <a:solidFill>
                  <a:srgbClr val="444444"/>
                </a:solidFill>
                <a:effectLst/>
              </a:rPr>
              <a:t>. </a:t>
            </a:r>
            <a:endParaRPr lang="cs-CZ" sz="2000" dirty="0"/>
          </a:p>
        </p:txBody>
      </p:sp>
      <p:pic>
        <p:nvPicPr>
          <p:cNvPr id="12" name="Obrázek 11">
            <a:extLst>
              <a:ext uri="{FF2B5EF4-FFF2-40B4-BE49-F238E27FC236}">
                <a16:creationId xmlns:a16="http://schemas.microsoft.com/office/drawing/2014/main" id="{1BFDED52-9162-4E48-A3DA-359EE3E78A86}"/>
              </a:ext>
            </a:extLst>
          </p:cNvPr>
          <p:cNvPicPr>
            <a:picLocks noChangeAspect="1"/>
          </p:cNvPicPr>
          <p:nvPr/>
        </p:nvPicPr>
        <p:blipFill>
          <a:blip r:embed="rId4"/>
          <a:stretch>
            <a:fillRect/>
          </a:stretch>
        </p:blipFill>
        <p:spPr>
          <a:xfrm rot="16200000">
            <a:off x="6591387" y="4355897"/>
            <a:ext cx="2806670" cy="1419144"/>
          </a:xfrm>
          <a:prstGeom prst="rect">
            <a:avLst/>
          </a:prstGeom>
        </p:spPr>
      </p:pic>
      <p:sp>
        <p:nvSpPr>
          <p:cNvPr id="14" name="TextovéPole 13">
            <a:extLst>
              <a:ext uri="{FF2B5EF4-FFF2-40B4-BE49-F238E27FC236}">
                <a16:creationId xmlns:a16="http://schemas.microsoft.com/office/drawing/2014/main" id="{7125E853-8BC0-4372-83CE-4213EB690468}"/>
              </a:ext>
            </a:extLst>
          </p:cNvPr>
          <p:cNvSpPr txBox="1"/>
          <p:nvPr/>
        </p:nvSpPr>
        <p:spPr>
          <a:xfrm>
            <a:off x="157164" y="3573882"/>
            <a:ext cx="6815136" cy="2062103"/>
          </a:xfrm>
          <a:prstGeom prst="rect">
            <a:avLst/>
          </a:prstGeom>
          <a:noFill/>
        </p:spPr>
        <p:txBody>
          <a:bodyPr wrap="square">
            <a:spAutoFit/>
          </a:bodyPr>
          <a:lstStyle/>
          <a:p>
            <a:pPr algn="just"/>
            <a:r>
              <a:rPr lang="cs-CZ" sz="2000" b="0" i="0" dirty="0">
                <a:solidFill>
                  <a:srgbClr val="000000"/>
                </a:solidFill>
                <a:effectLst/>
              </a:rPr>
              <a:t>Tento podtlak (přetlak okolí) ale působí i na kouli a nasává (tlačí) jí zpět do kapsy podtlaku za ní - dramaticky ji zpomaluje.</a:t>
            </a:r>
          </a:p>
          <a:p>
            <a:pPr algn="just"/>
            <a:endParaRPr lang="cs-CZ" sz="800" b="0" i="0" dirty="0">
              <a:solidFill>
                <a:srgbClr val="000000"/>
              </a:solidFill>
              <a:effectLst/>
            </a:endParaRPr>
          </a:p>
          <a:p>
            <a:pPr algn="just"/>
            <a:r>
              <a:rPr lang="cs-CZ" sz="2000" b="1" i="0" dirty="0">
                <a:solidFill>
                  <a:srgbClr val="000000"/>
                </a:solidFill>
                <a:effectLst/>
              </a:rPr>
              <a:t>Těleso kapkovitého tvaru </a:t>
            </a:r>
            <a:r>
              <a:rPr lang="cs-CZ" sz="2000" b="0" i="0" dirty="0">
                <a:solidFill>
                  <a:srgbClr val="000000"/>
                </a:solidFill>
                <a:effectLst/>
              </a:rPr>
              <a:t>však místo, kde by se vytvořil </a:t>
            </a:r>
            <a:r>
              <a:rPr lang="cs-CZ" sz="2000" b="0" i="0" u="sng" dirty="0">
                <a:solidFill>
                  <a:srgbClr val="000000"/>
                </a:solidFill>
                <a:effectLst/>
              </a:rPr>
              <a:t>prostor s nižším tlakem</a:t>
            </a:r>
            <a:r>
              <a:rPr lang="cs-CZ" sz="2000" b="0" i="0" dirty="0">
                <a:solidFill>
                  <a:srgbClr val="000000"/>
                </a:solidFill>
                <a:effectLst/>
              </a:rPr>
              <a:t>, vyplní vlastním tvarem (tělem) a tím nedochází k jeho brždění - tahu zpět - (záleží také na dokonalosti tvaru a rychlosti pohybu tělesa plynem)</a:t>
            </a:r>
          </a:p>
        </p:txBody>
      </p:sp>
      <p:sp>
        <p:nvSpPr>
          <p:cNvPr id="15" name="TextovéPole 14">
            <a:extLst>
              <a:ext uri="{FF2B5EF4-FFF2-40B4-BE49-F238E27FC236}">
                <a16:creationId xmlns:a16="http://schemas.microsoft.com/office/drawing/2014/main" id="{57383751-FCC8-424A-B0AF-8B55ED524AFB}"/>
              </a:ext>
            </a:extLst>
          </p:cNvPr>
          <p:cNvSpPr txBox="1"/>
          <p:nvPr/>
        </p:nvSpPr>
        <p:spPr>
          <a:xfrm>
            <a:off x="252414" y="1754243"/>
            <a:ext cx="1072730" cy="461665"/>
          </a:xfrm>
          <a:prstGeom prst="rect">
            <a:avLst/>
          </a:prstGeom>
          <a:noFill/>
        </p:spPr>
        <p:txBody>
          <a:bodyPr wrap="none" rtlCol="0">
            <a:spAutoFit/>
          </a:bodyPr>
          <a:lstStyle/>
          <a:p>
            <a:r>
              <a:rPr lang="cs-CZ" sz="2400" b="1" dirty="0"/>
              <a:t>Příklad</a:t>
            </a:r>
          </a:p>
        </p:txBody>
      </p:sp>
      <p:pic>
        <p:nvPicPr>
          <p:cNvPr id="3" name="Obrázek 2">
            <a:extLst>
              <a:ext uri="{FF2B5EF4-FFF2-40B4-BE49-F238E27FC236}">
                <a16:creationId xmlns:a16="http://schemas.microsoft.com/office/drawing/2014/main" id="{C90AD472-6E98-4F12-AC22-AD6AD4693FB6}"/>
              </a:ext>
            </a:extLst>
          </p:cNvPr>
          <p:cNvPicPr>
            <a:picLocks noChangeAspect="1"/>
          </p:cNvPicPr>
          <p:nvPr/>
        </p:nvPicPr>
        <p:blipFill>
          <a:blip r:embed="rId5"/>
          <a:stretch>
            <a:fillRect/>
          </a:stretch>
        </p:blipFill>
        <p:spPr>
          <a:xfrm>
            <a:off x="1833562" y="5652875"/>
            <a:ext cx="4080183" cy="1056944"/>
          </a:xfrm>
          <a:prstGeom prst="rect">
            <a:avLst/>
          </a:prstGeom>
        </p:spPr>
      </p:pic>
      <p:sp>
        <p:nvSpPr>
          <p:cNvPr id="11" name="TextovéPole 10">
            <a:extLst>
              <a:ext uri="{FF2B5EF4-FFF2-40B4-BE49-F238E27FC236}">
                <a16:creationId xmlns:a16="http://schemas.microsoft.com/office/drawing/2014/main" id="{874603F2-04D5-45FD-9405-C08225B70775}"/>
              </a:ext>
            </a:extLst>
          </p:cNvPr>
          <p:cNvSpPr txBox="1"/>
          <p:nvPr/>
        </p:nvSpPr>
        <p:spPr>
          <a:xfrm>
            <a:off x="243167" y="2250443"/>
            <a:ext cx="4390745" cy="1323439"/>
          </a:xfrm>
          <a:prstGeom prst="rect">
            <a:avLst/>
          </a:prstGeom>
          <a:noFill/>
        </p:spPr>
        <p:txBody>
          <a:bodyPr wrap="square">
            <a:spAutoFit/>
          </a:bodyPr>
          <a:lstStyle/>
          <a:p>
            <a:pPr algn="just"/>
            <a:r>
              <a:rPr lang="cs-CZ" sz="2000" b="1" i="0" dirty="0">
                <a:solidFill>
                  <a:srgbClr val="000000"/>
                </a:solidFill>
                <a:effectLst/>
              </a:rPr>
              <a:t>Koule</a:t>
            </a:r>
            <a:r>
              <a:rPr lang="cs-CZ" sz="2000" b="0" i="0" dirty="0">
                <a:solidFill>
                  <a:srgbClr val="000000"/>
                </a:solidFill>
                <a:effectLst/>
              </a:rPr>
              <a:t> při pohybu rozráží okolní vzduch, ale za ní zůstává prostor z nižším tlakem, který se snaží kapalina (plyn) vyplnit ze všech směrů, kde se nachází vyšší tlak. </a:t>
            </a:r>
          </a:p>
        </p:txBody>
      </p:sp>
    </p:spTree>
    <p:extLst>
      <p:ext uri="{BB962C8B-B14F-4D97-AF65-F5344CB8AC3E}">
        <p14:creationId xmlns:p14="http://schemas.microsoft.com/office/powerpoint/2010/main" val="96486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18891C0-DF70-4017-B6BB-9765BCD5713A}"/>
              </a:ext>
            </a:extLst>
          </p:cNvPr>
          <p:cNvPicPr>
            <a:picLocks noChangeAspect="1"/>
          </p:cNvPicPr>
          <p:nvPr/>
        </p:nvPicPr>
        <p:blipFill>
          <a:blip r:embed="rId2"/>
          <a:stretch>
            <a:fillRect/>
          </a:stretch>
        </p:blipFill>
        <p:spPr>
          <a:xfrm>
            <a:off x="1042987" y="2647439"/>
            <a:ext cx="3376613" cy="3387265"/>
          </a:xfrm>
          <a:prstGeom prst="rect">
            <a:avLst/>
          </a:prstGeom>
        </p:spPr>
      </p:pic>
      <p:pic>
        <p:nvPicPr>
          <p:cNvPr id="6146" name="Picture 2" descr="shark_06_1">
            <a:extLst>
              <a:ext uri="{FF2B5EF4-FFF2-40B4-BE49-F238E27FC236}">
                <a16:creationId xmlns:a16="http://schemas.microsoft.com/office/drawing/2014/main" id="{B3CECAD1-352E-402C-BDED-6F6A352C2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4464" y="518817"/>
            <a:ext cx="3576636" cy="268247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Sharks Skin Cutting People">
            <a:extLst>
              <a:ext uri="{FF2B5EF4-FFF2-40B4-BE49-F238E27FC236}">
                <a16:creationId xmlns:a16="http://schemas.microsoft.com/office/drawing/2014/main" id="{8BC1C705-7B77-419D-BD36-CFF82E83F0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4464" y="3429000"/>
            <a:ext cx="3700461" cy="3083718"/>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descr="Dogfish shark denticles ">
            <a:extLst>
              <a:ext uri="{FF2B5EF4-FFF2-40B4-BE49-F238E27FC236}">
                <a16:creationId xmlns:a16="http://schemas.microsoft.com/office/drawing/2014/main" id="{4EFBA5C3-1AF7-49BB-8119-30294797EBF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9" name="TextovéPole 8">
            <a:extLst>
              <a:ext uri="{FF2B5EF4-FFF2-40B4-BE49-F238E27FC236}">
                <a16:creationId xmlns:a16="http://schemas.microsoft.com/office/drawing/2014/main" id="{CDFE5666-193F-4F21-B725-B9D3F965B0E3}"/>
              </a:ext>
            </a:extLst>
          </p:cNvPr>
          <p:cNvSpPr txBox="1"/>
          <p:nvPr/>
        </p:nvSpPr>
        <p:spPr>
          <a:xfrm>
            <a:off x="252414" y="1003512"/>
            <a:ext cx="4691061" cy="1015663"/>
          </a:xfrm>
          <a:prstGeom prst="rect">
            <a:avLst/>
          </a:prstGeom>
          <a:noFill/>
        </p:spPr>
        <p:txBody>
          <a:bodyPr wrap="square" rtlCol="0">
            <a:spAutoFit/>
          </a:bodyPr>
          <a:lstStyle/>
          <a:p>
            <a:pPr algn="just"/>
            <a:r>
              <a:rPr lang="cs-CZ" sz="2000" dirty="0"/>
              <a:t>Kůže </a:t>
            </a:r>
            <a:r>
              <a:rPr lang="cs-CZ" sz="2000" b="1" dirty="0"/>
              <a:t>žraloků</a:t>
            </a:r>
            <a:r>
              <a:rPr lang="cs-CZ" sz="2000" dirty="0"/>
              <a:t> </a:t>
            </a:r>
            <a:r>
              <a:rPr lang="en-US" sz="2000" dirty="0" err="1"/>
              <a:t>nen</a:t>
            </a:r>
            <a:r>
              <a:rPr lang="cs-CZ" sz="2000" dirty="0"/>
              <a:t>í</a:t>
            </a:r>
            <a:r>
              <a:rPr lang="en-US" sz="2000" dirty="0"/>
              <a:t> </a:t>
            </a:r>
            <a:r>
              <a:rPr lang="en-US" sz="2000" dirty="0" err="1"/>
              <a:t>hladk</a:t>
            </a:r>
            <a:r>
              <a:rPr lang="cs-CZ" sz="2000" dirty="0"/>
              <a:t>á</a:t>
            </a:r>
            <a:r>
              <a:rPr lang="en-US" sz="2000" dirty="0"/>
              <a:t>, ale</a:t>
            </a:r>
            <a:r>
              <a:rPr lang="cs-CZ" sz="2000" dirty="0"/>
              <a:t> má rýhy ve směru proudění</a:t>
            </a:r>
            <a:r>
              <a:rPr lang="en-US" sz="2000" dirty="0"/>
              <a:t> </a:t>
            </a:r>
            <a:r>
              <a:rPr lang="cs-CZ" sz="2000" dirty="0"/>
              <a:t>– to způsobuje zmenšení proudového odporu.</a:t>
            </a:r>
          </a:p>
        </p:txBody>
      </p:sp>
    </p:spTree>
    <p:extLst>
      <p:ext uri="{BB962C8B-B14F-4D97-AF65-F5344CB8AC3E}">
        <p14:creationId xmlns:p14="http://schemas.microsoft.com/office/powerpoint/2010/main" val="20622147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F473B3-8F8A-41BE-9ED5-41C2FA1EA0F9}"/>
              </a:ext>
            </a:extLst>
          </p:cNvPr>
          <p:cNvSpPr>
            <a:spLocks noGrp="1"/>
          </p:cNvSpPr>
          <p:nvPr>
            <p:ph type="title"/>
          </p:nvPr>
        </p:nvSpPr>
        <p:spPr>
          <a:xfrm>
            <a:off x="238126" y="259162"/>
            <a:ext cx="7886700" cy="445688"/>
          </a:xfrm>
        </p:spPr>
        <p:txBody>
          <a:bodyPr>
            <a:normAutofit/>
          </a:bodyPr>
          <a:lstStyle/>
          <a:p>
            <a:r>
              <a:rPr lang="cs-CZ" sz="2400" b="1" dirty="0">
                <a:latin typeface="+mn-lt"/>
              </a:rPr>
              <a:t>Střelná poranění</a:t>
            </a:r>
          </a:p>
        </p:txBody>
      </p:sp>
      <p:pic>
        <p:nvPicPr>
          <p:cNvPr id="4100" name="Picture 4" descr="Body armour materials: from steel to contemporary ...">
            <a:extLst>
              <a:ext uri="{FF2B5EF4-FFF2-40B4-BE49-F238E27FC236}">
                <a16:creationId xmlns:a16="http://schemas.microsoft.com/office/drawing/2014/main" id="{BD4FEE48-C3FB-47C6-9790-D43F954AA2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960959"/>
            <a:ext cx="3809999" cy="2210442"/>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C80B926C-1A8C-4B91-A01C-4761E4A29BDF}"/>
              </a:ext>
            </a:extLst>
          </p:cNvPr>
          <p:cNvPicPr>
            <a:picLocks noChangeAspect="1"/>
          </p:cNvPicPr>
          <p:nvPr/>
        </p:nvPicPr>
        <p:blipFill>
          <a:blip r:embed="rId3"/>
          <a:stretch>
            <a:fillRect/>
          </a:stretch>
        </p:blipFill>
        <p:spPr>
          <a:xfrm>
            <a:off x="4008968" y="4314402"/>
            <a:ext cx="4973107" cy="2419349"/>
          </a:xfrm>
          <a:prstGeom prst="rect">
            <a:avLst/>
          </a:prstGeom>
        </p:spPr>
      </p:pic>
      <p:pic>
        <p:nvPicPr>
          <p:cNvPr id="4102" name="Picture 6" descr="cavitation">
            <a:extLst>
              <a:ext uri="{FF2B5EF4-FFF2-40B4-BE49-F238E27FC236}">
                <a16:creationId xmlns:a16="http://schemas.microsoft.com/office/drawing/2014/main" id="{74350A74-8A93-4838-BAAC-2E10ABA58F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1" y="3733376"/>
            <a:ext cx="3657600" cy="30003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0871BEF0-D05E-448A-9DCC-D7922AE9F73B}"/>
              </a:ext>
            </a:extLst>
          </p:cNvPr>
          <p:cNvSpPr txBox="1"/>
          <p:nvPr/>
        </p:nvSpPr>
        <p:spPr>
          <a:xfrm>
            <a:off x="142876" y="762164"/>
            <a:ext cx="8839199" cy="1015663"/>
          </a:xfrm>
          <a:prstGeom prst="rect">
            <a:avLst/>
          </a:prstGeom>
          <a:noFill/>
        </p:spPr>
        <p:txBody>
          <a:bodyPr wrap="square">
            <a:spAutoFit/>
          </a:bodyPr>
          <a:lstStyle/>
          <a:p>
            <a:pPr algn="just"/>
            <a:r>
              <a:rPr lang="cs-CZ" sz="2000" dirty="0"/>
              <a:t>Měkká tkáň zasažena střelou se deformuje. Tkáň tlačí zpět rychle letící střelu a může způsobit i její rotaci. Energie přenesená na měkkou tkáň způsobuje poškození. Toto poškození se nazývá kavitace a je větší než velikost samotné střely.</a:t>
            </a:r>
          </a:p>
        </p:txBody>
      </p:sp>
      <p:pic>
        <p:nvPicPr>
          <p:cNvPr id="8" name="Obrázek 7">
            <a:extLst>
              <a:ext uri="{FF2B5EF4-FFF2-40B4-BE49-F238E27FC236}">
                <a16:creationId xmlns:a16="http://schemas.microsoft.com/office/drawing/2014/main" id="{2D10CC53-8C3C-4675-BED9-8631997059E3}"/>
              </a:ext>
            </a:extLst>
          </p:cNvPr>
          <p:cNvPicPr>
            <a:picLocks noChangeAspect="1"/>
          </p:cNvPicPr>
          <p:nvPr/>
        </p:nvPicPr>
        <p:blipFill>
          <a:blip r:embed="rId5"/>
          <a:stretch>
            <a:fillRect/>
          </a:stretch>
        </p:blipFill>
        <p:spPr>
          <a:xfrm>
            <a:off x="334298" y="1800206"/>
            <a:ext cx="2678371" cy="1720385"/>
          </a:xfrm>
          <a:prstGeom prst="rect">
            <a:avLst/>
          </a:prstGeom>
        </p:spPr>
      </p:pic>
    </p:spTree>
    <p:extLst>
      <p:ext uri="{BB962C8B-B14F-4D97-AF65-F5344CB8AC3E}">
        <p14:creationId xmlns:p14="http://schemas.microsoft.com/office/powerpoint/2010/main" val="12964390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AFE00F-422F-4D03-A4B3-90F66F1D7292}"/>
              </a:ext>
            </a:extLst>
          </p:cNvPr>
          <p:cNvSpPr>
            <a:spLocks noGrp="1"/>
          </p:cNvSpPr>
          <p:nvPr>
            <p:ph type="title"/>
          </p:nvPr>
        </p:nvSpPr>
        <p:spPr>
          <a:xfrm>
            <a:off x="242887" y="156118"/>
            <a:ext cx="1952625" cy="568324"/>
          </a:xfrm>
        </p:spPr>
        <p:txBody>
          <a:bodyPr>
            <a:normAutofit/>
          </a:bodyPr>
          <a:lstStyle/>
          <a:p>
            <a:r>
              <a:rPr lang="cs-CZ" sz="2400" b="1" dirty="0">
                <a:latin typeface="+mn-lt"/>
              </a:rPr>
              <a:t>Kavitace</a:t>
            </a:r>
          </a:p>
        </p:txBody>
      </p:sp>
      <p:sp>
        <p:nvSpPr>
          <p:cNvPr id="5" name="TextovéPole 4">
            <a:extLst>
              <a:ext uri="{FF2B5EF4-FFF2-40B4-BE49-F238E27FC236}">
                <a16:creationId xmlns:a16="http://schemas.microsoft.com/office/drawing/2014/main" id="{93073197-FDA9-4870-A7C9-120E4911D2EB}"/>
              </a:ext>
            </a:extLst>
          </p:cNvPr>
          <p:cNvSpPr txBox="1"/>
          <p:nvPr/>
        </p:nvSpPr>
        <p:spPr>
          <a:xfrm>
            <a:off x="238125" y="720431"/>
            <a:ext cx="8658225" cy="2246769"/>
          </a:xfrm>
          <a:prstGeom prst="rect">
            <a:avLst/>
          </a:prstGeom>
          <a:noFill/>
        </p:spPr>
        <p:txBody>
          <a:bodyPr wrap="square">
            <a:spAutoFit/>
          </a:bodyPr>
          <a:lstStyle/>
          <a:p>
            <a:pPr algn="just"/>
            <a:r>
              <a:rPr lang="cs-CZ" sz="2000" b="1" dirty="0"/>
              <a:t>Kavitace</a:t>
            </a:r>
            <a:r>
              <a:rPr lang="cs-CZ" sz="2000" dirty="0"/>
              <a:t> je </a:t>
            </a:r>
            <a:r>
              <a:rPr lang="cs-CZ" sz="2000" u="sng" dirty="0"/>
              <a:t>vznik dutin v kapalině při lokálním poklesu tlaku</a:t>
            </a:r>
            <a:r>
              <a:rPr lang="cs-CZ" sz="2000" dirty="0"/>
              <a:t>, následovaný jejich implozí. Pokles tlaku může být </a:t>
            </a:r>
            <a:r>
              <a:rPr lang="cs-CZ" sz="2000" u="sng" dirty="0"/>
              <a:t>důsledkem lokálního zvýšení rychlosti </a:t>
            </a:r>
            <a:r>
              <a:rPr lang="cs-CZ" sz="2000" dirty="0"/>
              <a:t>(</a:t>
            </a:r>
            <a:r>
              <a:rPr lang="cs-CZ" sz="2000" u="sng" dirty="0"/>
              <a:t>hydrodynamická kavitace</a:t>
            </a:r>
            <a:r>
              <a:rPr lang="cs-CZ" sz="2000" dirty="0"/>
              <a:t>), případně průchodu intenzivní akustické vlny v periodách zředění (akustická kavitace). Kavitace je </a:t>
            </a:r>
            <a:r>
              <a:rPr lang="cs-CZ" sz="2000" u="sng" dirty="0"/>
              <a:t>zpočátku vyplněna vakuem, později se vyplní párou okolní kapaliny nebo do ní mohou difundovat plyny z okolní kapaliny. Při vymizení podtlaku</a:t>
            </a:r>
            <a:r>
              <a:rPr lang="cs-CZ" sz="2000" dirty="0"/>
              <a:t>, který kavitaci vytvořil, její </a:t>
            </a:r>
            <a:r>
              <a:rPr lang="cs-CZ" sz="2000" u="sng" dirty="0"/>
              <a:t>bublina kolabuje za vzniku rázové vlny</a:t>
            </a:r>
            <a:r>
              <a:rPr lang="cs-CZ" sz="2000" dirty="0"/>
              <a:t> s destruktivním účinkem na okolní materiál.</a:t>
            </a:r>
          </a:p>
        </p:txBody>
      </p:sp>
      <p:pic>
        <p:nvPicPr>
          <p:cNvPr id="11" name="Obrázek 10">
            <a:extLst>
              <a:ext uri="{FF2B5EF4-FFF2-40B4-BE49-F238E27FC236}">
                <a16:creationId xmlns:a16="http://schemas.microsoft.com/office/drawing/2014/main" id="{9B6712B5-27E2-4F63-87CA-01890B5F7EFB}"/>
              </a:ext>
            </a:extLst>
          </p:cNvPr>
          <p:cNvPicPr>
            <a:picLocks noChangeAspect="1"/>
          </p:cNvPicPr>
          <p:nvPr/>
        </p:nvPicPr>
        <p:blipFill>
          <a:blip r:embed="rId2"/>
          <a:stretch>
            <a:fillRect/>
          </a:stretch>
        </p:blipFill>
        <p:spPr>
          <a:xfrm>
            <a:off x="247650" y="5351803"/>
            <a:ext cx="4953000" cy="1350079"/>
          </a:xfrm>
          <a:prstGeom prst="rect">
            <a:avLst/>
          </a:prstGeom>
        </p:spPr>
      </p:pic>
      <p:pic>
        <p:nvPicPr>
          <p:cNvPr id="3080" name="Picture 8" descr="See the source image">
            <a:extLst>
              <a:ext uri="{FF2B5EF4-FFF2-40B4-BE49-F238E27FC236}">
                <a16:creationId xmlns:a16="http://schemas.microsoft.com/office/drawing/2014/main" id="{A856DF55-6C87-4195-9381-B62D3AB90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59" y="3136400"/>
            <a:ext cx="2701799" cy="216957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 Application of Laser Velocity Meter in Detecting ...">
            <a:extLst>
              <a:ext uri="{FF2B5EF4-FFF2-40B4-BE49-F238E27FC236}">
                <a16:creationId xmlns:a16="http://schemas.microsoft.com/office/drawing/2014/main" id="{AD19DEAB-0834-464B-A60C-6BF17B1A7A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9325" y="3008129"/>
            <a:ext cx="2476500" cy="176534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4B268845-6866-4B26-AE87-30B7C52A73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9325" y="4989667"/>
            <a:ext cx="2401154" cy="1712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624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4788EB11-8C93-4D3D-9C25-312C3AB12AAA}"/>
              </a:ext>
            </a:extLst>
          </p:cNvPr>
          <p:cNvSpPr txBox="1"/>
          <p:nvPr/>
        </p:nvSpPr>
        <p:spPr>
          <a:xfrm>
            <a:off x="200025" y="799505"/>
            <a:ext cx="8743950" cy="707886"/>
          </a:xfrm>
          <a:prstGeom prst="rect">
            <a:avLst/>
          </a:prstGeom>
          <a:noFill/>
        </p:spPr>
        <p:txBody>
          <a:bodyPr wrap="square">
            <a:spAutoFit/>
          </a:bodyPr>
          <a:lstStyle/>
          <a:p>
            <a:r>
              <a:rPr lang="cs-CZ" sz="2000" b="0" i="0" dirty="0">
                <a:solidFill>
                  <a:srgbClr val="4F4F4F"/>
                </a:solidFill>
                <a:effectLst/>
              </a:rPr>
              <a:t>Jaký poloměr má skleněná kulička (</a:t>
            </a:r>
            <a:r>
              <a:rPr lang="el-GR" sz="2000" b="0" i="0" dirty="0">
                <a:solidFill>
                  <a:srgbClr val="4F4F4F"/>
                </a:solidFill>
                <a:effectLst/>
              </a:rPr>
              <a:t>ρ</a:t>
            </a:r>
            <a:r>
              <a:rPr lang="cs-CZ" sz="2000" b="0" i="0" baseline="-25000" dirty="0">
                <a:solidFill>
                  <a:srgbClr val="4F4F4F"/>
                </a:solidFill>
                <a:effectLst/>
              </a:rPr>
              <a:t>S</a:t>
            </a:r>
            <a:r>
              <a:rPr lang="cs-CZ" sz="2000" b="0" i="0" dirty="0">
                <a:solidFill>
                  <a:srgbClr val="4F4F4F"/>
                </a:solidFill>
                <a:effectLst/>
              </a:rPr>
              <a:t> = 2500 kg.m</a:t>
            </a:r>
            <a:r>
              <a:rPr lang="cs-CZ" sz="2000" b="0" i="0" baseline="30000" dirty="0">
                <a:solidFill>
                  <a:srgbClr val="4F4F4F"/>
                </a:solidFill>
                <a:effectLst/>
              </a:rPr>
              <a:t>-3</a:t>
            </a:r>
            <a:r>
              <a:rPr lang="cs-CZ" sz="2000" b="0" i="0" dirty="0">
                <a:solidFill>
                  <a:srgbClr val="4F4F4F"/>
                </a:solidFill>
                <a:effectLst/>
              </a:rPr>
              <a:t>), pokud padá ve vodě (</a:t>
            </a:r>
            <a:r>
              <a:rPr lang="el-GR" sz="2000" b="0" i="0" dirty="0">
                <a:solidFill>
                  <a:srgbClr val="4F4F4F"/>
                </a:solidFill>
                <a:effectLst/>
              </a:rPr>
              <a:t>ρ = 1000 </a:t>
            </a:r>
            <a:r>
              <a:rPr lang="cs-CZ" sz="2000" b="0" i="0" dirty="0">
                <a:solidFill>
                  <a:srgbClr val="4F4F4F"/>
                </a:solidFill>
                <a:effectLst/>
              </a:rPr>
              <a:t>kg.m</a:t>
            </a:r>
            <a:r>
              <a:rPr lang="cs-CZ" sz="2000" b="0" i="0" baseline="30000" dirty="0">
                <a:solidFill>
                  <a:srgbClr val="4F4F4F"/>
                </a:solidFill>
                <a:effectLst/>
              </a:rPr>
              <a:t>-3</a:t>
            </a:r>
            <a:r>
              <a:rPr lang="cs-CZ" sz="2000" b="0" i="0" dirty="0">
                <a:solidFill>
                  <a:srgbClr val="4F4F4F"/>
                </a:solidFill>
                <a:effectLst/>
              </a:rPr>
              <a:t>) konstantní rychlostí v = 2 m.s</a:t>
            </a:r>
            <a:r>
              <a:rPr lang="cs-CZ" sz="2000" b="0" i="0" baseline="30000" dirty="0">
                <a:solidFill>
                  <a:srgbClr val="4F4F4F"/>
                </a:solidFill>
                <a:effectLst/>
              </a:rPr>
              <a:t>-1</a:t>
            </a:r>
            <a:r>
              <a:rPr lang="cs-CZ" sz="2000" b="0" i="0" dirty="0">
                <a:solidFill>
                  <a:srgbClr val="4F4F4F"/>
                </a:solidFill>
                <a:effectLst/>
              </a:rPr>
              <a:t>. C = 0,48</a:t>
            </a:r>
            <a:endParaRPr lang="cs-CZ" sz="2000" dirty="0"/>
          </a:p>
        </p:txBody>
      </p:sp>
      <p:sp>
        <p:nvSpPr>
          <p:cNvPr id="7" name="TextovéPole 6">
            <a:extLst>
              <a:ext uri="{FF2B5EF4-FFF2-40B4-BE49-F238E27FC236}">
                <a16:creationId xmlns:a16="http://schemas.microsoft.com/office/drawing/2014/main" id="{84841C12-29C4-432A-965E-706246B4A8B9}"/>
              </a:ext>
            </a:extLst>
          </p:cNvPr>
          <p:cNvSpPr txBox="1"/>
          <p:nvPr/>
        </p:nvSpPr>
        <p:spPr>
          <a:xfrm>
            <a:off x="323850" y="276225"/>
            <a:ext cx="1072730" cy="461665"/>
          </a:xfrm>
          <a:prstGeom prst="rect">
            <a:avLst/>
          </a:prstGeom>
          <a:noFill/>
        </p:spPr>
        <p:txBody>
          <a:bodyPr wrap="none" rtlCol="0">
            <a:spAutoFit/>
          </a:bodyPr>
          <a:lstStyle/>
          <a:p>
            <a:r>
              <a:rPr lang="cs-CZ" sz="2400" b="1" dirty="0"/>
              <a:t>Příklad</a:t>
            </a:r>
          </a:p>
        </p:txBody>
      </p:sp>
      <p:sp>
        <p:nvSpPr>
          <p:cNvPr id="9" name="TextovéPole 8">
            <a:extLst>
              <a:ext uri="{FF2B5EF4-FFF2-40B4-BE49-F238E27FC236}">
                <a16:creationId xmlns:a16="http://schemas.microsoft.com/office/drawing/2014/main" id="{8610B411-6F1D-4DE1-8D4E-7964368FE861}"/>
              </a:ext>
            </a:extLst>
          </p:cNvPr>
          <p:cNvSpPr txBox="1"/>
          <p:nvPr/>
        </p:nvSpPr>
        <p:spPr>
          <a:xfrm>
            <a:off x="200025" y="1677085"/>
            <a:ext cx="4572000" cy="1323439"/>
          </a:xfrm>
          <a:prstGeom prst="rect">
            <a:avLst/>
          </a:prstGeom>
          <a:noFill/>
        </p:spPr>
        <p:txBody>
          <a:bodyPr wrap="square">
            <a:spAutoFit/>
          </a:bodyPr>
          <a:lstStyle/>
          <a:p>
            <a:r>
              <a:rPr lang="el-GR" sz="2000" b="0" i="0" dirty="0">
                <a:solidFill>
                  <a:srgbClr val="4F4F4F"/>
                </a:solidFill>
                <a:effectLst/>
              </a:rPr>
              <a:t>ρ</a:t>
            </a:r>
            <a:r>
              <a:rPr lang="cs-CZ" sz="2000" b="0" i="0" baseline="-25000" dirty="0">
                <a:solidFill>
                  <a:srgbClr val="4F4F4F"/>
                </a:solidFill>
                <a:effectLst/>
              </a:rPr>
              <a:t>S</a:t>
            </a:r>
            <a:r>
              <a:rPr lang="cs-CZ" sz="2000" b="0" i="0" dirty="0">
                <a:solidFill>
                  <a:srgbClr val="4F4F4F"/>
                </a:solidFill>
                <a:effectLst/>
              </a:rPr>
              <a:t> = 2500 kg.m</a:t>
            </a:r>
            <a:r>
              <a:rPr lang="cs-CZ" sz="2000" b="0" i="0" baseline="30000" dirty="0">
                <a:solidFill>
                  <a:srgbClr val="4F4F4F"/>
                </a:solidFill>
                <a:effectLst/>
              </a:rPr>
              <a:t>-3</a:t>
            </a:r>
            <a:endParaRPr lang="en-US" sz="2000" b="0" i="0" dirty="0">
              <a:solidFill>
                <a:srgbClr val="4F4F4F"/>
              </a:solidFill>
              <a:effectLst/>
            </a:endParaRPr>
          </a:p>
          <a:p>
            <a:r>
              <a:rPr lang="el-GR" sz="2000" b="0" i="0" dirty="0">
                <a:solidFill>
                  <a:srgbClr val="4F4F4F"/>
                </a:solidFill>
                <a:effectLst/>
              </a:rPr>
              <a:t>ρ = 1000 </a:t>
            </a:r>
            <a:r>
              <a:rPr lang="cs-CZ" sz="2000" b="0" i="0" dirty="0">
                <a:solidFill>
                  <a:srgbClr val="4F4F4F"/>
                </a:solidFill>
                <a:effectLst/>
              </a:rPr>
              <a:t>kg.m</a:t>
            </a:r>
            <a:r>
              <a:rPr lang="cs-CZ" sz="2000" b="0" i="0" baseline="30000" dirty="0">
                <a:solidFill>
                  <a:srgbClr val="4F4F4F"/>
                </a:solidFill>
                <a:effectLst/>
              </a:rPr>
              <a:t>-3</a:t>
            </a:r>
            <a:endParaRPr lang="en-US" sz="2000" b="0" i="0" dirty="0">
              <a:solidFill>
                <a:srgbClr val="4F4F4F"/>
              </a:solidFill>
              <a:effectLst/>
            </a:endParaRPr>
          </a:p>
          <a:p>
            <a:r>
              <a:rPr lang="cs-CZ" sz="2000" b="0" i="0" dirty="0">
                <a:solidFill>
                  <a:srgbClr val="4F4F4F"/>
                </a:solidFill>
                <a:effectLst/>
              </a:rPr>
              <a:t>v = 2 m.s</a:t>
            </a:r>
            <a:r>
              <a:rPr lang="cs-CZ" sz="2000" b="0" i="0" baseline="30000" dirty="0">
                <a:solidFill>
                  <a:srgbClr val="4F4F4F"/>
                </a:solidFill>
                <a:effectLst/>
              </a:rPr>
              <a:t>-1</a:t>
            </a:r>
            <a:endParaRPr lang="en-US" sz="2000" b="0" i="0" dirty="0">
              <a:solidFill>
                <a:srgbClr val="4F4F4F"/>
              </a:solidFill>
              <a:effectLst/>
            </a:endParaRPr>
          </a:p>
          <a:p>
            <a:r>
              <a:rPr lang="cs-CZ" sz="2000" b="0" i="0" dirty="0">
                <a:solidFill>
                  <a:srgbClr val="4F4F4F"/>
                </a:solidFill>
                <a:effectLst/>
              </a:rPr>
              <a:t>C = 0,48</a:t>
            </a:r>
            <a:endParaRPr lang="cs-CZ" sz="2000" dirty="0"/>
          </a:p>
        </p:txBody>
      </p:sp>
      <p:pic>
        <p:nvPicPr>
          <p:cNvPr id="4098" name="Picture 2">
            <a:extLst>
              <a:ext uri="{FF2B5EF4-FFF2-40B4-BE49-F238E27FC236}">
                <a16:creationId xmlns:a16="http://schemas.microsoft.com/office/drawing/2014/main" id="{82305142-480A-4995-856F-905A10B7E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3688" y="1677085"/>
            <a:ext cx="4900612" cy="4942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4983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ČESKÉ VYSOKÉ UČENÍ TECHNICKÉ V PRAZE FAKULTA DOPRAVNÍ Návrh profilu křídla">
            <a:extLst>
              <a:ext uri="{FF2B5EF4-FFF2-40B4-BE49-F238E27FC236}">
                <a16:creationId xmlns:a16="http://schemas.microsoft.com/office/drawing/2014/main" id="{34B2D70D-48EB-4179-AC5C-92788862D0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678" y="1894641"/>
            <a:ext cx="3614307" cy="1718459"/>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7F4B1565-A5C4-4AF2-AF04-19095D64AFCC}"/>
              </a:ext>
            </a:extLst>
          </p:cNvPr>
          <p:cNvSpPr txBox="1"/>
          <p:nvPr/>
        </p:nvSpPr>
        <p:spPr>
          <a:xfrm>
            <a:off x="340130" y="222498"/>
            <a:ext cx="2669770" cy="461665"/>
          </a:xfrm>
          <a:prstGeom prst="rect">
            <a:avLst/>
          </a:prstGeom>
          <a:noFill/>
        </p:spPr>
        <p:txBody>
          <a:bodyPr wrap="none" rtlCol="0">
            <a:spAutoFit/>
          </a:bodyPr>
          <a:lstStyle/>
          <a:p>
            <a:r>
              <a:rPr lang="cs-CZ" sz="2400" b="1" dirty="0"/>
              <a:t>Aerodynamická síla</a:t>
            </a:r>
          </a:p>
        </p:txBody>
      </p:sp>
      <p:sp>
        <p:nvSpPr>
          <p:cNvPr id="5" name="TextovéPole 4">
            <a:extLst>
              <a:ext uri="{FF2B5EF4-FFF2-40B4-BE49-F238E27FC236}">
                <a16:creationId xmlns:a16="http://schemas.microsoft.com/office/drawing/2014/main" id="{8A176A2E-9465-4D7F-A0DA-73DE54E61E22}"/>
              </a:ext>
            </a:extLst>
          </p:cNvPr>
          <p:cNvSpPr txBox="1"/>
          <p:nvPr/>
        </p:nvSpPr>
        <p:spPr>
          <a:xfrm>
            <a:off x="209550" y="854065"/>
            <a:ext cx="8820150" cy="707886"/>
          </a:xfrm>
          <a:prstGeom prst="rect">
            <a:avLst/>
          </a:prstGeom>
          <a:noFill/>
        </p:spPr>
        <p:txBody>
          <a:bodyPr wrap="square">
            <a:spAutoFit/>
          </a:bodyPr>
          <a:lstStyle/>
          <a:p>
            <a:pPr algn="l"/>
            <a:r>
              <a:rPr lang="en-US" sz="2000" b="1" i="0" dirty="0">
                <a:solidFill>
                  <a:srgbClr val="292B2C"/>
                </a:solidFill>
                <a:effectLst/>
              </a:rPr>
              <a:t>A</a:t>
            </a:r>
            <a:r>
              <a:rPr lang="cs-CZ" sz="2000" b="1" i="0" dirty="0" err="1">
                <a:solidFill>
                  <a:srgbClr val="292B2C"/>
                </a:solidFill>
                <a:effectLst/>
              </a:rPr>
              <a:t>erodynamická</a:t>
            </a:r>
            <a:r>
              <a:rPr lang="cs-CZ" sz="2000" b="1" i="0" dirty="0">
                <a:solidFill>
                  <a:srgbClr val="292B2C"/>
                </a:solidFill>
                <a:effectLst/>
              </a:rPr>
              <a:t> síla</a:t>
            </a:r>
            <a:r>
              <a:rPr lang="en-US" sz="2000" b="1" i="0" dirty="0">
                <a:solidFill>
                  <a:srgbClr val="292B2C"/>
                </a:solidFill>
                <a:effectLst/>
              </a:rPr>
              <a:t> </a:t>
            </a:r>
            <a:r>
              <a:rPr lang="en-US" sz="2000" i="0" dirty="0">
                <a:solidFill>
                  <a:srgbClr val="292B2C"/>
                </a:solidFill>
                <a:effectLst/>
              </a:rPr>
              <a:t>je</a:t>
            </a:r>
            <a:r>
              <a:rPr lang="cs-CZ" sz="2000" b="0" i="0" dirty="0">
                <a:solidFill>
                  <a:srgbClr val="292B2C"/>
                </a:solidFill>
                <a:effectLst/>
              </a:rPr>
              <a:t> výslednice aerodynamických sil vznikajících při obtékání tělesa vzduchem. </a:t>
            </a:r>
          </a:p>
        </p:txBody>
      </p:sp>
      <p:sp>
        <p:nvSpPr>
          <p:cNvPr id="2" name="TextovéPole 1">
            <a:extLst>
              <a:ext uri="{FF2B5EF4-FFF2-40B4-BE49-F238E27FC236}">
                <a16:creationId xmlns:a16="http://schemas.microsoft.com/office/drawing/2014/main" id="{BFE29981-6D17-4D41-9545-819B15D8A3E3}"/>
              </a:ext>
            </a:extLst>
          </p:cNvPr>
          <p:cNvSpPr txBox="1"/>
          <p:nvPr/>
        </p:nvSpPr>
        <p:spPr>
          <a:xfrm>
            <a:off x="209550" y="4401115"/>
            <a:ext cx="8439150" cy="2246769"/>
          </a:xfrm>
          <a:prstGeom prst="rect">
            <a:avLst/>
          </a:prstGeom>
          <a:noFill/>
        </p:spPr>
        <p:txBody>
          <a:bodyPr wrap="square">
            <a:spAutoFit/>
          </a:bodyPr>
          <a:lstStyle/>
          <a:p>
            <a:pPr algn="just"/>
            <a:r>
              <a:rPr lang="cs-CZ" sz="2000" b="0" i="0" u="none" strike="noStrike" baseline="0" dirty="0">
                <a:solidFill>
                  <a:srgbClr val="000000"/>
                </a:solidFill>
                <a:latin typeface="Calibri" panose="020F0502020204030204" pitchFamily="34" charset="0"/>
              </a:rPr>
              <a:t>Kromě </a:t>
            </a:r>
            <a:r>
              <a:rPr lang="cs-CZ" sz="2000" b="1" i="0" u="none" strike="noStrike" baseline="0" dirty="0">
                <a:solidFill>
                  <a:srgbClr val="000000"/>
                </a:solidFill>
                <a:latin typeface="Calibri" panose="020F0502020204030204" pitchFamily="34" charset="0"/>
              </a:rPr>
              <a:t>vztlakové síly </a:t>
            </a:r>
            <a:r>
              <a:rPr lang="cs-CZ" sz="2000" b="1" i="1" u="none" strike="noStrike" baseline="0" dirty="0" err="1">
                <a:solidFill>
                  <a:srgbClr val="000000"/>
                </a:solidFill>
                <a:latin typeface="Calibri" panose="020F0502020204030204" pitchFamily="34" charset="0"/>
              </a:rPr>
              <a:t>F</a:t>
            </a:r>
            <a:r>
              <a:rPr lang="cs-CZ" sz="2000" b="1" i="0" u="none" strike="noStrike" baseline="0" dirty="0" err="1">
                <a:solidFill>
                  <a:srgbClr val="000000"/>
                </a:solidFill>
                <a:latin typeface="Calibri" panose="020F0502020204030204" pitchFamily="34" charset="0"/>
              </a:rPr>
              <a:t>v</a:t>
            </a:r>
            <a:r>
              <a:rPr lang="cs-CZ" sz="2000" b="0" i="0" u="none" strike="noStrike" baseline="0" dirty="0">
                <a:solidFill>
                  <a:srgbClr val="000000"/>
                </a:solidFill>
                <a:latin typeface="Calibri" panose="020F0502020204030204" pitchFamily="34" charset="0"/>
              </a:rPr>
              <a:t>, která působí proti </a:t>
            </a:r>
            <a:r>
              <a:rPr lang="cs-CZ" sz="2000" b="1" i="0" u="none" strike="noStrike" baseline="0" dirty="0">
                <a:solidFill>
                  <a:srgbClr val="000000"/>
                </a:solidFill>
                <a:latin typeface="Calibri" panose="020F0502020204030204" pitchFamily="34" charset="0"/>
              </a:rPr>
              <a:t>tíhové síle </a:t>
            </a:r>
            <a:r>
              <a:rPr lang="cs-CZ" sz="2000" b="1" i="1" u="none" strike="noStrike" baseline="0" dirty="0">
                <a:solidFill>
                  <a:srgbClr val="000000"/>
                </a:solidFill>
                <a:latin typeface="Calibri" panose="020F0502020204030204" pitchFamily="34" charset="0"/>
              </a:rPr>
              <a:t>G </a:t>
            </a:r>
            <a:r>
              <a:rPr lang="cs-CZ" sz="2000" b="0" i="0" u="none" strike="noStrike" baseline="0" dirty="0">
                <a:solidFill>
                  <a:srgbClr val="000000"/>
                </a:solidFill>
                <a:latin typeface="Calibri" panose="020F0502020204030204" pitchFamily="34" charset="0"/>
              </a:rPr>
              <a:t>a udržuje letící těleso ve vzduchu. </a:t>
            </a:r>
            <a:r>
              <a:rPr lang="cs-CZ" sz="2000" b="1" i="0" u="none" strike="noStrike" baseline="0" dirty="0">
                <a:solidFill>
                  <a:srgbClr val="000000"/>
                </a:solidFill>
                <a:latin typeface="Calibri" panose="020F0502020204030204" pitchFamily="34" charset="0"/>
              </a:rPr>
              <a:t>Celková reakční síla </a:t>
            </a:r>
            <a:r>
              <a:rPr lang="cs-CZ" sz="2000" b="1" i="1" u="none" strike="noStrike" baseline="0" dirty="0">
                <a:solidFill>
                  <a:srgbClr val="000000"/>
                </a:solidFill>
                <a:latin typeface="Calibri" panose="020F0502020204030204" pitchFamily="34" charset="0"/>
              </a:rPr>
              <a:t>F</a:t>
            </a:r>
            <a:r>
              <a:rPr lang="cs-CZ" sz="2000" b="1" i="0" u="none" strike="noStrike" baseline="-25000" dirty="0">
                <a:solidFill>
                  <a:srgbClr val="000000"/>
                </a:solidFill>
                <a:latin typeface="Calibri" panose="020F0502020204030204" pitchFamily="34" charset="0"/>
              </a:rPr>
              <a:t>R</a:t>
            </a:r>
            <a:r>
              <a:rPr lang="cs-CZ" sz="2000" b="1" i="0" u="none" strike="noStrike" baseline="0" dirty="0">
                <a:solidFill>
                  <a:srgbClr val="000000"/>
                </a:solidFill>
                <a:latin typeface="Calibri" panose="020F0502020204030204" pitchFamily="34" charset="0"/>
              </a:rPr>
              <a:t> působící na křídlo </a:t>
            </a:r>
            <a:r>
              <a:rPr lang="cs-CZ" sz="2000" b="0" i="0" u="none" strike="noStrike" baseline="0" dirty="0">
                <a:solidFill>
                  <a:srgbClr val="000000"/>
                </a:solidFill>
                <a:latin typeface="Calibri" panose="020F0502020204030204" pitchFamily="34" charset="0"/>
              </a:rPr>
              <a:t>je při rovnoměrném letu kompenzována </a:t>
            </a:r>
            <a:r>
              <a:rPr lang="cs-CZ" sz="2000" b="1" i="0" u="none" strike="noStrike" baseline="0" dirty="0">
                <a:solidFill>
                  <a:srgbClr val="000000"/>
                </a:solidFill>
                <a:latin typeface="Calibri" panose="020F0502020204030204" pitchFamily="34" charset="0"/>
              </a:rPr>
              <a:t>výslednicí </a:t>
            </a:r>
            <a:r>
              <a:rPr lang="cs-CZ" sz="2000" b="1" i="1" u="none" strike="noStrike" baseline="0" dirty="0">
                <a:solidFill>
                  <a:srgbClr val="000000"/>
                </a:solidFill>
                <a:latin typeface="Calibri" panose="020F0502020204030204" pitchFamily="34" charset="0"/>
              </a:rPr>
              <a:t>F </a:t>
            </a:r>
            <a:r>
              <a:rPr lang="cs-CZ" sz="2000" b="0" i="0" u="none" strike="noStrike" baseline="0" dirty="0">
                <a:solidFill>
                  <a:srgbClr val="000000"/>
                </a:solidFill>
                <a:latin typeface="Calibri" panose="020F0502020204030204" pitchFamily="34" charset="0"/>
              </a:rPr>
              <a:t>tíhy letadla G a </a:t>
            </a:r>
            <a:r>
              <a:rPr lang="cs-CZ" sz="2000" b="1" i="0" u="none" strike="noStrike" baseline="0" dirty="0">
                <a:solidFill>
                  <a:srgbClr val="000000"/>
                </a:solidFill>
                <a:latin typeface="Calibri" panose="020F0502020204030204" pitchFamily="34" charset="0"/>
              </a:rPr>
              <a:t>tažné síly </a:t>
            </a:r>
            <a:r>
              <a:rPr lang="cs-CZ" sz="2000" b="1" i="1" u="none" strike="noStrike" baseline="0" dirty="0">
                <a:solidFill>
                  <a:srgbClr val="000000"/>
                </a:solidFill>
                <a:latin typeface="Calibri" panose="020F0502020204030204" pitchFamily="34" charset="0"/>
              </a:rPr>
              <a:t>T </a:t>
            </a:r>
            <a:r>
              <a:rPr lang="cs-CZ" sz="2000" b="1" i="0" u="none" strike="noStrike" baseline="0" dirty="0">
                <a:solidFill>
                  <a:srgbClr val="000000"/>
                </a:solidFill>
                <a:latin typeface="Calibri" panose="020F0502020204030204" pitchFamily="34" charset="0"/>
              </a:rPr>
              <a:t>motoru </a:t>
            </a:r>
            <a:r>
              <a:rPr lang="cs-CZ" sz="2000" b="0" i="0" u="none" strike="noStrike" baseline="0" dirty="0">
                <a:solidFill>
                  <a:srgbClr val="000000"/>
                </a:solidFill>
                <a:latin typeface="Calibri" panose="020F0502020204030204" pitchFamily="34" charset="0"/>
              </a:rPr>
              <a:t>přenesené na křídlo</a:t>
            </a:r>
            <a:r>
              <a:rPr lang="en-US" sz="2000" b="0" i="0" u="none" strike="noStrike" baseline="0" dirty="0">
                <a:solidFill>
                  <a:srgbClr val="000000"/>
                </a:solidFill>
                <a:latin typeface="Calibri" panose="020F0502020204030204" pitchFamily="34" charset="0"/>
              </a:rPr>
              <a:t> (</a:t>
            </a:r>
            <a:r>
              <a:rPr lang="en-US" sz="2000" b="0" i="0" u="none" strike="noStrike" baseline="0" dirty="0" err="1">
                <a:solidFill>
                  <a:srgbClr val="000000"/>
                </a:solidFill>
                <a:latin typeface="Calibri" panose="020F0502020204030204" pitchFamily="34" charset="0"/>
              </a:rPr>
              <a:t>proti</a:t>
            </a:r>
            <a:r>
              <a:rPr lang="en-US" sz="2000" b="0" i="0" u="none" strike="noStrike" baseline="0" dirty="0">
                <a:solidFill>
                  <a:srgbClr val="000000"/>
                </a:solidFill>
                <a:latin typeface="Calibri" panose="020F0502020204030204" pitchFamily="34" charset="0"/>
              </a:rPr>
              <a:t> n</a:t>
            </a:r>
            <a:r>
              <a:rPr lang="cs-CZ" sz="2000" b="0" i="0" u="none" strike="noStrike" baseline="0" dirty="0">
                <a:solidFill>
                  <a:srgbClr val="000000"/>
                </a:solidFill>
                <a:latin typeface="Calibri" panose="020F0502020204030204" pitchFamily="34" charset="0"/>
              </a:rPr>
              <a:t>í</a:t>
            </a:r>
            <a:r>
              <a:rPr lang="en-US" sz="2000" b="0" i="0" u="none" strike="noStrike" baseline="0" dirty="0">
                <a:solidFill>
                  <a:srgbClr val="000000"/>
                </a:solidFill>
                <a:latin typeface="Calibri" panose="020F0502020204030204" pitchFamily="34" charset="0"/>
              </a:rPr>
              <a:t> p</a:t>
            </a:r>
            <a:r>
              <a:rPr lang="cs-CZ" sz="2000" b="0" i="0" u="none" strike="noStrike" baseline="0" dirty="0" err="1">
                <a:solidFill>
                  <a:srgbClr val="000000"/>
                </a:solidFill>
                <a:latin typeface="Calibri" panose="020F0502020204030204" pitchFamily="34" charset="0"/>
              </a:rPr>
              <a:t>ůsobí</a:t>
            </a:r>
            <a:r>
              <a:rPr lang="cs-CZ" sz="2000" b="0" i="0" u="none" strike="noStrike" baseline="0" dirty="0">
                <a:solidFill>
                  <a:srgbClr val="000000"/>
                </a:solidFill>
                <a:latin typeface="Calibri" panose="020F0502020204030204" pitchFamily="34" charset="0"/>
              </a:rPr>
              <a:t> </a:t>
            </a:r>
            <a:r>
              <a:rPr lang="cs-CZ" sz="2000" b="1" i="0" u="none" strike="noStrike" baseline="0" dirty="0">
                <a:solidFill>
                  <a:srgbClr val="000000"/>
                </a:solidFill>
                <a:latin typeface="Calibri" panose="020F0502020204030204" pitchFamily="34" charset="0"/>
              </a:rPr>
              <a:t>odporová síla </a:t>
            </a:r>
            <a:r>
              <a:rPr lang="cs-CZ" sz="2000" b="1" i="1" u="none" strike="noStrike" baseline="0" dirty="0" err="1">
                <a:solidFill>
                  <a:srgbClr val="000000"/>
                </a:solidFill>
                <a:latin typeface="Calibri" panose="020F0502020204030204" pitchFamily="34" charset="0"/>
              </a:rPr>
              <a:t>F</a:t>
            </a:r>
            <a:r>
              <a:rPr lang="cs-CZ" sz="2000" b="1" i="0" u="none" strike="noStrike" baseline="-25000" dirty="0" err="1">
                <a:solidFill>
                  <a:srgbClr val="000000"/>
                </a:solidFill>
                <a:latin typeface="Calibri" panose="020F0502020204030204" pitchFamily="34" charset="0"/>
              </a:rPr>
              <a:t>o</a:t>
            </a:r>
            <a:r>
              <a:rPr lang="cs-CZ" sz="2000" b="1" i="0" u="none" strike="noStrike" baseline="0" dirty="0">
                <a:solidFill>
                  <a:srgbClr val="000000"/>
                </a:solidFill>
                <a:latin typeface="Calibri" panose="020F0502020204030204" pitchFamily="34" charset="0"/>
              </a:rPr>
              <a:t> prostředí</a:t>
            </a:r>
            <a:r>
              <a:rPr lang="en-US" sz="2000" b="0" i="0" u="none" strike="noStrike" baseline="0" dirty="0">
                <a:solidFill>
                  <a:srgbClr val="000000"/>
                </a:solidFill>
                <a:latin typeface="Calibri" panose="020F0502020204030204" pitchFamily="34" charset="0"/>
              </a:rPr>
              <a:t>)</a:t>
            </a:r>
            <a:r>
              <a:rPr lang="cs-CZ" sz="2000" b="0" i="0" u="none" strike="noStrike" baseline="0" dirty="0">
                <a:solidFill>
                  <a:srgbClr val="000000"/>
                </a:solidFill>
                <a:latin typeface="Calibri" panose="020F0502020204030204" pitchFamily="34" charset="0"/>
              </a:rPr>
              <a:t>. </a:t>
            </a:r>
            <a:r>
              <a:rPr lang="cs-CZ" sz="2000" b="1" i="0" u="none" strike="noStrike" baseline="0" dirty="0">
                <a:solidFill>
                  <a:srgbClr val="000000"/>
                </a:solidFill>
                <a:latin typeface="Calibri" panose="020F0502020204030204" pitchFamily="34" charset="0"/>
              </a:rPr>
              <a:t>Vztlaková síla </a:t>
            </a:r>
            <a:r>
              <a:rPr lang="cs-CZ" sz="2000" b="1" i="1" u="none" strike="noStrike" baseline="0" dirty="0" err="1">
                <a:solidFill>
                  <a:srgbClr val="000000"/>
                </a:solidFill>
                <a:latin typeface="Calibri" panose="020F0502020204030204" pitchFamily="34" charset="0"/>
              </a:rPr>
              <a:t>F</a:t>
            </a:r>
            <a:r>
              <a:rPr lang="cs-CZ" sz="2000" b="1" i="0" u="none" strike="noStrike" baseline="-25000" dirty="0" err="1">
                <a:solidFill>
                  <a:srgbClr val="000000"/>
                </a:solidFill>
                <a:latin typeface="Calibri" panose="020F0502020204030204" pitchFamily="34" charset="0"/>
              </a:rPr>
              <a:t>v</a:t>
            </a:r>
            <a:r>
              <a:rPr lang="cs-CZ" sz="2000" b="1" i="0" u="none" strike="noStrike" baseline="0" dirty="0">
                <a:solidFill>
                  <a:srgbClr val="000000"/>
                </a:solidFill>
                <a:latin typeface="Calibri" panose="020F0502020204030204" pitchFamily="34" charset="0"/>
              </a:rPr>
              <a:t> závisí na tvaru křídla </a:t>
            </a:r>
            <a:r>
              <a:rPr lang="cs-CZ" sz="2000" b="0" i="0" u="none" strike="noStrike" baseline="0" dirty="0">
                <a:solidFill>
                  <a:srgbClr val="000000"/>
                </a:solidFill>
                <a:latin typeface="Calibri" panose="020F0502020204030204" pitchFamily="34" charset="0"/>
              </a:rPr>
              <a:t>a též na </a:t>
            </a:r>
            <a:r>
              <a:rPr lang="cs-CZ" sz="2000" b="1" i="0" u="none" strike="noStrike" baseline="0" dirty="0">
                <a:solidFill>
                  <a:srgbClr val="000000"/>
                </a:solidFill>
                <a:latin typeface="Calibri" panose="020F0502020204030204" pitchFamily="34" charset="0"/>
              </a:rPr>
              <a:t>úhlu náběhu </a:t>
            </a:r>
            <a:r>
              <a:rPr lang="el-GR" sz="2000" b="1" i="1" u="none" strike="noStrike" baseline="0" dirty="0">
                <a:solidFill>
                  <a:srgbClr val="000000"/>
                </a:solidFill>
                <a:latin typeface="Calibri" panose="020F0502020204030204" pitchFamily="34" charset="0"/>
              </a:rPr>
              <a:t>α</a:t>
            </a:r>
            <a:r>
              <a:rPr lang="el-GR" sz="2000" b="0" i="0" u="none" strike="noStrike" baseline="0" dirty="0">
                <a:solidFill>
                  <a:srgbClr val="000000"/>
                </a:solidFill>
                <a:latin typeface="Calibri" panose="020F0502020204030204" pitchFamily="34" charset="0"/>
              </a:rPr>
              <a:t>, </a:t>
            </a:r>
            <a:r>
              <a:rPr lang="cs-CZ" sz="2000" b="0" i="0" u="none" strike="noStrike" baseline="0" dirty="0">
                <a:solidFill>
                  <a:srgbClr val="000000"/>
                </a:solidFill>
                <a:latin typeface="Calibri" panose="020F0502020204030204" pitchFamily="34" charset="0"/>
              </a:rPr>
              <a:t>který je znázorněn na předchozím obrázku. </a:t>
            </a:r>
            <a:r>
              <a:rPr lang="cs-CZ" sz="2000" b="1" i="0" u="none" strike="noStrike" baseline="0" dirty="0">
                <a:solidFill>
                  <a:srgbClr val="000000"/>
                </a:solidFill>
                <a:latin typeface="Calibri" panose="020F0502020204030204" pitchFamily="34" charset="0"/>
              </a:rPr>
              <a:t>Vztlaková síla je kladná (míří vzhůru) </a:t>
            </a:r>
            <a:r>
              <a:rPr lang="cs-CZ" sz="2000" b="0" i="0" u="none" strike="noStrike" baseline="0" dirty="0">
                <a:solidFill>
                  <a:srgbClr val="000000"/>
                </a:solidFill>
                <a:latin typeface="Calibri" panose="020F0502020204030204" pitchFamily="34" charset="0"/>
              </a:rPr>
              <a:t>od mírně záporných hodnot úhlu </a:t>
            </a:r>
            <a:r>
              <a:rPr lang="el-GR" sz="2000" b="0" i="0" u="none" strike="noStrike" baseline="0" dirty="0">
                <a:solidFill>
                  <a:srgbClr val="000000"/>
                </a:solidFill>
                <a:latin typeface="Calibri" panose="020F0502020204030204" pitchFamily="34" charset="0"/>
              </a:rPr>
              <a:t>α </a:t>
            </a:r>
            <a:r>
              <a:rPr lang="cs-CZ" sz="2000" b="0" i="0" u="none" strike="noStrike" baseline="0" dirty="0">
                <a:solidFill>
                  <a:srgbClr val="000000"/>
                </a:solidFill>
                <a:latin typeface="Calibri" panose="020F0502020204030204" pitchFamily="34" charset="0"/>
              </a:rPr>
              <a:t>a svého maxima dosahuje v okolí </a:t>
            </a:r>
            <a:r>
              <a:rPr lang="el-GR" sz="2000" b="0" i="0" u="none" strike="noStrike" baseline="0" dirty="0">
                <a:solidFill>
                  <a:srgbClr val="000000"/>
                </a:solidFill>
                <a:latin typeface="Calibri" panose="020F0502020204030204" pitchFamily="34" charset="0"/>
              </a:rPr>
              <a:t>α = 15°. </a:t>
            </a:r>
            <a:endParaRPr lang="cs-CZ" sz="2000" dirty="0"/>
          </a:p>
        </p:txBody>
      </p:sp>
      <p:pic>
        <p:nvPicPr>
          <p:cNvPr id="4" name="Obrázek 3">
            <a:extLst>
              <a:ext uri="{FF2B5EF4-FFF2-40B4-BE49-F238E27FC236}">
                <a16:creationId xmlns:a16="http://schemas.microsoft.com/office/drawing/2014/main" id="{7DC8F2E3-BEF8-43D2-9832-9511D103FA00}"/>
              </a:ext>
            </a:extLst>
          </p:cNvPr>
          <p:cNvPicPr>
            <a:picLocks noChangeAspect="1"/>
          </p:cNvPicPr>
          <p:nvPr/>
        </p:nvPicPr>
        <p:blipFill>
          <a:blip r:embed="rId3"/>
          <a:stretch>
            <a:fillRect/>
          </a:stretch>
        </p:blipFill>
        <p:spPr>
          <a:xfrm>
            <a:off x="4267200" y="1731853"/>
            <a:ext cx="4532060" cy="2336843"/>
          </a:xfrm>
          <a:prstGeom prst="rect">
            <a:avLst/>
          </a:prstGeom>
        </p:spPr>
      </p:pic>
    </p:spTree>
    <p:extLst>
      <p:ext uri="{BB962C8B-B14F-4D97-AF65-F5344CB8AC3E}">
        <p14:creationId xmlns:p14="http://schemas.microsoft.com/office/powerpoint/2010/main" val="24501434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ee the source image">
            <a:extLst>
              <a:ext uri="{FF2B5EF4-FFF2-40B4-BE49-F238E27FC236}">
                <a16:creationId xmlns:a16="http://schemas.microsoft.com/office/drawing/2014/main" id="{395CF66C-0076-46DC-BD0B-364A3CC19E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3748" y="1287503"/>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ee the source image">
            <a:extLst>
              <a:ext uri="{FF2B5EF4-FFF2-40B4-BE49-F238E27FC236}">
                <a16:creationId xmlns:a16="http://schemas.microsoft.com/office/drawing/2014/main" id="{749B3B75-1D80-4944-984E-57C373212E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1035"/>
            <a:ext cx="4356478" cy="293043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See the source image">
            <a:extLst>
              <a:ext uri="{FF2B5EF4-FFF2-40B4-BE49-F238E27FC236}">
                <a16:creationId xmlns:a16="http://schemas.microsoft.com/office/drawing/2014/main" id="{3BE81F64-CD20-4DE8-A972-98F2CB4762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0812" y="4933952"/>
            <a:ext cx="5232936" cy="1701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908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EB56530C-12EA-44D2-A3F0-743919450C1B}"/>
              </a:ext>
            </a:extLst>
          </p:cNvPr>
          <p:cNvSpPr txBox="1"/>
          <p:nvPr/>
        </p:nvSpPr>
        <p:spPr>
          <a:xfrm>
            <a:off x="250826" y="238144"/>
            <a:ext cx="4272067" cy="461665"/>
          </a:xfrm>
          <a:prstGeom prst="rect">
            <a:avLst/>
          </a:prstGeom>
          <a:noFill/>
        </p:spPr>
        <p:txBody>
          <a:bodyPr wrap="none" rtlCol="0">
            <a:spAutoFit/>
          </a:bodyPr>
          <a:lstStyle/>
          <a:p>
            <a:r>
              <a:rPr lang="cs-CZ" sz="2400" b="1" dirty="0">
                <a:solidFill>
                  <a:srgbClr val="000000"/>
                </a:solidFill>
                <a:effectLst/>
              </a:rPr>
              <a:t>Hydrostatický tlak a </a:t>
            </a:r>
            <a:r>
              <a:rPr lang="cs-CZ" sz="2400" b="1" i="0" dirty="0">
                <a:solidFill>
                  <a:srgbClr val="000000"/>
                </a:solidFill>
                <a:effectLst/>
              </a:rPr>
              <a:t>tlaková síla </a:t>
            </a:r>
            <a:endParaRPr lang="cs-CZ" sz="2400" b="1" dirty="0"/>
          </a:p>
        </p:txBody>
      </p:sp>
      <p:sp>
        <p:nvSpPr>
          <p:cNvPr id="10" name="TextovéPole 9">
            <a:extLst>
              <a:ext uri="{FF2B5EF4-FFF2-40B4-BE49-F238E27FC236}">
                <a16:creationId xmlns:a16="http://schemas.microsoft.com/office/drawing/2014/main" id="{134EB124-83AB-4CD3-A49C-30B7DE16E8AE}"/>
              </a:ext>
            </a:extLst>
          </p:cNvPr>
          <p:cNvSpPr txBox="1"/>
          <p:nvPr/>
        </p:nvSpPr>
        <p:spPr>
          <a:xfrm>
            <a:off x="196697" y="875382"/>
            <a:ext cx="8642348" cy="1323439"/>
          </a:xfrm>
          <a:prstGeom prst="rect">
            <a:avLst/>
          </a:prstGeom>
          <a:noFill/>
        </p:spPr>
        <p:txBody>
          <a:bodyPr wrap="square">
            <a:spAutoFit/>
          </a:bodyPr>
          <a:lstStyle/>
          <a:p>
            <a:pPr algn="just"/>
            <a:r>
              <a:rPr lang="cs-CZ" sz="2000" b="0" i="0" dirty="0">
                <a:solidFill>
                  <a:srgbClr val="000000"/>
                </a:solidFill>
                <a:effectLst/>
              </a:rPr>
              <a:t>V tíhovém poli Země působí na kapaliny tíhová síla. Molekuly kapalin jsou těsně vedle sebe a proto každá molekula tlačí svou tíhou na částice pod ní. Tlak, vyvolaný vlastní tíhou kapaliny, se nazývá </a:t>
            </a:r>
            <a:r>
              <a:rPr lang="cs-CZ" sz="2000" b="1" i="0" dirty="0">
                <a:solidFill>
                  <a:srgbClr val="000000"/>
                </a:solidFill>
                <a:effectLst/>
              </a:rPr>
              <a:t>hydrostatický tlak</a:t>
            </a:r>
            <a:r>
              <a:rPr lang="cs-CZ" sz="2000" b="0" i="0" dirty="0">
                <a:solidFill>
                  <a:srgbClr val="000000"/>
                </a:solidFill>
                <a:effectLst/>
              </a:rPr>
              <a:t>. Jeho velikost závisí na hloubce pod povrchem kapaliny </a:t>
            </a:r>
            <a:r>
              <a:rPr lang="cs-CZ" sz="2000" b="1" i="0" dirty="0">
                <a:solidFill>
                  <a:srgbClr val="000000"/>
                </a:solidFill>
                <a:effectLst/>
              </a:rPr>
              <a:t>h</a:t>
            </a:r>
            <a:r>
              <a:rPr lang="cs-CZ" sz="2000" b="0" i="0" dirty="0">
                <a:solidFill>
                  <a:srgbClr val="000000"/>
                </a:solidFill>
                <a:effectLst/>
              </a:rPr>
              <a:t>, hustotě kapaliny </a:t>
            </a:r>
            <a:r>
              <a:rPr lang="el-GR" sz="2000" b="1" i="0" dirty="0">
                <a:solidFill>
                  <a:srgbClr val="000000"/>
                </a:solidFill>
                <a:effectLst/>
              </a:rPr>
              <a:t>ρ</a:t>
            </a:r>
            <a:r>
              <a:rPr lang="el-GR" sz="2000" b="0" i="0" dirty="0">
                <a:solidFill>
                  <a:srgbClr val="000000"/>
                </a:solidFill>
                <a:effectLst/>
              </a:rPr>
              <a:t> </a:t>
            </a:r>
            <a:r>
              <a:rPr lang="cs-CZ" sz="2000" b="0" i="0" dirty="0">
                <a:solidFill>
                  <a:srgbClr val="000000"/>
                </a:solidFill>
                <a:effectLst/>
              </a:rPr>
              <a:t>a tíhovém zrychlení </a:t>
            </a:r>
            <a:r>
              <a:rPr lang="cs-CZ" sz="2000" b="1" i="0" dirty="0">
                <a:solidFill>
                  <a:srgbClr val="000000"/>
                </a:solidFill>
                <a:effectLst/>
              </a:rPr>
              <a:t>g</a:t>
            </a:r>
            <a:endParaRPr lang="cs-CZ" sz="2000" dirty="0"/>
          </a:p>
        </p:txBody>
      </p:sp>
      <p:pic>
        <p:nvPicPr>
          <p:cNvPr id="12292" name="Picture 4">
            <a:extLst>
              <a:ext uri="{FF2B5EF4-FFF2-40B4-BE49-F238E27FC236}">
                <a16:creationId xmlns:a16="http://schemas.microsoft.com/office/drawing/2014/main" id="{B26F097D-2488-4B72-B517-0D7F4AD5A5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2857" y="2300995"/>
            <a:ext cx="1139591" cy="290712"/>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248892C7-E4AD-46DB-967D-DD4B5AFEA5BE}"/>
              </a:ext>
            </a:extLst>
          </p:cNvPr>
          <p:cNvSpPr txBox="1"/>
          <p:nvPr/>
        </p:nvSpPr>
        <p:spPr>
          <a:xfrm>
            <a:off x="196697" y="2767280"/>
            <a:ext cx="8799193" cy="1323439"/>
          </a:xfrm>
          <a:prstGeom prst="rect">
            <a:avLst/>
          </a:prstGeom>
          <a:noFill/>
        </p:spPr>
        <p:txBody>
          <a:bodyPr wrap="square">
            <a:spAutoFit/>
          </a:bodyPr>
          <a:lstStyle/>
          <a:p>
            <a:r>
              <a:rPr lang="cs-CZ" sz="2000" b="0" i="0" dirty="0">
                <a:solidFill>
                  <a:srgbClr val="000000"/>
                </a:solidFill>
                <a:effectLst/>
              </a:rPr>
              <a:t>Na vodorovné dno nádoby působí </a:t>
            </a:r>
            <a:r>
              <a:rPr lang="cs-CZ" sz="2000" b="1" i="0" dirty="0">
                <a:solidFill>
                  <a:srgbClr val="000000"/>
                </a:solidFill>
                <a:effectLst/>
              </a:rPr>
              <a:t>tlaková síla </a:t>
            </a:r>
          </a:p>
          <a:p>
            <a:pPr algn="ctr"/>
            <a:r>
              <a:rPr lang="cs-CZ" sz="2000" b="1" i="0" dirty="0">
                <a:solidFill>
                  <a:srgbClr val="000000"/>
                </a:solidFill>
                <a:effectLst/>
              </a:rPr>
              <a:t>F = S.p</a:t>
            </a:r>
            <a:r>
              <a:rPr lang="cs-CZ" sz="2000" b="1" i="0" baseline="-25000" dirty="0">
                <a:solidFill>
                  <a:srgbClr val="000000"/>
                </a:solidFill>
                <a:effectLst/>
              </a:rPr>
              <a:t>h</a:t>
            </a:r>
            <a:r>
              <a:rPr lang="cs-CZ" sz="2000" b="1" i="0" dirty="0">
                <a:solidFill>
                  <a:srgbClr val="000000"/>
                </a:solidFill>
                <a:effectLst/>
              </a:rPr>
              <a:t> = </a:t>
            </a:r>
            <a:r>
              <a:rPr lang="cs-CZ" sz="2000" b="1" i="0" dirty="0" err="1">
                <a:solidFill>
                  <a:srgbClr val="000000"/>
                </a:solidFill>
                <a:effectLst/>
              </a:rPr>
              <a:t>S.h</a:t>
            </a:r>
            <a:r>
              <a:rPr lang="cs-CZ" sz="2000" b="1" i="0" dirty="0">
                <a:solidFill>
                  <a:srgbClr val="000000"/>
                </a:solidFill>
                <a:effectLst/>
              </a:rPr>
              <a:t>.</a:t>
            </a:r>
            <a:r>
              <a:rPr lang="el-GR" sz="2000" b="1" i="0" dirty="0">
                <a:solidFill>
                  <a:srgbClr val="000000"/>
                </a:solidFill>
                <a:effectLst/>
              </a:rPr>
              <a:t>ρ.</a:t>
            </a:r>
            <a:r>
              <a:rPr lang="cs-CZ" sz="2000" b="1" i="0" dirty="0">
                <a:solidFill>
                  <a:srgbClr val="000000"/>
                </a:solidFill>
                <a:effectLst/>
              </a:rPr>
              <a:t>g</a:t>
            </a:r>
            <a:r>
              <a:rPr lang="cs-CZ" sz="2000" b="0" i="0" dirty="0">
                <a:solidFill>
                  <a:srgbClr val="000000"/>
                </a:solidFill>
                <a:effectLst/>
              </a:rPr>
              <a:t>. </a:t>
            </a:r>
          </a:p>
          <a:p>
            <a:r>
              <a:rPr lang="cs-CZ" sz="2000" b="0" i="0" dirty="0">
                <a:solidFill>
                  <a:srgbClr val="000000"/>
                </a:solidFill>
                <a:effectLst/>
              </a:rPr>
              <a:t>Z tohoto vztahu je zřejmé, že </a:t>
            </a:r>
            <a:r>
              <a:rPr lang="cs-CZ" sz="2000" b="0" i="0" u="sng" dirty="0">
                <a:solidFill>
                  <a:srgbClr val="000000"/>
                </a:solidFill>
                <a:effectLst/>
              </a:rPr>
              <a:t>tlaková síla na dno nezávisí na tvaru objemu a nádoby, ani na hmotnosti kapaliny v ní</a:t>
            </a:r>
            <a:r>
              <a:rPr lang="cs-CZ" sz="2000" b="0" i="0" dirty="0">
                <a:solidFill>
                  <a:srgbClr val="000000"/>
                </a:solidFill>
                <a:effectLst/>
              </a:rPr>
              <a:t>.</a:t>
            </a:r>
            <a:endParaRPr lang="cs-CZ" sz="2000" dirty="0"/>
          </a:p>
        </p:txBody>
      </p:sp>
      <p:pic>
        <p:nvPicPr>
          <p:cNvPr id="12" name="Picture 2755">
            <a:extLst>
              <a:ext uri="{FF2B5EF4-FFF2-40B4-BE49-F238E27FC236}">
                <a16:creationId xmlns:a16="http://schemas.microsoft.com/office/drawing/2014/main" id="{2311756C-EC9A-44F1-AAB7-267758F22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207340" y="4266292"/>
            <a:ext cx="3822360" cy="223837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Text Box 2757">
            <a:extLst>
              <a:ext uri="{FF2B5EF4-FFF2-40B4-BE49-F238E27FC236}">
                <a16:creationId xmlns:a16="http://schemas.microsoft.com/office/drawing/2014/main" id="{14C28579-BECE-4B98-9AF6-D9DDF36E86EC}"/>
              </a:ext>
            </a:extLst>
          </p:cNvPr>
          <p:cNvSpPr txBox="1">
            <a:spLocks noChangeArrowheads="1"/>
          </p:cNvSpPr>
          <p:nvPr/>
        </p:nvSpPr>
        <p:spPr bwMode="auto">
          <a:xfrm>
            <a:off x="250826" y="4557004"/>
            <a:ext cx="487649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cs-CZ" altLang="cs-CZ" sz="2000" dirty="0"/>
              <a:t>Ať už má nádoba jakýkoliv tvar, hydrostatický tlak a tedy hydrostatická síla na dané ploše je vždy stejná. Tento jev se někdy označuje jako </a:t>
            </a:r>
            <a:r>
              <a:rPr lang="cs-CZ" altLang="cs-CZ" sz="2000" b="1" dirty="0"/>
              <a:t>hydrostatický paradox</a:t>
            </a:r>
            <a:r>
              <a:rPr lang="cs-CZ" altLang="cs-CZ" sz="2000" dirty="0"/>
              <a:t>.</a:t>
            </a:r>
          </a:p>
        </p:txBody>
      </p:sp>
    </p:spTree>
    <p:extLst>
      <p:ext uri="{BB962C8B-B14F-4D97-AF65-F5344CB8AC3E}">
        <p14:creationId xmlns:p14="http://schemas.microsoft.com/office/powerpoint/2010/main" val="3211435371"/>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4788</TotalTime>
  <Words>8487</Words>
  <Application>Microsoft Office PowerPoint</Application>
  <PresentationFormat>Předvádění na obrazovce (4:3)</PresentationFormat>
  <Paragraphs>503</Paragraphs>
  <Slides>88</Slides>
  <Notes>2</Notes>
  <HiddenSlides>0</HiddenSlides>
  <MMClips>0</MMClips>
  <ScaleCrop>false</ScaleCrop>
  <HeadingPairs>
    <vt:vector size="8" baseType="variant">
      <vt:variant>
        <vt:lpstr>Použitá písma</vt:lpstr>
      </vt:variant>
      <vt:variant>
        <vt:i4>10</vt:i4>
      </vt:variant>
      <vt:variant>
        <vt:lpstr>Motiv</vt:lpstr>
      </vt:variant>
      <vt:variant>
        <vt:i4>1</vt:i4>
      </vt:variant>
      <vt:variant>
        <vt:lpstr>Vložené servery OLE</vt:lpstr>
      </vt:variant>
      <vt:variant>
        <vt:i4>1</vt:i4>
      </vt:variant>
      <vt:variant>
        <vt:lpstr>Nadpisy snímků</vt:lpstr>
      </vt:variant>
      <vt:variant>
        <vt:i4>88</vt:i4>
      </vt:variant>
    </vt:vector>
  </HeadingPairs>
  <TitlesOfParts>
    <vt:vector size="100" baseType="lpstr">
      <vt:lpstr>Arial</vt:lpstr>
      <vt:lpstr>Calibri</vt:lpstr>
      <vt:lpstr>Calibri Light</vt:lpstr>
      <vt:lpstr>Cambria Math</vt:lpstr>
      <vt:lpstr>Helvetica</vt:lpstr>
      <vt:lpstr>Helvetica Neue</vt:lpstr>
      <vt:lpstr>MathJax_Main</vt:lpstr>
      <vt:lpstr>MathJax_Math-italic</vt:lpstr>
      <vt:lpstr>Times New Roman</vt:lpstr>
      <vt:lpstr>verdana</vt:lpstr>
      <vt:lpstr>Motiv Office</vt:lpstr>
      <vt:lpstr>Rovnice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Ruční  hustilka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Hydrostatické váhy</vt:lpstr>
      <vt:lpstr>Prezentace aplikace PowerPoint</vt:lpstr>
      <vt:lpstr>Rovnováha plovoucích těles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Bernoulliho rovnice pro vodorovnou trubici</vt:lpstr>
      <vt:lpstr>Prezentace aplikace PowerPoint</vt:lpstr>
      <vt:lpstr>Prezentace aplikace PowerPoint</vt:lpstr>
      <vt:lpstr>Prezentace aplikace PowerPoint</vt:lpstr>
      <vt:lpstr>Prezentace aplikace PowerPoint</vt:lpstr>
      <vt:lpstr>Kavitace</vt:lpstr>
      <vt:lpstr>Obecná Bernoulliho rovnice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Heronova fontána</vt:lpstr>
      <vt:lpstr>Prezentace aplikace PowerPoint</vt:lpstr>
      <vt:lpstr>Hydraulický šok („vodní kladivo“)</vt:lpstr>
      <vt:lpstr>Řezání vodním paprskem</vt:lpstr>
      <vt:lpstr>Zákon zachování hybnosti u kapalin</vt:lpstr>
      <vt:lpstr>Prezentace aplikace PowerPoint</vt:lpstr>
      <vt:lpstr>Prezentace aplikace PowerPoint</vt:lpstr>
      <vt:lpstr>Prezentace aplikace PowerPoint</vt:lpstr>
      <vt:lpstr>Pohyb medúz a hlavonožců</vt:lpstr>
      <vt:lpstr>Prezentace aplikace PowerPoint</vt:lpstr>
      <vt:lpstr>Prezentace aplikace PowerPoint</vt:lpstr>
      <vt:lpstr>Prezentace aplikace PowerPoint</vt:lpstr>
      <vt:lpstr>Prezentace aplikace PowerPoint</vt:lpstr>
      <vt:lpstr>Odpor prostředí</vt:lpstr>
      <vt:lpstr>Prezentace aplikace PowerPoint</vt:lpstr>
      <vt:lpstr>Prezentace aplikace PowerPoint</vt:lpstr>
      <vt:lpstr>Střelná poranění</vt:lpstr>
      <vt:lpstr>Kavitace</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Lubomír Prokeš</dc:creator>
  <cp:lastModifiedBy>Lubomír Prokeš</cp:lastModifiedBy>
  <cp:revision>244</cp:revision>
  <dcterms:created xsi:type="dcterms:W3CDTF">2020-11-03T14:23:10Z</dcterms:created>
  <dcterms:modified xsi:type="dcterms:W3CDTF">2021-10-25T15:37:02Z</dcterms:modified>
</cp:coreProperties>
</file>