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292" r:id="rId2"/>
    <p:sldId id="917" r:id="rId3"/>
    <p:sldId id="734" r:id="rId4"/>
    <p:sldId id="755" r:id="rId5"/>
    <p:sldId id="744" r:id="rId6"/>
    <p:sldId id="875" r:id="rId7"/>
    <p:sldId id="745" r:id="rId8"/>
    <p:sldId id="779" r:id="rId9"/>
    <p:sldId id="780" r:id="rId10"/>
    <p:sldId id="858" r:id="rId11"/>
    <p:sldId id="880" r:id="rId12"/>
    <p:sldId id="902" r:id="rId13"/>
    <p:sldId id="978" r:id="rId14"/>
    <p:sldId id="1035" r:id="rId15"/>
    <p:sldId id="977" r:id="rId16"/>
    <p:sldId id="976" r:id="rId17"/>
    <p:sldId id="856" r:id="rId18"/>
    <p:sldId id="881" r:id="rId19"/>
    <p:sldId id="900" r:id="rId20"/>
    <p:sldId id="899" r:id="rId21"/>
    <p:sldId id="673" r:id="rId22"/>
    <p:sldId id="676" r:id="rId23"/>
    <p:sldId id="677" r:id="rId24"/>
    <p:sldId id="680" r:id="rId25"/>
    <p:sldId id="709" r:id="rId26"/>
    <p:sldId id="674" r:id="rId27"/>
    <p:sldId id="912" r:id="rId28"/>
    <p:sldId id="969" r:id="rId29"/>
    <p:sldId id="294" r:id="rId30"/>
    <p:sldId id="295" r:id="rId31"/>
    <p:sldId id="903" r:id="rId32"/>
    <p:sldId id="910" r:id="rId33"/>
    <p:sldId id="266" r:id="rId34"/>
    <p:sldId id="303" r:id="rId35"/>
    <p:sldId id="913" r:id="rId36"/>
    <p:sldId id="264" r:id="rId37"/>
    <p:sldId id="906" r:id="rId38"/>
    <p:sldId id="678" r:id="rId39"/>
    <p:sldId id="261" r:id="rId40"/>
    <p:sldId id="898" r:id="rId41"/>
    <p:sldId id="904" r:id="rId42"/>
    <p:sldId id="918" r:id="rId43"/>
    <p:sldId id="919" r:id="rId44"/>
    <p:sldId id="972" r:id="rId45"/>
    <p:sldId id="920" r:id="rId46"/>
    <p:sldId id="921" r:id="rId47"/>
    <p:sldId id="923" r:id="rId48"/>
    <p:sldId id="924" r:id="rId49"/>
    <p:sldId id="931" r:id="rId50"/>
    <p:sldId id="975" r:id="rId51"/>
    <p:sldId id="925" r:id="rId52"/>
    <p:sldId id="257" r:id="rId53"/>
    <p:sldId id="897" r:id="rId54"/>
    <p:sldId id="914" r:id="rId55"/>
    <p:sldId id="887" r:id="rId56"/>
    <p:sldId id="291" r:id="rId57"/>
    <p:sldId id="267" r:id="rId58"/>
    <p:sldId id="751" r:id="rId59"/>
    <p:sldId id="896" r:id="rId60"/>
    <p:sldId id="785" r:id="rId61"/>
    <p:sldId id="281" r:id="rId62"/>
    <p:sldId id="980" r:id="rId63"/>
    <p:sldId id="882" r:id="rId64"/>
    <p:sldId id="282" r:id="rId65"/>
    <p:sldId id="335" r:id="rId66"/>
    <p:sldId id="319" r:id="rId67"/>
    <p:sldId id="318" r:id="rId68"/>
    <p:sldId id="327" r:id="rId69"/>
    <p:sldId id="884" r:id="rId70"/>
    <p:sldId id="284" r:id="rId71"/>
    <p:sldId id="759" r:id="rId72"/>
    <p:sldId id="885" r:id="rId73"/>
    <p:sldId id="269" r:id="rId74"/>
    <p:sldId id="886" r:id="rId75"/>
    <p:sldId id="324" r:id="rId76"/>
    <p:sldId id="736" r:id="rId77"/>
    <p:sldId id="738" r:id="rId78"/>
    <p:sldId id="772" r:id="rId79"/>
    <p:sldId id="979" r:id="rId80"/>
    <p:sldId id="288" r:id="rId81"/>
    <p:sldId id="888" r:id="rId82"/>
    <p:sldId id="892" r:id="rId83"/>
    <p:sldId id="321" r:id="rId84"/>
    <p:sldId id="280" r:id="rId85"/>
    <p:sldId id="278" r:id="rId86"/>
    <p:sldId id="331" r:id="rId87"/>
    <p:sldId id="286" r:id="rId88"/>
    <p:sldId id="268" r:id="rId89"/>
    <p:sldId id="272" r:id="rId90"/>
    <p:sldId id="758" r:id="rId91"/>
    <p:sldId id="328" r:id="rId92"/>
    <p:sldId id="971" r:id="rId93"/>
    <p:sldId id="883" r:id="rId94"/>
    <p:sldId id="894" r:id="rId95"/>
    <p:sldId id="624" r:id="rId96"/>
    <p:sldId id="891" r:id="rId97"/>
    <p:sldId id="296" r:id="rId98"/>
    <p:sldId id="748" r:id="rId99"/>
    <p:sldId id="289" r:id="rId100"/>
    <p:sldId id="297" r:id="rId101"/>
    <p:sldId id="733" r:id="rId102"/>
    <p:sldId id="970" r:id="rId103"/>
    <p:sldId id="271" r:id="rId104"/>
    <p:sldId id="895"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01.11.2021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33</a:t>
            </a:fld>
            <a:endParaRPr lang="en-US"/>
          </a:p>
        </p:txBody>
      </p:sp>
    </p:spTree>
    <p:extLst>
      <p:ext uri="{BB962C8B-B14F-4D97-AF65-F5344CB8AC3E}">
        <p14:creationId xmlns:p14="http://schemas.microsoft.com/office/powerpoint/2010/main" val="266695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35</a:t>
            </a:fld>
            <a:endParaRPr lang="en-US"/>
          </a:p>
        </p:txBody>
      </p:sp>
    </p:spTree>
    <p:extLst>
      <p:ext uri="{BB962C8B-B14F-4D97-AF65-F5344CB8AC3E}">
        <p14:creationId xmlns:p14="http://schemas.microsoft.com/office/powerpoint/2010/main" val="7530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36</a:t>
            </a:fld>
            <a:endParaRPr lang="en-US"/>
          </a:p>
        </p:txBody>
      </p:sp>
    </p:spTree>
    <p:extLst>
      <p:ext uri="{BB962C8B-B14F-4D97-AF65-F5344CB8AC3E}">
        <p14:creationId xmlns:p14="http://schemas.microsoft.com/office/powerpoint/2010/main" val="34290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01.11.2021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01.11.2021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01.11.2021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01.11.2021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01.11.2021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01.11.2021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01.11.2021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01.11.2021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01.11.2021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01.11.2021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01.11.2021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01.11.2021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autolexicon.net/obr_clanky/cs_aerodynamika_006.png"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273.png"/><Relationship Id="rId4" Type="http://schemas.openxmlformats.org/officeDocument/2006/relationships/image" Target="../media/image272.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4.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94.gif"/><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gif"/><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108.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g"/><Relationship Id="rId7"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svg"/></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3.jp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svg"/><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139.sv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sv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sv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svg"/><Relationship Id="rId4" Type="http://schemas.openxmlformats.org/officeDocument/2006/relationships/image" Target="../media/image154.svg"/><Relationship Id="rId9" Type="http://schemas.openxmlformats.org/officeDocument/2006/relationships/image" Target="../media/image159.png"/><Relationship Id="rId14" Type="http://schemas.openxmlformats.org/officeDocument/2006/relationships/image" Target="../media/image164.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svg"/><Relationship Id="rId7" Type="http://schemas.openxmlformats.org/officeDocument/2006/relationships/image" Target="../media/image170.svg"/><Relationship Id="rId12" Type="http://schemas.openxmlformats.org/officeDocument/2006/relationships/image" Target="../media/image175.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jpeg"/><Relationship Id="rId5" Type="http://schemas.openxmlformats.org/officeDocument/2006/relationships/image" Target="../media/image168.sv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8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gif"/><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svg"/><Relationship Id="rId5" Type="http://schemas.openxmlformats.org/officeDocument/2006/relationships/image" Target="../media/image200.png"/><Relationship Id="rId4" Type="http://schemas.openxmlformats.org/officeDocument/2006/relationships/image" Target="../media/image199.svg"/></Relationships>
</file>

<file path=ppt/slides/_rels/slide65.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png"/></Relationships>
</file>

<file path=ppt/slides/_rels/slide73.xml.rels><?xml version="1.0" encoding="UTF-8" standalone="yes"?>
<Relationships xmlns="http://schemas.openxmlformats.org/package/2006/relationships"><Relationship Id="rId8" Type="http://schemas.openxmlformats.org/officeDocument/2006/relationships/image" Target="../media/image222.gif"/><Relationship Id="rId3" Type="http://schemas.openxmlformats.org/officeDocument/2006/relationships/image" Target="../media/image217.svg"/><Relationship Id="rId7" Type="http://schemas.openxmlformats.org/officeDocument/2006/relationships/image" Target="../media/image221.gif"/><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gif"/><Relationship Id="rId5" Type="http://schemas.openxmlformats.org/officeDocument/2006/relationships/image" Target="../media/image219.svg"/><Relationship Id="rId4" Type="http://schemas.openxmlformats.org/officeDocument/2006/relationships/image" Target="../media/image218.png"/></Relationships>
</file>

<file path=ppt/slides/_rels/slide7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emf"/></Relationships>
</file>

<file path=ppt/slides/_rels/slide8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em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253.svg"/><Relationship Id="rId4" Type="http://schemas.openxmlformats.org/officeDocument/2006/relationships/image" Target="../media/image252.png"/></Relationships>
</file>

<file path=ppt/slides/_rels/slide9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96.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image" Target="../media/image258.emf"/><Relationship Id="rId1" Type="http://schemas.openxmlformats.org/officeDocument/2006/relationships/slideLayout" Target="../slideLayouts/slideLayout7.xml"/><Relationship Id="rId5" Type="http://schemas.openxmlformats.org/officeDocument/2006/relationships/image" Target="../media/image261.emf"/><Relationship Id="rId4" Type="http://schemas.openxmlformats.org/officeDocument/2006/relationships/image" Target="../media/image260.png"/></Relationships>
</file>

<file path=ppt/slides/_rels/slide9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e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98.x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7437D55-3726-4B71-A072-ED51BEF3E37D}"/>
              </a:ext>
            </a:extLst>
          </p:cNvPr>
          <p:cNvPicPr>
            <a:picLocks noChangeAspect="1"/>
          </p:cNvPicPr>
          <p:nvPr/>
        </p:nvPicPr>
        <p:blipFill>
          <a:blip r:embed="rId2"/>
          <a:stretch>
            <a:fillRect/>
          </a:stretch>
        </p:blipFill>
        <p:spPr>
          <a:xfrm>
            <a:off x="359756" y="2489287"/>
            <a:ext cx="5707669" cy="3216188"/>
          </a:xfrm>
          <a:prstGeom prst="rect">
            <a:avLst/>
          </a:prstGeom>
        </p:spPr>
      </p:pic>
      <p:sp>
        <p:nvSpPr>
          <p:cNvPr id="4" name="TextovéPole 3">
            <a:extLst>
              <a:ext uri="{FF2B5EF4-FFF2-40B4-BE49-F238E27FC236}">
                <a16:creationId xmlns:a16="http://schemas.microsoft.com/office/drawing/2014/main" id="{884A006D-CA3F-4B9A-9A04-E5CB38FE0299}"/>
              </a:ext>
            </a:extLst>
          </p:cNvPr>
          <p:cNvSpPr txBox="1"/>
          <p:nvPr/>
        </p:nvSpPr>
        <p:spPr>
          <a:xfrm>
            <a:off x="435956" y="367414"/>
            <a:ext cx="1059201" cy="461665"/>
          </a:xfrm>
          <a:prstGeom prst="rect">
            <a:avLst/>
          </a:prstGeom>
          <a:noFill/>
        </p:spPr>
        <p:txBody>
          <a:bodyPr wrap="none" rtlCol="0">
            <a:spAutoFit/>
          </a:bodyPr>
          <a:lstStyle/>
          <a:p>
            <a:r>
              <a:rPr lang="cs-CZ" sz="2400" b="1" dirty="0"/>
              <a:t>Raketa</a:t>
            </a:r>
            <a:endParaRPr lang="en-US" sz="2400" b="1" dirty="0"/>
          </a:p>
        </p:txBody>
      </p:sp>
      <p:pic>
        <p:nvPicPr>
          <p:cNvPr id="3" name="Obrázek 2">
            <a:extLst>
              <a:ext uri="{FF2B5EF4-FFF2-40B4-BE49-F238E27FC236}">
                <a16:creationId xmlns:a16="http://schemas.microsoft.com/office/drawing/2014/main" id="{E491E42B-AA4C-4B87-9E45-9D21CFF21BFF}"/>
              </a:ext>
            </a:extLst>
          </p:cNvPr>
          <p:cNvPicPr>
            <a:picLocks noChangeAspect="1"/>
          </p:cNvPicPr>
          <p:nvPr/>
        </p:nvPicPr>
        <p:blipFill>
          <a:blip r:embed="rId3"/>
          <a:stretch>
            <a:fillRect/>
          </a:stretch>
        </p:blipFill>
        <p:spPr>
          <a:xfrm>
            <a:off x="6543675" y="2940356"/>
            <a:ext cx="2417017" cy="2959068"/>
          </a:xfrm>
          <a:prstGeom prst="rect">
            <a:avLst/>
          </a:prstGeom>
        </p:spPr>
      </p:pic>
      <p:sp>
        <p:nvSpPr>
          <p:cNvPr id="9" name="TextovéPole 8">
            <a:extLst>
              <a:ext uri="{FF2B5EF4-FFF2-40B4-BE49-F238E27FC236}">
                <a16:creationId xmlns:a16="http://schemas.microsoft.com/office/drawing/2014/main" id="{0E1CFAA9-CC23-4ED0-993E-DBBF03B005D9}"/>
              </a:ext>
            </a:extLst>
          </p:cNvPr>
          <p:cNvSpPr txBox="1"/>
          <p:nvPr/>
        </p:nvSpPr>
        <p:spPr>
          <a:xfrm>
            <a:off x="435956" y="1165848"/>
            <a:ext cx="8524736" cy="1323439"/>
          </a:xfrm>
          <a:prstGeom prst="rect">
            <a:avLst/>
          </a:prstGeom>
          <a:noFill/>
        </p:spPr>
        <p:txBody>
          <a:bodyPr wrap="square">
            <a:spAutoFit/>
          </a:bodyPr>
          <a:lstStyle/>
          <a:p>
            <a:pPr algn="just"/>
            <a:r>
              <a:rPr lang="cs-CZ" sz="2000" b="1" i="0" dirty="0">
                <a:solidFill>
                  <a:srgbClr val="202122"/>
                </a:solidFill>
                <a:effectLst/>
              </a:rPr>
              <a:t>Raketa</a:t>
            </a:r>
            <a:r>
              <a:rPr lang="cs-CZ" sz="2000" b="0" i="0" dirty="0">
                <a:solidFill>
                  <a:srgbClr val="202122"/>
                </a:solidFill>
                <a:effectLst/>
              </a:rPr>
              <a:t> je létající stroj, který se pohybuje pouze na principu akce a reakce. </a:t>
            </a:r>
            <a:r>
              <a:rPr lang="cs-CZ" sz="2000" dirty="0"/>
              <a:t>Nejjednodušší konstrukcí rakety je např. komora naplněná stlačeným plynem</a:t>
            </a:r>
            <a:r>
              <a:rPr lang="en-US" sz="2000" dirty="0"/>
              <a:t>. </a:t>
            </a:r>
            <a:r>
              <a:rPr lang="cs-CZ" sz="2000" dirty="0"/>
              <a:t>Malý otvor dovoluje plynu unikat a vzniká síla táhnoucí raketu opačným směrem</a:t>
            </a:r>
            <a:r>
              <a:rPr lang="en-US" sz="2000" dirty="0"/>
              <a:t>. </a:t>
            </a:r>
            <a:r>
              <a:rPr lang="cs-CZ" sz="2000" b="0" i="0" dirty="0">
                <a:solidFill>
                  <a:srgbClr val="202122"/>
                </a:solidFill>
                <a:effectLst/>
              </a:rPr>
              <a:t> </a:t>
            </a:r>
            <a:endParaRPr lang="cs-CZ" sz="2000" dirty="0"/>
          </a:p>
        </p:txBody>
      </p:sp>
    </p:spTree>
    <p:extLst>
      <p:ext uri="{BB962C8B-B14F-4D97-AF65-F5344CB8AC3E}">
        <p14:creationId xmlns:p14="http://schemas.microsoft.com/office/powerpoint/2010/main" val="337498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erodynamika – autolexicon.net">
            <a:extLst>
              <a:ext uri="{FF2B5EF4-FFF2-40B4-BE49-F238E27FC236}">
                <a16:creationId xmlns:a16="http://schemas.microsoft.com/office/drawing/2014/main" id="{6A609BBE-D96B-4970-8023-873881FA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12" y="171450"/>
            <a:ext cx="43815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E2167C1-81E8-4167-8B38-C6F5A2853D52}"/>
              </a:ext>
            </a:extLst>
          </p:cNvPr>
          <p:cNvSpPr txBox="1"/>
          <p:nvPr/>
        </p:nvSpPr>
        <p:spPr>
          <a:xfrm>
            <a:off x="352425" y="1443841"/>
            <a:ext cx="3743325" cy="646331"/>
          </a:xfrm>
          <a:prstGeom prst="rect">
            <a:avLst/>
          </a:prstGeom>
          <a:noFill/>
        </p:spPr>
        <p:txBody>
          <a:bodyPr wrap="square">
            <a:spAutoFit/>
          </a:bodyPr>
          <a:lstStyle/>
          <a:p>
            <a:br>
              <a:rPr lang="cs-CZ" b="0" i="0" u="none" strike="noStrike" dirty="0">
                <a:solidFill>
                  <a:srgbClr val="289DCC"/>
                </a:solidFill>
                <a:effectLst/>
                <a:latin typeface="verdana" panose="020B0604030504040204" pitchFamily="34" charset="0"/>
                <a:hlinkClick r:id="rId3"/>
              </a:rPr>
            </a:br>
            <a:endParaRPr lang="cs-CZ" dirty="0"/>
          </a:p>
        </p:txBody>
      </p:sp>
      <p:sp>
        <p:nvSpPr>
          <p:cNvPr id="16" name="TextovéPole 15">
            <a:extLst>
              <a:ext uri="{FF2B5EF4-FFF2-40B4-BE49-F238E27FC236}">
                <a16:creationId xmlns:a16="http://schemas.microsoft.com/office/drawing/2014/main" id="{B5A990D4-7058-4C9B-93F8-804935D2DEB8}"/>
              </a:ext>
            </a:extLst>
          </p:cNvPr>
          <p:cNvSpPr txBox="1"/>
          <p:nvPr/>
        </p:nvSpPr>
        <p:spPr>
          <a:xfrm>
            <a:off x="147639" y="207481"/>
            <a:ext cx="4214811" cy="1015663"/>
          </a:xfrm>
          <a:prstGeom prst="rect">
            <a:avLst/>
          </a:prstGeom>
          <a:noFill/>
        </p:spPr>
        <p:txBody>
          <a:bodyPr wrap="square">
            <a:spAutoFit/>
          </a:bodyPr>
          <a:lstStyle/>
          <a:p>
            <a:pPr algn="just"/>
            <a:r>
              <a:rPr lang="cs-CZ" sz="2000" b="0" i="0" dirty="0">
                <a:solidFill>
                  <a:srgbClr val="444444"/>
                </a:solidFill>
                <a:effectLst/>
              </a:rPr>
              <a:t>Součinitel odporu </a:t>
            </a:r>
            <a:r>
              <a:rPr lang="cs-CZ" sz="2000" b="0" i="0" dirty="0" err="1">
                <a:solidFill>
                  <a:srgbClr val="444444"/>
                </a:solidFill>
                <a:effectLst/>
              </a:rPr>
              <a:t>C</a:t>
            </a:r>
            <a:r>
              <a:rPr lang="cs-CZ" sz="2000" b="0" i="0" baseline="-25000" dirty="0" err="1">
                <a:solidFill>
                  <a:srgbClr val="444444"/>
                </a:solidFill>
                <a:effectLst/>
              </a:rPr>
              <a:t>x</a:t>
            </a:r>
            <a:r>
              <a:rPr lang="cs-CZ" sz="2000" b="0" i="0" dirty="0">
                <a:solidFill>
                  <a:srgbClr val="444444"/>
                </a:solidFill>
                <a:effectLst/>
              </a:rPr>
              <a:t> se v zahraniční literatuře se také označuje jako </a:t>
            </a:r>
            <a:r>
              <a:rPr lang="cs-CZ" sz="2000" b="1" i="0" dirty="0" err="1">
                <a:solidFill>
                  <a:srgbClr val="444444"/>
                </a:solidFill>
                <a:effectLst/>
              </a:rPr>
              <a:t>drag</a:t>
            </a:r>
            <a:r>
              <a:rPr lang="cs-CZ" sz="2000" b="1" i="0" dirty="0">
                <a:solidFill>
                  <a:srgbClr val="444444"/>
                </a:solidFill>
                <a:effectLst/>
              </a:rPr>
              <a:t> </a:t>
            </a:r>
            <a:r>
              <a:rPr lang="cs-CZ" sz="2000" b="1" i="0" dirty="0" err="1">
                <a:solidFill>
                  <a:srgbClr val="444444"/>
                </a:solidFill>
                <a:effectLst/>
              </a:rPr>
              <a:t>coefficient</a:t>
            </a:r>
            <a:r>
              <a:rPr lang="cs-CZ" sz="2000" b="1" i="0" dirty="0">
                <a:solidFill>
                  <a:srgbClr val="444444"/>
                </a:solidFill>
                <a:effectLst/>
              </a:rPr>
              <a:t> </a:t>
            </a:r>
            <a:r>
              <a:rPr lang="cs-CZ" sz="2000" b="0" i="0" dirty="0">
                <a:solidFill>
                  <a:srgbClr val="444444"/>
                </a:solidFill>
                <a:effectLst/>
              </a:rPr>
              <a:t>C</a:t>
            </a:r>
            <a:r>
              <a:rPr lang="cs-CZ" sz="2000" b="0" i="0" baseline="-25000" dirty="0">
                <a:solidFill>
                  <a:srgbClr val="444444"/>
                </a:solidFill>
                <a:effectLst/>
              </a:rPr>
              <a:t>d</a:t>
            </a:r>
            <a:r>
              <a:rPr lang="cs-CZ" sz="2000" b="0" i="0" dirty="0">
                <a:solidFill>
                  <a:srgbClr val="444444"/>
                </a:solidFill>
                <a:effectLst/>
              </a:rPr>
              <a:t>. </a:t>
            </a:r>
            <a:endParaRPr lang="cs-CZ" sz="2000" dirty="0"/>
          </a:p>
        </p:txBody>
      </p:sp>
      <p:pic>
        <p:nvPicPr>
          <p:cNvPr id="12" name="Obrázek 11">
            <a:extLst>
              <a:ext uri="{FF2B5EF4-FFF2-40B4-BE49-F238E27FC236}">
                <a16:creationId xmlns:a16="http://schemas.microsoft.com/office/drawing/2014/main" id="{1BFDED52-9162-4E48-A3DA-359EE3E78A86}"/>
              </a:ext>
            </a:extLst>
          </p:cNvPr>
          <p:cNvPicPr>
            <a:picLocks noChangeAspect="1"/>
          </p:cNvPicPr>
          <p:nvPr/>
        </p:nvPicPr>
        <p:blipFill>
          <a:blip r:embed="rId4"/>
          <a:stretch>
            <a:fillRect/>
          </a:stretch>
        </p:blipFill>
        <p:spPr>
          <a:xfrm rot="16200000">
            <a:off x="6591387" y="4355897"/>
            <a:ext cx="2806670" cy="1419144"/>
          </a:xfrm>
          <a:prstGeom prst="rect">
            <a:avLst/>
          </a:prstGeom>
        </p:spPr>
      </p:pic>
      <p:sp>
        <p:nvSpPr>
          <p:cNvPr id="14" name="TextovéPole 13">
            <a:extLst>
              <a:ext uri="{FF2B5EF4-FFF2-40B4-BE49-F238E27FC236}">
                <a16:creationId xmlns:a16="http://schemas.microsoft.com/office/drawing/2014/main" id="{7125E853-8BC0-4372-83CE-4213EB690468}"/>
              </a:ext>
            </a:extLst>
          </p:cNvPr>
          <p:cNvSpPr txBox="1"/>
          <p:nvPr/>
        </p:nvSpPr>
        <p:spPr>
          <a:xfrm>
            <a:off x="157164" y="3573882"/>
            <a:ext cx="6815136" cy="2062103"/>
          </a:xfrm>
          <a:prstGeom prst="rect">
            <a:avLst/>
          </a:prstGeom>
          <a:noFill/>
        </p:spPr>
        <p:txBody>
          <a:bodyPr wrap="square">
            <a:spAutoFit/>
          </a:bodyPr>
          <a:lstStyle/>
          <a:p>
            <a:pPr algn="just"/>
            <a:r>
              <a:rPr lang="cs-CZ" sz="2000" b="0" i="0" dirty="0">
                <a:solidFill>
                  <a:srgbClr val="000000"/>
                </a:solidFill>
                <a:effectLst/>
              </a:rPr>
              <a:t>Tento podtlak (přetlak okolí) ale působí i na kouli a nasává (tlačí) jí zpět do kapsy podtlaku za ní - dramaticky ji zpomaluje.</a:t>
            </a:r>
          </a:p>
          <a:p>
            <a:pPr algn="just"/>
            <a:endParaRPr lang="cs-CZ" sz="800" b="0" i="0" dirty="0">
              <a:solidFill>
                <a:srgbClr val="000000"/>
              </a:solidFill>
              <a:effectLst/>
            </a:endParaRPr>
          </a:p>
          <a:p>
            <a:pPr algn="just"/>
            <a:r>
              <a:rPr lang="cs-CZ" sz="2000" b="1" i="0" dirty="0">
                <a:solidFill>
                  <a:srgbClr val="000000"/>
                </a:solidFill>
                <a:effectLst/>
              </a:rPr>
              <a:t>Těleso kapkovitého tvaru </a:t>
            </a:r>
            <a:r>
              <a:rPr lang="cs-CZ" sz="2000" b="0" i="0" dirty="0">
                <a:solidFill>
                  <a:srgbClr val="000000"/>
                </a:solidFill>
                <a:effectLst/>
              </a:rPr>
              <a:t>však místo, kde by se vytvořil prostor s nižším tlakem, vyplní vlastním tvarem (tělem) a tím nedochází k jeho brždění - tahu zpět - (záleží také na dokonalosti tvaru a rychlosti pohybu tělesa plynem)</a:t>
            </a:r>
          </a:p>
        </p:txBody>
      </p:sp>
      <p:sp>
        <p:nvSpPr>
          <p:cNvPr id="15" name="TextovéPole 14">
            <a:extLst>
              <a:ext uri="{FF2B5EF4-FFF2-40B4-BE49-F238E27FC236}">
                <a16:creationId xmlns:a16="http://schemas.microsoft.com/office/drawing/2014/main" id="{57383751-FCC8-424A-B0AF-8B55ED524AFB}"/>
              </a:ext>
            </a:extLst>
          </p:cNvPr>
          <p:cNvSpPr txBox="1"/>
          <p:nvPr/>
        </p:nvSpPr>
        <p:spPr>
          <a:xfrm>
            <a:off x="252414" y="1754243"/>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C90AD472-6E98-4F12-AC22-AD6AD4693FB6}"/>
              </a:ext>
            </a:extLst>
          </p:cNvPr>
          <p:cNvPicPr>
            <a:picLocks noChangeAspect="1"/>
          </p:cNvPicPr>
          <p:nvPr/>
        </p:nvPicPr>
        <p:blipFill>
          <a:blip r:embed="rId5"/>
          <a:stretch>
            <a:fillRect/>
          </a:stretch>
        </p:blipFill>
        <p:spPr>
          <a:xfrm>
            <a:off x="1833562" y="5652875"/>
            <a:ext cx="4080183" cy="1056944"/>
          </a:xfrm>
          <a:prstGeom prst="rect">
            <a:avLst/>
          </a:prstGeom>
        </p:spPr>
      </p:pic>
      <p:sp>
        <p:nvSpPr>
          <p:cNvPr id="11" name="TextovéPole 10">
            <a:extLst>
              <a:ext uri="{FF2B5EF4-FFF2-40B4-BE49-F238E27FC236}">
                <a16:creationId xmlns:a16="http://schemas.microsoft.com/office/drawing/2014/main" id="{874603F2-04D5-45FD-9405-C08225B70775}"/>
              </a:ext>
            </a:extLst>
          </p:cNvPr>
          <p:cNvSpPr txBox="1"/>
          <p:nvPr/>
        </p:nvSpPr>
        <p:spPr>
          <a:xfrm>
            <a:off x="243167" y="2250443"/>
            <a:ext cx="4390745" cy="1323439"/>
          </a:xfrm>
          <a:prstGeom prst="rect">
            <a:avLst/>
          </a:prstGeom>
          <a:noFill/>
        </p:spPr>
        <p:txBody>
          <a:bodyPr wrap="square">
            <a:spAutoFit/>
          </a:bodyPr>
          <a:lstStyle/>
          <a:p>
            <a:pPr algn="just"/>
            <a:r>
              <a:rPr lang="cs-CZ" sz="2000" b="1" i="0" dirty="0">
                <a:solidFill>
                  <a:srgbClr val="000000"/>
                </a:solidFill>
                <a:effectLst/>
              </a:rPr>
              <a:t>Koule</a:t>
            </a:r>
            <a:r>
              <a:rPr lang="cs-CZ" sz="2000" b="0" i="0" dirty="0">
                <a:solidFill>
                  <a:srgbClr val="000000"/>
                </a:solidFill>
                <a:effectLst/>
              </a:rPr>
              <a:t> při pohybu rozráží okolní vzduch, ale za ní zůstává prostor z nižším tlakem, který se snaží kapalina (plyn) vyplnit ze všech směrů, kde se nachází vyšší tlak. </a:t>
            </a:r>
          </a:p>
        </p:txBody>
      </p:sp>
    </p:spTree>
    <p:extLst>
      <p:ext uri="{BB962C8B-B14F-4D97-AF65-F5344CB8AC3E}">
        <p14:creationId xmlns:p14="http://schemas.microsoft.com/office/powerpoint/2010/main" val="96486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555B1-A833-40EB-BB93-A36F4AF96F89}"/>
              </a:ext>
            </a:extLst>
          </p:cNvPr>
          <p:cNvSpPr>
            <a:spLocks noGrp="1"/>
          </p:cNvSpPr>
          <p:nvPr>
            <p:ph type="title"/>
          </p:nvPr>
        </p:nvSpPr>
        <p:spPr>
          <a:xfrm>
            <a:off x="191053" y="88159"/>
            <a:ext cx="3190046" cy="521287"/>
          </a:xfrm>
        </p:spPr>
        <p:txBody>
          <a:bodyPr>
            <a:noAutofit/>
          </a:bodyPr>
          <a:lstStyle/>
          <a:p>
            <a:r>
              <a:rPr lang="cs-CZ" sz="2400" b="1" dirty="0" err="1">
                <a:latin typeface="+mn-lt"/>
              </a:rPr>
              <a:t>Carnotův</a:t>
            </a:r>
            <a:r>
              <a:rPr lang="cs-CZ" sz="2400" b="1" dirty="0">
                <a:latin typeface="+mn-lt"/>
              </a:rPr>
              <a:t> cyklus</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D756BC5C-16A1-478A-A744-CBD9EC5BB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08" y="3982876"/>
            <a:ext cx="4397165" cy="2952382"/>
          </a:xfrm>
          <a:prstGeom prst="rect">
            <a:avLst/>
          </a:prstGeom>
        </p:spPr>
      </p:pic>
      <p:pic>
        <p:nvPicPr>
          <p:cNvPr id="6" name="Picture 2" descr="Související obrázek">
            <a:extLst>
              <a:ext uri="{FF2B5EF4-FFF2-40B4-BE49-F238E27FC236}">
                <a16:creationId xmlns:a16="http://schemas.microsoft.com/office/drawing/2014/main" id="{09DE48D4-4214-435D-8203-D198B9D2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7" y="4853506"/>
            <a:ext cx="3945374" cy="17890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EE6FFAF-C101-4814-9235-A11E984FFF61}"/>
              </a:ext>
            </a:extLst>
          </p:cNvPr>
          <p:cNvSpPr/>
          <p:nvPr/>
        </p:nvSpPr>
        <p:spPr>
          <a:xfrm>
            <a:off x="138527" y="609446"/>
            <a:ext cx="8667620" cy="3477875"/>
          </a:xfrm>
          <a:prstGeom prst="rect">
            <a:avLst/>
          </a:prstGeom>
        </p:spPr>
        <p:txBody>
          <a:bodyPr wrap="square">
            <a:spAutoFit/>
          </a:bodyPr>
          <a:lstStyle/>
          <a:p>
            <a:pPr algn="just"/>
            <a:r>
              <a:rPr lang="en-US" sz="2000" b="1" dirty="0"/>
              <a:t>Carnot</a:t>
            </a:r>
            <a:r>
              <a:rPr lang="cs-CZ" sz="2000" b="1" dirty="0"/>
              <a:t>ů</a:t>
            </a:r>
            <a:r>
              <a:rPr lang="en-US" sz="2000" b="1" dirty="0"/>
              <a:t>v </a:t>
            </a:r>
            <a:r>
              <a:rPr lang="en-US" sz="2000" b="1" dirty="0" err="1"/>
              <a:t>stroj</a:t>
            </a:r>
            <a:r>
              <a:rPr lang="en-US" sz="2000" b="1" dirty="0"/>
              <a:t> </a:t>
            </a:r>
            <a:r>
              <a:rPr lang="en-US" sz="2000" dirty="0"/>
              <a:t>je </a:t>
            </a:r>
            <a:r>
              <a:rPr lang="en-US" sz="2000" dirty="0" err="1"/>
              <a:t>hypotetické</a:t>
            </a:r>
            <a:r>
              <a:rPr lang="en-US" sz="2000" dirty="0"/>
              <a:t> za</a:t>
            </a:r>
            <a:r>
              <a:rPr lang="cs-CZ" sz="2000" dirty="0"/>
              <a:t>ř</a:t>
            </a:r>
            <a:r>
              <a:rPr lang="en-US" sz="2000" dirty="0" err="1"/>
              <a:t>ízení</a:t>
            </a:r>
            <a:r>
              <a:rPr lang="en-US" sz="2000" dirty="0"/>
              <a:t> </a:t>
            </a:r>
            <a:r>
              <a:rPr lang="en-US" sz="2000" dirty="0" err="1"/>
              <a:t>odebírající</a:t>
            </a:r>
            <a:r>
              <a:rPr lang="en-US" sz="2000" dirty="0"/>
              <a:t> </a:t>
            </a:r>
            <a:r>
              <a:rPr lang="en-US" sz="2000" dirty="0" err="1"/>
              <a:t>teplo</a:t>
            </a:r>
            <a:r>
              <a:rPr lang="en-US" sz="2000" dirty="0"/>
              <a:t> z </a:t>
            </a:r>
            <a:r>
              <a:rPr lang="en-US" sz="2000" dirty="0" err="1"/>
              <a:t>teplej</a:t>
            </a:r>
            <a:r>
              <a:rPr lang="cs-CZ" sz="2000" dirty="0"/>
              <a:t>š</a:t>
            </a:r>
            <a:r>
              <a:rPr lang="en-US" sz="2000" dirty="0" err="1"/>
              <a:t>ího</a:t>
            </a:r>
            <a:r>
              <a:rPr lang="en-US" sz="2000" dirty="0"/>
              <a:t> </a:t>
            </a:r>
            <a:r>
              <a:rPr lang="en-US" sz="2000" dirty="0" err="1"/>
              <a:t>zásobníku</a:t>
            </a:r>
            <a:r>
              <a:rPr lang="en-US" sz="2000" dirty="0"/>
              <a:t> o</a:t>
            </a:r>
            <a:r>
              <a:rPr lang="cs-CZ" sz="2000" dirty="0"/>
              <a:t> </a:t>
            </a:r>
            <a:r>
              <a:rPr lang="en-US" sz="2000" dirty="0" err="1"/>
              <a:t>teplot</a:t>
            </a:r>
            <a:r>
              <a:rPr lang="cs-CZ" sz="2000" dirty="0"/>
              <a:t>ě</a:t>
            </a:r>
            <a:r>
              <a:rPr lang="en-US" sz="2000" dirty="0"/>
              <a:t> T</a:t>
            </a:r>
            <a:r>
              <a:rPr lang="cs-CZ" sz="2000" dirty="0"/>
              <a:t>h</a:t>
            </a:r>
            <a:r>
              <a:rPr lang="en-US" sz="2000" dirty="0"/>
              <a:t>, </a:t>
            </a:r>
            <a:r>
              <a:rPr lang="en-US" sz="2000" dirty="0" err="1"/>
              <a:t>konající</a:t>
            </a:r>
            <a:r>
              <a:rPr lang="en-US" sz="2000" dirty="0"/>
              <a:t> </a:t>
            </a:r>
            <a:r>
              <a:rPr lang="en-US" sz="2000" dirty="0" err="1"/>
              <a:t>práci</a:t>
            </a:r>
            <a:r>
              <a:rPr lang="en-US" sz="2000" dirty="0"/>
              <a:t> a </a:t>
            </a:r>
            <a:r>
              <a:rPr lang="en-US" sz="2000" dirty="0" err="1"/>
              <a:t>odevzdávající</a:t>
            </a:r>
            <a:r>
              <a:rPr lang="en-US" sz="2000" dirty="0"/>
              <a:t> </a:t>
            </a:r>
            <a:r>
              <a:rPr lang="en-US" sz="2000" dirty="0" err="1"/>
              <a:t>teplo</a:t>
            </a:r>
            <a:r>
              <a:rPr lang="en-US" sz="2000" dirty="0"/>
              <a:t> </a:t>
            </a:r>
            <a:r>
              <a:rPr lang="en-US" sz="2000" dirty="0" err="1"/>
              <a:t>chladn</a:t>
            </a:r>
            <a:r>
              <a:rPr lang="cs-CZ" sz="2000" dirty="0" err="1"/>
              <a:t>ějš</a:t>
            </a:r>
            <a:r>
              <a:rPr lang="en-US" sz="2000" dirty="0" err="1"/>
              <a:t>ímu</a:t>
            </a:r>
            <a:r>
              <a:rPr lang="en-US" sz="2000" dirty="0"/>
              <a:t> </a:t>
            </a:r>
            <a:r>
              <a:rPr lang="en-US" sz="2000" dirty="0" err="1"/>
              <a:t>zásobníku</a:t>
            </a:r>
            <a:r>
              <a:rPr lang="en-US" sz="2000" dirty="0"/>
              <a:t> o </a:t>
            </a:r>
            <a:r>
              <a:rPr lang="en-US" sz="2000" dirty="0" err="1"/>
              <a:t>teplotì</a:t>
            </a:r>
            <a:r>
              <a:rPr lang="en-US" sz="2000" dirty="0"/>
              <a:t> T</a:t>
            </a:r>
            <a:r>
              <a:rPr lang="cs-CZ" sz="2000" dirty="0"/>
              <a:t>c</a:t>
            </a:r>
            <a:r>
              <a:rPr lang="en-US" sz="2000" dirty="0"/>
              <a:t> &lt;</a:t>
            </a:r>
            <a:r>
              <a:rPr lang="cs-CZ" sz="2000" dirty="0"/>
              <a:t> </a:t>
            </a:r>
            <a:r>
              <a:rPr lang="en-US" sz="2000" dirty="0"/>
              <a:t>T</a:t>
            </a:r>
            <a:r>
              <a:rPr lang="cs-CZ" sz="2000" dirty="0"/>
              <a:t>h</a:t>
            </a:r>
            <a:r>
              <a:rPr lang="en-US" sz="2000" dirty="0"/>
              <a:t>. P</a:t>
            </a:r>
            <a:r>
              <a:rPr lang="cs-CZ" sz="2000" dirty="0"/>
              <a:t>ř</a:t>
            </a:r>
            <a:r>
              <a:rPr lang="en-US" sz="2000" dirty="0" err="1"/>
              <a:t>edpokládá</a:t>
            </a:r>
            <a:r>
              <a:rPr lang="en-US" sz="2000" dirty="0"/>
              <a:t> se, </a:t>
            </a:r>
            <a:r>
              <a:rPr lang="cs-CZ" sz="2000" dirty="0"/>
              <a:t>ž</a:t>
            </a:r>
            <a:r>
              <a:rPr lang="en-US" sz="2000" dirty="0"/>
              <a:t>e </a:t>
            </a:r>
            <a:r>
              <a:rPr lang="en-US" sz="2000" dirty="0" err="1"/>
              <a:t>zásobníky</a:t>
            </a:r>
            <a:r>
              <a:rPr lang="en-US" sz="2000" dirty="0"/>
              <a:t> </a:t>
            </a:r>
            <a:r>
              <a:rPr lang="en-US" sz="2000" dirty="0" err="1"/>
              <a:t>mají</a:t>
            </a:r>
            <a:r>
              <a:rPr lang="en-US" sz="2000" dirty="0"/>
              <a:t> </a:t>
            </a:r>
            <a:r>
              <a:rPr lang="en-US" sz="2000" dirty="0" err="1"/>
              <a:t>tak</a:t>
            </a:r>
            <a:r>
              <a:rPr lang="en-US" sz="2000" dirty="0"/>
              <a:t> </a:t>
            </a:r>
            <a:r>
              <a:rPr lang="en-US" sz="2000" dirty="0" err="1"/>
              <a:t>velkou</a:t>
            </a:r>
            <a:r>
              <a:rPr lang="en-US" sz="2000" dirty="0"/>
              <a:t> </a:t>
            </a:r>
            <a:r>
              <a:rPr lang="en-US" sz="2000" dirty="0" err="1"/>
              <a:t>kapacitu</a:t>
            </a:r>
            <a:r>
              <a:rPr lang="en-US" sz="2000" dirty="0"/>
              <a:t>, </a:t>
            </a:r>
            <a:r>
              <a:rPr lang="cs-CZ" sz="2000" dirty="0"/>
              <a:t>ž</a:t>
            </a:r>
            <a:r>
              <a:rPr lang="en-US" sz="2000" dirty="0"/>
              <a:t>e se </a:t>
            </a:r>
            <a:r>
              <a:rPr lang="en-US" sz="2000" dirty="0" err="1"/>
              <a:t>jejich</a:t>
            </a:r>
            <a:r>
              <a:rPr lang="cs-CZ" sz="2000" dirty="0"/>
              <a:t> </a:t>
            </a:r>
            <a:r>
              <a:rPr lang="en-US" sz="2000" dirty="0" err="1"/>
              <a:t>teploty</a:t>
            </a:r>
            <a:r>
              <a:rPr lang="en-US" sz="2000" dirty="0"/>
              <a:t> p</a:t>
            </a:r>
            <a:r>
              <a:rPr lang="cs-CZ" sz="2000" dirty="0"/>
              <a:t>ř</a:t>
            </a:r>
            <a:r>
              <a:rPr lang="en-US" sz="2000" dirty="0" err="1"/>
              <a:t>i</a:t>
            </a:r>
            <a:r>
              <a:rPr lang="en-US" sz="2000" dirty="0"/>
              <a:t> </a:t>
            </a:r>
            <a:r>
              <a:rPr lang="en-US" sz="2000" dirty="0" err="1"/>
              <a:t>odebírání</a:t>
            </a:r>
            <a:r>
              <a:rPr lang="en-US" sz="2000" dirty="0"/>
              <a:t> a </a:t>
            </a:r>
            <a:r>
              <a:rPr lang="en-US" sz="2000" dirty="0" err="1"/>
              <a:t>dodávání</a:t>
            </a:r>
            <a:r>
              <a:rPr lang="en-US" sz="2000" dirty="0"/>
              <a:t> </a:t>
            </a:r>
            <a:r>
              <a:rPr lang="en-US" sz="2000" dirty="0" err="1"/>
              <a:t>tepla</a:t>
            </a:r>
            <a:r>
              <a:rPr lang="en-US" sz="2000" dirty="0"/>
              <a:t> </a:t>
            </a:r>
            <a:r>
              <a:rPr lang="en-US" sz="2000" dirty="0" err="1"/>
              <a:t>nem</a:t>
            </a:r>
            <a:r>
              <a:rPr lang="cs-CZ" sz="2000" dirty="0"/>
              <a:t>ě</a:t>
            </a:r>
            <a:r>
              <a:rPr lang="en-US" sz="2000" dirty="0" err="1"/>
              <a:t>ní</a:t>
            </a:r>
            <a:r>
              <a:rPr lang="en-US" sz="2000" dirty="0"/>
              <a:t>. </a:t>
            </a:r>
            <a:r>
              <a:rPr lang="en-US" sz="2000" dirty="0" err="1"/>
              <a:t>Náplní</a:t>
            </a:r>
            <a:r>
              <a:rPr lang="en-US" sz="2000" dirty="0"/>
              <a:t> </a:t>
            </a:r>
            <a:r>
              <a:rPr lang="en-US" sz="2000" dirty="0" err="1"/>
              <a:t>stroje</a:t>
            </a:r>
            <a:r>
              <a:rPr lang="en-US" sz="2000" dirty="0"/>
              <a:t> je </a:t>
            </a:r>
            <a:r>
              <a:rPr lang="en-US" sz="2000" dirty="0" err="1"/>
              <a:t>ideální</a:t>
            </a:r>
            <a:r>
              <a:rPr lang="en-US" sz="2000" dirty="0"/>
              <a:t> </a:t>
            </a:r>
            <a:r>
              <a:rPr lang="en-US" sz="2000" dirty="0" err="1"/>
              <a:t>plyn</a:t>
            </a:r>
            <a:r>
              <a:rPr lang="en-US" sz="2000" dirty="0"/>
              <a:t>, </a:t>
            </a:r>
            <a:r>
              <a:rPr lang="en-US" sz="2000" dirty="0" err="1"/>
              <a:t>jeho</a:t>
            </a:r>
            <a:r>
              <a:rPr lang="cs-CZ" sz="2000" dirty="0"/>
              <a:t>ž </a:t>
            </a:r>
            <a:r>
              <a:rPr lang="en-US" sz="2000" dirty="0" err="1"/>
              <a:t>izochorická</a:t>
            </a:r>
            <a:r>
              <a:rPr lang="en-US" sz="2000" dirty="0"/>
              <a:t> </a:t>
            </a:r>
            <a:r>
              <a:rPr lang="en-US" sz="2000" dirty="0" err="1"/>
              <a:t>tepelná</a:t>
            </a:r>
            <a:r>
              <a:rPr lang="en-US" sz="2000" dirty="0"/>
              <a:t> </a:t>
            </a:r>
            <a:r>
              <a:rPr lang="en-US" sz="2000" dirty="0" err="1"/>
              <a:t>kapacita</a:t>
            </a:r>
            <a:r>
              <a:rPr lang="en-US" sz="2000" dirty="0"/>
              <a:t> </a:t>
            </a:r>
            <a:r>
              <a:rPr lang="en-US" sz="2000" dirty="0" err="1"/>
              <a:t>nezávisí</a:t>
            </a:r>
            <a:r>
              <a:rPr lang="en-US" sz="2000" dirty="0"/>
              <a:t> </a:t>
            </a:r>
            <a:r>
              <a:rPr lang="en-US" sz="2000" dirty="0" err="1"/>
              <a:t>na</a:t>
            </a:r>
            <a:r>
              <a:rPr lang="en-US" sz="2000" dirty="0"/>
              <a:t> </a:t>
            </a:r>
            <a:r>
              <a:rPr lang="en-US" sz="2000" dirty="0" err="1"/>
              <a:t>teplot</a:t>
            </a:r>
            <a:r>
              <a:rPr lang="cs-CZ" sz="2000" dirty="0"/>
              <a:t>ě</a:t>
            </a:r>
            <a:r>
              <a:rPr lang="en-US" sz="2000" dirty="0"/>
              <a:t>.</a:t>
            </a:r>
            <a:endParaRPr lang="cs-CZ" sz="2000" dirty="0"/>
          </a:p>
          <a:p>
            <a:pPr algn="just"/>
            <a:r>
              <a:rPr lang="cs-CZ" sz="2000" dirty="0"/>
              <a:t>   </a:t>
            </a:r>
            <a:r>
              <a:rPr lang="en-US" sz="2000" dirty="0"/>
              <a:t>V </a:t>
            </a:r>
            <a:r>
              <a:rPr lang="en-US" sz="2000" dirty="0" err="1"/>
              <a:t>Carnotov</a:t>
            </a:r>
            <a:r>
              <a:rPr lang="cs-CZ" sz="2000" dirty="0"/>
              <a:t>ě</a:t>
            </a:r>
            <a:r>
              <a:rPr lang="en-US" sz="2000" dirty="0"/>
              <a:t> </a:t>
            </a:r>
            <a:r>
              <a:rPr lang="en-US" sz="2000" dirty="0" err="1"/>
              <a:t>stroji</a:t>
            </a:r>
            <a:r>
              <a:rPr lang="en-US" sz="2000" dirty="0"/>
              <a:t> </a:t>
            </a:r>
            <a:r>
              <a:rPr lang="en-US" sz="2000" dirty="0" err="1"/>
              <a:t>probíhá</a:t>
            </a:r>
            <a:r>
              <a:rPr lang="en-US" sz="2000" dirty="0"/>
              <a:t> </a:t>
            </a:r>
            <a:r>
              <a:rPr lang="en-US" sz="2000" dirty="0" err="1"/>
              <a:t>cyklický</a:t>
            </a:r>
            <a:r>
              <a:rPr lang="cs-CZ" sz="2000" dirty="0"/>
              <a:t> </a:t>
            </a:r>
            <a:r>
              <a:rPr lang="en-US" sz="2000" dirty="0"/>
              <a:t>d</a:t>
            </a:r>
            <a:r>
              <a:rPr lang="cs-CZ" sz="2000" dirty="0"/>
              <a:t>ě</a:t>
            </a:r>
            <a:r>
              <a:rPr lang="en-US" sz="2000" dirty="0"/>
              <a:t>j, </a:t>
            </a:r>
            <a:r>
              <a:rPr lang="en-US" sz="2000" dirty="0" err="1"/>
              <a:t>jen</a:t>
            </a:r>
            <a:r>
              <a:rPr lang="cs-CZ" sz="2000" dirty="0"/>
              <a:t>ž</a:t>
            </a:r>
            <a:r>
              <a:rPr lang="en-US" sz="2000" dirty="0"/>
              <a:t> je </a:t>
            </a:r>
            <a:r>
              <a:rPr lang="en-US" sz="2000" dirty="0" err="1"/>
              <a:t>tvo</a:t>
            </a:r>
            <a:r>
              <a:rPr lang="cs-CZ" sz="2000" dirty="0"/>
              <a:t>ř</a:t>
            </a:r>
            <a:r>
              <a:rPr lang="en-US" sz="2000" dirty="0" err="1"/>
              <a:t>en</a:t>
            </a:r>
            <a:r>
              <a:rPr lang="en-US" sz="2000" dirty="0"/>
              <a:t> </a:t>
            </a:r>
            <a:r>
              <a:rPr lang="cs-CZ" sz="2000" dirty="0"/>
              <a:t>č</a:t>
            </a:r>
            <a:r>
              <a:rPr lang="en-US" sz="2000" dirty="0"/>
              <a:t>ty</a:t>
            </a:r>
            <a:r>
              <a:rPr lang="cs-CZ" sz="2000" dirty="0"/>
              <a:t>ř</a:t>
            </a:r>
            <a:r>
              <a:rPr lang="en-US" sz="2000" dirty="0"/>
              <a:t>mi </a:t>
            </a:r>
            <a:r>
              <a:rPr lang="en-US" sz="2000" dirty="0" err="1"/>
              <a:t>díl</a:t>
            </a:r>
            <a:r>
              <a:rPr lang="cs-CZ" sz="2000" dirty="0"/>
              <a:t>č</a:t>
            </a:r>
            <a:r>
              <a:rPr lang="en-US" sz="2000" dirty="0" err="1"/>
              <a:t>ími</a:t>
            </a:r>
            <a:r>
              <a:rPr lang="en-US" sz="2000" dirty="0"/>
              <a:t> </a:t>
            </a:r>
            <a:r>
              <a:rPr lang="en-US" sz="2000" dirty="0" err="1"/>
              <a:t>vratnými</a:t>
            </a:r>
            <a:r>
              <a:rPr lang="en-US" sz="2000" dirty="0"/>
              <a:t> d</a:t>
            </a:r>
            <a:r>
              <a:rPr lang="cs-CZ" sz="2000" dirty="0"/>
              <a:t>ě</a:t>
            </a:r>
            <a:r>
              <a:rPr lang="en-US" sz="2000" dirty="0"/>
              <a:t>ji:</a:t>
            </a:r>
            <a:endParaRPr lang="cs-CZ" sz="2000" dirty="0"/>
          </a:p>
          <a:p>
            <a:r>
              <a:rPr lang="cs-CZ" sz="2000" dirty="0"/>
              <a:t>	</a:t>
            </a:r>
            <a:r>
              <a:rPr lang="en-US" sz="2000" dirty="0"/>
              <a:t>1 </a:t>
            </a:r>
            <a:r>
              <a:rPr lang="cs-CZ" sz="2000" dirty="0"/>
              <a:t>- </a:t>
            </a:r>
            <a:r>
              <a:rPr lang="en-US" sz="2000" dirty="0"/>
              <a:t>2: </a:t>
            </a:r>
            <a:r>
              <a:rPr lang="en-US" sz="2000" dirty="0" err="1"/>
              <a:t>izotermická</a:t>
            </a:r>
            <a:r>
              <a:rPr lang="en-US" sz="2000" dirty="0"/>
              <a:t> </a:t>
            </a:r>
            <a:r>
              <a:rPr lang="en-US" sz="2000" dirty="0" err="1"/>
              <a:t>vratná</a:t>
            </a:r>
            <a:r>
              <a:rPr lang="en-US" sz="2000" dirty="0"/>
              <a:t> </a:t>
            </a:r>
            <a:r>
              <a:rPr lang="en-US" sz="2000" dirty="0" err="1"/>
              <a:t>expanze</a:t>
            </a:r>
            <a:r>
              <a:rPr lang="en-US" sz="2000" dirty="0"/>
              <a:t>,</a:t>
            </a:r>
          </a:p>
          <a:p>
            <a:r>
              <a:rPr lang="cs-CZ" sz="2000" dirty="0"/>
              <a:t>	</a:t>
            </a:r>
            <a:r>
              <a:rPr lang="pt-BR" sz="2000" dirty="0"/>
              <a:t>2 </a:t>
            </a:r>
            <a:r>
              <a:rPr lang="cs-CZ" sz="2000" dirty="0"/>
              <a:t>-</a:t>
            </a:r>
            <a:r>
              <a:rPr lang="pt-BR" sz="2000" dirty="0"/>
              <a:t> 3: adiabatická vratná expanze,</a:t>
            </a:r>
          </a:p>
          <a:p>
            <a:r>
              <a:rPr lang="cs-CZ" sz="2000" dirty="0"/>
              <a:t>	</a:t>
            </a:r>
            <a:r>
              <a:rPr lang="en-US" sz="2000" dirty="0"/>
              <a:t>3 </a:t>
            </a:r>
            <a:r>
              <a:rPr lang="cs-CZ" sz="2000" dirty="0"/>
              <a:t>-</a:t>
            </a:r>
            <a:r>
              <a:rPr lang="en-US" sz="2000" dirty="0"/>
              <a:t> 4: </a:t>
            </a:r>
            <a:r>
              <a:rPr lang="en-US" sz="2000" dirty="0" err="1"/>
              <a:t>izotermická</a:t>
            </a:r>
            <a:r>
              <a:rPr lang="en-US" sz="2000" dirty="0"/>
              <a:t> </a:t>
            </a:r>
            <a:r>
              <a:rPr lang="en-US" sz="2000" dirty="0" err="1"/>
              <a:t>vratná</a:t>
            </a:r>
            <a:r>
              <a:rPr lang="en-US" sz="2000" dirty="0"/>
              <a:t> </a:t>
            </a:r>
            <a:r>
              <a:rPr lang="en-US" sz="2000" dirty="0" err="1"/>
              <a:t>komprese</a:t>
            </a:r>
            <a:r>
              <a:rPr lang="en-US" sz="2000" dirty="0"/>
              <a:t>,</a:t>
            </a:r>
          </a:p>
          <a:p>
            <a:r>
              <a:rPr lang="cs-CZ" sz="2000" dirty="0"/>
              <a:t>	</a:t>
            </a:r>
            <a:r>
              <a:rPr lang="pt-BR" sz="2000" dirty="0"/>
              <a:t>4 </a:t>
            </a:r>
            <a:r>
              <a:rPr lang="cs-CZ" sz="2000" dirty="0"/>
              <a:t>-</a:t>
            </a:r>
            <a:r>
              <a:rPr lang="pt-BR" sz="2000" dirty="0"/>
              <a:t> 1: adiabatická vratná komprese.</a:t>
            </a:r>
            <a:endParaRPr lang="en-US" sz="2000" dirty="0"/>
          </a:p>
        </p:txBody>
      </p:sp>
      <p:sp>
        <p:nvSpPr>
          <p:cNvPr id="7" name="TextovéPole 6">
            <a:extLst>
              <a:ext uri="{FF2B5EF4-FFF2-40B4-BE49-F238E27FC236}">
                <a16:creationId xmlns:a16="http://schemas.microsoft.com/office/drawing/2014/main" id="{A9A6EAE3-09CD-4CF3-BCD1-C5F4CC8C118B}"/>
              </a:ext>
            </a:extLst>
          </p:cNvPr>
          <p:cNvSpPr txBox="1"/>
          <p:nvPr/>
        </p:nvSpPr>
        <p:spPr>
          <a:xfrm>
            <a:off x="5053748" y="2875124"/>
            <a:ext cx="3642577" cy="923330"/>
          </a:xfrm>
          <a:prstGeom prst="rect">
            <a:avLst/>
          </a:prstGeom>
          <a:noFill/>
        </p:spPr>
        <p:txBody>
          <a:bodyPr wrap="square" rtlCol="0">
            <a:spAutoFit/>
          </a:bodyPr>
          <a:lstStyle/>
          <a:p>
            <a:r>
              <a:rPr lang="cs-CZ" dirty="0"/>
              <a:t>Velikost práce v </a:t>
            </a:r>
            <a:r>
              <a:rPr lang="cs-CZ" dirty="0" err="1"/>
              <a:t>Carnotově</a:t>
            </a:r>
            <a:r>
              <a:rPr lang="cs-CZ" dirty="0"/>
              <a:t> cyklu odpovídá velikosti uzavřené plochy v P-V diagramu.</a:t>
            </a:r>
            <a:endParaRPr lang="en-US" dirty="0"/>
          </a:p>
        </p:txBody>
      </p:sp>
    </p:spTree>
    <p:extLst>
      <p:ext uri="{BB962C8B-B14F-4D97-AF65-F5344CB8AC3E}">
        <p14:creationId xmlns:p14="http://schemas.microsoft.com/office/powerpoint/2010/main" val="22872691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ouvisející obrázek">
            <a:extLst>
              <a:ext uri="{FF2B5EF4-FFF2-40B4-BE49-F238E27FC236}">
                <a16:creationId xmlns:a16="http://schemas.microsoft.com/office/drawing/2014/main" id="{EBB889C4-33CA-4642-AD56-D4D6A6F2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90" y="337753"/>
            <a:ext cx="2485249" cy="365552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doprava, podepsat, hodiny, ulice&#10;&#10;Popis byl vytvořen automaticky">
            <a:extLst>
              <a:ext uri="{FF2B5EF4-FFF2-40B4-BE49-F238E27FC236}">
                <a16:creationId xmlns:a16="http://schemas.microsoft.com/office/drawing/2014/main" id="{461E457F-4E41-4205-A102-29B92ECE8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3" y="448287"/>
            <a:ext cx="2080111" cy="2473919"/>
          </a:xfrm>
          <a:prstGeom prst="rect">
            <a:avLst/>
          </a:prstGeom>
        </p:spPr>
      </p:pic>
      <p:pic>
        <p:nvPicPr>
          <p:cNvPr id="7" name="Obrázek 6" descr="Obsah obrázku text, mapa&#10;&#10;Popis byl vytvořen automaticky">
            <a:extLst>
              <a:ext uri="{FF2B5EF4-FFF2-40B4-BE49-F238E27FC236}">
                <a16:creationId xmlns:a16="http://schemas.microsoft.com/office/drawing/2014/main" id="{25F97F53-EE0A-4CF5-80AE-D7E1E69D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106" y="579099"/>
            <a:ext cx="3619194" cy="1700417"/>
          </a:xfrm>
          <a:prstGeom prst="rect">
            <a:avLst/>
          </a:prstGeom>
        </p:spPr>
      </p:pic>
      <p:pic>
        <p:nvPicPr>
          <p:cNvPr id="2" name="Obrázek 1">
            <a:extLst>
              <a:ext uri="{FF2B5EF4-FFF2-40B4-BE49-F238E27FC236}">
                <a16:creationId xmlns:a16="http://schemas.microsoft.com/office/drawing/2014/main" id="{C4BB0BA4-3CC5-40AF-99C0-FD3C270D8C85}"/>
              </a:ext>
            </a:extLst>
          </p:cNvPr>
          <p:cNvPicPr>
            <a:picLocks noChangeAspect="1"/>
          </p:cNvPicPr>
          <p:nvPr/>
        </p:nvPicPr>
        <p:blipFill>
          <a:blip r:embed="rId5"/>
          <a:stretch>
            <a:fillRect/>
          </a:stretch>
        </p:blipFill>
        <p:spPr>
          <a:xfrm>
            <a:off x="2961715" y="3661918"/>
            <a:ext cx="2980201" cy="756583"/>
          </a:xfrm>
          <a:prstGeom prst="rect">
            <a:avLst/>
          </a:prstGeom>
        </p:spPr>
      </p:pic>
      <p:sp>
        <p:nvSpPr>
          <p:cNvPr id="8" name="Obdélník 7">
            <a:extLst>
              <a:ext uri="{FF2B5EF4-FFF2-40B4-BE49-F238E27FC236}">
                <a16:creationId xmlns:a16="http://schemas.microsoft.com/office/drawing/2014/main" id="{CBB492F5-1DB8-4370-B475-272FD85BF916}"/>
              </a:ext>
            </a:extLst>
          </p:cNvPr>
          <p:cNvSpPr/>
          <p:nvPr/>
        </p:nvSpPr>
        <p:spPr>
          <a:xfrm>
            <a:off x="334366" y="4738397"/>
            <a:ext cx="8475267" cy="707886"/>
          </a:xfrm>
          <a:prstGeom prst="rect">
            <a:avLst/>
          </a:prstGeom>
        </p:spPr>
        <p:txBody>
          <a:bodyPr wrap="square">
            <a:spAutoFit/>
          </a:bodyPr>
          <a:lstStyle/>
          <a:p>
            <a:r>
              <a:rPr lang="cs-CZ" sz="2000" b="1" dirty="0" err="1"/>
              <a:t>Carnotův</a:t>
            </a:r>
            <a:r>
              <a:rPr lang="cs-CZ" sz="2000" b="1" dirty="0"/>
              <a:t> teorém </a:t>
            </a:r>
            <a:r>
              <a:rPr lang="cs-CZ" sz="2000" dirty="0"/>
              <a:t>(věta): </a:t>
            </a:r>
            <a:r>
              <a:rPr lang="cs-CZ" sz="2000" i="1" dirty="0"/>
              <a:t>největší možná účinnost tepelného stroje </a:t>
            </a:r>
            <a:r>
              <a:rPr lang="cs-CZ" sz="2000" i="1" u="sng" dirty="0"/>
              <a:t>nezávisí na jeho náplni </a:t>
            </a:r>
            <a:r>
              <a:rPr lang="cs-CZ" sz="2000" i="1" dirty="0"/>
              <a:t>ale jen na teplotách tepelných zásobníků</a:t>
            </a:r>
            <a:r>
              <a:rPr lang="cs-CZ" sz="2000" dirty="0"/>
              <a:t>.</a:t>
            </a:r>
            <a:endParaRPr lang="en-US" sz="2000" dirty="0"/>
          </a:p>
        </p:txBody>
      </p:sp>
      <p:sp>
        <p:nvSpPr>
          <p:cNvPr id="9" name="TextovéPole 8">
            <a:extLst>
              <a:ext uri="{FF2B5EF4-FFF2-40B4-BE49-F238E27FC236}">
                <a16:creationId xmlns:a16="http://schemas.microsoft.com/office/drawing/2014/main" id="{DEC78626-3E35-4DD9-AB20-B09876FEF660}"/>
              </a:ext>
            </a:extLst>
          </p:cNvPr>
          <p:cNvSpPr txBox="1"/>
          <p:nvPr/>
        </p:nvSpPr>
        <p:spPr>
          <a:xfrm>
            <a:off x="334366" y="5638954"/>
            <a:ext cx="8607287" cy="707886"/>
          </a:xfrm>
          <a:prstGeom prst="rect">
            <a:avLst/>
          </a:prstGeom>
          <a:noFill/>
        </p:spPr>
        <p:txBody>
          <a:bodyPr wrap="square" rtlCol="0">
            <a:spAutoFit/>
          </a:bodyPr>
          <a:lstStyle/>
          <a:p>
            <a:r>
              <a:rPr lang="cs-CZ" sz="2000" dirty="0"/>
              <a:t>Účinnost tepelného stroje lze zvyšovat rozdílem teplot obou zásobníků. 100% účinnost lze dosáhnout pokud by chladnější lázeň měla teplotu absolutní nuly.</a:t>
            </a:r>
            <a:endParaRPr lang="en-US" sz="2000" dirty="0"/>
          </a:p>
        </p:txBody>
      </p:sp>
      <p:sp>
        <p:nvSpPr>
          <p:cNvPr id="4" name="Obdélník 3">
            <a:extLst>
              <a:ext uri="{FF2B5EF4-FFF2-40B4-BE49-F238E27FC236}">
                <a16:creationId xmlns:a16="http://schemas.microsoft.com/office/drawing/2014/main" id="{D5FCBC23-0764-48A8-AEDC-0066ED37250A}"/>
              </a:ext>
            </a:extLst>
          </p:cNvPr>
          <p:cNvSpPr/>
          <p:nvPr/>
        </p:nvSpPr>
        <p:spPr>
          <a:xfrm>
            <a:off x="408722" y="3600177"/>
            <a:ext cx="2229703" cy="707886"/>
          </a:xfrm>
          <a:prstGeom prst="rect">
            <a:avLst/>
          </a:prstGeom>
        </p:spPr>
        <p:txBody>
          <a:bodyPr wrap="square">
            <a:spAutoFit/>
          </a:bodyPr>
          <a:lstStyle/>
          <a:p>
            <a:r>
              <a:rPr lang="cs-CZ" sz="2000" b="1" dirty="0"/>
              <a:t>Účinnost </a:t>
            </a:r>
            <a:r>
              <a:rPr lang="cs-CZ" sz="2000" b="1" dirty="0" err="1"/>
              <a:t>Carnotova</a:t>
            </a:r>
            <a:r>
              <a:rPr lang="cs-CZ" sz="2000" b="1" dirty="0"/>
              <a:t> stroje </a:t>
            </a:r>
            <a:endParaRPr lang="en-US" sz="2000" b="1" dirty="0"/>
          </a:p>
        </p:txBody>
      </p:sp>
    </p:spTree>
    <p:extLst>
      <p:ext uri="{BB962C8B-B14F-4D97-AF65-F5344CB8AC3E}">
        <p14:creationId xmlns:p14="http://schemas.microsoft.com/office/powerpoint/2010/main" val="28213108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C1B36C6-799F-4D8E-B24A-8F146CA88CE0}"/>
              </a:ext>
            </a:extLst>
          </p:cNvPr>
          <p:cNvSpPr txBox="1"/>
          <p:nvPr/>
        </p:nvSpPr>
        <p:spPr>
          <a:xfrm>
            <a:off x="171450" y="1028700"/>
            <a:ext cx="8753475" cy="707886"/>
          </a:xfrm>
          <a:prstGeom prst="rect">
            <a:avLst/>
          </a:prstGeom>
          <a:noFill/>
        </p:spPr>
        <p:txBody>
          <a:bodyPr wrap="square" rtlCol="0">
            <a:spAutoFit/>
          </a:bodyPr>
          <a:lstStyle/>
          <a:p>
            <a:r>
              <a:rPr lang="cs-CZ" sz="2000" dirty="0"/>
              <a:t>Jaká musí být teplota kotle, aby při teplotě okolí 293 K byla účinnost vratného tepelného stroje 0,5? </a:t>
            </a:r>
          </a:p>
        </p:txBody>
      </p:sp>
      <p:sp>
        <p:nvSpPr>
          <p:cNvPr id="5" name="TextovéPole 4">
            <a:extLst>
              <a:ext uri="{FF2B5EF4-FFF2-40B4-BE49-F238E27FC236}">
                <a16:creationId xmlns:a16="http://schemas.microsoft.com/office/drawing/2014/main" id="{C3EF9ECE-CDBF-4B24-B9C1-8A43943D9B99}"/>
              </a:ext>
            </a:extLst>
          </p:cNvPr>
          <p:cNvSpPr txBox="1"/>
          <p:nvPr/>
        </p:nvSpPr>
        <p:spPr>
          <a:xfrm>
            <a:off x="257175" y="381000"/>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56440925-DBE8-497F-8683-08AB6831C532}"/>
              </a:ext>
            </a:extLst>
          </p:cNvPr>
          <p:cNvSpPr txBox="1"/>
          <p:nvPr/>
        </p:nvSpPr>
        <p:spPr>
          <a:xfrm>
            <a:off x="3209925" y="1736586"/>
            <a:ext cx="2133918" cy="1261884"/>
          </a:xfrm>
          <a:prstGeom prst="rect">
            <a:avLst/>
          </a:prstGeom>
          <a:noFill/>
        </p:spPr>
        <p:txBody>
          <a:bodyPr wrap="none" rtlCol="0">
            <a:spAutoFit/>
          </a:bodyPr>
          <a:lstStyle/>
          <a:p>
            <a:r>
              <a:rPr lang="el-GR" sz="2000" dirty="0"/>
              <a:t>η</a:t>
            </a:r>
            <a:r>
              <a:rPr lang="cs-CZ" sz="2000" dirty="0"/>
              <a:t> = 1 - T</a:t>
            </a:r>
            <a:r>
              <a:rPr lang="cs-CZ" sz="2000" baseline="-25000" dirty="0"/>
              <a:t>1</a:t>
            </a:r>
            <a:r>
              <a:rPr lang="cs-CZ" sz="2000" dirty="0"/>
              <a:t>/T</a:t>
            </a:r>
            <a:r>
              <a:rPr lang="cs-CZ" sz="2000" baseline="-25000" dirty="0"/>
              <a:t>2</a:t>
            </a:r>
            <a:endParaRPr lang="cs-CZ" sz="2000" dirty="0"/>
          </a:p>
          <a:p>
            <a:endParaRPr lang="cs-CZ" sz="800" dirty="0"/>
          </a:p>
          <a:p>
            <a:r>
              <a:rPr lang="cs-CZ" sz="2000" dirty="0"/>
              <a:t>0,5 = 1 – 293/T</a:t>
            </a:r>
            <a:r>
              <a:rPr lang="cs-CZ" sz="2000" baseline="-25000" dirty="0"/>
              <a:t>2</a:t>
            </a:r>
            <a:endParaRPr lang="cs-CZ" sz="2000" dirty="0"/>
          </a:p>
          <a:p>
            <a:endParaRPr lang="cs-CZ" sz="800" dirty="0"/>
          </a:p>
          <a:p>
            <a:r>
              <a:rPr lang="cs-CZ" sz="2000" dirty="0"/>
              <a:t>T</a:t>
            </a:r>
            <a:r>
              <a:rPr lang="cs-CZ" sz="2000" baseline="-25000" dirty="0"/>
              <a:t>2</a:t>
            </a:r>
            <a:r>
              <a:rPr lang="cs-CZ" sz="2000" dirty="0"/>
              <a:t> = 568 K = </a:t>
            </a:r>
            <a:r>
              <a:rPr lang="cs-CZ" sz="2000" u="sng" dirty="0"/>
              <a:t>295 °C</a:t>
            </a:r>
          </a:p>
        </p:txBody>
      </p:sp>
      <p:sp>
        <p:nvSpPr>
          <p:cNvPr id="7" name="TextovéPole 6">
            <a:extLst>
              <a:ext uri="{FF2B5EF4-FFF2-40B4-BE49-F238E27FC236}">
                <a16:creationId xmlns:a16="http://schemas.microsoft.com/office/drawing/2014/main" id="{DEF1B23D-0EB1-4923-87F7-DBBCD0C73FD8}"/>
              </a:ext>
            </a:extLst>
          </p:cNvPr>
          <p:cNvSpPr txBox="1"/>
          <p:nvPr/>
        </p:nvSpPr>
        <p:spPr>
          <a:xfrm>
            <a:off x="272630" y="1922621"/>
            <a:ext cx="1175170" cy="923330"/>
          </a:xfrm>
          <a:prstGeom prst="rect">
            <a:avLst/>
          </a:prstGeom>
          <a:noFill/>
        </p:spPr>
        <p:txBody>
          <a:bodyPr wrap="square">
            <a:spAutoFit/>
          </a:bodyPr>
          <a:lstStyle/>
          <a:p>
            <a:r>
              <a:rPr lang="el-GR" sz="1800" dirty="0"/>
              <a:t>η</a:t>
            </a:r>
            <a:r>
              <a:rPr lang="cs-CZ" sz="1800" dirty="0"/>
              <a:t> =</a:t>
            </a:r>
            <a:r>
              <a:rPr lang="en-US" sz="1800" dirty="0"/>
              <a:t> 0,5</a:t>
            </a:r>
          </a:p>
          <a:p>
            <a:r>
              <a:rPr lang="cs-CZ" sz="1800" dirty="0"/>
              <a:t>T</a:t>
            </a:r>
            <a:r>
              <a:rPr lang="en-US" sz="1800" baseline="-25000" dirty="0"/>
              <a:t>1</a:t>
            </a:r>
            <a:r>
              <a:rPr lang="cs-CZ" sz="1800" dirty="0"/>
              <a:t> =</a:t>
            </a:r>
            <a:r>
              <a:rPr lang="en-US" sz="1800" dirty="0"/>
              <a:t> 293 K</a:t>
            </a:r>
          </a:p>
          <a:p>
            <a:r>
              <a:rPr lang="cs-CZ" sz="1800" dirty="0"/>
              <a:t>T</a:t>
            </a:r>
            <a:r>
              <a:rPr lang="cs-CZ" sz="1800" baseline="-25000" dirty="0"/>
              <a:t>2</a:t>
            </a:r>
            <a:r>
              <a:rPr lang="cs-CZ" sz="1800" dirty="0"/>
              <a:t> =</a:t>
            </a:r>
            <a:r>
              <a:rPr lang="en-US" dirty="0"/>
              <a:t> ?</a:t>
            </a:r>
            <a:endParaRPr lang="cs-CZ" dirty="0"/>
          </a:p>
        </p:txBody>
      </p:sp>
    </p:spTree>
    <p:extLst>
      <p:ext uri="{BB962C8B-B14F-4D97-AF65-F5344CB8AC3E}">
        <p14:creationId xmlns:p14="http://schemas.microsoft.com/office/powerpoint/2010/main" val="2082073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9C07-D504-4792-9852-EA26D2D01829}"/>
              </a:ext>
            </a:extLst>
          </p:cNvPr>
          <p:cNvSpPr>
            <a:spLocks noGrp="1"/>
          </p:cNvSpPr>
          <p:nvPr>
            <p:ph type="title"/>
          </p:nvPr>
        </p:nvSpPr>
        <p:spPr>
          <a:xfrm>
            <a:off x="238125" y="297254"/>
            <a:ext cx="7886700" cy="612421"/>
          </a:xfrm>
        </p:spPr>
        <p:txBody>
          <a:bodyPr>
            <a:normAutofit/>
          </a:bodyPr>
          <a:lstStyle/>
          <a:p>
            <a:r>
              <a:rPr lang="cs-CZ" sz="2400" b="1" dirty="0">
                <a:latin typeface="+mn-lt"/>
              </a:rPr>
              <a:t>II. věta termodynamiky</a:t>
            </a:r>
            <a:endParaRPr lang="en-US" sz="2400" b="1" dirty="0">
              <a:latin typeface="+mn-lt"/>
            </a:endParaRPr>
          </a:p>
        </p:txBody>
      </p:sp>
      <p:sp>
        <p:nvSpPr>
          <p:cNvPr id="4" name="TextovéPole 3">
            <a:extLst>
              <a:ext uri="{FF2B5EF4-FFF2-40B4-BE49-F238E27FC236}">
                <a16:creationId xmlns:a16="http://schemas.microsoft.com/office/drawing/2014/main" id="{1F0D124E-FF1E-45A5-B0CD-070E6FFF37E5}"/>
              </a:ext>
            </a:extLst>
          </p:cNvPr>
          <p:cNvSpPr txBox="1"/>
          <p:nvPr/>
        </p:nvSpPr>
        <p:spPr>
          <a:xfrm>
            <a:off x="238125" y="1256575"/>
            <a:ext cx="5202643" cy="400110"/>
          </a:xfrm>
          <a:prstGeom prst="rect">
            <a:avLst/>
          </a:prstGeom>
          <a:noFill/>
        </p:spPr>
        <p:txBody>
          <a:bodyPr wrap="none" rtlCol="0">
            <a:spAutoFit/>
          </a:bodyPr>
          <a:lstStyle/>
          <a:p>
            <a:r>
              <a:rPr lang="cs-CZ" sz="2000" dirty="0"/>
              <a:t>Umožňuje určovat uskutečnitelnost a směr děje.</a:t>
            </a:r>
            <a:endParaRPr lang="en-US" sz="2000" dirty="0"/>
          </a:p>
        </p:txBody>
      </p:sp>
      <p:sp>
        <p:nvSpPr>
          <p:cNvPr id="5" name="TextovéPole 4">
            <a:extLst>
              <a:ext uri="{FF2B5EF4-FFF2-40B4-BE49-F238E27FC236}">
                <a16:creationId xmlns:a16="http://schemas.microsoft.com/office/drawing/2014/main" id="{B36FB9CA-7DB9-4353-80C5-3E5F55D3D719}"/>
              </a:ext>
            </a:extLst>
          </p:cNvPr>
          <p:cNvSpPr txBox="1"/>
          <p:nvPr/>
        </p:nvSpPr>
        <p:spPr>
          <a:xfrm>
            <a:off x="222345" y="1939293"/>
            <a:ext cx="8285813" cy="1938992"/>
          </a:xfrm>
          <a:prstGeom prst="rect">
            <a:avLst/>
          </a:prstGeom>
          <a:noFill/>
        </p:spPr>
        <p:txBody>
          <a:bodyPr wrap="square" rtlCol="0">
            <a:spAutoFit/>
          </a:bodyPr>
          <a:lstStyle/>
          <a:p>
            <a:r>
              <a:rPr lang="cs-CZ" sz="2000" i="1" dirty="0"/>
              <a:t>Teplo nemůže samovolně přecházet z tělesa chladnějšího na těleso teplejší </a:t>
            </a:r>
            <a:r>
              <a:rPr lang="cs-CZ" sz="2000" dirty="0"/>
              <a:t>(</a:t>
            </a:r>
            <a:r>
              <a:rPr lang="cs-CZ" sz="2000" dirty="0" err="1"/>
              <a:t>Clausius</a:t>
            </a:r>
            <a:r>
              <a:rPr lang="cs-CZ" sz="2000" dirty="0"/>
              <a:t> 1850)</a:t>
            </a:r>
          </a:p>
          <a:p>
            <a:endParaRPr lang="cs-CZ" sz="2000" dirty="0"/>
          </a:p>
          <a:p>
            <a:r>
              <a:rPr lang="cs-CZ" sz="2000" i="1" dirty="0"/>
              <a:t>Nelze sestrojit periodicky pracující stroj, který by pouze odebíral z tepelného zásobníku teplo a měnil ho na rovnocennou práci</a:t>
            </a:r>
            <a:r>
              <a:rPr lang="cs-CZ" sz="2000" dirty="0"/>
              <a:t> (nelze sestrojit perpetuum mobile druhého druhu) (Kelvin 1851 a Planck 1891)</a:t>
            </a:r>
            <a:endParaRPr lang="en-US" sz="2000" dirty="0"/>
          </a:p>
        </p:txBody>
      </p:sp>
      <p:sp>
        <p:nvSpPr>
          <p:cNvPr id="6" name="TextovéPole 5">
            <a:extLst>
              <a:ext uri="{FF2B5EF4-FFF2-40B4-BE49-F238E27FC236}">
                <a16:creationId xmlns:a16="http://schemas.microsoft.com/office/drawing/2014/main" id="{D3D54AB3-EC8D-42AB-ACFF-4EE1E6613D4F}"/>
              </a:ext>
            </a:extLst>
          </p:cNvPr>
          <p:cNvSpPr txBox="1"/>
          <p:nvPr/>
        </p:nvSpPr>
        <p:spPr>
          <a:xfrm>
            <a:off x="238125" y="4154875"/>
            <a:ext cx="3788764" cy="1446550"/>
          </a:xfrm>
          <a:prstGeom prst="rect">
            <a:avLst/>
          </a:prstGeom>
          <a:noFill/>
        </p:spPr>
        <p:txBody>
          <a:bodyPr wrap="square" rtlCol="0">
            <a:spAutoFit/>
          </a:bodyPr>
          <a:lstStyle/>
          <a:p>
            <a:r>
              <a:rPr lang="cs-CZ" sz="2000" dirty="0"/>
              <a:t>Perpetuum mobile I. druhu: vyrábí energii z ničeho.</a:t>
            </a:r>
            <a:endParaRPr lang="en-US" sz="2000" dirty="0"/>
          </a:p>
          <a:p>
            <a:endParaRPr lang="cs-CZ" sz="800" dirty="0"/>
          </a:p>
          <a:p>
            <a:r>
              <a:rPr lang="cs-CZ" sz="2000" dirty="0"/>
              <a:t>Perpetuum mobile II. druhu: odebírá energii z okolí.</a:t>
            </a:r>
            <a:endParaRPr lang="en-US" sz="2000" dirty="0"/>
          </a:p>
        </p:txBody>
      </p:sp>
      <p:pic>
        <p:nvPicPr>
          <p:cNvPr id="14338" name="Picture 2" descr="Výsledek obrázku pro ucinnost tepelneho stroje">
            <a:extLst>
              <a:ext uri="{FF2B5EF4-FFF2-40B4-BE49-F238E27FC236}">
                <a16:creationId xmlns:a16="http://schemas.microsoft.com/office/drawing/2014/main" id="{AAE93F53-0E5F-4CD9-B56A-42563456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95" y="4277986"/>
            <a:ext cx="4593880" cy="23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4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1428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88EB11-8C93-4D3D-9C25-312C3AB12AAA}"/>
              </a:ext>
            </a:extLst>
          </p:cNvPr>
          <p:cNvSpPr txBox="1"/>
          <p:nvPr/>
        </p:nvSpPr>
        <p:spPr>
          <a:xfrm>
            <a:off x="200025" y="799505"/>
            <a:ext cx="8743950" cy="707886"/>
          </a:xfrm>
          <a:prstGeom prst="rect">
            <a:avLst/>
          </a:prstGeom>
          <a:noFill/>
        </p:spPr>
        <p:txBody>
          <a:bodyPr wrap="square">
            <a:spAutoFit/>
          </a:bodyPr>
          <a:lstStyle/>
          <a:p>
            <a:r>
              <a:rPr lang="cs-CZ" sz="2000" b="0" i="0" dirty="0">
                <a:solidFill>
                  <a:srgbClr val="4F4F4F"/>
                </a:solidFill>
                <a:effectLst/>
              </a:rPr>
              <a:t>Jaký poloměr má skleněná kulička (</a:t>
            </a:r>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r>
              <a:rPr lang="cs-CZ" sz="2000" b="0" i="0" dirty="0">
                <a:solidFill>
                  <a:srgbClr val="4F4F4F"/>
                </a:solidFill>
                <a:effectLst/>
              </a:rPr>
              <a:t>), pokud padá ve vodě (</a:t>
            </a:r>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konstantní rychlostí v = 2 m.s</a:t>
            </a:r>
            <a:r>
              <a:rPr lang="cs-CZ" sz="2000" b="0" i="0" baseline="30000" dirty="0">
                <a:solidFill>
                  <a:srgbClr val="4F4F4F"/>
                </a:solidFill>
                <a:effectLst/>
              </a:rPr>
              <a:t>-1</a:t>
            </a:r>
            <a:r>
              <a:rPr lang="cs-CZ" sz="2000" b="0" i="0" dirty="0">
                <a:solidFill>
                  <a:srgbClr val="4F4F4F"/>
                </a:solidFill>
                <a:effectLst/>
              </a:rPr>
              <a:t>. C = 0,48</a:t>
            </a:r>
            <a:endParaRPr lang="cs-CZ" sz="2000" dirty="0"/>
          </a:p>
        </p:txBody>
      </p:sp>
      <p:sp>
        <p:nvSpPr>
          <p:cNvPr id="7" name="TextovéPole 6">
            <a:extLst>
              <a:ext uri="{FF2B5EF4-FFF2-40B4-BE49-F238E27FC236}">
                <a16:creationId xmlns:a16="http://schemas.microsoft.com/office/drawing/2014/main" id="{84841C12-29C4-432A-965E-706246B4A8B9}"/>
              </a:ext>
            </a:extLst>
          </p:cNvPr>
          <p:cNvSpPr txBox="1"/>
          <p:nvPr/>
        </p:nvSpPr>
        <p:spPr>
          <a:xfrm>
            <a:off x="323850" y="276225"/>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8610B411-6F1D-4DE1-8D4E-7964368FE861}"/>
              </a:ext>
            </a:extLst>
          </p:cNvPr>
          <p:cNvSpPr txBox="1"/>
          <p:nvPr/>
        </p:nvSpPr>
        <p:spPr>
          <a:xfrm>
            <a:off x="200025" y="1677085"/>
            <a:ext cx="4572000" cy="1323439"/>
          </a:xfrm>
          <a:prstGeom prst="rect">
            <a:avLst/>
          </a:prstGeom>
          <a:noFill/>
        </p:spPr>
        <p:txBody>
          <a:bodyPr wrap="square">
            <a:spAutoFit/>
          </a:bodyPr>
          <a:lstStyle/>
          <a:p>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endParaRPr lang="en-US" sz="2000" b="0" i="0" dirty="0">
              <a:solidFill>
                <a:srgbClr val="4F4F4F"/>
              </a:solidFill>
              <a:effectLst/>
            </a:endParaRPr>
          </a:p>
          <a:p>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endParaRPr lang="en-US" sz="2000" b="0" i="0" dirty="0">
              <a:solidFill>
                <a:srgbClr val="4F4F4F"/>
              </a:solidFill>
              <a:effectLst/>
            </a:endParaRPr>
          </a:p>
          <a:p>
            <a:r>
              <a:rPr lang="cs-CZ" sz="2000" b="0" i="0" dirty="0">
                <a:solidFill>
                  <a:srgbClr val="4F4F4F"/>
                </a:solidFill>
                <a:effectLst/>
              </a:rPr>
              <a:t>v = 2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C = 0,48</a:t>
            </a:r>
            <a:endParaRPr lang="cs-CZ" sz="2000" dirty="0"/>
          </a:p>
        </p:txBody>
      </p:sp>
      <p:pic>
        <p:nvPicPr>
          <p:cNvPr id="4098" name="Picture 2">
            <a:extLst>
              <a:ext uri="{FF2B5EF4-FFF2-40B4-BE49-F238E27FC236}">
                <a16:creationId xmlns:a16="http://schemas.microsoft.com/office/drawing/2014/main" id="{82305142-480A-4995-856F-905A10B7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1677085"/>
            <a:ext cx="4900612" cy="49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49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18891C0-DF70-4017-B6BB-9765BCD5713A}"/>
              </a:ext>
            </a:extLst>
          </p:cNvPr>
          <p:cNvPicPr>
            <a:picLocks noChangeAspect="1"/>
          </p:cNvPicPr>
          <p:nvPr/>
        </p:nvPicPr>
        <p:blipFill>
          <a:blip r:embed="rId2"/>
          <a:stretch>
            <a:fillRect/>
          </a:stretch>
        </p:blipFill>
        <p:spPr>
          <a:xfrm>
            <a:off x="1042987" y="2647439"/>
            <a:ext cx="3376613" cy="3387265"/>
          </a:xfrm>
          <a:prstGeom prst="rect">
            <a:avLst/>
          </a:prstGeom>
        </p:spPr>
      </p:pic>
      <p:pic>
        <p:nvPicPr>
          <p:cNvPr id="6146" name="Picture 2" descr="shark_06_1">
            <a:extLst>
              <a:ext uri="{FF2B5EF4-FFF2-40B4-BE49-F238E27FC236}">
                <a16:creationId xmlns:a16="http://schemas.microsoft.com/office/drawing/2014/main" id="{B3CECAD1-352E-402C-BDED-6F6A352C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4" y="518817"/>
            <a:ext cx="3576636" cy="26824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harks Skin Cutting People">
            <a:extLst>
              <a:ext uri="{FF2B5EF4-FFF2-40B4-BE49-F238E27FC236}">
                <a16:creationId xmlns:a16="http://schemas.microsoft.com/office/drawing/2014/main" id="{8BC1C705-7B77-419D-BD36-CFF82E83F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4" y="3429000"/>
            <a:ext cx="3700461" cy="30837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ogfish shark denticles ">
            <a:extLst>
              <a:ext uri="{FF2B5EF4-FFF2-40B4-BE49-F238E27FC236}">
                <a16:creationId xmlns:a16="http://schemas.microsoft.com/office/drawing/2014/main" id="{4EFBA5C3-1AF7-49BB-8119-30294797EB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CDFE5666-193F-4F21-B725-B9D3F965B0E3}"/>
              </a:ext>
            </a:extLst>
          </p:cNvPr>
          <p:cNvSpPr txBox="1"/>
          <p:nvPr/>
        </p:nvSpPr>
        <p:spPr>
          <a:xfrm>
            <a:off x="252414" y="1003512"/>
            <a:ext cx="4691061" cy="1015663"/>
          </a:xfrm>
          <a:prstGeom prst="rect">
            <a:avLst/>
          </a:prstGeom>
          <a:noFill/>
        </p:spPr>
        <p:txBody>
          <a:bodyPr wrap="square" rtlCol="0">
            <a:spAutoFit/>
          </a:bodyPr>
          <a:lstStyle/>
          <a:p>
            <a:pPr algn="just"/>
            <a:r>
              <a:rPr lang="cs-CZ" sz="2000" dirty="0"/>
              <a:t>Kůže </a:t>
            </a:r>
            <a:r>
              <a:rPr lang="cs-CZ" sz="2000" b="1" dirty="0"/>
              <a:t>žraloků</a:t>
            </a:r>
            <a:r>
              <a:rPr lang="cs-CZ" sz="2000" dirty="0"/>
              <a:t> </a:t>
            </a:r>
            <a:r>
              <a:rPr lang="en-US" sz="2000" dirty="0" err="1"/>
              <a:t>nen</a:t>
            </a:r>
            <a:r>
              <a:rPr lang="cs-CZ" sz="2000" dirty="0"/>
              <a:t>í</a:t>
            </a:r>
            <a:r>
              <a:rPr lang="en-US" sz="2000" dirty="0"/>
              <a:t> </a:t>
            </a:r>
            <a:r>
              <a:rPr lang="en-US" sz="2000" dirty="0" err="1"/>
              <a:t>hladk</a:t>
            </a:r>
            <a:r>
              <a:rPr lang="cs-CZ" sz="2000" dirty="0"/>
              <a:t>á</a:t>
            </a:r>
            <a:r>
              <a:rPr lang="en-US" sz="2000" dirty="0"/>
              <a:t>, ale</a:t>
            </a:r>
            <a:r>
              <a:rPr lang="cs-CZ" sz="2000" dirty="0"/>
              <a:t> má rýhy ve směru proudění</a:t>
            </a:r>
            <a:r>
              <a:rPr lang="en-US" sz="2000" dirty="0"/>
              <a:t> </a:t>
            </a:r>
            <a:r>
              <a:rPr lang="cs-CZ" sz="2000" dirty="0"/>
              <a:t>– to způsobuje zmenšení proudového odporu.</a:t>
            </a:r>
          </a:p>
        </p:txBody>
      </p:sp>
    </p:spTree>
    <p:extLst>
      <p:ext uri="{BB962C8B-B14F-4D97-AF65-F5344CB8AC3E}">
        <p14:creationId xmlns:p14="http://schemas.microsoft.com/office/powerpoint/2010/main" val="206221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247650" y="5351803"/>
            <a:ext cx="4953000" cy="1350079"/>
          </a:xfrm>
          <a:prstGeom prst="rect">
            <a:avLst/>
          </a:prstGeom>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9" y="3136400"/>
            <a:ext cx="2701799" cy="2169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Application of Laser Velocity Meter in Detecting ...">
            <a:extLst>
              <a:ext uri="{FF2B5EF4-FFF2-40B4-BE49-F238E27FC236}">
                <a16:creationId xmlns:a16="http://schemas.microsoft.com/office/drawing/2014/main" id="{AD19DEAB-0834-464B-A60C-6BF17B1A7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08129"/>
            <a:ext cx="2476500" cy="17653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B268845-6866-4B26-AE87-30B7C52A7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4989667"/>
            <a:ext cx="2401154" cy="171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3F140CE-E0DE-4C04-9035-8969FEAE3E23}"/>
              </a:ext>
            </a:extLst>
          </p:cNvPr>
          <p:cNvPicPr>
            <a:picLocks noChangeAspect="1"/>
          </p:cNvPicPr>
          <p:nvPr/>
        </p:nvPicPr>
        <p:blipFill>
          <a:blip r:embed="rId2"/>
          <a:stretch>
            <a:fillRect/>
          </a:stretch>
        </p:blipFill>
        <p:spPr>
          <a:xfrm>
            <a:off x="2305049" y="5143499"/>
            <a:ext cx="6667500" cy="1543050"/>
          </a:xfrm>
          <a:prstGeom prst="rect">
            <a:avLst/>
          </a:prstGeom>
        </p:spPr>
      </p:pic>
      <p:pic>
        <p:nvPicPr>
          <p:cNvPr id="9" name="Obrázek 8">
            <a:extLst>
              <a:ext uri="{FF2B5EF4-FFF2-40B4-BE49-F238E27FC236}">
                <a16:creationId xmlns:a16="http://schemas.microsoft.com/office/drawing/2014/main" id="{97256F9D-7C2D-4701-AC7F-00AE2DCC13D0}"/>
              </a:ext>
            </a:extLst>
          </p:cNvPr>
          <p:cNvPicPr>
            <a:picLocks noChangeAspect="1"/>
          </p:cNvPicPr>
          <p:nvPr/>
        </p:nvPicPr>
        <p:blipFill>
          <a:blip r:embed="rId3"/>
          <a:stretch>
            <a:fillRect/>
          </a:stretch>
        </p:blipFill>
        <p:spPr>
          <a:xfrm>
            <a:off x="5431557" y="171451"/>
            <a:ext cx="3540992" cy="2047874"/>
          </a:xfrm>
          <a:prstGeom prst="rect">
            <a:avLst/>
          </a:prstGeom>
        </p:spPr>
      </p:pic>
      <p:pic>
        <p:nvPicPr>
          <p:cNvPr id="12" name="Obrázek 11">
            <a:extLst>
              <a:ext uri="{FF2B5EF4-FFF2-40B4-BE49-F238E27FC236}">
                <a16:creationId xmlns:a16="http://schemas.microsoft.com/office/drawing/2014/main" id="{081EB728-89FE-4AE7-A870-D344CA36EF64}"/>
              </a:ext>
            </a:extLst>
          </p:cNvPr>
          <p:cNvPicPr>
            <a:picLocks noChangeAspect="1"/>
          </p:cNvPicPr>
          <p:nvPr/>
        </p:nvPicPr>
        <p:blipFill>
          <a:blip r:embed="rId4"/>
          <a:stretch>
            <a:fillRect/>
          </a:stretch>
        </p:blipFill>
        <p:spPr>
          <a:xfrm>
            <a:off x="5431557" y="2523881"/>
            <a:ext cx="3360018" cy="2413613"/>
          </a:xfrm>
          <a:prstGeom prst="rect">
            <a:avLst/>
          </a:prstGeom>
        </p:spPr>
      </p:pic>
      <p:sp>
        <p:nvSpPr>
          <p:cNvPr id="15" name="TextovéPole 14">
            <a:extLst>
              <a:ext uri="{FF2B5EF4-FFF2-40B4-BE49-F238E27FC236}">
                <a16:creationId xmlns:a16="http://schemas.microsoft.com/office/drawing/2014/main" id="{F8434218-797E-4DE1-90B0-AD45737DB724}"/>
              </a:ext>
            </a:extLst>
          </p:cNvPr>
          <p:cNvSpPr txBox="1"/>
          <p:nvPr/>
        </p:nvSpPr>
        <p:spPr>
          <a:xfrm>
            <a:off x="352426" y="3838419"/>
            <a:ext cx="4905370" cy="1015663"/>
          </a:xfrm>
          <a:prstGeom prst="rect">
            <a:avLst/>
          </a:prstGeom>
          <a:noFill/>
        </p:spPr>
        <p:txBody>
          <a:bodyPr wrap="square">
            <a:spAutoFit/>
          </a:bodyPr>
          <a:lstStyle/>
          <a:p>
            <a:pPr algn="just"/>
            <a:r>
              <a:rPr lang="cs-CZ" sz="2000" dirty="0"/>
              <a:t>Straškové jsou poměrně agresivní, dokážou usmrtit i podstatně větší živočichy a nebo rozbít stěnu akvária.</a:t>
            </a:r>
          </a:p>
        </p:txBody>
      </p:sp>
      <p:sp>
        <p:nvSpPr>
          <p:cNvPr id="17" name="TextovéPole 16">
            <a:extLst>
              <a:ext uri="{FF2B5EF4-FFF2-40B4-BE49-F238E27FC236}">
                <a16:creationId xmlns:a16="http://schemas.microsoft.com/office/drawing/2014/main" id="{0A51C6CA-AD43-4060-9219-5B12D374D027}"/>
              </a:ext>
            </a:extLst>
          </p:cNvPr>
          <p:cNvSpPr txBox="1"/>
          <p:nvPr/>
        </p:nvSpPr>
        <p:spPr>
          <a:xfrm>
            <a:off x="262061" y="243752"/>
            <a:ext cx="5019675" cy="1938992"/>
          </a:xfrm>
          <a:prstGeom prst="rect">
            <a:avLst/>
          </a:prstGeom>
          <a:noFill/>
        </p:spPr>
        <p:txBody>
          <a:bodyPr wrap="square">
            <a:spAutoFit/>
          </a:bodyPr>
          <a:lstStyle/>
          <a:p>
            <a:pPr algn="just"/>
            <a:r>
              <a:rPr lang="cs-CZ" sz="2000" b="1" i="0" dirty="0">
                <a:solidFill>
                  <a:srgbClr val="202122"/>
                </a:solidFill>
                <a:effectLst/>
              </a:rPr>
              <a:t>Strašek paví</a:t>
            </a:r>
            <a:r>
              <a:rPr lang="cs-CZ" sz="2000" b="0" i="0" dirty="0">
                <a:solidFill>
                  <a:srgbClr val="202122"/>
                </a:solidFill>
                <a:effectLst/>
              </a:rPr>
              <a:t> (</a:t>
            </a:r>
            <a:r>
              <a:rPr lang="cs-CZ" sz="2000" b="0" i="1" dirty="0" err="1">
                <a:solidFill>
                  <a:srgbClr val="202122"/>
                </a:solidFill>
                <a:effectLst/>
              </a:rPr>
              <a:t>Odontodactylus</a:t>
            </a:r>
            <a:r>
              <a:rPr lang="cs-CZ" sz="2000" b="0" i="1" dirty="0">
                <a:solidFill>
                  <a:srgbClr val="202122"/>
                </a:solidFill>
                <a:effectLst/>
              </a:rPr>
              <a:t> </a:t>
            </a:r>
            <a:r>
              <a:rPr lang="cs-CZ" sz="2000" b="0" i="1" dirty="0" err="1">
                <a:solidFill>
                  <a:srgbClr val="202122"/>
                </a:solidFill>
                <a:effectLst/>
              </a:rPr>
              <a:t>scyllarus</a:t>
            </a:r>
            <a:r>
              <a:rPr lang="cs-CZ" sz="2000" b="0" i="0" dirty="0">
                <a:solidFill>
                  <a:srgbClr val="202122"/>
                </a:solidFill>
                <a:effectLst/>
              </a:rPr>
              <a:t>) je velký korýš obývající oblast Tichého a Indického oceánu od ostrova Guam až po východní pobřeží Afriky, kde vyhledává písčité či bahnité dno. Jde o denního i nočního dravce dorůstajícího 3 - 18 cm.</a:t>
            </a:r>
            <a:endParaRPr lang="cs-CZ" sz="2000" dirty="0"/>
          </a:p>
        </p:txBody>
      </p:sp>
      <p:sp>
        <p:nvSpPr>
          <p:cNvPr id="19" name="TextovéPole 18">
            <a:extLst>
              <a:ext uri="{FF2B5EF4-FFF2-40B4-BE49-F238E27FC236}">
                <a16:creationId xmlns:a16="http://schemas.microsoft.com/office/drawing/2014/main" id="{E8468735-710D-498B-8927-B27025885B9A}"/>
              </a:ext>
            </a:extLst>
          </p:cNvPr>
          <p:cNvSpPr txBox="1"/>
          <p:nvPr/>
        </p:nvSpPr>
        <p:spPr>
          <a:xfrm>
            <a:off x="314323" y="2246499"/>
            <a:ext cx="4943472" cy="1631216"/>
          </a:xfrm>
          <a:prstGeom prst="rect">
            <a:avLst/>
          </a:prstGeom>
          <a:noFill/>
        </p:spPr>
        <p:txBody>
          <a:bodyPr wrap="square">
            <a:spAutoFit/>
          </a:bodyPr>
          <a:lstStyle/>
          <a:p>
            <a:pPr algn="just"/>
            <a:r>
              <a:rPr lang="cs-CZ" sz="2000" b="0" i="0" dirty="0">
                <a:solidFill>
                  <a:srgbClr val="000000"/>
                </a:solidFill>
                <a:effectLst/>
              </a:rPr>
              <a:t>Kladivovitý útvar</a:t>
            </a:r>
            <a:r>
              <a:rPr lang="en-US" sz="2000" b="0" i="0" dirty="0">
                <a:solidFill>
                  <a:srgbClr val="000000"/>
                </a:solidFill>
                <a:effectLst/>
              </a:rPr>
              <a:t> </a:t>
            </a:r>
            <a:r>
              <a:rPr lang="cs-CZ" sz="2000" b="0" i="0" dirty="0">
                <a:solidFill>
                  <a:srgbClr val="000000"/>
                </a:solidFill>
                <a:effectLst/>
              </a:rPr>
              <a:t>v dolní části hlavy dokáže vyvinout velké zrychlení </a:t>
            </a:r>
            <a:r>
              <a:rPr lang="en-US" sz="2000" b="0" i="0" dirty="0">
                <a:solidFill>
                  <a:srgbClr val="000000"/>
                </a:solidFill>
                <a:effectLst/>
              </a:rPr>
              <a:t>(</a:t>
            </a:r>
            <a:r>
              <a:rPr lang="cs-CZ" sz="2000" b="0" i="0" dirty="0">
                <a:solidFill>
                  <a:srgbClr val="000000"/>
                </a:solidFill>
                <a:effectLst/>
              </a:rPr>
              <a:t>cca </a:t>
            </a:r>
            <a:r>
              <a:rPr lang="en-US" sz="2000" b="0" i="0" dirty="0">
                <a:solidFill>
                  <a:srgbClr val="000000"/>
                </a:solidFill>
                <a:effectLst/>
              </a:rPr>
              <a:t>100</a:t>
            </a:r>
            <a:r>
              <a:rPr lang="cs-CZ" sz="2000" b="0" i="0" dirty="0">
                <a:solidFill>
                  <a:srgbClr val="000000"/>
                </a:solidFill>
                <a:effectLst/>
              </a:rPr>
              <a:t> </a:t>
            </a:r>
            <a:r>
              <a:rPr lang="en-US" sz="2000" b="0" i="0" dirty="0">
                <a:solidFill>
                  <a:srgbClr val="000000"/>
                </a:solidFill>
                <a:effectLst/>
              </a:rPr>
              <a:t>000 </a:t>
            </a:r>
            <a:r>
              <a:rPr lang="cs-CZ" sz="2000" b="0" i="0" dirty="0">
                <a:solidFill>
                  <a:srgbClr val="000000"/>
                </a:solidFill>
                <a:effectLst/>
              </a:rPr>
              <a:t>m.s</a:t>
            </a:r>
            <a:r>
              <a:rPr lang="cs-CZ" sz="2000" b="0" i="0" baseline="30000" dirty="0">
                <a:solidFill>
                  <a:srgbClr val="000000"/>
                </a:solidFill>
                <a:effectLst/>
              </a:rPr>
              <a:t>-2</a:t>
            </a:r>
            <a:r>
              <a:rPr lang="en-US" sz="2000" b="0" i="0" dirty="0">
                <a:solidFill>
                  <a:srgbClr val="000000"/>
                </a:solidFill>
                <a:effectLst/>
              </a:rPr>
              <a:t>) a </a:t>
            </a:r>
            <a:r>
              <a:rPr lang="cs-CZ" sz="2000" b="0" i="0" dirty="0">
                <a:solidFill>
                  <a:srgbClr val="000000"/>
                </a:solidFill>
                <a:effectLst/>
              </a:rPr>
              <a:t>dosáhnout rychlosti přes </a:t>
            </a:r>
            <a:r>
              <a:rPr lang="en-US" sz="2000" b="0" i="0" dirty="0">
                <a:solidFill>
                  <a:srgbClr val="000000"/>
                </a:solidFill>
                <a:effectLst/>
              </a:rPr>
              <a:t>31 </a:t>
            </a:r>
            <a:r>
              <a:rPr lang="cs-CZ" sz="2000" b="0" i="0" dirty="0">
                <a:solidFill>
                  <a:srgbClr val="000000"/>
                </a:solidFill>
                <a:effectLst/>
              </a:rPr>
              <a:t>m.s</a:t>
            </a:r>
            <a:r>
              <a:rPr lang="cs-CZ" sz="2000" b="0" i="0" baseline="30000" dirty="0">
                <a:solidFill>
                  <a:srgbClr val="000000"/>
                </a:solidFill>
                <a:effectLst/>
              </a:rPr>
              <a:t>-2</a:t>
            </a:r>
            <a:r>
              <a:rPr lang="cs-CZ" sz="2000" b="0" i="0" dirty="0">
                <a:solidFill>
                  <a:srgbClr val="000000"/>
                </a:solidFill>
                <a:effectLst/>
              </a:rPr>
              <a:t>. V okamžiku provede až 100 úderů, kterými rozbije schránky měkkýšů. </a:t>
            </a:r>
            <a:endParaRPr lang="cs-CZ" sz="2000" dirty="0"/>
          </a:p>
        </p:txBody>
      </p:sp>
      <p:pic>
        <p:nvPicPr>
          <p:cNvPr id="20" name="Obrázek 19">
            <a:extLst>
              <a:ext uri="{FF2B5EF4-FFF2-40B4-BE49-F238E27FC236}">
                <a16:creationId xmlns:a16="http://schemas.microsoft.com/office/drawing/2014/main" id="{C397EED4-A7CD-47C4-89D2-7B0023A1B24B}"/>
              </a:ext>
            </a:extLst>
          </p:cNvPr>
          <p:cNvPicPr>
            <a:picLocks noChangeAspect="1"/>
          </p:cNvPicPr>
          <p:nvPr/>
        </p:nvPicPr>
        <p:blipFill>
          <a:blip r:embed="rId5"/>
          <a:stretch>
            <a:fillRect/>
          </a:stretch>
        </p:blipFill>
        <p:spPr>
          <a:xfrm>
            <a:off x="616815" y="5025727"/>
            <a:ext cx="1309797" cy="1660822"/>
          </a:xfrm>
          <a:prstGeom prst="rect">
            <a:avLst/>
          </a:prstGeom>
        </p:spPr>
      </p:pic>
    </p:spTree>
    <p:extLst>
      <p:ext uri="{BB962C8B-B14F-4D97-AF65-F5344CB8AC3E}">
        <p14:creationId xmlns:p14="http://schemas.microsoft.com/office/powerpoint/2010/main" val="4164692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ávrat vzducholodí: létající koráby zpět na obloze | Ábíčko.cz">
            <a:extLst>
              <a:ext uri="{FF2B5EF4-FFF2-40B4-BE49-F238E27FC236}">
                <a16:creationId xmlns:a16="http://schemas.microsoft.com/office/drawing/2014/main" id="{E1FB0C11-35B1-475D-A234-C40FCADF5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196" y="238125"/>
            <a:ext cx="4112303" cy="2752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7CE11E9-3CAB-43A1-9849-837438A15AEF}"/>
              </a:ext>
            </a:extLst>
          </p:cNvPr>
          <p:cNvSpPr txBox="1"/>
          <p:nvPr/>
        </p:nvSpPr>
        <p:spPr>
          <a:xfrm>
            <a:off x="190499" y="3091398"/>
            <a:ext cx="8648702" cy="646331"/>
          </a:xfrm>
          <a:prstGeom prst="rect">
            <a:avLst/>
          </a:prstGeom>
          <a:noFill/>
        </p:spPr>
        <p:txBody>
          <a:bodyPr wrap="square">
            <a:spAutoFit/>
          </a:bodyPr>
          <a:lstStyle/>
          <a:p>
            <a:r>
              <a:rPr lang="cs-CZ" dirty="0"/>
              <a:t>Na tomto principu létají stroje lehčí než vzduch (tzv. aerostaty), např. balony či vzducholodě.</a:t>
            </a:r>
          </a:p>
        </p:txBody>
      </p:sp>
      <p:sp>
        <p:nvSpPr>
          <p:cNvPr id="5" name="TextovéPole 4">
            <a:extLst>
              <a:ext uri="{FF2B5EF4-FFF2-40B4-BE49-F238E27FC236}">
                <a16:creationId xmlns:a16="http://schemas.microsoft.com/office/drawing/2014/main" id="{04C8665C-1F68-4ADD-AAB5-55077BCA2148}"/>
              </a:ext>
            </a:extLst>
          </p:cNvPr>
          <p:cNvSpPr txBox="1"/>
          <p:nvPr/>
        </p:nvSpPr>
        <p:spPr>
          <a:xfrm>
            <a:off x="304800" y="361950"/>
            <a:ext cx="3538084" cy="461665"/>
          </a:xfrm>
          <a:prstGeom prst="rect">
            <a:avLst/>
          </a:prstGeom>
          <a:noFill/>
        </p:spPr>
        <p:txBody>
          <a:bodyPr wrap="none" rtlCol="0">
            <a:spAutoFit/>
          </a:bodyPr>
          <a:lstStyle/>
          <a:p>
            <a:r>
              <a:rPr lang="cs-CZ" sz="2400" b="1" dirty="0"/>
              <a:t>Aerostatická vztlaková síla</a:t>
            </a:r>
          </a:p>
        </p:txBody>
      </p:sp>
      <p:sp>
        <p:nvSpPr>
          <p:cNvPr id="7" name="TextovéPole 6">
            <a:extLst>
              <a:ext uri="{FF2B5EF4-FFF2-40B4-BE49-F238E27FC236}">
                <a16:creationId xmlns:a16="http://schemas.microsoft.com/office/drawing/2014/main" id="{4872C5F3-50F9-4405-B8B9-214B7D596E15}"/>
              </a:ext>
            </a:extLst>
          </p:cNvPr>
          <p:cNvSpPr txBox="1"/>
          <p:nvPr/>
        </p:nvSpPr>
        <p:spPr>
          <a:xfrm>
            <a:off x="190499" y="1110734"/>
            <a:ext cx="4276725" cy="1323439"/>
          </a:xfrm>
          <a:prstGeom prst="rect">
            <a:avLst/>
          </a:prstGeom>
          <a:noFill/>
        </p:spPr>
        <p:txBody>
          <a:bodyPr wrap="square" rtlCol="0">
            <a:spAutoFit/>
          </a:bodyPr>
          <a:lstStyle/>
          <a:p>
            <a:r>
              <a:rPr lang="cs-CZ" sz="2000" dirty="0"/>
              <a:t>= obdoba hydrostatické vztlakové síly v plynech.</a:t>
            </a:r>
          </a:p>
          <a:p>
            <a:endParaRPr lang="cs-CZ" sz="2000" dirty="0"/>
          </a:p>
          <a:p>
            <a:r>
              <a:rPr lang="cs-CZ" sz="2000" dirty="0"/>
              <a:t>Platí </a:t>
            </a:r>
            <a:r>
              <a:rPr lang="cs-CZ" sz="2000" b="1" dirty="0"/>
              <a:t>Archimedův zákon</a:t>
            </a:r>
            <a:r>
              <a:rPr lang="cs-CZ" sz="2000" dirty="0"/>
              <a:t>. </a:t>
            </a:r>
          </a:p>
        </p:txBody>
      </p:sp>
      <p:pic>
        <p:nvPicPr>
          <p:cNvPr id="9" name="Grafický objekt 8">
            <a:extLst>
              <a:ext uri="{FF2B5EF4-FFF2-40B4-BE49-F238E27FC236}">
                <a16:creationId xmlns:a16="http://schemas.microsoft.com/office/drawing/2014/main" id="{2B11523F-D1DD-4731-B44F-F564B902A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7325" y="2664143"/>
            <a:ext cx="1290637" cy="299278"/>
          </a:xfrm>
          <a:prstGeom prst="rect">
            <a:avLst/>
          </a:prstGeom>
        </p:spPr>
      </p:pic>
      <p:pic>
        <p:nvPicPr>
          <p:cNvPr id="4098" name="Picture 2">
            <a:extLst>
              <a:ext uri="{FF2B5EF4-FFF2-40B4-BE49-F238E27FC236}">
                <a16:creationId xmlns:a16="http://schemas.microsoft.com/office/drawing/2014/main" id="{A75385FA-876F-4F4F-9724-215A077AE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297" y="3777497"/>
            <a:ext cx="2382837" cy="296738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7162AC6-D2EF-4699-B64F-1A428233B188}"/>
              </a:ext>
            </a:extLst>
          </p:cNvPr>
          <p:cNvPicPr>
            <a:picLocks noChangeAspect="1"/>
          </p:cNvPicPr>
          <p:nvPr/>
        </p:nvPicPr>
        <p:blipFill>
          <a:blip r:embed="rId6"/>
          <a:stretch>
            <a:fillRect/>
          </a:stretch>
        </p:blipFill>
        <p:spPr>
          <a:xfrm>
            <a:off x="1119187" y="3825163"/>
            <a:ext cx="4738688" cy="2919718"/>
          </a:xfrm>
          <a:prstGeom prst="rect">
            <a:avLst/>
          </a:prstGeom>
        </p:spPr>
      </p:pic>
    </p:spTree>
    <p:extLst>
      <p:ext uri="{BB962C8B-B14F-4D97-AF65-F5344CB8AC3E}">
        <p14:creationId xmlns:p14="http://schemas.microsoft.com/office/powerpoint/2010/main" val="136728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3D95F5-AC76-4F9E-A89A-AD456E4A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35872"/>
            <a:ext cx="7831850" cy="658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42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ČESKÉ VYSOKÉ UČENÍ TECHNICKÉ V PRAZE FAKULTA DOPRAVNÍ Návrh profilu křídla">
            <a:extLst>
              <a:ext uri="{FF2B5EF4-FFF2-40B4-BE49-F238E27FC236}">
                <a16:creationId xmlns:a16="http://schemas.microsoft.com/office/drawing/2014/main" id="{34B2D70D-48EB-4179-AC5C-92788862D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8" y="1894641"/>
            <a:ext cx="3614307" cy="1718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F4B1565-A5C4-4AF2-AF04-19095D64AFCC}"/>
              </a:ext>
            </a:extLst>
          </p:cNvPr>
          <p:cNvSpPr txBox="1"/>
          <p:nvPr/>
        </p:nvSpPr>
        <p:spPr>
          <a:xfrm>
            <a:off x="340130" y="222498"/>
            <a:ext cx="2669770" cy="461665"/>
          </a:xfrm>
          <a:prstGeom prst="rect">
            <a:avLst/>
          </a:prstGeom>
          <a:noFill/>
        </p:spPr>
        <p:txBody>
          <a:bodyPr wrap="none" rtlCol="0">
            <a:spAutoFit/>
          </a:bodyPr>
          <a:lstStyle/>
          <a:p>
            <a:r>
              <a:rPr lang="cs-CZ" sz="2400" b="1" dirty="0"/>
              <a:t>Aerodynamická síla</a:t>
            </a:r>
          </a:p>
        </p:txBody>
      </p:sp>
      <p:sp>
        <p:nvSpPr>
          <p:cNvPr id="5" name="TextovéPole 4">
            <a:extLst>
              <a:ext uri="{FF2B5EF4-FFF2-40B4-BE49-F238E27FC236}">
                <a16:creationId xmlns:a16="http://schemas.microsoft.com/office/drawing/2014/main" id="{8A176A2E-9465-4D7F-A0DA-73DE54E61E22}"/>
              </a:ext>
            </a:extLst>
          </p:cNvPr>
          <p:cNvSpPr txBox="1"/>
          <p:nvPr/>
        </p:nvSpPr>
        <p:spPr>
          <a:xfrm>
            <a:off x="209550" y="854065"/>
            <a:ext cx="8820150" cy="707886"/>
          </a:xfrm>
          <a:prstGeom prst="rect">
            <a:avLst/>
          </a:prstGeom>
          <a:noFill/>
        </p:spPr>
        <p:txBody>
          <a:bodyPr wrap="square">
            <a:spAutoFit/>
          </a:bodyPr>
          <a:lstStyle/>
          <a:p>
            <a:pPr algn="l"/>
            <a:r>
              <a:rPr lang="en-US" sz="2000" b="1" i="0" dirty="0">
                <a:solidFill>
                  <a:srgbClr val="292B2C"/>
                </a:solidFill>
                <a:effectLst/>
              </a:rPr>
              <a:t>A</a:t>
            </a:r>
            <a:r>
              <a:rPr lang="cs-CZ" sz="2000" b="1" i="0" dirty="0" err="1">
                <a:solidFill>
                  <a:srgbClr val="292B2C"/>
                </a:solidFill>
                <a:effectLst/>
              </a:rPr>
              <a:t>erodynamická</a:t>
            </a:r>
            <a:r>
              <a:rPr lang="cs-CZ" sz="2000" b="1" i="0" dirty="0">
                <a:solidFill>
                  <a:srgbClr val="292B2C"/>
                </a:solidFill>
                <a:effectLst/>
              </a:rPr>
              <a:t> síla</a:t>
            </a:r>
            <a:r>
              <a:rPr lang="en-US" sz="2000" b="1" i="0" dirty="0">
                <a:solidFill>
                  <a:srgbClr val="292B2C"/>
                </a:solidFill>
                <a:effectLst/>
              </a:rPr>
              <a:t> </a:t>
            </a:r>
            <a:r>
              <a:rPr lang="en-US" sz="2000" i="0" dirty="0">
                <a:solidFill>
                  <a:srgbClr val="292B2C"/>
                </a:solidFill>
                <a:effectLst/>
              </a:rPr>
              <a:t>je</a:t>
            </a:r>
            <a:r>
              <a:rPr lang="cs-CZ" sz="2000" b="0" i="0" dirty="0">
                <a:solidFill>
                  <a:srgbClr val="292B2C"/>
                </a:solidFill>
                <a:effectLst/>
              </a:rPr>
              <a:t> výslednice aerodynamických sil vznikajících při obtékání tělesa vzduchem. </a:t>
            </a:r>
          </a:p>
        </p:txBody>
      </p:sp>
      <p:sp>
        <p:nvSpPr>
          <p:cNvPr id="2" name="TextovéPole 1">
            <a:extLst>
              <a:ext uri="{FF2B5EF4-FFF2-40B4-BE49-F238E27FC236}">
                <a16:creationId xmlns:a16="http://schemas.microsoft.com/office/drawing/2014/main" id="{BFE29981-6D17-4D41-9545-819B15D8A3E3}"/>
              </a:ext>
            </a:extLst>
          </p:cNvPr>
          <p:cNvSpPr txBox="1"/>
          <p:nvPr/>
        </p:nvSpPr>
        <p:spPr>
          <a:xfrm>
            <a:off x="209550" y="4401115"/>
            <a:ext cx="8439150" cy="2246769"/>
          </a:xfrm>
          <a:prstGeom prst="rect">
            <a:avLst/>
          </a:prstGeom>
          <a:noFill/>
        </p:spPr>
        <p:txBody>
          <a:bodyPr wrap="square">
            <a:spAutoFit/>
          </a:bodyPr>
          <a:lstStyle/>
          <a:p>
            <a:pPr algn="just"/>
            <a:r>
              <a:rPr lang="cs-CZ" sz="2000" b="0" i="0" u="none" strike="noStrike" baseline="0" dirty="0">
                <a:solidFill>
                  <a:srgbClr val="000000"/>
                </a:solidFill>
                <a:latin typeface="Calibri" panose="020F0502020204030204" pitchFamily="34" charset="0"/>
              </a:rPr>
              <a:t>Kromě </a:t>
            </a:r>
            <a:r>
              <a:rPr lang="cs-CZ" sz="2000" b="1" i="0" u="none" strike="noStrike" baseline="0" dirty="0">
                <a:solidFill>
                  <a:srgbClr val="000000"/>
                </a:solidFill>
                <a:latin typeface="Calibri" panose="020F0502020204030204" pitchFamily="34" charset="0"/>
              </a:rPr>
              <a:t>vztlakové síly </a:t>
            </a:r>
            <a:r>
              <a:rPr lang="cs-CZ" sz="2000" b="1" i="1" u="none" strike="noStrike" baseline="0" dirty="0" err="1">
                <a:solidFill>
                  <a:srgbClr val="000000"/>
                </a:solidFill>
                <a:latin typeface="Calibri" panose="020F0502020204030204" pitchFamily="34" charset="0"/>
              </a:rPr>
              <a:t>F</a:t>
            </a:r>
            <a:r>
              <a:rPr lang="cs-CZ" sz="2000" b="1" i="0" u="none" strike="noStrike" baseline="0" dirty="0" err="1">
                <a:solidFill>
                  <a:srgbClr val="000000"/>
                </a:solidFill>
                <a:latin typeface="Calibri" panose="020F0502020204030204" pitchFamily="34" charset="0"/>
              </a:rPr>
              <a:t>v</a:t>
            </a:r>
            <a:r>
              <a:rPr lang="cs-CZ" sz="2000" b="0" i="0" u="none" strike="noStrike" baseline="0" dirty="0">
                <a:solidFill>
                  <a:srgbClr val="000000"/>
                </a:solidFill>
                <a:latin typeface="Calibri" panose="020F0502020204030204" pitchFamily="34" charset="0"/>
              </a:rPr>
              <a:t>, která působí proti </a:t>
            </a:r>
            <a:r>
              <a:rPr lang="cs-CZ" sz="2000" b="1" i="0" u="none" strike="noStrike" baseline="0" dirty="0">
                <a:solidFill>
                  <a:srgbClr val="000000"/>
                </a:solidFill>
                <a:latin typeface="Calibri" panose="020F0502020204030204" pitchFamily="34" charset="0"/>
              </a:rPr>
              <a:t>tíhové síle </a:t>
            </a:r>
            <a:r>
              <a:rPr lang="cs-CZ" sz="2000" b="1" i="1" u="none" strike="noStrike" baseline="0" dirty="0">
                <a:solidFill>
                  <a:srgbClr val="000000"/>
                </a:solidFill>
                <a:latin typeface="Calibri" panose="020F0502020204030204" pitchFamily="34" charset="0"/>
              </a:rPr>
              <a:t>G </a:t>
            </a:r>
            <a:r>
              <a:rPr lang="cs-CZ" sz="2000" b="0" i="0" u="none" strike="noStrike" baseline="0" dirty="0">
                <a:solidFill>
                  <a:srgbClr val="000000"/>
                </a:solidFill>
                <a:latin typeface="Calibri" panose="020F0502020204030204" pitchFamily="34" charset="0"/>
              </a:rPr>
              <a:t>a udržuje letící těleso ve vzduchu. </a:t>
            </a:r>
            <a:r>
              <a:rPr lang="cs-CZ" sz="2000" b="1" i="0" u="none" strike="noStrike" baseline="0" dirty="0">
                <a:solidFill>
                  <a:srgbClr val="000000"/>
                </a:solidFill>
                <a:latin typeface="Calibri" panose="020F0502020204030204" pitchFamily="34" charset="0"/>
              </a:rPr>
              <a:t>Celková reakční síla </a:t>
            </a:r>
            <a:r>
              <a:rPr lang="cs-CZ" sz="2000" b="1" i="1" u="none" strike="noStrike" baseline="0" dirty="0">
                <a:solidFill>
                  <a:srgbClr val="000000"/>
                </a:solidFill>
                <a:latin typeface="Calibri" panose="020F0502020204030204" pitchFamily="34" charset="0"/>
              </a:rPr>
              <a:t>F</a:t>
            </a:r>
            <a:r>
              <a:rPr lang="cs-CZ" sz="2000" b="1" i="0" u="none" strike="noStrike" baseline="-25000" dirty="0">
                <a:solidFill>
                  <a:srgbClr val="000000"/>
                </a:solidFill>
                <a:latin typeface="Calibri" panose="020F0502020204030204" pitchFamily="34" charset="0"/>
              </a:rPr>
              <a:t>R</a:t>
            </a:r>
            <a:r>
              <a:rPr lang="cs-CZ" sz="2000" b="1" i="0" u="none" strike="noStrike" baseline="0" dirty="0">
                <a:solidFill>
                  <a:srgbClr val="000000"/>
                </a:solidFill>
                <a:latin typeface="Calibri" panose="020F0502020204030204" pitchFamily="34" charset="0"/>
              </a:rPr>
              <a:t> působící na křídlo </a:t>
            </a:r>
            <a:r>
              <a:rPr lang="cs-CZ" sz="2000" b="0" i="0" u="none" strike="noStrike" baseline="0" dirty="0">
                <a:solidFill>
                  <a:srgbClr val="000000"/>
                </a:solidFill>
                <a:latin typeface="Calibri" panose="020F0502020204030204" pitchFamily="34" charset="0"/>
              </a:rPr>
              <a:t>je při rovnoměrném letu kompenzována </a:t>
            </a:r>
            <a:r>
              <a:rPr lang="cs-CZ" sz="2000" b="1" i="0" u="none" strike="noStrike" baseline="0" dirty="0">
                <a:solidFill>
                  <a:srgbClr val="000000"/>
                </a:solidFill>
                <a:latin typeface="Calibri" panose="020F0502020204030204" pitchFamily="34" charset="0"/>
              </a:rPr>
              <a:t>výslednicí </a:t>
            </a:r>
            <a:r>
              <a:rPr lang="cs-CZ" sz="2000" b="1" i="1" u="none" strike="noStrike" baseline="0" dirty="0">
                <a:solidFill>
                  <a:srgbClr val="000000"/>
                </a:solidFill>
                <a:latin typeface="Calibri" panose="020F0502020204030204" pitchFamily="34" charset="0"/>
              </a:rPr>
              <a:t>F </a:t>
            </a:r>
            <a:r>
              <a:rPr lang="cs-CZ" sz="2000" b="0" i="0" u="none" strike="noStrike" baseline="0" dirty="0">
                <a:solidFill>
                  <a:srgbClr val="000000"/>
                </a:solidFill>
                <a:latin typeface="Calibri" panose="020F0502020204030204" pitchFamily="34" charset="0"/>
              </a:rPr>
              <a:t>tíhy letadla G a </a:t>
            </a:r>
            <a:r>
              <a:rPr lang="cs-CZ" sz="2000" b="1" i="0" u="none" strike="noStrike" baseline="0" dirty="0">
                <a:solidFill>
                  <a:srgbClr val="000000"/>
                </a:solidFill>
                <a:latin typeface="Calibri" panose="020F0502020204030204" pitchFamily="34" charset="0"/>
              </a:rPr>
              <a:t>tažné síly </a:t>
            </a:r>
            <a:r>
              <a:rPr lang="cs-CZ" sz="2000" b="1" i="1" u="none" strike="noStrike" baseline="0" dirty="0">
                <a:solidFill>
                  <a:srgbClr val="000000"/>
                </a:solidFill>
                <a:latin typeface="Calibri" panose="020F0502020204030204" pitchFamily="34" charset="0"/>
              </a:rPr>
              <a:t>T </a:t>
            </a:r>
            <a:r>
              <a:rPr lang="cs-CZ" sz="2000" b="1" i="0" u="none" strike="noStrike" baseline="0" dirty="0">
                <a:solidFill>
                  <a:srgbClr val="000000"/>
                </a:solidFill>
                <a:latin typeface="Calibri" panose="020F0502020204030204" pitchFamily="34" charset="0"/>
              </a:rPr>
              <a:t>motoru </a:t>
            </a:r>
            <a:r>
              <a:rPr lang="cs-CZ" sz="2000" b="0" i="0" u="none" strike="noStrike" baseline="0" dirty="0">
                <a:solidFill>
                  <a:srgbClr val="000000"/>
                </a:solidFill>
                <a:latin typeface="Calibri" panose="020F0502020204030204" pitchFamily="34" charset="0"/>
              </a:rPr>
              <a:t>přenesené na křídlo</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proti</a:t>
            </a:r>
            <a:r>
              <a:rPr lang="en-US" sz="2000" b="0" i="0" u="none" strike="noStrike" baseline="0" dirty="0">
                <a:solidFill>
                  <a:srgbClr val="000000"/>
                </a:solidFill>
                <a:latin typeface="Calibri" panose="020F0502020204030204" pitchFamily="34" charset="0"/>
              </a:rPr>
              <a:t> n</a:t>
            </a:r>
            <a:r>
              <a:rPr lang="cs-CZ" sz="2000" b="0" i="0" u="none" strike="noStrike" baseline="0" dirty="0">
                <a:solidFill>
                  <a:srgbClr val="000000"/>
                </a:solidFill>
                <a:latin typeface="Calibri" panose="020F0502020204030204" pitchFamily="34" charset="0"/>
              </a:rPr>
              <a:t>í</a:t>
            </a:r>
            <a:r>
              <a:rPr lang="en-US" sz="2000" b="0" i="0" u="none" strike="noStrike" baseline="0" dirty="0">
                <a:solidFill>
                  <a:srgbClr val="000000"/>
                </a:solidFill>
                <a:latin typeface="Calibri" panose="020F0502020204030204" pitchFamily="34" charset="0"/>
              </a:rPr>
              <a:t> p</a:t>
            </a:r>
            <a:r>
              <a:rPr lang="cs-CZ" sz="2000" b="0" i="0" u="none" strike="noStrike" baseline="0" dirty="0" err="1">
                <a:solidFill>
                  <a:srgbClr val="000000"/>
                </a:solidFill>
                <a:latin typeface="Calibri" panose="020F0502020204030204" pitchFamily="34" charset="0"/>
              </a:rPr>
              <a:t>ůsobí</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odporová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o</a:t>
            </a:r>
            <a:r>
              <a:rPr lang="cs-CZ" sz="2000" b="1" i="0" u="none" strike="noStrike" baseline="0" dirty="0">
                <a:solidFill>
                  <a:srgbClr val="000000"/>
                </a:solidFill>
                <a:latin typeface="Calibri" panose="020F0502020204030204" pitchFamily="34" charset="0"/>
              </a:rPr>
              <a:t> prostředí</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Vztlaková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v</a:t>
            </a:r>
            <a:r>
              <a:rPr lang="cs-CZ" sz="2000" b="1" i="0" u="none" strike="noStrike" baseline="0" dirty="0">
                <a:solidFill>
                  <a:srgbClr val="000000"/>
                </a:solidFill>
                <a:latin typeface="Calibri" panose="020F0502020204030204" pitchFamily="34" charset="0"/>
              </a:rPr>
              <a:t> závisí na tvaru křídla </a:t>
            </a:r>
            <a:r>
              <a:rPr lang="cs-CZ" sz="2000" b="0" i="0" u="none" strike="noStrike" baseline="0" dirty="0">
                <a:solidFill>
                  <a:srgbClr val="000000"/>
                </a:solidFill>
                <a:latin typeface="Calibri" panose="020F0502020204030204" pitchFamily="34" charset="0"/>
              </a:rPr>
              <a:t>a též na </a:t>
            </a:r>
            <a:r>
              <a:rPr lang="cs-CZ" sz="2000" b="1" i="0" u="none" strike="noStrike" baseline="0" dirty="0">
                <a:solidFill>
                  <a:srgbClr val="000000"/>
                </a:solidFill>
                <a:latin typeface="Calibri" panose="020F0502020204030204" pitchFamily="34" charset="0"/>
              </a:rPr>
              <a:t>úhlu náběhu </a:t>
            </a:r>
            <a:r>
              <a:rPr lang="el-GR" sz="2000" b="1" i="1" u="none" strike="noStrike" baseline="0" dirty="0">
                <a:solidFill>
                  <a:srgbClr val="000000"/>
                </a:solidFill>
                <a:latin typeface="Calibri" panose="020F0502020204030204" pitchFamily="34" charset="0"/>
              </a:rPr>
              <a:t>α</a:t>
            </a:r>
            <a:r>
              <a:rPr lang="el-GR" sz="2000" b="0" i="0" u="none" strike="noStrike" baseline="0" dirty="0">
                <a:solidFill>
                  <a:srgbClr val="000000"/>
                </a:solidFill>
                <a:latin typeface="Calibri" panose="020F0502020204030204" pitchFamily="34" charset="0"/>
              </a:rPr>
              <a:t>, </a:t>
            </a:r>
            <a:r>
              <a:rPr lang="cs-CZ" sz="2000" b="0" i="0" u="none" strike="noStrike" baseline="0" dirty="0">
                <a:solidFill>
                  <a:srgbClr val="000000"/>
                </a:solidFill>
                <a:latin typeface="Calibri" panose="020F0502020204030204" pitchFamily="34" charset="0"/>
              </a:rPr>
              <a:t>který je znázorněn na předchozím obrázku. </a:t>
            </a:r>
            <a:r>
              <a:rPr lang="cs-CZ" sz="2000" b="1" i="0" u="none" strike="noStrike" baseline="0" dirty="0">
                <a:solidFill>
                  <a:srgbClr val="000000"/>
                </a:solidFill>
                <a:latin typeface="Calibri" panose="020F0502020204030204" pitchFamily="34" charset="0"/>
              </a:rPr>
              <a:t>Vztlaková síla je kladná (míří vzhůru) </a:t>
            </a:r>
            <a:r>
              <a:rPr lang="cs-CZ" sz="2000" b="0" i="0" u="none" strike="noStrike" baseline="0" dirty="0">
                <a:solidFill>
                  <a:srgbClr val="000000"/>
                </a:solidFill>
                <a:latin typeface="Calibri" panose="020F0502020204030204" pitchFamily="34" charset="0"/>
              </a:rPr>
              <a:t>od mírně záporných hodnot úhlu </a:t>
            </a:r>
            <a:r>
              <a:rPr lang="el-GR" sz="2000" b="0" i="0" u="none" strike="noStrike" baseline="0" dirty="0">
                <a:solidFill>
                  <a:srgbClr val="000000"/>
                </a:solidFill>
                <a:latin typeface="Calibri" panose="020F0502020204030204" pitchFamily="34" charset="0"/>
              </a:rPr>
              <a:t>α </a:t>
            </a:r>
            <a:r>
              <a:rPr lang="cs-CZ" sz="2000" b="0" i="0" u="none" strike="noStrike" baseline="0" dirty="0">
                <a:solidFill>
                  <a:srgbClr val="000000"/>
                </a:solidFill>
                <a:latin typeface="Calibri" panose="020F0502020204030204" pitchFamily="34" charset="0"/>
              </a:rPr>
              <a:t>a svého maxima dosahuje v okolí </a:t>
            </a:r>
            <a:r>
              <a:rPr lang="el-GR" sz="2000" b="0" i="0" u="none" strike="noStrike" baseline="0" dirty="0">
                <a:solidFill>
                  <a:srgbClr val="000000"/>
                </a:solidFill>
                <a:latin typeface="Calibri" panose="020F0502020204030204" pitchFamily="34" charset="0"/>
              </a:rPr>
              <a:t>α = 15°. </a:t>
            </a:r>
            <a:endParaRPr lang="cs-CZ" sz="2000" dirty="0"/>
          </a:p>
        </p:txBody>
      </p:sp>
      <p:pic>
        <p:nvPicPr>
          <p:cNvPr id="4" name="Obrázek 3">
            <a:extLst>
              <a:ext uri="{FF2B5EF4-FFF2-40B4-BE49-F238E27FC236}">
                <a16:creationId xmlns:a16="http://schemas.microsoft.com/office/drawing/2014/main" id="{7DC8F2E3-BEF8-43D2-9832-9511D103FA00}"/>
              </a:ext>
            </a:extLst>
          </p:cNvPr>
          <p:cNvPicPr>
            <a:picLocks noChangeAspect="1"/>
          </p:cNvPicPr>
          <p:nvPr/>
        </p:nvPicPr>
        <p:blipFill>
          <a:blip r:embed="rId3"/>
          <a:stretch>
            <a:fillRect/>
          </a:stretch>
        </p:blipFill>
        <p:spPr>
          <a:xfrm>
            <a:off x="4267200" y="1731853"/>
            <a:ext cx="4532060" cy="2336843"/>
          </a:xfrm>
          <a:prstGeom prst="rect">
            <a:avLst/>
          </a:prstGeom>
        </p:spPr>
      </p:pic>
    </p:spTree>
    <p:extLst>
      <p:ext uri="{BB962C8B-B14F-4D97-AF65-F5344CB8AC3E}">
        <p14:creationId xmlns:p14="http://schemas.microsoft.com/office/powerpoint/2010/main" val="245014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95CF66C-0076-46DC-BD0B-364A3CC1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48" y="128750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749B3B75-1D80-4944-984E-57C37321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1035"/>
            <a:ext cx="4356478" cy="29304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3BE81F64-CD20-4DE8-A972-98F2CB4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812" y="4933952"/>
            <a:ext cx="5232936" cy="170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0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3306185" y="2408921"/>
            <a:ext cx="2207849" cy="830997"/>
          </a:xfrm>
          <a:prstGeom prst="rect">
            <a:avLst/>
          </a:prstGeom>
          <a:noFill/>
        </p:spPr>
        <p:txBody>
          <a:bodyPr wrap="none" rtlCol="0">
            <a:spAutoFit/>
          </a:bodyPr>
          <a:lstStyle/>
          <a:p>
            <a:r>
              <a:rPr lang="en-US" sz="4800" b="1" dirty="0" err="1"/>
              <a:t>Termika</a:t>
            </a:r>
            <a:endParaRPr lang="en-US" sz="4800" b="1" dirty="0"/>
          </a:p>
        </p:txBody>
      </p:sp>
    </p:spTree>
    <p:extLst>
      <p:ext uri="{BB962C8B-B14F-4D97-AF65-F5344CB8AC3E}">
        <p14:creationId xmlns:p14="http://schemas.microsoft.com/office/powerpoint/2010/main" val="341535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00B081-E442-4F14-818B-A98B58F73E62}"/>
              </a:ext>
            </a:extLst>
          </p:cNvPr>
          <p:cNvPicPr>
            <a:picLocks noChangeAspect="1"/>
          </p:cNvPicPr>
          <p:nvPr/>
        </p:nvPicPr>
        <p:blipFill>
          <a:blip r:embed="rId2"/>
          <a:stretch>
            <a:fillRect/>
          </a:stretch>
        </p:blipFill>
        <p:spPr>
          <a:xfrm rot="16200000">
            <a:off x="1412396" y="647584"/>
            <a:ext cx="1685824" cy="3216034"/>
          </a:xfrm>
          <a:prstGeom prst="rect">
            <a:avLst/>
          </a:prstGeom>
        </p:spPr>
      </p:pic>
      <p:sp>
        <p:nvSpPr>
          <p:cNvPr id="5" name="Obdélník 4">
            <a:extLst>
              <a:ext uri="{FF2B5EF4-FFF2-40B4-BE49-F238E27FC236}">
                <a16:creationId xmlns:a16="http://schemas.microsoft.com/office/drawing/2014/main" id="{DF4C0A42-8F7C-48A7-AB44-89EF11179378}"/>
              </a:ext>
            </a:extLst>
          </p:cNvPr>
          <p:cNvSpPr/>
          <p:nvPr/>
        </p:nvSpPr>
        <p:spPr>
          <a:xfrm>
            <a:off x="187700" y="238233"/>
            <a:ext cx="8768600" cy="1015663"/>
          </a:xfrm>
          <a:prstGeom prst="rect">
            <a:avLst/>
          </a:prstGeom>
        </p:spPr>
        <p:txBody>
          <a:bodyPr wrap="square">
            <a:spAutoFit/>
          </a:bodyPr>
          <a:lstStyle/>
          <a:p>
            <a:pPr algn="just"/>
            <a:r>
              <a:rPr lang="cs-CZ" sz="2000" dirty="0"/>
              <a:t>Vzduch uvnitř </a:t>
            </a:r>
            <a:r>
              <a:rPr lang="cs-CZ" sz="2000" b="1" dirty="0"/>
              <a:t>balónku</a:t>
            </a:r>
            <a:r>
              <a:rPr lang="cs-CZ" sz="2000" dirty="0"/>
              <a:t> je tlačen gumovými stěnami. Vzduch </a:t>
            </a:r>
            <a:r>
              <a:rPr lang="en-US" sz="2000" dirty="0"/>
              <a:t> </a:t>
            </a:r>
            <a:r>
              <a:rPr lang="cs-CZ" sz="2000" dirty="0"/>
              <a:t>reaguje opačnou silou, takže síly se tak vyrovnávají</a:t>
            </a:r>
            <a:r>
              <a:rPr lang="en-US" sz="2000" dirty="0"/>
              <a:t>. </a:t>
            </a:r>
            <a:r>
              <a:rPr lang="cs-CZ" sz="2000" dirty="0"/>
              <a:t>Pokud se uvolní výpusť balónku</a:t>
            </a:r>
            <a:r>
              <a:rPr lang="en-US" sz="2000" dirty="0"/>
              <a:t>, </a:t>
            </a:r>
            <a:r>
              <a:rPr lang="cs-CZ" sz="2000" dirty="0"/>
              <a:t>vzduch jím uniká a balónek se pohybuje opačným směrem</a:t>
            </a:r>
            <a:r>
              <a:rPr lang="en-US" sz="2000" dirty="0"/>
              <a:t>.</a:t>
            </a:r>
            <a:endParaRPr lang="cs-CZ" sz="2000" dirty="0"/>
          </a:p>
        </p:txBody>
      </p:sp>
      <p:pic>
        <p:nvPicPr>
          <p:cNvPr id="6" name="Obrázek 5">
            <a:extLst>
              <a:ext uri="{FF2B5EF4-FFF2-40B4-BE49-F238E27FC236}">
                <a16:creationId xmlns:a16="http://schemas.microsoft.com/office/drawing/2014/main" id="{88F97636-6EF0-43CC-8CC1-0A7C49230262}"/>
              </a:ext>
            </a:extLst>
          </p:cNvPr>
          <p:cNvPicPr>
            <a:picLocks noChangeAspect="1"/>
          </p:cNvPicPr>
          <p:nvPr/>
        </p:nvPicPr>
        <p:blipFill>
          <a:blip r:embed="rId3"/>
          <a:stretch>
            <a:fillRect/>
          </a:stretch>
        </p:blipFill>
        <p:spPr>
          <a:xfrm>
            <a:off x="5818373" y="1082609"/>
            <a:ext cx="2067099" cy="1926616"/>
          </a:xfrm>
          <a:prstGeom prst="rect">
            <a:avLst/>
          </a:prstGeom>
        </p:spPr>
      </p:pic>
      <p:sp>
        <p:nvSpPr>
          <p:cNvPr id="12" name="TextovéPole 11">
            <a:extLst>
              <a:ext uri="{FF2B5EF4-FFF2-40B4-BE49-F238E27FC236}">
                <a16:creationId xmlns:a16="http://schemas.microsoft.com/office/drawing/2014/main" id="{FE9E6ECC-3253-4B84-9254-84C986FA17D7}"/>
              </a:ext>
            </a:extLst>
          </p:cNvPr>
          <p:cNvSpPr txBox="1"/>
          <p:nvPr/>
        </p:nvSpPr>
        <p:spPr>
          <a:xfrm>
            <a:off x="207430" y="3429000"/>
            <a:ext cx="4499334" cy="707886"/>
          </a:xfrm>
          <a:prstGeom prst="rect">
            <a:avLst/>
          </a:prstGeom>
          <a:noFill/>
        </p:spPr>
        <p:txBody>
          <a:bodyPr wrap="square">
            <a:spAutoFit/>
          </a:bodyPr>
          <a:lstStyle/>
          <a:p>
            <a:r>
              <a:rPr lang="cs-CZ" sz="2000" b="1" dirty="0" err="1"/>
              <a:t>Aeolipile</a:t>
            </a:r>
            <a:r>
              <a:rPr lang="cs-CZ" sz="2000" dirty="0"/>
              <a:t> (</a:t>
            </a:r>
            <a:r>
              <a:rPr lang="cs-CZ" sz="2000" dirty="0" err="1"/>
              <a:t>Heronova</a:t>
            </a:r>
            <a:r>
              <a:rPr lang="cs-CZ" sz="2000" dirty="0"/>
              <a:t> koule) funguje na principu reaktivního parního motoru. </a:t>
            </a:r>
          </a:p>
        </p:txBody>
      </p:sp>
      <p:pic>
        <p:nvPicPr>
          <p:cNvPr id="9220" name="Picture 4" descr="See the source image">
            <a:extLst>
              <a:ext uri="{FF2B5EF4-FFF2-40B4-BE49-F238E27FC236}">
                <a16:creationId xmlns:a16="http://schemas.microsoft.com/office/drawing/2014/main" id="{54D56B50-1283-429A-BA2B-92D6BED42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17" y="4295368"/>
            <a:ext cx="2804583" cy="238821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7EEE745-E012-4E7E-96BB-D13C8B9CFF0D}"/>
              </a:ext>
            </a:extLst>
          </p:cNvPr>
          <p:cNvPicPr>
            <a:picLocks noChangeAspect="1"/>
          </p:cNvPicPr>
          <p:nvPr/>
        </p:nvPicPr>
        <p:blipFill>
          <a:blip r:embed="rId5"/>
          <a:stretch>
            <a:fillRect/>
          </a:stretch>
        </p:blipFill>
        <p:spPr>
          <a:xfrm>
            <a:off x="4137155" y="4470936"/>
            <a:ext cx="2905692" cy="2212649"/>
          </a:xfrm>
          <a:prstGeom prst="rect">
            <a:avLst/>
          </a:prstGeom>
        </p:spPr>
      </p:pic>
      <p:pic>
        <p:nvPicPr>
          <p:cNvPr id="9224" name="Picture 8" descr="See the source image">
            <a:extLst>
              <a:ext uri="{FF2B5EF4-FFF2-40B4-BE49-F238E27FC236}">
                <a16:creationId xmlns:a16="http://schemas.microsoft.com/office/drawing/2014/main" id="{EB025496-D0A5-477F-A917-1D2A0E751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034" y="4470936"/>
            <a:ext cx="1897595" cy="1897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D2A4B1F6-E903-49B8-BE4C-829C72F490DD}"/>
              </a:ext>
            </a:extLst>
          </p:cNvPr>
          <p:cNvSpPr txBox="1"/>
          <p:nvPr/>
        </p:nvSpPr>
        <p:spPr>
          <a:xfrm>
            <a:off x="4747546" y="3429000"/>
            <a:ext cx="4208754" cy="707886"/>
          </a:xfrm>
          <a:prstGeom prst="rect">
            <a:avLst/>
          </a:prstGeom>
          <a:noFill/>
        </p:spPr>
        <p:txBody>
          <a:bodyPr wrap="square">
            <a:spAutoFit/>
          </a:bodyPr>
          <a:lstStyle/>
          <a:p>
            <a:r>
              <a:rPr lang="cs-CZ" sz="2000" b="1" dirty="0"/>
              <a:t>Catherine </a:t>
            </a:r>
            <a:r>
              <a:rPr lang="cs-CZ" sz="2000" b="1" dirty="0" err="1"/>
              <a:t>wheel</a:t>
            </a:r>
            <a:r>
              <a:rPr lang="cs-CZ" sz="2000" b="1" dirty="0"/>
              <a:t> (</a:t>
            </a:r>
            <a:r>
              <a:rPr lang="cs-CZ" sz="2000" b="1" dirty="0" err="1"/>
              <a:t>pinwheel</a:t>
            </a:r>
            <a:r>
              <a:rPr lang="cs-CZ" sz="2000" b="1" dirty="0"/>
              <a:t>) </a:t>
            </a:r>
            <a:r>
              <a:rPr lang="cs-CZ" sz="2000" dirty="0"/>
              <a:t>je druh pyrotechniky. </a:t>
            </a:r>
          </a:p>
        </p:txBody>
      </p:sp>
    </p:spTree>
    <p:extLst>
      <p:ext uri="{BB962C8B-B14F-4D97-AF65-F5344CB8AC3E}">
        <p14:creationId xmlns:p14="http://schemas.microsoft.com/office/powerpoint/2010/main" val="2072202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A17968-39A7-4721-BA20-F5FE6D85486A}"/>
              </a:ext>
            </a:extLst>
          </p:cNvPr>
          <p:cNvSpPr txBox="1"/>
          <p:nvPr/>
        </p:nvSpPr>
        <p:spPr>
          <a:xfrm>
            <a:off x="247650" y="352425"/>
            <a:ext cx="1371600" cy="461665"/>
          </a:xfrm>
          <a:prstGeom prst="rect">
            <a:avLst/>
          </a:prstGeom>
          <a:noFill/>
        </p:spPr>
        <p:txBody>
          <a:bodyPr wrap="square" rtlCol="0">
            <a:spAutoFit/>
          </a:bodyPr>
          <a:lstStyle/>
          <a:p>
            <a:r>
              <a:rPr lang="en-US" sz="2400" b="1" dirty="0" err="1"/>
              <a:t>Teplota</a:t>
            </a:r>
            <a:endParaRPr lang="cs-CZ" sz="2400" b="1" dirty="0"/>
          </a:p>
        </p:txBody>
      </p:sp>
      <p:sp>
        <p:nvSpPr>
          <p:cNvPr id="4" name="TextovéPole 3">
            <a:extLst>
              <a:ext uri="{FF2B5EF4-FFF2-40B4-BE49-F238E27FC236}">
                <a16:creationId xmlns:a16="http://schemas.microsoft.com/office/drawing/2014/main" id="{7ACBB922-0B45-481B-AB3C-16721BCC641A}"/>
              </a:ext>
            </a:extLst>
          </p:cNvPr>
          <p:cNvSpPr txBox="1"/>
          <p:nvPr/>
        </p:nvSpPr>
        <p:spPr>
          <a:xfrm>
            <a:off x="247650" y="934819"/>
            <a:ext cx="8696325" cy="5078313"/>
          </a:xfrm>
          <a:prstGeom prst="rect">
            <a:avLst/>
          </a:prstGeom>
          <a:noFill/>
        </p:spPr>
        <p:txBody>
          <a:bodyPr wrap="square">
            <a:spAutoFit/>
          </a:bodyPr>
          <a:lstStyle/>
          <a:p>
            <a:pPr algn="just"/>
            <a:r>
              <a:rPr lang="cs-CZ" sz="2000" b="1" dirty="0"/>
              <a:t>Teplota</a:t>
            </a:r>
            <a:r>
              <a:rPr lang="cs-CZ" sz="2000" dirty="0"/>
              <a:t> je </a:t>
            </a:r>
            <a:r>
              <a:rPr lang="cs-CZ" sz="2000" u="sng" dirty="0"/>
              <a:t>charakteristika tepelného stavu hmoty</a:t>
            </a:r>
            <a:r>
              <a:rPr lang="cs-CZ" sz="2000" dirty="0"/>
              <a:t>.</a:t>
            </a:r>
            <a:r>
              <a:rPr lang="en-US" sz="2000" dirty="0"/>
              <a:t> V</a:t>
            </a:r>
            <a:r>
              <a:rPr lang="cs-CZ" sz="2000" dirty="0"/>
              <a:t> obecném významu je to vlastnost předmětů a okolí, kterou je člověk schopen vnímat a přiřadit jí pocity studeného, teplého či horkého.</a:t>
            </a:r>
            <a:r>
              <a:rPr lang="en-US" sz="2000" dirty="0"/>
              <a:t> </a:t>
            </a:r>
            <a:r>
              <a:rPr lang="en-US" sz="2000" dirty="0" err="1"/>
              <a:t>Postupně</a:t>
            </a:r>
            <a:r>
              <a:rPr lang="en-US" sz="2000" dirty="0"/>
              <a:t> </a:t>
            </a:r>
            <a:r>
              <a:rPr lang="en-US" sz="2000" dirty="0" err="1"/>
              <a:t>bylo</a:t>
            </a:r>
            <a:r>
              <a:rPr lang="en-US" sz="2000" dirty="0"/>
              <a:t> </a:t>
            </a:r>
            <a:r>
              <a:rPr lang="en-US" sz="2000" dirty="0" err="1"/>
              <a:t>pozorováno</a:t>
            </a:r>
            <a:r>
              <a:rPr lang="en-US" sz="2000" dirty="0"/>
              <a:t>, </a:t>
            </a:r>
            <a:r>
              <a:rPr lang="en-US" sz="2000" dirty="0" err="1"/>
              <a:t>že</a:t>
            </a:r>
            <a:r>
              <a:rPr lang="en-US" sz="2000" dirty="0"/>
              <a:t> </a:t>
            </a:r>
            <a:r>
              <a:rPr lang="en-US" sz="2000" u="sng" dirty="0" err="1"/>
              <a:t>zvýšení</a:t>
            </a:r>
            <a:r>
              <a:rPr lang="en-US" sz="2000" u="sng" dirty="0"/>
              <a:t> </a:t>
            </a:r>
            <a:r>
              <a:rPr lang="en-US" sz="2000" u="sng" dirty="0" err="1"/>
              <a:t>teploty</a:t>
            </a:r>
            <a:r>
              <a:rPr lang="en-US" sz="2000" u="sng" dirty="0"/>
              <a:t> </a:t>
            </a:r>
            <a:r>
              <a:rPr lang="en-US" sz="2000" u="sng" dirty="0" err="1"/>
              <a:t>působí</a:t>
            </a:r>
            <a:r>
              <a:rPr lang="en-US" sz="2000" u="sng" dirty="0"/>
              <a:t> </a:t>
            </a:r>
            <a:r>
              <a:rPr lang="en-US" sz="2000" u="sng" dirty="0" err="1"/>
              <a:t>změnu</a:t>
            </a:r>
            <a:r>
              <a:rPr lang="en-US" sz="2000" u="sng" dirty="0"/>
              <a:t> </a:t>
            </a:r>
            <a:r>
              <a:rPr lang="en-US" sz="2000" u="sng" dirty="0" err="1"/>
              <a:t>rozměrů</a:t>
            </a:r>
            <a:r>
              <a:rPr lang="en-US" sz="2000" u="sng" dirty="0"/>
              <a:t>, </a:t>
            </a:r>
            <a:r>
              <a:rPr lang="en-US" sz="2000" u="sng" dirty="0" err="1"/>
              <a:t>tvaru</a:t>
            </a:r>
            <a:r>
              <a:rPr lang="en-US" sz="2000" u="sng" dirty="0"/>
              <a:t> </a:t>
            </a:r>
            <a:r>
              <a:rPr lang="en-US" sz="2000" u="sng" dirty="0" err="1"/>
              <a:t>nebo</a:t>
            </a:r>
            <a:r>
              <a:rPr lang="en-US" sz="2000" u="sng" dirty="0"/>
              <a:t> </a:t>
            </a:r>
            <a:r>
              <a:rPr lang="en-US" sz="2000" u="sng" dirty="0" err="1"/>
              <a:t>skupenství</a:t>
            </a:r>
            <a:r>
              <a:rPr lang="en-US" sz="2000" u="sng" dirty="0"/>
              <a:t> </a:t>
            </a:r>
            <a:r>
              <a:rPr lang="en-US" sz="2000" u="sng" dirty="0" err="1"/>
              <a:t>předmětů</a:t>
            </a:r>
            <a:r>
              <a:rPr lang="en-US" sz="2000" dirty="0"/>
              <a:t>. </a:t>
            </a:r>
          </a:p>
          <a:p>
            <a:pPr algn="just"/>
            <a:endParaRPr lang="cs-CZ" sz="800" dirty="0"/>
          </a:p>
          <a:p>
            <a:pPr algn="just"/>
            <a:r>
              <a:rPr lang="cs-CZ" sz="2000" dirty="0"/>
              <a:t>V přírodních a technických vědách a jejich aplikacích je </a:t>
            </a:r>
            <a:r>
              <a:rPr lang="cs-CZ" sz="2000" b="1" dirty="0"/>
              <a:t>t</a:t>
            </a:r>
            <a:r>
              <a:rPr lang="en-US" sz="2000" b="1" dirty="0" err="1"/>
              <a:t>epl</a:t>
            </a:r>
            <a:r>
              <a:rPr lang="cs-CZ" sz="2000" b="1" dirty="0"/>
              <a:t>o</a:t>
            </a:r>
            <a:r>
              <a:rPr lang="en-US" sz="2000" b="1" dirty="0"/>
              <a:t>ta</a:t>
            </a:r>
            <a:r>
              <a:rPr lang="cs-CZ" sz="2000" b="1" dirty="0"/>
              <a:t> </a:t>
            </a:r>
            <a:r>
              <a:rPr lang="cs-CZ" sz="2000" u="sng" dirty="0"/>
              <a:t>skalární intenzivní stavová veličina</a:t>
            </a:r>
            <a:r>
              <a:rPr lang="cs-CZ" sz="2000" dirty="0"/>
              <a:t>, která je vzhledem ke svému pravděpodobnostnímu charakteru vhodná k popisu stavu ustálených makroskopických systémů. Teplota </a:t>
            </a:r>
            <a:r>
              <a:rPr lang="cs-CZ" sz="2000" u="sng" dirty="0"/>
              <a:t>souvisí s vnitřní energií systému</a:t>
            </a:r>
            <a:r>
              <a:rPr lang="cs-CZ" sz="2000" dirty="0"/>
              <a:t>. Nejnižší možnou teplotou je teplota absolutní nuly (0 K; −273,15 °C), ke které se lze libovolně přiblížit, avšak nelze jí dosáhnout.</a:t>
            </a:r>
          </a:p>
          <a:p>
            <a:pPr algn="just"/>
            <a:endParaRPr lang="en-US" sz="800" dirty="0"/>
          </a:p>
          <a:p>
            <a:pPr algn="just"/>
            <a:r>
              <a:rPr lang="cs-CZ" sz="2000" dirty="0"/>
              <a:t>Teplota je </a:t>
            </a:r>
            <a:r>
              <a:rPr lang="cs-CZ" sz="2000" u="sng" dirty="0"/>
              <a:t>základní fyzikální veličinou </a:t>
            </a:r>
            <a:r>
              <a:rPr lang="cs-CZ" sz="2000" dirty="0"/>
              <a:t>soustavy SI s plným názvem termodynamická teplota, jednotkou </a:t>
            </a:r>
            <a:r>
              <a:rPr lang="cs-CZ" sz="2000" b="1" dirty="0"/>
              <a:t>kelvin</a:t>
            </a:r>
            <a:r>
              <a:rPr lang="cs-CZ" sz="2000" dirty="0"/>
              <a:t> (K) a vedlejší jednotkou </a:t>
            </a:r>
            <a:r>
              <a:rPr lang="cs-CZ" sz="2000" b="1" dirty="0"/>
              <a:t>stupeň Celsia </a:t>
            </a:r>
            <a:r>
              <a:rPr lang="cs-CZ" sz="2000" dirty="0"/>
              <a:t>(°C). K měření teploty se používají teploměry.</a:t>
            </a:r>
            <a:endParaRPr lang="en-US" sz="2000" dirty="0"/>
          </a:p>
          <a:p>
            <a:pPr algn="just"/>
            <a:endParaRPr lang="en-US" sz="800" dirty="0"/>
          </a:p>
          <a:p>
            <a:pPr algn="just"/>
            <a:r>
              <a:rPr lang="en-US" sz="2000" b="1" dirty="0"/>
              <a:t>S</a:t>
            </a:r>
            <a:r>
              <a:rPr lang="cs-CZ" sz="2000" b="1" dirty="0" err="1"/>
              <a:t>tupeň</a:t>
            </a:r>
            <a:r>
              <a:rPr lang="cs-CZ" sz="2000" b="1" dirty="0"/>
              <a:t> Celsia</a:t>
            </a:r>
            <a:r>
              <a:rPr lang="en-US" sz="2000" dirty="0"/>
              <a:t>:</a:t>
            </a:r>
            <a:r>
              <a:rPr lang="cs-CZ" sz="2000" dirty="0"/>
              <a:t> teplotní rozdíl 1 °C = 1 K, avšak Celsiova stupnice je posunutá: 0 °C odpovídá přesně 273,15 K, což je přibližná teplota tání ledu, zatímco 100 °C (373,15 K) je přibližná teplota varu vody</a:t>
            </a:r>
            <a:r>
              <a:rPr lang="en-US" sz="2000" dirty="0"/>
              <a:t> (</a:t>
            </a:r>
            <a:r>
              <a:rPr lang="cs-CZ" sz="2000" dirty="0"/>
              <a:t>při tlaku 101,325 </a:t>
            </a:r>
            <a:r>
              <a:rPr lang="cs-CZ" sz="2000" dirty="0" err="1"/>
              <a:t>kPa</a:t>
            </a:r>
            <a:r>
              <a:rPr lang="cs-CZ" sz="2000" dirty="0"/>
              <a:t> = 1 </a:t>
            </a:r>
            <a:r>
              <a:rPr lang="cs-CZ" sz="2000" dirty="0" err="1"/>
              <a:t>atm</a:t>
            </a:r>
            <a:r>
              <a:rPr lang="en-US" sz="2000" dirty="0"/>
              <a:t>)</a:t>
            </a:r>
            <a:r>
              <a:rPr lang="cs-CZ" sz="2000" dirty="0"/>
              <a:t>.</a:t>
            </a:r>
          </a:p>
        </p:txBody>
      </p:sp>
    </p:spTree>
    <p:extLst>
      <p:ext uri="{BB962C8B-B14F-4D97-AF65-F5344CB8AC3E}">
        <p14:creationId xmlns:p14="http://schemas.microsoft.com/office/powerpoint/2010/main" val="169564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0325E47-E13D-4A85-9814-D0F4745D257A}"/>
              </a:ext>
            </a:extLst>
          </p:cNvPr>
          <p:cNvSpPr txBox="1"/>
          <p:nvPr/>
        </p:nvSpPr>
        <p:spPr>
          <a:xfrm>
            <a:off x="178593" y="903517"/>
            <a:ext cx="8786813" cy="1323439"/>
          </a:xfrm>
          <a:prstGeom prst="rect">
            <a:avLst/>
          </a:prstGeom>
          <a:noFill/>
        </p:spPr>
        <p:txBody>
          <a:bodyPr wrap="square">
            <a:spAutoFit/>
          </a:bodyPr>
          <a:lstStyle/>
          <a:p>
            <a:pPr algn="just"/>
            <a:r>
              <a:rPr lang="cs-CZ" altLang="cs-CZ" sz="2000" dirty="0"/>
              <a:t>Fyzikální jev spočívající ve změně rozměrů tělesa při změně jeho teploty nazýváme </a:t>
            </a:r>
            <a:r>
              <a:rPr lang="cs-CZ" altLang="cs-CZ" sz="2000" b="1" dirty="0"/>
              <a:t>teplotní roztažnost</a:t>
            </a:r>
            <a:r>
              <a:rPr lang="cs-CZ" altLang="cs-CZ" sz="2000" dirty="0"/>
              <a:t>. </a:t>
            </a:r>
            <a:r>
              <a:rPr lang="cs-CZ" sz="2000" b="0" i="0" dirty="0">
                <a:solidFill>
                  <a:srgbClr val="2B2B2B"/>
                </a:solidFill>
                <a:effectLst/>
              </a:rPr>
              <a:t>Pokud látce dodáváme teplo, tak na molekulární úrovni tuto energie částice využijí k tomu, že mohou překonat vlivy přitažlivých sil a vzdálí se od sebe. </a:t>
            </a:r>
            <a:endParaRPr lang="cs-CZ" sz="2000" dirty="0"/>
          </a:p>
        </p:txBody>
      </p:sp>
      <p:sp>
        <p:nvSpPr>
          <p:cNvPr id="7" name="TextovéPole 6">
            <a:extLst>
              <a:ext uri="{FF2B5EF4-FFF2-40B4-BE49-F238E27FC236}">
                <a16:creationId xmlns:a16="http://schemas.microsoft.com/office/drawing/2014/main" id="{BB8209FA-F61C-47B3-861F-BA2526AF5316}"/>
              </a:ext>
            </a:extLst>
          </p:cNvPr>
          <p:cNvSpPr txBox="1"/>
          <p:nvPr/>
        </p:nvSpPr>
        <p:spPr>
          <a:xfrm>
            <a:off x="178593" y="2369531"/>
            <a:ext cx="8772526" cy="2246769"/>
          </a:xfrm>
          <a:prstGeom prst="rect">
            <a:avLst/>
          </a:prstGeom>
          <a:noFill/>
        </p:spPr>
        <p:txBody>
          <a:bodyPr wrap="square">
            <a:spAutoFit/>
          </a:bodyPr>
          <a:lstStyle/>
          <a:p>
            <a:pPr algn="just"/>
            <a:r>
              <a:rPr lang="cs-CZ" sz="2000" b="1" dirty="0"/>
              <a:t>Výpočet změny délky</a:t>
            </a:r>
          </a:p>
          <a:p>
            <a:pPr algn="just"/>
            <a:r>
              <a:rPr lang="cs-CZ" sz="2000" b="1" dirty="0"/>
              <a:t> </a:t>
            </a:r>
            <a:r>
              <a:rPr lang="cs-CZ" sz="2000" dirty="0"/>
              <a:t>Pokud se zvýší teplota tělesa délky L</a:t>
            </a:r>
            <a:r>
              <a:rPr lang="cs-CZ" sz="2000" baseline="-25000" dirty="0"/>
              <a:t>0</a:t>
            </a:r>
            <a:r>
              <a:rPr lang="cs-CZ" sz="2000" dirty="0"/>
              <a:t> o teplotní rozdíl </a:t>
            </a:r>
            <a:r>
              <a:rPr lang="el-GR" sz="2000" dirty="0"/>
              <a:t>Δ</a:t>
            </a:r>
            <a:r>
              <a:rPr lang="cs-CZ" sz="2000" dirty="0"/>
              <a:t>T, tak délka L po změně teploty </a:t>
            </a:r>
          </a:p>
          <a:p>
            <a:pPr algn="just"/>
            <a:endParaRPr lang="cs-CZ" sz="2000" dirty="0"/>
          </a:p>
          <a:p>
            <a:pPr algn="just"/>
            <a:endParaRPr lang="cs-CZ" sz="2000" dirty="0"/>
          </a:p>
          <a:p>
            <a:pPr algn="just"/>
            <a:r>
              <a:rPr lang="cs-CZ" sz="2000" dirty="0"/>
              <a:t>kde </a:t>
            </a:r>
            <a:r>
              <a:rPr lang="el-GR" sz="2000" dirty="0"/>
              <a:t>α </a:t>
            </a:r>
            <a:r>
              <a:rPr lang="cs-CZ" sz="2000" dirty="0"/>
              <a:t>je teplotní součinitel délkové roztažnosti, T</a:t>
            </a:r>
            <a:r>
              <a:rPr lang="cs-CZ" sz="2000" baseline="-25000" dirty="0"/>
              <a:t>K</a:t>
            </a:r>
            <a:r>
              <a:rPr lang="cs-CZ" sz="2000" dirty="0"/>
              <a:t> je teplota na konci a T</a:t>
            </a:r>
            <a:r>
              <a:rPr lang="cs-CZ" sz="2000" baseline="-25000" dirty="0"/>
              <a:t>S</a:t>
            </a:r>
            <a:r>
              <a:rPr lang="cs-CZ" sz="2000" dirty="0"/>
              <a:t> je teplota na začátku teplotní změny. </a:t>
            </a:r>
          </a:p>
        </p:txBody>
      </p:sp>
      <p:pic>
        <p:nvPicPr>
          <p:cNvPr id="9" name="Grafický objekt 8">
            <a:extLst>
              <a:ext uri="{FF2B5EF4-FFF2-40B4-BE49-F238E27FC236}">
                <a16:creationId xmlns:a16="http://schemas.microsoft.com/office/drawing/2014/main" id="{1531F190-EF4A-465A-8221-654C24DF8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024" y="3361779"/>
            <a:ext cx="5813423" cy="291333"/>
          </a:xfrm>
          <a:prstGeom prst="rect">
            <a:avLst/>
          </a:prstGeom>
        </p:spPr>
      </p:pic>
      <p:sp>
        <p:nvSpPr>
          <p:cNvPr id="11" name="TextovéPole 10">
            <a:extLst>
              <a:ext uri="{FF2B5EF4-FFF2-40B4-BE49-F238E27FC236}">
                <a16:creationId xmlns:a16="http://schemas.microsoft.com/office/drawing/2014/main" id="{3FE57A65-2006-405B-8FA2-E3976835E653}"/>
              </a:ext>
            </a:extLst>
          </p:cNvPr>
          <p:cNvSpPr txBox="1"/>
          <p:nvPr/>
        </p:nvSpPr>
        <p:spPr>
          <a:xfrm>
            <a:off x="247650" y="383814"/>
            <a:ext cx="4572000" cy="461665"/>
          </a:xfrm>
          <a:prstGeom prst="rect">
            <a:avLst/>
          </a:prstGeom>
          <a:noFill/>
        </p:spPr>
        <p:txBody>
          <a:bodyPr wrap="square">
            <a:spAutoFit/>
          </a:bodyPr>
          <a:lstStyle/>
          <a:p>
            <a:r>
              <a:rPr lang="cs-CZ" sz="2400" b="1" i="0" dirty="0">
                <a:solidFill>
                  <a:srgbClr val="2B2B2B"/>
                </a:solidFill>
                <a:effectLst/>
              </a:rPr>
              <a:t>Teplotní roztažnost</a:t>
            </a:r>
            <a:endParaRPr lang="cs-CZ" sz="2400" dirty="0"/>
          </a:p>
        </p:txBody>
      </p:sp>
      <p:pic>
        <p:nvPicPr>
          <p:cNvPr id="13" name="Obrázek 12">
            <a:extLst>
              <a:ext uri="{FF2B5EF4-FFF2-40B4-BE49-F238E27FC236}">
                <a16:creationId xmlns:a16="http://schemas.microsoft.com/office/drawing/2014/main" id="{D18836D7-0328-4373-B319-5D12D4438002}"/>
              </a:ext>
            </a:extLst>
          </p:cNvPr>
          <p:cNvPicPr>
            <a:picLocks noChangeAspect="1"/>
          </p:cNvPicPr>
          <p:nvPr/>
        </p:nvPicPr>
        <p:blipFill>
          <a:blip r:embed="rId4"/>
          <a:stretch>
            <a:fillRect/>
          </a:stretch>
        </p:blipFill>
        <p:spPr>
          <a:xfrm>
            <a:off x="247650" y="5084293"/>
            <a:ext cx="2069904" cy="1048510"/>
          </a:xfrm>
          <a:prstGeom prst="rect">
            <a:avLst/>
          </a:prstGeom>
        </p:spPr>
      </p:pic>
      <p:pic>
        <p:nvPicPr>
          <p:cNvPr id="15" name="Obrázek 14">
            <a:extLst>
              <a:ext uri="{FF2B5EF4-FFF2-40B4-BE49-F238E27FC236}">
                <a16:creationId xmlns:a16="http://schemas.microsoft.com/office/drawing/2014/main" id="{AE197E95-7F52-4658-88E3-F76AA90CBD9E}"/>
              </a:ext>
            </a:extLst>
          </p:cNvPr>
          <p:cNvPicPr>
            <a:picLocks noChangeAspect="1"/>
          </p:cNvPicPr>
          <p:nvPr/>
        </p:nvPicPr>
        <p:blipFill>
          <a:blip r:embed="rId5"/>
          <a:stretch>
            <a:fillRect/>
          </a:stretch>
        </p:blipFill>
        <p:spPr>
          <a:xfrm>
            <a:off x="2857501" y="4758875"/>
            <a:ext cx="2887515" cy="1715311"/>
          </a:xfrm>
          <a:prstGeom prst="rect">
            <a:avLst/>
          </a:prstGeom>
        </p:spPr>
      </p:pic>
      <p:pic>
        <p:nvPicPr>
          <p:cNvPr id="17" name="Obrázek 16">
            <a:extLst>
              <a:ext uri="{FF2B5EF4-FFF2-40B4-BE49-F238E27FC236}">
                <a16:creationId xmlns:a16="http://schemas.microsoft.com/office/drawing/2014/main" id="{65F472B1-B3FA-4DC4-8A3A-4E8C28C383AC}"/>
              </a:ext>
            </a:extLst>
          </p:cNvPr>
          <p:cNvPicPr>
            <a:picLocks noChangeAspect="1"/>
          </p:cNvPicPr>
          <p:nvPr/>
        </p:nvPicPr>
        <p:blipFill>
          <a:blip r:embed="rId6"/>
          <a:stretch>
            <a:fillRect/>
          </a:stretch>
        </p:blipFill>
        <p:spPr>
          <a:xfrm>
            <a:off x="6284963" y="4758875"/>
            <a:ext cx="2364581" cy="1628808"/>
          </a:xfrm>
          <a:prstGeom prst="rect">
            <a:avLst/>
          </a:prstGeom>
        </p:spPr>
      </p:pic>
    </p:spTree>
    <p:extLst>
      <p:ext uri="{BB962C8B-B14F-4D97-AF65-F5344CB8AC3E}">
        <p14:creationId xmlns:p14="http://schemas.microsoft.com/office/powerpoint/2010/main" val="3924492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19F9BD5-F639-4D2B-8138-57D1509CE253}"/>
              </a:ext>
            </a:extLst>
          </p:cNvPr>
          <p:cNvSpPr txBox="1"/>
          <p:nvPr/>
        </p:nvSpPr>
        <p:spPr>
          <a:xfrm>
            <a:off x="152400" y="228511"/>
            <a:ext cx="8782050" cy="707886"/>
          </a:xfrm>
          <a:prstGeom prst="rect">
            <a:avLst/>
          </a:prstGeom>
          <a:noFill/>
        </p:spPr>
        <p:txBody>
          <a:bodyPr wrap="square">
            <a:spAutoFit/>
          </a:bodyPr>
          <a:lstStyle/>
          <a:p>
            <a:pPr algn="just"/>
            <a:r>
              <a:rPr lang="cs-CZ" sz="2000" b="1" i="0" dirty="0">
                <a:solidFill>
                  <a:srgbClr val="333333"/>
                </a:solidFill>
                <a:effectLst/>
              </a:rPr>
              <a:t>Eiffelova ocelová věž v</a:t>
            </a:r>
            <a:r>
              <a:rPr lang="cs-CZ" sz="2000" b="0" i="0" dirty="0">
                <a:solidFill>
                  <a:srgbClr val="333333"/>
                </a:solidFill>
                <a:effectLst/>
              </a:rPr>
              <a:t> Paříži (dostavěna roku 1889) má výšku 300 m (včetně antény na vrcholu 324 m), která může vlivem teplot kolísat až o 18 centimetrů.</a:t>
            </a:r>
            <a:endParaRPr lang="cs-CZ" sz="2000" dirty="0"/>
          </a:p>
        </p:txBody>
      </p:sp>
      <p:pic>
        <p:nvPicPr>
          <p:cNvPr id="6146" name="Picture 2">
            <a:extLst>
              <a:ext uri="{FF2B5EF4-FFF2-40B4-BE49-F238E27FC236}">
                <a16:creationId xmlns:a16="http://schemas.microsoft.com/office/drawing/2014/main" id="{82031E45-BD77-4951-A4DA-E340ACC04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08" y="1176336"/>
            <a:ext cx="26098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0F9EA1D-D163-41C2-AB0D-5A2BE3521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71562"/>
            <a:ext cx="3057525" cy="1838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9EA3380-82CF-4E82-8306-C243EB9E8663}"/>
              </a:ext>
            </a:extLst>
          </p:cNvPr>
          <p:cNvSpPr txBox="1"/>
          <p:nvPr/>
        </p:nvSpPr>
        <p:spPr>
          <a:xfrm>
            <a:off x="152400" y="3349850"/>
            <a:ext cx="8715375" cy="1631216"/>
          </a:xfrm>
          <a:prstGeom prst="rect">
            <a:avLst/>
          </a:prstGeom>
          <a:noFill/>
        </p:spPr>
        <p:txBody>
          <a:bodyPr wrap="square">
            <a:spAutoFit/>
          </a:bodyPr>
          <a:lstStyle/>
          <a:p>
            <a:pPr algn="just"/>
            <a:r>
              <a:rPr lang="cs-CZ" sz="2000" b="1" i="0" dirty="0">
                <a:solidFill>
                  <a:srgbClr val="333333"/>
                </a:solidFill>
                <a:effectLst/>
              </a:rPr>
              <a:t>Zdeformované kolejnice </a:t>
            </a:r>
            <a:r>
              <a:rPr lang="cs-CZ" sz="2000" b="0" i="0" dirty="0">
                <a:solidFill>
                  <a:srgbClr val="333333"/>
                </a:solidFill>
                <a:effectLst/>
              </a:rPr>
              <a:t>svědčí o extrémních teplotách okolního prostředí. Relativně běžné teplotní výkyvy kompenzuje </a:t>
            </a:r>
            <a:r>
              <a:rPr lang="cs-CZ" sz="2000" b="1" i="0" dirty="0">
                <a:solidFill>
                  <a:srgbClr val="333333"/>
                </a:solidFill>
                <a:effectLst/>
              </a:rPr>
              <a:t>dilatační spára</a:t>
            </a:r>
            <a:r>
              <a:rPr lang="cs-CZ" sz="2000" b="0" i="0" dirty="0">
                <a:solidFill>
                  <a:srgbClr val="333333"/>
                </a:solidFill>
                <a:effectLst/>
              </a:rPr>
              <a:t>. U železničních kolejnic se mezi každou 8 m kolejnicí nechává mezera 6 mm, zatímco např. mezi kolejnicemi tramvají nebývá (tramvajové kolejnice jsou pokládány do země, kde nejsou teplotní výkyvy tak značné).</a:t>
            </a:r>
            <a:endParaRPr lang="cs-CZ" sz="2000" dirty="0"/>
          </a:p>
        </p:txBody>
      </p:sp>
      <p:pic>
        <p:nvPicPr>
          <p:cNvPr id="6150" name="Picture 6">
            <a:extLst>
              <a:ext uri="{FF2B5EF4-FFF2-40B4-BE49-F238E27FC236}">
                <a16:creationId xmlns:a16="http://schemas.microsoft.com/office/drawing/2014/main" id="{304D72DA-894B-4BCE-87E0-7F3712D10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26494"/>
            <a:ext cx="21526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AE6C70E-64D6-4CA4-80E2-EBA09DC62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5" y="5218564"/>
            <a:ext cx="1863874" cy="13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94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1B66C4-F8A3-471B-8D67-AFE885CF4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1631752"/>
            <a:ext cx="22764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032D4D8-83E2-4569-8B7B-3889A4C7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31602"/>
            <a:ext cx="1800225" cy="2400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24ACD0A-EFFC-46F1-BBDF-A40AC2B9DCFD}"/>
              </a:ext>
            </a:extLst>
          </p:cNvPr>
          <p:cNvSpPr txBox="1"/>
          <p:nvPr/>
        </p:nvSpPr>
        <p:spPr>
          <a:xfrm>
            <a:off x="200025" y="308313"/>
            <a:ext cx="6743700" cy="1323439"/>
          </a:xfrm>
          <a:prstGeom prst="rect">
            <a:avLst/>
          </a:prstGeom>
          <a:noFill/>
        </p:spPr>
        <p:txBody>
          <a:bodyPr wrap="square">
            <a:spAutoFit/>
          </a:bodyPr>
          <a:lstStyle/>
          <a:p>
            <a:pPr algn="just"/>
            <a:r>
              <a:rPr lang="cs-CZ" sz="2000" b="0" i="0" dirty="0">
                <a:solidFill>
                  <a:srgbClr val="333333"/>
                </a:solidFill>
                <a:effectLst/>
              </a:rPr>
              <a:t>U </a:t>
            </a:r>
            <a:r>
              <a:rPr lang="cs-CZ" sz="2000" b="1" i="0" dirty="0">
                <a:solidFill>
                  <a:srgbClr val="333333"/>
                </a:solidFill>
                <a:effectLst/>
              </a:rPr>
              <a:t>telefonních nebo elektrických vedení</a:t>
            </a:r>
            <a:r>
              <a:rPr lang="cs-CZ" sz="2000" b="0" i="0" dirty="0">
                <a:solidFill>
                  <a:srgbClr val="333333"/>
                </a:solidFill>
                <a:effectLst/>
              </a:rPr>
              <a:t> se mezi jednotlivými sloupy používá drát daleko delší než je vzdálenost sloupů. Vodiče jsou zejména v parném létě v důsledku tepelné délkové roztažnosti viditelněji </a:t>
            </a:r>
            <a:r>
              <a:rPr lang="cs-CZ" sz="2000" b="1" i="0" dirty="0">
                <a:solidFill>
                  <a:srgbClr val="333333"/>
                </a:solidFill>
                <a:effectLst/>
              </a:rPr>
              <a:t>prověšeny</a:t>
            </a:r>
            <a:r>
              <a:rPr lang="cs-CZ" sz="2000" b="0" i="0" dirty="0">
                <a:solidFill>
                  <a:srgbClr val="333333"/>
                </a:solidFill>
                <a:effectLst/>
              </a:rPr>
              <a:t> než v období mrazů.</a:t>
            </a:r>
            <a:endParaRPr lang="cs-CZ" sz="2000" dirty="0"/>
          </a:p>
        </p:txBody>
      </p:sp>
      <p:sp>
        <p:nvSpPr>
          <p:cNvPr id="9" name="TextovéPole 8">
            <a:extLst>
              <a:ext uri="{FF2B5EF4-FFF2-40B4-BE49-F238E27FC236}">
                <a16:creationId xmlns:a16="http://schemas.microsoft.com/office/drawing/2014/main" id="{941F2862-F89D-4356-A202-DC58EF5CD445}"/>
              </a:ext>
            </a:extLst>
          </p:cNvPr>
          <p:cNvSpPr txBox="1"/>
          <p:nvPr/>
        </p:nvSpPr>
        <p:spPr>
          <a:xfrm>
            <a:off x="200025" y="3283090"/>
            <a:ext cx="8743950" cy="707886"/>
          </a:xfrm>
          <a:prstGeom prst="rect">
            <a:avLst/>
          </a:prstGeom>
          <a:noFill/>
        </p:spPr>
        <p:txBody>
          <a:bodyPr wrap="square">
            <a:spAutoFit/>
          </a:bodyPr>
          <a:lstStyle/>
          <a:p>
            <a:r>
              <a:rPr lang="cs-CZ" sz="2000" b="0" i="0" dirty="0">
                <a:solidFill>
                  <a:srgbClr val="333333"/>
                </a:solidFill>
                <a:effectLst/>
              </a:rPr>
              <a:t>Pro nadzemní i podzemní </a:t>
            </a:r>
            <a:r>
              <a:rPr lang="cs-CZ" sz="2000" b="1" i="0" dirty="0">
                <a:solidFill>
                  <a:srgbClr val="333333"/>
                </a:solidFill>
                <a:effectLst/>
              </a:rPr>
              <a:t>potrubí</a:t>
            </a:r>
            <a:r>
              <a:rPr lang="cs-CZ" sz="2000" b="0" i="0" dirty="0">
                <a:solidFill>
                  <a:srgbClr val="333333"/>
                </a:solidFill>
                <a:effectLst/>
              </a:rPr>
              <a:t> je ochrana proti nadměrné teplotní dilataci řešena pomocí </a:t>
            </a:r>
            <a:r>
              <a:rPr lang="cs-CZ" sz="2000" i="0" dirty="0">
                <a:solidFill>
                  <a:srgbClr val="333333"/>
                </a:solidFill>
                <a:effectLst/>
              </a:rPr>
              <a:t>U-kompenzátorů  </a:t>
            </a:r>
            <a:r>
              <a:rPr lang="cs-CZ" sz="2000" b="0" i="0" dirty="0">
                <a:solidFill>
                  <a:srgbClr val="333333"/>
                </a:solidFill>
                <a:effectLst/>
              </a:rPr>
              <a:t>(dilatačních oblouků).</a:t>
            </a:r>
            <a:endParaRPr lang="cs-CZ" sz="2000" dirty="0"/>
          </a:p>
        </p:txBody>
      </p:sp>
      <p:pic>
        <p:nvPicPr>
          <p:cNvPr id="7174" name="Picture 6">
            <a:extLst>
              <a:ext uri="{FF2B5EF4-FFF2-40B4-BE49-F238E27FC236}">
                <a16:creationId xmlns:a16="http://schemas.microsoft.com/office/drawing/2014/main" id="{E1C12984-7679-499D-B4D9-22778E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4204039"/>
            <a:ext cx="2576512" cy="17213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9D8D7A6-C708-4DD0-A640-5B333ECAF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61000"/>
            <a:ext cx="2371725" cy="166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45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FE38629-01E5-4E6F-A852-A1B5BE563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08" y="2092426"/>
            <a:ext cx="4314712" cy="1132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115191A-AE4D-4DD0-976F-32CF72BC6636}"/>
              </a:ext>
            </a:extLst>
          </p:cNvPr>
          <p:cNvSpPr txBox="1"/>
          <p:nvPr/>
        </p:nvSpPr>
        <p:spPr>
          <a:xfrm>
            <a:off x="195262" y="982375"/>
            <a:ext cx="8753475" cy="1015663"/>
          </a:xfrm>
          <a:prstGeom prst="rect">
            <a:avLst/>
          </a:prstGeom>
          <a:noFill/>
        </p:spPr>
        <p:txBody>
          <a:bodyPr wrap="square">
            <a:spAutoFit/>
          </a:bodyPr>
          <a:lstStyle/>
          <a:p>
            <a:pPr algn="just"/>
            <a:r>
              <a:rPr lang="cs-CZ" sz="2000" b="0" i="0" dirty="0">
                <a:solidFill>
                  <a:srgbClr val="333333"/>
                </a:solidFill>
                <a:effectLst/>
              </a:rPr>
              <a:t>Snýtováním pásků z různých kovů a s různou teplotní délkovou roztažností získáme dvojkov čili </a:t>
            </a:r>
            <a:r>
              <a:rPr lang="cs-CZ" sz="2000" b="1" i="0" dirty="0">
                <a:solidFill>
                  <a:srgbClr val="333333"/>
                </a:solidFill>
                <a:effectLst/>
              </a:rPr>
              <a:t>bimetal</a:t>
            </a:r>
            <a:r>
              <a:rPr lang="cs-CZ" sz="2000" b="0" i="0" dirty="0">
                <a:solidFill>
                  <a:srgbClr val="333333"/>
                </a:solidFill>
                <a:effectLst/>
              </a:rPr>
              <a:t>. </a:t>
            </a:r>
            <a:r>
              <a:rPr lang="cs-CZ" sz="2000" b="0" i="0" dirty="0">
                <a:solidFill>
                  <a:srgbClr val="202122"/>
                </a:solidFill>
                <a:effectLst/>
              </a:rPr>
              <a:t>Vrstva kovu z materiálu s větší tepelnou roztažností se označuje jako </a:t>
            </a:r>
            <a:r>
              <a:rPr lang="cs-CZ" sz="2000" b="1" i="0" dirty="0">
                <a:solidFill>
                  <a:srgbClr val="202122"/>
                </a:solidFill>
                <a:effectLst/>
              </a:rPr>
              <a:t>aktivní</a:t>
            </a:r>
            <a:r>
              <a:rPr lang="cs-CZ" sz="2000" b="0" i="0" dirty="0">
                <a:solidFill>
                  <a:srgbClr val="202122"/>
                </a:solidFill>
                <a:effectLst/>
              </a:rPr>
              <a:t> a vrstva s menší tepelnou roztažností jako </a:t>
            </a:r>
            <a:r>
              <a:rPr lang="cs-CZ" sz="2000" b="1" i="0" dirty="0">
                <a:solidFill>
                  <a:srgbClr val="202122"/>
                </a:solidFill>
                <a:effectLst/>
              </a:rPr>
              <a:t>pasivní</a:t>
            </a:r>
            <a:r>
              <a:rPr lang="cs-CZ" sz="2000" b="0" i="0" dirty="0">
                <a:solidFill>
                  <a:srgbClr val="202122"/>
                </a:solidFill>
                <a:effectLst/>
              </a:rPr>
              <a:t>.</a:t>
            </a:r>
            <a:endParaRPr lang="cs-CZ" sz="2000" dirty="0"/>
          </a:p>
        </p:txBody>
      </p:sp>
      <p:sp>
        <p:nvSpPr>
          <p:cNvPr id="9" name="TextovéPole 8">
            <a:extLst>
              <a:ext uri="{FF2B5EF4-FFF2-40B4-BE49-F238E27FC236}">
                <a16:creationId xmlns:a16="http://schemas.microsoft.com/office/drawing/2014/main" id="{D183E74D-005C-468F-B5FB-709B0A349CA7}"/>
              </a:ext>
            </a:extLst>
          </p:cNvPr>
          <p:cNvSpPr txBox="1"/>
          <p:nvPr/>
        </p:nvSpPr>
        <p:spPr>
          <a:xfrm>
            <a:off x="195262" y="3241647"/>
            <a:ext cx="6748463" cy="1015663"/>
          </a:xfrm>
          <a:prstGeom prst="rect">
            <a:avLst/>
          </a:prstGeom>
          <a:noFill/>
        </p:spPr>
        <p:txBody>
          <a:bodyPr wrap="square">
            <a:spAutoFit/>
          </a:bodyPr>
          <a:lstStyle/>
          <a:p>
            <a:pPr algn="just"/>
            <a:r>
              <a:rPr lang="cs-CZ" sz="2000" b="0" i="0" dirty="0">
                <a:solidFill>
                  <a:srgbClr val="333333"/>
                </a:solidFill>
                <a:effectLst/>
              </a:rPr>
              <a:t>Setkáváme se s ním v regulátorech teploty, např. v žehličce. Zvýšením teploty se bimetal zkroutí a sepne, popř. rozepne kontakty.</a:t>
            </a:r>
            <a:endParaRPr lang="cs-CZ" sz="2000" dirty="0"/>
          </a:p>
        </p:txBody>
      </p:sp>
      <p:sp>
        <p:nvSpPr>
          <p:cNvPr id="7" name="TextovéPole 6">
            <a:extLst>
              <a:ext uri="{FF2B5EF4-FFF2-40B4-BE49-F238E27FC236}">
                <a16:creationId xmlns:a16="http://schemas.microsoft.com/office/drawing/2014/main" id="{C7ECE33F-8EA0-4CAB-915B-A83902BCBF6E}"/>
              </a:ext>
            </a:extLst>
          </p:cNvPr>
          <p:cNvSpPr txBox="1"/>
          <p:nvPr/>
        </p:nvSpPr>
        <p:spPr>
          <a:xfrm>
            <a:off x="323963" y="395644"/>
            <a:ext cx="1168590" cy="461665"/>
          </a:xfrm>
          <a:prstGeom prst="rect">
            <a:avLst/>
          </a:prstGeom>
          <a:noFill/>
        </p:spPr>
        <p:txBody>
          <a:bodyPr wrap="none" rtlCol="0">
            <a:spAutoFit/>
          </a:bodyPr>
          <a:lstStyle/>
          <a:p>
            <a:r>
              <a:rPr lang="cs-CZ" sz="2400" b="1" dirty="0"/>
              <a:t>Bimetal</a:t>
            </a:r>
          </a:p>
        </p:txBody>
      </p:sp>
      <p:sp>
        <p:nvSpPr>
          <p:cNvPr id="8" name="TextovéPole 7">
            <a:extLst>
              <a:ext uri="{FF2B5EF4-FFF2-40B4-BE49-F238E27FC236}">
                <a16:creationId xmlns:a16="http://schemas.microsoft.com/office/drawing/2014/main" id="{E75E6EBD-00BA-481F-84AA-332489A36F4E}"/>
              </a:ext>
            </a:extLst>
          </p:cNvPr>
          <p:cNvSpPr txBox="1"/>
          <p:nvPr/>
        </p:nvSpPr>
        <p:spPr>
          <a:xfrm>
            <a:off x="5943600" y="2056126"/>
            <a:ext cx="1304925" cy="584775"/>
          </a:xfrm>
          <a:prstGeom prst="rect">
            <a:avLst/>
          </a:prstGeom>
          <a:noFill/>
        </p:spPr>
        <p:txBody>
          <a:bodyPr wrap="square" rtlCol="0">
            <a:spAutoFit/>
          </a:bodyPr>
          <a:lstStyle/>
          <a:p>
            <a:r>
              <a:rPr lang="cs-CZ" sz="1600" dirty="0"/>
              <a:t>Bimetalový teploměr</a:t>
            </a:r>
          </a:p>
        </p:txBody>
      </p:sp>
      <p:pic>
        <p:nvPicPr>
          <p:cNvPr id="9222" name="Picture 6">
            <a:extLst>
              <a:ext uri="{FF2B5EF4-FFF2-40B4-BE49-F238E27FC236}">
                <a16:creationId xmlns:a16="http://schemas.microsoft.com/office/drawing/2014/main" id="{0B92EC41-3DDC-4FE2-94D0-E050A93745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3462" y="40481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imetal">
            <a:extLst>
              <a:ext uri="{FF2B5EF4-FFF2-40B4-BE49-F238E27FC236}">
                <a16:creationId xmlns:a16="http://schemas.microsoft.com/office/drawing/2014/main" id="{CFF57C52-212E-497E-B43A-312E2D461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951670"/>
            <a:ext cx="1957387" cy="184681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DD65B4D-86AF-4188-824D-0E3023A29551}"/>
              </a:ext>
            </a:extLst>
          </p:cNvPr>
          <p:cNvPicPr>
            <a:picLocks noChangeAspect="1"/>
          </p:cNvPicPr>
          <p:nvPr/>
        </p:nvPicPr>
        <p:blipFill>
          <a:blip r:embed="rId5"/>
          <a:stretch>
            <a:fillRect/>
          </a:stretch>
        </p:blipFill>
        <p:spPr>
          <a:xfrm>
            <a:off x="3071642" y="4257310"/>
            <a:ext cx="4105351" cy="1751270"/>
          </a:xfrm>
          <a:prstGeom prst="rect">
            <a:avLst/>
          </a:prstGeom>
        </p:spPr>
      </p:pic>
      <p:pic>
        <p:nvPicPr>
          <p:cNvPr id="5" name="Obrázek 4">
            <a:extLst>
              <a:ext uri="{FF2B5EF4-FFF2-40B4-BE49-F238E27FC236}">
                <a16:creationId xmlns:a16="http://schemas.microsoft.com/office/drawing/2014/main" id="{A95E555D-F1B5-4B2A-9FF7-1F26DD946CAA}"/>
              </a:ext>
            </a:extLst>
          </p:cNvPr>
          <p:cNvPicPr>
            <a:picLocks noChangeAspect="1"/>
          </p:cNvPicPr>
          <p:nvPr/>
        </p:nvPicPr>
        <p:blipFill>
          <a:blip r:embed="rId6"/>
          <a:stretch>
            <a:fillRect/>
          </a:stretch>
        </p:blipFill>
        <p:spPr>
          <a:xfrm>
            <a:off x="323963" y="4339693"/>
            <a:ext cx="2577612" cy="2008323"/>
          </a:xfrm>
          <a:prstGeom prst="rect">
            <a:avLst/>
          </a:prstGeom>
        </p:spPr>
      </p:pic>
    </p:spTree>
    <p:extLst>
      <p:ext uri="{BB962C8B-B14F-4D97-AF65-F5344CB8AC3E}">
        <p14:creationId xmlns:p14="http://schemas.microsoft.com/office/powerpoint/2010/main" val="1607236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D88349-99EB-4A44-8AE4-CC90B041B96E}"/>
              </a:ext>
            </a:extLst>
          </p:cNvPr>
          <p:cNvPicPr>
            <a:picLocks noChangeAspect="1"/>
          </p:cNvPicPr>
          <p:nvPr/>
        </p:nvPicPr>
        <p:blipFill>
          <a:blip r:embed="rId2"/>
          <a:stretch>
            <a:fillRect/>
          </a:stretch>
        </p:blipFill>
        <p:spPr>
          <a:xfrm>
            <a:off x="295276" y="1740613"/>
            <a:ext cx="3261991" cy="1943100"/>
          </a:xfrm>
          <a:prstGeom prst="rect">
            <a:avLst/>
          </a:prstGeom>
        </p:spPr>
      </p:pic>
      <p:pic>
        <p:nvPicPr>
          <p:cNvPr id="23554" name="Picture 2" descr="How to Calculate Thermal Stress: 13 Steps - wikiHow">
            <a:extLst>
              <a:ext uri="{FF2B5EF4-FFF2-40B4-BE49-F238E27FC236}">
                <a16:creationId xmlns:a16="http://schemas.microsoft.com/office/drawing/2014/main" id="{851E8334-E792-4E6B-BEE7-AEF1277D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38" y="4001274"/>
            <a:ext cx="6522923" cy="268051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oefficient of Thermal Expansion of Concrete - Structville">
            <a:extLst>
              <a:ext uri="{FF2B5EF4-FFF2-40B4-BE49-F238E27FC236}">
                <a16:creationId xmlns:a16="http://schemas.microsoft.com/office/drawing/2014/main" id="{43C8250E-FA25-4188-9DB4-932B44F76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617" y="918318"/>
            <a:ext cx="5305091" cy="2852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BAD8C59-B691-48F3-AA54-7B37CC3C9DE1}"/>
              </a:ext>
            </a:extLst>
          </p:cNvPr>
          <p:cNvSpPr txBox="1"/>
          <p:nvPr/>
        </p:nvSpPr>
        <p:spPr>
          <a:xfrm>
            <a:off x="542926" y="520004"/>
            <a:ext cx="2552699" cy="707886"/>
          </a:xfrm>
          <a:prstGeom prst="rect">
            <a:avLst/>
          </a:prstGeom>
          <a:noFill/>
        </p:spPr>
        <p:txBody>
          <a:bodyPr wrap="square">
            <a:spAutoFit/>
          </a:bodyPr>
          <a:lstStyle/>
          <a:p>
            <a:r>
              <a:rPr lang="cs-CZ" sz="2000" b="1" i="0" dirty="0">
                <a:effectLst/>
              </a:rPr>
              <a:t>T</a:t>
            </a:r>
            <a:r>
              <a:rPr lang="cs-CZ" sz="2000" b="1" dirty="0"/>
              <a:t>eplotní součinitele délkové roztažnosti</a:t>
            </a:r>
          </a:p>
        </p:txBody>
      </p:sp>
    </p:spTree>
    <p:extLst>
      <p:ext uri="{BB962C8B-B14F-4D97-AF65-F5344CB8AC3E}">
        <p14:creationId xmlns:p14="http://schemas.microsoft.com/office/powerpoint/2010/main" val="2099352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3ECFB15-0CF4-4669-B2E6-CB29ECCFE6F0}"/>
              </a:ext>
            </a:extLst>
          </p:cNvPr>
          <p:cNvSpPr txBox="1"/>
          <p:nvPr/>
        </p:nvSpPr>
        <p:spPr>
          <a:xfrm>
            <a:off x="185735" y="4507069"/>
            <a:ext cx="8705849" cy="1323439"/>
          </a:xfrm>
          <a:prstGeom prst="rect">
            <a:avLst/>
          </a:prstGeom>
          <a:noFill/>
        </p:spPr>
        <p:txBody>
          <a:bodyPr wrap="square">
            <a:spAutoFit/>
          </a:bodyPr>
          <a:lstStyle/>
          <a:p>
            <a:pPr algn="just"/>
            <a:r>
              <a:rPr lang="cs-CZ" sz="2000" b="1" dirty="0"/>
              <a:t>Změna hustoty v závislosti na teplotě</a:t>
            </a:r>
            <a:r>
              <a:rPr lang="cs-CZ" sz="2000" dirty="0"/>
              <a:t> </a:t>
            </a:r>
          </a:p>
          <a:p>
            <a:pPr algn="just"/>
            <a:r>
              <a:rPr lang="cs-CZ" sz="2000" dirty="0"/>
              <a:t>Vycházíme z toho, že při změně teploty se nemění hmotnost tělesa. Tím pádem součin objemu a hustoty musí zůstat zachován. Proto </a:t>
            </a:r>
            <a:r>
              <a:rPr lang="cs-CZ" sz="2000" i="0" u="sng" dirty="0">
                <a:solidFill>
                  <a:srgbClr val="2B2B2B"/>
                </a:solidFill>
              </a:rPr>
              <a:t>při kladném teplotním součiniteli objemové roztažnosti hustota látky klesá</a:t>
            </a:r>
            <a:r>
              <a:rPr lang="cs-CZ" sz="2000" b="1" i="0" dirty="0">
                <a:solidFill>
                  <a:srgbClr val="2B2B2B"/>
                </a:solidFill>
                <a:effectLst/>
              </a:rPr>
              <a:t>.</a:t>
            </a:r>
            <a:endParaRPr lang="cs-CZ" sz="2000" dirty="0"/>
          </a:p>
        </p:txBody>
      </p:sp>
      <p:sp>
        <p:nvSpPr>
          <p:cNvPr id="7" name="AutoShape 2">
            <a:extLst>
              <a:ext uri="{FF2B5EF4-FFF2-40B4-BE49-F238E27FC236}">
                <a16:creationId xmlns:a16="http://schemas.microsoft.com/office/drawing/2014/main" id="{2F56DA0F-7D58-41C6-AC1B-575A93340B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Grafický objekt 8">
            <a:extLst>
              <a:ext uri="{FF2B5EF4-FFF2-40B4-BE49-F238E27FC236}">
                <a16:creationId xmlns:a16="http://schemas.microsoft.com/office/drawing/2014/main" id="{BF414FCF-3D54-402B-B020-CAE99FC798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5173" y="5992386"/>
            <a:ext cx="6306974" cy="498217"/>
          </a:xfrm>
          <a:prstGeom prst="rect">
            <a:avLst/>
          </a:prstGeom>
        </p:spPr>
      </p:pic>
      <p:sp>
        <p:nvSpPr>
          <p:cNvPr id="11" name="TextovéPole 10">
            <a:extLst>
              <a:ext uri="{FF2B5EF4-FFF2-40B4-BE49-F238E27FC236}">
                <a16:creationId xmlns:a16="http://schemas.microsoft.com/office/drawing/2014/main" id="{7AB6FA3B-2FDC-4BD1-BA41-6C82EA01FB1F}"/>
              </a:ext>
            </a:extLst>
          </p:cNvPr>
          <p:cNvSpPr txBox="1"/>
          <p:nvPr/>
        </p:nvSpPr>
        <p:spPr>
          <a:xfrm>
            <a:off x="152398" y="185390"/>
            <a:ext cx="8772525" cy="2185214"/>
          </a:xfrm>
          <a:prstGeom prst="rect">
            <a:avLst/>
          </a:prstGeom>
          <a:noFill/>
        </p:spPr>
        <p:txBody>
          <a:bodyPr wrap="square">
            <a:spAutoFit/>
          </a:bodyPr>
          <a:lstStyle/>
          <a:p>
            <a:pPr algn="just"/>
            <a:r>
              <a:rPr lang="cs-CZ" sz="2000" b="1" dirty="0"/>
              <a:t>Teplotní objemová roztažnost</a:t>
            </a:r>
          </a:p>
          <a:p>
            <a:pPr algn="just"/>
            <a:endParaRPr lang="cs-CZ" sz="800" dirty="0"/>
          </a:p>
          <a:p>
            <a:pPr algn="just"/>
            <a:r>
              <a:rPr lang="cs-CZ" sz="2000" dirty="0"/>
              <a:t>Pokud přejdeme do trojrozměrného prostoru, tak i zde látky reagují na změnu teploty změnou svého objemu. </a:t>
            </a:r>
          </a:p>
          <a:p>
            <a:pPr algn="just"/>
            <a:endParaRPr lang="cs-CZ" sz="2000" dirty="0"/>
          </a:p>
          <a:p>
            <a:pPr algn="just"/>
            <a:endParaRPr lang="cs-CZ" sz="800" dirty="0"/>
          </a:p>
          <a:p>
            <a:pPr algn="just"/>
            <a:r>
              <a:rPr lang="cs-CZ" sz="2000" dirty="0"/>
              <a:t>kdy V  je objem po teplotní změně, V</a:t>
            </a:r>
            <a:r>
              <a:rPr lang="cs-CZ" sz="2000" baseline="-25000" dirty="0"/>
              <a:t>0</a:t>
            </a:r>
            <a:r>
              <a:rPr lang="cs-CZ" sz="2000" dirty="0"/>
              <a:t>  je počáteční objem tělesa a β je teplotní součinitel objemové roztažnosti. </a:t>
            </a:r>
            <a:r>
              <a:rPr lang="cs-CZ" altLang="cs-CZ" sz="2000" dirty="0">
                <a:cs typeface="Arial" panose="020B0604020202020204" pitchFamily="34" charset="0"/>
              </a:rPr>
              <a:t>U pevného tělesa z izotropní látky platí: </a:t>
            </a:r>
            <a:r>
              <a:rPr lang="el-GR" altLang="cs-CZ" sz="2000" b="1" dirty="0">
                <a:cs typeface="Arial" panose="020B0604020202020204" pitchFamily="34" charset="0"/>
              </a:rPr>
              <a:t>β</a:t>
            </a:r>
            <a:r>
              <a:rPr lang="cs-CZ" altLang="cs-CZ" sz="2000" b="1" dirty="0">
                <a:cs typeface="Arial" panose="020B0604020202020204" pitchFamily="34" charset="0"/>
              </a:rPr>
              <a:t> </a:t>
            </a:r>
            <a:r>
              <a:rPr lang="en-US" altLang="cs-CZ" sz="2000" b="1" dirty="0">
                <a:cs typeface="Arial" panose="020B0604020202020204" pitchFamily="34" charset="0"/>
              </a:rPr>
              <a:t>≈</a:t>
            </a:r>
            <a:r>
              <a:rPr lang="cs-CZ" altLang="cs-CZ" sz="2000" b="1" dirty="0">
                <a:cs typeface="Arial" panose="020B0604020202020204" pitchFamily="34" charset="0"/>
              </a:rPr>
              <a:t> 3</a:t>
            </a:r>
            <a:r>
              <a:rPr lang="el-GR" altLang="cs-CZ" sz="2000" b="1" dirty="0">
                <a:cs typeface="Arial" panose="020B0604020202020204" pitchFamily="34" charset="0"/>
              </a:rPr>
              <a:t>α</a:t>
            </a:r>
            <a:r>
              <a:rPr lang="cs-CZ" sz="2000" dirty="0"/>
              <a:t>. </a:t>
            </a:r>
          </a:p>
        </p:txBody>
      </p:sp>
      <p:pic>
        <p:nvPicPr>
          <p:cNvPr id="13" name="Grafický objekt 12">
            <a:extLst>
              <a:ext uri="{FF2B5EF4-FFF2-40B4-BE49-F238E27FC236}">
                <a16:creationId xmlns:a16="http://schemas.microsoft.com/office/drawing/2014/main" id="{5EE6902E-5B4F-4482-81DC-1D0A7C170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625" y="1298535"/>
            <a:ext cx="5133976" cy="266699"/>
          </a:xfrm>
          <a:prstGeom prst="rect">
            <a:avLst/>
          </a:prstGeom>
        </p:spPr>
      </p:pic>
      <p:pic>
        <p:nvPicPr>
          <p:cNvPr id="17" name="Obrázek 16">
            <a:extLst>
              <a:ext uri="{FF2B5EF4-FFF2-40B4-BE49-F238E27FC236}">
                <a16:creationId xmlns:a16="http://schemas.microsoft.com/office/drawing/2014/main" id="{13214673-E668-4729-B4A5-BAF52F47235D}"/>
              </a:ext>
            </a:extLst>
          </p:cNvPr>
          <p:cNvPicPr>
            <a:picLocks noChangeAspect="1"/>
          </p:cNvPicPr>
          <p:nvPr/>
        </p:nvPicPr>
        <p:blipFill>
          <a:blip r:embed="rId6"/>
          <a:stretch>
            <a:fillRect/>
          </a:stretch>
        </p:blipFill>
        <p:spPr>
          <a:xfrm>
            <a:off x="7191374" y="2460720"/>
            <a:ext cx="1571623" cy="1835250"/>
          </a:xfrm>
          <a:prstGeom prst="rect">
            <a:avLst/>
          </a:prstGeom>
        </p:spPr>
      </p:pic>
      <p:pic>
        <p:nvPicPr>
          <p:cNvPr id="19" name="Obrázek 18">
            <a:extLst>
              <a:ext uri="{FF2B5EF4-FFF2-40B4-BE49-F238E27FC236}">
                <a16:creationId xmlns:a16="http://schemas.microsoft.com/office/drawing/2014/main" id="{32C6ECEC-4D25-4CEF-8EFD-48DA084BFA3D}"/>
              </a:ext>
            </a:extLst>
          </p:cNvPr>
          <p:cNvPicPr>
            <a:picLocks noChangeAspect="1"/>
          </p:cNvPicPr>
          <p:nvPr/>
        </p:nvPicPr>
        <p:blipFill>
          <a:blip r:embed="rId7"/>
          <a:stretch>
            <a:fillRect/>
          </a:stretch>
        </p:blipFill>
        <p:spPr>
          <a:xfrm>
            <a:off x="4071937" y="2635395"/>
            <a:ext cx="2657475" cy="1485900"/>
          </a:xfrm>
          <a:prstGeom prst="rect">
            <a:avLst/>
          </a:prstGeom>
        </p:spPr>
      </p:pic>
      <p:sp>
        <p:nvSpPr>
          <p:cNvPr id="20" name="TextovéPole 19">
            <a:extLst>
              <a:ext uri="{FF2B5EF4-FFF2-40B4-BE49-F238E27FC236}">
                <a16:creationId xmlns:a16="http://schemas.microsoft.com/office/drawing/2014/main" id="{9E2B44D0-0A3D-4997-A9B0-7CBD15E3987F}"/>
              </a:ext>
            </a:extLst>
          </p:cNvPr>
          <p:cNvSpPr txBox="1"/>
          <p:nvPr/>
        </p:nvSpPr>
        <p:spPr>
          <a:xfrm>
            <a:off x="500059" y="2948566"/>
            <a:ext cx="3424240" cy="1077218"/>
          </a:xfrm>
          <a:prstGeom prst="rect">
            <a:avLst/>
          </a:prstGeom>
          <a:noFill/>
        </p:spPr>
        <p:txBody>
          <a:bodyPr wrap="square" rtlCol="0">
            <a:spAutoFit/>
          </a:bodyPr>
          <a:lstStyle/>
          <a:p>
            <a:pPr algn="just"/>
            <a:r>
              <a:rPr lang="cs-CZ" sz="1600" dirty="0"/>
              <a:t>Objemová roztažnost je problém u cejchovaného laboratorního nádobí. To je zakázáno sušit v sušárně za vyšší teploty. </a:t>
            </a:r>
          </a:p>
        </p:txBody>
      </p:sp>
    </p:spTree>
    <p:extLst>
      <p:ext uri="{BB962C8B-B14F-4D97-AF65-F5344CB8AC3E}">
        <p14:creationId xmlns:p14="http://schemas.microsoft.com/office/powerpoint/2010/main" val="17009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B0E8D7C-CA8C-4F85-BD9F-B3889BC32912}"/>
              </a:ext>
            </a:extLst>
          </p:cNvPr>
          <p:cNvSpPr txBox="1"/>
          <p:nvPr/>
        </p:nvSpPr>
        <p:spPr>
          <a:xfrm>
            <a:off x="277826" y="223104"/>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5FE5285-634A-4019-B5A0-0F853C6DA49D}"/>
              </a:ext>
            </a:extLst>
          </p:cNvPr>
          <p:cNvSpPr txBox="1"/>
          <p:nvPr/>
        </p:nvSpPr>
        <p:spPr>
          <a:xfrm>
            <a:off x="109537" y="753299"/>
            <a:ext cx="8924925" cy="1015663"/>
          </a:xfrm>
          <a:prstGeom prst="rect">
            <a:avLst/>
          </a:prstGeom>
          <a:noFill/>
        </p:spPr>
        <p:txBody>
          <a:bodyPr wrap="square">
            <a:spAutoFit/>
          </a:bodyPr>
          <a:lstStyle/>
          <a:p>
            <a:pPr algn="just"/>
            <a:r>
              <a:rPr lang="cs-CZ" sz="2000" b="0" i="0" dirty="0">
                <a:effectLst/>
              </a:rPr>
              <a:t>Potrubí teplovodu délky 200 m bylo svařované při teplotě 20 </a:t>
            </a:r>
            <a:r>
              <a:rPr lang="cs-CZ" sz="2000" b="0" i="0" baseline="30000" dirty="0">
                <a:effectLst/>
              </a:rPr>
              <a:t>0</a:t>
            </a:r>
            <a:r>
              <a:rPr lang="cs-CZ" sz="2000" b="0" i="0" dirty="0">
                <a:effectLst/>
              </a:rPr>
              <a:t>C. O jakou délku se prodlouží, pokud v provozních podmínkách teplota naroste na 120 </a:t>
            </a:r>
            <a:r>
              <a:rPr lang="cs-CZ" sz="2000" b="0" i="0" baseline="30000" dirty="0">
                <a:effectLst/>
              </a:rPr>
              <a:t>0</a:t>
            </a:r>
            <a:r>
              <a:rPr lang="cs-CZ" sz="2000" b="0" i="0" dirty="0">
                <a:effectLst/>
              </a:rPr>
              <a:t>C? T</a:t>
            </a:r>
            <a:r>
              <a:rPr lang="cs-CZ" sz="2000" dirty="0"/>
              <a:t>eplotní součinitel délkové roztažnosti pro daný materiál je 1,2 . 10</a:t>
            </a:r>
            <a:r>
              <a:rPr lang="cs-CZ" sz="2000" baseline="30000" dirty="0"/>
              <a:t>-5</a:t>
            </a:r>
            <a:r>
              <a:rPr lang="cs-CZ" sz="2000" dirty="0"/>
              <a:t> K</a:t>
            </a:r>
            <a:r>
              <a:rPr lang="cs-CZ" sz="2000" baseline="30000" dirty="0"/>
              <a:t>-1</a:t>
            </a:r>
            <a:r>
              <a:rPr lang="cs-CZ" sz="2000" dirty="0"/>
              <a:t>.</a:t>
            </a:r>
          </a:p>
        </p:txBody>
      </p:sp>
      <p:sp>
        <p:nvSpPr>
          <p:cNvPr id="10" name="TextovéPole 9">
            <a:extLst>
              <a:ext uri="{FF2B5EF4-FFF2-40B4-BE49-F238E27FC236}">
                <a16:creationId xmlns:a16="http://schemas.microsoft.com/office/drawing/2014/main" id="{A5055D1B-F9FE-4AB4-8291-710A92A7BFC0}"/>
              </a:ext>
            </a:extLst>
          </p:cNvPr>
          <p:cNvSpPr txBox="1"/>
          <p:nvPr/>
        </p:nvSpPr>
        <p:spPr>
          <a:xfrm>
            <a:off x="277826" y="1981825"/>
            <a:ext cx="1805302" cy="1323439"/>
          </a:xfrm>
          <a:prstGeom prst="rect">
            <a:avLst/>
          </a:prstGeom>
          <a:noFill/>
        </p:spPr>
        <p:txBody>
          <a:bodyPr wrap="none" rtlCol="0">
            <a:spAutoFit/>
          </a:bodyPr>
          <a:lstStyle/>
          <a:p>
            <a:r>
              <a:rPr lang="cs-CZ" sz="2000" i="1" dirty="0"/>
              <a:t>l</a:t>
            </a:r>
            <a:r>
              <a:rPr lang="cs-CZ" sz="2000" baseline="-25000" dirty="0"/>
              <a:t>0</a:t>
            </a:r>
            <a:r>
              <a:rPr lang="cs-CZ" sz="2000" dirty="0"/>
              <a:t> = 200 m</a:t>
            </a:r>
          </a:p>
          <a:p>
            <a:r>
              <a:rPr lang="cs-CZ" sz="2000" i="1" dirty="0"/>
              <a:t>ΔT</a:t>
            </a:r>
            <a:r>
              <a:rPr lang="cs-CZ" sz="2000" dirty="0"/>
              <a:t> = 100 K</a:t>
            </a:r>
          </a:p>
          <a:p>
            <a:r>
              <a:rPr lang="el-GR" sz="2000" i="1" dirty="0"/>
              <a:t>α</a:t>
            </a:r>
            <a:r>
              <a:rPr lang="cs-CZ" sz="2000" dirty="0"/>
              <a:t> = 1,2 . 10</a:t>
            </a:r>
            <a:r>
              <a:rPr lang="cs-CZ" sz="2000" baseline="30000" dirty="0"/>
              <a:t>-5</a:t>
            </a:r>
            <a:r>
              <a:rPr lang="cs-CZ" sz="2000" dirty="0"/>
              <a:t> K</a:t>
            </a:r>
            <a:r>
              <a:rPr lang="cs-CZ" sz="2000" baseline="30000" dirty="0"/>
              <a:t>-1</a:t>
            </a:r>
          </a:p>
          <a:p>
            <a:r>
              <a:rPr lang="cs-CZ" sz="2000" i="1" dirty="0"/>
              <a:t>l</a:t>
            </a:r>
            <a:r>
              <a:rPr lang="cs-CZ" sz="2000" dirty="0"/>
              <a:t> = ?</a:t>
            </a:r>
          </a:p>
        </p:txBody>
      </p:sp>
      <p:pic>
        <p:nvPicPr>
          <p:cNvPr id="11" name="Obrázek 10">
            <a:extLst>
              <a:ext uri="{FF2B5EF4-FFF2-40B4-BE49-F238E27FC236}">
                <a16:creationId xmlns:a16="http://schemas.microsoft.com/office/drawing/2014/main" id="{CB467DEF-B2D4-495B-B0B7-E979BAD2A484}"/>
              </a:ext>
            </a:extLst>
          </p:cNvPr>
          <p:cNvPicPr>
            <a:picLocks noChangeAspect="1"/>
          </p:cNvPicPr>
          <p:nvPr/>
        </p:nvPicPr>
        <p:blipFill>
          <a:blip r:embed="rId2"/>
          <a:stretch>
            <a:fillRect/>
          </a:stretch>
        </p:blipFill>
        <p:spPr>
          <a:xfrm>
            <a:off x="3151670" y="1981825"/>
            <a:ext cx="4492339" cy="2121383"/>
          </a:xfrm>
          <a:prstGeom prst="rect">
            <a:avLst/>
          </a:prstGeom>
        </p:spPr>
      </p:pic>
      <p:pic>
        <p:nvPicPr>
          <p:cNvPr id="12" name="Obrázek 11">
            <a:extLst>
              <a:ext uri="{FF2B5EF4-FFF2-40B4-BE49-F238E27FC236}">
                <a16:creationId xmlns:a16="http://schemas.microsoft.com/office/drawing/2014/main" id="{34CB0157-C964-4A99-A303-6BD3916704E9}"/>
              </a:ext>
            </a:extLst>
          </p:cNvPr>
          <p:cNvPicPr>
            <a:picLocks noChangeAspect="1"/>
          </p:cNvPicPr>
          <p:nvPr/>
        </p:nvPicPr>
        <p:blipFill>
          <a:blip r:embed="rId3"/>
          <a:stretch>
            <a:fillRect/>
          </a:stretch>
        </p:blipFill>
        <p:spPr>
          <a:xfrm>
            <a:off x="8187326" y="3952646"/>
            <a:ext cx="771134" cy="2920960"/>
          </a:xfrm>
          <a:prstGeom prst="rect">
            <a:avLst/>
          </a:prstGeom>
        </p:spPr>
      </p:pic>
      <p:pic>
        <p:nvPicPr>
          <p:cNvPr id="13" name="Obrázek 12">
            <a:extLst>
              <a:ext uri="{FF2B5EF4-FFF2-40B4-BE49-F238E27FC236}">
                <a16:creationId xmlns:a16="http://schemas.microsoft.com/office/drawing/2014/main" id="{6062DC60-4D19-4793-B3C4-49977B850D7E}"/>
              </a:ext>
            </a:extLst>
          </p:cNvPr>
          <p:cNvPicPr>
            <a:picLocks noChangeAspect="1"/>
          </p:cNvPicPr>
          <p:nvPr/>
        </p:nvPicPr>
        <p:blipFill>
          <a:blip r:embed="rId4"/>
          <a:stretch>
            <a:fillRect/>
          </a:stretch>
        </p:blipFill>
        <p:spPr>
          <a:xfrm>
            <a:off x="7609332" y="3952646"/>
            <a:ext cx="715912" cy="2850634"/>
          </a:xfrm>
          <a:prstGeom prst="rect">
            <a:avLst/>
          </a:prstGeom>
        </p:spPr>
      </p:pic>
      <p:sp>
        <p:nvSpPr>
          <p:cNvPr id="14" name="TextovéPole 13">
            <a:extLst>
              <a:ext uri="{FF2B5EF4-FFF2-40B4-BE49-F238E27FC236}">
                <a16:creationId xmlns:a16="http://schemas.microsoft.com/office/drawing/2014/main" id="{4BB38280-80F1-41B9-9D1D-7CAAF357938F}"/>
              </a:ext>
            </a:extLst>
          </p:cNvPr>
          <p:cNvSpPr txBox="1"/>
          <p:nvPr/>
        </p:nvSpPr>
        <p:spPr>
          <a:xfrm>
            <a:off x="185540" y="4654635"/>
            <a:ext cx="2699457" cy="461665"/>
          </a:xfrm>
          <a:prstGeom prst="rect">
            <a:avLst/>
          </a:prstGeom>
          <a:noFill/>
        </p:spPr>
        <p:txBody>
          <a:bodyPr wrap="none" rtlCol="0">
            <a:spAutoFit/>
          </a:bodyPr>
          <a:lstStyle/>
          <a:p>
            <a:r>
              <a:rPr lang="en-US" sz="2400" b="1" dirty="0" err="1"/>
              <a:t>Dilata</a:t>
            </a:r>
            <a:r>
              <a:rPr lang="cs-CZ" sz="2400" b="1" dirty="0"/>
              <a:t>ční</a:t>
            </a:r>
            <a:r>
              <a:rPr lang="en-US" sz="2400" b="1" dirty="0"/>
              <a:t> </a:t>
            </a:r>
            <a:r>
              <a:rPr lang="en-US" sz="2400" b="1" dirty="0" err="1"/>
              <a:t>teplom</a:t>
            </a:r>
            <a:r>
              <a:rPr lang="cs-CZ" sz="2400" b="1" dirty="0" err="1"/>
              <a:t>ěry</a:t>
            </a:r>
            <a:endParaRPr lang="cs-CZ" sz="2400" b="1" dirty="0"/>
          </a:p>
        </p:txBody>
      </p:sp>
      <p:sp>
        <p:nvSpPr>
          <p:cNvPr id="15" name="TextovéPole 14">
            <a:extLst>
              <a:ext uri="{FF2B5EF4-FFF2-40B4-BE49-F238E27FC236}">
                <a16:creationId xmlns:a16="http://schemas.microsoft.com/office/drawing/2014/main" id="{E1528189-D22A-4F28-AC51-8C5DE36783D4}"/>
              </a:ext>
            </a:extLst>
          </p:cNvPr>
          <p:cNvSpPr txBox="1"/>
          <p:nvPr/>
        </p:nvSpPr>
        <p:spPr>
          <a:xfrm>
            <a:off x="224034" y="5271229"/>
            <a:ext cx="7419975" cy="1015663"/>
          </a:xfrm>
          <a:prstGeom prst="rect">
            <a:avLst/>
          </a:prstGeom>
          <a:noFill/>
        </p:spPr>
        <p:txBody>
          <a:bodyPr wrap="square">
            <a:spAutoFit/>
          </a:bodyPr>
          <a:lstStyle/>
          <a:p>
            <a:r>
              <a:rPr lang="en-US" sz="2000" b="1" dirty="0" err="1"/>
              <a:t>Dilata</a:t>
            </a:r>
            <a:r>
              <a:rPr lang="cs-CZ" sz="2000" b="1" dirty="0"/>
              <a:t>č</a:t>
            </a:r>
            <a:r>
              <a:rPr lang="en-US" sz="2000" b="1" dirty="0"/>
              <a:t>n</a:t>
            </a:r>
            <a:r>
              <a:rPr lang="cs-CZ" sz="2000" b="1" dirty="0"/>
              <a:t>í teploměr</a:t>
            </a:r>
            <a:r>
              <a:rPr lang="en-US" sz="2000" b="1" dirty="0"/>
              <a:t>y </a:t>
            </a:r>
            <a:r>
              <a:rPr lang="en-US" sz="2000" dirty="0" err="1"/>
              <a:t>jsou</a:t>
            </a:r>
            <a:r>
              <a:rPr lang="cs-CZ" sz="2000" dirty="0"/>
              <a:t> založeny na tepelné roztažnosti jednotlivých látek, kdy je objem měrné látky (rtuť, ethanol) závislý na její teplotě (změna rozměru je závislá na dodaném teplu).</a:t>
            </a:r>
          </a:p>
        </p:txBody>
      </p:sp>
    </p:spTree>
    <p:extLst>
      <p:ext uri="{BB962C8B-B14F-4D97-AF65-F5344CB8AC3E}">
        <p14:creationId xmlns:p14="http://schemas.microsoft.com/office/powerpoint/2010/main" val="119364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DF07E-75F8-40E3-8066-737B1D0F7C1B}"/>
              </a:ext>
            </a:extLst>
          </p:cNvPr>
          <p:cNvSpPr txBox="1"/>
          <p:nvPr/>
        </p:nvSpPr>
        <p:spPr>
          <a:xfrm>
            <a:off x="200025" y="790575"/>
            <a:ext cx="8858250" cy="1015663"/>
          </a:xfrm>
          <a:prstGeom prst="rect">
            <a:avLst/>
          </a:prstGeom>
          <a:noFill/>
        </p:spPr>
        <p:txBody>
          <a:bodyPr wrap="square" rtlCol="0">
            <a:spAutoFit/>
          </a:bodyPr>
          <a:lstStyle/>
          <a:p>
            <a:r>
              <a:rPr lang="cs-CZ" sz="2000" dirty="0"/>
              <a:t>Zásobník rtuti teploměru lze aproximovat válcem o výšce 1,5 cm a poloměru 0,3 cm, jaký musí být poloměr kapiláry teploměru, aby při změně o 10 °C odpovídala změna výšky rtuťového sloupce v kapiláře 2 cm? Pro rtuť je </a:t>
            </a:r>
            <a:r>
              <a:rPr lang="el-GR" sz="2000" dirty="0"/>
              <a:t>α</a:t>
            </a:r>
            <a:r>
              <a:rPr lang="cs-CZ" sz="2000" dirty="0"/>
              <a:t> = 1,8.10</a:t>
            </a:r>
            <a:r>
              <a:rPr lang="cs-CZ" sz="2000" baseline="30000" dirty="0"/>
              <a:t>-4</a:t>
            </a:r>
            <a:r>
              <a:rPr lang="cs-CZ" sz="2000" dirty="0"/>
              <a:t> K</a:t>
            </a:r>
            <a:r>
              <a:rPr lang="cs-CZ" sz="2000" baseline="30000" dirty="0"/>
              <a:t>-1</a:t>
            </a:r>
            <a:r>
              <a:rPr lang="cs-CZ" sz="2000" dirty="0"/>
              <a:t>. </a:t>
            </a:r>
          </a:p>
        </p:txBody>
      </p:sp>
      <p:sp>
        <p:nvSpPr>
          <p:cNvPr id="5" name="TextovéPole 4">
            <a:extLst>
              <a:ext uri="{FF2B5EF4-FFF2-40B4-BE49-F238E27FC236}">
                <a16:creationId xmlns:a16="http://schemas.microsoft.com/office/drawing/2014/main" id="{EAC2EC1E-07E0-44D6-B05C-E54394089071}"/>
              </a:ext>
            </a:extLst>
          </p:cNvPr>
          <p:cNvSpPr txBox="1"/>
          <p:nvPr/>
        </p:nvSpPr>
        <p:spPr>
          <a:xfrm>
            <a:off x="3353041" y="1914525"/>
            <a:ext cx="2999539" cy="2369880"/>
          </a:xfrm>
          <a:prstGeom prst="rect">
            <a:avLst/>
          </a:prstGeom>
          <a:noFill/>
        </p:spPr>
        <p:txBody>
          <a:bodyPr wrap="none" rtlCol="0">
            <a:spAutoFit/>
          </a:bodyPr>
          <a:lstStyle/>
          <a:p>
            <a:r>
              <a:rPr lang="cs-CZ" dirty="0"/>
              <a:t>V = V</a:t>
            </a:r>
            <a:r>
              <a:rPr lang="cs-CZ" baseline="-25000" dirty="0"/>
              <a:t>0</a:t>
            </a:r>
            <a:r>
              <a:rPr lang="cs-CZ" dirty="0"/>
              <a:t>.</a:t>
            </a:r>
            <a:r>
              <a:rPr lang="en-US" dirty="0"/>
              <a:t>[1 + </a:t>
            </a:r>
            <a:r>
              <a:rPr lang="el-GR" sz="1800" dirty="0"/>
              <a:t>α</a:t>
            </a:r>
            <a:r>
              <a:rPr lang="en-US" dirty="0"/>
              <a:t>.(t - t</a:t>
            </a:r>
            <a:r>
              <a:rPr lang="en-US" baseline="-25000" dirty="0"/>
              <a:t>0</a:t>
            </a:r>
            <a:r>
              <a:rPr lang="en-US" dirty="0"/>
              <a:t>)]</a:t>
            </a:r>
            <a:r>
              <a:rPr lang="cs-CZ" dirty="0"/>
              <a:t> </a:t>
            </a:r>
            <a:endParaRPr lang="en-US" dirty="0"/>
          </a:p>
          <a:p>
            <a:endParaRPr lang="en-US" sz="800" dirty="0"/>
          </a:p>
          <a:p>
            <a:r>
              <a:rPr lang="en-US" dirty="0"/>
              <a:t>(V – V</a:t>
            </a:r>
            <a:r>
              <a:rPr lang="en-US" baseline="-25000" dirty="0"/>
              <a:t>0</a:t>
            </a:r>
            <a:r>
              <a:rPr lang="en-US" dirty="0"/>
              <a:t>)/V</a:t>
            </a:r>
            <a:r>
              <a:rPr lang="en-US" baseline="-25000" dirty="0"/>
              <a:t>0</a:t>
            </a:r>
            <a:r>
              <a:rPr lang="en-US" dirty="0"/>
              <a:t> = </a:t>
            </a:r>
            <a:r>
              <a:rPr lang="el-GR" sz="1800" dirty="0"/>
              <a:t>α</a:t>
            </a:r>
            <a:r>
              <a:rPr lang="en-US" dirty="0"/>
              <a:t>.(t - t</a:t>
            </a:r>
            <a:r>
              <a:rPr lang="en-US" baseline="-25000" dirty="0"/>
              <a:t>0</a:t>
            </a:r>
            <a:r>
              <a:rPr lang="en-US" dirty="0"/>
              <a:t>)</a:t>
            </a:r>
          </a:p>
          <a:p>
            <a:endParaRPr lang="en-US" sz="800" dirty="0"/>
          </a:p>
          <a:p>
            <a:r>
              <a:rPr lang="en-US" dirty="0" err="1"/>
              <a:t>Δh</a:t>
            </a:r>
            <a:r>
              <a:rPr lang="en-US" dirty="0"/>
              <a:t>.</a:t>
            </a:r>
            <a:r>
              <a:rPr lang="el-GR" dirty="0"/>
              <a:t>π</a:t>
            </a:r>
            <a:r>
              <a:rPr lang="en-US" dirty="0"/>
              <a:t>.r</a:t>
            </a:r>
            <a:r>
              <a:rPr lang="en-US" baseline="30000" dirty="0"/>
              <a:t>2</a:t>
            </a:r>
            <a:r>
              <a:rPr lang="en-US" dirty="0"/>
              <a:t> / l.</a:t>
            </a:r>
            <a:r>
              <a:rPr lang="el-GR" dirty="0"/>
              <a:t> π</a:t>
            </a:r>
            <a:r>
              <a:rPr lang="en-US" dirty="0"/>
              <a:t>.r</a:t>
            </a:r>
            <a:r>
              <a:rPr lang="en-US" baseline="-25000" dirty="0"/>
              <a:t>0</a:t>
            </a:r>
            <a:r>
              <a:rPr lang="en-US" baseline="30000" dirty="0"/>
              <a:t>2</a:t>
            </a:r>
            <a:r>
              <a:rPr lang="en-US" dirty="0"/>
              <a:t> = </a:t>
            </a:r>
            <a:r>
              <a:rPr lang="el-GR" sz="1800" dirty="0"/>
              <a:t>α</a:t>
            </a:r>
            <a:r>
              <a:rPr lang="en-US" sz="1800" dirty="0"/>
              <a:t>.</a:t>
            </a:r>
            <a:r>
              <a:rPr lang="en-US" dirty="0"/>
              <a:t> </a:t>
            </a:r>
            <a:r>
              <a:rPr lang="en-US" dirty="0" err="1"/>
              <a:t>Δt</a:t>
            </a:r>
            <a:endParaRPr lang="en-US" dirty="0"/>
          </a:p>
          <a:p>
            <a:endParaRPr lang="en-US" sz="800" dirty="0"/>
          </a:p>
          <a:p>
            <a:r>
              <a:rPr lang="en-US" dirty="0"/>
              <a:t>2.</a:t>
            </a:r>
            <a:r>
              <a:rPr lang="el-GR" dirty="0"/>
              <a:t>π</a:t>
            </a:r>
            <a:r>
              <a:rPr lang="en-US" dirty="0"/>
              <a:t>.r</a:t>
            </a:r>
            <a:r>
              <a:rPr lang="en-US" baseline="30000" dirty="0"/>
              <a:t>2</a:t>
            </a:r>
            <a:r>
              <a:rPr lang="en-US" dirty="0"/>
              <a:t> / 1,5.</a:t>
            </a:r>
            <a:r>
              <a:rPr lang="el-GR" dirty="0"/>
              <a:t> π</a:t>
            </a:r>
            <a:r>
              <a:rPr lang="en-US" dirty="0"/>
              <a:t>.r</a:t>
            </a:r>
            <a:r>
              <a:rPr lang="en-US" baseline="-25000" dirty="0"/>
              <a:t>0</a:t>
            </a:r>
            <a:r>
              <a:rPr lang="en-US" baseline="30000" dirty="0"/>
              <a:t>2</a:t>
            </a:r>
            <a:r>
              <a:rPr lang="en-US" dirty="0"/>
              <a:t> = </a:t>
            </a:r>
            <a:r>
              <a:rPr lang="cs-CZ" sz="1800" dirty="0"/>
              <a:t>1,8.10</a:t>
            </a:r>
            <a:r>
              <a:rPr lang="cs-CZ" sz="1800" baseline="30000" dirty="0"/>
              <a:t>-4</a:t>
            </a:r>
            <a:r>
              <a:rPr lang="en-US" sz="1800" dirty="0"/>
              <a:t>.</a:t>
            </a:r>
            <a:r>
              <a:rPr lang="en-US" dirty="0"/>
              <a:t> 10</a:t>
            </a:r>
          </a:p>
          <a:p>
            <a:endParaRPr lang="en-US" sz="800" dirty="0"/>
          </a:p>
          <a:p>
            <a:r>
              <a:rPr lang="en-US" dirty="0"/>
              <a:t>r/r</a:t>
            </a:r>
            <a:r>
              <a:rPr lang="en-US" baseline="-25000" dirty="0"/>
              <a:t>0</a:t>
            </a:r>
            <a:r>
              <a:rPr lang="en-US" dirty="0"/>
              <a:t> = 0,037</a:t>
            </a:r>
          </a:p>
          <a:p>
            <a:endParaRPr lang="en-US" sz="800" dirty="0"/>
          </a:p>
          <a:p>
            <a:r>
              <a:rPr lang="en-US" dirty="0"/>
              <a:t>r = </a:t>
            </a:r>
            <a:r>
              <a:rPr lang="en-US" u="sng" dirty="0"/>
              <a:t>0,11 mm</a:t>
            </a:r>
            <a:endParaRPr lang="cs-CZ" u="sng" dirty="0"/>
          </a:p>
        </p:txBody>
      </p:sp>
      <p:sp>
        <p:nvSpPr>
          <p:cNvPr id="6" name="TextovéPole 5">
            <a:extLst>
              <a:ext uri="{FF2B5EF4-FFF2-40B4-BE49-F238E27FC236}">
                <a16:creationId xmlns:a16="http://schemas.microsoft.com/office/drawing/2014/main" id="{75BB8DD8-AA2E-442B-A066-0F02C59B7D6A}"/>
              </a:ext>
            </a:extLst>
          </p:cNvPr>
          <p:cNvSpPr txBox="1"/>
          <p:nvPr/>
        </p:nvSpPr>
        <p:spPr>
          <a:xfrm>
            <a:off x="409575" y="2171700"/>
            <a:ext cx="1300356" cy="1631216"/>
          </a:xfrm>
          <a:prstGeom prst="rect">
            <a:avLst/>
          </a:prstGeom>
          <a:noFill/>
        </p:spPr>
        <p:txBody>
          <a:bodyPr wrap="none" rtlCol="0">
            <a:spAutoFit/>
          </a:bodyPr>
          <a:lstStyle/>
          <a:p>
            <a:r>
              <a:rPr lang="en-US" sz="2000" dirty="0"/>
              <a:t>l = 1,5 cm</a:t>
            </a:r>
          </a:p>
          <a:p>
            <a:r>
              <a:rPr lang="en-US" sz="2000" dirty="0"/>
              <a:t>r</a:t>
            </a:r>
            <a:r>
              <a:rPr lang="en-US" sz="2000" baseline="-25000" dirty="0"/>
              <a:t>0</a:t>
            </a:r>
            <a:r>
              <a:rPr lang="en-US" sz="2000" dirty="0"/>
              <a:t> = 0,3 cm</a:t>
            </a:r>
          </a:p>
          <a:p>
            <a:r>
              <a:rPr lang="en-US" sz="2000" dirty="0" err="1"/>
              <a:t>Δt</a:t>
            </a:r>
            <a:r>
              <a:rPr lang="en-US" sz="2000" dirty="0"/>
              <a:t> = </a:t>
            </a:r>
            <a:r>
              <a:rPr lang="cs-CZ" sz="2000" dirty="0"/>
              <a:t>10 °C</a:t>
            </a:r>
            <a:endParaRPr lang="en-US" sz="2000" dirty="0"/>
          </a:p>
          <a:p>
            <a:r>
              <a:rPr lang="en-US" sz="2000" dirty="0" err="1"/>
              <a:t>Δh</a:t>
            </a:r>
            <a:r>
              <a:rPr lang="en-US" sz="2000" dirty="0"/>
              <a:t> = 2 cm</a:t>
            </a:r>
          </a:p>
          <a:p>
            <a:r>
              <a:rPr lang="en-US" sz="2000" dirty="0"/>
              <a:t>r = ?</a:t>
            </a:r>
            <a:endParaRPr lang="cs-CZ" sz="2000" dirty="0"/>
          </a:p>
        </p:txBody>
      </p:sp>
      <p:grpSp>
        <p:nvGrpSpPr>
          <p:cNvPr id="9" name="Skupina 8">
            <a:extLst>
              <a:ext uri="{FF2B5EF4-FFF2-40B4-BE49-F238E27FC236}">
                <a16:creationId xmlns:a16="http://schemas.microsoft.com/office/drawing/2014/main" id="{3D400C4C-5A25-4FCF-8CE6-1DBF3C017537}"/>
              </a:ext>
            </a:extLst>
          </p:cNvPr>
          <p:cNvGrpSpPr/>
          <p:nvPr/>
        </p:nvGrpSpPr>
        <p:grpSpPr>
          <a:xfrm>
            <a:off x="7010102" y="2171700"/>
            <a:ext cx="619124" cy="2188309"/>
            <a:chOff x="8086724" y="2609849"/>
            <a:chExt cx="257175" cy="1533525"/>
          </a:xfrm>
        </p:grpSpPr>
        <p:sp>
          <p:nvSpPr>
            <p:cNvPr id="7" name="Obdélník 6">
              <a:extLst>
                <a:ext uri="{FF2B5EF4-FFF2-40B4-BE49-F238E27FC236}">
                  <a16:creationId xmlns:a16="http://schemas.microsoft.com/office/drawing/2014/main" id="{53866E32-7C2A-4706-9BDD-6CDB71C2F043}"/>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ADD4FB3-52BD-4D8E-87E7-DAB88572CEB4}"/>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 name="Skupina 13">
            <a:extLst>
              <a:ext uri="{FF2B5EF4-FFF2-40B4-BE49-F238E27FC236}">
                <a16:creationId xmlns:a16="http://schemas.microsoft.com/office/drawing/2014/main" id="{AAD2A6CA-0989-46C0-9CE0-206EC3410503}"/>
              </a:ext>
            </a:extLst>
          </p:cNvPr>
          <p:cNvGrpSpPr/>
          <p:nvPr/>
        </p:nvGrpSpPr>
        <p:grpSpPr>
          <a:xfrm>
            <a:off x="8160628" y="2171700"/>
            <a:ext cx="619124" cy="2217955"/>
            <a:chOff x="8210549" y="2269391"/>
            <a:chExt cx="257175" cy="1533525"/>
          </a:xfrm>
        </p:grpSpPr>
        <p:grpSp>
          <p:nvGrpSpPr>
            <p:cNvPr id="10" name="Skupina 9">
              <a:extLst>
                <a:ext uri="{FF2B5EF4-FFF2-40B4-BE49-F238E27FC236}">
                  <a16:creationId xmlns:a16="http://schemas.microsoft.com/office/drawing/2014/main" id="{84B2F04E-88DE-4D66-ACC7-9FB07F92566A}"/>
                </a:ext>
              </a:extLst>
            </p:cNvPr>
            <p:cNvGrpSpPr/>
            <p:nvPr/>
          </p:nvGrpSpPr>
          <p:grpSpPr>
            <a:xfrm>
              <a:off x="8210549" y="2269391"/>
              <a:ext cx="257175" cy="1533525"/>
              <a:chOff x="8086724" y="2609849"/>
              <a:chExt cx="257175" cy="1533525"/>
            </a:xfrm>
          </p:grpSpPr>
          <p:sp>
            <p:nvSpPr>
              <p:cNvPr id="11" name="Obdélník 10">
                <a:extLst>
                  <a:ext uri="{FF2B5EF4-FFF2-40B4-BE49-F238E27FC236}">
                    <a16:creationId xmlns:a16="http://schemas.microsoft.com/office/drawing/2014/main" id="{3E570A0A-D8E2-493F-AC7C-96FC20FA13C5}"/>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36F45677-A963-44FE-BCE3-E5F843FF7CF1}"/>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Obdélník 12">
              <a:extLst>
                <a:ext uri="{FF2B5EF4-FFF2-40B4-BE49-F238E27FC236}">
                  <a16:creationId xmlns:a16="http://schemas.microsoft.com/office/drawing/2014/main" id="{3927A53E-CA9E-4310-AF82-BF20A3718F7B}"/>
                </a:ext>
              </a:extLst>
            </p:cNvPr>
            <p:cNvSpPr/>
            <p:nvPr/>
          </p:nvSpPr>
          <p:spPr>
            <a:xfrm>
              <a:off x="8286749" y="2838450"/>
              <a:ext cx="104776" cy="34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Pravá složená závorka 14">
            <a:extLst>
              <a:ext uri="{FF2B5EF4-FFF2-40B4-BE49-F238E27FC236}">
                <a16:creationId xmlns:a16="http://schemas.microsoft.com/office/drawing/2014/main" id="{339B7567-152C-49FF-AEEA-79792E3531E5}"/>
              </a:ext>
            </a:extLst>
          </p:cNvPr>
          <p:cNvSpPr/>
          <p:nvPr/>
        </p:nvSpPr>
        <p:spPr>
          <a:xfrm rot="10800000">
            <a:off x="6867143" y="3494207"/>
            <a:ext cx="54557" cy="8658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158FFE50-1536-491C-B9D3-A878E345B099}"/>
              </a:ext>
            </a:extLst>
          </p:cNvPr>
          <p:cNvSpPr txBox="1"/>
          <p:nvPr/>
        </p:nvSpPr>
        <p:spPr>
          <a:xfrm>
            <a:off x="6646416" y="3757265"/>
            <a:ext cx="237566" cy="369332"/>
          </a:xfrm>
          <a:prstGeom prst="rect">
            <a:avLst/>
          </a:prstGeom>
          <a:noFill/>
        </p:spPr>
        <p:txBody>
          <a:bodyPr wrap="none" rtlCol="0">
            <a:spAutoFit/>
          </a:bodyPr>
          <a:lstStyle/>
          <a:p>
            <a:r>
              <a:rPr lang="en-US" sz="1800" dirty="0"/>
              <a:t>l</a:t>
            </a:r>
            <a:endParaRPr lang="cs-CZ" dirty="0"/>
          </a:p>
        </p:txBody>
      </p:sp>
      <p:sp>
        <p:nvSpPr>
          <p:cNvPr id="17" name="Levá složená závorka 16">
            <a:extLst>
              <a:ext uri="{FF2B5EF4-FFF2-40B4-BE49-F238E27FC236}">
                <a16:creationId xmlns:a16="http://schemas.microsoft.com/office/drawing/2014/main" id="{66CF1660-F553-4E4E-AC9F-01E1AF608073}"/>
              </a:ext>
            </a:extLst>
          </p:cNvPr>
          <p:cNvSpPr/>
          <p:nvPr/>
        </p:nvSpPr>
        <p:spPr>
          <a:xfrm rot="16200000">
            <a:off x="7135031" y="4363253"/>
            <a:ext cx="45719" cy="2955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TextovéPole 18">
            <a:extLst>
              <a:ext uri="{FF2B5EF4-FFF2-40B4-BE49-F238E27FC236}">
                <a16:creationId xmlns:a16="http://schemas.microsoft.com/office/drawing/2014/main" id="{B0E05E23-25E6-493B-9FB7-C3BF83EB296A}"/>
              </a:ext>
            </a:extLst>
          </p:cNvPr>
          <p:cNvSpPr txBox="1"/>
          <p:nvPr/>
        </p:nvSpPr>
        <p:spPr>
          <a:xfrm>
            <a:off x="6987679" y="4533900"/>
            <a:ext cx="340422" cy="369332"/>
          </a:xfrm>
          <a:prstGeom prst="rect">
            <a:avLst/>
          </a:prstGeom>
          <a:noFill/>
        </p:spPr>
        <p:txBody>
          <a:bodyPr wrap="square">
            <a:spAutoFit/>
          </a:bodyPr>
          <a:lstStyle/>
          <a:p>
            <a:r>
              <a:rPr lang="en-US" sz="1800" dirty="0"/>
              <a:t>r</a:t>
            </a:r>
            <a:r>
              <a:rPr lang="en-US" sz="1800" baseline="-25000" dirty="0"/>
              <a:t>0</a:t>
            </a:r>
            <a:endParaRPr lang="cs-CZ" dirty="0"/>
          </a:p>
        </p:txBody>
      </p:sp>
      <p:sp>
        <p:nvSpPr>
          <p:cNvPr id="20" name="Levá složená závorka 19">
            <a:extLst>
              <a:ext uri="{FF2B5EF4-FFF2-40B4-BE49-F238E27FC236}">
                <a16:creationId xmlns:a16="http://schemas.microsoft.com/office/drawing/2014/main" id="{6FFC2E58-BB8D-4380-9F3F-260C067C0D37}"/>
              </a:ext>
            </a:extLst>
          </p:cNvPr>
          <p:cNvSpPr/>
          <p:nvPr/>
        </p:nvSpPr>
        <p:spPr>
          <a:xfrm>
            <a:off x="8160626" y="2994737"/>
            <a:ext cx="124769" cy="4817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TextovéPole 21">
            <a:extLst>
              <a:ext uri="{FF2B5EF4-FFF2-40B4-BE49-F238E27FC236}">
                <a16:creationId xmlns:a16="http://schemas.microsoft.com/office/drawing/2014/main" id="{B397A43E-5CF9-4A46-93A9-BE0D180E1712}"/>
              </a:ext>
            </a:extLst>
          </p:cNvPr>
          <p:cNvSpPr txBox="1"/>
          <p:nvPr/>
        </p:nvSpPr>
        <p:spPr>
          <a:xfrm>
            <a:off x="7711744" y="3050967"/>
            <a:ext cx="530876" cy="369332"/>
          </a:xfrm>
          <a:prstGeom prst="rect">
            <a:avLst/>
          </a:prstGeom>
          <a:noFill/>
        </p:spPr>
        <p:txBody>
          <a:bodyPr wrap="square">
            <a:spAutoFit/>
          </a:bodyPr>
          <a:lstStyle/>
          <a:p>
            <a:r>
              <a:rPr lang="en-US" sz="1800" dirty="0" err="1"/>
              <a:t>Δh</a:t>
            </a:r>
            <a:endParaRPr lang="cs-CZ" dirty="0"/>
          </a:p>
        </p:txBody>
      </p:sp>
      <p:sp>
        <p:nvSpPr>
          <p:cNvPr id="23" name="Levá složená závorka 22">
            <a:extLst>
              <a:ext uri="{FF2B5EF4-FFF2-40B4-BE49-F238E27FC236}">
                <a16:creationId xmlns:a16="http://schemas.microsoft.com/office/drawing/2014/main" id="{508E7CC0-29E0-4712-ACB9-151B8BB041D4}"/>
              </a:ext>
            </a:extLst>
          </p:cNvPr>
          <p:cNvSpPr/>
          <p:nvPr/>
        </p:nvSpPr>
        <p:spPr>
          <a:xfrm rot="5400000">
            <a:off x="8375683" y="2020460"/>
            <a:ext cx="47218" cy="11044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F012DA33-12A4-4E2D-91AB-ADA35B70641C}"/>
              </a:ext>
            </a:extLst>
          </p:cNvPr>
          <p:cNvSpPr txBox="1"/>
          <p:nvPr/>
        </p:nvSpPr>
        <p:spPr>
          <a:xfrm>
            <a:off x="8268938" y="1706350"/>
            <a:ext cx="221314" cy="369332"/>
          </a:xfrm>
          <a:prstGeom prst="rect">
            <a:avLst/>
          </a:prstGeom>
          <a:noFill/>
        </p:spPr>
        <p:txBody>
          <a:bodyPr wrap="square">
            <a:spAutoFit/>
          </a:bodyPr>
          <a:lstStyle/>
          <a:p>
            <a:r>
              <a:rPr lang="en-US" sz="1800" dirty="0"/>
              <a:t>r </a:t>
            </a:r>
            <a:endParaRPr lang="cs-CZ" dirty="0"/>
          </a:p>
        </p:txBody>
      </p:sp>
      <p:sp>
        <p:nvSpPr>
          <p:cNvPr id="26" name="TextovéPole 25">
            <a:extLst>
              <a:ext uri="{FF2B5EF4-FFF2-40B4-BE49-F238E27FC236}">
                <a16:creationId xmlns:a16="http://schemas.microsoft.com/office/drawing/2014/main" id="{B6860DD7-792A-4A0F-8AE6-888537CF8D9E}"/>
              </a:ext>
            </a:extLst>
          </p:cNvPr>
          <p:cNvSpPr txBox="1"/>
          <p:nvPr/>
        </p:nvSpPr>
        <p:spPr>
          <a:xfrm>
            <a:off x="200025" y="220623"/>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298511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951" y="322805"/>
            <a:ext cx="3543300" cy="601662"/>
          </a:xfrm>
        </p:spPr>
        <p:txBody>
          <a:bodyPr>
            <a:normAutofit fontScale="90000"/>
          </a:bodyPr>
          <a:lstStyle/>
          <a:p>
            <a:r>
              <a:rPr lang="cs-CZ" sz="2800" b="1" dirty="0">
                <a:latin typeface="+mn-lt"/>
              </a:rPr>
              <a:t>Fyzikální vlastnosti vody</a:t>
            </a:r>
          </a:p>
        </p:txBody>
      </p:sp>
      <p:pic>
        <p:nvPicPr>
          <p:cNvPr id="6146" name="Picture 2" descr="https://forum.tzb-info.cz/docu/diskuze/1131/113183/0002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06212"/>
            <a:ext cx="6819900" cy="401431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EA81BCF-4039-413C-A139-439E4B7DB4DE}"/>
              </a:ext>
            </a:extLst>
          </p:cNvPr>
          <p:cNvPicPr>
            <a:picLocks noChangeAspect="1"/>
          </p:cNvPicPr>
          <p:nvPr/>
        </p:nvPicPr>
        <p:blipFill>
          <a:blip r:embed="rId3"/>
          <a:stretch>
            <a:fillRect/>
          </a:stretch>
        </p:blipFill>
        <p:spPr>
          <a:xfrm>
            <a:off x="209551" y="4476750"/>
            <a:ext cx="1558288" cy="1687512"/>
          </a:xfrm>
          <a:prstGeom prst="rect">
            <a:avLst/>
          </a:prstGeom>
        </p:spPr>
      </p:pic>
      <p:pic>
        <p:nvPicPr>
          <p:cNvPr id="6" name="Obrázek 5">
            <a:extLst>
              <a:ext uri="{FF2B5EF4-FFF2-40B4-BE49-F238E27FC236}">
                <a16:creationId xmlns:a16="http://schemas.microsoft.com/office/drawing/2014/main" id="{0921C87C-0635-4200-A931-0621FDC34EA8}"/>
              </a:ext>
            </a:extLst>
          </p:cNvPr>
          <p:cNvPicPr>
            <a:picLocks noChangeAspect="1"/>
          </p:cNvPicPr>
          <p:nvPr/>
        </p:nvPicPr>
        <p:blipFill>
          <a:blip r:embed="rId4"/>
          <a:stretch>
            <a:fillRect/>
          </a:stretch>
        </p:blipFill>
        <p:spPr>
          <a:xfrm>
            <a:off x="5067300" y="137472"/>
            <a:ext cx="3788878" cy="2560332"/>
          </a:xfrm>
          <a:prstGeom prst="rect">
            <a:avLst/>
          </a:prstGeom>
        </p:spPr>
      </p:pic>
      <p:sp>
        <p:nvSpPr>
          <p:cNvPr id="7" name="TextovéPole 6">
            <a:extLst>
              <a:ext uri="{FF2B5EF4-FFF2-40B4-BE49-F238E27FC236}">
                <a16:creationId xmlns:a16="http://schemas.microsoft.com/office/drawing/2014/main" id="{B18621CB-8504-4923-9E22-D8B4D5D5FCA2}"/>
              </a:ext>
            </a:extLst>
          </p:cNvPr>
          <p:cNvSpPr txBox="1"/>
          <p:nvPr/>
        </p:nvSpPr>
        <p:spPr>
          <a:xfrm>
            <a:off x="287822" y="1339345"/>
            <a:ext cx="4412766" cy="1138773"/>
          </a:xfrm>
          <a:prstGeom prst="rect">
            <a:avLst/>
          </a:prstGeom>
          <a:noFill/>
        </p:spPr>
        <p:txBody>
          <a:bodyPr wrap="square">
            <a:spAutoFit/>
          </a:bodyPr>
          <a:lstStyle/>
          <a:p>
            <a:pPr algn="just"/>
            <a:r>
              <a:rPr lang="cs-CZ" sz="2000" b="0" i="0" dirty="0">
                <a:solidFill>
                  <a:srgbClr val="000000"/>
                </a:solidFill>
                <a:effectLst/>
              </a:rPr>
              <a:t>Přibližná hustota destilované vody se obvykle uvádí 1000 kg/m³ = 1 kg/dm³ = 1 g/cm³ (1 litr vody váží 1 kilogram).</a:t>
            </a:r>
          </a:p>
          <a:p>
            <a:pPr algn="just"/>
            <a:endParaRPr lang="cs-CZ" sz="800" b="0" i="0" dirty="0">
              <a:solidFill>
                <a:srgbClr val="000000"/>
              </a:solidFill>
              <a:effectLst/>
            </a:endParaRPr>
          </a:p>
        </p:txBody>
      </p:sp>
    </p:spTree>
    <p:extLst>
      <p:ext uri="{BB962C8B-B14F-4D97-AF65-F5344CB8AC3E}">
        <p14:creationId xmlns:p14="http://schemas.microsoft.com/office/powerpoint/2010/main" val="221135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59052D6-C596-433E-91DB-4BE2A474DE96}"/>
              </a:ext>
            </a:extLst>
          </p:cNvPr>
          <p:cNvSpPr/>
          <p:nvPr/>
        </p:nvSpPr>
        <p:spPr>
          <a:xfrm>
            <a:off x="163720" y="1087982"/>
            <a:ext cx="4484480" cy="1938992"/>
          </a:xfrm>
          <a:prstGeom prst="rect">
            <a:avLst/>
          </a:prstGeom>
        </p:spPr>
        <p:txBody>
          <a:bodyPr wrap="square">
            <a:spAutoFit/>
          </a:bodyPr>
          <a:lstStyle/>
          <a:p>
            <a:pPr algn="just"/>
            <a:r>
              <a:rPr lang="en-US" sz="2000" b="1" dirty="0" err="1">
                <a:solidFill>
                  <a:srgbClr val="222222"/>
                </a:solidFill>
              </a:rPr>
              <a:t>Parní</a:t>
            </a:r>
            <a:r>
              <a:rPr lang="en-US" sz="2000" b="1" dirty="0">
                <a:solidFill>
                  <a:srgbClr val="222222"/>
                </a:solidFill>
              </a:rPr>
              <a:t> </a:t>
            </a:r>
            <a:r>
              <a:rPr lang="en-US" sz="2000" b="1" dirty="0" err="1">
                <a:solidFill>
                  <a:srgbClr val="222222"/>
                </a:solidFill>
              </a:rPr>
              <a:t>turbína</a:t>
            </a:r>
            <a:r>
              <a:rPr lang="en-US" sz="2000" b="1" dirty="0">
                <a:solidFill>
                  <a:srgbClr val="222222"/>
                </a:solidFill>
              </a:rPr>
              <a:t> </a:t>
            </a:r>
            <a:r>
              <a:rPr lang="en-US" sz="2000" dirty="0">
                <a:solidFill>
                  <a:srgbClr val="222222"/>
                </a:solidFill>
              </a:rPr>
              <a:t>je </a:t>
            </a:r>
            <a:r>
              <a:rPr lang="en-US" sz="2000" dirty="0" err="1">
                <a:solidFill>
                  <a:srgbClr val="222222"/>
                </a:solidFill>
              </a:rPr>
              <a:t>turbína</a:t>
            </a:r>
            <a:r>
              <a:rPr lang="en-US" sz="2000" dirty="0">
                <a:solidFill>
                  <a:srgbClr val="222222"/>
                </a:solidFill>
              </a:rPr>
              <a:t>, </a:t>
            </a:r>
            <a:r>
              <a:rPr lang="en-US" sz="2000" dirty="0" err="1">
                <a:solidFill>
                  <a:srgbClr val="222222"/>
                </a:solidFill>
              </a:rPr>
              <a:t>točivý</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stroj</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převádí</a:t>
            </a:r>
            <a:r>
              <a:rPr lang="en-US" sz="2000" dirty="0">
                <a:solidFill>
                  <a:srgbClr val="222222"/>
                </a:solidFill>
              </a:rPr>
              <a:t> </a:t>
            </a:r>
            <a:r>
              <a:rPr lang="en-US" sz="2000" dirty="0" err="1">
                <a:solidFill>
                  <a:srgbClr val="222222"/>
                </a:solidFill>
              </a:rPr>
              <a:t>tlakovou</a:t>
            </a:r>
            <a:r>
              <a:rPr lang="en-US" sz="2000" dirty="0">
                <a:solidFill>
                  <a:srgbClr val="222222"/>
                </a:solidFill>
              </a:rPr>
              <a:t> a </a:t>
            </a:r>
            <a:r>
              <a:rPr lang="en-US" sz="2000" dirty="0" err="1">
                <a:solidFill>
                  <a:srgbClr val="222222"/>
                </a:solidFill>
              </a:rPr>
              <a:t>kinetickou</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přicházející</a:t>
            </a:r>
            <a:r>
              <a:rPr lang="en-US" sz="2000" dirty="0">
                <a:solidFill>
                  <a:srgbClr val="222222"/>
                </a:solidFill>
              </a:rPr>
              <a:t> z </a:t>
            </a:r>
            <a:r>
              <a:rPr lang="en-US" sz="2000" dirty="0" err="1">
                <a:solidFill>
                  <a:srgbClr val="222222"/>
                </a:solidFill>
              </a:rPr>
              <a:t>generátoru</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tj</a:t>
            </a:r>
            <a:r>
              <a:rPr lang="en-US" sz="2000" dirty="0">
                <a:solidFill>
                  <a:srgbClr val="222222"/>
                </a:solidFill>
              </a:rPr>
              <a:t>. </a:t>
            </a:r>
            <a:r>
              <a:rPr lang="en-US" sz="2000" dirty="0" err="1">
                <a:solidFill>
                  <a:srgbClr val="222222"/>
                </a:solidFill>
              </a:rPr>
              <a:t>parního</a:t>
            </a:r>
            <a:r>
              <a:rPr lang="en-US" sz="2000" dirty="0">
                <a:solidFill>
                  <a:srgbClr val="222222"/>
                </a:solidFill>
              </a:rPr>
              <a:t> </a:t>
            </a:r>
            <a:r>
              <a:rPr lang="en-US" sz="2000" dirty="0" err="1">
                <a:solidFill>
                  <a:srgbClr val="222222"/>
                </a:solidFill>
              </a:rPr>
              <a:t>kotle</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mechanického</a:t>
            </a:r>
            <a:r>
              <a:rPr lang="en-US" sz="2000" dirty="0">
                <a:solidFill>
                  <a:srgbClr val="222222"/>
                </a:solidFill>
              </a:rPr>
              <a:t> </a:t>
            </a:r>
            <a:r>
              <a:rPr lang="en-US" sz="2000" dirty="0" err="1">
                <a:solidFill>
                  <a:srgbClr val="222222"/>
                </a:solidFill>
              </a:rPr>
              <a:t>rotačního</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hřídele</a:t>
            </a:r>
            <a:r>
              <a:rPr lang="en-US" sz="2000" dirty="0">
                <a:solidFill>
                  <a:srgbClr val="222222"/>
                </a:solidFill>
              </a:rPr>
              <a:t>, </a:t>
            </a:r>
            <a:r>
              <a:rPr lang="en-US" sz="2000" dirty="0" err="1">
                <a:solidFill>
                  <a:srgbClr val="222222"/>
                </a:solidFill>
              </a:rPr>
              <a:t>osy</a:t>
            </a:r>
            <a:r>
              <a:rPr lang="en-US" sz="2000" dirty="0">
                <a:solidFill>
                  <a:srgbClr val="222222"/>
                </a:solidFill>
              </a:rPr>
              <a:t> </a:t>
            </a:r>
            <a:r>
              <a:rPr lang="en-US" sz="2000" dirty="0" err="1">
                <a:solidFill>
                  <a:srgbClr val="222222"/>
                </a:solidFill>
              </a:rPr>
              <a:t>stroje</a:t>
            </a:r>
            <a:r>
              <a:rPr lang="en-US" sz="2000" dirty="0">
                <a:solidFill>
                  <a:srgbClr val="222222"/>
                </a:solidFill>
              </a:rPr>
              <a:t>. </a:t>
            </a:r>
          </a:p>
        </p:txBody>
      </p:sp>
      <p:sp>
        <p:nvSpPr>
          <p:cNvPr id="3" name="Obdélník 2">
            <a:extLst>
              <a:ext uri="{FF2B5EF4-FFF2-40B4-BE49-F238E27FC236}">
                <a16:creationId xmlns:a16="http://schemas.microsoft.com/office/drawing/2014/main" id="{AE4155E0-594B-4AE3-9E7B-0D5CB3A9FD21}"/>
              </a:ext>
            </a:extLst>
          </p:cNvPr>
          <p:cNvSpPr/>
          <p:nvPr/>
        </p:nvSpPr>
        <p:spPr>
          <a:xfrm>
            <a:off x="345023" y="302846"/>
            <a:ext cx="1921103" cy="461665"/>
          </a:xfrm>
          <a:prstGeom prst="rect">
            <a:avLst/>
          </a:prstGeom>
        </p:spPr>
        <p:txBody>
          <a:bodyPr wrap="none">
            <a:spAutoFit/>
          </a:bodyPr>
          <a:lstStyle/>
          <a:p>
            <a:r>
              <a:rPr lang="en-US" sz="2400" b="1" dirty="0" err="1">
                <a:solidFill>
                  <a:srgbClr val="222222"/>
                </a:solidFill>
              </a:rPr>
              <a:t>Parní</a:t>
            </a:r>
            <a:r>
              <a:rPr lang="en-US" sz="2400" b="1" dirty="0">
                <a:solidFill>
                  <a:srgbClr val="222222"/>
                </a:solidFill>
              </a:rPr>
              <a:t> </a:t>
            </a:r>
            <a:r>
              <a:rPr lang="en-US" sz="2400" b="1" dirty="0" err="1">
                <a:solidFill>
                  <a:srgbClr val="222222"/>
                </a:solidFill>
              </a:rPr>
              <a:t>turbína</a:t>
            </a:r>
            <a:r>
              <a:rPr lang="en-US" sz="2400" dirty="0">
                <a:solidFill>
                  <a:srgbClr val="222222"/>
                </a:solidFill>
              </a:rPr>
              <a:t> </a:t>
            </a:r>
            <a:endParaRPr lang="en-US" sz="2400" dirty="0"/>
          </a:p>
        </p:txBody>
      </p:sp>
      <p:pic>
        <p:nvPicPr>
          <p:cNvPr id="6" name="Obrázek 5">
            <a:extLst>
              <a:ext uri="{FF2B5EF4-FFF2-40B4-BE49-F238E27FC236}">
                <a16:creationId xmlns:a16="http://schemas.microsoft.com/office/drawing/2014/main" id="{F04DBB58-D9D9-4AAB-A064-982DD2D3C3AA}"/>
              </a:ext>
            </a:extLst>
          </p:cNvPr>
          <p:cNvPicPr>
            <a:picLocks noChangeAspect="1"/>
          </p:cNvPicPr>
          <p:nvPr/>
        </p:nvPicPr>
        <p:blipFill>
          <a:blip r:embed="rId2"/>
          <a:stretch>
            <a:fillRect/>
          </a:stretch>
        </p:blipFill>
        <p:spPr>
          <a:xfrm>
            <a:off x="4864554" y="478466"/>
            <a:ext cx="4178087" cy="4998649"/>
          </a:xfrm>
          <a:prstGeom prst="rect">
            <a:avLst/>
          </a:prstGeom>
        </p:spPr>
      </p:pic>
      <p:sp>
        <p:nvSpPr>
          <p:cNvPr id="10" name="Obdélník 9">
            <a:extLst>
              <a:ext uri="{FF2B5EF4-FFF2-40B4-BE49-F238E27FC236}">
                <a16:creationId xmlns:a16="http://schemas.microsoft.com/office/drawing/2014/main" id="{87F16494-190A-429C-B86E-BAB49C4ECA28}"/>
              </a:ext>
            </a:extLst>
          </p:cNvPr>
          <p:cNvSpPr/>
          <p:nvPr/>
        </p:nvSpPr>
        <p:spPr>
          <a:xfrm>
            <a:off x="253759" y="5800586"/>
            <a:ext cx="8788882" cy="923330"/>
          </a:xfrm>
          <a:prstGeom prst="rect">
            <a:avLst/>
          </a:prstGeom>
        </p:spPr>
        <p:txBody>
          <a:bodyPr wrap="square">
            <a:spAutoFit/>
          </a:bodyPr>
          <a:lstStyle/>
          <a:p>
            <a:pPr algn="just"/>
            <a:r>
              <a:rPr lang="cs-CZ" b="1" dirty="0"/>
              <a:t>Použití:</a:t>
            </a:r>
          </a:p>
          <a:p>
            <a:pPr algn="just"/>
            <a:r>
              <a:rPr lang="en-US" dirty="0"/>
              <a:t> v </a:t>
            </a:r>
            <a:r>
              <a:rPr lang="en-US" dirty="0" err="1"/>
              <a:t>energetice</a:t>
            </a:r>
            <a:r>
              <a:rPr lang="en-US" dirty="0"/>
              <a:t> pro </a:t>
            </a:r>
            <a:r>
              <a:rPr lang="en-US" dirty="0" err="1"/>
              <a:t>pohon</a:t>
            </a:r>
            <a:r>
              <a:rPr lang="en-US" dirty="0"/>
              <a:t> </a:t>
            </a:r>
            <a:r>
              <a:rPr lang="en-US" dirty="0" err="1"/>
              <a:t>alternátoru</a:t>
            </a:r>
            <a:r>
              <a:rPr lang="en-US" dirty="0"/>
              <a:t> </a:t>
            </a:r>
            <a:r>
              <a:rPr lang="en-US" dirty="0" err="1"/>
              <a:t>tepelných</a:t>
            </a:r>
            <a:r>
              <a:rPr lang="en-US" dirty="0"/>
              <a:t> </a:t>
            </a:r>
            <a:r>
              <a:rPr lang="en-US" dirty="0" err="1"/>
              <a:t>elektráren</a:t>
            </a:r>
            <a:r>
              <a:rPr lang="en-US" dirty="0"/>
              <a:t> (</a:t>
            </a:r>
            <a:r>
              <a:rPr lang="en-US" dirty="0" err="1"/>
              <a:t>uhelných</a:t>
            </a:r>
            <a:r>
              <a:rPr lang="en-US" dirty="0"/>
              <a:t> </a:t>
            </a:r>
            <a:r>
              <a:rPr lang="en-US" dirty="0" err="1"/>
              <a:t>nebo</a:t>
            </a:r>
            <a:r>
              <a:rPr lang="en-US" dirty="0"/>
              <a:t> </a:t>
            </a:r>
            <a:r>
              <a:rPr lang="en-US" dirty="0" err="1"/>
              <a:t>jaderných</a:t>
            </a:r>
            <a:r>
              <a:rPr lang="en-US" dirty="0"/>
              <a:t>)</a:t>
            </a:r>
            <a:r>
              <a:rPr lang="cs-CZ" dirty="0"/>
              <a:t> a </a:t>
            </a:r>
            <a:r>
              <a:rPr lang="en-US" dirty="0" err="1"/>
              <a:t>jako</a:t>
            </a:r>
            <a:r>
              <a:rPr lang="en-US" dirty="0"/>
              <a:t> </a:t>
            </a:r>
            <a:r>
              <a:rPr lang="en-US" dirty="0" err="1"/>
              <a:t>lodní</a:t>
            </a:r>
            <a:r>
              <a:rPr lang="en-US" dirty="0"/>
              <a:t> </a:t>
            </a:r>
            <a:r>
              <a:rPr lang="en-US" dirty="0" err="1"/>
              <a:t>pohon</a:t>
            </a:r>
            <a:r>
              <a:rPr lang="en-US" dirty="0"/>
              <a:t> (</a:t>
            </a:r>
            <a:r>
              <a:rPr lang="en-US" dirty="0" err="1"/>
              <a:t>parník</a:t>
            </a:r>
            <a:r>
              <a:rPr lang="en-US" dirty="0"/>
              <a:t>, </a:t>
            </a:r>
            <a:r>
              <a:rPr lang="en-US" dirty="0" err="1"/>
              <a:t>bitevní</a:t>
            </a:r>
            <a:r>
              <a:rPr lang="en-US" dirty="0"/>
              <a:t> </a:t>
            </a:r>
            <a:r>
              <a:rPr lang="en-US" dirty="0" err="1"/>
              <a:t>loď</a:t>
            </a:r>
            <a:r>
              <a:rPr lang="en-US" dirty="0"/>
              <a:t>, </a:t>
            </a:r>
            <a:r>
              <a:rPr lang="en-US" dirty="0" err="1"/>
              <a:t>jaderná</a:t>
            </a:r>
            <a:r>
              <a:rPr lang="en-US" dirty="0"/>
              <a:t> </a:t>
            </a:r>
            <a:r>
              <a:rPr lang="en-US" dirty="0" err="1"/>
              <a:t>ponorka</a:t>
            </a:r>
            <a:r>
              <a:rPr lang="en-US" dirty="0"/>
              <a:t>).</a:t>
            </a:r>
          </a:p>
        </p:txBody>
      </p:sp>
      <p:pic>
        <p:nvPicPr>
          <p:cNvPr id="9" name="Picture 2" descr="Související obrázek">
            <a:extLst>
              <a:ext uri="{FF2B5EF4-FFF2-40B4-BE49-F238E27FC236}">
                <a16:creationId xmlns:a16="http://schemas.microsoft.com/office/drawing/2014/main" id="{790A0595-DCB1-4BA3-9FFE-7B983E569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93" y="3274245"/>
            <a:ext cx="3818554" cy="212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1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5300" y="480050"/>
            <a:ext cx="2257425" cy="496887"/>
          </a:xfrm>
        </p:spPr>
        <p:txBody>
          <a:bodyPr>
            <a:normAutofit/>
          </a:bodyPr>
          <a:lstStyle/>
          <a:p>
            <a:r>
              <a:rPr lang="cs-CZ" sz="2400" b="1" dirty="0">
                <a:latin typeface="+mn-lt"/>
              </a:rPr>
              <a:t>Anomálie vody</a:t>
            </a:r>
          </a:p>
        </p:txBody>
      </p:sp>
      <p:pic>
        <p:nvPicPr>
          <p:cNvPr id="5" name="Picture 6" descr="VÃ½sledek obrÃ¡zku pro water anom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13" y="376237"/>
            <a:ext cx="4191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ater Density Eq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87" y="5410200"/>
            <a:ext cx="3983113"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24210"/>
            <a:ext cx="4419600" cy="4240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 y="1295400"/>
            <a:ext cx="3648076" cy="3477875"/>
          </a:xfrm>
          <a:prstGeom prst="rect">
            <a:avLst/>
          </a:prstGeom>
        </p:spPr>
        <p:txBody>
          <a:bodyPr wrap="square">
            <a:spAutoFit/>
          </a:bodyPr>
          <a:lstStyle/>
          <a:p>
            <a:pPr algn="just"/>
            <a:r>
              <a:rPr lang="cs-CZ" sz="2000" dirty="0">
                <a:cs typeface="Arial" panose="020B0604020202020204" pitchFamily="34" charset="0"/>
              </a:rPr>
              <a:t>Zahříváme-li vodu z 0°C na 4°C, zmenšuje se její objem a její hustota roste. Ve 4°C voda dosahuje max. hustoty 1000 kg na kubický metr. Teprve od teploty 4°C výše se objem vody zvětšuje a hustota se zmenšuje. Tato odlišná závislost teploty a hustoty vody v porovnání s ostatními kapalinami je anomálie vody. </a:t>
            </a:r>
          </a:p>
        </p:txBody>
      </p:sp>
    </p:spTree>
    <p:extLst>
      <p:ext uri="{BB962C8B-B14F-4D97-AF65-F5344CB8AC3E}">
        <p14:creationId xmlns:p14="http://schemas.microsoft.com/office/powerpoint/2010/main" val="1137448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9890E59-BF54-453E-815A-A1EB3426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72" y="240986"/>
            <a:ext cx="3561503" cy="2130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3A86B93-1EB4-44E7-9201-EC874F3CA0AF}"/>
              </a:ext>
            </a:extLst>
          </p:cNvPr>
          <p:cNvSpPr txBox="1"/>
          <p:nvPr/>
        </p:nvSpPr>
        <p:spPr>
          <a:xfrm>
            <a:off x="200025" y="352425"/>
            <a:ext cx="4989058" cy="461665"/>
          </a:xfrm>
          <a:prstGeom prst="rect">
            <a:avLst/>
          </a:prstGeom>
          <a:noFill/>
        </p:spPr>
        <p:txBody>
          <a:bodyPr wrap="none" rtlCol="0">
            <a:spAutoFit/>
          </a:bodyPr>
          <a:lstStyle/>
          <a:p>
            <a:r>
              <a:rPr lang="cs-CZ" sz="2400" b="1" dirty="0"/>
              <a:t>Teplotní závislost povrchového napětí</a:t>
            </a:r>
          </a:p>
        </p:txBody>
      </p:sp>
      <p:sp>
        <p:nvSpPr>
          <p:cNvPr id="7" name="TextovéPole 6">
            <a:extLst>
              <a:ext uri="{FF2B5EF4-FFF2-40B4-BE49-F238E27FC236}">
                <a16:creationId xmlns:a16="http://schemas.microsoft.com/office/drawing/2014/main" id="{1B7E0CFF-7D55-4158-8E75-8C91B4DD4C8D}"/>
              </a:ext>
            </a:extLst>
          </p:cNvPr>
          <p:cNvSpPr txBox="1"/>
          <p:nvPr/>
        </p:nvSpPr>
        <p:spPr>
          <a:xfrm>
            <a:off x="362887" y="1013967"/>
            <a:ext cx="5125471" cy="1015663"/>
          </a:xfrm>
          <a:prstGeom prst="rect">
            <a:avLst/>
          </a:prstGeom>
          <a:noFill/>
        </p:spPr>
        <p:txBody>
          <a:bodyPr wrap="square">
            <a:spAutoFit/>
          </a:bodyPr>
          <a:lstStyle/>
          <a:p>
            <a:r>
              <a:rPr lang="cs-CZ" sz="2000" b="0" i="0" u="sng" dirty="0">
                <a:solidFill>
                  <a:srgbClr val="000000"/>
                </a:solidFill>
                <a:effectLst/>
              </a:rPr>
              <a:t>s rostoucí teplotou povrchové napětí klesá</a:t>
            </a:r>
            <a:r>
              <a:rPr lang="cs-CZ" sz="2000" dirty="0"/>
              <a:t>, v důsledku snižování přitažlivých sil mezi molekulami.</a:t>
            </a:r>
            <a:endParaRPr lang="cs-CZ" sz="2000" u="sng" dirty="0"/>
          </a:p>
        </p:txBody>
      </p:sp>
      <p:sp>
        <p:nvSpPr>
          <p:cNvPr id="2" name="TextovéPole 1">
            <a:extLst>
              <a:ext uri="{FF2B5EF4-FFF2-40B4-BE49-F238E27FC236}">
                <a16:creationId xmlns:a16="http://schemas.microsoft.com/office/drawing/2014/main" id="{2B62E43B-C7F9-4B47-AD07-08CC45F54F01}"/>
              </a:ext>
            </a:extLst>
          </p:cNvPr>
          <p:cNvSpPr txBox="1"/>
          <p:nvPr/>
        </p:nvSpPr>
        <p:spPr>
          <a:xfrm>
            <a:off x="200025" y="2317305"/>
            <a:ext cx="4529317" cy="461665"/>
          </a:xfrm>
          <a:prstGeom prst="rect">
            <a:avLst/>
          </a:prstGeom>
          <a:noFill/>
        </p:spPr>
        <p:txBody>
          <a:bodyPr wrap="none" rtlCol="0">
            <a:spAutoFit/>
          </a:bodyPr>
          <a:lstStyle/>
          <a:p>
            <a:r>
              <a:rPr lang="cs-CZ" sz="2400" b="1" dirty="0"/>
              <a:t>Teplotní závislost viskozity kapalin</a:t>
            </a:r>
          </a:p>
        </p:txBody>
      </p:sp>
      <p:sp>
        <p:nvSpPr>
          <p:cNvPr id="8" name="TextovéPole 7">
            <a:extLst>
              <a:ext uri="{FF2B5EF4-FFF2-40B4-BE49-F238E27FC236}">
                <a16:creationId xmlns:a16="http://schemas.microsoft.com/office/drawing/2014/main" id="{93F00658-4EF1-4943-83E6-23ED2B43B613}"/>
              </a:ext>
            </a:extLst>
          </p:cNvPr>
          <p:cNvSpPr txBox="1"/>
          <p:nvPr/>
        </p:nvSpPr>
        <p:spPr>
          <a:xfrm>
            <a:off x="236147" y="2824959"/>
            <a:ext cx="5525522" cy="707886"/>
          </a:xfrm>
          <a:prstGeom prst="rect">
            <a:avLst/>
          </a:prstGeom>
          <a:noFill/>
        </p:spPr>
        <p:txBody>
          <a:bodyPr wrap="square">
            <a:spAutoFit/>
          </a:bodyPr>
          <a:lstStyle/>
          <a:p>
            <a:r>
              <a:rPr lang="cs-CZ" sz="2000" u="sng" dirty="0"/>
              <a:t>Viskozita </a:t>
            </a:r>
            <a:r>
              <a:rPr lang="cs-CZ" sz="2000" b="1" u="sng" dirty="0"/>
              <a:t>kapalin</a:t>
            </a:r>
            <a:r>
              <a:rPr lang="cs-CZ" sz="2000" u="sng" dirty="0"/>
              <a:t> s rostoucí teplotou klesá</a:t>
            </a:r>
            <a:r>
              <a:rPr lang="cs-CZ" sz="2000" dirty="0"/>
              <a:t>, v důsledku snižování přitažlivých sil mezi molekulami.</a:t>
            </a:r>
          </a:p>
        </p:txBody>
      </p:sp>
      <p:pic>
        <p:nvPicPr>
          <p:cNvPr id="1026" name="Picture 2" descr="See the source image">
            <a:extLst>
              <a:ext uri="{FF2B5EF4-FFF2-40B4-BE49-F238E27FC236}">
                <a16:creationId xmlns:a16="http://schemas.microsoft.com/office/drawing/2014/main" id="{1E8CF0BE-8285-40D4-812E-4CA7D74E9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29" y="4228418"/>
            <a:ext cx="3237779" cy="238745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B39D2FB4-5FDE-4F50-A238-2587D61AA1DC}"/>
              </a:ext>
            </a:extLst>
          </p:cNvPr>
          <p:cNvPicPr>
            <a:picLocks noChangeAspect="1"/>
          </p:cNvPicPr>
          <p:nvPr/>
        </p:nvPicPr>
        <p:blipFill>
          <a:blip r:embed="rId4"/>
          <a:stretch>
            <a:fillRect/>
          </a:stretch>
        </p:blipFill>
        <p:spPr>
          <a:xfrm>
            <a:off x="6074991" y="2671992"/>
            <a:ext cx="2314575" cy="1630481"/>
          </a:xfrm>
          <a:prstGeom prst="rect">
            <a:avLst/>
          </a:prstGeom>
        </p:spPr>
      </p:pic>
      <p:pic>
        <p:nvPicPr>
          <p:cNvPr id="1028" name="Picture 4" descr="See the source image">
            <a:extLst>
              <a:ext uri="{FF2B5EF4-FFF2-40B4-BE49-F238E27FC236}">
                <a16:creationId xmlns:a16="http://schemas.microsoft.com/office/drawing/2014/main" id="{D6CB4CE7-BABE-412D-9106-36734FE557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022" y="4506909"/>
            <a:ext cx="3200400" cy="2117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ECBFEC-68D8-4D10-8A8F-1723A1722FE5}"/>
              </a:ext>
            </a:extLst>
          </p:cNvPr>
          <p:cNvSpPr txBox="1"/>
          <p:nvPr/>
        </p:nvSpPr>
        <p:spPr>
          <a:xfrm>
            <a:off x="2029787" y="4138677"/>
            <a:ext cx="3980489" cy="646331"/>
          </a:xfrm>
          <a:prstGeom prst="rect">
            <a:avLst/>
          </a:prstGeom>
          <a:noFill/>
        </p:spPr>
        <p:txBody>
          <a:bodyPr wrap="square">
            <a:spAutoFit/>
          </a:bodyPr>
          <a:lstStyle/>
          <a:p>
            <a:r>
              <a:rPr lang="cs-CZ" dirty="0"/>
              <a:t>Pro kinematickou viskozitu se používá vzorec (T je teplota vody ve °C): </a:t>
            </a:r>
          </a:p>
        </p:txBody>
      </p:sp>
      <p:pic>
        <p:nvPicPr>
          <p:cNvPr id="6" name="Grafický objekt 5">
            <a:extLst>
              <a:ext uri="{FF2B5EF4-FFF2-40B4-BE49-F238E27FC236}">
                <a16:creationId xmlns:a16="http://schemas.microsoft.com/office/drawing/2014/main" id="{9B4D2A44-D075-470A-9277-5D20AC04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5622" y="4858850"/>
            <a:ext cx="2967669" cy="522875"/>
          </a:xfrm>
          <a:prstGeom prst="rect">
            <a:avLst/>
          </a:prstGeom>
        </p:spPr>
      </p:pic>
    </p:spTree>
    <p:extLst>
      <p:ext uri="{BB962C8B-B14F-4D97-AF65-F5344CB8AC3E}">
        <p14:creationId xmlns:p14="http://schemas.microsoft.com/office/powerpoint/2010/main" val="2525864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1ED58-3E28-4FE7-9084-8D2ED7B4E6CA}"/>
              </a:ext>
            </a:extLst>
          </p:cNvPr>
          <p:cNvSpPr>
            <a:spLocks noGrp="1"/>
          </p:cNvSpPr>
          <p:nvPr>
            <p:ph type="title"/>
          </p:nvPr>
        </p:nvSpPr>
        <p:spPr>
          <a:xfrm>
            <a:off x="285750" y="260687"/>
            <a:ext cx="3943350" cy="577848"/>
          </a:xfrm>
        </p:spPr>
        <p:txBody>
          <a:bodyPr>
            <a:normAutofit fontScale="90000"/>
          </a:bodyPr>
          <a:lstStyle/>
          <a:p>
            <a:r>
              <a:rPr lang="en-US" sz="2400" b="1" dirty="0" err="1">
                <a:latin typeface="+mn-lt"/>
              </a:rPr>
              <a:t>Teplota</a:t>
            </a:r>
            <a:r>
              <a:rPr lang="en-US" sz="2400" b="1" dirty="0">
                <a:latin typeface="+mn-lt"/>
              </a:rPr>
              <a:t> a </a:t>
            </a:r>
            <a:r>
              <a:rPr lang="en-US" sz="2400" b="1" dirty="0" err="1">
                <a:latin typeface="+mn-lt"/>
              </a:rPr>
              <a:t>kinetick</a:t>
            </a:r>
            <a:r>
              <a:rPr lang="cs-CZ" sz="2400" b="1" dirty="0">
                <a:latin typeface="+mn-lt"/>
              </a:rPr>
              <a:t>á</a:t>
            </a:r>
            <a:r>
              <a:rPr lang="en-US" sz="2400" b="1" dirty="0">
                <a:latin typeface="+mn-lt"/>
              </a:rPr>
              <a:t> </a:t>
            </a:r>
            <a:r>
              <a:rPr lang="en-US" sz="2400" b="1" dirty="0" err="1">
                <a:latin typeface="+mn-lt"/>
              </a:rPr>
              <a:t>teorie</a:t>
            </a:r>
            <a:r>
              <a:rPr lang="cs-CZ" sz="2400" b="1" dirty="0">
                <a:latin typeface="+mn-lt"/>
              </a:rPr>
              <a:t> plynů</a:t>
            </a:r>
          </a:p>
        </p:txBody>
      </p:sp>
      <p:sp>
        <p:nvSpPr>
          <p:cNvPr id="3" name="TextovéPole 2">
            <a:extLst>
              <a:ext uri="{FF2B5EF4-FFF2-40B4-BE49-F238E27FC236}">
                <a16:creationId xmlns:a16="http://schemas.microsoft.com/office/drawing/2014/main" id="{FCBD2E50-3CFB-4B94-A418-7CC390CD8DB0}"/>
              </a:ext>
            </a:extLst>
          </p:cNvPr>
          <p:cNvSpPr txBox="1"/>
          <p:nvPr/>
        </p:nvSpPr>
        <p:spPr>
          <a:xfrm>
            <a:off x="399539" y="5711101"/>
            <a:ext cx="4667761" cy="830997"/>
          </a:xfrm>
          <a:prstGeom prst="rect">
            <a:avLst/>
          </a:prstGeom>
          <a:noFill/>
        </p:spPr>
        <p:txBody>
          <a:bodyPr wrap="square">
            <a:spAutoFit/>
          </a:bodyPr>
          <a:lstStyle/>
          <a:p>
            <a:r>
              <a:rPr lang="cs-CZ" sz="2000" u="sng" dirty="0"/>
              <a:t>U </a:t>
            </a:r>
            <a:r>
              <a:rPr lang="cs-CZ" sz="2000" b="1" u="sng" dirty="0"/>
              <a:t>plynů</a:t>
            </a:r>
            <a:r>
              <a:rPr lang="cs-CZ" sz="2000" u="sng" dirty="0"/>
              <a:t> viskozita s rostoucí teplotou roste.</a:t>
            </a:r>
          </a:p>
          <a:p>
            <a:endParaRPr lang="cs-CZ" sz="800" u="sng" dirty="0"/>
          </a:p>
          <a:p>
            <a:r>
              <a:rPr lang="cs-CZ" sz="2000" u="sng" dirty="0"/>
              <a:t>U </a:t>
            </a:r>
            <a:r>
              <a:rPr lang="cs-CZ" sz="2000" b="1" u="sng" dirty="0"/>
              <a:t>plynů</a:t>
            </a:r>
            <a:r>
              <a:rPr lang="cs-CZ" sz="2000" u="sng" dirty="0"/>
              <a:t> hustota s rostoucí teplotou klesá.</a:t>
            </a:r>
          </a:p>
        </p:txBody>
      </p:sp>
      <p:pic>
        <p:nvPicPr>
          <p:cNvPr id="3074" name="Picture 2" descr="See the source image">
            <a:extLst>
              <a:ext uri="{FF2B5EF4-FFF2-40B4-BE49-F238E27FC236}">
                <a16:creationId xmlns:a16="http://schemas.microsoft.com/office/drawing/2014/main" id="{63298F7C-195F-4BB6-B8BA-0EBEE4659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51053"/>
            <a:ext cx="4762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akuová technika">
            <a:extLst>
              <a:ext uri="{FF2B5EF4-FFF2-40B4-BE49-F238E27FC236}">
                <a16:creationId xmlns:a16="http://schemas.microsoft.com/office/drawing/2014/main" id="{0B0505C3-2AD6-451E-9FDF-B239E8F7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341" y="260687"/>
            <a:ext cx="3674369" cy="19628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9CEF57AF-17E9-4712-93E9-A426BD51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044895"/>
            <a:ext cx="3766689" cy="2093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15446EE-8179-4218-BF84-743ABE7A8325}"/>
              </a:ext>
            </a:extLst>
          </p:cNvPr>
          <p:cNvSpPr txBox="1"/>
          <p:nvPr/>
        </p:nvSpPr>
        <p:spPr>
          <a:xfrm>
            <a:off x="285750" y="1048117"/>
            <a:ext cx="4219575" cy="1631216"/>
          </a:xfrm>
          <a:prstGeom prst="rect">
            <a:avLst/>
          </a:prstGeom>
          <a:noFill/>
        </p:spPr>
        <p:txBody>
          <a:bodyPr wrap="square" rtlCol="0">
            <a:spAutoFit/>
          </a:bodyPr>
          <a:lstStyle/>
          <a:p>
            <a:pPr algn="just"/>
            <a:r>
              <a:rPr lang="cs-CZ" sz="2000" dirty="0"/>
              <a:t>Zvýšením teploty dojde ke zvýšení rychlosti molekul a zvýšení frekvence srážek (zkracuje se střední volná dráha) a počtu nárazů na stěnu nádoby (zvětšuje se tlak, resp. objem).</a:t>
            </a:r>
          </a:p>
        </p:txBody>
      </p:sp>
      <p:sp>
        <p:nvSpPr>
          <p:cNvPr id="9" name="TextovéPole 8">
            <a:extLst>
              <a:ext uri="{FF2B5EF4-FFF2-40B4-BE49-F238E27FC236}">
                <a16:creationId xmlns:a16="http://schemas.microsoft.com/office/drawing/2014/main" id="{C8F1C401-AB1E-4D44-A9BE-DE0B7B2D63EE}"/>
              </a:ext>
            </a:extLst>
          </p:cNvPr>
          <p:cNvSpPr txBox="1"/>
          <p:nvPr/>
        </p:nvSpPr>
        <p:spPr>
          <a:xfrm>
            <a:off x="5791200" y="5818822"/>
            <a:ext cx="1638300" cy="584775"/>
          </a:xfrm>
          <a:prstGeom prst="rect">
            <a:avLst/>
          </a:prstGeom>
          <a:noFill/>
        </p:spPr>
        <p:txBody>
          <a:bodyPr wrap="square">
            <a:spAutoFit/>
          </a:bodyPr>
          <a:lstStyle/>
          <a:p>
            <a:r>
              <a:rPr lang="cs-CZ" sz="1600" b="1" i="0" dirty="0" err="1">
                <a:solidFill>
                  <a:srgbClr val="202122"/>
                </a:solidFill>
                <a:effectLst/>
                <a:latin typeface="Arial" panose="020B0604020202020204" pitchFamily="34" charset="0"/>
              </a:rPr>
              <a:t>Sutherlandův</a:t>
            </a:r>
            <a:r>
              <a:rPr lang="cs-CZ" sz="1600" b="1" i="0" dirty="0">
                <a:solidFill>
                  <a:srgbClr val="202122"/>
                </a:solidFill>
                <a:effectLst/>
                <a:latin typeface="Arial" panose="020B0604020202020204" pitchFamily="34" charset="0"/>
              </a:rPr>
              <a:t> vzorec</a:t>
            </a:r>
            <a:endParaRPr lang="cs-CZ" sz="1600" dirty="0"/>
          </a:p>
        </p:txBody>
      </p:sp>
      <p:pic>
        <p:nvPicPr>
          <p:cNvPr id="7" name="Grafický objekt 6">
            <a:extLst>
              <a:ext uri="{FF2B5EF4-FFF2-40B4-BE49-F238E27FC236}">
                <a16:creationId xmlns:a16="http://schemas.microsoft.com/office/drawing/2014/main" id="{ACF5222E-B6DD-492E-82FA-144603400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3202" y="5587809"/>
            <a:ext cx="1440395" cy="830997"/>
          </a:xfrm>
          <a:prstGeom prst="rect">
            <a:avLst/>
          </a:prstGeom>
        </p:spPr>
      </p:pic>
    </p:spTree>
    <p:extLst>
      <p:ext uri="{BB962C8B-B14F-4D97-AF65-F5344CB8AC3E}">
        <p14:creationId xmlns:p14="http://schemas.microsoft.com/office/powerpoint/2010/main" val="379306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92F8646-7846-43C1-AC91-8D6DF62F57EB}"/>
                  </a:ext>
                </a:extLst>
              </p:cNvPr>
              <p:cNvSpPr txBox="1"/>
              <p:nvPr/>
            </p:nvSpPr>
            <p:spPr>
              <a:xfrm>
                <a:off x="139237" y="1602836"/>
                <a:ext cx="8865523" cy="5213543"/>
              </a:xfrm>
              <a:prstGeom prst="rect">
                <a:avLst/>
              </a:prstGeom>
              <a:noFill/>
            </p:spPr>
            <p:txBody>
              <a:bodyPr wrap="square" rtlCol="0">
                <a:spAutoFit/>
              </a:bodyPr>
              <a:lstStyle/>
              <a:p>
                <a:r>
                  <a:rPr lang="en-US" sz="2000" b="1" dirty="0" err="1"/>
                  <a:t>Koeficient</a:t>
                </a:r>
                <a:r>
                  <a:rPr lang="en-US" sz="2000" b="1" dirty="0"/>
                  <a:t> </a:t>
                </a:r>
                <a:r>
                  <a:rPr lang="en-US" sz="2000" b="1" dirty="0" err="1"/>
                  <a:t>teplotn</a:t>
                </a:r>
                <a:r>
                  <a:rPr lang="cs-CZ" sz="2000" b="1" dirty="0"/>
                  <a:t>í roztažnosti </a:t>
                </a:r>
                <a:r>
                  <a:rPr lang="el-GR" sz="2000" i="1" dirty="0"/>
                  <a:t>α</a:t>
                </a:r>
                <a:r>
                  <a:rPr lang="cs-CZ" sz="2000" dirty="0"/>
                  <a:t> má pro různé plyny </a:t>
                </a:r>
              </a:p>
              <a:p>
                <a:r>
                  <a:rPr lang="cs-CZ" sz="2000" dirty="0"/>
                  <a:t>prakticky stejnou hodnotu a není závislý ani na teplotě </a:t>
                </a:r>
              </a:p>
              <a:p>
                <a:r>
                  <a:rPr lang="cs-CZ" sz="2000" dirty="0"/>
                  <a:t>ani na tlaku.</a:t>
                </a:r>
                <a:endParaRPr lang="en-US" sz="2000" dirty="0"/>
              </a:p>
              <a:p>
                <a:pPr/>
                <a14:m>
                  <m:oMathPara xmlns:m="http://schemas.openxmlformats.org/officeDocument/2006/math">
                    <m:oMathParaPr>
                      <m:jc m:val="centerGroup"/>
                    </m:oMathParaPr>
                    <m:oMath xmlns:m="http://schemas.openxmlformats.org/officeDocument/2006/math">
                      <m:r>
                        <m:rPr>
                          <m:nor/>
                        </m:rPr>
                        <a:rPr lang="cs-CZ" sz="1600" dirty="0"/>
                        <m:t>α</m:t>
                      </m:r>
                      <m:r>
                        <m:rPr>
                          <m:nor/>
                        </m:rPr>
                        <a:rPr lang="cs-CZ" sz="1600" dirty="0"/>
                        <m:t> = </m:t>
                      </m:r>
                      <m:f>
                        <m:fPr>
                          <m:ctrlPr>
                            <a:rPr lang="cs-CZ"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𝑉</m:t>
                          </m:r>
                        </m:den>
                      </m:f>
                      <m:r>
                        <m:rPr>
                          <m:nor/>
                        </m:rPr>
                        <a:rPr lang="cs-CZ" sz="1600" dirty="0"/>
                        <m:t> </m:t>
                      </m:r>
                      <m:sSub>
                        <m:sSubPr>
                          <m:ctrlPr>
                            <a:rPr lang="cs-CZ" sz="1600" i="1" dirty="0">
                              <a:latin typeface="Cambria Math" panose="02040503050406030204" pitchFamily="18" charset="0"/>
                            </a:rPr>
                          </m:ctrlPr>
                        </m:sSubPr>
                        <m:e>
                          <m:d>
                            <m:dPr>
                              <m:ctrlPr>
                                <a:rPr lang="cs-CZ" sz="1600" i="1" dirty="0">
                                  <a:latin typeface="Cambria Math" panose="02040503050406030204" pitchFamily="18" charset="0"/>
                                </a:rPr>
                              </m:ctrlPr>
                            </m:dPr>
                            <m:e>
                              <m:f>
                                <m:fPr>
                                  <m:ctrlPr>
                                    <a:rPr lang="cs-CZ" sz="1600" i="1" dirty="0">
                                      <a:latin typeface="Cambria Math" panose="02040503050406030204" pitchFamily="18" charset="0"/>
                                    </a:rPr>
                                  </m:ctrlPr>
                                </m:fPr>
                                <m:num>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𝑉</m:t>
                                  </m:r>
                                </m:num>
                                <m:den>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𝑇</m:t>
                                  </m:r>
                                </m:den>
                              </m:f>
                            </m:e>
                          </m:d>
                        </m:e>
                        <m:sub>
                          <m:r>
                            <a:rPr lang="en-US" sz="1600" i="1" dirty="0">
                              <a:latin typeface="Cambria Math" panose="02040503050406030204" pitchFamily="18" charset="0"/>
                            </a:rPr>
                            <m:t>𝑃</m:t>
                          </m:r>
                        </m:sub>
                      </m:sSub>
                      <m:r>
                        <a:rPr lang="cs-CZ" sz="1600" i="1" dirty="0">
                          <a:latin typeface="Cambria Math" panose="02040503050406030204" pitchFamily="18" charset="0"/>
                        </a:rPr>
                        <m:t>~</m:t>
                      </m:r>
                      <m:r>
                        <a:rPr lang="cs-CZ" sz="1600" dirty="0">
                          <a:latin typeface="Cambria Math" panose="02040503050406030204" pitchFamily="18" charset="0"/>
                        </a:rPr>
                        <m:t> 0.00375</m:t>
                      </m:r>
                    </m:oMath>
                  </m:oMathPara>
                </a14:m>
                <a:endParaRPr lang="en-US" sz="1600" dirty="0"/>
              </a:p>
              <a:p>
                <a:r>
                  <a:rPr lang="cs-CZ" dirty="0"/>
                  <a:t>α  </a:t>
                </a:r>
                <a:r>
                  <a:rPr lang="en-US" dirty="0"/>
                  <a:t>je p</a:t>
                </a:r>
                <a:r>
                  <a:rPr lang="cs-CZ" dirty="0"/>
                  <a:t>ří</a:t>
                </a:r>
                <a:r>
                  <a:rPr lang="en-US" dirty="0"/>
                  <a:t>r</a:t>
                </a:r>
                <a:r>
                  <a:rPr lang="cs-CZ" dirty="0"/>
                  <a:t>ů</a:t>
                </a:r>
                <a:r>
                  <a:rPr lang="en-US" dirty="0" err="1"/>
                  <a:t>stek</a:t>
                </a:r>
                <a:r>
                  <a:rPr lang="en-US" dirty="0"/>
                  <a:t> </a:t>
                </a:r>
                <a:r>
                  <a:rPr lang="en-US" dirty="0" err="1"/>
                  <a:t>objemu</a:t>
                </a:r>
                <a:r>
                  <a:rPr lang="cs-CZ" dirty="0"/>
                  <a:t> vztažený na objemovou jednotku, způsobený nárůstem teploty o jeden stupeň.</a:t>
                </a:r>
              </a:p>
              <a:p>
                <a:endParaRPr lang="cs-CZ" sz="800" dirty="0"/>
              </a:p>
              <a:p>
                <a:r>
                  <a:rPr lang="cs-CZ" sz="2000" dirty="0"/>
                  <a:t>Celkový objem plynu při teplotě t je</a:t>
                </a:r>
              </a:p>
              <a:p>
                <a:endParaRPr lang="cs-CZ" sz="800" dirty="0"/>
              </a:p>
              <a:p>
                <a:pPr algn="ctr"/>
                <a14:m>
                  <m:oMathPara xmlns:m="http://schemas.openxmlformats.org/officeDocument/2006/math">
                    <m:oMathParaPr>
                      <m:jc m:val="centerGroup"/>
                    </m:oMathParaPr>
                    <m:oMath xmlns:m="http://schemas.openxmlformats.org/officeDocument/2006/math">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𝑡</m:t>
                          </m:r>
                          <m:r>
                            <a:rPr lang="cs-CZ" sz="1600" i="1">
                              <a:latin typeface="Cambria Math" panose="02040503050406030204" pitchFamily="18" charset="0"/>
                            </a:rPr>
                            <m:t> </m:t>
                          </m:r>
                        </m:sub>
                      </m:sSub>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m:t>
                      </m:r>
                      <m:r>
                        <m:rPr>
                          <m:nor/>
                        </m:rPr>
                        <a:rPr lang="cs-CZ" sz="1600" dirty="0"/>
                        <m:t>α</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𝑡</m:t>
                      </m:r>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d>
                        <m:dPr>
                          <m:ctrlPr>
                            <a:rPr lang="cs-CZ" sz="1600" i="1">
                              <a:latin typeface="Cambria Math" panose="02040503050406030204" pitchFamily="18" charset="0"/>
                            </a:rPr>
                          </m:ctrlPr>
                        </m:dPr>
                        <m:e>
                          <m:r>
                            <a:rPr lang="cs-CZ" sz="1600" i="1">
                              <a:latin typeface="Cambria Math" panose="02040503050406030204" pitchFamily="18" charset="0"/>
                            </a:rPr>
                            <m:t>1+</m:t>
                          </m:r>
                          <m:r>
                            <m:rPr>
                              <m:nor/>
                            </m:rPr>
                            <a:rPr lang="cs-CZ" sz="1600" dirty="0"/>
                            <m:t>α</m:t>
                          </m:r>
                          <m:r>
                            <a:rPr lang="cs-CZ" sz="1600" i="1">
                              <a:latin typeface="Cambria Math" panose="02040503050406030204" pitchFamily="18" charset="0"/>
                            </a:rPr>
                            <m:t>𝑡</m:t>
                          </m:r>
                        </m:e>
                      </m:d>
                    </m:oMath>
                  </m:oMathPara>
                </a14:m>
                <a:endParaRPr lang="cs-CZ" sz="1600" dirty="0"/>
              </a:p>
              <a:p>
                <a:pPr algn="ctr"/>
                <a:endParaRPr lang="cs-CZ" sz="800" dirty="0"/>
              </a:p>
              <a:p>
                <a:r>
                  <a:rPr lang="cs-CZ" sz="2000" b="1" dirty="0"/>
                  <a:t>Gay-</a:t>
                </a:r>
                <a:r>
                  <a:rPr lang="cs-CZ" sz="2000" b="1" dirty="0" err="1"/>
                  <a:t>Lussacův</a:t>
                </a:r>
                <a:r>
                  <a:rPr lang="cs-CZ" sz="2000" b="1" dirty="0"/>
                  <a:t> zákon </a:t>
                </a:r>
                <a:r>
                  <a:rPr lang="cs-CZ" sz="2000" dirty="0"/>
                  <a:t>platí jen v oblasti velmi nízkých tlaků , je to zákon mezní (limitní):</a:t>
                </a:r>
              </a:p>
              <a:p>
                <a:pPr algn="ctr"/>
                <a14:m>
                  <m:oMathPara xmlns:m="http://schemas.openxmlformats.org/officeDocument/2006/math">
                    <m:oMathParaPr>
                      <m:jc m:val="centerGroup"/>
                    </m:oMathParaPr>
                    <m:oMath xmlns:m="http://schemas.openxmlformats.org/officeDocument/2006/math">
                      <m:func>
                        <m:funcPr>
                          <m:ctrlPr>
                            <a:rPr lang="cs-CZ" sz="1600" i="1">
                              <a:latin typeface="Cambria Math" panose="02040503050406030204" pitchFamily="18" charset="0"/>
                            </a:rPr>
                          </m:ctrlPr>
                        </m:funcPr>
                        <m:fName>
                          <m:limLow>
                            <m:limLowPr>
                              <m:ctrlPr>
                                <a:rPr lang="cs-CZ" sz="1600" i="1">
                                  <a:latin typeface="Cambria Math" panose="02040503050406030204" pitchFamily="18" charset="0"/>
                                </a:rPr>
                              </m:ctrlPr>
                            </m:limLowPr>
                            <m:e>
                              <m:r>
                                <m:rPr>
                                  <m:sty m:val="p"/>
                                </m:rPr>
                                <a:rPr lang="cs-CZ" sz="1600">
                                  <a:latin typeface="Cambria Math" panose="02040503050406030204" pitchFamily="18" charset="0"/>
                                </a:rPr>
                                <m:t>lim</m:t>
                              </m:r>
                            </m:e>
                            <m:lim>
                              <m:r>
                                <a:rPr lang="cs-CZ" sz="1600" i="1">
                                  <a:latin typeface="Cambria Math" panose="02040503050406030204" pitchFamily="18" charset="0"/>
                                </a:rPr>
                                <m:t>𝑃</m:t>
                              </m:r>
                              <m:r>
                                <a:rPr lang="cs-CZ" sz="1600" i="1">
                                  <a:latin typeface="Cambria Math" panose="02040503050406030204" pitchFamily="18" charset="0"/>
                                  <a:ea typeface="Cambria Math" panose="02040503050406030204" pitchFamily="18" charset="0"/>
                                </a:rPr>
                                <m:t>→0</m:t>
                              </m:r>
                            </m:lim>
                          </m:limLow>
                        </m:fName>
                        <m:e>
                          <m:f>
                            <m:fPr>
                              <m:ctrlPr>
                                <a:rPr lang="cs-CZ" sz="1600" i="1">
                                  <a:latin typeface="Cambria Math" panose="02040503050406030204" pitchFamily="18" charset="0"/>
                                </a:rPr>
                              </m:ctrlPr>
                            </m:fPr>
                            <m:num>
                              <m:r>
                                <a:rPr lang="cs-CZ" sz="1600" i="1">
                                  <a:latin typeface="Cambria Math" panose="02040503050406030204" pitchFamily="18" charset="0"/>
                                </a:rPr>
                                <m:t>𝑉</m:t>
                              </m:r>
                            </m:num>
                            <m:den>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m:t>
                                  </m:r>
                                </m:sub>
                              </m:sSub>
                            </m:den>
                          </m:f>
                          <m:r>
                            <a:rPr lang="cs-CZ" sz="1600" i="1">
                              <a:latin typeface="Cambria Math" panose="02040503050406030204" pitchFamily="18" charset="0"/>
                            </a:rPr>
                            <m:t>=1+</m:t>
                          </m:r>
                          <m:sSub>
                            <m:sSubPr>
                              <m:ctrlPr>
                                <a:rPr lang="cs-CZ" sz="1600" i="1">
                                  <a:latin typeface="Cambria Math" panose="02040503050406030204" pitchFamily="18" charset="0"/>
                                </a:rPr>
                              </m:ctrlPr>
                            </m:sSubPr>
                            <m:e>
                              <m:r>
                                <m:rPr>
                                  <m:nor/>
                                </m:rPr>
                                <a:rPr lang="cs-CZ" sz="1600" dirty="0"/>
                                <m:t>α</m:t>
                              </m:r>
                            </m:e>
                            <m:sub>
                              <m:r>
                                <a:rPr lang="cs-CZ" sz="1600" i="1">
                                  <a:latin typeface="Cambria Math" panose="02040503050406030204" pitchFamily="18" charset="0"/>
                                </a:rPr>
                                <m:t>0</m:t>
                              </m:r>
                            </m:sub>
                          </m:sSub>
                          <m:r>
                            <m:rPr>
                              <m:nor/>
                            </m:rPr>
                            <a:rPr lang="cs-CZ" sz="1600"/>
                            <m:t>t</m:t>
                          </m:r>
                        </m:e>
                      </m:func>
                    </m:oMath>
                  </m:oMathPara>
                </a14:m>
                <a:endParaRPr lang="cs-CZ" sz="1600" dirty="0"/>
              </a:p>
              <a:p>
                <a:r>
                  <a:rPr lang="cs-CZ" sz="2000" dirty="0"/>
                  <a:t>α</a:t>
                </a:r>
                <a:r>
                  <a:rPr lang="cs-CZ" sz="2000" baseline="-25000" dirty="0"/>
                  <a:t>0</a:t>
                </a:r>
                <a:r>
                  <a:rPr lang="cs-CZ" sz="2000" dirty="0"/>
                  <a:t>  </a:t>
                </a:r>
                <a:r>
                  <a:rPr lang="en-US" sz="2000" dirty="0"/>
                  <a:t>je</a:t>
                </a:r>
                <a:r>
                  <a:rPr lang="cs-CZ" sz="2000" dirty="0"/>
                  <a:t> limitní hodnota koeficientu teplotní roztažnosti</a:t>
                </a:r>
              </a:p>
              <a:p>
                <a:r>
                  <a:rPr lang="cs-CZ" sz="2000" dirty="0"/>
                  <a:t> α  pro tlak plynu blížící se nule, </a:t>
                </a:r>
              </a:p>
              <a:p>
                <a:r>
                  <a:rPr lang="cs-CZ" sz="2000" dirty="0"/>
                  <a:t>	</a:t>
                </a:r>
                <a:r>
                  <a:rPr lang="cs-CZ" sz="2000" u="sng" dirty="0"/>
                  <a:t>α</a:t>
                </a:r>
                <a:r>
                  <a:rPr lang="cs-CZ" sz="2000" u="sng" baseline="-25000" dirty="0"/>
                  <a:t>0</a:t>
                </a:r>
                <a:r>
                  <a:rPr lang="cs-CZ" sz="2000" u="sng" dirty="0"/>
                  <a:t>  =</a:t>
                </a:r>
                <a:r>
                  <a:rPr lang="cs-CZ" sz="2000" dirty="0"/>
                  <a:t> 0.0036610 = </a:t>
                </a:r>
                <a:r>
                  <a:rPr lang="cs-CZ" sz="2000" u="sng" dirty="0"/>
                  <a:t>1/273.15</a:t>
                </a:r>
                <a:r>
                  <a:rPr lang="cs-CZ" sz="2000" dirty="0"/>
                  <a:t> </a:t>
                </a:r>
              </a:p>
            </p:txBody>
          </p:sp>
        </mc:Choice>
        <mc:Fallback xmlns="">
          <p:sp>
            <p:nvSpPr>
              <p:cNvPr id="3" name="TextovéPole 2">
                <a:extLst>
                  <a:ext uri="{FF2B5EF4-FFF2-40B4-BE49-F238E27FC236}">
                    <a16:creationId xmlns:a16="http://schemas.microsoft.com/office/drawing/2014/main" id="{692F8646-7846-43C1-AC91-8D6DF62F57EB}"/>
                  </a:ext>
                </a:extLst>
              </p:cNvPr>
              <p:cNvSpPr txBox="1">
                <a:spLocks noRot="1" noChangeAspect="1" noMove="1" noResize="1" noEditPoints="1" noAdjustHandles="1" noChangeArrowheads="1" noChangeShapeType="1" noTextEdit="1"/>
              </p:cNvSpPr>
              <p:nvPr/>
            </p:nvSpPr>
            <p:spPr>
              <a:xfrm>
                <a:off x="139237" y="1602836"/>
                <a:ext cx="8865523" cy="5213543"/>
              </a:xfrm>
              <a:prstGeom prst="rect">
                <a:avLst/>
              </a:prstGeom>
              <a:blipFill>
                <a:blip r:embed="rId3"/>
                <a:stretch>
                  <a:fillRect l="-757" t="-702" r="-1032"/>
                </a:stretch>
              </a:blipFill>
            </p:spPr>
            <p:txBody>
              <a:bodyPr/>
              <a:lstStyle/>
              <a:p>
                <a:r>
                  <a:rPr lang="cs-CZ">
                    <a:noFill/>
                  </a:rPr>
                  <a:t> </a:t>
                </a:r>
              </a:p>
            </p:txBody>
          </p:sp>
        </mc:Fallback>
      </mc:AlternateContent>
      <p:pic>
        <p:nvPicPr>
          <p:cNvPr id="10" name="Obrázek 9">
            <a:extLst>
              <a:ext uri="{FF2B5EF4-FFF2-40B4-BE49-F238E27FC236}">
                <a16:creationId xmlns:a16="http://schemas.microsoft.com/office/drawing/2014/main" id="{FAA39852-6D0A-470F-954C-C24DBA9C9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366" y="4853344"/>
            <a:ext cx="2809436" cy="1872957"/>
          </a:xfrm>
          <a:prstGeom prst="rect">
            <a:avLst/>
          </a:prstGeom>
        </p:spPr>
      </p:pic>
      <p:sp>
        <p:nvSpPr>
          <p:cNvPr id="5" name="TextovéPole 4">
            <a:extLst>
              <a:ext uri="{FF2B5EF4-FFF2-40B4-BE49-F238E27FC236}">
                <a16:creationId xmlns:a16="http://schemas.microsoft.com/office/drawing/2014/main" id="{412DE827-DC3B-4CBF-BB3C-4F54093FC956}"/>
              </a:ext>
            </a:extLst>
          </p:cNvPr>
          <p:cNvSpPr txBox="1"/>
          <p:nvPr/>
        </p:nvSpPr>
        <p:spPr>
          <a:xfrm>
            <a:off x="139238" y="189838"/>
            <a:ext cx="2777748" cy="461665"/>
          </a:xfrm>
          <a:prstGeom prst="rect">
            <a:avLst/>
          </a:prstGeom>
          <a:noFill/>
        </p:spPr>
        <p:txBody>
          <a:bodyPr wrap="none" rtlCol="0">
            <a:spAutoFit/>
          </a:bodyPr>
          <a:lstStyle/>
          <a:p>
            <a:r>
              <a:rPr lang="cs-CZ" sz="2400" b="1" dirty="0"/>
              <a:t>Gay-</a:t>
            </a:r>
            <a:r>
              <a:rPr lang="cs-CZ" sz="2400" b="1" dirty="0" err="1"/>
              <a:t>Lussacův</a:t>
            </a:r>
            <a:r>
              <a:rPr lang="cs-CZ" sz="2400" b="1" dirty="0"/>
              <a:t> zákon </a:t>
            </a:r>
            <a:endParaRPr lang="en-US" sz="2400" b="1" dirty="0"/>
          </a:p>
        </p:txBody>
      </p:sp>
      <p:sp>
        <p:nvSpPr>
          <p:cNvPr id="2" name="TextovéPole 1">
            <a:extLst>
              <a:ext uri="{FF2B5EF4-FFF2-40B4-BE49-F238E27FC236}">
                <a16:creationId xmlns:a16="http://schemas.microsoft.com/office/drawing/2014/main" id="{0BEC94D6-892C-48CB-82FD-750554146A84}"/>
              </a:ext>
            </a:extLst>
          </p:cNvPr>
          <p:cNvSpPr txBox="1"/>
          <p:nvPr/>
        </p:nvSpPr>
        <p:spPr>
          <a:xfrm>
            <a:off x="139237" y="789677"/>
            <a:ext cx="5747211" cy="707886"/>
          </a:xfrm>
          <a:prstGeom prst="rect">
            <a:avLst/>
          </a:prstGeom>
          <a:noFill/>
        </p:spPr>
        <p:txBody>
          <a:bodyPr wrap="square" rtlCol="0">
            <a:spAutoFit/>
          </a:bodyPr>
          <a:lstStyle/>
          <a:p>
            <a:r>
              <a:rPr lang="cs-CZ" sz="2000" dirty="0"/>
              <a:t>Při izobarickém ději se zvyšující se termodynamickou teplotou lineárně roste objem ideálního plynu.</a:t>
            </a:r>
          </a:p>
        </p:txBody>
      </p:sp>
      <p:pic>
        <p:nvPicPr>
          <p:cNvPr id="10242" name="Picture 2" descr="See the source image">
            <a:extLst>
              <a:ext uri="{FF2B5EF4-FFF2-40B4-BE49-F238E27FC236}">
                <a16:creationId xmlns:a16="http://schemas.microsoft.com/office/drawing/2014/main" id="{E6DD677A-E608-45E3-9654-FAD10AB16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48" y="131699"/>
            <a:ext cx="3023354" cy="251669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B6F46795-1FCC-4E6B-B66D-ABACA7BC28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5084" y="1726857"/>
            <a:ext cx="978649" cy="452808"/>
          </a:xfrm>
          <a:prstGeom prst="rect">
            <a:avLst/>
          </a:prstGeom>
        </p:spPr>
      </p:pic>
    </p:spTree>
    <p:extLst>
      <p:ext uri="{BB962C8B-B14F-4D97-AF65-F5344CB8AC3E}">
        <p14:creationId xmlns:p14="http://schemas.microsoft.com/office/powerpoint/2010/main" val="3397000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016C20B6-96A5-4BB2-8D2E-1FA455516E8E}"/>
              </a:ext>
            </a:extLst>
          </p:cNvPr>
          <p:cNvSpPr/>
          <p:nvPr/>
        </p:nvSpPr>
        <p:spPr>
          <a:xfrm>
            <a:off x="323850" y="3877578"/>
            <a:ext cx="5648325" cy="1631216"/>
          </a:xfrm>
          <a:prstGeom prst="rect">
            <a:avLst/>
          </a:prstGeom>
        </p:spPr>
        <p:txBody>
          <a:bodyPr wrap="square">
            <a:spAutoFit/>
          </a:bodyPr>
          <a:lstStyle/>
          <a:p>
            <a:pPr algn="just"/>
            <a:r>
              <a:rPr lang="cs-CZ" sz="2000" dirty="0">
                <a:solidFill>
                  <a:srgbClr val="000000"/>
                </a:solidFill>
              </a:rPr>
              <a:t>Při velkém zvýšení teploty se zvětší tlak plynu natolik, že tlaková síla překoná </a:t>
            </a:r>
            <a:r>
              <a:rPr lang="cs-CZ" sz="2000" u="sng" dirty="0">
                <a:solidFill>
                  <a:srgbClr val="000000"/>
                </a:solidFill>
              </a:rPr>
              <a:t>elastickou mez </a:t>
            </a:r>
            <a:r>
              <a:rPr lang="cs-CZ" sz="2000" dirty="0">
                <a:solidFill>
                  <a:srgbClr val="000000"/>
                </a:solidFill>
              </a:rPr>
              <a:t>(u pružných materiálů, např. pneumatik, …) resp. </a:t>
            </a:r>
            <a:r>
              <a:rPr lang="cs-CZ" sz="2000" u="sng" dirty="0">
                <a:solidFill>
                  <a:srgbClr val="000000"/>
                </a:solidFill>
              </a:rPr>
              <a:t>mez pevnosti</a:t>
            </a:r>
            <a:r>
              <a:rPr lang="cs-CZ" sz="2000" dirty="0">
                <a:solidFill>
                  <a:srgbClr val="000000"/>
                </a:solidFill>
              </a:rPr>
              <a:t> (u pevných materiálů, např. tlakových lahví) nádoby a dojde k jejímu roztržení</a:t>
            </a:r>
            <a:r>
              <a:rPr lang="en-US" sz="2000" dirty="0">
                <a:solidFill>
                  <a:srgbClr val="000000"/>
                </a:solidFill>
              </a:rPr>
              <a:t>.</a:t>
            </a:r>
          </a:p>
        </p:txBody>
      </p:sp>
      <p:pic>
        <p:nvPicPr>
          <p:cNvPr id="3" name="Obrázek 2">
            <a:extLst>
              <a:ext uri="{FF2B5EF4-FFF2-40B4-BE49-F238E27FC236}">
                <a16:creationId xmlns:a16="http://schemas.microsoft.com/office/drawing/2014/main" id="{ECD84B87-112A-4D50-AFD3-D2F9262D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588" y="461392"/>
            <a:ext cx="5318321" cy="1703423"/>
          </a:xfrm>
          <a:prstGeom prst="rect">
            <a:avLst/>
          </a:prstGeom>
        </p:spPr>
      </p:pic>
      <p:pic>
        <p:nvPicPr>
          <p:cNvPr id="5" name="Obrázek 4">
            <a:extLst>
              <a:ext uri="{FF2B5EF4-FFF2-40B4-BE49-F238E27FC236}">
                <a16:creationId xmlns:a16="http://schemas.microsoft.com/office/drawing/2014/main" id="{BAF5479F-6598-4829-87C3-344DDAC9AB4F}"/>
              </a:ext>
            </a:extLst>
          </p:cNvPr>
          <p:cNvPicPr>
            <a:picLocks noChangeAspect="1"/>
          </p:cNvPicPr>
          <p:nvPr/>
        </p:nvPicPr>
        <p:blipFill>
          <a:blip r:embed="rId3"/>
          <a:stretch>
            <a:fillRect/>
          </a:stretch>
        </p:blipFill>
        <p:spPr>
          <a:xfrm>
            <a:off x="6307234" y="2760474"/>
            <a:ext cx="2733675" cy="2809875"/>
          </a:xfrm>
          <a:prstGeom prst="rect">
            <a:avLst/>
          </a:prstGeom>
        </p:spPr>
      </p:pic>
      <p:sp>
        <p:nvSpPr>
          <p:cNvPr id="6" name="TextovéPole 5">
            <a:extLst>
              <a:ext uri="{FF2B5EF4-FFF2-40B4-BE49-F238E27FC236}">
                <a16:creationId xmlns:a16="http://schemas.microsoft.com/office/drawing/2014/main" id="{4896388D-09A0-447A-A5BF-A0A4D2A6FE3D}"/>
              </a:ext>
            </a:extLst>
          </p:cNvPr>
          <p:cNvSpPr txBox="1"/>
          <p:nvPr/>
        </p:nvSpPr>
        <p:spPr>
          <a:xfrm>
            <a:off x="247650" y="238125"/>
            <a:ext cx="1072730" cy="461665"/>
          </a:xfrm>
          <a:prstGeom prst="rect">
            <a:avLst/>
          </a:prstGeom>
          <a:noFill/>
        </p:spPr>
        <p:txBody>
          <a:bodyPr wrap="none" rtlCol="0">
            <a:spAutoFit/>
          </a:bodyPr>
          <a:lstStyle/>
          <a:p>
            <a:r>
              <a:rPr lang="cs-CZ" sz="2400" b="1" dirty="0"/>
              <a:t>Příklad</a:t>
            </a:r>
          </a:p>
        </p:txBody>
      </p:sp>
      <p:sp>
        <p:nvSpPr>
          <p:cNvPr id="7" name="TextovéPole 6">
            <a:extLst>
              <a:ext uri="{FF2B5EF4-FFF2-40B4-BE49-F238E27FC236}">
                <a16:creationId xmlns:a16="http://schemas.microsoft.com/office/drawing/2014/main" id="{D473E532-7D5E-4D84-BDC3-E300C356D595}"/>
              </a:ext>
            </a:extLst>
          </p:cNvPr>
          <p:cNvSpPr txBox="1"/>
          <p:nvPr/>
        </p:nvSpPr>
        <p:spPr>
          <a:xfrm>
            <a:off x="323850" y="949126"/>
            <a:ext cx="3152774" cy="1015663"/>
          </a:xfrm>
          <a:prstGeom prst="rect">
            <a:avLst/>
          </a:prstGeom>
          <a:noFill/>
        </p:spPr>
        <p:txBody>
          <a:bodyPr wrap="square" rtlCol="0">
            <a:spAutoFit/>
          </a:bodyPr>
          <a:lstStyle/>
          <a:p>
            <a:pPr algn="just"/>
            <a:r>
              <a:rPr lang="cs-CZ" sz="2000" dirty="0"/>
              <a:t>Změna objemu </a:t>
            </a:r>
            <a:r>
              <a:rPr lang="cs-CZ" sz="2000" b="1" dirty="0"/>
              <a:t>PET láhve </a:t>
            </a:r>
            <a:r>
              <a:rPr lang="cs-CZ" sz="2000" dirty="0"/>
              <a:t>při různé teplotě se zhruba řídí </a:t>
            </a:r>
            <a:r>
              <a:rPr lang="cs-CZ" sz="2000" u="sng" dirty="0"/>
              <a:t>Gay-</a:t>
            </a:r>
            <a:r>
              <a:rPr lang="cs-CZ" sz="2000" u="sng" dirty="0" err="1"/>
              <a:t>Lussacovým</a:t>
            </a:r>
            <a:r>
              <a:rPr lang="cs-CZ" sz="2000" u="sng" dirty="0"/>
              <a:t> zákonem</a:t>
            </a:r>
            <a:r>
              <a:rPr lang="cs-CZ" sz="2000" dirty="0"/>
              <a:t>. </a:t>
            </a:r>
          </a:p>
        </p:txBody>
      </p:sp>
      <p:sp>
        <p:nvSpPr>
          <p:cNvPr id="8" name="TextovéPole 7">
            <a:extLst>
              <a:ext uri="{FF2B5EF4-FFF2-40B4-BE49-F238E27FC236}">
                <a16:creationId xmlns:a16="http://schemas.microsoft.com/office/drawing/2014/main" id="{6FE1BD84-9F3E-4270-B598-4F7ADF72B253}"/>
              </a:ext>
            </a:extLst>
          </p:cNvPr>
          <p:cNvSpPr txBox="1"/>
          <p:nvPr/>
        </p:nvSpPr>
        <p:spPr>
          <a:xfrm>
            <a:off x="323850" y="2374865"/>
            <a:ext cx="5648325" cy="646331"/>
          </a:xfrm>
          <a:prstGeom prst="rect">
            <a:avLst/>
          </a:prstGeom>
          <a:noFill/>
        </p:spPr>
        <p:txBody>
          <a:bodyPr wrap="square">
            <a:spAutoFit/>
          </a:bodyPr>
          <a:lstStyle/>
          <a:p>
            <a:r>
              <a:rPr lang="cs-CZ" sz="1800" dirty="0"/>
              <a:t>V případě </a:t>
            </a:r>
            <a:r>
              <a:rPr lang="cs-CZ" sz="1800" b="1" dirty="0"/>
              <a:t>skleněné láhve </a:t>
            </a:r>
            <a:r>
              <a:rPr lang="cs-CZ" sz="1800" dirty="0"/>
              <a:t>dojde jen ke změně tlaku, což odpovídá </a:t>
            </a:r>
            <a:r>
              <a:rPr lang="cs-CZ" sz="1800" u="sng" dirty="0"/>
              <a:t>Charlesovu zákonu</a:t>
            </a:r>
            <a:r>
              <a:rPr lang="cs-CZ" sz="1800" dirty="0"/>
              <a:t>.</a:t>
            </a:r>
            <a:endParaRPr lang="cs-CZ" dirty="0"/>
          </a:p>
        </p:txBody>
      </p:sp>
    </p:spTree>
    <p:extLst>
      <p:ext uri="{BB962C8B-B14F-4D97-AF65-F5344CB8AC3E}">
        <p14:creationId xmlns:p14="http://schemas.microsoft.com/office/powerpoint/2010/main" val="946000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fotka&#10;&#10;Popis byl vytvořen automaticky">
            <a:extLst>
              <a:ext uri="{FF2B5EF4-FFF2-40B4-BE49-F238E27FC236}">
                <a16:creationId xmlns:a16="http://schemas.microsoft.com/office/drawing/2014/main" id="{887CBA95-AF28-49CB-B3BC-6E51BF904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673" y="336815"/>
            <a:ext cx="3533403" cy="2286658"/>
          </a:xfrm>
          <a:prstGeom prst="rect">
            <a:avLst/>
          </a:prstGeom>
        </p:spPr>
      </p:pic>
      <p:sp>
        <p:nvSpPr>
          <p:cNvPr id="7" name="TextovéPole 6">
            <a:extLst>
              <a:ext uri="{FF2B5EF4-FFF2-40B4-BE49-F238E27FC236}">
                <a16:creationId xmlns:a16="http://schemas.microsoft.com/office/drawing/2014/main" id="{4D2566BC-4986-41AC-9B10-DBF636106AFA}"/>
              </a:ext>
            </a:extLst>
          </p:cNvPr>
          <p:cNvSpPr txBox="1"/>
          <p:nvPr/>
        </p:nvSpPr>
        <p:spPr>
          <a:xfrm>
            <a:off x="420083" y="295961"/>
            <a:ext cx="2247923" cy="461665"/>
          </a:xfrm>
          <a:prstGeom prst="rect">
            <a:avLst/>
          </a:prstGeom>
          <a:noFill/>
        </p:spPr>
        <p:txBody>
          <a:bodyPr wrap="none" rtlCol="0">
            <a:spAutoFit/>
          </a:bodyPr>
          <a:lstStyle/>
          <a:p>
            <a:r>
              <a:rPr lang="cs-CZ" sz="2400" b="1" dirty="0"/>
              <a:t>Charlesův zákon</a:t>
            </a:r>
          </a:p>
        </p:txBody>
      </p:sp>
      <p:pic>
        <p:nvPicPr>
          <p:cNvPr id="10" name="Obrázek 9">
            <a:extLst>
              <a:ext uri="{FF2B5EF4-FFF2-40B4-BE49-F238E27FC236}">
                <a16:creationId xmlns:a16="http://schemas.microsoft.com/office/drawing/2014/main" id="{1A34C926-4ECA-4E7E-B6BF-D2C8DA696383}"/>
              </a:ext>
            </a:extLst>
          </p:cNvPr>
          <p:cNvPicPr>
            <a:picLocks noChangeAspect="1"/>
          </p:cNvPicPr>
          <p:nvPr/>
        </p:nvPicPr>
        <p:blipFill>
          <a:blip r:embed="rId4"/>
          <a:stretch>
            <a:fillRect/>
          </a:stretch>
        </p:blipFill>
        <p:spPr>
          <a:xfrm>
            <a:off x="7796355" y="3071602"/>
            <a:ext cx="1355548" cy="1862139"/>
          </a:xfrm>
          <a:prstGeom prst="rect">
            <a:avLst/>
          </a:prstGeom>
        </p:spPr>
      </p:pic>
      <p:pic>
        <p:nvPicPr>
          <p:cNvPr id="12" name="Obrázek 11">
            <a:extLst>
              <a:ext uri="{FF2B5EF4-FFF2-40B4-BE49-F238E27FC236}">
                <a16:creationId xmlns:a16="http://schemas.microsoft.com/office/drawing/2014/main" id="{DBA0ABA5-DB04-40ED-9676-15EC4815581A}"/>
              </a:ext>
            </a:extLst>
          </p:cNvPr>
          <p:cNvPicPr>
            <a:picLocks noChangeAspect="1"/>
          </p:cNvPicPr>
          <p:nvPr/>
        </p:nvPicPr>
        <p:blipFill>
          <a:blip r:embed="rId5"/>
          <a:stretch>
            <a:fillRect/>
          </a:stretch>
        </p:blipFill>
        <p:spPr>
          <a:xfrm>
            <a:off x="5281755" y="3188283"/>
            <a:ext cx="2514600" cy="1628775"/>
          </a:xfrm>
          <a:prstGeom prst="rect">
            <a:avLst/>
          </a:prstGeom>
        </p:spPr>
      </p:pic>
      <p:pic>
        <p:nvPicPr>
          <p:cNvPr id="11266" name="Picture 2" descr="See the source image">
            <a:extLst>
              <a:ext uri="{FF2B5EF4-FFF2-40B4-BE49-F238E27FC236}">
                <a16:creationId xmlns:a16="http://schemas.microsoft.com/office/drawing/2014/main" id="{E06A8F48-1AA7-4E60-A39A-E1893F149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150" y="4933741"/>
            <a:ext cx="1862138" cy="1862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664EF22-60B0-4A6A-8837-45176249036C}"/>
              </a:ext>
            </a:extLst>
          </p:cNvPr>
          <p:cNvSpPr txBox="1"/>
          <p:nvPr/>
        </p:nvSpPr>
        <p:spPr>
          <a:xfrm>
            <a:off x="282143" y="4975939"/>
            <a:ext cx="6688392" cy="1631216"/>
          </a:xfrm>
          <a:prstGeom prst="rect">
            <a:avLst/>
          </a:prstGeom>
          <a:noFill/>
        </p:spPr>
        <p:txBody>
          <a:bodyPr wrap="square">
            <a:spAutoFit/>
          </a:bodyPr>
          <a:lstStyle/>
          <a:p>
            <a:pPr algn="just"/>
            <a:r>
              <a:rPr lang="cs-CZ" sz="2000" b="1" i="0" dirty="0">
                <a:solidFill>
                  <a:srgbClr val="111111"/>
                </a:solidFill>
                <a:effectLst/>
              </a:rPr>
              <a:t>Autokláv</a:t>
            </a:r>
            <a:r>
              <a:rPr lang="cs-CZ" sz="2000" b="0" i="0" dirty="0">
                <a:solidFill>
                  <a:srgbClr val="111111"/>
                </a:solidFill>
                <a:effectLst/>
              </a:rPr>
              <a:t> je přístroj-reaktor konstruovaný pro reakce probíhající za vysokého tlaku a teploty. V laboratořích se autokláv typicky používá ke sterilizaci materiálů v laboratorním skle, zejména médií. Samotný proces sterilizace je prováděn vlhkým teplým vzduchem a zvýšením tlaku.</a:t>
            </a:r>
            <a:endParaRPr lang="cs-CZ" sz="2000" dirty="0"/>
          </a:p>
        </p:txBody>
      </p:sp>
      <p:sp>
        <p:nvSpPr>
          <p:cNvPr id="21" name="TextovéPole 20">
            <a:extLst>
              <a:ext uri="{FF2B5EF4-FFF2-40B4-BE49-F238E27FC236}">
                <a16:creationId xmlns:a16="http://schemas.microsoft.com/office/drawing/2014/main" id="{104D28D0-3748-4279-A3A5-B6B98BBEA6A8}"/>
              </a:ext>
            </a:extLst>
          </p:cNvPr>
          <p:cNvSpPr txBox="1"/>
          <p:nvPr/>
        </p:nvSpPr>
        <p:spPr>
          <a:xfrm>
            <a:off x="221088" y="950879"/>
            <a:ext cx="4893835" cy="1015663"/>
          </a:xfrm>
          <a:prstGeom prst="rect">
            <a:avLst/>
          </a:prstGeom>
          <a:noFill/>
        </p:spPr>
        <p:txBody>
          <a:bodyPr wrap="square">
            <a:spAutoFit/>
          </a:bodyPr>
          <a:lstStyle/>
          <a:p>
            <a:r>
              <a:rPr lang="cs-CZ" sz="2000" b="0" dirty="0">
                <a:solidFill>
                  <a:srgbClr val="202122"/>
                </a:solidFill>
                <a:effectLst/>
              </a:rPr>
              <a:t>Při </a:t>
            </a:r>
            <a:r>
              <a:rPr lang="cs-CZ" sz="2000" b="0" dirty="0" err="1">
                <a:solidFill>
                  <a:srgbClr val="202122"/>
                </a:solidFill>
                <a:effectLst/>
              </a:rPr>
              <a:t>izochorickém</a:t>
            </a:r>
            <a:r>
              <a:rPr lang="cs-CZ" sz="2000" b="0" dirty="0">
                <a:solidFill>
                  <a:srgbClr val="202122"/>
                </a:solidFill>
                <a:effectLst/>
              </a:rPr>
              <a:t> ději v ideálním plynu o stálé hmotnosti </a:t>
            </a:r>
            <a:r>
              <a:rPr lang="cs-CZ" sz="2000" b="0" u="sng" dirty="0">
                <a:solidFill>
                  <a:srgbClr val="202122"/>
                </a:solidFill>
                <a:effectLst/>
              </a:rPr>
              <a:t>je termodynamická teplota tohoto plynu přímo úměrná jeho tlaku</a:t>
            </a:r>
            <a:r>
              <a:rPr lang="cs-CZ" sz="2000" b="0" dirty="0">
                <a:solidFill>
                  <a:srgbClr val="202122"/>
                </a:solidFill>
                <a:effectLst/>
              </a:rPr>
              <a:t>.</a:t>
            </a:r>
            <a:endParaRPr lang="cs-CZ" sz="2000" dirty="0"/>
          </a:p>
        </p:txBody>
      </p:sp>
      <p:pic>
        <p:nvPicPr>
          <p:cNvPr id="22" name="Obrázek 21">
            <a:extLst>
              <a:ext uri="{FF2B5EF4-FFF2-40B4-BE49-F238E27FC236}">
                <a16:creationId xmlns:a16="http://schemas.microsoft.com/office/drawing/2014/main" id="{55FA9967-90CA-420B-BE0B-1342E19CAF48}"/>
              </a:ext>
            </a:extLst>
          </p:cNvPr>
          <p:cNvPicPr>
            <a:picLocks noChangeAspect="1"/>
          </p:cNvPicPr>
          <p:nvPr/>
        </p:nvPicPr>
        <p:blipFill>
          <a:blip r:embed="rId7"/>
          <a:stretch>
            <a:fillRect/>
          </a:stretch>
        </p:blipFill>
        <p:spPr>
          <a:xfrm>
            <a:off x="2169262" y="2424538"/>
            <a:ext cx="2272932" cy="1995745"/>
          </a:xfrm>
          <a:prstGeom prst="rect">
            <a:avLst/>
          </a:prstGeom>
        </p:spPr>
      </p:pic>
      <p:pic>
        <p:nvPicPr>
          <p:cNvPr id="24" name="Grafický objekt 23">
            <a:extLst>
              <a:ext uri="{FF2B5EF4-FFF2-40B4-BE49-F238E27FC236}">
                <a16:creationId xmlns:a16="http://schemas.microsoft.com/office/drawing/2014/main" id="{CAD9F0E4-B4A9-4D53-B127-FFAFBD31DF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037" y="3076086"/>
            <a:ext cx="1086007" cy="477185"/>
          </a:xfrm>
          <a:prstGeom prst="rect">
            <a:avLst/>
          </a:prstGeom>
        </p:spPr>
      </p:pic>
    </p:spTree>
    <p:extLst>
      <p:ext uri="{BB962C8B-B14F-4D97-AF65-F5344CB8AC3E}">
        <p14:creationId xmlns:p14="http://schemas.microsoft.com/office/powerpoint/2010/main" val="276967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C988194-CC05-4DC3-BFE1-8087A9E797CA}"/>
              </a:ext>
            </a:extLst>
          </p:cNvPr>
          <p:cNvSpPr/>
          <p:nvPr/>
        </p:nvSpPr>
        <p:spPr>
          <a:xfrm>
            <a:off x="160579" y="258901"/>
            <a:ext cx="4411421" cy="3477875"/>
          </a:xfrm>
          <a:prstGeom prst="rect">
            <a:avLst/>
          </a:prstGeom>
        </p:spPr>
        <p:txBody>
          <a:bodyPr wrap="square">
            <a:spAutoFit/>
          </a:bodyPr>
          <a:lstStyle/>
          <a:p>
            <a:pPr algn="just"/>
            <a:r>
              <a:rPr lang="cs-CZ" sz="2000" b="1" dirty="0">
                <a:solidFill>
                  <a:srgbClr val="000000"/>
                </a:solidFill>
              </a:rPr>
              <a:t>Tlakový (Papinův) hrnec </a:t>
            </a:r>
            <a:r>
              <a:rPr lang="cs-CZ" sz="2000" dirty="0">
                <a:solidFill>
                  <a:srgbClr val="000000"/>
                </a:solidFill>
              </a:rPr>
              <a:t>je silnostěnný hrnec sloužící k vaření za vyššího tlaku (280 - 300 </a:t>
            </a:r>
            <a:r>
              <a:rPr lang="cs-CZ" sz="2000" dirty="0" err="1">
                <a:solidFill>
                  <a:srgbClr val="000000"/>
                </a:solidFill>
              </a:rPr>
              <a:t>kPa</a:t>
            </a:r>
            <a:r>
              <a:rPr lang="cs-CZ" sz="2000" dirty="0">
                <a:solidFill>
                  <a:srgbClr val="000000"/>
                </a:solidFill>
              </a:rPr>
              <a:t>), jímž se dosáhne vyšší teploty vaření (120 °C - 130 °C), a tím i rychlejšího uvaření pokrmu. Poklice, jíž je hrnec neprodyšně uzavřen, je opatřena pojistným ventilem, který propouští přebytečnou páru, a tak zamezuje nebezpečnému zvýšení tlaku, které by mohlo vést k roztržení hrnce a výbuchu. </a:t>
            </a:r>
            <a:endParaRPr lang="en-US" sz="2000" dirty="0">
              <a:solidFill>
                <a:srgbClr val="000000"/>
              </a:solidFill>
            </a:endParaRPr>
          </a:p>
        </p:txBody>
      </p:sp>
      <p:pic>
        <p:nvPicPr>
          <p:cNvPr id="4" name="Picture 2">
            <a:extLst>
              <a:ext uri="{FF2B5EF4-FFF2-40B4-BE49-F238E27FC236}">
                <a16:creationId xmlns:a16="http://schemas.microsoft.com/office/drawing/2014/main" id="{897AF0FD-B70A-4EAD-B9EA-7230F6249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412" y="344626"/>
            <a:ext cx="4173296" cy="31700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brázek: Teplota, při které se vaří voda v různých nadmořských výškách.">
            <a:extLst>
              <a:ext uri="{FF2B5EF4-FFF2-40B4-BE49-F238E27FC236}">
                <a16:creationId xmlns:a16="http://schemas.microsoft.com/office/drawing/2014/main" id="{A227B95E-C3A2-47FD-B3DA-AA54AB2ED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98" y="4168103"/>
            <a:ext cx="4155823" cy="2585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50DFE85-BD94-4E80-8245-C50F244262D7}"/>
              </a:ext>
            </a:extLst>
          </p:cNvPr>
          <p:cNvSpPr txBox="1"/>
          <p:nvPr/>
        </p:nvSpPr>
        <p:spPr>
          <a:xfrm>
            <a:off x="160579" y="4088675"/>
            <a:ext cx="4566833" cy="400110"/>
          </a:xfrm>
          <a:prstGeom prst="rect">
            <a:avLst/>
          </a:prstGeom>
          <a:noFill/>
        </p:spPr>
        <p:txBody>
          <a:bodyPr wrap="square" rtlCol="0">
            <a:spAutoFit/>
          </a:bodyPr>
          <a:lstStyle/>
          <a:p>
            <a:r>
              <a:rPr lang="cs-CZ" sz="2000" b="1" dirty="0"/>
              <a:t>Vaření ve vysokých nadmořských výškách</a:t>
            </a:r>
          </a:p>
        </p:txBody>
      </p:sp>
      <p:sp>
        <p:nvSpPr>
          <p:cNvPr id="12" name="TextovéPole 11">
            <a:extLst>
              <a:ext uri="{FF2B5EF4-FFF2-40B4-BE49-F238E27FC236}">
                <a16:creationId xmlns:a16="http://schemas.microsoft.com/office/drawing/2014/main" id="{7F795E53-E205-4ABA-B30F-B4D25EC8421B}"/>
              </a:ext>
            </a:extLst>
          </p:cNvPr>
          <p:cNvSpPr txBox="1"/>
          <p:nvPr/>
        </p:nvSpPr>
        <p:spPr>
          <a:xfrm>
            <a:off x="223527" y="4574382"/>
            <a:ext cx="4572000" cy="1938992"/>
          </a:xfrm>
          <a:prstGeom prst="rect">
            <a:avLst/>
          </a:prstGeom>
          <a:noFill/>
        </p:spPr>
        <p:txBody>
          <a:bodyPr wrap="square">
            <a:spAutoFit/>
          </a:bodyPr>
          <a:lstStyle/>
          <a:p>
            <a:r>
              <a:rPr lang="cs-CZ" sz="2000" b="0" dirty="0">
                <a:effectLst/>
              </a:rPr>
              <a:t>Atmosférický tlak a tím i teplota varu vody je závislý na nadmořské výšce. Např. voda na </a:t>
            </a:r>
            <a:r>
              <a:rPr lang="cs-CZ" sz="2000" b="0" dirty="0" err="1">
                <a:effectLst/>
              </a:rPr>
              <a:t>Mt</a:t>
            </a:r>
            <a:r>
              <a:rPr lang="cs-CZ" sz="2000" b="0" dirty="0">
                <a:effectLst/>
              </a:rPr>
              <a:t>. Everestu se vaří už při 70 °C. To znamená, že se jídlo vaří jen velmi pomalu a některé potraviny se „neuvaří“ </a:t>
            </a:r>
          </a:p>
          <a:p>
            <a:r>
              <a:rPr lang="cs-CZ" sz="2000" dirty="0"/>
              <a:t>vůbec.</a:t>
            </a:r>
            <a:endParaRPr lang="cs-CZ" sz="2000" b="0" dirty="0">
              <a:effectLst/>
            </a:endParaRPr>
          </a:p>
        </p:txBody>
      </p:sp>
    </p:spTree>
    <p:extLst>
      <p:ext uri="{BB962C8B-B14F-4D97-AF65-F5344CB8AC3E}">
        <p14:creationId xmlns:p14="http://schemas.microsoft.com/office/powerpoint/2010/main" val="414042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35FA285-079C-4FCA-9243-FE90DE7E8CC5}"/>
              </a:ext>
            </a:extLst>
          </p:cNvPr>
          <p:cNvSpPr txBox="1"/>
          <p:nvPr/>
        </p:nvSpPr>
        <p:spPr>
          <a:xfrm>
            <a:off x="171451" y="859989"/>
            <a:ext cx="8801098" cy="1631216"/>
          </a:xfrm>
          <a:prstGeom prst="rect">
            <a:avLst/>
          </a:prstGeom>
          <a:noFill/>
        </p:spPr>
        <p:txBody>
          <a:bodyPr wrap="square">
            <a:spAutoFit/>
          </a:bodyPr>
          <a:lstStyle/>
          <a:p>
            <a:pPr algn="just"/>
            <a:r>
              <a:rPr lang="cs-CZ" sz="2000" b="1" dirty="0"/>
              <a:t>Plynový teploměr </a:t>
            </a:r>
            <a:r>
              <a:rPr lang="cs-CZ" sz="2000" dirty="0"/>
              <a:t>se skládá z nádoby naplněné plynem (např. vodíkem, heliem, dusíkem), která je spojena úzkou trubkou s otevřením kapalinovým manometrem. Manometr má jedno rameno pohyblivé ve svislém směru, aby se hladina plynu v pevném rameni mohla udržet stále na úrovni značky. Tím se zaručuje, že změny tlaku plynu změnou teploty probíhají za stálého objemu plynu.</a:t>
            </a:r>
          </a:p>
        </p:txBody>
      </p:sp>
      <p:pic>
        <p:nvPicPr>
          <p:cNvPr id="1028" name="Picture 4" descr="See the source image">
            <a:extLst>
              <a:ext uri="{FF2B5EF4-FFF2-40B4-BE49-F238E27FC236}">
                <a16:creationId xmlns:a16="http://schemas.microsoft.com/office/drawing/2014/main" id="{54862509-9675-46BA-8075-2FE87C3FC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2970490"/>
            <a:ext cx="4248148" cy="3584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C5B542EC-8907-4B08-94E0-BD549FD66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74" y="3646351"/>
            <a:ext cx="4049142" cy="22101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D491EE0-2FC4-45A8-800F-2809EC09D593}"/>
              </a:ext>
            </a:extLst>
          </p:cNvPr>
          <p:cNvSpPr txBox="1"/>
          <p:nvPr/>
        </p:nvSpPr>
        <p:spPr>
          <a:xfrm>
            <a:off x="171451" y="282416"/>
            <a:ext cx="4572000" cy="461665"/>
          </a:xfrm>
          <a:prstGeom prst="rect">
            <a:avLst/>
          </a:prstGeom>
          <a:noFill/>
        </p:spPr>
        <p:txBody>
          <a:bodyPr wrap="square">
            <a:spAutoFit/>
          </a:bodyPr>
          <a:lstStyle/>
          <a:p>
            <a:r>
              <a:rPr lang="cs-CZ" sz="2400" b="1" dirty="0"/>
              <a:t>Plynový teploměr </a:t>
            </a:r>
            <a:endParaRPr lang="cs-CZ" sz="2400" dirty="0"/>
          </a:p>
        </p:txBody>
      </p:sp>
      <p:sp>
        <p:nvSpPr>
          <p:cNvPr id="7" name="TextovéPole 6">
            <a:extLst>
              <a:ext uri="{FF2B5EF4-FFF2-40B4-BE49-F238E27FC236}">
                <a16:creationId xmlns:a16="http://schemas.microsoft.com/office/drawing/2014/main" id="{AD284165-1527-426F-8AC3-2BF159DDC195}"/>
              </a:ext>
            </a:extLst>
          </p:cNvPr>
          <p:cNvSpPr txBox="1"/>
          <p:nvPr/>
        </p:nvSpPr>
        <p:spPr>
          <a:xfrm>
            <a:off x="4918374" y="2723021"/>
            <a:ext cx="4054175" cy="923330"/>
          </a:xfrm>
          <a:prstGeom prst="rect">
            <a:avLst/>
          </a:prstGeom>
          <a:noFill/>
        </p:spPr>
        <p:txBody>
          <a:bodyPr wrap="square" rtlCol="0">
            <a:spAutoFit/>
          </a:bodyPr>
          <a:lstStyle/>
          <a:p>
            <a:r>
              <a:rPr lang="cs-CZ" dirty="0"/>
              <a:t>Extrapolací dat pro různé (ideální) plyny lze odhadnout počáteční bod Kelvinovy stupnice (</a:t>
            </a:r>
            <a:r>
              <a:rPr lang="cs-CZ" b="1" dirty="0"/>
              <a:t>absolutní nulu</a:t>
            </a:r>
            <a:r>
              <a:rPr lang="cs-CZ" dirty="0"/>
              <a:t>).</a:t>
            </a:r>
          </a:p>
        </p:txBody>
      </p:sp>
      <p:sp>
        <p:nvSpPr>
          <p:cNvPr id="2" name="TextovéPole 1">
            <a:extLst>
              <a:ext uri="{FF2B5EF4-FFF2-40B4-BE49-F238E27FC236}">
                <a16:creationId xmlns:a16="http://schemas.microsoft.com/office/drawing/2014/main" id="{DB58116B-3F20-4425-868D-6110A3F8FDD7}"/>
              </a:ext>
            </a:extLst>
          </p:cNvPr>
          <p:cNvSpPr txBox="1"/>
          <p:nvPr/>
        </p:nvSpPr>
        <p:spPr>
          <a:xfrm>
            <a:off x="5626719" y="6154757"/>
            <a:ext cx="2632452" cy="400110"/>
          </a:xfrm>
          <a:prstGeom prst="rect">
            <a:avLst/>
          </a:prstGeom>
          <a:noFill/>
          <a:ln>
            <a:solidFill>
              <a:schemeClr val="tx1"/>
            </a:solidFill>
          </a:ln>
        </p:spPr>
        <p:txBody>
          <a:bodyPr wrap="none" rtlCol="0">
            <a:spAutoFit/>
          </a:bodyPr>
          <a:lstStyle/>
          <a:p>
            <a:r>
              <a:rPr lang="cs-CZ" sz="2000" dirty="0"/>
              <a:t>T = t + 1/</a:t>
            </a:r>
            <a:r>
              <a:rPr lang="el-GR" sz="2000" dirty="0"/>
              <a:t>α</a:t>
            </a:r>
            <a:r>
              <a:rPr lang="cs-CZ" sz="2000" baseline="-25000" dirty="0"/>
              <a:t>0</a:t>
            </a:r>
            <a:r>
              <a:rPr lang="cs-CZ" sz="2000" dirty="0"/>
              <a:t> = t + 273,15</a:t>
            </a:r>
          </a:p>
        </p:txBody>
      </p:sp>
    </p:spTree>
    <p:extLst>
      <p:ext uri="{BB962C8B-B14F-4D97-AF65-F5344CB8AC3E}">
        <p14:creationId xmlns:p14="http://schemas.microsoft.com/office/powerpoint/2010/main" val="312410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C916C58-FC89-4E52-9137-0BAA54296187}"/>
              </a:ext>
            </a:extLst>
          </p:cNvPr>
          <p:cNvSpPr txBox="1"/>
          <p:nvPr/>
        </p:nvSpPr>
        <p:spPr>
          <a:xfrm>
            <a:off x="295275" y="698629"/>
            <a:ext cx="8553450" cy="1323439"/>
          </a:xfrm>
          <a:prstGeom prst="rect">
            <a:avLst/>
          </a:prstGeom>
          <a:noFill/>
        </p:spPr>
        <p:txBody>
          <a:bodyPr wrap="square" rtlCol="0">
            <a:spAutoFit/>
          </a:bodyPr>
          <a:lstStyle/>
          <a:p>
            <a:r>
              <a:rPr lang="cs-CZ" sz="2000" dirty="0"/>
              <a:t>Kovové uzávěry šroubovacích zavařovacích lahví lze snadněji odšroubovat pokud se zahřejí proudem teplé vody. Kov má větší teplotní součinitel roztažnosti než sklo. Po zahřátí se kov mírně roztáhne, což umožní snadnější otevření lahve. Při zahřátí lahve se uvnitř zvýší tlak a tím se sníží přítlačná síla na víčko.</a:t>
            </a:r>
          </a:p>
        </p:txBody>
      </p:sp>
      <p:sp>
        <p:nvSpPr>
          <p:cNvPr id="7" name="TextovéPole 6">
            <a:extLst>
              <a:ext uri="{FF2B5EF4-FFF2-40B4-BE49-F238E27FC236}">
                <a16:creationId xmlns:a16="http://schemas.microsoft.com/office/drawing/2014/main" id="{FAA337C8-E736-4203-B86B-4874C7EC21A1}"/>
              </a:ext>
            </a:extLst>
          </p:cNvPr>
          <p:cNvSpPr txBox="1"/>
          <p:nvPr/>
        </p:nvSpPr>
        <p:spPr>
          <a:xfrm>
            <a:off x="228600" y="161925"/>
            <a:ext cx="1072730" cy="461665"/>
          </a:xfrm>
          <a:prstGeom prst="rect">
            <a:avLst/>
          </a:prstGeom>
          <a:noFill/>
        </p:spPr>
        <p:txBody>
          <a:bodyPr wrap="none" rtlCol="0">
            <a:spAutoFit/>
          </a:bodyPr>
          <a:lstStyle/>
          <a:p>
            <a:r>
              <a:rPr lang="cs-CZ" sz="2400" b="1" dirty="0"/>
              <a:t>Příklad</a:t>
            </a:r>
          </a:p>
        </p:txBody>
      </p:sp>
      <p:pic>
        <p:nvPicPr>
          <p:cNvPr id="11" name="Obrázek 10">
            <a:extLst>
              <a:ext uri="{FF2B5EF4-FFF2-40B4-BE49-F238E27FC236}">
                <a16:creationId xmlns:a16="http://schemas.microsoft.com/office/drawing/2014/main" id="{16C465ED-BF26-4C78-8CCC-9F8BDD2BEE28}"/>
              </a:ext>
            </a:extLst>
          </p:cNvPr>
          <p:cNvPicPr>
            <a:picLocks noChangeAspect="1"/>
          </p:cNvPicPr>
          <p:nvPr/>
        </p:nvPicPr>
        <p:blipFill>
          <a:blip r:embed="rId2"/>
          <a:stretch>
            <a:fillRect/>
          </a:stretch>
        </p:blipFill>
        <p:spPr>
          <a:xfrm>
            <a:off x="2085975" y="2381225"/>
            <a:ext cx="4191000" cy="3400450"/>
          </a:xfrm>
          <a:prstGeom prst="rect">
            <a:avLst/>
          </a:prstGeom>
        </p:spPr>
      </p:pic>
    </p:spTree>
    <p:extLst>
      <p:ext uri="{BB962C8B-B14F-4D97-AF65-F5344CB8AC3E}">
        <p14:creationId xmlns:p14="http://schemas.microsoft.com/office/powerpoint/2010/main" val="3362027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stůl, zeď&#10;&#10;Popis byl vytvořen automaticky">
            <a:extLst>
              <a:ext uri="{FF2B5EF4-FFF2-40B4-BE49-F238E27FC236}">
                <a16:creationId xmlns:a16="http://schemas.microsoft.com/office/drawing/2014/main" id="{3F0E9584-E22E-4A8B-B317-73A7CA7B0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27" y="155129"/>
            <a:ext cx="3641173" cy="2654746"/>
          </a:xfrm>
          <a:prstGeom prst="rect">
            <a:avLst/>
          </a:prstGeom>
        </p:spPr>
      </p:pic>
      <mc:AlternateContent xmlns:mc="http://schemas.openxmlformats.org/markup-compatibility/2006" xmlns:a14="http://schemas.microsoft.com/office/drawing/2010/main">
        <mc:Choice Requires="a14">
          <p:sp>
            <p:nvSpPr>
              <p:cNvPr id="6" name="Obdélník 5">
                <a:extLst>
                  <a:ext uri="{FF2B5EF4-FFF2-40B4-BE49-F238E27FC236}">
                    <a16:creationId xmlns:a16="http://schemas.microsoft.com/office/drawing/2014/main" id="{0665217D-13AE-4A2B-88EC-B0F49E91519C}"/>
                  </a:ext>
                </a:extLst>
              </p:cNvPr>
              <p:cNvSpPr/>
              <p:nvPr/>
            </p:nvSpPr>
            <p:spPr>
              <a:xfrm>
                <a:off x="581025" y="3429000"/>
                <a:ext cx="3698863" cy="566758"/>
              </a:xfrm>
              <a:prstGeom prst="rect">
                <a:avLst/>
              </a:prstGeom>
            </p:spPr>
            <p:txBody>
              <a:bodyPr wrap="square">
                <a:spAutoFit/>
              </a:bodyPr>
              <a:lstStyle/>
              <a:p>
                <a:pPr algn="r"/>
                <a14:m>
                  <m:oMathPara xmlns:m="http://schemas.openxmlformats.org/officeDocument/2006/math">
                    <m:oMathParaPr>
                      <m:jc m:val="centerGroup"/>
                    </m:oMathParaPr>
                    <m:oMath xmlns:m="http://schemas.openxmlformats.org/officeDocument/2006/math">
                      <m:r>
                        <a:rPr lang="cs-CZ" i="1">
                          <a:latin typeface="Cambria Math" panose="02040503050406030204" pitchFamily="18" charset="0"/>
                        </a:rPr>
                        <m:t>𝑃</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rPr>
                            <m:t>𝑚</m:t>
                          </m:r>
                        </m:num>
                        <m:den>
                          <m:r>
                            <a:rPr lang="cs-CZ" i="1">
                              <a:latin typeface="Cambria Math" panose="02040503050406030204" pitchFamily="18" charset="0"/>
                            </a:rPr>
                            <m:t>𝑀</m:t>
                          </m:r>
                          <m:r>
                            <a:rPr lang="cs-CZ" i="1">
                              <a:latin typeface="Cambria Math" panose="02040503050406030204" pitchFamily="18" charset="0"/>
                            </a:rPr>
                            <m:t>.</m:t>
                          </m:r>
                          <m:r>
                            <a:rPr lang="cs-CZ" i="1">
                              <a:latin typeface="Cambria Math" panose="02040503050406030204" pitchFamily="18" charset="0"/>
                            </a:rPr>
                            <m:t>𝑉</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ea typeface="Cambria Math" panose="02040503050406030204" pitchFamily="18" charset="0"/>
                            </a:rPr>
                            <m:t>𝜌</m:t>
                          </m:r>
                        </m:num>
                        <m:den>
                          <m:r>
                            <a:rPr lang="cs-CZ" i="1">
                              <a:latin typeface="Cambria Math" panose="02040503050406030204" pitchFamily="18" charset="0"/>
                            </a:rPr>
                            <m:t>𝑀</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oMath>
                  </m:oMathPara>
                </a14:m>
                <a:endParaRPr lang="cs-CZ" dirty="0"/>
              </a:p>
            </p:txBody>
          </p:sp>
        </mc:Choice>
        <mc:Fallback xmlns="">
          <p:sp>
            <p:nvSpPr>
              <p:cNvPr id="6" name="Obdélník 5">
                <a:extLst>
                  <a:ext uri="{FF2B5EF4-FFF2-40B4-BE49-F238E27FC236}">
                    <a16:creationId xmlns:a16="http://schemas.microsoft.com/office/drawing/2014/main" id="{0665217D-13AE-4A2B-88EC-B0F49E91519C}"/>
                  </a:ext>
                </a:extLst>
              </p:cNvPr>
              <p:cNvSpPr>
                <a:spLocks noRot="1" noChangeAspect="1" noMove="1" noResize="1" noEditPoints="1" noAdjustHandles="1" noChangeArrowheads="1" noChangeShapeType="1" noTextEdit="1"/>
              </p:cNvSpPr>
              <p:nvPr/>
            </p:nvSpPr>
            <p:spPr>
              <a:xfrm>
                <a:off x="581025" y="3429000"/>
                <a:ext cx="3698863" cy="566758"/>
              </a:xfrm>
              <a:prstGeom prst="rect">
                <a:avLst/>
              </a:prstGeom>
              <a:blipFill>
                <a:blip r:embed="rId3"/>
                <a:stretch>
                  <a:fillRect/>
                </a:stretch>
              </a:blipFill>
            </p:spPr>
            <p:txBody>
              <a:bodyPr/>
              <a:lstStyle/>
              <a:p>
                <a:r>
                  <a:rPr lang="cs-CZ">
                    <a:noFill/>
                  </a:rPr>
                  <a:t> </a:t>
                </a:r>
              </a:p>
            </p:txBody>
          </p:sp>
        </mc:Fallback>
      </mc:AlternateContent>
      <p:pic>
        <p:nvPicPr>
          <p:cNvPr id="4098" name="Picture 2" descr="Proč horkovzdušný balón létá? - Goethe-Institut Tschechien">
            <a:extLst>
              <a:ext uri="{FF2B5EF4-FFF2-40B4-BE49-F238E27FC236}">
                <a16:creationId xmlns:a16="http://schemas.microsoft.com/office/drawing/2014/main" id="{65E5B61C-F59F-4F0D-90E2-53235F2E8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299" y="5500786"/>
            <a:ext cx="2482325" cy="1078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137D0938-8AF8-40ED-98E1-D86FC5628428}"/>
              </a:ext>
            </a:extLst>
          </p:cNvPr>
          <p:cNvSpPr txBox="1"/>
          <p:nvPr/>
        </p:nvSpPr>
        <p:spPr>
          <a:xfrm>
            <a:off x="581025" y="377309"/>
            <a:ext cx="3492474" cy="830997"/>
          </a:xfrm>
          <a:prstGeom prst="rect">
            <a:avLst/>
          </a:prstGeom>
          <a:noFill/>
        </p:spPr>
        <p:txBody>
          <a:bodyPr wrap="square">
            <a:spAutoFit/>
          </a:bodyPr>
          <a:lstStyle/>
          <a:p>
            <a:pPr algn="ctr"/>
            <a:r>
              <a:rPr lang="cs-CZ" sz="2400" b="1" dirty="0"/>
              <a:t>Horkovzdušný balón (montgolfiéra) </a:t>
            </a:r>
          </a:p>
        </p:txBody>
      </p:sp>
      <p:pic>
        <p:nvPicPr>
          <p:cNvPr id="11" name="Obrázek 10">
            <a:extLst>
              <a:ext uri="{FF2B5EF4-FFF2-40B4-BE49-F238E27FC236}">
                <a16:creationId xmlns:a16="http://schemas.microsoft.com/office/drawing/2014/main" id="{F1029F67-1154-4C89-B939-4F245FE8E7C4}"/>
              </a:ext>
            </a:extLst>
          </p:cNvPr>
          <p:cNvPicPr>
            <a:picLocks noChangeAspect="1"/>
          </p:cNvPicPr>
          <p:nvPr/>
        </p:nvPicPr>
        <p:blipFill>
          <a:blip r:embed="rId5"/>
          <a:stretch>
            <a:fillRect/>
          </a:stretch>
        </p:blipFill>
        <p:spPr>
          <a:xfrm>
            <a:off x="6405562" y="2995485"/>
            <a:ext cx="1871663" cy="2319690"/>
          </a:xfrm>
          <a:prstGeom prst="rect">
            <a:avLst/>
          </a:prstGeom>
        </p:spPr>
      </p:pic>
      <p:sp>
        <p:nvSpPr>
          <p:cNvPr id="12" name="TextovéPole 11">
            <a:extLst>
              <a:ext uri="{FF2B5EF4-FFF2-40B4-BE49-F238E27FC236}">
                <a16:creationId xmlns:a16="http://schemas.microsoft.com/office/drawing/2014/main" id="{936AD475-9837-4EF5-A3A4-9B545EB228B7}"/>
              </a:ext>
            </a:extLst>
          </p:cNvPr>
          <p:cNvSpPr txBox="1"/>
          <p:nvPr/>
        </p:nvSpPr>
        <p:spPr>
          <a:xfrm>
            <a:off x="218700" y="1653977"/>
            <a:ext cx="4819650" cy="1631216"/>
          </a:xfrm>
          <a:prstGeom prst="rect">
            <a:avLst/>
          </a:prstGeom>
          <a:noFill/>
        </p:spPr>
        <p:txBody>
          <a:bodyPr wrap="square" rtlCol="0">
            <a:spAutoFit/>
          </a:bodyPr>
          <a:lstStyle/>
          <a:p>
            <a:r>
              <a:rPr lang="cs-CZ" sz="2000" dirty="0"/>
              <a:t>Využívá vztlakové síly dané </a:t>
            </a:r>
            <a:r>
              <a:rPr lang="cs-CZ" sz="2000" u="sng" dirty="0"/>
              <a:t>rozdílem hustot chladného a horkého vzduchu</a:t>
            </a:r>
            <a:r>
              <a:rPr lang="cs-CZ" sz="2000" dirty="0"/>
              <a:t>. </a:t>
            </a:r>
          </a:p>
          <a:p>
            <a:endParaRPr lang="cs-CZ" sz="2000" dirty="0"/>
          </a:p>
          <a:p>
            <a:r>
              <a:rPr lang="cs-CZ" sz="2000" dirty="0"/>
              <a:t>Vztah mezi teplotou a hustotou plynu je dán stavovou rovnicí</a:t>
            </a:r>
          </a:p>
        </p:txBody>
      </p:sp>
      <p:sp>
        <p:nvSpPr>
          <p:cNvPr id="2" name="Obdélník 1">
            <a:extLst>
              <a:ext uri="{FF2B5EF4-FFF2-40B4-BE49-F238E27FC236}">
                <a16:creationId xmlns:a16="http://schemas.microsoft.com/office/drawing/2014/main" id="{99F7EF15-6FCF-408B-8551-B118D07248A9}"/>
              </a:ext>
            </a:extLst>
          </p:cNvPr>
          <p:cNvSpPr/>
          <p:nvPr/>
        </p:nvSpPr>
        <p:spPr>
          <a:xfrm>
            <a:off x="2895600" y="3429000"/>
            <a:ext cx="904875" cy="6477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15146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305DA-B708-4EF2-9929-60C6F261B4F6}"/>
              </a:ext>
            </a:extLst>
          </p:cNvPr>
          <p:cNvSpPr>
            <a:spLocks noGrp="1"/>
          </p:cNvSpPr>
          <p:nvPr>
            <p:ph type="title"/>
          </p:nvPr>
        </p:nvSpPr>
        <p:spPr>
          <a:xfrm>
            <a:off x="171452" y="282160"/>
            <a:ext cx="3721312" cy="441490"/>
          </a:xfrm>
        </p:spPr>
        <p:txBody>
          <a:bodyPr>
            <a:normAutofit/>
          </a:bodyPr>
          <a:lstStyle/>
          <a:p>
            <a:r>
              <a:rPr lang="cs-CZ" sz="2400" b="1" dirty="0">
                <a:latin typeface="+mn-lt"/>
              </a:rPr>
              <a:t>Pohyb medúz a hlavonožců</a:t>
            </a:r>
          </a:p>
        </p:txBody>
      </p:sp>
      <p:pic>
        <p:nvPicPr>
          <p:cNvPr id="19458" name="Picture 2" descr="See the source image">
            <a:extLst>
              <a:ext uri="{FF2B5EF4-FFF2-40B4-BE49-F238E27FC236}">
                <a16:creationId xmlns:a16="http://schemas.microsoft.com/office/drawing/2014/main" id="{1480C6FD-E4CE-4733-B21E-18B363922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922" y="2926568"/>
            <a:ext cx="3380888" cy="373349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94A9EF3-5B23-4436-A8C8-B5A61703FA49}"/>
              </a:ext>
            </a:extLst>
          </p:cNvPr>
          <p:cNvPicPr>
            <a:picLocks noChangeAspect="1"/>
          </p:cNvPicPr>
          <p:nvPr/>
        </p:nvPicPr>
        <p:blipFill>
          <a:blip r:embed="rId3"/>
          <a:stretch>
            <a:fillRect/>
          </a:stretch>
        </p:blipFill>
        <p:spPr>
          <a:xfrm>
            <a:off x="1062762" y="1917869"/>
            <a:ext cx="3073268" cy="1325478"/>
          </a:xfrm>
          <a:prstGeom prst="rect">
            <a:avLst/>
          </a:prstGeom>
        </p:spPr>
      </p:pic>
      <p:pic>
        <p:nvPicPr>
          <p:cNvPr id="11" name="Obrázek 10">
            <a:extLst>
              <a:ext uri="{FF2B5EF4-FFF2-40B4-BE49-F238E27FC236}">
                <a16:creationId xmlns:a16="http://schemas.microsoft.com/office/drawing/2014/main" id="{6E39EB34-7B45-4463-9D2B-EF907CD70EA7}"/>
              </a:ext>
            </a:extLst>
          </p:cNvPr>
          <p:cNvPicPr>
            <a:picLocks noChangeAspect="1"/>
          </p:cNvPicPr>
          <p:nvPr/>
        </p:nvPicPr>
        <p:blipFill>
          <a:blip r:embed="rId4"/>
          <a:stretch>
            <a:fillRect/>
          </a:stretch>
        </p:blipFill>
        <p:spPr>
          <a:xfrm>
            <a:off x="171452" y="5272249"/>
            <a:ext cx="4855888" cy="1585751"/>
          </a:xfrm>
          <a:prstGeom prst="rect">
            <a:avLst/>
          </a:prstGeom>
        </p:spPr>
      </p:pic>
      <p:pic>
        <p:nvPicPr>
          <p:cNvPr id="60418" name="Picture 2" descr="Conceptual diagram of underwater jet locomotion for both (a) squid and... |  Download Scientific Diagram">
            <a:extLst>
              <a:ext uri="{FF2B5EF4-FFF2-40B4-BE49-F238E27FC236}">
                <a16:creationId xmlns:a16="http://schemas.microsoft.com/office/drawing/2014/main" id="{44F735AE-D5AE-4F1F-9BFD-D37FA133F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8362" y="359768"/>
            <a:ext cx="3588448" cy="2305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B6A065-8BB9-477C-826E-90752C7E160E}"/>
              </a:ext>
            </a:extLst>
          </p:cNvPr>
          <p:cNvSpPr txBox="1"/>
          <p:nvPr/>
        </p:nvSpPr>
        <p:spPr>
          <a:xfrm>
            <a:off x="171452" y="850573"/>
            <a:ext cx="4571998" cy="1323439"/>
          </a:xfrm>
          <a:prstGeom prst="rect">
            <a:avLst/>
          </a:prstGeom>
          <a:noFill/>
        </p:spPr>
        <p:txBody>
          <a:bodyPr wrap="square">
            <a:spAutoFit/>
          </a:bodyPr>
          <a:lstStyle/>
          <a:p>
            <a:pPr algn="just"/>
            <a:r>
              <a:rPr lang="cs-CZ" sz="2000" b="1" i="1" dirty="0">
                <a:cs typeface="Arial" pitchFamily="34" charset="0"/>
              </a:rPr>
              <a:t>Reaktivní pohyb</a:t>
            </a:r>
            <a:r>
              <a:rPr lang="cs-CZ" sz="2000" dirty="0">
                <a:cs typeface="Arial" pitchFamily="34" charset="0"/>
              </a:rPr>
              <a:t>: plášťová dutina uvnitř těla se stáhne a dojde k vystříknutí vody dopředu → tělo se pohybuje směrem dozadu.</a:t>
            </a:r>
          </a:p>
        </p:txBody>
      </p:sp>
      <p:pic>
        <p:nvPicPr>
          <p:cNvPr id="5" name="Obrázek 4">
            <a:extLst>
              <a:ext uri="{FF2B5EF4-FFF2-40B4-BE49-F238E27FC236}">
                <a16:creationId xmlns:a16="http://schemas.microsoft.com/office/drawing/2014/main" id="{9791D4D6-A339-43AE-9266-1CEEB96068BC}"/>
              </a:ext>
            </a:extLst>
          </p:cNvPr>
          <p:cNvPicPr>
            <a:picLocks noChangeAspect="1"/>
          </p:cNvPicPr>
          <p:nvPr/>
        </p:nvPicPr>
        <p:blipFill>
          <a:blip r:embed="rId6"/>
          <a:stretch>
            <a:fillRect/>
          </a:stretch>
        </p:blipFill>
        <p:spPr>
          <a:xfrm>
            <a:off x="213044" y="3429000"/>
            <a:ext cx="2520567" cy="1694499"/>
          </a:xfrm>
          <a:prstGeom prst="rect">
            <a:avLst/>
          </a:prstGeom>
        </p:spPr>
      </p:pic>
      <p:pic>
        <p:nvPicPr>
          <p:cNvPr id="6" name="Picture 2">
            <a:extLst>
              <a:ext uri="{FF2B5EF4-FFF2-40B4-BE49-F238E27FC236}">
                <a16:creationId xmlns:a16="http://schemas.microsoft.com/office/drawing/2014/main" id="{C4EA03CA-1B36-4D30-8C1E-AC73925DE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556" y="3508171"/>
            <a:ext cx="1961894" cy="147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55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3EB584E-CEEC-413C-A7B3-8441A9F92427}"/>
              </a:ext>
            </a:extLst>
          </p:cNvPr>
          <p:cNvSpPr txBox="1"/>
          <p:nvPr/>
        </p:nvSpPr>
        <p:spPr>
          <a:xfrm>
            <a:off x="304800" y="809625"/>
            <a:ext cx="8534400" cy="5570756"/>
          </a:xfrm>
          <a:prstGeom prst="rect">
            <a:avLst/>
          </a:prstGeom>
          <a:noFill/>
        </p:spPr>
        <p:txBody>
          <a:bodyPr wrap="square" rtlCol="0">
            <a:spAutoFit/>
          </a:bodyPr>
          <a:lstStyle/>
          <a:p>
            <a:pPr algn="just"/>
            <a:r>
              <a:rPr lang="cs-CZ" sz="2000" dirty="0"/>
              <a:t>Balon o objemu 1000 m</a:t>
            </a:r>
            <a:r>
              <a:rPr lang="cs-CZ" sz="2000" baseline="30000" dirty="0"/>
              <a:t>3</a:t>
            </a:r>
            <a:r>
              <a:rPr lang="cs-CZ" sz="2000" dirty="0"/>
              <a:t> je naplněn heliem na tlak 62,4 </a:t>
            </a:r>
            <a:r>
              <a:rPr lang="cs-CZ" sz="2000" dirty="0" err="1"/>
              <a:t>kPa</a:t>
            </a:r>
            <a:r>
              <a:rPr lang="cs-CZ" sz="2000" dirty="0"/>
              <a:t> a váží i s košem 350 kg. Jakou zátěž unese, je-li ve výšce 3700 m při teplotě okolí -11 °C? Molární hmotnost vzduchu je 29 g.mol</a:t>
            </a:r>
            <a:r>
              <a:rPr lang="cs-CZ" sz="2000" baseline="30000" dirty="0"/>
              <a:t>-1</a:t>
            </a:r>
            <a:r>
              <a:rPr lang="cs-CZ" sz="2000" dirty="0"/>
              <a:t> a helia 4 g.mol</a:t>
            </a:r>
            <a:r>
              <a:rPr lang="cs-CZ" sz="2000" baseline="30000" dirty="0"/>
              <a:t>-1</a:t>
            </a:r>
            <a:r>
              <a:rPr lang="cs-CZ" sz="2000" dirty="0"/>
              <a:t>, R = 8,314 </a:t>
            </a:r>
            <a:r>
              <a:rPr lang="cs-CZ" sz="2000" b="0" i="0" dirty="0">
                <a:solidFill>
                  <a:srgbClr val="202122"/>
                </a:solidFill>
                <a:effectLst/>
              </a:rPr>
              <a:t>J·K</a:t>
            </a:r>
            <a:r>
              <a:rPr lang="cs-CZ" sz="2000" b="0" i="0" baseline="30000" dirty="0">
                <a:solidFill>
                  <a:srgbClr val="202122"/>
                </a:solidFill>
                <a:effectLst/>
              </a:rPr>
              <a:t>-1</a:t>
            </a:r>
            <a:r>
              <a:rPr lang="cs-CZ" sz="2000" b="0" i="0" dirty="0">
                <a:solidFill>
                  <a:srgbClr val="202122"/>
                </a:solidFill>
                <a:effectLst/>
              </a:rPr>
              <a:t>·mol</a:t>
            </a:r>
            <a:r>
              <a:rPr lang="cs-CZ" sz="2000" b="0" i="0" baseline="30000" dirty="0">
                <a:solidFill>
                  <a:srgbClr val="202122"/>
                </a:solidFill>
                <a:effectLst/>
              </a:rPr>
              <a:t>-1</a:t>
            </a:r>
            <a:r>
              <a:rPr lang="cs-CZ" sz="2000" dirty="0"/>
              <a:t>.</a:t>
            </a:r>
          </a:p>
          <a:p>
            <a:pPr algn="just"/>
            <a:endParaRPr lang="cs-CZ" sz="800" dirty="0"/>
          </a:p>
          <a:p>
            <a:pPr algn="just"/>
            <a:r>
              <a:rPr lang="cs-CZ" sz="2000" dirty="0"/>
              <a:t>T = -11 °C = 262 K</a:t>
            </a:r>
          </a:p>
          <a:p>
            <a:pPr algn="just"/>
            <a:r>
              <a:rPr lang="cs-CZ" sz="2000" dirty="0"/>
              <a:t>V = 1000 m</a:t>
            </a:r>
            <a:r>
              <a:rPr lang="cs-CZ" sz="2000" baseline="30000" dirty="0"/>
              <a:t>3</a:t>
            </a:r>
            <a:r>
              <a:rPr lang="cs-CZ" sz="2000" dirty="0"/>
              <a:t> </a:t>
            </a:r>
          </a:p>
          <a:p>
            <a:pPr algn="just"/>
            <a:r>
              <a:rPr lang="cs-CZ" sz="2000" dirty="0" err="1"/>
              <a:t>m</a:t>
            </a:r>
            <a:r>
              <a:rPr lang="cs-CZ" sz="2000" baseline="-25000" dirty="0" err="1"/>
              <a:t>b</a:t>
            </a:r>
            <a:r>
              <a:rPr lang="cs-CZ" sz="2000" dirty="0"/>
              <a:t> = 350 kg</a:t>
            </a:r>
          </a:p>
          <a:p>
            <a:pPr algn="just"/>
            <a:r>
              <a:rPr lang="cs-CZ" sz="2000" dirty="0"/>
              <a:t>p = 62,4 </a:t>
            </a:r>
            <a:r>
              <a:rPr lang="cs-CZ" sz="2000" dirty="0" err="1"/>
              <a:t>kPa</a:t>
            </a:r>
            <a:r>
              <a:rPr lang="cs-CZ" sz="2000" dirty="0"/>
              <a:t> = 62400 Pa</a:t>
            </a:r>
          </a:p>
          <a:p>
            <a:pPr algn="just"/>
            <a:r>
              <a:rPr lang="cs-CZ" sz="2000" dirty="0" err="1"/>
              <a:t>M</a:t>
            </a:r>
            <a:r>
              <a:rPr lang="cs-CZ" sz="2000" baseline="-25000" dirty="0" err="1"/>
              <a:t>v</a:t>
            </a:r>
            <a:r>
              <a:rPr lang="cs-CZ" sz="2000" dirty="0"/>
              <a:t> = 29 g.mol</a:t>
            </a:r>
            <a:r>
              <a:rPr lang="cs-CZ" sz="2000" baseline="30000" dirty="0"/>
              <a:t>-1</a:t>
            </a:r>
            <a:r>
              <a:rPr lang="cs-CZ" sz="2000" dirty="0"/>
              <a:t> = 0,029 kg.mol</a:t>
            </a:r>
            <a:r>
              <a:rPr lang="cs-CZ" sz="2000" baseline="30000" dirty="0"/>
              <a:t>-1</a:t>
            </a:r>
            <a:r>
              <a:rPr lang="cs-CZ" sz="2000" dirty="0"/>
              <a:t> </a:t>
            </a:r>
          </a:p>
          <a:p>
            <a:pPr algn="just"/>
            <a:r>
              <a:rPr lang="cs-CZ" sz="2000" dirty="0" err="1"/>
              <a:t>M</a:t>
            </a:r>
            <a:r>
              <a:rPr lang="cs-CZ" sz="2000" baseline="-25000" dirty="0" err="1"/>
              <a:t>He</a:t>
            </a:r>
            <a:r>
              <a:rPr lang="cs-CZ" sz="2000" dirty="0"/>
              <a:t> = 4 g.mol</a:t>
            </a:r>
            <a:r>
              <a:rPr lang="cs-CZ" sz="2000" baseline="30000" dirty="0"/>
              <a:t>-1</a:t>
            </a:r>
            <a:r>
              <a:rPr lang="cs-CZ" sz="2000" dirty="0"/>
              <a:t> = 0,004 kg.mol</a:t>
            </a:r>
            <a:r>
              <a:rPr lang="cs-CZ" sz="2000" baseline="30000" dirty="0"/>
              <a:t>-1</a:t>
            </a:r>
            <a:r>
              <a:rPr lang="cs-CZ" sz="2000" dirty="0"/>
              <a:t> </a:t>
            </a:r>
          </a:p>
          <a:p>
            <a:pPr algn="just"/>
            <a:endParaRPr lang="cs-CZ" sz="800" dirty="0"/>
          </a:p>
          <a:p>
            <a:pPr algn="just"/>
            <a:r>
              <a:rPr lang="cs-CZ" sz="2000" dirty="0" err="1"/>
              <a:t>F</a:t>
            </a:r>
            <a:r>
              <a:rPr lang="cs-CZ" sz="2000" baseline="-25000" dirty="0" err="1"/>
              <a:t>v</a:t>
            </a:r>
            <a:r>
              <a:rPr lang="cs-CZ" sz="2000" dirty="0"/>
              <a:t> = </a:t>
            </a:r>
            <a:r>
              <a:rPr lang="cs-CZ" sz="2000" dirty="0" err="1"/>
              <a:t>m</a:t>
            </a:r>
            <a:r>
              <a:rPr lang="cs-CZ" sz="2000" baseline="-25000" dirty="0" err="1"/>
              <a:t>v</a:t>
            </a:r>
            <a:r>
              <a:rPr lang="cs-CZ" sz="2000" dirty="0" err="1"/>
              <a:t>.g</a:t>
            </a:r>
            <a:r>
              <a:rPr lang="cs-CZ" sz="2000" dirty="0"/>
              <a:t> </a:t>
            </a:r>
          </a:p>
          <a:p>
            <a:pPr algn="just"/>
            <a:r>
              <a:rPr lang="cs-CZ" sz="2000" dirty="0" err="1"/>
              <a:t>F</a:t>
            </a:r>
            <a:r>
              <a:rPr lang="cs-CZ" sz="2000" baseline="-25000" dirty="0" err="1"/>
              <a:t>g</a:t>
            </a:r>
            <a:r>
              <a:rPr lang="cs-CZ" sz="2000" dirty="0"/>
              <a:t> =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a:t>
            </a:r>
            <a:r>
              <a:rPr lang="cs-CZ" sz="2000" dirty="0" err="1"/>
              <a:t>m</a:t>
            </a:r>
            <a:r>
              <a:rPr lang="cs-CZ" sz="2000" baseline="-25000" dirty="0" err="1"/>
              <a:t>z</a:t>
            </a:r>
            <a:r>
              <a:rPr lang="cs-CZ" sz="2000" dirty="0"/>
              <a:t>).g</a:t>
            </a:r>
          </a:p>
          <a:p>
            <a:pPr algn="just"/>
            <a:r>
              <a:rPr lang="cs-CZ" sz="2000" dirty="0" err="1"/>
              <a:t>F</a:t>
            </a:r>
            <a:r>
              <a:rPr lang="cs-CZ" sz="2000" baseline="-25000" dirty="0" err="1"/>
              <a:t>v</a:t>
            </a:r>
            <a:r>
              <a:rPr lang="cs-CZ" sz="2000" dirty="0"/>
              <a:t> = </a:t>
            </a:r>
            <a:r>
              <a:rPr lang="cs-CZ" sz="2000" dirty="0" err="1"/>
              <a:t>F</a:t>
            </a:r>
            <a:r>
              <a:rPr lang="cs-CZ" sz="2000" baseline="-25000" dirty="0" err="1"/>
              <a:t>g</a:t>
            </a:r>
            <a:endParaRPr lang="cs-CZ" sz="2000" baseline="-25000" dirty="0"/>
          </a:p>
          <a:p>
            <a:pPr algn="just"/>
            <a:r>
              <a:rPr lang="cs-CZ" sz="2000" dirty="0" err="1"/>
              <a:t>p.V</a:t>
            </a:r>
            <a:r>
              <a:rPr lang="cs-CZ" sz="2000" dirty="0"/>
              <a:t> = </a:t>
            </a:r>
            <a:r>
              <a:rPr lang="cs-CZ" sz="2000" dirty="0" err="1"/>
              <a:t>n.R.T</a:t>
            </a:r>
            <a:r>
              <a:rPr lang="cs-CZ" sz="2000" dirty="0"/>
              <a:t> = (m/M) / R.T</a:t>
            </a:r>
          </a:p>
          <a:p>
            <a:pPr algn="just"/>
            <a:r>
              <a:rPr lang="cs-CZ" sz="2000" dirty="0" err="1"/>
              <a:t>p.M</a:t>
            </a:r>
            <a:r>
              <a:rPr lang="cs-CZ" sz="2000" dirty="0"/>
              <a:t> = </a:t>
            </a:r>
            <a:r>
              <a:rPr lang="cs-CZ" sz="2000" dirty="0" err="1"/>
              <a:t>n.R.T</a:t>
            </a:r>
            <a:r>
              <a:rPr lang="cs-CZ" sz="2000" dirty="0"/>
              <a:t> = (m/V) / R.T = </a:t>
            </a:r>
            <a:r>
              <a:rPr lang="el-GR" sz="2000" dirty="0"/>
              <a:t>ρ</a:t>
            </a:r>
            <a:r>
              <a:rPr lang="cs-CZ" sz="2000" dirty="0"/>
              <a:t> / R.T</a:t>
            </a:r>
          </a:p>
          <a:p>
            <a:pPr algn="just"/>
            <a:r>
              <a:rPr lang="el-GR" sz="2000" dirty="0"/>
              <a:t>ρ</a:t>
            </a:r>
            <a:r>
              <a:rPr lang="cs-CZ" sz="2000" baseline="-25000" dirty="0"/>
              <a:t>v</a:t>
            </a:r>
            <a:r>
              <a:rPr lang="cs-CZ" sz="2000" dirty="0"/>
              <a:t> = </a:t>
            </a:r>
            <a:r>
              <a:rPr lang="cs-CZ" sz="2000" dirty="0" err="1"/>
              <a:t>p.M</a:t>
            </a:r>
            <a:r>
              <a:rPr lang="cs-CZ" sz="2000" baseline="-25000" dirty="0" err="1"/>
              <a:t>v</a:t>
            </a:r>
            <a:r>
              <a:rPr lang="cs-CZ" sz="2000" dirty="0"/>
              <a:t> / R.T = 62400.0,029 / 8,314.262 = 0,83 kg.m</a:t>
            </a:r>
            <a:r>
              <a:rPr lang="cs-CZ" sz="2000" baseline="30000" dirty="0"/>
              <a:t>-3</a:t>
            </a:r>
            <a:r>
              <a:rPr lang="cs-CZ" sz="2000" dirty="0"/>
              <a:t> </a:t>
            </a:r>
          </a:p>
          <a:p>
            <a:pPr algn="just"/>
            <a:r>
              <a:rPr lang="el-GR" sz="2000" dirty="0"/>
              <a:t>ρ</a:t>
            </a:r>
            <a:r>
              <a:rPr lang="cs-CZ" sz="2000" baseline="-25000" dirty="0"/>
              <a:t>He</a:t>
            </a:r>
            <a:r>
              <a:rPr lang="cs-CZ" sz="2000" dirty="0"/>
              <a:t> = </a:t>
            </a:r>
            <a:r>
              <a:rPr lang="cs-CZ" sz="2000" dirty="0" err="1"/>
              <a:t>p.M</a:t>
            </a:r>
            <a:r>
              <a:rPr lang="cs-CZ" sz="2000" baseline="-25000" dirty="0" err="1"/>
              <a:t>He</a:t>
            </a:r>
            <a:r>
              <a:rPr lang="cs-CZ" sz="2000" dirty="0"/>
              <a:t> / R.T = 62400.0,004 / 8,314.262 = 0,115 kg.m</a:t>
            </a:r>
            <a:r>
              <a:rPr lang="cs-CZ" sz="2000" baseline="30000" dirty="0"/>
              <a:t>-3</a:t>
            </a:r>
            <a:r>
              <a:rPr lang="cs-CZ" sz="2000" dirty="0"/>
              <a:t> </a:t>
            </a:r>
          </a:p>
          <a:p>
            <a:pPr algn="just"/>
            <a:r>
              <a:rPr lang="cs-CZ" sz="2000" dirty="0" err="1"/>
              <a:t>m</a:t>
            </a:r>
            <a:r>
              <a:rPr lang="cs-CZ" sz="2000" baseline="-25000" dirty="0" err="1"/>
              <a:t>z</a:t>
            </a:r>
            <a:r>
              <a:rPr lang="cs-CZ" sz="2000" dirty="0"/>
              <a:t> = </a:t>
            </a:r>
            <a:r>
              <a:rPr lang="cs-CZ" sz="2000" dirty="0" err="1"/>
              <a:t>m</a:t>
            </a:r>
            <a:r>
              <a:rPr lang="cs-CZ" sz="2000" baseline="-25000" dirty="0" err="1"/>
              <a:t>v</a:t>
            </a:r>
            <a:r>
              <a:rPr lang="cs-CZ" sz="2000" baseline="-25000" dirty="0"/>
              <a:t> </a:t>
            </a:r>
            <a:r>
              <a:rPr lang="cs-CZ" sz="2000" dirty="0"/>
              <a:t>-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 V.(</a:t>
            </a:r>
            <a:r>
              <a:rPr lang="el-GR" sz="2000" dirty="0"/>
              <a:t>ρ</a:t>
            </a:r>
            <a:r>
              <a:rPr lang="cs-CZ" sz="2000" baseline="-25000" dirty="0"/>
              <a:t>v</a:t>
            </a:r>
            <a:r>
              <a:rPr lang="cs-CZ" sz="2000" dirty="0"/>
              <a:t> - </a:t>
            </a:r>
            <a:r>
              <a:rPr lang="el-GR" sz="2000" dirty="0"/>
              <a:t>ρ</a:t>
            </a:r>
            <a:r>
              <a:rPr lang="cs-CZ" sz="2000" baseline="-25000" dirty="0"/>
              <a:t>He</a:t>
            </a:r>
            <a:r>
              <a:rPr lang="cs-CZ" sz="2000" dirty="0"/>
              <a:t>) - </a:t>
            </a:r>
            <a:r>
              <a:rPr lang="cs-CZ" sz="2000" dirty="0" err="1"/>
              <a:t>m</a:t>
            </a:r>
            <a:r>
              <a:rPr lang="cs-CZ" sz="2000" baseline="-25000" dirty="0" err="1"/>
              <a:t>b</a:t>
            </a:r>
            <a:r>
              <a:rPr lang="cs-CZ" sz="2000" dirty="0"/>
              <a:t> = 10</a:t>
            </a:r>
            <a:r>
              <a:rPr lang="cs-CZ" sz="2000" baseline="30000" dirty="0"/>
              <a:t>3</a:t>
            </a:r>
            <a:r>
              <a:rPr lang="cs-CZ" sz="2000" dirty="0"/>
              <a:t>.(0,83 - 0,115) - 350 = </a:t>
            </a:r>
            <a:r>
              <a:rPr lang="cs-CZ" sz="2000" u="sng" dirty="0"/>
              <a:t>365 kg</a:t>
            </a:r>
          </a:p>
        </p:txBody>
      </p:sp>
      <p:pic>
        <p:nvPicPr>
          <p:cNvPr id="1026" name="Picture 2" descr="See the source image">
            <a:extLst>
              <a:ext uri="{FF2B5EF4-FFF2-40B4-BE49-F238E27FC236}">
                <a16:creationId xmlns:a16="http://schemas.microsoft.com/office/drawing/2014/main" id="{419A2D33-8B52-4C6B-9A0F-49E5DC3A1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2108200"/>
            <a:ext cx="19812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262FBC0-6E39-44DC-9F4D-112BA38BAA17}"/>
              </a:ext>
            </a:extLst>
          </p:cNvPr>
          <p:cNvSpPr txBox="1"/>
          <p:nvPr/>
        </p:nvSpPr>
        <p:spPr>
          <a:xfrm>
            <a:off x="304800" y="24678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36811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41161D4-9DEA-44FD-A5D6-CE28C2293390}"/>
              </a:ext>
            </a:extLst>
          </p:cNvPr>
          <p:cNvPicPr>
            <a:picLocks noChangeAspect="1"/>
          </p:cNvPicPr>
          <p:nvPr/>
        </p:nvPicPr>
        <p:blipFill>
          <a:blip r:embed="rId2"/>
          <a:stretch>
            <a:fillRect/>
          </a:stretch>
        </p:blipFill>
        <p:spPr>
          <a:xfrm>
            <a:off x="5048976" y="115822"/>
            <a:ext cx="3976327" cy="4144880"/>
          </a:xfrm>
          <a:prstGeom prst="rect">
            <a:avLst/>
          </a:prstGeom>
        </p:spPr>
      </p:pic>
      <p:sp>
        <p:nvSpPr>
          <p:cNvPr id="6" name="TextovéPole 5">
            <a:extLst>
              <a:ext uri="{FF2B5EF4-FFF2-40B4-BE49-F238E27FC236}">
                <a16:creationId xmlns:a16="http://schemas.microsoft.com/office/drawing/2014/main" id="{AB45EED6-27F4-4D26-9C96-3FE2EE498D41}"/>
              </a:ext>
            </a:extLst>
          </p:cNvPr>
          <p:cNvSpPr txBox="1"/>
          <p:nvPr/>
        </p:nvSpPr>
        <p:spPr>
          <a:xfrm>
            <a:off x="290147" y="270281"/>
            <a:ext cx="2185342" cy="461665"/>
          </a:xfrm>
          <a:prstGeom prst="rect">
            <a:avLst/>
          </a:prstGeom>
          <a:noFill/>
        </p:spPr>
        <p:txBody>
          <a:bodyPr wrap="none" rtlCol="0">
            <a:spAutoFit/>
          </a:bodyPr>
          <a:lstStyle/>
          <a:p>
            <a:r>
              <a:rPr lang="cs-CZ" sz="2400" b="1" dirty="0"/>
              <a:t>Komínový efekt</a:t>
            </a:r>
          </a:p>
        </p:txBody>
      </p:sp>
      <p:sp>
        <p:nvSpPr>
          <p:cNvPr id="7" name="TextovéPole 6">
            <a:extLst>
              <a:ext uri="{FF2B5EF4-FFF2-40B4-BE49-F238E27FC236}">
                <a16:creationId xmlns:a16="http://schemas.microsoft.com/office/drawing/2014/main" id="{9C51242D-AA68-4CE2-8069-E020B4ED87DE}"/>
              </a:ext>
            </a:extLst>
          </p:cNvPr>
          <p:cNvSpPr txBox="1"/>
          <p:nvPr/>
        </p:nvSpPr>
        <p:spPr>
          <a:xfrm>
            <a:off x="290148" y="821621"/>
            <a:ext cx="4758828" cy="4401205"/>
          </a:xfrm>
          <a:prstGeom prst="rect">
            <a:avLst/>
          </a:prstGeom>
          <a:noFill/>
        </p:spPr>
        <p:txBody>
          <a:bodyPr wrap="square">
            <a:spAutoFit/>
          </a:bodyPr>
          <a:lstStyle/>
          <a:p>
            <a:pPr algn="just"/>
            <a:r>
              <a:rPr lang="cs-CZ" sz="2000" b="1" dirty="0"/>
              <a:t>Komínový efekt </a:t>
            </a:r>
            <a:r>
              <a:rPr lang="cs-CZ" sz="2000" dirty="0"/>
              <a:t>je proudění (stoupání) teplého vzduchu svislou dutinou způsobený rozdílnou teplotou na obou koncích této dutiny. Vzduch opouštějící dutinu (komín) má nižší hustotu než chladnější vzduch okolního prostředí a stoupá proto vzhůru působením </a:t>
            </a:r>
            <a:r>
              <a:rPr lang="cs-CZ" sz="2000" u="sng" dirty="0"/>
              <a:t>vztlaku</a:t>
            </a:r>
            <a:r>
              <a:rPr lang="cs-CZ" sz="2000" dirty="0"/>
              <a:t>. Teplý vzduch opouštějící dutinu v ní působí </a:t>
            </a:r>
            <a:r>
              <a:rPr lang="cs-CZ" sz="2000" u="sng" dirty="0"/>
              <a:t>podtlak</a:t>
            </a:r>
            <a:r>
              <a:rPr lang="cs-CZ" sz="2000" dirty="0"/>
              <a:t>, který způsobuje nasávání teplého vzduchu dolním koncem dutiny. Čím vyšší je rozdíl teplot a výška konstrukce (např. komínu), tím vyšší je rozdíl hustoty vzduchu (vztlak) a výsledný komínový efekt.</a:t>
            </a:r>
          </a:p>
          <a:p>
            <a:pPr algn="just"/>
            <a:endParaRPr lang="cs-CZ" sz="2000" dirty="0"/>
          </a:p>
        </p:txBody>
      </p:sp>
      <p:sp>
        <p:nvSpPr>
          <p:cNvPr id="9" name="TextovéPole 8">
            <a:extLst>
              <a:ext uri="{FF2B5EF4-FFF2-40B4-BE49-F238E27FC236}">
                <a16:creationId xmlns:a16="http://schemas.microsoft.com/office/drawing/2014/main" id="{00DF04D5-9027-4536-A58F-08C832722EDD}"/>
              </a:ext>
            </a:extLst>
          </p:cNvPr>
          <p:cNvSpPr txBox="1"/>
          <p:nvPr/>
        </p:nvSpPr>
        <p:spPr>
          <a:xfrm>
            <a:off x="278058" y="4966501"/>
            <a:ext cx="5494092" cy="1631216"/>
          </a:xfrm>
          <a:prstGeom prst="rect">
            <a:avLst/>
          </a:prstGeom>
          <a:noFill/>
        </p:spPr>
        <p:txBody>
          <a:bodyPr wrap="square">
            <a:spAutoFit/>
          </a:bodyPr>
          <a:lstStyle/>
          <a:p>
            <a:r>
              <a:rPr lang="cs-CZ" sz="2000" dirty="0"/>
              <a:t>Díky </a:t>
            </a:r>
            <a:r>
              <a:rPr lang="cs-CZ" sz="2000" b="1" dirty="0"/>
              <a:t>komínovému efektu </a:t>
            </a:r>
            <a:r>
              <a:rPr lang="cs-CZ" sz="2000" dirty="0"/>
              <a:t>dochází během topné sezóny v budovách (které nejsou nikdy dokonale uzavřeny) k cirkulaci vzduchu, kdy teplejší vzduch stoupá nahoru a chladnější vzduch proniká okny, dveřmi nebo průduchy či netěsnostmi dovnitř.</a:t>
            </a:r>
          </a:p>
        </p:txBody>
      </p:sp>
      <p:pic>
        <p:nvPicPr>
          <p:cNvPr id="5122" name="Picture 2" descr="See the source image">
            <a:extLst>
              <a:ext uri="{FF2B5EF4-FFF2-40B4-BE49-F238E27FC236}">
                <a16:creationId xmlns:a16="http://schemas.microsoft.com/office/drawing/2014/main" id="{6A050E9D-2F72-4994-9FE0-D8D1C8D20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786" y="4429125"/>
            <a:ext cx="2915066" cy="223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3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F2AB5D1-5656-453A-82B6-9CD54310A6D4}"/>
              </a:ext>
            </a:extLst>
          </p:cNvPr>
          <p:cNvSpPr txBox="1"/>
          <p:nvPr/>
        </p:nvSpPr>
        <p:spPr>
          <a:xfrm>
            <a:off x="290805" y="158898"/>
            <a:ext cx="2203360" cy="461665"/>
          </a:xfrm>
          <a:prstGeom prst="rect">
            <a:avLst/>
          </a:prstGeom>
          <a:noFill/>
        </p:spPr>
        <p:txBody>
          <a:bodyPr wrap="none" rtlCol="0">
            <a:spAutoFit/>
          </a:bodyPr>
          <a:lstStyle/>
          <a:p>
            <a:r>
              <a:rPr lang="cs-CZ" sz="2400" b="1" dirty="0"/>
              <a:t>Teplotní inverze</a:t>
            </a:r>
            <a:endParaRPr lang="en-US" sz="2400" b="1" dirty="0"/>
          </a:p>
        </p:txBody>
      </p:sp>
      <p:sp>
        <p:nvSpPr>
          <p:cNvPr id="9" name="TextovéPole 8">
            <a:extLst>
              <a:ext uri="{FF2B5EF4-FFF2-40B4-BE49-F238E27FC236}">
                <a16:creationId xmlns:a16="http://schemas.microsoft.com/office/drawing/2014/main" id="{BF79963A-5FB7-4FFD-AF1E-D2A6A5297151}"/>
              </a:ext>
            </a:extLst>
          </p:cNvPr>
          <p:cNvSpPr txBox="1"/>
          <p:nvPr/>
        </p:nvSpPr>
        <p:spPr>
          <a:xfrm>
            <a:off x="66675" y="620563"/>
            <a:ext cx="9001125" cy="3785652"/>
          </a:xfrm>
          <a:prstGeom prst="rect">
            <a:avLst/>
          </a:prstGeom>
          <a:noFill/>
        </p:spPr>
        <p:txBody>
          <a:bodyPr wrap="square">
            <a:spAutoFit/>
          </a:bodyPr>
          <a:lstStyle/>
          <a:p>
            <a:pPr algn="l" fontAlgn="base"/>
            <a:r>
              <a:rPr lang="cs-CZ" sz="2000" b="0" i="0" dirty="0">
                <a:solidFill>
                  <a:srgbClr val="000000"/>
                </a:solidFill>
                <a:effectLst/>
              </a:rPr>
              <a:t>Za normálních okolností teplota vzduchu klesá se zvyšující se nadmořskou výškou (zemský povrch pohlcuje sluneční paprsky a atmosféru ohřívá). Lehčí teplý vzduch stoupá, zatímco studený proudí na jeho místo (</a:t>
            </a:r>
            <a:r>
              <a:rPr lang="cs-CZ" sz="2000" b="1" i="0" dirty="0">
                <a:solidFill>
                  <a:srgbClr val="000000"/>
                </a:solidFill>
                <a:effectLst/>
              </a:rPr>
              <a:t>konvekce</a:t>
            </a:r>
            <a:r>
              <a:rPr lang="cs-CZ" sz="2000" b="0" i="0" dirty="0">
                <a:solidFill>
                  <a:srgbClr val="000000"/>
                </a:solidFill>
                <a:effectLst/>
              </a:rPr>
              <a:t>).</a:t>
            </a:r>
          </a:p>
          <a:p>
            <a:pPr algn="l" fontAlgn="base"/>
            <a:r>
              <a:rPr lang="cs-CZ" sz="2000" b="0" i="0" dirty="0">
                <a:solidFill>
                  <a:srgbClr val="000000"/>
                </a:solidFill>
                <a:effectLst/>
              </a:rPr>
              <a:t>Porušení až otočení tohoto jevu (zpravidla v podzimních a zimních měsících) se říká </a:t>
            </a:r>
            <a:r>
              <a:rPr lang="cs-CZ" sz="2000" b="1" i="0" dirty="0">
                <a:solidFill>
                  <a:srgbClr val="000000"/>
                </a:solidFill>
                <a:effectLst/>
              </a:rPr>
              <a:t>inverze teploty vzduchu</a:t>
            </a:r>
            <a:r>
              <a:rPr lang="cs-CZ" sz="2000" b="0" i="0" dirty="0">
                <a:solidFill>
                  <a:srgbClr val="000000"/>
                </a:solidFill>
                <a:effectLst/>
              </a:rPr>
              <a:t>. </a:t>
            </a:r>
          </a:p>
          <a:p>
            <a:pPr algn="l" fontAlgn="base"/>
            <a:r>
              <a:rPr lang="cs-CZ" sz="2000" dirty="0">
                <a:solidFill>
                  <a:srgbClr val="000000"/>
                </a:solidFill>
              </a:rPr>
              <a:t>K </a:t>
            </a:r>
            <a:r>
              <a:rPr lang="cs-CZ" sz="2000" b="1" i="0" dirty="0">
                <a:solidFill>
                  <a:srgbClr val="000000"/>
                </a:solidFill>
                <a:effectLst/>
              </a:rPr>
              <a:t>inverzi advekční </a:t>
            </a:r>
            <a:r>
              <a:rPr lang="cs-CZ" sz="2000" b="0" i="0" dirty="0">
                <a:solidFill>
                  <a:srgbClr val="000000"/>
                </a:solidFill>
                <a:effectLst/>
              </a:rPr>
              <a:t>dochází zejména v zimě - vzduch se od země ochladí, zatímco ve výšce zůstává teplý.</a:t>
            </a:r>
          </a:p>
          <a:p>
            <a:pPr algn="l" fontAlgn="base"/>
            <a:r>
              <a:rPr lang="cs-CZ" sz="2000" b="0" i="0" dirty="0">
                <a:solidFill>
                  <a:srgbClr val="000000"/>
                </a:solidFill>
                <a:effectLst/>
              </a:rPr>
              <a:t>V mírném pásmu se vytváří </a:t>
            </a:r>
            <a:r>
              <a:rPr lang="cs-CZ" sz="2000" b="1" i="0" dirty="0">
                <a:solidFill>
                  <a:srgbClr val="000000"/>
                </a:solidFill>
                <a:effectLst/>
              </a:rPr>
              <a:t>inverze </a:t>
            </a:r>
            <a:r>
              <a:rPr lang="cs-CZ" sz="2000" b="1" i="0" dirty="0" err="1">
                <a:solidFill>
                  <a:srgbClr val="000000"/>
                </a:solidFill>
                <a:effectLst/>
              </a:rPr>
              <a:t>subsidenční</a:t>
            </a:r>
            <a:r>
              <a:rPr lang="cs-CZ" sz="2000" b="0" i="0" dirty="0">
                <a:solidFill>
                  <a:srgbClr val="000000"/>
                </a:solidFill>
                <a:effectLst/>
              </a:rPr>
              <a:t>, kde studený vzduch klesá z vyšších vrstev do údolí, kde je uzavřen. Nad ním se mezitím tvoří oblačnost, v níž se pak často zachycují škodliviny a vzniká smog.</a:t>
            </a:r>
          </a:p>
          <a:p>
            <a:pPr algn="l" fontAlgn="base"/>
            <a:r>
              <a:rPr lang="cs-CZ" sz="2000" b="1" i="0" dirty="0">
                <a:solidFill>
                  <a:srgbClr val="000000"/>
                </a:solidFill>
                <a:effectLst/>
              </a:rPr>
              <a:t>Radiační inverze </a:t>
            </a:r>
            <a:r>
              <a:rPr lang="cs-CZ" sz="2000" b="0" i="0" dirty="0">
                <a:solidFill>
                  <a:srgbClr val="000000"/>
                </a:solidFill>
                <a:effectLst/>
              </a:rPr>
              <a:t>je způsobena nočním chladnutím zemského povrchu. Přilehlá atmosféra rychle ztrácí teplotu, což v zimě zapříčiňuje přízemní mrazíky a v létě </a:t>
            </a:r>
            <a:r>
              <a:rPr lang="cs-CZ" sz="2000" b="0" i="0" dirty="0">
                <a:effectLst/>
              </a:rPr>
              <a:t>rosu.</a:t>
            </a:r>
          </a:p>
        </p:txBody>
      </p:sp>
      <p:pic>
        <p:nvPicPr>
          <p:cNvPr id="4" name="Obrázek 3">
            <a:extLst>
              <a:ext uri="{FF2B5EF4-FFF2-40B4-BE49-F238E27FC236}">
                <a16:creationId xmlns:a16="http://schemas.microsoft.com/office/drawing/2014/main" id="{B574333E-105C-4C71-9D9C-31D280B7E398}"/>
              </a:ext>
            </a:extLst>
          </p:cNvPr>
          <p:cNvPicPr>
            <a:picLocks noChangeAspect="1"/>
          </p:cNvPicPr>
          <p:nvPr/>
        </p:nvPicPr>
        <p:blipFill>
          <a:blip r:embed="rId2"/>
          <a:stretch>
            <a:fillRect/>
          </a:stretch>
        </p:blipFill>
        <p:spPr>
          <a:xfrm>
            <a:off x="3109843" y="4388724"/>
            <a:ext cx="2988256" cy="2161317"/>
          </a:xfrm>
          <a:prstGeom prst="rect">
            <a:avLst/>
          </a:prstGeom>
        </p:spPr>
      </p:pic>
      <p:pic>
        <p:nvPicPr>
          <p:cNvPr id="8" name="Obrázek 7">
            <a:extLst>
              <a:ext uri="{FF2B5EF4-FFF2-40B4-BE49-F238E27FC236}">
                <a16:creationId xmlns:a16="http://schemas.microsoft.com/office/drawing/2014/main" id="{A6B33544-121B-4997-804F-C40E961141D4}"/>
              </a:ext>
            </a:extLst>
          </p:cNvPr>
          <p:cNvPicPr>
            <a:picLocks noChangeAspect="1"/>
          </p:cNvPicPr>
          <p:nvPr/>
        </p:nvPicPr>
        <p:blipFill>
          <a:blip r:embed="rId3"/>
          <a:stretch>
            <a:fillRect/>
          </a:stretch>
        </p:blipFill>
        <p:spPr>
          <a:xfrm>
            <a:off x="6079544" y="4420909"/>
            <a:ext cx="2988256" cy="2129132"/>
          </a:xfrm>
          <a:prstGeom prst="rect">
            <a:avLst/>
          </a:prstGeom>
        </p:spPr>
      </p:pic>
      <p:sp>
        <p:nvSpPr>
          <p:cNvPr id="11" name="TextovéPole 10">
            <a:extLst>
              <a:ext uri="{FF2B5EF4-FFF2-40B4-BE49-F238E27FC236}">
                <a16:creationId xmlns:a16="http://schemas.microsoft.com/office/drawing/2014/main" id="{D32D17B9-13BB-4278-9C82-C866E61F1213}"/>
              </a:ext>
            </a:extLst>
          </p:cNvPr>
          <p:cNvSpPr txBox="1"/>
          <p:nvPr/>
        </p:nvSpPr>
        <p:spPr>
          <a:xfrm>
            <a:off x="94131" y="4317966"/>
            <a:ext cx="2988256" cy="2246769"/>
          </a:xfrm>
          <a:prstGeom prst="rect">
            <a:avLst/>
          </a:prstGeom>
          <a:noFill/>
        </p:spPr>
        <p:txBody>
          <a:bodyPr wrap="square">
            <a:spAutoFit/>
          </a:bodyPr>
          <a:lstStyle/>
          <a:p>
            <a:pPr algn="just" fontAlgn="base"/>
            <a:r>
              <a:rPr lang="cs-CZ" sz="2000" b="1" i="0" dirty="0">
                <a:solidFill>
                  <a:srgbClr val="000000"/>
                </a:solidFill>
                <a:effectLst/>
              </a:rPr>
              <a:t>Turbulentní inverze</a:t>
            </a:r>
            <a:r>
              <a:rPr lang="cs-CZ" sz="2000" b="0" i="0" dirty="0">
                <a:solidFill>
                  <a:srgbClr val="000000"/>
                </a:solidFill>
                <a:effectLst/>
              </a:rPr>
              <a:t> vzniká při nestandardním pohybu vzduchu, kdy dynamikou jeho proudění dochází k mísení jednotlivých vrstev. Často vznikají poblíž mořského pobřeží.</a:t>
            </a:r>
          </a:p>
        </p:txBody>
      </p:sp>
    </p:spTree>
    <p:extLst>
      <p:ext uri="{BB962C8B-B14F-4D97-AF65-F5344CB8AC3E}">
        <p14:creationId xmlns:p14="http://schemas.microsoft.com/office/powerpoint/2010/main" val="3115319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B62132B-6A7A-4F45-8B55-0D6787B63545}"/>
              </a:ext>
            </a:extLst>
          </p:cNvPr>
          <p:cNvSpPr txBox="1"/>
          <p:nvPr/>
        </p:nvSpPr>
        <p:spPr>
          <a:xfrm>
            <a:off x="204787" y="1071650"/>
            <a:ext cx="8734425" cy="923330"/>
          </a:xfrm>
          <a:prstGeom prst="rect">
            <a:avLst/>
          </a:prstGeom>
          <a:noFill/>
        </p:spPr>
        <p:txBody>
          <a:bodyPr wrap="square">
            <a:spAutoFit/>
          </a:bodyPr>
          <a:lstStyle/>
          <a:p>
            <a:r>
              <a:rPr lang="cs-CZ" b="0" i="0" dirty="0">
                <a:solidFill>
                  <a:srgbClr val="000000"/>
                </a:solidFill>
                <a:effectLst/>
                <a:latin typeface="Tahoma" panose="020B0604030504040204" pitchFamily="34" charset="0"/>
              </a:rPr>
              <a:t>Jedna látka se může vyskytovat jako plynná, kapalná nebo pevná. Tyto tři stavy téže látky nazýváme skupenství plynné, kapalné a pevné. Změnou skupenství rozumíme fyzikální děj, při němž se mění skupenství látky.</a:t>
            </a:r>
            <a:endParaRPr lang="cs-CZ" dirty="0"/>
          </a:p>
        </p:txBody>
      </p:sp>
      <p:pic>
        <p:nvPicPr>
          <p:cNvPr id="2" name="Picture 2" descr="See the source image">
            <a:extLst>
              <a:ext uri="{FF2B5EF4-FFF2-40B4-BE49-F238E27FC236}">
                <a16:creationId xmlns:a16="http://schemas.microsoft.com/office/drawing/2014/main" id="{B8BD1AA2-0DF3-4A8B-8E60-9AF70A47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894" y="2018026"/>
            <a:ext cx="3557587" cy="3209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a:extLst>
              <a:ext uri="{FF2B5EF4-FFF2-40B4-BE49-F238E27FC236}">
                <a16:creationId xmlns:a16="http://schemas.microsoft.com/office/drawing/2014/main" id="{82721BD7-D604-45EB-9D17-63FAB993D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9" y="2353061"/>
            <a:ext cx="48387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cký objekt 4">
            <a:extLst>
              <a:ext uri="{FF2B5EF4-FFF2-40B4-BE49-F238E27FC236}">
                <a16:creationId xmlns:a16="http://schemas.microsoft.com/office/drawing/2014/main" id="{F5187347-67E0-4BCA-871F-275BCC198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674" y="6134846"/>
            <a:ext cx="1440802" cy="409884"/>
          </a:xfrm>
          <a:prstGeom prst="rect">
            <a:avLst/>
          </a:prstGeom>
        </p:spPr>
      </p:pic>
      <p:sp>
        <p:nvSpPr>
          <p:cNvPr id="9" name="TextovéPole 8">
            <a:extLst>
              <a:ext uri="{FF2B5EF4-FFF2-40B4-BE49-F238E27FC236}">
                <a16:creationId xmlns:a16="http://schemas.microsoft.com/office/drawing/2014/main" id="{2B6AF884-0D08-4DFE-977A-EB2B57C61D9F}"/>
              </a:ext>
            </a:extLst>
          </p:cNvPr>
          <p:cNvSpPr txBox="1"/>
          <p:nvPr/>
        </p:nvSpPr>
        <p:spPr>
          <a:xfrm>
            <a:off x="250031" y="5577781"/>
            <a:ext cx="7570662" cy="400110"/>
          </a:xfrm>
          <a:prstGeom prst="rect">
            <a:avLst/>
          </a:prstGeom>
          <a:noFill/>
        </p:spPr>
        <p:txBody>
          <a:bodyPr wrap="none" rtlCol="0">
            <a:spAutoFit/>
          </a:bodyPr>
          <a:lstStyle/>
          <a:p>
            <a:r>
              <a:rPr lang="cs-CZ" sz="2000" dirty="0"/>
              <a:t>Tenzi par kapaliny lze pro danou teplotu vypočítat z </a:t>
            </a:r>
            <a:r>
              <a:rPr lang="cs-CZ" sz="2000" b="1" dirty="0" err="1"/>
              <a:t>Antoineovy</a:t>
            </a:r>
            <a:r>
              <a:rPr lang="cs-CZ" sz="2000" b="1" dirty="0"/>
              <a:t> rovnice</a:t>
            </a:r>
          </a:p>
        </p:txBody>
      </p:sp>
      <p:sp>
        <p:nvSpPr>
          <p:cNvPr id="10" name="TextovéPole 9">
            <a:extLst>
              <a:ext uri="{FF2B5EF4-FFF2-40B4-BE49-F238E27FC236}">
                <a16:creationId xmlns:a16="http://schemas.microsoft.com/office/drawing/2014/main" id="{82EEC4E8-3929-493A-A94E-063C87918FEA}"/>
              </a:ext>
            </a:extLst>
          </p:cNvPr>
          <p:cNvSpPr txBox="1"/>
          <p:nvPr/>
        </p:nvSpPr>
        <p:spPr>
          <a:xfrm>
            <a:off x="3381375" y="6327961"/>
            <a:ext cx="5584029" cy="369332"/>
          </a:xfrm>
          <a:prstGeom prst="rect">
            <a:avLst/>
          </a:prstGeom>
          <a:noFill/>
        </p:spPr>
        <p:txBody>
          <a:bodyPr wrap="none" rtlCol="0">
            <a:spAutoFit/>
          </a:bodyPr>
          <a:lstStyle/>
          <a:p>
            <a:r>
              <a:rPr lang="cs-CZ" dirty="0"/>
              <a:t>A, B, C jsou konstanty charakteristické pro danou kapalinu</a:t>
            </a:r>
          </a:p>
        </p:txBody>
      </p:sp>
      <p:sp>
        <p:nvSpPr>
          <p:cNvPr id="11" name="TextovéPole 10">
            <a:extLst>
              <a:ext uri="{FF2B5EF4-FFF2-40B4-BE49-F238E27FC236}">
                <a16:creationId xmlns:a16="http://schemas.microsoft.com/office/drawing/2014/main" id="{99E06275-D320-4EA9-B3A3-C295C1FE3163}"/>
              </a:ext>
            </a:extLst>
          </p:cNvPr>
          <p:cNvSpPr txBox="1"/>
          <p:nvPr/>
        </p:nvSpPr>
        <p:spPr>
          <a:xfrm>
            <a:off x="250031" y="313270"/>
            <a:ext cx="2490554" cy="461665"/>
          </a:xfrm>
          <a:prstGeom prst="rect">
            <a:avLst/>
          </a:prstGeom>
          <a:noFill/>
        </p:spPr>
        <p:txBody>
          <a:bodyPr wrap="none" rtlCol="0">
            <a:spAutoFit/>
          </a:bodyPr>
          <a:lstStyle/>
          <a:p>
            <a:r>
              <a:rPr lang="cs-CZ" sz="2400" b="1" dirty="0"/>
              <a:t>Změna skupenství</a:t>
            </a:r>
          </a:p>
        </p:txBody>
      </p:sp>
    </p:spTree>
    <p:extLst>
      <p:ext uri="{BB962C8B-B14F-4D97-AF65-F5344CB8AC3E}">
        <p14:creationId xmlns:p14="http://schemas.microsoft.com/office/powerpoint/2010/main" val="3404814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E92CFE-274E-4F52-8BC3-F5C5DE6FAD6F}"/>
              </a:ext>
            </a:extLst>
          </p:cNvPr>
          <p:cNvSpPr txBox="1"/>
          <p:nvPr/>
        </p:nvSpPr>
        <p:spPr>
          <a:xfrm>
            <a:off x="199197" y="790464"/>
            <a:ext cx="8726142" cy="707886"/>
          </a:xfrm>
          <a:prstGeom prst="rect">
            <a:avLst/>
          </a:prstGeom>
          <a:noFill/>
        </p:spPr>
        <p:txBody>
          <a:bodyPr wrap="square" rtlCol="0">
            <a:spAutoFit/>
          </a:bodyPr>
          <a:lstStyle/>
          <a:p>
            <a:r>
              <a:rPr lang="cs-CZ" sz="2000" dirty="0"/>
              <a:t>Při jaké teplotě bude vřít voda ve Lhase, ležící v nadmořské výšce 3000 m. n. m.? Teplota vzduchu ve Lhase je 17 °C. Molární hmotnost vzduchu je 29 g.mol</a:t>
            </a:r>
            <a:r>
              <a:rPr lang="cs-CZ" sz="2000" baseline="30000" dirty="0"/>
              <a:t>-1</a:t>
            </a:r>
            <a:r>
              <a:rPr lang="cs-CZ" sz="2000" dirty="0"/>
              <a:t>.</a:t>
            </a:r>
          </a:p>
        </p:txBody>
      </p:sp>
      <p:sp>
        <p:nvSpPr>
          <p:cNvPr id="7" name="TextovéPole 6">
            <a:extLst>
              <a:ext uri="{FF2B5EF4-FFF2-40B4-BE49-F238E27FC236}">
                <a16:creationId xmlns:a16="http://schemas.microsoft.com/office/drawing/2014/main" id="{4A7750D0-5C2D-406A-8A70-43D38C40E019}"/>
              </a:ext>
            </a:extLst>
          </p:cNvPr>
          <p:cNvSpPr txBox="1"/>
          <p:nvPr/>
        </p:nvSpPr>
        <p:spPr>
          <a:xfrm>
            <a:off x="318052" y="3025548"/>
            <a:ext cx="8189844" cy="2308324"/>
          </a:xfrm>
          <a:prstGeom prst="rect">
            <a:avLst/>
          </a:prstGeom>
          <a:noFill/>
        </p:spPr>
        <p:txBody>
          <a:bodyPr wrap="square">
            <a:spAutoFit/>
          </a:bodyPr>
          <a:lstStyle/>
          <a:p>
            <a:r>
              <a:rPr lang="pt-BR" sz="2000" b="0" i="0" dirty="0">
                <a:effectLst/>
              </a:rPr>
              <a:t>P</a:t>
            </a:r>
            <a:r>
              <a:rPr lang="pt-BR" sz="2000" b="0" i="0" baseline="-25000" dirty="0">
                <a:effectLst/>
              </a:rPr>
              <a:t>h</a:t>
            </a:r>
            <a:r>
              <a:rPr lang="pt-BR" sz="2000" b="0" i="0" dirty="0">
                <a:effectLst/>
              </a:rPr>
              <a:t> = P</a:t>
            </a:r>
            <a:r>
              <a:rPr lang="pt-BR" sz="2000" b="0" i="0" baseline="-25000" dirty="0">
                <a:effectLst/>
              </a:rPr>
              <a:t>0</a:t>
            </a:r>
            <a:r>
              <a:rPr lang="pt-BR" sz="2000" b="0" i="0" dirty="0">
                <a:effectLst/>
              </a:rPr>
              <a:t> </a:t>
            </a:r>
            <a:r>
              <a:rPr lang="cs-CZ" sz="2000" b="0" i="0" dirty="0">
                <a:effectLst/>
              </a:rPr>
              <a:t>.</a:t>
            </a:r>
            <a:r>
              <a:rPr lang="pt-BR" sz="2000" b="0" i="0" dirty="0">
                <a:effectLst/>
              </a:rPr>
              <a:t> e</a:t>
            </a:r>
            <a:r>
              <a:rPr lang="pt-BR" sz="2000" b="0" i="0" baseline="30000" dirty="0">
                <a:effectLst/>
              </a:rPr>
              <a:t>-</a:t>
            </a:r>
            <a:r>
              <a:rPr lang="cs-CZ" sz="2000" b="0" i="0" baseline="30000" dirty="0">
                <a:effectLst/>
              </a:rPr>
              <a:t>M.</a:t>
            </a:r>
            <a:r>
              <a:rPr lang="pt-BR" sz="2000" b="0" i="0" baseline="30000" dirty="0">
                <a:effectLst/>
              </a:rPr>
              <a:t>g</a:t>
            </a:r>
            <a:r>
              <a:rPr lang="cs-CZ" sz="2000" b="0" i="0" baseline="30000" dirty="0">
                <a:effectLst/>
              </a:rPr>
              <a:t>.</a:t>
            </a:r>
            <a:r>
              <a:rPr lang="pt-BR" sz="2000" b="0" i="0" baseline="30000" dirty="0">
                <a:effectLst/>
              </a:rPr>
              <a:t>h/(k</a:t>
            </a:r>
            <a:r>
              <a:rPr lang="cs-CZ" sz="2000" b="0" i="0" baseline="30000" dirty="0">
                <a:effectLst/>
              </a:rPr>
              <a:t>.</a:t>
            </a:r>
            <a:r>
              <a:rPr lang="pt-BR" sz="2000" b="0" i="0" baseline="30000" dirty="0">
                <a:effectLst/>
              </a:rPr>
              <a:t>T)</a:t>
            </a:r>
            <a:r>
              <a:rPr lang="cs-CZ" sz="2000" b="0" i="0" baseline="30000" dirty="0">
                <a:effectLst/>
              </a:rPr>
              <a:t> </a:t>
            </a:r>
            <a:r>
              <a:rPr lang="cs-CZ" sz="2000" b="0" i="0" dirty="0">
                <a:effectLst/>
              </a:rPr>
              <a:t>   (barometrický vzorec)</a:t>
            </a:r>
          </a:p>
          <a:p>
            <a:endParaRPr lang="cs-CZ" sz="800" b="0" i="0" dirty="0">
              <a:effectLst/>
            </a:endParaRPr>
          </a:p>
          <a:p>
            <a:r>
              <a:rPr lang="pt-BR" sz="2000" b="0" i="0" dirty="0">
                <a:effectLst/>
              </a:rPr>
              <a:t>P</a:t>
            </a:r>
            <a:r>
              <a:rPr lang="pt-BR" sz="2000" b="0" i="0" baseline="-25000" dirty="0">
                <a:effectLst/>
              </a:rPr>
              <a:t>h</a:t>
            </a:r>
            <a:r>
              <a:rPr lang="pt-BR" sz="2000" b="0" i="0" dirty="0">
                <a:effectLst/>
              </a:rPr>
              <a:t> =</a:t>
            </a:r>
            <a:r>
              <a:rPr lang="cs-CZ" sz="2000" b="0" i="0" dirty="0">
                <a:effectLst/>
              </a:rPr>
              <a:t> 101325.exp(</a:t>
            </a:r>
            <a:r>
              <a:rPr lang="cs-CZ" sz="2000" dirty="0"/>
              <a:t>29.10</a:t>
            </a:r>
            <a:r>
              <a:rPr lang="cs-CZ" sz="2000" baseline="30000" dirty="0"/>
              <a:t>-3</a:t>
            </a:r>
            <a:r>
              <a:rPr lang="cs-CZ" sz="2000" b="0" i="0" dirty="0">
                <a:effectLst/>
              </a:rPr>
              <a:t>. 9,81 . 3000 / (8,314 . 290) = 71,12.10</a:t>
            </a:r>
            <a:r>
              <a:rPr lang="cs-CZ" sz="2000" b="0" i="0" baseline="30000" dirty="0">
                <a:effectLst/>
              </a:rPr>
              <a:t>-3</a:t>
            </a:r>
            <a:r>
              <a:rPr lang="cs-CZ" sz="2000" b="0" i="0" dirty="0">
                <a:effectLst/>
              </a:rPr>
              <a:t> Pa</a:t>
            </a:r>
          </a:p>
          <a:p>
            <a:endParaRPr lang="cs-CZ" sz="2000" dirty="0"/>
          </a:p>
          <a:p>
            <a:r>
              <a:rPr lang="cs-CZ" sz="2000" dirty="0"/>
              <a:t>log(p) = A – B/(t + C)   (</a:t>
            </a:r>
            <a:r>
              <a:rPr lang="cs-CZ" sz="2000" dirty="0" err="1"/>
              <a:t>Antoineova</a:t>
            </a:r>
            <a:r>
              <a:rPr lang="cs-CZ" sz="2000" dirty="0"/>
              <a:t> rovnice)</a:t>
            </a:r>
          </a:p>
          <a:p>
            <a:endParaRPr lang="cs-CZ" sz="800" dirty="0"/>
          </a:p>
          <a:p>
            <a:r>
              <a:rPr lang="cs-CZ" sz="2000" dirty="0"/>
              <a:t>log(</a:t>
            </a:r>
            <a:r>
              <a:rPr lang="cs-CZ" sz="2000" b="0" i="0" dirty="0">
                <a:effectLst/>
              </a:rPr>
              <a:t>71,12.10</a:t>
            </a:r>
            <a:r>
              <a:rPr lang="cs-CZ" sz="2000" b="0" i="0" baseline="30000" dirty="0">
                <a:effectLst/>
              </a:rPr>
              <a:t>-3</a:t>
            </a:r>
            <a:r>
              <a:rPr lang="cs-CZ" sz="2000" dirty="0"/>
              <a:t>) = 4,14259 – 1716,96/(t + 234,268)</a:t>
            </a:r>
          </a:p>
          <a:p>
            <a:endParaRPr lang="cs-CZ" sz="800" dirty="0"/>
          </a:p>
          <a:p>
            <a:r>
              <a:rPr lang="cs-CZ" sz="2000" dirty="0"/>
              <a:t>t = </a:t>
            </a:r>
            <a:r>
              <a:rPr lang="cs-CZ" sz="2000" u="sng" dirty="0"/>
              <a:t>90,26 °C</a:t>
            </a:r>
          </a:p>
        </p:txBody>
      </p:sp>
      <p:sp>
        <p:nvSpPr>
          <p:cNvPr id="8" name="TextovéPole 7">
            <a:extLst>
              <a:ext uri="{FF2B5EF4-FFF2-40B4-BE49-F238E27FC236}">
                <a16:creationId xmlns:a16="http://schemas.microsoft.com/office/drawing/2014/main" id="{A05F073A-7465-4DB6-9699-5FB443FDB072}"/>
              </a:ext>
            </a:extLst>
          </p:cNvPr>
          <p:cNvSpPr txBox="1"/>
          <p:nvPr/>
        </p:nvSpPr>
        <p:spPr>
          <a:xfrm>
            <a:off x="318052" y="1731927"/>
            <a:ext cx="3617844" cy="1200329"/>
          </a:xfrm>
          <a:prstGeom prst="rect">
            <a:avLst/>
          </a:prstGeom>
          <a:noFill/>
        </p:spPr>
        <p:txBody>
          <a:bodyPr wrap="square" rtlCol="0">
            <a:spAutoFit/>
          </a:bodyPr>
          <a:lstStyle/>
          <a:p>
            <a:r>
              <a:rPr lang="cs-CZ" dirty="0"/>
              <a:t>T = 17 °C = 290 K</a:t>
            </a:r>
          </a:p>
          <a:p>
            <a:r>
              <a:rPr lang="cs-CZ" dirty="0"/>
              <a:t>M = 29 g.mol</a:t>
            </a:r>
            <a:r>
              <a:rPr lang="cs-CZ" baseline="30000" dirty="0"/>
              <a:t>-1</a:t>
            </a:r>
            <a:r>
              <a:rPr lang="cs-CZ" dirty="0"/>
              <a:t> = 29.10</a:t>
            </a:r>
            <a:r>
              <a:rPr lang="cs-CZ" baseline="30000" dirty="0"/>
              <a:t>-3</a:t>
            </a:r>
            <a:r>
              <a:rPr lang="cs-CZ" dirty="0"/>
              <a:t> kg.mol</a:t>
            </a:r>
            <a:r>
              <a:rPr lang="cs-CZ" baseline="30000" dirty="0"/>
              <a:t>-1</a:t>
            </a:r>
            <a:endParaRPr lang="cs-CZ" dirty="0"/>
          </a:p>
          <a:p>
            <a:r>
              <a:rPr lang="cs-CZ" dirty="0"/>
              <a:t>P</a:t>
            </a:r>
            <a:r>
              <a:rPr lang="cs-CZ" baseline="-25000" dirty="0"/>
              <a:t>0</a:t>
            </a:r>
            <a:r>
              <a:rPr lang="cs-CZ" dirty="0"/>
              <a:t> = 101 325 Pa</a:t>
            </a:r>
          </a:p>
          <a:p>
            <a:r>
              <a:rPr lang="cs-CZ" dirty="0"/>
              <a:t>h = 3 000 m</a:t>
            </a:r>
          </a:p>
        </p:txBody>
      </p:sp>
      <p:sp>
        <p:nvSpPr>
          <p:cNvPr id="9" name="TextovéPole 8">
            <a:extLst>
              <a:ext uri="{FF2B5EF4-FFF2-40B4-BE49-F238E27FC236}">
                <a16:creationId xmlns:a16="http://schemas.microsoft.com/office/drawing/2014/main" id="{B3B13362-CFAC-4986-B816-D035B91BA55B}"/>
              </a:ext>
            </a:extLst>
          </p:cNvPr>
          <p:cNvSpPr txBox="1"/>
          <p:nvPr/>
        </p:nvSpPr>
        <p:spPr>
          <a:xfrm>
            <a:off x="4790663" y="1702109"/>
            <a:ext cx="3875741" cy="1323439"/>
          </a:xfrm>
          <a:prstGeom prst="rect">
            <a:avLst/>
          </a:prstGeom>
          <a:noFill/>
        </p:spPr>
        <p:txBody>
          <a:bodyPr wrap="none" rtlCol="0">
            <a:spAutoFit/>
          </a:bodyPr>
          <a:lstStyle/>
          <a:p>
            <a:r>
              <a:rPr lang="cs-CZ" dirty="0"/>
              <a:t>Konstanty </a:t>
            </a:r>
            <a:r>
              <a:rPr lang="cs-CZ" dirty="0" err="1"/>
              <a:t>Antoineovy</a:t>
            </a:r>
            <a:r>
              <a:rPr lang="cs-CZ" dirty="0"/>
              <a:t> rovnice pro vodu</a:t>
            </a:r>
          </a:p>
          <a:p>
            <a:endParaRPr lang="cs-CZ" sz="800" dirty="0"/>
          </a:p>
          <a:p>
            <a:r>
              <a:rPr lang="cs-CZ" dirty="0"/>
              <a:t>A = 4,14259</a:t>
            </a:r>
          </a:p>
          <a:p>
            <a:r>
              <a:rPr lang="cs-CZ" dirty="0"/>
              <a:t>B = 1716,96</a:t>
            </a:r>
          </a:p>
          <a:p>
            <a:r>
              <a:rPr lang="cs-CZ" dirty="0"/>
              <a:t>C = 234,268</a:t>
            </a:r>
          </a:p>
        </p:txBody>
      </p:sp>
      <p:sp>
        <p:nvSpPr>
          <p:cNvPr id="10" name="TextovéPole 9">
            <a:extLst>
              <a:ext uri="{FF2B5EF4-FFF2-40B4-BE49-F238E27FC236}">
                <a16:creationId xmlns:a16="http://schemas.microsoft.com/office/drawing/2014/main" id="{4AFA3720-A9D4-4EA4-A2E8-D377937C0D4C}"/>
              </a:ext>
            </a:extLst>
          </p:cNvPr>
          <p:cNvSpPr txBox="1"/>
          <p:nvPr/>
        </p:nvSpPr>
        <p:spPr>
          <a:xfrm>
            <a:off x="199197" y="253228"/>
            <a:ext cx="1072730" cy="461665"/>
          </a:xfrm>
          <a:prstGeom prst="rect">
            <a:avLst/>
          </a:prstGeom>
          <a:noFill/>
        </p:spPr>
        <p:txBody>
          <a:bodyPr wrap="none" rtlCol="0">
            <a:spAutoFit/>
          </a:bodyPr>
          <a:lstStyle/>
          <a:p>
            <a:r>
              <a:rPr lang="cs-CZ" sz="2400" b="1" dirty="0"/>
              <a:t>Příklad</a:t>
            </a:r>
          </a:p>
        </p:txBody>
      </p:sp>
      <p:pic>
        <p:nvPicPr>
          <p:cNvPr id="1026" name="Picture 2" descr="5.8 Magnitude Earthquake Rocks Shigatse City in Tibet - Tibetan Journal">
            <a:extLst>
              <a:ext uri="{FF2B5EF4-FFF2-40B4-BE49-F238E27FC236}">
                <a16:creationId xmlns:a16="http://schemas.microsoft.com/office/drawing/2014/main" id="{1E273677-2977-46F8-86EB-B464FBC37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45" y="5049079"/>
            <a:ext cx="3348428" cy="16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42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CF46311-7B7F-40D0-99EC-7763E550A03B}"/>
              </a:ext>
            </a:extLst>
          </p:cNvPr>
          <p:cNvSpPr txBox="1"/>
          <p:nvPr/>
        </p:nvSpPr>
        <p:spPr>
          <a:xfrm>
            <a:off x="208837" y="223723"/>
            <a:ext cx="2256002" cy="461665"/>
          </a:xfrm>
          <a:prstGeom prst="rect">
            <a:avLst/>
          </a:prstGeom>
          <a:noFill/>
        </p:spPr>
        <p:txBody>
          <a:bodyPr wrap="none" rtlCol="0">
            <a:spAutoFit/>
          </a:bodyPr>
          <a:lstStyle/>
          <a:p>
            <a:r>
              <a:rPr lang="cs-CZ" sz="2400" b="1" dirty="0"/>
              <a:t>Vlhkost vzduchu</a:t>
            </a:r>
          </a:p>
        </p:txBody>
      </p:sp>
      <p:sp>
        <p:nvSpPr>
          <p:cNvPr id="4" name="TextovéPole 3">
            <a:extLst>
              <a:ext uri="{FF2B5EF4-FFF2-40B4-BE49-F238E27FC236}">
                <a16:creationId xmlns:a16="http://schemas.microsoft.com/office/drawing/2014/main" id="{E2605D63-7C47-4728-A740-2E607DC14E46}"/>
              </a:ext>
            </a:extLst>
          </p:cNvPr>
          <p:cNvSpPr txBox="1"/>
          <p:nvPr/>
        </p:nvSpPr>
        <p:spPr>
          <a:xfrm>
            <a:off x="199310" y="842812"/>
            <a:ext cx="8726323" cy="707886"/>
          </a:xfrm>
          <a:prstGeom prst="rect">
            <a:avLst/>
          </a:prstGeom>
          <a:noFill/>
        </p:spPr>
        <p:txBody>
          <a:bodyPr wrap="square">
            <a:spAutoFit/>
          </a:bodyPr>
          <a:lstStyle/>
          <a:p>
            <a:r>
              <a:rPr lang="cs-CZ" sz="2000" b="1" dirty="0"/>
              <a:t>Vlhkost</a:t>
            </a:r>
            <a:r>
              <a:rPr lang="cs-CZ" sz="2000" dirty="0"/>
              <a:t> je základní vlastnost vzduchu. Vlhkost vzduchu udává, jaké množství vody v plynném stavu (vodní páry) obsahuje dané množství vzduchu.</a:t>
            </a:r>
          </a:p>
        </p:txBody>
      </p:sp>
      <p:sp>
        <p:nvSpPr>
          <p:cNvPr id="6" name="TextovéPole 5">
            <a:extLst>
              <a:ext uri="{FF2B5EF4-FFF2-40B4-BE49-F238E27FC236}">
                <a16:creationId xmlns:a16="http://schemas.microsoft.com/office/drawing/2014/main" id="{A97450E0-2993-43D2-8230-86831AD632F1}"/>
              </a:ext>
            </a:extLst>
          </p:cNvPr>
          <p:cNvSpPr txBox="1"/>
          <p:nvPr/>
        </p:nvSpPr>
        <p:spPr>
          <a:xfrm>
            <a:off x="208837" y="1716297"/>
            <a:ext cx="8726322" cy="1015663"/>
          </a:xfrm>
          <a:prstGeom prst="rect">
            <a:avLst/>
          </a:prstGeom>
          <a:noFill/>
        </p:spPr>
        <p:txBody>
          <a:bodyPr wrap="square">
            <a:spAutoFit/>
          </a:bodyPr>
          <a:lstStyle/>
          <a:p>
            <a:pPr algn="just"/>
            <a:r>
              <a:rPr lang="cs-CZ" sz="2000" b="1" dirty="0"/>
              <a:t>Absolutní vlhkost vzduchu </a:t>
            </a:r>
            <a:r>
              <a:rPr lang="cs-CZ" sz="2000" dirty="0"/>
              <a:t>vyjadřuje hmotnost vodní páry obsažené v jednotce objemu vzduchu. V</a:t>
            </a:r>
            <a:r>
              <a:rPr lang="en-US" sz="2000" dirty="0"/>
              <a:t>y</a:t>
            </a:r>
            <a:r>
              <a:rPr lang="cs-CZ" sz="2000" dirty="0" err="1"/>
              <a:t>jadřuje</a:t>
            </a:r>
            <a:r>
              <a:rPr lang="cs-CZ" sz="2000" dirty="0"/>
              <a:t> </a:t>
            </a:r>
            <a:r>
              <a:rPr lang="en-US" sz="2000" dirty="0"/>
              <a:t>se </a:t>
            </a:r>
            <a:r>
              <a:rPr lang="cs-CZ" sz="2000" dirty="0"/>
              <a:t>nejčastěji v gramech vodní páry na metr krychlový vzduchu.</a:t>
            </a:r>
          </a:p>
        </p:txBody>
      </p:sp>
      <p:pic>
        <p:nvPicPr>
          <p:cNvPr id="10" name="Grafický objekt 9">
            <a:extLst>
              <a:ext uri="{FF2B5EF4-FFF2-40B4-BE49-F238E27FC236}">
                <a16:creationId xmlns:a16="http://schemas.microsoft.com/office/drawing/2014/main" id="{9223A20E-F466-41BD-AC80-A49DE29115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49" y="2399227"/>
            <a:ext cx="761999" cy="480391"/>
          </a:xfrm>
          <a:prstGeom prst="rect">
            <a:avLst/>
          </a:prstGeom>
        </p:spPr>
      </p:pic>
      <p:sp>
        <p:nvSpPr>
          <p:cNvPr id="14" name="TextovéPole 13">
            <a:extLst>
              <a:ext uri="{FF2B5EF4-FFF2-40B4-BE49-F238E27FC236}">
                <a16:creationId xmlns:a16="http://schemas.microsoft.com/office/drawing/2014/main" id="{D98ABCB9-8429-4B10-893C-DF912666DA00}"/>
              </a:ext>
            </a:extLst>
          </p:cNvPr>
          <p:cNvSpPr txBox="1"/>
          <p:nvPr/>
        </p:nvSpPr>
        <p:spPr>
          <a:xfrm>
            <a:off x="208837" y="2921168"/>
            <a:ext cx="8811337" cy="1015663"/>
          </a:xfrm>
          <a:prstGeom prst="rect">
            <a:avLst/>
          </a:prstGeom>
          <a:noFill/>
        </p:spPr>
        <p:txBody>
          <a:bodyPr wrap="square">
            <a:spAutoFit/>
          </a:bodyPr>
          <a:lstStyle/>
          <a:p>
            <a:r>
              <a:rPr lang="cs-CZ" sz="2000" b="1" dirty="0"/>
              <a:t>Relativní vlhkost vzduchu </a:t>
            </a:r>
            <a:r>
              <a:rPr lang="cs-CZ" sz="2000" dirty="0"/>
              <a:t>udává poměr mezi okamžitým množstvím vodních par ve vzduchu a množstvím par, které by měl vzduch o stejném tlaku a teplotě při plném nasycení. Udává se v </a:t>
            </a:r>
            <a:r>
              <a:rPr lang="cs-CZ" sz="2000" u="sng" dirty="0"/>
              <a:t>procentech</a:t>
            </a:r>
            <a:r>
              <a:rPr lang="cs-CZ" sz="2000" dirty="0"/>
              <a:t> (%).</a:t>
            </a:r>
          </a:p>
        </p:txBody>
      </p:sp>
      <p:pic>
        <p:nvPicPr>
          <p:cNvPr id="16" name="Grafický objekt 15">
            <a:extLst>
              <a:ext uri="{FF2B5EF4-FFF2-40B4-BE49-F238E27FC236}">
                <a16:creationId xmlns:a16="http://schemas.microsoft.com/office/drawing/2014/main" id="{10003CA7-09FF-411B-8327-4A42B319D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3675" y="3558081"/>
            <a:ext cx="1211287" cy="588339"/>
          </a:xfrm>
          <a:prstGeom prst="rect">
            <a:avLst/>
          </a:prstGeom>
        </p:spPr>
      </p:pic>
      <p:pic>
        <p:nvPicPr>
          <p:cNvPr id="18" name="Grafický objekt 17">
            <a:extLst>
              <a:ext uri="{FF2B5EF4-FFF2-40B4-BE49-F238E27FC236}">
                <a16:creationId xmlns:a16="http://schemas.microsoft.com/office/drawing/2014/main" id="{50632FC6-483C-4151-BD2E-7C7ECE22F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3475" y="3641493"/>
            <a:ext cx="1129253" cy="464987"/>
          </a:xfrm>
          <a:prstGeom prst="rect">
            <a:avLst/>
          </a:prstGeom>
        </p:spPr>
      </p:pic>
      <p:sp>
        <p:nvSpPr>
          <p:cNvPr id="20" name="TextovéPole 19">
            <a:extLst>
              <a:ext uri="{FF2B5EF4-FFF2-40B4-BE49-F238E27FC236}">
                <a16:creationId xmlns:a16="http://schemas.microsoft.com/office/drawing/2014/main" id="{B3151817-304E-412A-B33D-4CBA6E5CB865}"/>
              </a:ext>
            </a:extLst>
          </p:cNvPr>
          <p:cNvSpPr txBox="1"/>
          <p:nvPr/>
        </p:nvSpPr>
        <p:spPr>
          <a:xfrm>
            <a:off x="190144" y="4195595"/>
            <a:ext cx="8848721" cy="707886"/>
          </a:xfrm>
          <a:prstGeom prst="rect">
            <a:avLst/>
          </a:prstGeom>
          <a:noFill/>
        </p:spPr>
        <p:txBody>
          <a:bodyPr wrap="square">
            <a:spAutoFit/>
          </a:bodyPr>
          <a:lstStyle/>
          <a:p>
            <a:pPr algn="just"/>
            <a:r>
              <a:rPr lang="cs-CZ" sz="2000" b="1" dirty="0"/>
              <a:t>Rosný bod </a:t>
            </a:r>
            <a:r>
              <a:rPr lang="cs-CZ" sz="2000" dirty="0"/>
              <a:t>je teplota, při které je vzduch maximálně nasycen vodními parami (relativní vlhkost vzduchu dosáhne 100 %). </a:t>
            </a:r>
          </a:p>
        </p:txBody>
      </p:sp>
      <p:sp>
        <p:nvSpPr>
          <p:cNvPr id="22" name="TextovéPole 21">
            <a:extLst>
              <a:ext uri="{FF2B5EF4-FFF2-40B4-BE49-F238E27FC236}">
                <a16:creationId xmlns:a16="http://schemas.microsoft.com/office/drawing/2014/main" id="{E62260A9-26DF-4D18-80ED-2914AD6A552E}"/>
              </a:ext>
            </a:extLst>
          </p:cNvPr>
          <p:cNvSpPr txBox="1"/>
          <p:nvPr/>
        </p:nvSpPr>
        <p:spPr>
          <a:xfrm>
            <a:off x="208837" y="5077300"/>
            <a:ext cx="8726322" cy="400110"/>
          </a:xfrm>
          <a:prstGeom prst="rect">
            <a:avLst/>
          </a:prstGeom>
          <a:noFill/>
        </p:spPr>
        <p:txBody>
          <a:bodyPr wrap="square">
            <a:spAutoFit/>
          </a:bodyPr>
          <a:lstStyle/>
          <a:p>
            <a:r>
              <a:rPr lang="cs-CZ" sz="2000" b="1" dirty="0"/>
              <a:t>Tlak (tenze) vodní páry </a:t>
            </a:r>
            <a:r>
              <a:rPr lang="cs-CZ" sz="2000" dirty="0"/>
              <a:t>je parciální tlak vodní páry obsažené ve vzduchu [Pa]</a:t>
            </a:r>
          </a:p>
        </p:txBody>
      </p:sp>
      <p:pic>
        <p:nvPicPr>
          <p:cNvPr id="24" name="Grafický objekt 23">
            <a:extLst>
              <a:ext uri="{FF2B5EF4-FFF2-40B4-BE49-F238E27FC236}">
                <a16:creationId xmlns:a16="http://schemas.microsoft.com/office/drawing/2014/main" id="{40DE6D66-2A06-467F-A1E1-54F6797F4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969" y="5651229"/>
            <a:ext cx="2586155" cy="476397"/>
          </a:xfrm>
          <a:prstGeom prst="rect">
            <a:avLst/>
          </a:prstGeom>
        </p:spPr>
      </p:pic>
      <p:pic>
        <p:nvPicPr>
          <p:cNvPr id="28" name="Grafický objekt 27">
            <a:extLst>
              <a:ext uri="{FF2B5EF4-FFF2-40B4-BE49-F238E27FC236}">
                <a16:creationId xmlns:a16="http://schemas.microsoft.com/office/drawing/2014/main" id="{3362FD73-C016-4E77-97BB-40088CBC44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22738" y="5662645"/>
            <a:ext cx="2759383" cy="498469"/>
          </a:xfrm>
          <a:prstGeom prst="rect">
            <a:avLst/>
          </a:prstGeom>
        </p:spPr>
      </p:pic>
      <p:sp>
        <p:nvSpPr>
          <p:cNvPr id="29" name="TextovéPole 28">
            <a:extLst>
              <a:ext uri="{FF2B5EF4-FFF2-40B4-BE49-F238E27FC236}">
                <a16:creationId xmlns:a16="http://schemas.microsoft.com/office/drawing/2014/main" id="{5A8BA0C1-22DB-46FF-A25B-DA52B6D7EF98}"/>
              </a:ext>
            </a:extLst>
          </p:cNvPr>
          <p:cNvSpPr txBox="1"/>
          <p:nvPr/>
        </p:nvSpPr>
        <p:spPr>
          <a:xfrm>
            <a:off x="2822738" y="6223962"/>
            <a:ext cx="2986523" cy="369332"/>
          </a:xfrm>
          <a:prstGeom prst="rect">
            <a:avLst/>
          </a:prstGeom>
          <a:noFill/>
        </p:spPr>
        <p:txBody>
          <a:bodyPr wrap="none" rtlCol="0">
            <a:spAutoFit/>
          </a:bodyPr>
          <a:lstStyle/>
          <a:p>
            <a:r>
              <a:rPr lang="cs-CZ" i="1" dirty="0"/>
              <a:t>Tenze par nad povrchem vody</a:t>
            </a:r>
          </a:p>
        </p:txBody>
      </p:sp>
      <p:sp>
        <p:nvSpPr>
          <p:cNvPr id="30" name="TextovéPole 29">
            <a:extLst>
              <a:ext uri="{FF2B5EF4-FFF2-40B4-BE49-F238E27FC236}">
                <a16:creationId xmlns:a16="http://schemas.microsoft.com/office/drawing/2014/main" id="{4A5B7E3A-9336-46B1-B19D-DE3DAD3D25B0}"/>
              </a:ext>
            </a:extLst>
          </p:cNvPr>
          <p:cNvSpPr txBox="1"/>
          <p:nvPr/>
        </p:nvSpPr>
        <p:spPr>
          <a:xfrm>
            <a:off x="6072728" y="6223962"/>
            <a:ext cx="2914837" cy="369332"/>
          </a:xfrm>
          <a:prstGeom prst="rect">
            <a:avLst/>
          </a:prstGeom>
          <a:noFill/>
        </p:spPr>
        <p:txBody>
          <a:bodyPr wrap="none" rtlCol="0">
            <a:spAutoFit/>
          </a:bodyPr>
          <a:lstStyle/>
          <a:p>
            <a:r>
              <a:rPr lang="cs-CZ" i="1" dirty="0"/>
              <a:t>Tenze par nad povrchem ledu</a:t>
            </a:r>
          </a:p>
        </p:txBody>
      </p:sp>
      <p:sp>
        <p:nvSpPr>
          <p:cNvPr id="31" name="TextovéPole 30">
            <a:extLst>
              <a:ext uri="{FF2B5EF4-FFF2-40B4-BE49-F238E27FC236}">
                <a16:creationId xmlns:a16="http://schemas.microsoft.com/office/drawing/2014/main" id="{686DE79A-FE92-41D6-8790-C97D5839C972}"/>
              </a:ext>
            </a:extLst>
          </p:cNvPr>
          <p:cNvSpPr txBox="1"/>
          <p:nvPr/>
        </p:nvSpPr>
        <p:spPr>
          <a:xfrm>
            <a:off x="398825" y="5791782"/>
            <a:ext cx="1905715" cy="369332"/>
          </a:xfrm>
          <a:prstGeom prst="rect">
            <a:avLst/>
          </a:prstGeom>
          <a:noFill/>
        </p:spPr>
        <p:txBody>
          <a:bodyPr wrap="none" rtlCol="0">
            <a:spAutoFit/>
          </a:bodyPr>
          <a:lstStyle/>
          <a:p>
            <a:r>
              <a:rPr lang="cs-CZ" b="1" i="1" dirty="0" err="1"/>
              <a:t>Magnusův</a:t>
            </a:r>
            <a:r>
              <a:rPr lang="cs-CZ" b="1" i="1" dirty="0"/>
              <a:t> vzorec:</a:t>
            </a:r>
          </a:p>
        </p:txBody>
      </p:sp>
    </p:spTree>
    <p:extLst>
      <p:ext uri="{BB962C8B-B14F-4D97-AF65-F5344CB8AC3E}">
        <p14:creationId xmlns:p14="http://schemas.microsoft.com/office/powerpoint/2010/main" val="624679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8771BC1-21C4-4AC7-839A-E88A1EEA29BF}"/>
              </a:ext>
            </a:extLst>
          </p:cNvPr>
          <p:cNvSpPr txBox="1"/>
          <p:nvPr/>
        </p:nvSpPr>
        <p:spPr>
          <a:xfrm>
            <a:off x="219075" y="3547656"/>
            <a:ext cx="8705850" cy="1323439"/>
          </a:xfrm>
          <a:prstGeom prst="rect">
            <a:avLst/>
          </a:prstGeom>
          <a:noFill/>
        </p:spPr>
        <p:txBody>
          <a:bodyPr wrap="square">
            <a:spAutoFit/>
          </a:bodyPr>
          <a:lstStyle/>
          <a:p>
            <a:pPr algn="just"/>
            <a:r>
              <a:rPr lang="cs-CZ" sz="2000" b="1" dirty="0"/>
              <a:t>Přehřátá pára </a:t>
            </a:r>
            <a:r>
              <a:rPr lang="cs-CZ" sz="2000" dirty="0"/>
              <a:t>má nižší tlak a hustotu než sytá pára téže teploty. Přehřátá pára se svými vlastnostmi blíží spíše vlastnostem plynů, a to tím více, čím více se její stav liší od stavu syté páry. Pro přehřáté páry, jejichž stav je daleko od stavu sytých par platí přibližně stavová rovnice ideálního plynu.</a:t>
            </a:r>
          </a:p>
        </p:txBody>
      </p:sp>
      <p:pic>
        <p:nvPicPr>
          <p:cNvPr id="1026" name="Picture 2">
            <a:extLst>
              <a:ext uri="{FF2B5EF4-FFF2-40B4-BE49-F238E27FC236}">
                <a16:creationId xmlns:a16="http://schemas.microsoft.com/office/drawing/2014/main" id="{37001FAC-6868-4B96-854C-A8CD518C3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818" y="4804957"/>
            <a:ext cx="2238375" cy="1913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79622F9-CAB6-4BF8-A403-0DD6C42C0ACC}"/>
              </a:ext>
            </a:extLst>
          </p:cNvPr>
          <p:cNvSpPr txBox="1"/>
          <p:nvPr/>
        </p:nvSpPr>
        <p:spPr>
          <a:xfrm>
            <a:off x="354807" y="4946336"/>
            <a:ext cx="5691187" cy="1631216"/>
          </a:xfrm>
          <a:prstGeom prst="rect">
            <a:avLst/>
          </a:prstGeom>
          <a:noFill/>
        </p:spPr>
        <p:txBody>
          <a:bodyPr wrap="square">
            <a:spAutoFit/>
          </a:bodyPr>
          <a:lstStyle/>
          <a:p>
            <a:pPr algn="l"/>
            <a:r>
              <a:rPr lang="cs-CZ" sz="2000" dirty="0"/>
              <a:t>Přehřátá pára vzniká</a:t>
            </a:r>
          </a:p>
          <a:p>
            <a:pPr algn="l"/>
            <a:endParaRPr lang="cs-CZ" sz="800" b="0" i="0" dirty="0">
              <a:solidFill>
                <a:srgbClr val="000000"/>
              </a:solidFill>
              <a:effectLst/>
            </a:endParaRPr>
          </a:p>
          <a:p>
            <a:pPr algn="l">
              <a:buFont typeface="Arial" panose="020B0604020202020204" pitchFamily="34" charset="0"/>
              <a:buChar char="•"/>
            </a:pPr>
            <a:r>
              <a:rPr lang="cs-CZ" b="0" i="0" dirty="0">
                <a:solidFill>
                  <a:srgbClr val="000000"/>
                </a:solidFill>
                <a:effectLst/>
              </a:rPr>
              <a:t>zahříváním syté páry </a:t>
            </a:r>
            <a:r>
              <a:rPr lang="cs-CZ" b="1" i="0" dirty="0">
                <a:solidFill>
                  <a:srgbClr val="000000"/>
                </a:solidFill>
                <a:effectLst/>
              </a:rPr>
              <a:t>bez přítomnosti kapaliny</a:t>
            </a:r>
            <a:r>
              <a:rPr lang="cs-CZ" b="0" i="0" dirty="0">
                <a:solidFill>
                  <a:srgbClr val="000000"/>
                </a:solidFill>
                <a:effectLst/>
              </a:rPr>
              <a:t> při konstantním tlaku (</a:t>
            </a:r>
            <a:r>
              <a:rPr lang="cs-CZ" b="0" i="0" dirty="0">
                <a:solidFill>
                  <a:schemeClr val="accent1"/>
                </a:solidFill>
                <a:effectLst/>
              </a:rPr>
              <a:t>modrá šipka</a:t>
            </a:r>
            <a:r>
              <a:rPr lang="cs-CZ" b="0" i="0" dirty="0">
                <a:solidFill>
                  <a:srgbClr val="000000"/>
                </a:solidFill>
                <a:effectLst/>
              </a:rPr>
              <a:t>)</a:t>
            </a:r>
          </a:p>
          <a:p>
            <a:pPr algn="l">
              <a:buFont typeface="Arial" panose="020B0604020202020204" pitchFamily="34" charset="0"/>
              <a:buChar char="•"/>
            </a:pPr>
            <a:r>
              <a:rPr lang="cs-CZ" b="0" i="0" dirty="0">
                <a:solidFill>
                  <a:srgbClr val="000000"/>
                </a:solidFill>
                <a:effectLst/>
              </a:rPr>
              <a:t>zvětšením objemu syté páry </a:t>
            </a:r>
            <a:r>
              <a:rPr lang="cs-CZ" b="1" i="0" dirty="0">
                <a:solidFill>
                  <a:srgbClr val="000000"/>
                </a:solidFill>
                <a:effectLst/>
              </a:rPr>
              <a:t>bez přítomnosti kapaliny</a:t>
            </a:r>
            <a:r>
              <a:rPr lang="cs-CZ" b="0" i="0" dirty="0">
                <a:solidFill>
                  <a:srgbClr val="000000"/>
                </a:solidFill>
                <a:effectLst/>
              </a:rPr>
              <a:t> při konstantní teplotě (</a:t>
            </a:r>
            <a:r>
              <a:rPr lang="cs-CZ" b="0" i="0" dirty="0">
                <a:solidFill>
                  <a:srgbClr val="FF0000"/>
                </a:solidFill>
                <a:effectLst/>
              </a:rPr>
              <a:t>červená šipka</a:t>
            </a:r>
            <a:r>
              <a:rPr lang="cs-CZ" b="0" i="0" dirty="0">
                <a:solidFill>
                  <a:srgbClr val="000000"/>
                </a:solidFill>
                <a:effectLst/>
              </a:rPr>
              <a:t>)</a:t>
            </a:r>
          </a:p>
        </p:txBody>
      </p:sp>
      <p:pic>
        <p:nvPicPr>
          <p:cNvPr id="1028" name="Picture 4">
            <a:extLst>
              <a:ext uri="{FF2B5EF4-FFF2-40B4-BE49-F238E27FC236}">
                <a16:creationId xmlns:a16="http://schemas.microsoft.com/office/drawing/2014/main" id="{3B1CFA31-46BA-4C28-B7C4-CAC05B962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8" y="413062"/>
            <a:ext cx="2374108" cy="2030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CA0505F-ED10-4EC0-A7C4-88D5C6F7D3F6}"/>
              </a:ext>
            </a:extLst>
          </p:cNvPr>
          <p:cNvSpPr txBox="1"/>
          <p:nvPr/>
        </p:nvSpPr>
        <p:spPr>
          <a:xfrm>
            <a:off x="6905624" y="2595840"/>
            <a:ext cx="2238376" cy="646331"/>
          </a:xfrm>
          <a:prstGeom prst="rect">
            <a:avLst/>
          </a:prstGeom>
          <a:noFill/>
        </p:spPr>
        <p:txBody>
          <a:bodyPr wrap="square">
            <a:spAutoFit/>
          </a:bodyPr>
          <a:lstStyle/>
          <a:p>
            <a:r>
              <a:rPr lang="cs-CZ" b="0" i="0" dirty="0">
                <a:solidFill>
                  <a:srgbClr val="000000"/>
                </a:solidFill>
                <a:effectLst/>
              </a:rPr>
              <a:t>bod </a:t>
            </a:r>
            <a:r>
              <a:rPr lang="cs-CZ" b="1" i="0" dirty="0">
                <a:solidFill>
                  <a:srgbClr val="000000"/>
                </a:solidFill>
                <a:effectLst/>
              </a:rPr>
              <a:t>K</a:t>
            </a:r>
            <a:r>
              <a:rPr lang="cs-CZ" b="0" i="0" dirty="0">
                <a:solidFill>
                  <a:srgbClr val="000000"/>
                </a:solidFill>
                <a:effectLst/>
              </a:rPr>
              <a:t> ... </a:t>
            </a:r>
            <a:r>
              <a:rPr lang="cs-CZ" i="0" dirty="0">
                <a:solidFill>
                  <a:srgbClr val="000000"/>
                </a:solidFill>
                <a:effectLst/>
              </a:rPr>
              <a:t>kritický bod</a:t>
            </a:r>
          </a:p>
          <a:p>
            <a:r>
              <a:rPr lang="cs-CZ" b="0" i="0" dirty="0">
                <a:solidFill>
                  <a:srgbClr val="000000"/>
                </a:solidFill>
                <a:effectLst/>
              </a:rPr>
              <a:t>bod</a:t>
            </a:r>
            <a:r>
              <a:rPr lang="cs-CZ" b="1" i="0" dirty="0">
                <a:solidFill>
                  <a:srgbClr val="000000"/>
                </a:solidFill>
                <a:effectLst/>
              </a:rPr>
              <a:t> A -</a:t>
            </a:r>
            <a:r>
              <a:rPr lang="cs-CZ" b="0" i="0" dirty="0">
                <a:solidFill>
                  <a:srgbClr val="000000"/>
                </a:solidFill>
                <a:effectLst/>
              </a:rPr>
              <a:t> trojný bod</a:t>
            </a:r>
            <a:endParaRPr lang="cs-CZ" dirty="0"/>
          </a:p>
        </p:txBody>
      </p:sp>
      <p:sp>
        <p:nvSpPr>
          <p:cNvPr id="11" name="TextovéPole 10">
            <a:extLst>
              <a:ext uri="{FF2B5EF4-FFF2-40B4-BE49-F238E27FC236}">
                <a16:creationId xmlns:a16="http://schemas.microsoft.com/office/drawing/2014/main" id="{805C4CB2-CA49-4C14-90AE-466498A7BC33}"/>
              </a:ext>
            </a:extLst>
          </p:cNvPr>
          <p:cNvSpPr txBox="1"/>
          <p:nvPr/>
        </p:nvSpPr>
        <p:spPr>
          <a:xfrm>
            <a:off x="219075" y="1056385"/>
            <a:ext cx="6181726" cy="1938992"/>
          </a:xfrm>
          <a:prstGeom prst="rect">
            <a:avLst/>
          </a:prstGeom>
          <a:noFill/>
        </p:spPr>
        <p:txBody>
          <a:bodyPr wrap="square">
            <a:spAutoFit/>
          </a:bodyPr>
          <a:lstStyle/>
          <a:p>
            <a:pPr algn="just"/>
            <a:r>
              <a:rPr lang="cs-CZ" sz="2000" b="1" dirty="0"/>
              <a:t>Sytá pára</a:t>
            </a:r>
            <a:r>
              <a:rPr lang="cs-CZ" sz="2000" dirty="0"/>
              <a:t> (nasycená pára) je pára, která je v termodynamické rovnováze s kapalinou o stejné teplotě a tlaku. </a:t>
            </a:r>
            <a:r>
              <a:rPr lang="cs-CZ" sz="2000" b="0" i="0" dirty="0">
                <a:effectLst/>
              </a:rPr>
              <a:t>Tlak nasycené páry je závislý pouze na teplotě, a nikoli na </a:t>
            </a:r>
            <a:r>
              <a:rPr lang="cs-CZ" sz="2000" b="0" i="0" u="none" strike="noStrike" dirty="0">
                <a:effectLst/>
              </a:rPr>
              <a:t>objemu</a:t>
            </a:r>
            <a:r>
              <a:rPr lang="cs-CZ" sz="2000" b="0" i="0" dirty="0">
                <a:effectLst/>
              </a:rPr>
              <a:t>, který nasycená pára zaujímá. Tlak nasycené páry stoupá s teplotou. Sytá pára není </a:t>
            </a:r>
            <a:r>
              <a:rPr lang="cs-CZ" sz="2000" b="0" i="0" u="none" strike="noStrike" dirty="0">
                <a:effectLst/>
              </a:rPr>
              <a:t>ideální plyn</a:t>
            </a:r>
            <a:r>
              <a:rPr lang="cs-CZ" sz="2000" b="0" i="0" dirty="0">
                <a:effectLst/>
              </a:rPr>
              <a:t>.</a:t>
            </a:r>
            <a:endParaRPr lang="cs-CZ" sz="2000" dirty="0"/>
          </a:p>
        </p:txBody>
      </p:sp>
    </p:spTree>
    <p:extLst>
      <p:ext uri="{BB962C8B-B14F-4D97-AF65-F5344CB8AC3E}">
        <p14:creationId xmlns:p14="http://schemas.microsoft.com/office/powerpoint/2010/main" val="841770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878C0FB-2A6F-4DB6-BE2C-7E5C26C62403}"/>
              </a:ext>
            </a:extLst>
          </p:cNvPr>
          <p:cNvSpPr txBox="1"/>
          <p:nvPr/>
        </p:nvSpPr>
        <p:spPr>
          <a:xfrm>
            <a:off x="656547" y="385961"/>
            <a:ext cx="2880084" cy="461665"/>
          </a:xfrm>
          <a:prstGeom prst="rect">
            <a:avLst/>
          </a:prstGeom>
          <a:noFill/>
        </p:spPr>
        <p:txBody>
          <a:bodyPr wrap="none" rtlCol="0">
            <a:spAutoFit/>
          </a:bodyPr>
          <a:lstStyle/>
          <a:p>
            <a:r>
              <a:rPr lang="cs-CZ" sz="2400" b="1" dirty="0"/>
              <a:t>Přenos (sdílení) tepla</a:t>
            </a:r>
          </a:p>
        </p:txBody>
      </p:sp>
      <p:pic>
        <p:nvPicPr>
          <p:cNvPr id="3" name="Obrázek 2">
            <a:extLst>
              <a:ext uri="{FF2B5EF4-FFF2-40B4-BE49-F238E27FC236}">
                <a16:creationId xmlns:a16="http://schemas.microsoft.com/office/drawing/2014/main" id="{7B20DADE-A202-47E5-8F0B-86A5E34A1331}"/>
              </a:ext>
            </a:extLst>
          </p:cNvPr>
          <p:cNvPicPr>
            <a:picLocks noChangeAspect="1"/>
          </p:cNvPicPr>
          <p:nvPr/>
        </p:nvPicPr>
        <p:blipFill>
          <a:blip r:embed="rId2"/>
          <a:stretch>
            <a:fillRect/>
          </a:stretch>
        </p:blipFill>
        <p:spPr>
          <a:xfrm>
            <a:off x="5072049" y="358204"/>
            <a:ext cx="3795338" cy="1971605"/>
          </a:xfrm>
          <a:prstGeom prst="rect">
            <a:avLst/>
          </a:prstGeom>
        </p:spPr>
      </p:pic>
      <p:sp>
        <p:nvSpPr>
          <p:cNvPr id="4" name="TextovéPole 3">
            <a:extLst>
              <a:ext uri="{FF2B5EF4-FFF2-40B4-BE49-F238E27FC236}">
                <a16:creationId xmlns:a16="http://schemas.microsoft.com/office/drawing/2014/main" id="{A72B3651-AF1A-490B-BE6C-C3E2F0F52D04}"/>
              </a:ext>
            </a:extLst>
          </p:cNvPr>
          <p:cNvSpPr txBox="1"/>
          <p:nvPr/>
        </p:nvSpPr>
        <p:spPr>
          <a:xfrm>
            <a:off x="748708" y="4873382"/>
            <a:ext cx="3080342" cy="1015663"/>
          </a:xfrm>
          <a:prstGeom prst="rect">
            <a:avLst/>
          </a:prstGeom>
          <a:noFill/>
        </p:spPr>
        <p:txBody>
          <a:bodyPr wrap="square" rtlCol="0">
            <a:spAutoFit/>
          </a:bodyPr>
          <a:lstStyle/>
          <a:p>
            <a:r>
              <a:rPr lang="cs-CZ" sz="2000" i="1" dirty="0"/>
              <a:t>konvekcí</a:t>
            </a:r>
            <a:r>
              <a:rPr lang="cs-CZ" sz="2000" dirty="0"/>
              <a:t> (prouděním)</a:t>
            </a:r>
          </a:p>
          <a:p>
            <a:r>
              <a:rPr lang="cs-CZ" sz="2000" i="1" dirty="0"/>
              <a:t>kondukcí</a:t>
            </a:r>
            <a:r>
              <a:rPr lang="cs-CZ" sz="2000" dirty="0"/>
              <a:t> (vedením)</a:t>
            </a:r>
          </a:p>
          <a:p>
            <a:r>
              <a:rPr lang="cs-CZ" sz="2000" i="1" dirty="0"/>
              <a:t>radiací</a:t>
            </a:r>
            <a:r>
              <a:rPr lang="cs-CZ" sz="2000" dirty="0"/>
              <a:t> (zářením)</a:t>
            </a:r>
            <a:endParaRPr lang="en-US" sz="2000" dirty="0"/>
          </a:p>
        </p:txBody>
      </p:sp>
      <p:pic>
        <p:nvPicPr>
          <p:cNvPr id="1028" name="Picture 4" descr="See the source image">
            <a:extLst>
              <a:ext uri="{FF2B5EF4-FFF2-40B4-BE49-F238E27FC236}">
                <a16:creationId xmlns:a16="http://schemas.microsoft.com/office/drawing/2014/main" id="{ECF0CA4C-76FE-4708-BE3A-142C50EC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77" y="2466974"/>
            <a:ext cx="3601610" cy="2514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CE2282C-A754-4C41-9406-80B71D544F4A}"/>
              </a:ext>
            </a:extLst>
          </p:cNvPr>
          <p:cNvSpPr txBox="1"/>
          <p:nvPr/>
        </p:nvSpPr>
        <p:spPr>
          <a:xfrm>
            <a:off x="199347" y="1207264"/>
            <a:ext cx="4763178" cy="3293209"/>
          </a:xfrm>
          <a:prstGeom prst="rect">
            <a:avLst/>
          </a:prstGeom>
          <a:noFill/>
        </p:spPr>
        <p:txBody>
          <a:bodyPr wrap="square">
            <a:spAutoFit/>
          </a:bodyPr>
          <a:lstStyle/>
          <a:p>
            <a:pPr algn="just"/>
            <a:r>
              <a:rPr lang="cs-CZ" sz="2000" b="1" dirty="0"/>
              <a:t>Šíření tepla </a:t>
            </a:r>
            <a:r>
              <a:rPr lang="cs-CZ" sz="2000" dirty="0"/>
              <a:t>(sdílení tepla) je jedním ze způsobů přenosu energie. Spočívá v tepelné výměně, což je termodynamický děj, při kterém dochází k výměně tepla mezi dvěma tělesy s různou teplotou. Tepelná výměna vždy probíhá tak, že teplejší těleso předává část své vnitřní energie chladnějšímu tělesu.</a:t>
            </a:r>
          </a:p>
          <a:p>
            <a:pPr algn="just"/>
            <a:endParaRPr lang="cs-CZ" sz="800" dirty="0"/>
          </a:p>
          <a:p>
            <a:pPr algn="just"/>
            <a:r>
              <a:rPr lang="cs-CZ" sz="2000" dirty="0"/>
              <a:t>V </a:t>
            </a:r>
            <a:r>
              <a:rPr lang="cs-CZ" sz="2000" b="1" dirty="0"/>
              <a:t>tepelných vodičích </a:t>
            </a:r>
            <a:r>
              <a:rPr lang="cs-CZ" sz="2000" dirty="0"/>
              <a:t>se děje výměna rychleji, v </a:t>
            </a:r>
            <a:r>
              <a:rPr lang="cs-CZ" sz="2000" b="1" dirty="0"/>
              <a:t>tepelných izolantech </a:t>
            </a:r>
            <a:r>
              <a:rPr lang="cs-CZ" sz="2000" dirty="0"/>
              <a:t>– za stejných podmínek – pomaleji.</a:t>
            </a:r>
          </a:p>
        </p:txBody>
      </p:sp>
    </p:spTree>
    <p:extLst>
      <p:ext uri="{BB962C8B-B14F-4D97-AF65-F5344CB8AC3E}">
        <p14:creationId xmlns:p14="http://schemas.microsoft.com/office/powerpoint/2010/main" val="3918689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4AD863-C320-403E-B9F2-A5ED321AAED8}"/>
              </a:ext>
            </a:extLst>
          </p:cNvPr>
          <p:cNvPicPr>
            <a:picLocks noChangeAspect="1"/>
          </p:cNvPicPr>
          <p:nvPr/>
        </p:nvPicPr>
        <p:blipFill>
          <a:blip r:embed="rId2"/>
          <a:stretch>
            <a:fillRect/>
          </a:stretch>
        </p:blipFill>
        <p:spPr>
          <a:xfrm>
            <a:off x="5349729" y="275278"/>
            <a:ext cx="3630034" cy="1730467"/>
          </a:xfrm>
          <a:prstGeom prst="rect">
            <a:avLst/>
          </a:prstGeom>
        </p:spPr>
      </p:pic>
      <p:sp>
        <p:nvSpPr>
          <p:cNvPr id="3" name="TextovéPole 2">
            <a:extLst>
              <a:ext uri="{FF2B5EF4-FFF2-40B4-BE49-F238E27FC236}">
                <a16:creationId xmlns:a16="http://schemas.microsoft.com/office/drawing/2014/main" id="{9889FDCC-4E8E-487F-8FE4-D36A51661844}"/>
              </a:ext>
            </a:extLst>
          </p:cNvPr>
          <p:cNvSpPr txBox="1"/>
          <p:nvPr/>
        </p:nvSpPr>
        <p:spPr>
          <a:xfrm>
            <a:off x="237930" y="249291"/>
            <a:ext cx="4118376" cy="461665"/>
          </a:xfrm>
          <a:prstGeom prst="rect">
            <a:avLst/>
          </a:prstGeom>
          <a:noFill/>
        </p:spPr>
        <p:txBody>
          <a:bodyPr wrap="square">
            <a:spAutoFit/>
          </a:bodyPr>
          <a:lstStyle/>
          <a:p>
            <a:r>
              <a:rPr lang="cs-CZ" sz="2400" b="1" dirty="0"/>
              <a:t>Přenos tepla prouděním</a:t>
            </a:r>
          </a:p>
        </p:txBody>
      </p:sp>
      <p:sp>
        <p:nvSpPr>
          <p:cNvPr id="4" name="TextovéPole 3">
            <a:extLst>
              <a:ext uri="{FF2B5EF4-FFF2-40B4-BE49-F238E27FC236}">
                <a16:creationId xmlns:a16="http://schemas.microsoft.com/office/drawing/2014/main" id="{76061D6E-CE93-443B-BE4A-8B613AEB14BA}"/>
              </a:ext>
            </a:extLst>
          </p:cNvPr>
          <p:cNvSpPr txBox="1"/>
          <p:nvPr/>
        </p:nvSpPr>
        <p:spPr>
          <a:xfrm rot="10800000" flipV="1">
            <a:off x="237930" y="2199023"/>
            <a:ext cx="8611787" cy="2492990"/>
          </a:xfrm>
          <a:prstGeom prst="rect">
            <a:avLst/>
          </a:prstGeom>
          <a:noFill/>
        </p:spPr>
        <p:txBody>
          <a:bodyPr wrap="square" rtlCol="0">
            <a:spAutoFit/>
          </a:bodyPr>
          <a:lstStyle/>
          <a:p>
            <a:pPr algn="just"/>
            <a:r>
              <a:rPr lang="cs-CZ" sz="2000" b="0" i="0" dirty="0">
                <a:solidFill>
                  <a:srgbClr val="212529"/>
                </a:solidFill>
                <a:effectLst/>
              </a:rPr>
              <a:t>Při konvekci dochází na rozdíl od radiace a kondukce kromě přenosu energie i k přenosu látky. </a:t>
            </a:r>
          </a:p>
          <a:p>
            <a:pPr algn="just"/>
            <a:r>
              <a:rPr lang="cs-CZ" sz="2000" b="0" i="0" dirty="0">
                <a:solidFill>
                  <a:srgbClr val="212529"/>
                </a:solidFill>
                <a:effectLst/>
              </a:rPr>
              <a:t>Množství tepla Q, které je za daný čas </a:t>
            </a:r>
            <a:r>
              <a:rPr lang="el-GR" sz="2000" b="0" i="0" dirty="0">
                <a:solidFill>
                  <a:srgbClr val="212529"/>
                </a:solidFill>
                <a:effectLst/>
              </a:rPr>
              <a:t>τ (</a:t>
            </a:r>
            <a:r>
              <a:rPr lang="cs-CZ" sz="2000" b="0" i="0" dirty="0">
                <a:solidFill>
                  <a:srgbClr val="212529"/>
                </a:solidFill>
                <a:effectLst/>
              </a:rPr>
              <a:t>s) odvedeno z povrchu tělesa o ploše S (m²) do okolí o teplotě nižší o </a:t>
            </a:r>
            <a:r>
              <a:rPr lang="el-GR" sz="2000" b="0" i="0" dirty="0">
                <a:solidFill>
                  <a:srgbClr val="212529"/>
                </a:solidFill>
                <a:effectLst/>
              </a:rPr>
              <a:t>Δ</a:t>
            </a:r>
            <a:r>
              <a:rPr lang="cs-CZ" sz="2000" b="0" i="0" dirty="0">
                <a:solidFill>
                  <a:srgbClr val="212529"/>
                </a:solidFill>
                <a:effectLst/>
              </a:rPr>
              <a:t>t (K) je dáno vztahem: </a:t>
            </a:r>
          </a:p>
          <a:p>
            <a:pPr algn="ctr"/>
            <a:r>
              <a:rPr lang="cs-CZ" sz="2000" b="1" i="0" dirty="0">
                <a:solidFill>
                  <a:srgbClr val="212529"/>
                </a:solidFill>
                <a:effectLst/>
              </a:rPr>
              <a:t>Q = </a:t>
            </a:r>
            <a:r>
              <a:rPr lang="el-GR" sz="2000" b="1" i="0" dirty="0">
                <a:solidFill>
                  <a:srgbClr val="212529"/>
                </a:solidFill>
                <a:effectLst/>
              </a:rPr>
              <a:t>α.</a:t>
            </a:r>
            <a:r>
              <a:rPr lang="cs-CZ" sz="2000" b="1" i="0" dirty="0">
                <a:solidFill>
                  <a:srgbClr val="212529"/>
                </a:solidFill>
                <a:effectLst/>
              </a:rPr>
              <a:t>S.</a:t>
            </a:r>
            <a:r>
              <a:rPr lang="el-GR" sz="2000" b="1" i="0" dirty="0">
                <a:solidFill>
                  <a:srgbClr val="212529"/>
                </a:solidFill>
                <a:effectLst/>
              </a:rPr>
              <a:t>Δ</a:t>
            </a:r>
            <a:r>
              <a:rPr lang="cs-CZ" sz="2000" b="1" i="0" dirty="0">
                <a:solidFill>
                  <a:srgbClr val="212529"/>
                </a:solidFill>
                <a:effectLst/>
              </a:rPr>
              <a:t>t.</a:t>
            </a:r>
            <a:r>
              <a:rPr lang="el-GR" sz="2000" b="1" i="0" dirty="0">
                <a:solidFill>
                  <a:srgbClr val="212529"/>
                </a:solidFill>
                <a:effectLst/>
              </a:rPr>
              <a:t>τ</a:t>
            </a:r>
            <a:endParaRPr lang="cs-CZ" sz="2000" b="1" i="0" dirty="0">
              <a:solidFill>
                <a:srgbClr val="212529"/>
              </a:solidFill>
              <a:effectLst/>
            </a:endParaRPr>
          </a:p>
          <a:p>
            <a:pPr algn="just"/>
            <a:r>
              <a:rPr lang="cs-CZ" b="0" i="0" dirty="0">
                <a:solidFill>
                  <a:srgbClr val="212529"/>
                </a:solidFill>
                <a:effectLst/>
              </a:rPr>
              <a:t>kde </a:t>
            </a:r>
            <a:r>
              <a:rPr lang="el-GR" b="0" i="0" dirty="0">
                <a:solidFill>
                  <a:srgbClr val="212529"/>
                </a:solidFill>
                <a:effectLst/>
              </a:rPr>
              <a:t>α (</a:t>
            </a:r>
            <a:r>
              <a:rPr lang="cs-CZ" b="0" i="0" dirty="0">
                <a:solidFill>
                  <a:srgbClr val="212529"/>
                </a:solidFill>
                <a:effectLst/>
              </a:rPr>
              <a:t>W/K.m²) je koeficient přestupu tepla rozhraním. Koeficient </a:t>
            </a:r>
            <a:r>
              <a:rPr lang="el-GR" b="0" i="0" dirty="0">
                <a:solidFill>
                  <a:srgbClr val="212529"/>
                </a:solidFill>
                <a:effectLst/>
              </a:rPr>
              <a:t>α </a:t>
            </a:r>
            <a:r>
              <a:rPr lang="cs-CZ" b="0" i="0" dirty="0">
                <a:solidFill>
                  <a:srgbClr val="212529"/>
                </a:solidFill>
                <a:effectLst/>
              </a:rPr>
              <a:t>lze stanovit experimentálně.</a:t>
            </a:r>
          </a:p>
          <a:p>
            <a:pPr algn="just"/>
            <a:endParaRPr lang="cs-CZ" sz="2000" dirty="0"/>
          </a:p>
        </p:txBody>
      </p:sp>
      <p:pic>
        <p:nvPicPr>
          <p:cNvPr id="3074" name="Picture 2" descr="See the source image">
            <a:extLst>
              <a:ext uri="{FF2B5EF4-FFF2-40B4-BE49-F238E27FC236}">
                <a16:creationId xmlns:a16="http://schemas.microsoft.com/office/drawing/2014/main" id="{4FDE4CCC-70FB-499B-AA29-DA425A45F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729" y="4294844"/>
            <a:ext cx="3499988" cy="235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BB04AB1-4A30-4507-947C-345591EEEB61}"/>
              </a:ext>
            </a:extLst>
          </p:cNvPr>
          <p:cNvSpPr txBox="1"/>
          <p:nvPr/>
        </p:nvSpPr>
        <p:spPr>
          <a:xfrm>
            <a:off x="345155" y="4513834"/>
            <a:ext cx="4572000" cy="2185214"/>
          </a:xfrm>
          <a:prstGeom prst="rect">
            <a:avLst/>
          </a:prstGeom>
          <a:noFill/>
        </p:spPr>
        <p:txBody>
          <a:bodyPr wrap="square">
            <a:spAutoFit/>
          </a:bodyPr>
          <a:lstStyle/>
          <a:p>
            <a:r>
              <a:rPr lang="cs-CZ" sz="2000" b="1" dirty="0"/>
              <a:t>Např.</a:t>
            </a:r>
          </a:p>
          <a:p>
            <a:endParaRPr lang="cs-CZ" sz="800" dirty="0"/>
          </a:p>
          <a:p>
            <a:r>
              <a:rPr lang="cs-CZ" sz="2000" b="1" i="1" dirty="0"/>
              <a:t>Ústřední topení </a:t>
            </a:r>
          </a:p>
          <a:p>
            <a:r>
              <a:rPr lang="cs-CZ" sz="2000" dirty="0"/>
              <a:t>V okruhu ústředního topení dochází k proudění vody bez čerpadla, pokud je kotel umístěn dole a radiátory nahoře.</a:t>
            </a:r>
          </a:p>
          <a:p>
            <a:endParaRPr lang="cs-CZ" sz="800" dirty="0"/>
          </a:p>
          <a:p>
            <a:r>
              <a:rPr lang="cs-CZ" sz="2000" b="1" i="1" dirty="0"/>
              <a:t>Komínový efekt</a:t>
            </a:r>
          </a:p>
        </p:txBody>
      </p:sp>
      <p:sp>
        <p:nvSpPr>
          <p:cNvPr id="10" name="TextovéPole 9">
            <a:extLst>
              <a:ext uri="{FF2B5EF4-FFF2-40B4-BE49-F238E27FC236}">
                <a16:creationId xmlns:a16="http://schemas.microsoft.com/office/drawing/2014/main" id="{A8186B01-ABAA-497A-8A72-41EA1E365048}"/>
              </a:ext>
            </a:extLst>
          </p:cNvPr>
          <p:cNvSpPr txBox="1"/>
          <p:nvPr/>
        </p:nvSpPr>
        <p:spPr>
          <a:xfrm>
            <a:off x="237930" y="793270"/>
            <a:ext cx="5410395" cy="1323439"/>
          </a:xfrm>
          <a:prstGeom prst="rect">
            <a:avLst/>
          </a:prstGeom>
          <a:noFill/>
        </p:spPr>
        <p:txBody>
          <a:bodyPr wrap="square">
            <a:spAutoFit/>
          </a:bodyPr>
          <a:lstStyle/>
          <a:p>
            <a:pPr algn="just"/>
            <a:r>
              <a:rPr lang="cs-CZ" sz="2000" dirty="0"/>
              <a:t>= přenos tepelné energie prouděním tekutiny (kapaliny, plynu) z teplejších míst do chladnějších. </a:t>
            </a:r>
            <a:r>
              <a:rPr lang="cs-CZ" sz="2000" b="0" i="0" dirty="0">
                <a:solidFill>
                  <a:srgbClr val="212529"/>
                </a:solidFill>
                <a:effectLst/>
              </a:rPr>
              <a:t> </a:t>
            </a:r>
            <a:r>
              <a:rPr lang="cs-CZ" sz="2000" dirty="0"/>
              <a:t>V gravitačním poli teplejší tekutina stoupá vzhůru protože má menší hustotu.</a:t>
            </a:r>
          </a:p>
        </p:txBody>
      </p:sp>
    </p:spTree>
    <p:extLst>
      <p:ext uri="{BB962C8B-B14F-4D97-AF65-F5344CB8AC3E}">
        <p14:creationId xmlns:p14="http://schemas.microsoft.com/office/powerpoint/2010/main" val="1981239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B0BF1DA-2BE1-4444-B396-144315F9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17" y="133527"/>
            <a:ext cx="4000500" cy="1933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D8DD78D-DF5B-4C87-8BD4-BDD2B51BFE13}"/>
              </a:ext>
            </a:extLst>
          </p:cNvPr>
          <p:cNvSpPr txBox="1"/>
          <p:nvPr/>
        </p:nvSpPr>
        <p:spPr>
          <a:xfrm>
            <a:off x="237930" y="249291"/>
            <a:ext cx="4118376" cy="461665"/>
          </a:xfrm>
          <a:prstGeom prst="rect">
            <a:avLst/>
          </a:prstGeom>
          <a:noFill/>
        </p:spPr>
        <p:txBody>
          <a:bodyPr wrap="square">
            <a:spAutoFit/>
          </a:bodyPr>
          <a:lstStyle/>
          <a:p>
            <a:r>
              <a:rPr lang="cs-CZ" sz="2400" b="1" dirty="0"/>
              <a:t>Přenos tepla vedením</a:t>
            </a:r>
          </a:p>
        </p:txBody>
      </p:sp>
      <p:sp>
        <p:nvSpPr>
          <p:cNvPr id="6" name="TextovéPole 5">
            <a:extLst>
              <a:ext uri="{FF2B5EF4-FFF2-40B4-BE49-F238E27FC236}">
                <a16:creationId xmlns:a16="http://schemas.microsoft.com/office/drawing/2014/main" id="{98CE203E-9C48-42AF-AD0A-71C7978D2E5B}"/>
              </a:ext>
            </a:extLst>
          </p:cNvPr>
          <p:cNvSpPr txBox="1"/>
          <p:nvPr/>
        </p:nvSpPr>
        <p:spPr>
          <a:xfrm>
            <a:off x="152399" y="2163755"/>
            <a:ext cx="8753670" cy="707886"/>
          </a:xfrm>
          <a:prstGeom prst="rect">
            <a:avLst/>
          </a:prstGeom>
          <a:noFill/>
        </p:spPr>
        <p:txBody>
          <a:bodyPr wrap="square">
            <a:spAutoFit/>
          </a:bodyPr>
          <a:lstStyle/>
          <a:p>
            <a:r>
              <a:rPr lang="cs-CZ" sz="2000" dirty="0"/>
              <a:t>Množství tepla Q, které za těchto podmínek projde libovolným kolmým průřezem S tyče za dobu </a:t>
            </a:r>
            <a:r>
              <a:rPr lang="el-GR" sz="2000" dirty="0"/>
              <a:t>τ</a:t>
            </a:r>
            <a:r>
              <a:rPr lang="cs-CZ" sz="2000" dirty="0"/>
              <a:t>, je roven</a:t>
            </a:r>
          </a:p>
        </p:txBody>
      </p:sp>
      <p:pic>
        <p:nvPicPr>
          <p:cNvPr id="7" name="Grafický objekt 6">
            <a:extLst>
              <a:ext uri="{FF2B5EF4-FFF2-40B4-BE49-F238E27FC236}">
                <a16:creationId xmlns:a16="http://schemas.microsoft.com/office/drawing/2014/main" id="{16548579-5049-4327-B812-ED298F8FB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615" y="2589102"/>
            <a:ext cx="1902768" cy="615036"/>
          </a:xfrm>
          <a:prstGeom prst="rect">
            <a:avLst/>
          </a:prstGeom>
        </p:spPr>
      </p:pic>
      <p:pic>
        <p:nvPicPr>
          <p:cNvPr id="9" name="Grafický objekt 8">
            <a:extLst>
              <a:ext uri="{FF2B5EF4-FFF2-40B4-BE49-F238E27FC236}">
                <a16:creationId xmlns:a16="http://schemas.microsoft.com/office/drawing/2014/main" id="{27FD2E98-00C7-49D2-9B74-FD102FC2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8875" y="1480334"/>
            <a:ext cx="859633" cy="611295"/>
          </a:xfrm>
          <a:prstGeom prst="rect">
            <a:avLst/>
          </a:prstGeom>
        </p:spPr>
      </p:pic>
      <p:pic>
        <p:nvPicPr>
          <p:cNvPr id="11" name="Grafický objekt 10">
            <a:extLst>
              <a:ext uri="{FF2B5EF4-FFF2-40B4-BE49-F238E27FC236}">
                <a16:creationId xmlns:a16="http://schemas.microsoft.com/office/drawing/2014/main" id="{A3B03C64-F0E0-4407-A987-4623CB6C89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2" y="4504152"/>
            <a:ext cx="857323" cy="615036"/>
          </a:xfrm>
          <a:prstGeom prst="rect">
            <a:avLst/>
          </a:prstGeom>
        </p:spPr>
      </p:pic>
      <p:pic>
        <p:nvPicPr>
          <p:cNvPr id="13" name="Grafický objekt 12">
            <a:extLst>
              <a:ext uri="{FF2B5EF4-FFF2-40B4-BE49-F238E27FC236}">
                <a16:creationId xmlns:a16="http://schemas.microsoft.com/office/drawing/2014/main" id="{11341439-2E2D-4353-B32F-69103E5A95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6113" y="4590612"/>
            <a:ext cx="1211433" cy="615035"/>
          </a:xfrm>
          <a:prstGeom prst="rect">
            <a:avLst/>
          </a:prstGeom>
        </p:spPr>
      </p:pic>
      <p:sp>
        <p:nvSpPr>
          <p:cNvPr id="22" name="TextovéPole 21">
            <a:extLst>
              <a:ext uri="{FF2B5EF4-FFF2-40B4-BE49-F238E27FC236}">
                <a16:creationId xmlns:a16="http://schemas.microsoft.com/office/drawing/2014/main" id="{9FCD9035-2F58-4DB6-905C-01C28ECB7227}"/>
              </a:ext>
            </a:extLst>
          </p:cNvPr>
          <p:cNvSpPr txBox="1"/>
          <p:nvPr/>
        </p:nvSpPr>
        <p:spPr>
          <a:xfrm>
            <a:off x="237930" y="969122"/>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teplotní spád (gradient)</a:t>
            </a:r>
            <a:r>
              <a:rPr lang="cs-CZ" b="0" i="0" dirty="0">
                <a:solidFill>
                  <a:srgbClr val="202122"/>
                </a:solidFill>
                <a:effectLst/>
                <a:latin typeface="Arial" panose="020B0604020202020204" pitchFamily="34" charset="0"/>
              </a:rPr>
              <a:t> (K/m, °C/m)</a:t>
            </a:r>
            <a:endParaRPr lang="cs-CZ" dirty="0"/>
          </a:p>
        </p:txBody>
      </p:sp>
      <p:sp>
        <p:nvSpPr>
          <p:cNvPr id="24" name="TextovéPole 23">
            <a:extLst>
              <a:ext uri="{FF2B5EF4-FFF2-40B4-BE49-F238E27FC236}">
                <a16:creationId xmlns:a16="http://schemas.microsoft.com/office/drawing/2014/main" id="{EBF2F0E8-0F59-40E2-B3F2-7651131B4195}"/>
              </a:ext>
            </a:extLst>
          </p:cNvPr>
          <p:cNvSpPr txBox="1"/>
          <p:nvPr/>
        </p:nvSpPr>
        <p:spPr>
          <a:xfrm>
            <a:off x="149278" y="3313184"/>
            <a:ext cx="8753670" cy="1138773"/>
          </a:xfrm>
          <a:prstGeom prst="rect">
            <a:avLst/>
          </a:prstGeom>
          <a:noFill/>
        </p:spPr>
        <p:txBody>
          <a:bodyPr wrap="square">
            <a:spAutoFit/>
          </a:bodyPr>
          <a:lstStyle/>
          <a:p>
            <a:r>
              <a:rPr lang="cs-CZ" dirty="0"/>
              <a:t>Konstanta úměrnosti </a:t>
            </a:r>
            <a:r>
              <a:rPr lang="el-GR" dirty="0"/>
              <a:t>λ</a:t>
            </a:r>
            <a:r>
              <a:rPr lang="cs-CZ" dirty="0"/>
              <a:t>  je </a:t>
            </a:r>
            <a:r>
              <a:rPr lang="cs-CZ" b="1" dirty="0"/>
              <a:t>součinitel tepelné vodivosti </a:t>
            </a:r>
            <a:r>
              <a:rPr lang="cs-CZ" dirty="0"/>
              <a:t>(tepelná vodivost).</a:t>
            </a:r>
          </a:p>
          <a:p>
            <a:endParaRPr lang="cs-CZ" sz="800" dirty="0"/>
          </a:p>
          <a:p>
            <a:r>
              <a:rPr lang="cs-CZ" sz="2000" dirty="0"/>
              <a:t>Teplo procházející plochou určuje tzv. </a:t>
            </a:r>
            <a:r>
              <a:rPr lang="cs-CZ" sz="2000" b="1" dirty="0"/>
              <a:t>tepelný tok</a:t>
            </a:r>
            <a:r>
              <a:rPr lang="cs-CZ" sz="2000" dirty="0"/>
              <a:t>. Množství tepla Q, které projde plochou S za čas tau, se nazývá </a:t>
            </a:r>
            <a:r>
              <a:rPr lang="cs-CZ" sz="2000" b="1" dirty="0"/>
              <a:t>hustota tepelného toku </a:t>
            </a:r>
            <a:r>
              <a:rPr lang="cs-CZ" sz="2000" dirty="0"/>
              <a:t>(q)</a:t>
            </a:r>
          </a:p>
        </p:txBody>
      </p:sp>
      <p:pic>
        <p:nvPicPr>
          <p:cNvPr id="27" name="Grafický objekt 26">
            <a:extLst>
              <a:ext uri="{FF2B5EF4-FFF2-40B4-BE49-F238E27FC236}">
                <a16:creationId xmlns:a16="http://schemas.microsoft.com/office/drawing/2014/main" id="{9D0A510B-4753-4A4E-A35B-01B45F2D4B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8875" y="4597247"/>
            <a:ext cx="1444234" cy="592506"/>
          </a:xfrm>
          <a:prstGeom prst="rect">
            <a:avLst/>
          </a:prstGeom>
        </p:spPr>
      </p:pic>
      <p:sp>
        <p:nvSpPr>
          <p:cNvPr id="31" name="TextovéPole 30">
            <a:extLst>
              <a:ext uri="{FF2B5EF4-FFF2-40B4-BE49-F238E27FC236}">
                <a16:creationId xmlns:a16="http://schemas.microsoft.com/office/drawing/2014/main" id="{2FFC28F1-0407-48B0-A72B-821685380F26}"/>
              </a:ext>
            </a:extLst>
          </p:cNvPr>
          <p:cNvSpPr txBox="1"/>
          <p:nvPr/>
        </p:nvSpPr>
        <p:spPr>
          <a:xfrm>
            <a:off x="276383" y="5404217"/>
            <a:ext cx="8668139" cy="707886"/>
          </a:xfrm>
          <a:prstGeom prst="rect">
            <a:avLst/>
          </a:prstGeom>
          <a:noFill/>
        </p:spPr>
        <p:txBody>
          <a:bodyPr wrap="square">
            <a:spAutoFit/>
          </a:bodyPr>
          <a:lstStyle/>
          <a:p>
            <a:r>
              <a:rPr lang="cs-CZ" sz="2000" b="1" dirty="0"/>
              <a:t>Fourierův zákon: </a:t>
            </a:r>
            <a:r>
              <a:rPr lang="cs-CZ" sz="2000" b="0" i="0" dirty="0">
                <a:effectLst/>
              </a:rPr>
              <a:t>průběh teploty v </a:t>
            </a:r>
            <a:r>
              <a:rPr lang="cs-CZ" sz="2000" b="0" i="0" u="none" strike="noStrike" dirty="0">
                <a:effectLst/>
              </a:rPr>
              <a:t>rovinné</a:t>
            </a:r>
            <a:r>
              <a:rPr lang="cs-CZ" sz="2000" b="0" i="0" dirty="0">
                <a:effectLst/>
              </a:rPr>
              <a:t> desce je při ustáleném proudění tepla </a:t>
            </a:r>
            <a:r>
              <a:rPr lang="cs-CZ" sz="2000" b="0" i="0" u="none" strike="noStrike" dirty="0">
                <a:effectLst/>
              </a:rPr>
              <a:t>lineární</a:t>
            </a:r>
            <a:r>
              <a:rPr lang="cs-CZ" sz="2000" b="0" i="0" dirty="0">
                <a:effectLst/>
              </a:rPr>
              <a:t>.</a:t>
            </a:r>
            <a:endParaRPr lang="cs-CZ" sz="2000" dirty="0"/>
          </a:p>
        </p:txBody>
      </p:sp>
      <p:sp>
        <p:nvSpPr>
          <p:cNvPr id="33" name="TextovéPole 32">
            <a:extLst>
              <a:ext uri="{FF2B5EF4-FFF2-40B4-BE49-F238E27FC236}">
                <a16:creationId xmlns:a16="http://schemas.microsoft.com/office/drawing/2014/main" id="{516093EE-6BE8-4907-B391-2613524DC32B}"/>
              </a:ext>
            </a:extLst>
          </p:cNvPr>
          <p:cNvSpPr txBox="1"/>
          <p:nvPr/>
        </p:nvSpPr>
        <p:spPr>
          <a:xfrm>
            <a:off x="239876" y="6157907"/>
            <a:ext cx="8372317" cy="400110"/>
          </a:xfrm>
          <a:prstGeom prst="rect">
            <a:avLst/>
          </a:prstGeom>
          <a:noFill/>
        </p:spPr>
        <p:txBody>
          <a:bodyPr wrap="square">
            <a:spAutoFit/>
          </a:bodyPr>
          <a:lstStyle/>
          <a:p>
            <a:r>
              <a:rPr lang="cs-CZ" sz="2000" b="0" i="0" dirty="0">
                <a:solidFill>
                  <a:srgbClr val="202122"/>
                </a:solidFill>
                <a:effectLst/>
              </a:rPr>
              <a:t>Předchozí vztahy lze využít při řešení problému průchodu tepla rozhraním.</a:t>
            </a:r>
            <a:endParaRPr lang="cs-CZ" sz="2000" dirty="0"/>
          </a:p>
        </p:txBody>
      </p:sp>
      <p:pic>
        <p:nvPicPr>
          <p:cNvPr id="4" name="Grafický objekt 3">
            <a:extLst>
              <a:ext uri="{FF2B5EF4-FFF2-40B4-BE49-F238E27FC236}">
                <a16:creationId xmlns:a16="http://schemas.microsoft.com/office/drawing/2014/main" id="{D5B05198-C1AA-4F61-9314-EC922D2EDB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90550" y="4574718"/>
            <a:ext cx="1469252" cy="615035"/>
          </a:xfrm>
          <a:prstGeom prst="rect">
            <a:avLst/>
          </a:prstGeom>
        </p:spPr>
      </p:pic>
    </p:spTree>
    <p:extLst>
      <p:ext uri="{BB962C8B-B14F-4D97-AF65-F5344CB8AC3E}">
        <p14:creationId xmlns:p14="http://schemas.microsoft.com/office/powerpoint/2010/main" val="383131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898BC34-EAE1-475D-ACB4-E872D57C9544}"/>
              </a:ext>
            </a:extLst>
          </p:cNvPr>
          <p:cNvSpPr txBox="1"/>
          <p:nvPr/>
        </p:nvSpPr>
        <p:spPr>
          <a:xfrm>
            <a:off x="110351" y="695266"/>
            <a:ext cx="8763001" cy="1938992"/>
          </a:xfrm>
          <a:prstGeom prst="rect">
            <a:avLst/>
          </a:prstGeom>
          <a:noFill/>
        </p:spPr>
        <p:txBody>
          <a:bodyPr wrap="square">
            <a:spAutoFit/>
          </a:bodyPr>
          <a:lstStyle/>
          <a:p>
            <a:pPr algn="just"/>
            <a:r>
              <a:rPr lang="cs-CZ" sz="2000" b="1" i="0" u="none" strike="noStrike" baseline="0" dirty="0" err="1"/>
              <a:t>Magnusův</a:t>
            </a:r>
            <a:r>
              <a:rPr lang="cs-CZ" sz="2000" b="1" i="0" u="none" strike="noStrike" baseline="0" dirty="0"/>
              <a:t> jev </a:t>
            </a:r>
            <a:r>
              <a:rPr lang="cs-CZ" sz="2000" i="0" u="none" strike="noStrike" baseline="0" dirty="0"/>
              <a:t>je</a:t>
            </a:r>
            <a:r>
              <a:rPr lang="cs-CZ" sz="2000" b="1" i="0" u="none" strike="noStrike" baseline="0" dirty="0"/>
              <a:t> </a:t>
            </a:r>
            <a:r>
              <a:rPr lang="cs-CZ" sz="2000" b="0" i="0" u="sng" strike="noStrike" baseline="0" dirty="0"/>
              <a:t>vznik boční síly při obtékání rotujícího tělesa proudícím plynem nebo kapalinou</a:t>
            </a:r>
            <a:r>
              <a:rPr lang="cs-CZ" sz="2000" b="0" i="0" u="none" strike="noStrike" baseline="0" dirty="0"/>
              <a:t>. </a:t>
            </a:r>
            <a:r>
              <a:rPr lang="cs-CZ" sz="2000" dirty="0"/>
              <a:t>V důsledku vnitřního tření vzniká mezi pohybujícím se tělesem a proudící tekutinou tzv. </a:t>
            </a:r>
            <a:r>
              <a:rPr lang="cs-CZ" sz="2000" b="1" dirty="0"/>
              <a:t>mezní vrstva</a:t>
            </a:r>
            <a:r>
              <a:rPr lang="cs-CZ" sz="2000" dirty="0"/>
              <a:t>. Ta těleso n</a:t>
            </a:r>
            <a:r>
              <a:rPr lang="cs-CZ" sz="2000" b="0" i="0" dirty="0">
                <a:solidFill>
                  <a:srgbClr val="333333"/>
                </a:solidFill>
                <a:effectLst/>
              </a:rPr>
              <a:t>a jedné straně (horní) urychluje, na druhé (spodní) je naopak brzdí. </a:t>
            </a:r>
            <a:r>
              <a:rPr lang="cs-CZ" sz="2000" dirty="0"/>
              <a:t>V místě, kde obtéká tekutina těleso vyšší rychlosti, vzniká (ve shodě s </a:t>
            </a:r>
            <a:r>
              <a:rPr lang="cs-CZ" sz="2000" dirty="0" err="1"/>
              <a:t>Bernoulliho</a:t>
            </a:r>
            <a:r>
              <a:rPr lang="cs-CZ" sz="2000" dirty="0"/>
              <a:t> rovnicí) podtlak vzhledem k místu, kde je velikost rychlostí obtékající tekutiny menší.</a:t>
            </a:r>
          </a:p>
        </p:txBody>
      </p:sp>
      <p:sp>
        <p:nvSpPr>
          <p:cNvPr id="7" name="TextovéPole 6">
            <a:extLst>
              <a:ext uri="{FF2B5EF4-FFF2-40B4-BE49-F238E27FC236}">
                <a16:creationId xmlns:a16="http://schemas.microsoft.com/office/drawing/2014/main" id="{4E15FC0A-B737-4C16-B344-81D4CE4F6545}"/>
              </a:ext>
            </a:extLst>
          </p:cNvPr>
          <p:cNvSpPr txBox="1"/>
          <p:nvPr/>
        </p:nvSpPr>
        <p:spPr>
          <a:xfrm>
            <a:off x="190499" y="195411"/>
            <a:ext cx="2057401" cy="461665"/>
          </a:xfrm>
          <a:prstGeom prst="rect">
            <a:avLst/>
          </a:prstGeom>
          <a:noFill/>
        </p:spPr>
        <p:txBody>
          <a:bodyPr wrap="square">
            <a:spAutoFit/>
          </a:bodyPr>
          <a:lstStyle/>
          <a:p>
            <a:r>
              <a:rPr lang="cs-CZ" sz="2400" b="1" i="0" u="none" strike="noStrike" baseline="0" dirty="0" err="1"/>
              <a:t>Magnusův</a:t>
            </a:r>
            <a:r>
              <a:rPr lang="cs-CZ" sz="2400" b="1" i="0" u="none" strike="noStrike" baseline="0" dirty="0"/>
              <a:t> jev </a:t>
            </a:r>
            <a:endParaRPr lang="cs-CZ" sz="2400" dirty="0"/>
          </a:p>
        </p:txBody>
      </p:sp>
      <p:pic>
        <p:nvPicPr>
          <p:cNvPr id="4100" name="Picture 4">
            <a:extLst>
              <a:ext uri="{FF2B5EF4-FFF2-40B4-BE49-F238E27FC236}">
                <a16:creationId xmlns:a16="http://schemas.microsoft.com/office/drawing/2014/main" id="{0916DFDF-BE75-45DC-BF03-542071AD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26" y="3173444"/>
            <a:ext cx="4275098" cy="11667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37CD339-CC19-4768-86AF-97DB53F3110C}"/>
              </a:ext>
            </a:extLst>
          </p:cNvPr>
          <p:cNvSpPr txBox="1"/>
          <p:nvPr/>
        </p:nvSpPr>
        <p:spPr>
          <a:xfrm>
            <a:off x="190499" y="6359409"/>
            <a:ext cx="5196700" cy="400110"/>
          </a:xfrm>
          <a:prstGeom prst="rect">
            <a:avLst/>
          </a:prstGeom>
          <a:noFill/>
        </p:spPr>
        <p:txBody>
          <a:bodyPr wrap="square">
            <a:spAutoFit/>
          </a:bodyPr>
          <a:lstStyle/>
          <a:p>
            <a:pPr algn="just"/>
            <a:r>
              <a:rPr lang="cs-CZ" sz="2000" b="0" i="0" u="none" strike="noStrike" baseline="0" dirty="0"/>
              <a:t>Jev je významný zvláště ve vnější balistice. </a:t>
            </a:r>
          </a:p>
        </p:txBody>
      </p:sp>
      <p:pic>
        <p:nvPicPr>
          <p:cNvPr id="4106" name="Picture 10">
            <a:extLst>
              <a:ext uri="{FF2B5EF4-FFF2-40B4-BE49-F238E27FC236}">
                <a16:creationId xmlns:a16="http://schemas.microsoft.com/office/drawing/2014/main" id="{E702016E-2BE8-4EC0-899F-100A7AF0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197" y="2350380"/>
            <a:ext cx="2733675" cy="2219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 the source image">
            <a:extLst>
              <a:ext uri="{FF2B5EF4-FFF2-40B4-BE49-F238E27FC236}">
                <a16:creationId xmlns:a16="http://schemas.microsoft.com/office/drawing/2014/main" id="{CC369517-BD13-487C-A602-44CF5B02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573" y="4697063"/>
            <a:ext cx="2340922" cy="2097077"/>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ů 1">
            <a:extLst>
              <a:ext uri="{FF2B5EF4-FFF2-40B4-BE49-F238E27FC236}">
                <a16:creationId xmlns:a16="http://schemas.microsoft.com/office/drawing/2014/main" id="{840499DD-554A-44B6-8501-074E4FAFB7CF}"/>
              </a:ext>
            </a:extLst>
          </p:cNvPr>
          <p:cNvSpPr/>
          <p:nvPr/>
        </p:nvSpPr>
        <p:spPr>
          <a:xfrm>
            <a:off x="2366289" y="2688926"/>
            <a:ext cx="1062571" cy="322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122" name="Picture 2">
            <a:extLst>
              <a:ext uri="{FF2B5EF4-FFF2-40B4-BE49-F238E27FC236}">
                <a16:creationId xmlns:a16="http://schemas.microsoft.com/office/drawing/2014/main" id="{6F7D3C88-2A27-480C-8AB4-D413E5F2D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783" y="5407456"/>
            <a:ext cx="1418947" cy="3338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CAC356E7-5264-4F3B-9361-344FC759B3BF}"/>
              </a:ext>
            </a:extLst>
          </p:cNvPr>
          <p:cNvSpPr txBox="1"/>
          <p:nvPr/>
        </p:nvSpPr>
        <p:spPr>
          <a:xfrm>
            <a:off x="345128" y="4482100"/>
            <a:ext cx="5600700" cy="923330"/>
          </a:xfrm>
          <a:prstGeom prst="rect">
            <a:avLst/>
          </a:prstGeom>
          <a:noFill/>
        </p:spPr>
        <p:txBody>
          <a:bodyPr wrap="square">
            <a:spAutoFit/>
          </a:bodyPr>
          <a:lstStyle/>
          <a:p>
            <a:pPr algn="just"/>
            <a:r>
              <a:rPr lang="cs-CZ" b="0" i="0" dirty="0">
                <a:solidFill>
                  <a:srgbClr val="333333"/>
                </a:solidFill>
                <a:effectLst/>
              </a:rPr>
              <a:t>Velikost síly vytvořené válcem poloměru </a:t>
            </a:r>
            <a:r>
              <a:rPr lang="cs-CZ" b="0" i="1" dirty="0">
                <a:solidFill>
                  <a:srgbClr val="333333"/>
                </a:solidFill>
                <a:effectLst/>
              </a:rPr>
              <a:t>r</a:t>
            </a:r>
            <a:r>
              <a:rPr lang="cs-CZ" b="0" i="0" dirty="0">
                <a:solidFill>
                  <a:srgbClr val="333333"/>
                </a:solidFill>
                <a:effectLst/>
              </a:rPr>
              <a:t> jednotkové délky, rotujícím rychlostí </a:t>
            </a:r>
            <a:r>
              <a:rPr lang="el-GR" b="0" i="0" dirty="0">
                <a:solidFill>
                  <a:srgbClr val="333333"/>
                </a:solidFill>
                <a:effectLst/>
              </a:rPr>
              <a:t>ω </a:t>
            </a:r>
            <a:r>
              <a:rPr lang="cs-CZ" b="0" i="0" dirty="0">
                <a:solidFill>
                  <a:srgbClr val="333333"/>
                </a:solidFill>
                <a:effectLst/>
              </a:rPr>
              <a:t>v proudu tekutiny o hustotě </a:t>
            </a:r>
            <a:r>
              <a:rPr lang="el-GR" b="0" i="0" dirty="0">
                <a:solidFill>
                  <a:srgbClr val="333333"/>
                </a:solidFill>
                <a:effectLst/>
              </a:rPr>
              <a:t>ρ </a:t>
            </a:r>
            <a:r>
              <a:rPr lang="cs-CZ" b="0" i="0" dirty="0">
                <a:solidFill>
                  <a:srgbClr val="333333"/>
                </a:solidFill>
                <a:effectLst/>
              </a:rPr>
              <a:t>pohybujícím se rychlostí </a:t>
            </a:r>
            <a:r>
              <a:rPr lang="cs-CZ" b="0" i="1" dirty="0">
                <a:solidFill>
                  <a:srgbClr val="333333"/>
                </a:solidFill>
                <a:effectLst/>
              </a:rPr>
              <a:t>v</a:t>
            </a:r>
            <a:r>
              <a:rPr lang="cs-CZ" b="0" i="0" dirty="0">
                <a:solidFill>
                  <a:srgbClr val="333333"/>
                </a:solidFill>
                <a:effectLst/>
              </a:rPr>
              <a:t> je určena vztahem</a:t>
            </a:r>
            <a:endParaRPr lang="cs-CZ" dirty="0"/>
          </a:p>
        </p:txBody>
      </p:sp>
      <p:sp>
        <p:nvSpPr>
          <p:cNvPr id="16" name="TextovéPole 15">
            <a:extLst>
              <a:ext uri="{FF2B5EF4-FFF2-40B4-BE49-F238E27FC236}">
                <a16:creationId xmlns:a16="http://schemas.microsoft.com/office/drawing/2014/main" id="{D3E51ED4-8377-468F-9B5A-DC8AF2189CF8}"/>
              </a:ext>
            </a:extLst>
          </p:cNvPr>
          <p:cNvSpPr txBox="1"/>
          <p:nvPr/>
        </p:nvSpPr>
        <p:spPr>
          <a:xfrm>
            <a:off x="190499" y="5797781"/>
            <a:ext cx="4572000" cy="369332"/>
          </a:xfrm>
          <a:prstGeom prst="rect">
            <a:avLst/>
          </a:prstGeom>
          <a:noFill/>
        </p:spPr>
        <p:txBody>
          <a:bodyPr wrap="square">
            <a:spAutoFit/>
          </a:bodyPr>
          <a:lstStyle/>
          <a:p>
            <a:r>
              <a:rPr lang="cs-CZ" b="0" i="0" dirty="0">
                <a:solidFill>
                  <a:srgbClr val="333333"/>
                </a:solidFill>
                <a:effectLst/>
              </a:rPr>
              <a:t>Síla působí kolmo na směr rychlosti </a:t>
            </a:r>
            <a:r>
              <a:rPr lang="cs-CZ" b="0" i="1" dirty="0">
                <a:solidFill>
                  <a:srgbClr val="333333"/>
                </a:solidFill>
                <a:effectLst/>
              </a:rPr>
              <a:t>v</a:t>
            </a:r>
            <a:r>
              <a:rPr lang="cs-CZ" b="0" i="0" dirty="0">
                <a:solidFill>
                  <a:srgbClr val="333333"/>
                </a:solidFill>
                <a:effectLst/>
              </a:rPr>
              <a:t>.</a:t>
            </a:r>
            <a:endParaRPr lang="cs-CZ" dirty="0"/>
          </a:p>
        </p:txBody>
      </p:sp>
    </p:spTree>
    <p:extLst>
      <p:ext uri="{BB962C8B-B14F-4D97-AF65-F5344CB8AC3E}">
        <p14:creationId xmlns:p14="http://schemas.microsoft.com/office/powerpoint/2010/main" val="2183973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86139FA2-9A15-4ED0-970C-38CE640D7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834" y="1714621"/>
            <a:ext cx="4937664" cy="535041"/>
          </a:xfrm>
          <a:prstGeom prst="rect">
            <a:avLst/>
          </a:prstGeom>
        </p:spPr>
      </p:pic>
      <p:pic>
        <p:nvPicPr>
          <p:cNvPr id="5" name="Grafický objekt 4">
            <a:extLst>
              <a:ext uri="{FF2B5EF4-FFF2-40B4-BE49-F238E27FC236}">
                <a16:creationId xmlns:a16="http://schemas.microsoft.com/office/drawing/2014/main" id="{475A24A2-2D42-4A43-922E-C8C10BC293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284" y="2385190"/>
            <a:ext cx="8625963" cy="657369"/>
          </a:xfrm>
          <a:prstGeom prst="rect">
            <a:avLst/>
          </a:prstGeom>
        </p:spPr>
      </p:pic>
      <p:sp>
        <p:nvSpPr>
          <p:cNvPr id="9" name="TextovéPole 8">
            <a:extLst>
              <a:ext uri="{FF2B5EF4-FFF2-40B4-BE49-F238E27FC236}">
                <a16:creationId xmlns:a16="http://schemas.microsoft.com/office/drawing/2014/main" id="{781F26C9-D2BB-4580-8CEC-8091C452EF4C}"/>
              </a:ext>
            </a:extLst>
          </p:cNvPr>
          <p:cNvSpPr txBox="1"/>
          <p:nvPr/>
        </p:nvSpPr>
        <p:spPr>
          <a:xfrm>
            <a:off x="214284" y="563430"/>
            <a:ext cx="8715432" cy="1015663"/>
          </a:xfrm>
          <a:prstGeom prst="rect">
            <a:avLst/>
          </a:prstGeom>
          <a:noFill/>
        </p:spPr>
        <p:txBody>
          <a:bodyPr wrap="square">
            <a:spAutoFit/>
          </a:bodyPr>
          <a:lstStyle/>
          <a:p>
            <a:pPr algn="just"/>
            <a:r>
              <a:rPr lang="cs-CZ" sz="2000" dirty="0"/>
              <a:t>Pokud se těleso (např. deska), kterým teplo prostupuje, skládá z </a:t>
            </a:r>
            <a:r>
              <a:rPr lang="cs-CZ" sz="2000" i="1" dirty="0"/>
              <a:t>n</a:t>
            </a:r>
            <a:r>
              <a:rPr lang="cs-CZ" sz="2000" dirty="0"/>
              <a:t> vrstev o různé tepelné vodivosti </a:t>
            </a:r>
            <a:r>
              <a:rPr lang="el-GR" sz="2000" dirty="0"/>
              <a:t>λ</a:t>
            </a:r>
            <a:r>
              <a:rPr lang="cs-CZ" sz="2000" baseline="-25000" dirty="0"/>
              <a:t>i</a:t>
            </a:r>
            <a:r>
              <a:rPr lang="cs-CZ" sz="2000" dirty="0"/>
              <a:t> a tloušťce </a:t>
            </a:r>
            <a:r>
              <a:rPr lang="cs-CZ" sz="2000" i="1" dirty="0"/>
              <a:t>d</a:t>
            </a:r>
            <a:r>
              <a:rPr lang="cs-CZ" sz="2000" baseline="-25000" dirty="0"/>
              <a:t>i</a:t>
            </a:r>
            <a:r>
              <a:rPr lang="cs-CZ" sz="2000" dirty="0"/>
              <a:t> pro i-tou vrstvu, i=1,2,...,</a:t>
            </a:r>
            <a:r>
              <a:rPr lang="cs-CZ" sz="2000" i="1" dirty="0"/>
              <a:t>n</a:t>
            </a:r>
            <a:r>
              <a:rPr lang="cs-CZ" sz="2000" dirty="0"/>
              <a:t>, pak za ustáleného stavu musí být hustota tepelného proudu ve všech vrstvách stejná</a:t>
            </a:r>
          </a:p>
        </p:txBody>
      </p:sp>
      <p:pic>
        <p:nvPicPr>
          <p:cNvPr id="11" name="Grafický objekt 10">
            <a:extLst>
              <a:ext uri="{FF2B5EF4-FFF2-40B4-BE49-F238E27FC236}">
                <a16:creationId xmlns:a16="http://schemas.microsoft.com/office/drawing/2014/main" id="{087D8224-183A-4F9D-988C-306596F2E5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317" y="3366293"/>
            <a:ext cx="1586835" cy="860332"/>
          </a:xfrm>
          <a:prstGeom prst="rect">
            <a:avLst/>
          </a:prstGeom>
        </p:spPr>
      </p:pic>
      <p:pic>
        <p:nvPicPr>
          <p:cNvPr id="13" name="Grafický objekt 12">
            <a:extLst>
              <a:ext uri="{FF2B5EF4-FFF2-40B4-BE49-F238E27FC236}">
                <a16:creationId xmlns:a16="http://schemas.microsoft.com/office/drawing/2014/main" id="{B33015FB-BD27-4ACF-B1A9-D765D31229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7112" y="3432384"/>
            <a:ext cx="285750" cy="555625"/>
          </a:xfrm>
          <a:prstGeom prst="rect">
            <a:avLst/>
          </a:prstGeom>
        </p:spPr>
      </p:pic>
      <p:sp>
        <p:nvSpPr>
          <p:cNvPr id="14" name="TextovéPole 13">
            <a:extLst>
              <a:ext uri="{FF2B5EF4-FFF2-40B4-BE49-F238E27FC236}">
                <a16:creationId xmlns:a16="http://schemas.microsoft.com/office/drawing/2014/main" id="{2590780C-B0F5-48B0-AF47-B9659A143302}"/>
              </a:ext>
            </a:extLst>
          </p:cNvPr>
          <p:cNvSpPr txBox="1"/>
          <p:nvPr/>
        </p:nvSpPr>
        <p:spPr>
          <a:xfrm>
            <a:off x="3132862" y="3525530"/>
            <a:ext cx="2282228" cy="369332"/>
          </a:xfrm>
          <a:prstGeom prst="rect">
            <a:avLst/>
          </a:prstGeom>
          <a:noFill/>
        </p:spPr>
        <p:txBody>
          <a:bodyPr wrap="none" rtlCol="0">
            <a:spAutoFit/>
          </a:bodyPr>
          <a:lstStyle/>
          <a:p>
            <a:r>
              <a:rPr lang="cs-CZ" dirty="0"/>
              <a:t>= tepelný odpor vrstvy</a:t>
            </a:r>
          </a:p>
        </p:txBody>
      </p:sp>
      <p:pic>
        <p:nvPicPr>
          <p:cNvPr id="16" name="Obrázek 15">
            <a:extLst>
              <a:ext uri="{FF2B5EF4-FFF2-40B4-BE49-F238E27FC236}">
                <a16:creationId xmlns:a16="http://schemas.microsoft.com/office/drawing/2014/main" id="{F0ACACB8-8EBA-4612-AD15-13002C44EE98}"/>
              </a:ext>
            </a:extLst>
          </p:cNvPr>
          <p:cNvPicPr>
            <a:picLocks noChangeAspect="1"/>
          </p:cNvPicPr>
          <p:nvPr/>
        </p:nvPicPr>
        <p:blipFill>
          <a:blip r:embed="rId10"/>
          <a:stretch>
            <a:fillRect/>
          </a:stretch>
        </p:blipFill>
        <p:spPr>
          <a:xfrm>
            <a:off x="3179523" y="5419725"/>
            <a:ext cx="2271273" cy="961814"/>
          </a:xfrm>
          <a:prstGeom prst="rect">
            <a:avLst/>
          </a:prstGeom>
        </p:spPr>
      </p:pic>
      <p:pic>
        <p:nvPicPr>
          <p:cNvPr id="17" name="Picture 2" descr="See the source image">
            <a:extLst>
              <a:ext uri="{FF2B5EF4-FFF2-40B4-BE49-F238E27FC236}">
                <a16:creationId xmlns:a16="http://schemas.microsoft.com/office/drawing/2014/main" id="{E8E0951F-6D67-41B7-BFFE-D869C8EF45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393" y="4547759"/>
            <a:ext cx="2560214" cy="1920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nímek 1">
            <a:extLst>
              <a:ext uri="{FF2B5EF4-FFF2-40B4-BE49-F238E27FC236}">
                <a16:creationId xmlns:a16="http://schemas.microsoft.com/office/drawing/2014/main" id="{E9707555-09B3-4EFB-9F8D-BA2A02A0F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8712" y="3340699"/>
            <a:ext cx="3345552" cy="295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15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DBBFFB-6212-48A3-8A4E-BE6064B0217E}"/>
              </a:ext>
            </a:extLst>
          </p:cNvPr>
          <p:cNvSpPr txBox="1"/>
          <p:nvPr/>
        </p:nvSpPr>
        <p:spPr>
          <a:xfrm>
            <a:off x="233362" y="134427"/>
            <a:ext cx="5839020" cy="461665"/>
          </a:xfrm>
          <a:prstGeom prst="rect">
            <a:avLst/>
          </a:prstGeom>
          <a:noFill/>
        </p:spPr>
        <p:txBody>
          <a:bodyPr wrap="square">
            <a:spAutoFit/>
          </a:bodyPr>
          <a:lstStyle/>
          <a:p>
            <a:r>
              <a:rPr lang="cs-CZ" sz="2400" b="1" dirty="0"/>
              <a:t>Přenos tepla vyzařováním (sáláním)</a:t>
            </a:r>
          </a:p>
        </p:txBody>
      </p:sp>
      <p:sp>
        <p:nvSpPr>
          <p:cNvPr id="6" name="TextovéPole 5">
            <a:extLst>
              <a:ext uri="{FF2B5EF4-FFF2-40B4-BE49-F238E27FC236}">
                <a16:creationId xmlns:a16="http://schemas.microsoft.com/office/drawing/2014/main" id="{33AC66E2-D47D-4CAC-B67C-5C8DF7D1067C}"/>
              </a:ext>
            </a:extLst>
          </p:cNvPr>
          <p:cNvSpPr txBox="1"/>
          <p:nvPr/>
        </p:nvSpPr>
        <p:spPr>
          <a:xfrm>
            <a:off x="237930" y="754766"/>
            <a:ext cx="8496495" cy="1015663"/>
          </a:xfrm>
          <a:prstGeom prst="rect">
            <a:avLst/>
          </a:prstGeom>
          <a:noFill/>
        </p:spPr>
        <p:txBody>
          <a:bodyPr wrap="square">
            <a:spAutoFit/>
          </a:bodyPr>
          <a:lstStyle/>
          <a:p>
            <a:pPr algn="just"/>
            <a:r>
              <a:rPr lang="cs-CZ" sz="2000" dirty="0"/>
              <a:t>Tepelné záření je </a:t>
            </a:r>
            <a:r>
              <a:rPr lang="cs-CZ" sz="2000" u="sng" dirty="0"/>
              <a:t>infračervené elektromagnetické záření</a:t>
            </a:r>
            <a:r>
              <a:rPr lang="cs-CZ" sz="2000" dirty="0"/>
              <a:t>. </a:t>
            </a:r>
            <a:r>
              <a:rPr lang="cs-CZ" sz="2000" b="0" i="0" dirty="0">
                <a:effectLst/>
              </a:rPr>
              <a:t>Na rozdíl od přenosu tepla </a:t>
            </a:r>
            <a:r>
              <a:rPr lang="cs-CZ" sz="2000" b="0" i="0" u="none" strike="noStrike" dirty="0">
                <a:effectLst/>
              </a:rPr>
              <a:t>vedením</a:t>
            </a:r>
            <a:r>
              <a:rPr lang="cs-CZ" sz="2000" b="0" i="0" dirty="0">
                <a:effectLst/>
              </a:rPr>
              <a:t> nebo </a:t>
            </a:r>
            <a:r>
              <a:rPr lang="cs-CZ" sz="2000" b="0" i="0" u="none" strike="noStrike" dirty="0">
                <a:effectLst/>
              </a:rPr>
              <a:t>prouděním</a:t>
            </a:r>
            <a:r>
              <a:rPr lang="cs-CZ" sz="2000" b="0" i="0" dirty="0">
                <a:effectLst/>
              </a:rPr>
              <a:t> se může prostřednictvím sálání teplo přenášet </a:t>
            </a:r>
            <a:r>
              <a:rPr lang="cs-CZ" sz="2000" b="0" i="0" u="sng" dirty="0">
                <a:effectLst/>
              </a:rPr>
              <a:t>také ve </a:t>
            </a:r>
            <a:r>
              <a:rPr lang="cs-CZ" sz="2000" b="0" i="0" u="sng" strike="noStrike" dirty="0">
                <a:effectLst/>
              </a:rPr>
              <a:t>vakuu</a:t>
            </a:r>
            <a:r>
              <a:rPr lang="cs-CZ" sz="2000" b="0" i="0" u="none" strike="noStrike" dirty="0">
                <a:effectLst/>
              </a:rPr>
              <a:t> (bez zprostředkování přenosu látkovým prostředím).</a:t>
            </a:r>
            <a:endParaRPr lang="cs-CZ" sz="2000" dirty="0"/>
          </a:p>
        </p:txBody>
      </p:sp>
      <p:sp>
        <p:nvSpPr>
          <p:cNvPr id="8" name="TextovéPole 7">
            <a:extLst>
              <a:ext uri="{FF2B5EF4-FFF2-40B4-BE49-F238E27FC236}">
                <a16:creationId xmlns:a16="http://schemas.microsoft.com/office/drawing/2014/main" id="{A98FBC5A-F45A-4897-BE50-CF1786FF70E9}"/>
              </a:ext>
            </a:extLst>
          </p:cNvPr>
          <p:cNvSpPr txBox="1"/>
          <p:nvPr/>
        </p:nvSpPr>
        <p:spPr>
          <a:xfrm>
            <a:off x="233362" y="1929103"/>
            <a:ext cx="8677276" cy="3724096"/>
          </a:xfrm>
          <a:prstGeom prst="rect">
            <a:avLst/>
          </a:prstGeom>
          <a:noFill/>
        </p:spPr>
        <p:txBody>
          <a:bodyPr wrap="square">
            <a:spAutoFit/>
          </a:bodyPr>
          <a:lstStyle/>
          <a:p>
            <a:pPr algn="just"/>
            <a:r>
              <a:rPr lang="cs-CZ" sz="2000" b="1" dirty="0"/>
              <a:t>teplota tělesa </a:t>
            </a:r>
            <a:r>
              <a:rPr lang="cs-CZ" sz="2000" dirty="0"/>
              <a:t>– množství vyzářené energie je popsáno Planckovým vyzařovacím zákonem.</a:t>
            </a:r>
            <a:endParaRPr lang="en-US" sz="2000" dirty="0"/>
          </a:p>
          <a:p>
            <a:pPr algn="just"/>
            <a:endParaRPr lang="cs-CZ" sz="800" dirty="0"/>
          </a:p>
          <a:p>
            <a:pPr algn="just"/>
            <a:r>
              <a:rPr lang="cs-CZ" sz="2000" b="1" dirty="0"/>
              <a:t>barva povrchu </a:t>
            </a:r>
            <a:r>
              <a:rPr lang="cs-CZ" sz="2000" dirty="0"/>
              <a:t>– nejmenší množství tepla je vyzařováno stříbřitě lesklými povrchy, největší černými. Toho se využívá například při konstrukci termosek, kde jsou povrchy stříbřitě lesklé pro minimalizaci předávání tepla sáláním. </a:t>
            </a:r>
            <a:r>
              <a:rPr lang="en-US" sz="2000" dirty="0"/>
              <a:t>N</a:t>
            </a:r>
            <a:r>
              <a:rPr lang="cs-CZ" sz="2000" dirty="0" err="1"/>
              <a:t>aopak</a:t>
            </a:r>
            <a:r>
              <a:rPr lang="cs-CZ" sz="2000" dirty="0"/>
              <a:t> chladiče kosmických lodí, které jsou černé pro maximalizaci vyzářeného tepla. Při teplotách nad 1000 °C je ale pro většinu materiálů již rozdíl zanedbatelný a s malou chybou lze počítat s tím, že se prakticky všechna tělesa chovají jako </a:t>
            </a:r>
            <a:r>
              <a:rPr lang="cs-CZ" sz="2000" b="1" dirty="0"/>
              <a:t>absolutně černé těleso.</a:t>
            </a:r>
            <a:endParaRPr lang="en-US" sz="2000" b="1" dirty="0"/>
          </a:p>
          <a:p>
            <a:pPr algn="just"/>
            <a:endParaRPr lang="cs-CZ" sz="800" dirty="0"/>
          </a:p>
          <a:p>
            <a:pPr algn="just"/>
            <a:r>
              <a:rPr lang="cs-CZ" sz="2000" b="1" dirty="0"/>
              <a:t>obsah plochy </a:t>
            </a:r>
            <a:r>
              <a:rPr lang="cs-CZ" sz="2000" dirty="0"/>
              <a:t>– energie vyzařovaná sáláním je přímo úměrná obsahu povrchu vyzařujícího tělesa.</a:t>
            </a:r>
          </a:p>
        </p:txBody>
      </p:sp>
      <p:sp>
        <p:nvSpPr>
          <p:cNvPr id="9" name="TextovéPole 8">
            <a:extLst>
              <a:ext uri="{FF2B5EF4-FFF2-40B4-BE49-F238E27FC236}">
                <a16:creationId xmlns:a16="http://schemas.microsoft.com/office/drawing/2014/main" id="{A674CEF2-5CC3-4B19-AA21-372646FB6F6E}"/>
              </a:ext>
            </a:extLst>
          </p:cNvPr>
          <p:cNvSpPr txBox="1"/>
          <p:nvPr/>
        </p:nvSpPr>
        <p:spPr>
          <a:xfrm>
            <a:off x="233362" y="5653199"/>
            <a:ext cx="8763001" cy="707886"/>
          </a:xfrm>
          <a:prstGeom prst="rect">
            <a:avLst/>
          </a:prstGeom>
          <a:noFill/>
        </p:spPr>
        <p:txBody>
          <a:bodyPr wrap="square">
            <a:spAutoFit/>
          </a:bodyPr>
          <a:lstStyle/>
          <a:p>
            <a:pPr algn="just"/>
            <a:r>
              <a:rPr lang="cs-CZ" sz="2000" b="1" i="0" dirty="0">
                <a:solidFill>
                  <a:srgbClr val="202122"/>
                </a:solidFill>
                <a:effectLst/>
              </a:rPr>
              <a:t>Stefanův-</a:t>
            </a:r>
            <a:r>
              <a:rPr lang="cs-CZ" sz="2000" b="1" i="0" dirty="0" err="1">
                <a:solidFill>
                  <a:srgbClr val="202122"/>
                </a:solidFill>
                <a:effectLst/>
              </a:rPr>
              <a:t>Boltzmannův</a:t>
            </a:r>
            <a:r>
              <a:rPr lang="cs-CZ" sz="2000" b="1" i="0" dirty="0">
                <a:solidFill>
                  <a:srgbClr val="202122"/>
                </a:solidFill>
                <a:effectLst/>
              </a:rPr>
              <a:t> zákon</a:t>
            </a:r>
            <a:r>
              <a:rPr lang="en-US" sz="2000" b="1" dirty="0">
                <a:solidFill>
                  <a:srgbClr val="202122"/>
                </a:solidFill>
              </a:rPr>
              <a:t>:</a:t>
            </a:r>
            <a:r>
              <a:rPr lang="en-US" sz="2000" b="1" i="0" dirty="0">
                <a:solidFill>
                  <a:srgbClr val="202122"/>
                </a:solidFill>
                <a:effectLst/>
              </a:rPr>
              <a:t> </a:t>
            </a:r>
            <a:r>
              <a:rPr lang="en-US" sz="2000" i="0" dirty="0" err="1">
                <a:solidFill>
                  <a:srgbClr val="202122"/>
                </a:solidFill>
                <a:effectLst/>
              </a:rPr>
              <a:t>intenzita</a:t>
            </a:r>
            <a:r>
              <a:rPr lang="en-US" sz="2000" i="0" dirty="0">
                <a:solidFill>
                  <a:srgbClr val="202122"/>
                </a:solidFill>
                <a:effectLst/>
              </a:rPr>
              <a:t> </a:t>
            </a:r>
            <a:r>
              <a:rPr lang="en-US" sz="2000" i="0" dirty="0" err="1">
                <a:solidFill>
                  <a:srgbClr val="202122"/>
                </a:solidFill>
                <a:effectLst/>
              </a:rPr>
              <a:t>vyzařování</a:t>
            </a:r>
            <a:r>
              <a:rPr lang="en-US" sz="2000" i="0" dirty="0">
                <a:solidFill>
                  <a:srgbClr val="202122"/>
                </a:solidFill>
                <a:effectLst/>
              </a:rPr>
              <a:t> </a:t>
            </a:r>
            <a:r>
              <a:rPr lang="en-US" sz="2000" i="0" dirty="0" err="1">
                <a:solidFill>
                  <a:srgbClr val="202122"/>
                </a:solidFill>
                <a:effectLst/>
              </a:rPr>
              <a:t>roste</a:t>
            </a:r>
            <a:r>
              <a:rPr lang="en-US" sz="2000" i="0" dirty="0">
                <a:solidFill>
                  <a:srgbClr val="202122"/>
                </a:solidFill>
                <a:effectLst/>
              </a:rPr>
              <a:t> se </a:t>
            </a:r>
            <a:r>
              <a:rPr lang="en-US" sz="2000" i="0" dirty="0" err="1">
                <a:solidFill>
                  <a:srgbClr val="202122"/>
                </a:solidFill>
                <a:effectLst/>
              </a:rPr>
              <a:t>čtvrtou</a:t>
            </a:r>
            <a:r>
              <a:rPr lang="en-US" sz="2000" i="0" dirty="0">
                <a:solidFill>
                  <a:srgbClr val="202122"/>
                </a:solidFill>
                <a:effectLst/>
              </a:rPr>
              <a:t> </a:t>
            </a:r>
            <a:r>
              <a:rPr lang="en-US" sz="2000" i="0" dirty="0" err="1">
                <a:solidFill>
                  <a:srgbClr val="202122"/>
                </a:solidFill>
                <a:effectLst/>
              </a:rPr>
              <a:t>mocninou</a:t>
            </a:r>
            <a:r>
              <a:rPr lang="en-US" sz="2000" i="0" dirty="0">
                <a:solidFill>
                  <a:srgbClr val="202122"/>
                </a:solidFill>
                <a:effectLst/>
              </a:rPr>
              <a:t> </a:t>
            </a:r>
            <a:r>
              <a:rPr lang="en-US" sz="2000" i="0" dirty="0" err="1">
                <a:solidFill>
                  <a:srgbClr val="202122"/>
                </a:solidFill>
                <a:effectLst/>
              </a:rPr>
              <a:t>termodynamické</a:t>
            </a:r>
            <a:r>
              <a:rPr lang="en-US" sz="2000" i="0" dirty="0">
                <a:solidFill>
                  <a:srgbClr val="202122"/>
                </a:solidFill>
                <a:effectLst/>
              </a:rPr>
              <a:t> </a:t>
            </a:r>
            <a:r>
              <a:rPr lang="en-US" sz="2000" i="0" dirty="0" err="1">
                <a:solidFill>
                  <a:srgbClr val="202122"/>
                </a:solidFill>
                <a:effectLst/>
              </a:rPr>
              <a:t>teploty</a:t>
            </a:r>
            <a:r>
              <a:rPr lang="en-US" sz="2000" i="0" dirty="0">
                <a:solidFill>
                  <a:srgbClr val="202122"/>
                </a:solidFill>
                <a:effectLst/>
              </a:rPr>
              <a:t> </a:t>
            </a:r>
            <a:r>
              <a:rPr lang="en-US" sz="2000" i="0" dirty="0" err="1">
                <a:solidFill>
                  <a:srgbClr val="202122"/>
                </a:solidFill>
                <a:effectLst/>
              </a:rPr>
              <a:t>zářícího</a:t>
            </a:r>
            <a:r>
              <a:rPr lang="en-US" sz="2000" i="0" dirty="0">
                <a:solidFill>
                  <a:srgbClr val="202122"/>
                </a:solidFill>
                <a:effectLst/>
              </a:rPr>
              <a:t> </a:t>
            </a:r>
            <a:r>
              <a:rPr lang="en-US" sz="2000" i="0" dirty="0" err="1">
                <a:solidFill>
                  <a:srgbClr val="202122"/>
                </a:solidFill>
                <a:effectLst/>
              </a:rPr>
              <a:t>tělesa</a:t>
            </a:r>
            <a:r>
              <a:rPr lang="en-US" sz="2000" i="0" dirty="0">
                <a:solidFill>
                  <a:srgbClr val="202122"/>
                </a:solidFill>
                <a:effectLst/>
              </a:rPr>
              <a:t>.</a:t>
            </a:r>
          </a:p>
        </p:txBody>
      </p:sp>
      <p:sp>
        <p:nvSpPr>
          <p:cNvPr id="7" name="TextovéPole 6">
            <a:extLst>
              <a:ext uri="{FF2B5EF4-FFF2-40B4-BE49-F238E27FC236}">
                <a16:creationId xmlns:a16="http://schemas.microsoft.com/office/drawing/2014/main" id="{7F3163D4-5B98-4E1A-B565-A22488A6F48D}"/>
              </a:ext>
            </a:extLst>
          </p:cNvPr>
          <p:cNvSpPr txBox="1"/>
          <p:nvPr/>
        </p:nvSpPr>
        <p:spPr>
          <a:xfrm>
            <a:off x="5257994" y="6161030"/>
            <a:ext cx="1628775" cy="400110"/>
          </a:xfrm>
          <a:prstGeom prst="rect">
            <a:avLst/>
          </a:prstGeom>
          <a:noFill/>
        </p:spPr>
        <p:txBody>
          <a:bodyPr wrap="square">
            <a:spAutoFit/>
          </a:bodyPr>
          <a:lstStyle/>
          <a:p>
            <a:pPr algn="ctr"/>
            <a:r>
              <a:rPr lang="en-US" sz="2000" dirty="0">
                <a:solidFill>
                  <a:srgbClr val="202122"/>
                </a:solidFill>
              </a:rPr>
              <a:t>I = konst.T</a:t>
            </a:r>
            <a:r>
              <a:rPr lang="en-US" sz="2000" baseline="30000" dirty="0">
                <a:solidFill>
                  <a:srgbClr val="202122"/>
                </a:solidFill>
              </a:rPr>
              <a:t>4</a:t>
            </a:r>
            <a:endParaRPr lang="cs-CZ" sz="2000" baseline="30000" dirty="0"/>
          </a:p>
        </p:txBody>
      </p:sp>
    </p:spTree>
    <p:extLst>
      <p:ext uri="{BB962C8B-B14F-4D97-AF65-F5344CB8AC3E}">
        <p14:creationId xmlns:p14="http://schemas.microsoft.com/office/powerpoint/2010/main" val="1164316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68CC5E-DD0D-4E17-80CD-817E443D0A3C}"/>
              </a:ext>
            </a:extLst>
          </p:cNvPr>
          <p:cNvSpPr txBox="1"/>
          <p:nvPr/>
        </p:nvSpPr>
        <p:spPr>
          <a:xfrm>
            <a:off x="247650" y="247650"/>
            <a:ext cx="2039726" cy="461665"/>
          </a:xfrm>
          <a:prstGeom prst="rect">
            <a:avLst/>
          </a:prstGeom>
          <a:noFill/>
        </p:spPr>
        <p:txBody>
          <a:bodyPr wrap="none" rtlCol="0">
            <a:spAutoFit/>
          </a:bodyPr>
          <a:lstStyle/>
          <a:p>
            <a:r>
              <a:rPr lang="cs-CZ" sz="2400" b="1" dirty="0"/>
              <a:t>Tepelné mosty</a:t>
            </a:r>
          </a:p>
        </p:txBody>
      </p:sp>
      <p:pic>
        <p:nvPicPr>
          <p:cNvPr id="4" name="Picture 4" descr="See the source image">
            <a:extLst>
              <a:ext uri="{FF2B5EF4-FFF2-40B4-BE49-F238E27FC236}">
                <a16:creationId xmlns:a16="http://schemas.microsoft.com/office/drawing/2014/main" id="{3848D669-7EDF-44A5-8AF4-77EB252C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129" y="172135"/>
            <a:ext cx="3883221" cy="4437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rmal Bridging: What It Is &amp; Why You Should Avoid It | KORE Insulation">
            <a:extLst>
              <a:ext uri="{FF2B5EF4-FFF2-40B4-BE49-F238E27FC236}">
                <a16:creationId xmlns:a16="http://schemas.microsoft.com/office/drawing/2014/main" id="{58C6521A-BA37-47C8-8D8B-4DAE78534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954" y="4695824"/>
            <a:ext cx="2491570" cy="1990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947693E-C03E-4936-BA78-F06E8AA7D2A7}"/>
              </a:ext>
            </a:extLst>
          </p:cNvPr>
          <p:cNvSpPr txBox="1"/>
          <p:nvPr/>
        </p:nvSpPr>
        <p:spPr>
          <a:xfrm>
            <a:off x="142875" y="865912"/>
            <a:ext cx="4676775" cy="1938992"/>
          </a:xfrm>
          <a:prstGeom prst="rect">
            <a:avLst/>
          </a:prstGeom>
          <a:noFill/>
        </p:spPr>
        <p:txBody>
          <a:bodyPr wrap="square">
            <a:spAutoFit/>
          </a:bodyPr>
          <a:lstStyle/>
          <a:p>
            <a:pPr algn="just"/>
            <a:r>
              <a:rPr lang="cs-CZ" sz="2000" b="1" dirty="0"/>
              <a:t>Tepelný most </a:t>
            </a:r>
            <a:r>
              <a:rPr lang="cs-CZ" sz="2000" dirty="0"/>
              <a:t>(tepelná vazba) je místo v konstrukci, kde konstrukcí domu uniká více tepla než v ostatních místech tepelné obálky objektu. Dochází k větším tepelným tokům než v jeho okolí. Projevuje se chladnějším povrchem.</a:t>
            </a:r>
          </a:p>
        </p:txBody>
      </p:sp>
      <p:sp>
        <p:nvSpPr>
          <p:cNvPr id="8" name="TextovéPole 7">
            <a:extLst>
              <a:ext uri="{FF2B5EF4-FFF2-40B4-BE49-F238E27FC236}">
                <a16:creationId xmlns:a16="http://schemas.microsoft.com/office/drawing/2014/main" id="{FC9F63B2-AAE4-438E-A157-A99241D132E6}"/>
              </a:ext>
            </a:extLst>
          </p:cNvPr>
          <p:cNvSpPr txBox="1"/>
          <p:nvPr/>
        </p:nvSpPr>
        <p:spPr>
          <a:xfrm>
            <a:off x="247650" y="3132475"/>
            <a:ext cx="4486276" cy="3477875"/>
          </a:xfrm>
          <a:prstGeom prst="rect">
            <a:avLst/>
          </a:prstGeom>
          <a:noFill/>
        </p:spPr>
        <p:txBody>
          <a:bodyPr wrap="square">
            <a:spAutoFit/>
          </a:bodyPr>
          <a:lstStyle/>
          <a:p>
            <a:pPr algn="just"/>
            <a:r>
              <a:rPr lang="cs-CZ" sz="2000" b="0" i="0" dirty="0">
                <a:effectLst/>
              </a:rPr>
              <a:t>Typická jsou například napojení dvou různých konstrukcí (otvorové výplně – okna, dveře) nebo také změny v geometrii konstrukce (např. rohy). Dále pak prvky, které procházejí vrstvou tepelné </a:t>
            </a:r>
            <a:r>
              <a:rPr lang="cs-CZ" sz="2000" b="0" i="0" u="none" strike="noStrike" dirty="0">
                <a:effectLst/>
              </a:rPr>
              <a:t>izolace</a:t>
            </a:r>
            <a:r>
              <a:rPr lang="cs-CZ" sz="2000" b="0" i="0" dirty="0">
                <a:effectLst/>
              </a:rPr>
              <a:t> (např. kotvení </a:t>
            </a:r>
            <a:r>
              <a:rPr lang="cs-CZ" sz="2000" b="0" i="0" u="none" strike="noStrike" dirty="0">
                <a:effectLst/>
              </a:rPr>
              <a:t>pergol</a:t>
            </a:r>
            <a:r>
              <a:rPr lang="cs-CZ" sz="2000" b="0" i="0" dirty="0">
                <a:effectLst/>
              </a:rPr>
              <a:t>). Jakýkoliv prostup vrstvou tepelné izolace totiž ve výsledku snižuje její efekt. Zvláště pokud se jedná o materiál velmi vodivý. Taková konstrukce může fungovat i jako chladič.</a:t>
            </a:r>
            <a:endParaRPr lang="cs-CZ" sz="2000" dirty="0"/>
          </a:p>
        </p:txBody>
      </p:sp>
    </p:spTree>
    <p:extLst>
      <p:ext uri="{BB962C8B-B14F-4D97-AF65-F5344CB8AC3E}">
        <p14:creationId xmlns:p14="http://schemas.microsoft.com/office/powerpoint/2010/main" val="16109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ouvisející obrázek">
            <a:extLst>
              <a:ext uri="{FF2B5EF4-FFF2-40B4-BE49-F238E27FC236}">
                <a16:creationId xmlns:a16="http://schemas.microsoft.com/office/drawing/2014/main" id="{FC31E56C-0C97-4644-B41D-506BD22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725" y="133031"/>
            <a:ext cx="2718536" cy="2038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D88C8C-F323-400A-8AB9-0B1ACFD34C39}"/>
              </a:ext>
            </a:extLst>
          </p:cNvPr>
          <p:cNvSpPr txBox="1"/>
          <p:nvPr/>
        </p:nvSpPr>
        <p:spPr>
          <a:xfrm>
            <a:off x="108813" y="328492"/>
            <a:ext cx="3126240" cy="415498"/>
          </a:xfrm>
          <a:prstGeom prst="rect">
            <a:avLst/>
          </a:prstGeom>
          <a:noFill/>
        </p:spPr>
        <p:txBody>
          <a:bodyPr wrap="none" rtlCol="0">
            <a:spAutoFit/>
          </a:bodyPr>
          <a:lstStyle/>
          <a:p>
            <a:r>
              <a:rPr lang="cs-CZ" sz="2100" b="1" dirty="0"/>
              <a:t>Termoregulace u živočichů</a:t>
            </a:r>
            <a:endParaRPr lang="en-US" sz="2100" b="1" dirty="0"/>
          </a:p>
        </p:txBody>
      </p:sp>
      <p:pic>
        <p:nvPicPr>
          <p:cNvPr id="7178" name="Picture 10">
            <a:extLst>
              <a:ext uri="{FF2B5EF4-FFF2-40B4-BE49-F238E27FC236}">
                <a16:creationId xmlns:a16="http://schemas.microsoft.com/office/drawing/2014/main" id="{09AF793B-C2F1-4DB3-A84B-ADB148D0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39" y="3434905"/>
            <a:ext cx="3881499" cy="3267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ars cooling physiology&quot;">
            <a:extLst>
              <a:ext uri="{FF2B5EF4-FFF2-40B4-BE49-F238E27FC236}">
                <a16:creationId xmlns:a16="http://schemas.microsoft.com/office/drawing/2014/main" id="{F5C3446A-8AD3-4F1F-B1D9-03EFB5C43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49" y="4609636"/>
            <a:ext cx="4184686" cy="209234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5C276DB-4D25-41B1-ACB7-FFF623F501F2}"/>
              </a:ext>
            </a:extLst>
          </p:cNvPr>
          <p:cNvPicPr>
            <a:picLocks noChangeAspect="1"/>
          </p:cNvPicPr>
          <p:nvPr/>
        </p:nvPicPr>
        <p:blipFill>
          <a:blip r:embed="rId5"/>
          <a:stretch>
            <a:fillRect/>
          </a:stretch>
        </p:blipFill>
        <p:spPr>
          <a:xfrm>
            <a:off x="6191920" y="2319622"/>
            <a:ext cx="2593341" cy="2142325"/>
          </a:xfrm>
          <a:prstGeom prst="rect">
            <a:avLst/>
          </a:prstGeom>
        </p:spPr>
      </p:pic>
      <p:sp>
        <p:nvSpPr>
          <p:cNvPr id="14" name="TextovéPole 13">
            <a:extLst>
              <a:ext uri="{FF2B5EF4-FFF2-40B4-BE49-F238E27FC236}">
                <a16:creationId xmlns:a16="http://schemas.microsoft.com/office/drawing/2014/main" id="{F999FFC9-0969-444D-8B26-314815DF7D88}"/>
              </a:ext>
            </a:extLst>
          </p:cNvPr>
          <p:cNvSpPr txBox="1"/>
          <p:nvPr/>
        </p:nvSpPr>
        <p:spPr>
          <a:xfrm>
            <a:off x="159649" y="831059"/>
            <a:ext cx="5812526" cy="1754326"/>
          </a:xfrm>
          <a:prstGeom prst="rect">
            <a:avLst/>
          </a:prstGeom>
          <a:noFill/>
        </p:spPr>
        <p:txBody>
          <a:bodyPr wrap="square">
            <a:spAutoFit/>
          </a:bodyPr>
          <a:lstStyle/>
          <a:p>
            <a:r>
              <a:rPr lang="cs-CZ" sz="2000" dirty="0"/>
              <a:t>Teplo vzniká v těle především jako vedlejší efekt metabolických procesů a důsledek svalové práce.</a:t>
            </a:r>
            <a:endParaRPr lang="en-US" sz="2000" dirty="0"/>
          </a:p>
          <a:p>
            <a:endParaRPr lang="en-US" sz="2000" dirty="0"/>
          </a:p>
          <a:p>
            <a:r>
              <a:rPr lang="cs-CZ" sz="2000" dirty="0"/>
              <a:t>	</a:t>
            </a:r>
            <a:r>
              <a:rPr lang="en-US" sz="2000" dirty="0" err="1"/>
              <a:t>Odvod</a:t>
            </a:r>
            <a:r>
              <a:rPr lang="en-US" sz="2000" dirty="0"/>
              <a:t> </a:t>
            </a:r>
            <a:r>
              <a:rPr lang="en-US" sz="2000" dirty="0" err="1"/>
              <a:t>tepla</a:t>
            </a:r>
            <a:endParaRPr lang="en-US" sz="2000" dirty="0"/>
          </a:p>
          <a:p>
            <a:endParaRPr lang="en-US" sz="800" dirty="0"/>
          </a:p>
          <a:p>
            <a:r>
              <a:rPr lang="cs-CZ" sz="2000" dirty="0"/>
              <a:t>	</a:t>
            </a:r>
            <a:r>
              <a:rPr lang="en-US" sz="2000" dirty="0" err="1"/>
              <a:t>Odpa</a:t>
            </a:r>
            <a:r>
              <a:rPr lang="cs-CZ" sz="2000" dirty="0"/>
              <a:t>ř</a:t>
            </a:r>
            <a:r>
              <a:rPr lang="en-US" sz="2000" dirty="0" err="1"/>
              <a:t>ov</a:t>
            </a:r>
            <a:r>
              <a:rPr lang="cs-CZ" sz="2000" dirty="0" err="1"/>
              <a:t>ání</a:t>
            </a:r>
            <a:r>
              <a:rPr lang="en-US" sz="2000" dirty="0"/>
              <a:t> </a:t>
            </a:r>
            <a:r>
              <a:rPr lang="en-US" sz="2000" dirty="0" err="1"/>
              <a:t>vod</a:t>
            </a:r>
            <a:r>
              <a:rPr lang="cs-CZ" sz="2000" dirty="0"/>
              <a:t>y </a:t>
            </a:r>
          </a:p>
        </p:txBody>
      </p:sp>
    </p:spTree>
    <p:extLst>
      <p:ext uri="{BB962C8B-B14F-4D97-AF65-F5344CB8AC3E}">
        <p14:creationId xmlns:p14="http://schemas.microsoft.com/office/powerpoint/2010/main" val="741434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2424521" y="2598003"/>
            <a:ext cx="4294958" cy="830997"/>
          </a:xfrm>
          <a:prstGeom prst="rect">
            <a:avLst/>
          </a:prstGeom>
          <a:noFill/>
        </p:spPr>
        <p:txBody>
          <a:bodyPr wrap="none" rtlCol="0">
            <a:spAutoFit/>
          </a:bodyPr>
          <a:lstStyle/>
          <a:p>
            <a:r>
              <a:rPr lang="en-US" sz="4800" b="1" dirty="0" err="1"/>
              <a:t>Termodynamika</a:t>
            </a:r>
            <a:endParaRPr lang="en-US" sz="4800" b="1" dirty="0"/>
          </a:p>
        </p:txBody>
      </p:sp>
    </p:spTree>
    <p:extLst>
      <p:ext uri="{BB962C8B-B14F-4D97-AF65-F5344CB8AC3E}">
        <p14:creationId xmlns:p14="http://schemas.microsoft.com/office/powerpoint/2010/main" val="3652463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AF829C-0204-475C-A12A-100FCCF8D2D7}"/>
              </a:ext>
            </a:extLst>
          </p:cNvPr>
          <p:cNvSpPr/>
          <p:nvPr/>
        </p:nvSpPr>
        <p:spPr>
          <a:xfrm>
            <a:off x="266700" y="1798415"/>
            <a:ext cx="7776666" cy="4524315"/>
          </a:xfrm>
          <a:prstGeom prst="rect">
            <a:avLst/>
          </a:prstGeom>
        </p:spPr>
        <p:txBody>
          <a:bodyPr wrap="square">
            <a:spAutoFit/>
          </a:bodyPr>
          <a:lstStyle/>
          <a:p>
            <a:r>
              <a:rPr lang="en-US" dirty="0" err="1"/>
              <a:t>Podle</a:t>
            </a:r>
            <a:r>
              <a:rPr lang="en-US" dirty="0"/>
              <a:t> </a:t>
            </a:r>
            <a:r>
              <a:rPr lang="en-US" dirty="0" err="1"/>
              <a:t>působící</a:t>
            </a:r>
            <a:r>
              <a:rPr lang="en-US" dirty="0"/>
              <a:t> </a:t>
            </a:r>
            <a:r>
              <a:rPr lang="en-US" dirty="0" err="1"/>
              <a:t>síly</a:t>
            </a:r>
            <a:r>
              <a:rPr lang="cs-CZ" dirty="0"/>
              <a:t> se rozlišuje </a:t>
            </a:r>
            <a:endParaRPr lang="en-US" dirty="0"/>
          </a:p>
          <a:p>
            <a:endParaRPr lang="cs-CZ" dirty="0"/>
          </a:p>
          <a:p>
            <a:r>
              <a:rPr lang="en-US" b="1" i="1" dirty="0" err="1"/>
              <a:t>Mechanická</a:t>
            </a:r>
            <a:r>
              <a:rPr lang="en-US" b="1" i="1" dirty="0"/>
              <a:t> </a:t>
            </a:r>
            <a:r>
              <a:rPr lang="en-US" b="1" i="1" dirty="0" err="1"/>
              <a:t>energie</a:t>
            </a:r>
            <a:r>
              <a:rPr lang="en-US" dirty="0"/>
              <a:t> </a:t>
            </a:r>
          </a:p>
          <a:p>
            <a:r>
              <a:rPr lang="cs-CZ" dirty="0"/>
              <a:t>	</a:t>
            </a:r>
            <a:r>
              <a:rPr lang="en-US" i="1" dirty="0" err="1">
                <a:solidFill>
                  <a:srgbClr val="0070C0"/>
                </a:solidFill>
              </a:rPr>
              <a:t>Kinetická</a:t>
            </a:r>
            <a:r>
              <a:rPr lang="en-US" i="1" dirty="0">
                <a:solidFill>
                  <a:srgbClr val="0070C0"/>
                </a:solidFill>
              </a:rPr>
              <a:t> (</a:t>
            </a:r>
            <a:r>
              <a:rPr lang="en-US" i="1" dirty="0" err="1">
                <a:solidFill>
                  <a:srgbClr val="0070C0"/>
                </a:solidFill>
              </a:rPr>
              <a:t>pohybová</a:t>
            </a:r>
            <a:r>
              <a:rPr lang="en-US" i="1" dirty="0">
                <a:solidFill>
                  <a:srgbClr val="0070C0"/>
                </a:solidFill>
              </a:rPr>
              <a:t>) </a:t>
            </a:r>
            <a:r>
              <a:rPr lang="en-US" i="1" dirty="0" err="1">
                <a:solidFill>
                  <a:srgbClr val="0070C0"/>
                </a:solidFill>
              </a:rPr>
              <a:t>energie</a:t>
            </a:r>
            <a:endParaRPr lang="en-US" i="1" dirty="0">
              <a:solidFill>
                <a:srgbClr val="0070C0"/>
              </a:solidFill>
            </a:endParaRPr>
          </a:p>
          <a:p>
            <a:r>
              <a:rPr lang="cs-CZ" dirty="0">
                <a:solidFill>
                  <a:srgbClr val="0070C0"/>
                </a:solidFill>
              </a:rPr>
              <a:t>	</a:t>
            </a:r>
            <a:r>
              <a:rPr lang="en-US" i="1" dirty="0" err="1">
                <a:solidFill>
                  <a:srgbClr val="0070C0"/>
                </a:solidFill>
              </a:rPr>
              <a:t>Potenciální</a:t>
            </a:r>
            <a:r>
              <a:rPr lang="en-US" i="1" dirty="0">
                <a:solidFill>
                  <a:srgbClr val="0070C0"/>
                </a:solidFill>
              </a:rPr>
              <a:t> (</a:t>
            </a:r>
            <a:r>
              <a:rPr lang="en-US" i="1" dirty="0" err="1">
                <a:solidFill>
                  <a:srgbClr val="0070C0"/>
                </a:solidFill>
              </a:rPr>
              <a:t>polohová</a:t>
            </a:r>
            <a:r>
              <a:rPr lang="en-US" i="1" dirty="0">
                <a:solidFill>
                  <a:srgbClr val="0070C0"/>
                </a:solidFill>
              </a:rPr>
              <a:t>) </a:t>
            </a:r>
            <a:r>
              <a:rPr lang="en-US" i="1" dirty="0" err="1">
                <a:solidFill>
                  <a:srgbClr val="0070C0"/>
                </a:solidFill>
              </a:rPr>
              <a:t>energie</a:t>
            </a:r>
            <a:r>
              <a:rPr lang="en-US" i="1" dirty="0">
                <a:solidFill>
                  <a:srgbClr val="0070C0"/>
                </a:solidFill>
              </a:rPr>
              <a:t> </a:t>
            </a:r>
          </a:p>
          <a:p>
            <a:r>
              <a:rPr lang="cs-CZ" dirty="0"/>
              <a:t>		</a:t>
            </a:r>
            <a:r>
              <a:rPr lang="en-US" dirty="0" err="1"/>
              <a:t>Gravitační</a:t>
            </a:r>
            <a:r>
              <a:rPr lang="en-US" dirty="0"/>
              <a:t> </a:t>
            </a:r>
            <a:r>
              <a:rPr lang="en-US" dirty="0" err="1"/>
              <a:t>potenciální</a:t>
            </a:r>
            <a:r>
              <a:rPr lang="en-US" dirty="0"/>
              <a:t> </a:t>
            </a:r>
            <a:r>
              <a:rPr lang="en-US" dirty="0" err="1"/>
              <a:t>energie</a:t>
            </a:r>
            <a:endParaRPr lang="en-US" dirty="0"/>
          </a:p>
          <a:p>
            <a:r>
              <a:rPr lang="cs-CZ" dirty="0"/>
              <a:t>		</a:t>
            </a:r>
            <a:r>
              <a:rPr lang="en-US" dirty="0" err="1"/>
              <a:t>Potenciální</a:t>
            </a:r>
            <a:r>
              <a:rPr lang="en-US" dirty="0"/>
              <a:t> </a:t>
            </a:r>
            <a:r>
              <a:rPr lang="en-US" dirty="0" err="1"/>
              <a:t>energie</a:t>
            </a:r>
            <a:r>
              <a:rPr lang="en-US" dirty="0"/>
              <a:t> </a:t>
            </a:r>
            <a:r>
              <a:rPr lang="en-US" dirty="0" err="1"/>
              <a:t>pružnosti</a:t>
            </a:r>
            <a:endParaRPr lang="en-US" dirty="0"/>
          </a:p>
          <a:p>
            <a:r>
              <a:rPr lang="cs-CZ" dirty="0"/>
              <a:t>		</a:t>
            </a:r>
            <a:r>
              <a:rPr lang="en-US" dirty="0" err="1"/>
              <a:t>Tlaková</a:t>
            </a:r>
            <a:r>
              <a:rPr lang="en-US" dirty="0"/>
              <a:t> </a:t>
            </a:r>
            <a:r>
              <a:rPr lang="en-US" dirty="0" err="1"/>
              <a:t>potenciální</a:t>
            </a:r>
            <a:r>
              <a:rPr lang="en-US" dirty="0"/>
              <a:t> </a:t>
            </a:r>
            <a:r>
              <a:rPr lang="en-US" dirty="0" err="1"/>
              <a:t>energie</a:t>
            </a:r>
            <a:endParaRPr lang="en-US" dirty="0"/>
          </a:p>
          <a:p>
            <a:r>
              <a:rPr lang="en-US" b="1" i="1" dirty="0" err="1"/>
              <a:t>Elektrická</a:t>
            </a:r>
            <a:r>
              <a:rPr lang="en-US" b="1" i="1" dirty="0"/>
              <a:t> </a:t>
            </a:r>
            <a:r>
              <a:rPr lang="en-US" b="1" i="1" dirty="0" err="1"/>
              <a:t>energie</a:t>
            </a:r>
            <a:endParaRPr lang="en-US" b="1" i="1" dirty="0"/>
          </a:p>
          <a:p>
            <a:r>
              <a:rPr lang="en-US" b="1" i="1" dirty="0" err="1"/>
              <a:t>Magnetická</a:t>
            </a:r>
            <a:r>
              <a:rPr lang="en-US" b="1" i="1" dirty="0"/>
              <a:t> </a:t>
            </a:r>
            <a:r>
              <a:rPr lang="en-US" b="1" i="1" dirty="0" err="1"/>
              <a:t>energie</a:t>
            </a:r>
            <a:endParaRPr lang="en-US" b="1" i="1" dirty="0"/>
          </a:p>
          <a:p>
            <a:r>
              <a:rPr lang="en-US" b="1" i="1" dirty="0" err="1"/>
              <a:t>Energie</a:t>
            </a:r>
            <a:r>
              <a:rPr lang="en-US" b="1" i="1" dirty="0"/>
              <a:t> </a:t>
            </a:r>
            <a:r>
              <a:rPr lang="en-US" b="1" i="1" dirty="0" err="1"/>
              <a:t>záření</a:t>
            </a:r>
            <a:endParaRPr lang="en-US" b="1" i="1" dirty="0"/>
          </a:p>
          <a:p>
            <a:r>
              <a:rPr lang="en-US" b="1" i="1" dirty="0" err="1"/>
              <a:t>Energie</a:t>
            </a:r>
            <a:r>
              <a:rPr lang="en-US" b="1" i="1" dirty="0"/>
              <a:t> </a:t>
            </a:r>
            <a:r>
              <a:rPr lang="en-US" b="1" i="1" dirty="0" err="1"/>
              <a:t>vlnění</a:t>
            </a:r>
            <a:endParaRPr lang="en-US" b="1" i="1" dirty="0"/>
          </a:p>
          <a:p>
            <a:r>
              <a:rPr lang="en-US" b="1" i="1" dirty="0" err="1"/>
              <a:t>Vnitřní</a:t>
            </a:r>
            <a:r>
              <a:rPr lang="en-US" b="1" i="1" dirty="0"/>
              <a:t> </a:t>
            </a:r>
            <a:r>
              <a:rPr lang="en-US" b="1" i="1" dirty="0" err="1"/>
              <a:t>energie</a:t>
            </a:r>
            <a:r>
              <a:rPr lang="en-US" b="1" i="1" dirty="0"/>
              <a:t> </a:t>
            </a:r>
          </a:p>
          <a:p>
            <a:r>
              <a:rPr lang="cs-CZ" dirty="0"/>
              <a:t>	</a:t>
            </a:r>
            <a:r>
              <a:rPr lang="en-US" dirty="0" err="1">
                <a:solidFill>
                  <a:srgbClr val="0070C0"/>
                </a:solidFill>
              </a:rPr>
              <a:t>Tepelná</a:t>
            </a:r>
            <a:r>
              <a:rPr lang="en-US" dirty="0">
                <a:solidFill>
                  <a:srgbClr val="0070C0"/>
                </a:solidFill>
              </a:rPr>
              <a:t> </a:t>
            </a:r>
            <a:r>
              <a:rPr lang="en-US" dirty="0" err="1">
                <a:solidFill>
                  <a:srgbClr val="0070C0"/>
                </a:solidFill>
              </a:rPr>
              <a:t>energie</a:t>
            </a:r>
            <a:r>
              <a:rPr lang="en-US" dirty="0">
                <a:solidFill>
                  <a:srgbClr val="0070C0"/>
                </a:solidFill>
              </a:rPr>
              <a:t> (</a:t>
            </a:r>
            <a:r>
              <a:rPr lang="en-US" dirty="0" err="1">
                <a:solidFill>
                  <a:srgbClr val="0070C0"/>
                </a:solidFill>
              </a:rPr>
              <a:t>teplo</a:t>
            </a:r>
            <a:r>
              <a:rPr lang="en-US" dirty="0">
                <a:solidFill>
                  <a:srgbClr val="0070C0"/>
                </a:solidFill>
              </a:rPr>
              <a:t>)</a:t>
            </a:r>
          </a:p>
          <a:p>
            <a:r>
              <a:rPr lang="cs-CZ" dirty="0"/>
              <a:t>	</a:t>
            </a:r>
            <a:r>
              <a:rPr lang="en-US" dirty="0" err="1"/>
              <a:t>Jaderná</a:t>
            </a:r>
            <a:r>
              <a:rPr lang="en-US" dirty="0"/>
              <a:t> </a:t>
            </a:r>
            <a:r>
              <a:rPr lang="en-US" dirty="0" err="1"/>
              <a:t>energie</a:t>
            </a:r>
            <a:endParaRPr lang="en-US" dirty="0"/>
          </a:p>
          <a:p>
            <a:r>
              <a:rPr lang="cs-CZ" dirty="0"/>
              <a:t>	</a:t>
            </a:r>
            <a:r>
              <a:rPr lang="en-US" dirty="0" err="1"/>
              <a:t>Chemická</a:t>
            </a:r>
            <a:r>
              <a:rPr lang="en-US" dirty="0"/>
              <a:t> </a:t>
            </a:r>
            <a:r>
              <a:rPr lang="en-US" dirty="0" err="1"/>
              <a:t>energie</a:t>
            </a:r>
            <a:r>
              <a:rPr lang="en-US" dirty="0"/>
              <a:t> (</a:t>
            </a:r>
            <a:r>
              <a:rPr lang="en-US" dirty="0" err="1"/>
              <a:t>energie</a:t>
            </a:r>
            <a:r>
              <a:rPr lang="en-US" dirty="0"/>
              <a:t> </a:t>
            </a:r>
            <a:r>
              <a:rPr lang="en-US" dirty="0" err="1"/>
              <a:t>chemické</a:t>
            </a:r>
            <a:r>
              <a:rPr lang="en-US" dirty="0"/>
              <a:t> </a:t>
            </a:r>
            <a:r>
              <a:rPr lang="en-US" dirty="0" err="1"/>
              <a:t>vazby</a:t>
            </a:r>
            <a:r>
              <a:rPr lang="en-US" dirty="0"/>
              <a:t>, </a:t>
            </a:r>
            <a:r>
              <a:rPr lang="en-US" dirty="0" err="1"/>
              <a:t>vazebná</a:t>
            </a:r>
            <a:r>
              <a:rPr lang="en-US" dirty="0"/>
              <a:t> </a:t>
            </a:r>
            <a:r>
              <a:rPr lang="en-US" dirty="0" err="1"/>
              <a:t>energie</a:t>
            </a:r>
            <a:r>
              <a:rPr lang="en-US" dirty="0"/>
              <a:t>)</a:t>
            </a:r>
          </a:p>
        </p:txBody>
      </p:sp>
      <p:pic>
        <p:nvPicPr>
          <p:cNvPr id="8" name="Obrázek 7">
            <a:extLst>
              <a:ext uri="{FF2B5EF4-FFF2-40B4-BE49-F238E27FC236}">
                <a16:creationId xmlns:a16="http://schemas.microsoft.com/office/drawing/2014/main" id="{09753583-7706-459C-AFF3-68955A7600B8}"/>
              </a:ext>
            </a:extLst>
          </p:cNvPr>
          <p:cNvPicPr>
            <a:picLocks noChangeAspect="1"/>
          </p:cNvPicPr>
          <p:nvPr/>
        </p:nvPicPr>
        <p:blipFill>
          <a:blip r:embed="rId2"/>
          <a:stretch>
            <a:fillRect/>
          </a:stretch>
        </p:blipFill>
        <p:spPr>
          <a:xfrm>
            <a:off x="4276042" y="1867721"/>
            <a:ext cx="4651016" cy="3122557"/>
          </a:xfrm>
          <a:prstGeom prst="rect">
            <a:avLst/>
          </a:prstGeom>
        </p:spPr>
      </p:pic>
      <p:sp>
        <p:nvSpPr>
          <p:cNvPr id="2" name="TextovéPole 1">
            <a:extLst>
              <a:ext uri="{FF2B5EF4-FFF2-40B4-BE49-F238E27FC236}">
                <a16:creationId xmlns:a16="http://schemas.microsoft.com/office/drawing/2014/main" id="{1408D97C-6749-486E-B21C-52CA17CDF0B7}"/>
              </a:ext>
            </a:extLst>
          </p:cNvPr>
          <p:cNvSpPr txBox="1"/>
          <p:nvPr/>
        </p:nvSpPr>
        <p:spPr>
          <a:xfrm>
            <a:off x="266700" y="311920"/>
            <a:ext cx="1138068" cy="461665"/>
          </a:xfrm>
          <a:prstGeom prst="rect">
            <a:avLst/>
          </a:prstGeom>
          <a:noFill/>
        </p:spPr>
        <p:txBody>
          <a:bodyPr wrap="none" rtlCol="0">
            <a:spAutoFit/>
          </a:bodyPr>
          <a:lstStyle/>
          <a:p>
            <a:r>
              <a:rPr lang="en-US" sz="2400" b="1" dirty="0" err="1"/>
              <a:t>Energie</a:t>
            </a:r>
            <a:endParaRPr lang="cs-CZ" sz="2400" b="1" dirty="0"/>
          </a:p>
        </p:txBody>
      </p:sp>
      <p:sp>
        <p:nvSpPr>
          <p:cNvPr id="6" name="TextovéPole 5">
            <a:extLst>
              <a:ext uri="{FF2B5EF4-FFF2-40B4-BE49-F238E27FC236}">
                <a16:creationId xmlns:a16="http://schemas.microsoft.com/office/drawing/2014/main" id="{C32633F9-A281-41C9-9B5B-09083FAB6500}"/>
              </a:ext>
            </a:extLst>
          </p:cNvPr>
          <p:cNvSpPr txBox="1"/>
          <p:nvPr/>
        </p:nvSpPr>
        <p:spPr>
          <a:xfrm>
            <a:off x="216942" y="932057"/>
            <a:ext cx="8710116" cy="707886"/>
          </a:xfrm>
          <a:prstGeom prst="rect">
            <a:avLst/>
          </a:prstGeom>
          <a:noFill/>
        </p:spPr>
        <p:txBody>
          <a:bodyPr wrap="square">
            <a:spAutoFit/>
          </a:bodyPr>
          <a:lstStyle/>
          <a:p>
            <a:r>
              <a:rPr lang="en-US" sz="2000" dirty="0" err="1"/>
              <a:t>Energie</a:t>
            </a:r>
            <a:r>
              <a:rPr lang="en-US" sz="2000" dirty="0"/>
              <a:t> </a:t>
            </a:r>
            <a:r>
              <a:rPr lang="en-US" sz="2000" dirty="0" err="1"/>
              <a:t>může</a:t>
            </a:r>
            <a:r>
              <a:rPr lang="en-US" sz="2000" dirty="0"/>
              <a:t> </a:t>
            </a:r>
            <a:r>
              <a:rPr lang="en-US" sz="2000" dirty="0" err="1"/>
              <a:t>mít</a:t>
            </a:r>
            <a:r>
              <a:rPr lang="en-US" sz="2000" dirty="0"/>
              <a:t> </a:t>
            </a:r>
            <a:r>
              <a:rPr lang="en-US" sz="2000" dirty="0" err="1"/>
              <a:t>různé</a:t>
            </a:r>
            <a:r>
              <a:rPr lang="en-US" sz="2000" dirty="0"/>
              <a:t> </a:t>
            </a:r>
            <a:r>
              <a:rPr lang="en-US" sz="2000" dirty="0" err="1"/>
              <a:t>formy</a:t>
            </a:r>
            <a:r>
              <a:rPr lang="en-US" sz="2000" dirty="0"/>
              <a:t>. </a:t>
            </a:r>
            <a:r>
              <a:rPr lang="cs-CZ" sz="2000" dirty="0"/>
              <a:t>Celková energie systému je dána součtem všech jednotlivých druhů energií. </a:t>
            </a:r>
          </a:p>
        </p:txBody>
      </p:sp>
    </p:spTree>
    <p:extLst>
      <p:ext uri="{BB962C8B-B14F-4D97-AF65-F5344CB8AC3E}">
        <p14:creationId xmlns:p14="http://schemas.microsoft.com/office/powerpoint/2010/main" val="124378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FCC72B-B3DA-4374-BCE6-029B8E08A662}"/>
              </a:ext>
            </a:extLst>
          </p:cNvPr>
          <p:cNvPicPr>
            <a:picLocks noChangeAspect="1"/>
          </p:cNvPicPr>
          <p:nvPr/>
        </p:nvPicPr>
        <p:blipFill>
          <a:blip r:embed="rId2"/>
          <a:stretch>
            <a:fillRect/>
          </a:stretch>
        </p:blipFill>
        <p:spPr>
          <a:xfrm>
            <a:off x="2049877" y="3327685"/>
            <a:ext cx="3929852" cy="2041482"/>
          </a:xfrm>
          <a:prstGeom prst="rect">
            <a:avLst/>
          </a:prstGeom>
        </p:spPr>
      </p:pic>
      <p:sp>
        <p:nvSpPr>
          <p:cNvPr id="2" name="Nadpis 1">
            <a:extLst>
              <a:ext uri="{FF2B5EF4-FFF2-40B4-BE49-F238E27FC236}">
                <a16:creationId xmlns:a16="http://schemas.microsoft.com/office/drawing/2014/main" id="{CA6D5262-509A-490A-8478-26AE94D27615}"/>
              </a:ext>
            </a:extLst>
          </p:cNvPr>
          <p:cNvSpPr>
            <a:spLocks noGrp="1"/>
          </p:cNvSpPr>
          <p:nvPr>
            <p:ph type="title"/>
          </p:nvPr>
        </p:nvSpPr>
        <p:spPr>
          <a:xfrm>
            <a:off x="213913" y="229838"/>
            <a:ext cx="1885950" cy="441774"/>
          </a:xfrm>
        </p:spPr>
        <p:txBody>
          <a:bodyPr>
            <a:normAutofit/>
          </a:bodyPr>
          <a:lstStyle/>
          <a:p>
            <a:r>
              <a:rPr lang="cs-CZ" sz="2400" b="1" dirty="0">
                <a:latin typeface="+mn-lt"/>
              </a:rPr>
              <a:t>Teplo</a:t>
            </a:r>
            <a:endParaRPr lang="en-US" sz="2400" b="1" dirty="0">
              <a:latin typeface="+mn-lt"/>
            </a:endParaRPr>
          </a:p>
        </p:txBody>
      </p:sp>
      <p:sp>
        <p:nvSpPr>
          <p:cNvPr id="4" name="Obdélník 3">
            <a:extLst>
              <a:ext uri="{FF2B5EF4-FFF2-40B4-BE49-F238E27FC236}">
                <a16:creationId xmlns:a16="http://schemas.microsoft.com/office/drawing/2014/main" id="{E8C30EF3-A438-482A-8C0E-79A8BE9F3257}"/>
              </a:ext>
            </a:extLst>
          </p:cNvPr>
          <p:cNvSpPr/>
          <p:nvPr/>
        </p:nvSpPr>
        <p:spPr>
          <a:xfrm>
            <a:off x="234358" y="751344"/>
            <a:ext cx="8675284" cy="2677656"/>
          </a:xfrm>
          <a:prstGeom prst="rect">
            <a:avLst/>
          </a:prstGeom>
        </p:spPr>
        <p:txBody>
          <a:bodyPr wrap="square">
            <a:spAutoFit/>
          </a:bodyPr>
          <a:lstStyle/>
          <a:p>
            <a:pPr algn="just"/>
            <a:r>
              <a:rPr lang="en-US" sz="2000" dirty="0" err="1"/>
              <a:t>Dochází</a:t>
            </a:r>
            <a:r>
              <a:rPr lang="en-US" sz="2000" dirty="0"/>
              <a:t>-li k </a:t>
            </a:r>
            <a:r>
              <a:rPr lang="en-US" sz="2000" dirty="0" err="1"/>
              <a:t>vým</a:t>
            </a:r>
            <a:r>
              <a:rPr lang="cs-CZ" sz="2000" dirty="0"/>
              <a:t>ě</a:t>
            </a:r>
            <a:r>
              <a:rPr lang="en-US" sz="2000" dirty="0"/>
              <a:t>n</a:t>
            </a:r>
            <a:r>
              <a:rPr lang="cs-CZ" sz="2000" dirty="0"/>
              <a:t>ě</a:t>
            </a:r>
            <a:r>
              <a:rPr lang="en-US" sz="2000" dirty="0"/>
              <a:t> </a:t>
            </a:r>
            <a:r>
              <a:rPr lang="en-US" sz="2000" dirty="0" err="1"/>
              <a:t>energie</a:t>
            </a:r>
            <a:r>
              <a:rPr lang="en-US" sz="2000" dirty="0"/>
              <a:t> </a:t>
            </a:r>
            <a:r>
              <a:rPr lang="en-US" sz="2000" dirty="0" err="1"/>
              <a:t>na</a:t>
            </a:r>
            <a:r>
              <a:rPr lang="en-US" sz="2000" dirty="0"/>
              <a:t> </a:t>
            </a:r>
            <a:r>
              <a:rPr lang="en-US" sz="2000" dirty="0" err="1"/>
              <a:t>základ</a:t>
            </a:r>
            <a:r>
              <a:rPr lang="cs-CZ" sz="2000" dirty="0"/>
              <a:t>ě</a:t>
            </a:r>
            <a:r>
              <a:rPr lang="en-US" sz="2000" dirty="0"/>
              <a:t> </a:t>
            </a:r>
            <a:r>
              <a:rPr lang="en-US" sz="2000" dirty="0" err="1"/>
              <a:t>teplotního</a:t>
            </a:r>
            <a:r>
              <a:rPr lang="en-US" sz="2000" dirty="0"/>
              <a:t> </a:t>
            </a:r>
            <a:r>
              <a:rPr lang="en-US" sz="2000" dirty="0" err="1"/>
              <a:t>rozdílu</a:t>
            </a:r>
            <a:r>
              <a:rPr lang="en-US" sz="2000" dirty="0"/>
              <a:t> </a:t>
            </a:r>
            <a:r>
              <a:rPr lang="en-US" sz="2000" dirty="0" err="1"/>
              <a:t>mezi</a:t>
            </a:r>
            <a:r>
              <a:rPr lang="en-US" sz="2000" dirty="0"/>
              <a:t> </a:t>
            </a:r>
            <a:r>
              <a:rPr lang="en-US" sz="2000" dirty="0" err="1"/>
              <a:t>systémem</a:t>
            </a:r>
            <a:r>
              <a:rPr lang="en-US" sz="2000" dirty="0"/>
              <a:t> a </a:t>
            </a:r>
            <a:r>
              <a:rPr lang="en-US" sz="2000" dirty="0" err="1"/>
              <a:t>okolím</a:t>
            </a:r>
            <a:r>
              <a:rPr lang="cs-CZ" sz="2000" dirty="0"/>
              <a:t> </a:t>
            </a:r>
            <a:r>
              <a:rPr lang="en-US" sz="2000" dirty="0"/>
              <a:t>(nap</a:t>
            </a:r>
            <a:r>
              <a:rPr lang="cs-CZ" sz="2000" dirty="0"/>
              <a:t>ř</a:t>
            </a:r>
            <a:r>
              <a:rPr lang="en-US" sz="2000" dirty="0"/>
              <a:t>. p</a:t>
            </a:r>
            <a:r>
              <a:rPr lang="cs-CZ" sz="2000" dirty="0"/>
              <a:t>ř</a:t>
            </a:r>
            <a:r>
              <a:rPr lang="en-US" sz="2000" dirty="0" err="1"/>
              <a:t>edáváním</a:t>
            </a:r>
            <a:r>
              <a:rPr lang="en-US" sz="2000" dirty="0"/>
              <a:t> </a:t>
            </a:r>
            <a:r>
              <a:rPr lang="en-US" sz="2000" dirty="0" err="1"/>
              <a:t>kinetické</a:t>
            </a:r>
            <a:r>
              <a:rPr lang="en-US" sz="2000" dirty="0"/>
              <a:t> </a:t>
            </a:r>
            <a:r>
              <a:rPr lang="en-US" sz="2000" dirty="0" err="1"/>
              <a:t>energie</a:t>
            </a:r>
            <a:r>
              <a:rPr lang="en-US" sz="2000" dirty="0"/>
              <a:t> </a:t>
            </a:r>
            <a:r>
              <a:rPr lang="en-US" sz="2000" dirty="0" err="1"/>
              <a:t>neuspo</a:t>
            </a:r>
            <a:r>
              <a:rPr lang="cs-CZ" sz="2000" dirty="0"/>
              <a:t>ř</a:t>
            </a:r>
            <a:r>
              <a:rPr lang="en-US" sz="2000" dirty="0" err="1"/>
              <a:t>ádaného</a:t>
            </a:r>
            <a:r>
              <a:rPr lang="en-US" sz="2000" dirty="0"/>
              <a:t> </a:t>
            </a:r>
            <a:r>
              <a:rPr lang="en-US" sz="2000" dirty="0" err="1"/>
              <a:t>pohybu</a:t>
            </a:r>
            <a:r>
              <a:rPr lang="en-US" sz="2000" dirty="0"/>
              <a:t> </a:t>
            </a:r>
            <a:r>
              <a:rPr lang="en-US" sz="2000" dirty="0" err="1"/>
              <a:t>molekul</a:t>
            </a:r>
            <a:r>
              <a:rPr lang="en-US" sz="2000" dirty="0"/>
              <a:t>), </a:t>
            </a:r>
            <a:r>
              <a:rPr lang="en-US" sz="2000" dirty="0" err="1"/>
              <a:t>nazýváme</a:t>
            </a:r>
            <a:r>
              <a:rPr lang="en-US" sz="2000" dirty="0"/>
              <a:t> </a:t>
            </a:r>
            <a:r>
              <a:rPr lang="en-US" sz="2000" dirty="0" err="1"/>
              <a:t>tuto</a:t>
            </a:r>
            <a:r>
              <a:rPr lang="cs-CZ" sz="2000" dirty="0"/>
              <a:t> </a:t>
            </a:r>
            <a:r>
              <a:rPr lang="en-US" sz="2000" dirty="0" err="1"/>
              <a:t>zm</a:t>
            </a:r>
            <a:r>
              <a:rPr lang="cs-CZ" sz="2000" dirty="0"/>
              <a:t>ě</a:t>
            </a:r>
            <a:r>
              <a:rPr lang="en-US" sz="2000" dirty="0"/>
              <a:t>nu </a:t>
            </a:r>
            <a:r>
              <a:rPr lang="en-US" sz="2000" dirty="0" err="1"/>
              <a:t>energie</a:t>
            </a:r>
            <a:r>
              <a:rPr lang="en-US" sz="2000" dirty="0"/>
              <a:t> </a:t>
            </a:r>
            <a:r>
              <a:rPr lang="en-US" sz="2000" dirty="0" err="1"/>
              <a:t>vym</a:t>
            </a:r>
            <a:r>
              <a:rPr lang="cs-CZ" sz="2000" dirty="0"/>
              <a:t>ě</a:t>
            </a:r>
            <a:r>
              <a:rPr lang="en-US" sz="2000" dirty="0"/>
              <a:t>n</a:t>
            </a:r>
            <a:r>
              <a:rPr lang="cs-CZ" sz="2000" dirty="0"/>
              <a:t>ě</a:t>
            </a:r>
            <a:r>
              <a:rPr lang="en-US" sz="2000" dirty="0" err="1"/>
              <a:t>ným</a:t>
            </a:r>
            <a:r>
              <a:rPr lang="en-US" sz="2000" dirty="0"/>
              <a:t> </a:t>
            </a:r>
            <a:r>
              <a:rPr lang="en-US" sz="2000" dirty="0" err="1"/>
              <a:t>teplem</a:t>
            </a:r>
            <a:r>
              <a:rPr lang="en-US" sz="2000" dirty="0"/>
              <a:t>.</a:t>
            </a:r>
            <a:endParaRPr lang="cs-CZ" sz="2000" dirty="0"/>
          </a:p>
          <a:p>
            <a:pPr algn="just"/>
            <a:endParaRPr lang="cs-CZ" sz="800" dirty="0"/>
          </a:p>
          <a:p>
            <a:pPr algn="just"/>
            <a:r>
              <a:rPr lang="en-US" sz="2000" u="sng" dirty="0" err="1"/>
              <a:t>Teplo</a:t>
            </a:r>
            <a:r>
              <a:rPr lang="en-US" sz="2000" u="sng" dirty="0"/>
              <a:t> </a:t>
            </a:r>
            <a:r>
              <a:rPr lang="en-US" sz="2000" u="sng" dirty="0" err="1"/>
              <a:t>závisí</a:t>
            </a:r>
            <a:r>
              <a:rPr lang="en-US" sz="2000" u="sng" dirty="0"/>
              <a:t> v </a:t>
            </a:r>
            <a:r>
              <a:rPr lang="en-US" sz="2000" u="sng" dirty="0" err="1"/>
              <a:t>obecném</a:t>
            </a:r>
            <a:r>
              <a:rPr lang="en-US" sz="2000" u="sng" dirty="0"/>
              <a:t> p</a:t>
            </a:r>
            <a:r>
              <a:rPr lang="cs-CZ" sz="2000" u="sng" dirty="0"/>
              <a:t>ř</a:t>
            </a:r>
            <a:r>
              <a:rPr lang="en-US" sz="2000" u="sng" dirty="0" err="1"/>
              <a:t>ípad</a:t>
            </a:r>
            <a:r>
              <a:rPr lang="cs-CZ" sz="2000" u="sng" dirty="0"/>
              <a:t>ě</a:t>
            </a:r>
            <a:r>
              <a:rPr lang="en-US" sz="2000" u="sng" dirty="0"/>
              <a:t> </a:t>
            </a:r>
            <a:r>
              <a:rPr lang="en-US" sz="2000" u="sng" dirty="0" err="1"/>
              <a:t>nejen</a:t>
            </a:r>
            <a:r>
              <a:rPr lang="en-US" sz="2000" u="sng" dirty="0"/>
              <a:t> </a:t>
            </a:r>
            <a:r>
              <a:rPr lang="en-US" sz="2000" u="sng" dirty="0" err="1"/>
              <a:t>na</a:t>
            </a:r>
            <a:r>
              <a:rPr lang="en-US" sz="2000" u="sng" dirty="0"/>
              <a:t> po</a:t>
            </a:r>
            <a:r>
              <a:rPr lang="cs-CZ" sz="2000" u="sng" dirty="0"/>
              <a:t>č</a:t>
            </a:r>
            <a:r>
              <a:rPr lang="en-US" sz="2000" u="sng" dirty="0" err="1"/>
              <a:t>áte</a:t>
            </a:r>
            <a:r>
              <a:rPr lang="cs-CZ" sz="2000" u="sng" dirty="0"/>
              <a:t>č</a:t>
            </a:r>
            <a:r>
              <a:rPr lang="en-US" sz="2000" u="sng" dirty="0" err="1"/>
              <a:t>ním</a:t>
            </a:r>
            <a:r>
              <a:rPr lang="en-US" sz="2000" u="sng" dirty="0"/>
              <a:t> a </a:t>
            </a:r>
            <a:r>
              <a:rPr lang="en-US" sz="2000" u="sng" dirty="0" err="1"/>
              <a:t>kone</a:t>
            </a:r>
            <a:r>
              <a:rPr lang="cs-CZ" sz="2000" u="sng" dirty="0"/>
              <a:t>č</a:t>
            </a:r>
            <a:r>
              <a:rPr lang="en-US" sz="2000" u="sng" dirty="0" err="1"/>
              <a:t>ném</a:t>
            </a:r>
            <a:r>
              <a:rPr lang="en-US" sz="2000" u="sng" dirty="0"/>
              <a:t> </a:t>
            </a:r>
            <a:r>
              <a:rPr lang="en-US" sz="2000" u="sng" dirty="0" err="1"/>
              <a:t>stavu</a:t>
            </a:r>
            <a:r>
              <a:rPr lang="en-US" sz="2000" u="sng" dirty="0"/>
              <a:t>, ale </a:t>
            </a:r>
            <a:r>
              <a:rPr lang="en-US" sz="2000" u="sng" dirty="0" err="1"/>
              <a:t>té</a:t>
            </a:r>
            <a:r>
              <a:rPr lang="cs-CZ" sz="2000" u="sng" dirty="0"/>
              <a:t>ž</a:t>
            </a:r>
            <a:r>
              <a:rPr lang="en-US" sz="2000" u="sng" dirty="0"/>
              <a:t> </a:t>
            </a:r>
            <a:r>
              <a:rPr lang="en-US" sz="2000" u="sng" dirty="0" err="1"/>
              <a:t>na</a:t>
            </a:r>
            <a:r>
              <a:rPr lang="cs-CZ" sz="2000" u="sng" dirty="0"/>
              <a:t> </a:t>
            </a:r>
            <a:r>
              <a:rPr lang="en-US" sz="2000" u="sng" dirty="0" err="1"/>
              <a:t>cest</a:t>
            </a:r>
            <a:r>
              <a:rPr lang="cs-CZ" sz="2000" u="sng" dirty="0"/>
              <a:t>ě</a:t>
            </a:r>
            <a:r>
              <a:rPr lang="en-US" sz="2000" u="sng" dirty="0"/>
              <a:t> </a:t>
            </a:r>
            <a:r>
              <a:rPr lang="en-US" sz="2000" u="sng" dirty="0" err="1"/>
              <a:t>oba</a:t>
            </a:r>
            <a:r>
              <a:rPr lang="en-US" sz="2000" u="sng" dirty="0"/>
              <a:t> </a:t>
            </a:r>
            <a:r>
              <a:rPr lang="en-US" sz="2000" u="sng" dirty="0" err="1"/>
              <a:t>stavy</a:t>
            </a:r>
            <a:r>
              <a:rPr lang="en-US" sz="2000" u="sng" dirty="0"/>
              <a:t> </a:t>
            </a:r>
            <a:r>
              <a:rPr lang="en-US" sz="2000" u="sng" dirty="0" err="1"/>
              <a:t>spojující</a:t>
            </a:r>
            <a:r>
              <a:rPr lang="en-US" sz="2000" u="sng" dirty="0"/>
              <a:t>. </a:t>
            </a:r>
            <a:r>
              <a:rPr lang="en-US" sz="2000" u="sng" dirty="0" err="1"/>
              <a:t>Nemá</a:t>
            </a:r>
            <a:r>
              <a:rPr lang="en-US" sz="2000" u="sng" dirty="0"/>
              <a:t> </a:t>
            </a:r>
            <a:r>
              <a:rPr lang="en-US" sz="2000" u="sng" dirty="0" err="1"/>
              <a:t>tedy</a:t>
            </a:r>
            <a:r>
              <a:rPr lang="en-US" sz="2000" u="sng" dirty="0"/>
              <a:t> </a:t>
            </a:r>
            <a:r>
              <a:rPr lang="en-US" sz="2000" u="sng" dirty="0" err="1"/>
              <a:t>totální</a:t>
            </a:r>
            <a:r>
              <a:rPr lang="en-US" sz="2000" u="sng" dirty="0"/>
              <a:t> </a:t>
            </a:r>
            <a:r>
              <a:rPr lang="en-US" sz="2000" u="sng" dirty="0" err="1"/>
              <a:t>diferenciál</a:t>
            </a:r>
            <a:r>
              <a:rPr lang="en-US" sz="2000" dirty="0"/>
              <a:t>. </a:t>
            </a:r>
            <a:r>
              <a:rPr lang="en-US" sz="2000" dirty="0" err="1"/>
              <a:t>Teplo</a:t>
            </a:r>
            <a:r>
              <a:rPr lang="en-US" sz="2000" dirty="0"/>
              <a:t> p</a:t>
            </a:r>
            <a:r>
              <a:rPr lang="cs-CZ" sz="2000" dirty="0"/>
              <a:t>ř</a:t>
            </a:r>
            <a:r>
              <a:rPr lang="en-US" sz="2000" dirty="0" err="1"/>
              <a:t>edávané</a:t>
            </a:r>
            <a:r>
              <a:rPr lang="en-US" sz="2000" dirty="0"/>
              <a:t> </a:t>
            </a:r>
            <a:r>
              <a:rPr lang="en-US" sz="2000" dirty="0" err="1"/>
              <a:t>systémem</a:t>
            </a:r>
            <a:r>
              <a:rPr lang="en-US" sz="2000" dirty="0"/>
              <a:t> do </a:t>
            </a:r>
            <a:r>
              <a:rPr lang="en-US" sz="2000" dirty="0" err="1"/>
              <a:t>okolí</a:t>
            </a:r>
            <a:r>
              <a:rPr lang="en-US" sz="2000" dirty="0"/>
              <a:t> </a:t>
            </a:r>
            <a:r>
              <a:rPr lang="en-US" sz="2000" dirty="0" err="1"/>
              <a:t>má</a:t>
            </a:r>
            <a:r>
              <a:rPr lang="en-US" sz="2000" dirty="0"/>
              <a:t> </a:t>
            </a:r>
            <a:r>
              <a:rPr lang="en-US" sz="2000" dirty="0" err="1"/>
              <a:t>zápornou</a:t>
            </a:r>
            <a:r>
              <a:rPr lang="en-US" sz="2000" dirty="0"/>
              <a:t> </a:t>
            </a:r>
            <a:r>
              <a:rPr lang="en-US" sz="2000" dirty="0" err="1"/>
              <a:t>hodnotu</a:t>
            </a:r>
            <a:r>
              <a:rPr lang="en-US" sz="2000" dirty="0"/>
              <a:t> a </a:t>
            </a:r>
            <a:r>
              <a:rPr lang="en-US" sz="2000" dirty="0" err="1"/>
              <a:t>teplo</a:t>
            </a:r>
            <a:r>
              <a:rPr lang="en-US" sz="2000" dirty="0"/>
              <a:t> p</a:t>
            </a:r>
            <a:r>
              <a:rPr lang="cs-CZ" sz="2000" dirty="0"/>
              <a:t>ř</a:t>
            </a:r>
            <a:r>
              <a:rPr lang="en-US" sz="2000" dirty="0" err="1"/>
              <a:t>ijaté</a:t>
            </a:r>
            <a:r>
              <a:rPr lang="en-US" sz="2000" dirty="0"/>
              <a:t> z </a:t>
            </a:r>
            <a:r>
              <a:rPr lang="en-US" sz="2000" dirty="0" err="1"/>
              <a:t>okolí</a:t>
            </a:r>
            <a:r>
              <a:rPr lang="cs-CZ" sz="2000" dirty="0"/>
              <a:t> </a:t>
            </a:r>
            <a:r>
              <a:rPr lang="en-US" sz="2000" dirty="0"/>
              <a:t>do </a:t>
            </a:r>
            <a:r>
              <a:rPr lang="en-US" sz="2000" dirty="0" err="1"/>
              <a:t>systému</a:t>
            </a:r>
            <a:r>
              <a:rPr lang="en-US" sz="2000" dirty="0"/>
              <a:t> je </a:t>
            </a:r>
            <a:r>
              <a:rPr lang="en-US" sz="2000" dirty="0" err="1"/>
              <a:t>kladné</a:t>
            </a:r>
            <a:r>
              <a:rPr lang="en-US" sz="2000" dirty="0"/>
              <a:t>.</a:t>
            </a:r>
          </a:p>
          <a:p>
            <a:pPr algn="just"/>
            <a:endParaRPr lang="en-US" sz="2000" dirty="0"/>
          </a:p>
        </p:txBody>
      </p:sp>
      <p:pic>
        <p:nvPicPr>
          <p:cNvPr id="5" name="Obrázek 4">
            <a:extLst>
              <a:ext uri="{FF2B5EF4-FFF2-40B4-BE49-F238E27FC236}">
                <a16:creationId xmlns:a16="http://schemas.microsoft.com/office/drawing/2014/main" id="{00816A81-DED3-4CBE-8641-61E34103EF19}"/>
              </a:ext>
            </a:extLst>
          </p:cNvPr>
          <p:cNvPicPr>
            <a:picLocks noChangeAspect="1"/>
          </p:cNvPicPr>
          <p:nvPr/>
        </p:nvPicPr>
        <p:blipFill>
          <a:blip r:embed="rId3"/>
          <a:stretch>
            <a:fillRect/>
          </a:stretch>
        </p:blipFill>
        <p:spPr>
          <a:xfrm>
            <a:off x="6150760" y="2821322"/>
            <a:ext cx="2815892" cy="3878890"/>
          </a:xfrm>
          <a:prstGeom prst="rect">
            <a:avLst/>
          </a:prstGeom>
        </p:spPr>
      </p:pic>
      <p:sp>
        <p:nvSpPr>
          <p:cNvPr id="6" name="TextovéPole 5">
            <a:extLst>
              <a:ext uri="{FF2B5EF4-FFF2-40B4-BE49-F238E27FC236}">
                <a16:creationId xmlns:a16="http://schemas.microsoft.com/office/drawing/2014/main" id="{CC1AC831-07B1-4193-9779-81C14216A5B2}"/>
              </a:ext>
            </a:extLst>
          </p:cNvPr>
          <p:cNvSpPr txBox="1"/>
          <p:nvPr/>
        </p:nvSpPr>
        <p:spPr>
          <a:xfrm>
            <a:off x="314927" y="5684549"/>
            <a:ext cx="5805280" cy="1015663"/>
          </a:xfrm>
          <a:prstGeom prst="rect">
            <a:avLst/>
          </a:prstGeom>
          <a:noFill/>
        </p:spPr>
        <p:txBody>
          <a:bodyPr wrap="square" rtlCol="0">
            <a:spAutoFit/>
          </a:bodyPr>
          <a:lstStyle/>
          <a:p>
            <a:pPr algn="just"/>
            <a:r>
              <a:rPr lang="cs-CZ" sz="2000" b="1" dirty="0"/>
              <a:t>Tepelný ekvivalent mechanické práce: </a:t>
            </a:r>
            <a:r>
              <a:rPr lang="cs-CZ" sz="2000" dirty="0"/>
              <a:t>počet jednotek mechanické práce nebo energie </a:t>
            </a:r>
            <a:r>
              <a:rPr lang="cs-CZ" sz="2000" dirty="0" err="1"/>
              <a:t>energy</a:t>
            </a:r>
            <a:r>
              <a:rPr lang="cs-CZ" sz="2000" dirty="0"/>
              <a:t> odpovídající tepelné jednotce 4,1858 J (= 1 </a:t>
            </a:r>
            <a:r>
              <a:rPr lang="cs-CZ" sz="2000" dirty="0" err="1"/>
              <a:t>cal</a:t>
            </a:r>
            <a:r>
              <a:rPr lang="cs-CZ" sz="2000" dirty="0"/>
              <a:t>).</a:t>
            </a:r>
            <a:endParaRPr lang="en-US" sz="2000" dirty="0"/>
          </a:p>
        </p:txBody>
      </p:sp>
      <p:sp>
        <p:nvSpPr>
          <p:cNvPr id="10" name="TextovéPole 9">
            <a:extLst>
              <a:ext uri="{FF2B5EF4-FFF2-40B4-BE49-F238E27FC236}">
                <a16:creationId xmlns:a16="http://schemas.microsoft.com/office/drawing/2014/main" id="{84A8C5EF-AD97-4F58-85C0-738D93937B33}"/>
              </a:ext>
            </a:extLst>
          </p:cNvPr>
          <p:cNvSpPr txBox="1"/>
          <p:nvPr/>
        </p:nvSpPr>
        <p:spPr>
          <a:xfrm>
            <a:off x="234358" y="3225041"/>
            <a:ext cx="1509536" cy="2246769"/>
          </a:xfrm>
          <a:prstGeom prst="rect">
            <a:avLst/>
          </a:prstGeom>
          <a:noFill/>
        </p:spPr>
        <p:txBody>
          <a:bodyPr wrap="square" rtlCol="0">
            <a:spAutoFit/>
          </a:bodyPr>
          <a:lstStyle/>
          <a:p>
            <a:pPr algn="r"/>
            <a:r>
              <a:rPr lang="en-US" sz="2000" b="1" dirty="0"/>
              <a:t>Sd</a:t>
            </a:r>
            <a:r>
              <a:rPr lang="cs-CZ" sz="2000" b="1" dirty="0"/>
              <a:t>í</a:t>
            </a:r>
            <a:r>
              <a:rPr lang="en-US" sz="2000" b="1" dirty="0" err="1"/>
              <a:t>len</a:t>
            </a:r>
            <a:r>
              <a:rPr lang="cs-CZ" sz="2000" b="1" dirty="0"/>
              <a:t>í</a:t>
            </a:r>
            <a:r>
              <a:rPr lang="en-US" sz="2000" b="1" dirty="0"/>
              <a:t> </a:t>
            </a:r>
            <a:r>
              <a:rPr lang="en-US" sz="2000" b="1" dirty="0" err="1"/>
              <a:t>tepla</a:t>
            </a:r>
            <a:endParaRPr lang="cs-CZ" sz="2000" b="1" dirty="0"/>
          </a:p>
          <a:p>
            <a:pPr algn="r"/>
            <a:r>
              <a:rPr lang="cs-CZ" sz="2000" dirty="0"/>
              <a:t>     </a:t>
            </a:r>
            <a:r>
              <a:rPr lang="cs-CZ" sz="2000" i="1" dirty="0"/>
              <a:t>konvekcí</a:t>
            </a:r>
            <a:r>
              <a:rPr lang="cs-CZ" sz="2000" dirty="0"/>
              <a:t> (prouděním)</a:t>
            </a:r>
          </a:p>
          <a:p>
            <a:pPr algn="r"/>
            <a:r>
              <a:rPr lang="cs-CZ" sz="2000" dirty="0"/>
              <a:t>     </a:t>
            </a:r>
            <a:r>
              <a:rPr lang="cs-CZ" sz="2000" i="1" dirty="0"/>
              <a:t>kondukcí</a:t>
            </a:r>
            <a:r>
              <a:rPr lang="cs-CZ" sz="2000" dirty="0"/>
              <a:t> (vedením)</a:t>
            </a:r>
          </a:p>
          <a:p>
            <a:pPr algn="r"/>
            <a:r>
              <a:rPr lang="cs-CZ" sz="2000" dirty="0"/>
              <a:t>     </a:t>
            </a:r>
            <a:r>
              <a:rPr lang="cs-CZ" sz="2000" i="1" dirty="0"/>
              <a:t>radiací</a:t>
            </a:r>
            <a:r>
              <a:rPr lang="cs-CZ" sz="2000" dirty="0"/>
              <a:t> (zářením)</a:t>
            </a:r>
            <a:endParaRPr lang="en-US" sz="2000" dirty="0"/>
          </a:p>
        </p:txBody>
      </p:sp>
    </p:spTree>
    <p:extLst>
      <p:ext uri="{BB962C8B-B14F-4D97-AF65-F5344CB8AC3E}">
        <p14:creationId xmlns:p14="http://schemas.microsoft.com/office/powerpoint/2010/main" val="1418469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461B3-5E42-4D75-9DA6-CB134288476B}"/>
              </a:ext>
            </a:extLst>
          </p:cNvPr>
          <p:cNvSpPr>
            <a:spLocks noGrp="1"/>
          </p:cNvSpPr>
          <p:nvPr>
            <p:ph type="title"/>
          </p:nvPr>
        </p:nvSpPr>
        <p:spPr>
          <a:xfrm>
            <a:off x="227116" y="215885"/>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sp>
        <p:nvSpPr>
          <p:cNvPr id="4" name="Obdélník 3">
            <a:extLst>
              <a:ext uri="{FF2B5EF4-FFF2-40B4-BE49-F238E27FC236}">
                <a16:creationId xmlns:a16="http://schemas.microsoft.com/office/drawing/2014/main" id="{4F9E4AAD-BCE4-430B-88EF-F2658A8B3AC0}"/>
              </a:ext>
            </a:extLst>
          </p:cNvPr>
          <p:cNvSpPr/>
          <p:nvPr/>
        </p:nvSpPr>
        <p:spPr>
          <a:xfrm>
            <a:off x="312841" y="1286803"/>
            <a:ext cx="4959626" cy="5386090"/>
          </a:xfrm>
          <a:prstGeom prst="rect">
            <a:avLst/>
          </a:prstGeom>
        </p:spPr>
        <p:txBody>
          <a:bodyPr wrap="square">
            <a:spAutoFit/>
          </a:bodyPr>
          <a:lstStyle/>
          <a:p>
            <a:r>
              <a:rPr lang="cs-CZ" sz="2000" b="1" dirty="0"/>
              <a:t>Elektrická energie</a:t>
            </a:r>
          </a:p>
          <a:p>
            <a:endParaRPr lang="cs-CZ" sz="800" dirty="0"/>
          </a:p>
          <a:p>
            <a:r>
              <a:rPr lang="cs-CZ" sz="2000" b="1" i="1" dirty="0"/>
              <a:t>Odporový ohřev</a:t>
            </a:r>
          </a:p>
          <a:p>
            <a:r>
              <a:rPr lang="cs-CZ" sz="2000" dirty="0"/>
              <a:t>   V</a:t>
            </a:r>
            <a:r>
              <a:rPr lang="en-US" sz="2000" dirty="0" err="1"/>
              <a:t>odič</a:t>
            </a:r>
            <a:r>
              <a:rPr lang="cs-CZ" sz="2000" dirty="0"/>
              <a:t> se průchodem proudu </a:t>
            </a:r>
            <a:r>
              <a:rPr lang="en-US" sz="2000" dirty="0" err="1"/>
              <a:t>zahřívá</a:t>
            </a:r>
            <a:r>
              <a:rPr lang="en-US" sz="2000" dirty="0"/>
              <a:t> a </a:t>
            </a:r>
            <a:r>
              <a:rPr lang="en-US" sz="2000" dirty="0" err="1"/>
              <a:t>uvolňuje</a:t>
            </a:r>
            <a:r>
              <a:rPr lang="en-US" sz="2000" dirty="0"/>
              <a:t> </a:t>
            </a:r>
            <a:r>
              <a:rPr lang="en-US" sz="2000" dirty="0" err="1"/>
              <a:t>teplo</a:t>
            </a:r>
            <a:r>
              <a:rPr lang="en-US" sz="2000" dirty="0"/>
              <a:t> (</a:t>
            </a:r>
            <a:r>
              <a:rPr lang="en-US" sz="2000" dirty="0" err="1"/>
              <a:t>Joulovo</a:t>
            </a:r>
            <a:r>
              <a:rPr lang="en-US" sz="2000" dirty="0"/>
              <a:t> </a:t>
            </a:r>
            <a:r>
              <a:rPr lang="en-US" sz="2000" dirty="0" err="1"/>
              <a:t>teplo</a:t>
            </a:r>
            <a:r>
              <a:rPr lang="en-US" sz="2000" dirty="0"/>
              <a:t>).</a:t>
            </a:r>
            <a:endParaRPr lang="cs-CZ" sz="2000" dirty="0"/>
          </a:p>
          <a:p>
            <a:endParaRPr lang="en-US" sz="800" dirty="0"/>
          </a:p>
          <a:p>
            <a:pPr algn="ctr"/>
            <a:r>
              <a:rPr lang="en-US" sz="2000" b="1" dirty="0"/>
              <a:t>E = </a:t>
            </a:r>
            <a:r>
              <a:rPr lang="en-US" sz="2000" b="1" dirty="0" err="1"/>
              <a:t>U·I·t</a:t>
            </a:r>
            <a:r>
              <a:rPr lang="en-US" sz="2000" b="1" dirty="0"/>
              <a:t> = R·I</a:t>
            </a:r>
            <a:r>
              <a:rPr lang="en-US" sz="2000" b="1" baseline="30000" dirty="0"/>
              <a:t>2</a:t>
            </a:r>
            <a:r>
              <a:rPr lang="en-US" sz="2000" b="1" dirty="0"/>
              <a:t>·t</a:t>
            </a:r>
          </a:p>
          <a:p>
            <a:endParaRPr lang="cs-CZ" sz="800" dirty="0"/>
          </a:p>
          <a:p>
            <a:r>
              <a:rPr lang="en-US" dirty="0"/>
              <a:t>E</a:t>
            </a:r>
            <a:r>
              <a:rPr lang="cs-CZ" dirty="0"/>
              <a:t> - </a:t>
            </a:r>
            <a:r>
              <a:rPr lang="en-US" dirty="0" err="1"/>
              <a:t>Joulovo</a:t>
            </a:r>
            <a:r>
              <a:rPr lang="en-US" dirty="0"/>
              <a:t> </a:t>
            </a:r>
            <a:r>
              <a:rPr lang="en-US" dirty="0" err="1"/>
              <a:t>teplo</a:t>
            </a:r>
            <a:r>
              <a:rPr lang="cs-CZ" dirty="0"/>
              <a:t>, </a:t>
            </a:r>
            <a:r>
              <a:rPr lang="en-US" dirty="0"/>
              <a:t>U</a:t>
            </a:r>
            <a:r>
              <a:rPr lang="cs-CZ" dirty="0"/>
              <a:t> – n</a:t>
            </a:r>
            <a:r>
              <a:rPr lang="en-US" dirty="0" err="1"/>
              <a:t>apětí</a:t>
            </a:r>
            <a:r>
              <a:rPr lang="cs-CZ" dirty="0"/>
              <a:t>, I – </a:t>
            </a:r>
            <a:r>
              <a:rPr lang="en-US" dirty="0"/>
              <a:t>proud</a:t>
            </a:r>
            <a:r>
              <a:rPr lang="cs-CZ" dirty="0"/>
              <a:t>, </a:t>
            </a:r>
            <a:r>
              <a:rPr lang="en-US" dirty="0"/>
              <a:t>R</a:t>
            </a:r>
            <a:r>
              <a:rPr lang="cs-CZ" dirty="0"/>
              <a:t> - </a:t>
            </a:r>
            <a:r>
              <a:rPr lang="en-US" dirty="0" err="1"/>
              <a:t>odpor</a:t>
            </a:r>
            <a:r>
              <a:rPr lang="en-US" dirty="0"/>
              <a:t> </a:t>
            </a:r>
            <a:r>
              <a:rPr lang="en-US" dirty="0" err="1"/>
              <a:t>vodiče</a:t>
            </a:r>
            <a:r>
              <a:rPr lang="cs-CZ" dirty="0"/>
              <a:t>, </a:t>
            </a:r>
            <a:r>
              <a:rPr lang="en-US" dirty="0"/>
              <a:t>t	</a:t>
            </a:r>
            <a:r>
              <a:rPr lang="cs-CZ" dirty="0"/>
              <a:t>- </a:t>
            </a:r>
            <a:r>
              <a:rPr lang="en-US" dirty="0" err="1"/>
              <a:t>čas</a:t>
            </a:r>
            <a:r>
              <a:rPr lang="cs-CZ" dirty="0"/>
              <a:t>.</a:t>
            </a:r>
          </a:p>
          <a:p>
            <a:endParaRPr lang="cs-CZ" sz="800" dirty="0"/>
          </a:p>
          <a:p>
            <a:r>
              <a:rPr lang="cs-CZ" sz="2000" b="1" dirty="0"/>
              <a:t>Příklady</a:t>
            </a:r>
            <a:r>
              <a:rPr lang="cs-CZ" sz="2000" dirty="0"/>
              <a:t>: žehlička, rychlovarná konvice, elektrický vařič, elektrická pec, žárovka,  …</a:t>
            </a:r>
          </a:p>
          <a:p>
            <a:endParaRPr lang="cs-CZ" dirty="0"/>
          </a:p>
          <a:p>
            <a:r>
              <a:rPr lang="cs-CZ" sz="2000" b="1" i="1" dirty="0"/>
              <a:t>Indukční ohřev</a:t>
            </a:r>
          </a:p>
          <a:p>
            <a:r>
              <a:rPr lang="cs-CZ" sz="2000" dirty="0"/>
              <a:t>     zahřívání probíhá pomocí indukovaných vířivých proudů.</a:t>
            </a:r>
          </a:p>
          <a:p>
            <a:endParaRPr lang="cs-CZ" sz="800" dirty="0"/>
          </a:p>
          <a:p>
            <a:r>
              <a:rPr lang="cs-CZ" sz="2000" b="1" dirty="0"/>
              <a:t>Příklady</a:t>
            </a:r>
            <a:r>
              <a:rPr lang="cs-CZ" sz="2000" dirty="0"/>
              <a:t>: indukční elektrický vařič + hrnec, indukční elektrická pec, …</a:t>
            </a:r>
          </a:p>
        </p:txBody>
      </p:sp>
      <p:pic>
        <p:nvPicPr>
          <p:cNvPr id="9220" name="Picture 4" descr="Související obrázek">
            <a:extLst>
              <a:ext uri="{FF2B5EF4-FFF2-40B4-BE49-F238E27FC236}">
                <a16:creationId xmlns:a16="http://schemas.microsoft.com/office/drawing/2014/main" id="{9293953E-C8E9-4FAE-AC5F-DF45BF1D0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948" y="1389153"/>
            <a:ext cx="3571875" cy="25003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indukční hrnec princip">
            <a:extLst>
              <a:ext uri="{FF2B5EF4-FFF2-40B4-BE49-F238E27FC236}">
                <a16:creationId xmlns:a16="http://schemas.microsoft.com/office/drawing/2014/main" id="{4D49E83B-9A78-4605-90F3-A23B58771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270" y="4141802"/>
            <a:ext cx="3641232" cy="2500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9C5F469-D3A5-4F46-AEFF-334A2A55C104}"/>
              </a:ext>
            </a:extLst>
          </p:cNvPr>
          <p:cNvSpPr txBox="1"/>
          <p:nvPr/>
        </p:nvSpPr>
        <p:spPr>
          <a:xfrm>
            <a:off x="227116" y="736707"/>
            <a:ext cx="6295313" cy="400110"/>
          </a:xfrm>
          <a:prstGeom prst="rect">
            <a:avLst/>
          </a:prstGeom>
          <a:noFill/>
        </p:spPr>
        <p:txBody>
          <a:bodyPr wrap="none" rtlCol="0">
            <a:spAutoFit/>
          </a:bodyPr>
          <a:lstStyle/>
          <a:p>
            <a:r>
              <a:rPr lang="cs-CZ" sz="2000" dirty="0"/>
              <a:t>P</a:t>
            </a:r>
            <a:r>
              <a:rPr lang="en-US" sz="2000" dirty="0" err="1"/>
              <a:t>řeměna</a:t>
            </a:r>
            <a:r>
              <a:rPr lang="cs-CZ" sz="2000" dirty="0"/>
              <a:t> energie na teplo bývá nazývána </a:t>
            </a:r>
            <a:r>
              <a:rPr lang="cs-CZ" sz="2000" b="1" dirty="0"/>
              <a:t>disipace energie</a:t>
            </a:r>
            <a:r>
              <a:rPr lang="en-US" sz="2000" dirty="0"/>
              <a:t>.</a:t>
            </a:r>
          </a:p>
        </p:txBody>
      </p:sp>
    </p:spTree>
    <p:extLst>
      <p:ext uri="{BB962C8B-B14F-4D97-AF65-F5344CB8AC3E}">
        <p14:creationId xmlns:p14="http://schemas.microsoft.com/office/powerpoint/2010/main" val="1942613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is figure shows a molecular model of a probe that is dragged over the surface of a substrate. The substrate is represented by a rectangular grid of small spheres, each sphere representing an atom. The probe, made up of a different grid of small spheres, is in the form of an inverted pyramid with a flattened peak and horizontal layers of atoms. The pyramid is somewhat distorted because of friction. The atomic and molecular interactions occur at the interface between the probe and the substrate. The friction, f, is parallel to the surface and in the opposite direction of the motion of the probe. ">
            <a:extLst>
              <a:ext uri="{FF2B5EF4-FFF2-40B4-BE49-F238E27FC236}">
                <a16:creationId xmlns:a16="http://schemas.microsoft.com/office/drawing/2014/main" id="{3A630629-D1BD-4FF0-80FA-7CB79737D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72" y="2640922"/>
            <a:ext cx="3438525"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114EE0F-EEDB-431C-9FDD-80E5594A25EB}"/>
              </a:ext>
            </a:extLst>
          </p:cNvPr>
          <p:cNvSpPr/>
          <p:nvPr/>
        </p:nvSpPr>
        <p:spPr>
          <a:xfrm>
            <a:off x="206014" y="1210384"/>
            <a:ext cx="5409229" cy="1631216"/>
          </a:xfrm>
          <a:prstGeom prst="rect">
            <a:avLst/>
          </a:prstGeom>
        </p:spPr>
        <p:txBody>
          <a:bodyPr wrap="square">
            <a:spAutoFit/>
          </a:bodyPr>
          <a:lstStyle/>
          <a:p>
            <a:pPr algn="just"/>
            <a:r>
              <a:rPr lang="cs-CZ" sz="2000" b="1" dirty="0"/>
              <a:t>Mechanická energie</a:t>
            </a:r>
            <a:endParaRPr lang="cs-CZ" sz="2000" dirty="0"/>
          </a:p>
          <a:p>
            <a:pPr algn="just"/>
            <a:r>
              <a:rPr lang="cs-CZ" sz="2000" dirty="0"/>
              <a:t>k přeměně mechanické práce na teplo dochází prostřednictvím tření. </a:t>
            </a:r>
          </a:p>
          <a:p>
            <a:pPr algn="just"/>
            <a:endParaRPr lang="cs-CZ" sz="2000" dirty="0"/>
          </a:p>
          <a:p>
            <a:pPr algn="just"/>
            <a:endParaRPr lang="cs-CZ" sz="2000" b="1" dirty="0"/>
          </a:p>
        </p:txBody>
      </p:sp>
      <p:sp>
        <p:nvSpPr>
          <p:cNvPr id="5" name="Nadpis 1">
            <a:extLst>
              <a:ext uri="{FF2B5EF4-FFF2-40B4-BE49-F238E27FC236}">
                <a16:creationId xmlns:a16="http://schemas.microsoft.com/office/drawing/2014/main" id="{03DF5F56-2CBF-48AB-A823-AFFFA43BBC06}"/>
              </a:ext>
            </a:extLst>
          </p:cNvPr>
          <p:cNvSpPr>
            <a:spLocks noGrp="1"/>
          </p:cNvSpPr>
          <p:nvPr>
            <p:ph type="title"/>
          </p:nvPr>
        </p:nvSpPr>
        <p:spPr>
          <a:xfrm>
            <a:off x="255091" y="186406"/>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pic>
        <p:nvPicPr>
          <p:cNvPr id="12290" name="Picture 2" descr="Výsledek obrázku pro mechanical energy heat">
            <a:extLst>
              <a:ext uri="{FF2B5EF4-FFF2-40B4-BE49-F238E27FC236}">
                <a16:creationId xmlns:a16="http://schemas.microsoft.com/office/drawing/2014/main" id="{A56340FA-E742-49F3-AB4F-F27C141C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77" y="270375"/>
            <a:ext cx="2898709" cy="18800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rozdelani ohne trenim">
            <a:extLst>
              <a:ext uri="{FF2B5EF4-FFF2-40B4-BE49-F238E27FC236}">
                <a16:creationId xmlns:a16="http://schemas.microsoft.com/office/drawing/2014/main" id="{A93FEA46-8BFD-469E-A3FD-FECFD57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277" y="4757225"/>
            <a:ext cx="2541423" cy="1691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kresadlovy zamek">
            <a:extLst>
              <a:ext uri="{FF2B5EF4-FFF2-40B4-BE49-F238E27FC236}">
                <a16:creationId xmlns:a16="http://schemas.microsoft.com/office/drawing/2014/main" id="{0E573166-9FDD-4684-BC25-25C229DB9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544" y="2053150"/>
            <a:ext cx="3087071" cy="223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7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77371B-CA7C-4A8D-A5CC-27F3B9830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375411"/>
            <a:ext cx="2686050" cy="1280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004CA4B-E9ED-4B5A-8B5C-F0660CBA97AC}"/>
              </a:ext>
            </a:extLst>
          </p:cNvPr>
          <p:cNvSpPr txBox="1"/>
          <p:nvPr/>
        </p:nvSpPr>
        <p:spPr>
          <a:xfrm>
            <a:off x="161925" y="242411"/>
            <a:ext cx="8667750" cy="923330"/>
          </a:xfrm>
          <a:prstGeom prst="rect">
            <a:avLst/>
          </a:prstGeom>
          <a:noFill/>
        </p:spPr>
        <p:txBody>
          <a:bodyPr wrap="square">
            <a:spAutoFit/>
          </a:bodyPr>
          <a:lstStyle/>
          <a:p>
            <a:r>
              <a:rPr lang="cs-CZ" dirty="0"/>
              <a:t>Koncem zápalky, na kterém je hořlavá směs rychle třeme o škrtadlo a vzniká teplo. Když je teplo, které vzniká při tření dostatečně velké, hořlavá směs vzplane. Dnes je nejběžnější teplota pro vznícení směsi okolo 100°C.</a:t>
            </a:r>
          </a:p>
        </p:txBody>
      </p:sp>
      <p:sp>
        <p:nvSpPr>
          <p:cNvPr id="5" name="Obdélník 4">
            <a:extLst>
              <a:ext uri="{FF2B5EF4-FFF2-40B4-BE49-F238E27FC236}">
                <a16:creationId xmlns:a16="http://schemas.microsoft.com/office/drawing/2014/main" id="{B190B23C-E168-49BF-B07A-B51613E5A7E1}"/>
              </a:ext>
            </a:extLst>
          </p:cNvPr>
          <p:cNvSpPr/>
          <p:nvPr/>
        </p:nvSpPr>
        <p:spPr>
          <a:xfrm>
            <a:off x="255091" y="5008171"/>
            <a:ext cx="4105098" cy="1015663"/>
          </a:xfrm>
          <a:prstGeom prst="rect">
            <a:avLst/>
          </a:prstGeom>
        </p:spPr>
        <p:txBody>
          <a:bodyPr wrap="none">
            <a:spAutoFit/>
          </a:bodyPr>
          <a:lstStyle/>
          <a:p>
            <a:r>
              <a:rPr lang="cs-CZ" sz="2000" b="1" dirty="0"/>
              <a:t>Energie záření</a:t>
            </a:r>
          </a:p>
          <a:p>
            <a:r>
              <a:rPr lang="cs-CZ" sz="2000" b="1" dirty="0"/>
              <a:t>Energie jaderná</a:t>
            </a:r>
          </a:p>
          <a:p>
            <a:r>
              <a:rPr lang="cs-CZ" sz="2000" b="1" dirty="0"/>
              <a:t>Energie chemická (exotermní reakce)</a:t>
            </a:r>
          </a:p>
        </p:txBody>
      </p:sp>
      <p:cxnSp>
        <p:nvCxnSpPr>
          <p:cNvPr id="6" name="Přímá spojnice se šipkou 5">
            <a:extLst>
              <a:ext uri="{FF2B5EF4-FFF2-40B4-BE49-F238E27FC236}">
                <a16:creationId xmlns:a16="http://schemas.microsoft.com/office/drawing/2014/main" id="{E17A7A74-9E6A-4257-A3C3-AAB6A8963F1D}"/>
              </a:ext>
            </a:extLst>
          </p:cNvPr>
          <p:cNvCxnSpPr>
            <a:cxnSpLocks/>
          </p:cNvCxnSpPr>
          <p:nvPr/>
        </p:nvCxnSpPr>
        <p:spPr>
          <a:xfrm>
            <a:off x="4360189" y="5888610"/>
            <a:ext cx="13357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Obrázek 7">
            <a:extLst>
              <a:ext uri="{FF2B5EF4-FFF2-40B4-BE49-F238E27FC236}">
                <a16:creationId xmlns:a16="http://schemas.microsoft.com/office/drawing/2014/main" id="{6D34AB8C-FA56-445A-8AAB-D139C47D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53" y="2983656"/>
            <a:ext cx="3319501" cy="1622921"/>
          </a:xfrm>
          <a:prstGeom prst="rect">
            <a:avLst/>
          </a:prstGeom>
        </p:spPr>
      </p:pic>
      <p:cxnSp>
        <p:nvCxnSpPr>
          <p:cNvPr id="9" name="Přímá spojnice se šipkou 8">
            <a:extLst>
              <a:ext uri="{FF2B5EF4-FFF2-40B4-BE49-F238E27FC236}">
                <a16:creationId xmlns:a16="http://schemas.microsoft.com/office/drawing/2014/main" id="{3E1DC247-9F84-4820-BC11-154B21503F06}"/>
              </a:ext>
            </a:extLst>
          </p:cNvPr>
          <p:cNvCxnSpPr>
            <a:cxnSpLocks/>
          </p:cNvCxnSpPr>
          <p:nvPr/>
        </p:nvCxnSpPr>
        <p:spPr>
          <a:xfrm flipV="1">
            <a:off x="2317481" y="4322564"/>
            <a:ext cx="2778394" cy="1064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Obrázek 9" descr="Obsah obrázku kreslení, podepsat&#10;&#10;Popis byl vytvořen automaticky">
            <a:extLst>
              <a:ext uri="{FF2B5EF4-FFF2-40B4-BE49-F238E27FC236}">
                <a16:creationId xmlns:a16="http://schemas.microsoft.com/office/drawing/2014/main" id="{88489703-E75E-4EF1-8C5A-F1BC7856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563" y="1292410"/>
            <a:ext cx="2938279" cy="1439756"/>
          </a:xfrm>
          <a:prstGeom prst="rect">
            <a:avLst/>
          </a:prstGeom>
        </p:spPr>
      </p:pic>
      <p:cxnSp>
        <p:nvCxnSpPr>
          <p:cNvPr id="11" name="Přímá spojnice se šipkou 10">
            <a:extLst>
              <a:ext uri="{FF2B5EF4-FFF2-40B4-BE49-F238E27FC236}">
                <a16:creationId xmlns:a16="http://schemas.microsoft.com/office/drawing/2014/main" id="{9BE66BF2-BC41-4027-AE8D-D680CAF84E5C}"/>
              </a:ext>
            </a:extLst>
          </p:cNvPr>
          <p:cNvCxnSpPr>
            <a:cxnSpLocks/>
          </p:cNvCxnSpPr>
          <p:nvPr/>
        </p:nvCxnSpPr>
        <p:spPr>
          <a:xfrm flipV="1">
            <a:off x="2028454" y="2732166"/>
            <a:ext cx="3227968" cy="226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9041FDAF-AFE2-47F4-93D1-33B5F349F6E8}"/>
              </a:ext>
            </a:extLst>
          </p:cNvPr>
          <p:cNvPicPr>
            <a:picLocks noChangeAspect="1"/>
          </p:cNvPicPr>
          <p:nvPr/>
        </p:nvPicPr>
        <p:blipFill>
          <a:blip r:embed="rId5"/>
          <a:stretch>
            <a:fillRect/>
          </a:stretch>
        </p:blipFill>
        <p:spPr>
          <a:xfrm>
            <a:off x="6084567" y="4836733"/>
            <a:ext cx="2545887" cy="1892518"/>
          </a:xfrm>
          <a:prstGeom prst="rect">
            <a:avLst/>
          </a:prstGeom>
        </p:spPr>
      </p:pic>
    </p:spTree>
    <p:extLst>
      <p:ext uri="{BB962C8B-B14F-4D97-AF65-F5344CB8AC3E}">
        <p14:creationId xmlns:p14="http://schemas.microsoft.com/office/powerpoint/2010/main" val="31884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EcoFlettner | MariGreen EN">
            <a:extLst>
              <a:ext uri="{FF2B5EF4-FFF2-40B4-BE49-F238E27FC236}">
                <a16:creationId xmlns:a16="http://schemas.microsoft.com/office/drawing/2014/main" id="{D6D24119-3DD6-40B0-9A57-3E247BBB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2" y="3171289"/>
            <a:ext cx="3114673" cy="331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050A192-E179-4FDA-B43A-8898D622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7175" y="4568042"/>
            <a:ext cx="2807575" cy="1469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AED0877-2A9C-431D-B43E-BE63AE308946}"/>
              </a:ext>
            </a:extLst>
          </p:cNvPr>
          <p:cNvSpPr txBox="1"/>
          <p:nvPr/>
        </p:nvSpPr>
        <p:spPr>
          <a:xfrm>
            <a:off x="157162" y="1081592"/>
            <a:ext cx="8829675" cy="2369880"/>
          </a:xfrm>
          <a:prstGeom prst="rect">
            <a:avLst/>
          </a:prstGeom>
          <a:noFill/>
        </p:spPr>
        <p:txBody>
          <a:bodyPr wrap="square">
            <a:spAutoFit/>
          </a:bodyPr>
          <a:lstStyle/>
          <a:p>
            <a:pPr algn="just"/>
            <a:r>
              <a:rPr lang="cs-CZ" sz="2000" b="1" dirty="0" err="1"/>
              <a:t>Flettnerův</a:t>
            </a:r>
            <a:r>
              <a:rPr lang="cs-CZ" sz="2000" b="1" dirty="0"/>
              <a:t> rotor </a:t>
            </a:r>
            <a:r>
              <a:rPr lang="cs-CZ" sz="2000" dirty="0"/>
              <a:t>je rotující válec využívající </a:t>
            </a:r>
            <a:r>
              <a:rPr lang="cs-CZ" sz="2000" dirty="0" err="1"/>
              <a:t>Magnusův</a:t>
            </a:r>
            <a:r>
              <a:rPr lang="cs-CZ" sz="2000" dirty="0"/>
              <a:t> jev. </a:t>
            </a:r>
            <a:r>
              <a:rPr lang="cs-CZ" sz="2000" dirty="0" err="1"/>
              <a:t>Magnusův</a:t>
            </a:r>
            <a:r>
              <a:rPr lang="cs-CZ" sz="2000" dirty="0"/>
              <a:t> jev spočívá v rozdílném tlaku proudícího plynu na protilehlých stranách rotujícího tělesa. Boční vítr, který obtéká rotující </a:t>
            </a:r>
            <a:r>
              <a:rPr lang="cs-CZ" sz="2000" dirty="0" err="1"/>
              <a:t>Flettnerovy</a:t>
            </a:r>
            <a:r>
              <a:rPr lang="cs-CZ" sz="2000" dirty="0"/>
              <a:t> válce, vytváří při správném směru otáčení podtlak na přední straně válce, díky čemuž se loď pohybuje dopředu. </a:t>
            </a:r>
          </a:p>
          <a:p>
            <a:pPr algn="just"/>
            <a:endParaRPr lang="cs-CZ" sz="800" dirty="0"/>
          </a:p>
          <a:p>
            <a:pPr algn="just"/>
            <a:r>
              <a:rPr lang="cs-CZ" sz="2000" dirty="0"/>
              <a:t>Výhodou tudíž má být jednoduchost ovládání oproti plachtám, a zároveň využití menších motorů k rotaci válců, než by bylo třeba k samotnému pohonu lodi lodním šroubem.</a:t>
            </a:r>
          </a:p>
        </p:txBody>
      </p:sp>
      <p:pic>
        <p:nvPicPr>
          <p:cNvPr id="5124" name="Picture 4">
            <a:extLst>
              <a:ext uri="{FF2B5EF4-FFF2-40B4-BE49-F238E27FC236}">
                <a16:creationId xmlns:a16="http://schemas.microsoft.com/office/drawing/2014/main" id="{A99D6352-AA68-46DE-AF3E-0AE2D727B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3" y="4120903"/>
            <a:ext cx="3275409" cy="2363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18F5C459-8170-4C67-AB1F-254417E84598}"/>
              </a:ext>
            </a:extLst>
          </p:cNvPr>
          <p:cNvSpPr txBox="1"/>
          <p:nvPr/>
        </p:nvSpPr>
        <p:spPr>
          <a:xfrm>
            <a:off x="228600" y="285211"/>
            <a:ext cx="4572000" cy="461665"/>
          </a:xfrm>
          <a:prstGeom prst="rect">
            <a:avLst/>
          </a:prstGeom>
          <a:noFill/>
        </p:spPr>
        <p:txBody>
          <a:bodyPr wrap="square">
            <a:spAutoFit/>
          </a:bodyPr>
          <a:lstStyle/>
          <a:p>
            <a:r>
              <a:rPr lang="cs-CZ" sz="2400" b="1" dirty="0" err="1"/>
              <a:t>Flettnerův</a:t>
            </a:r>
            <a:r>
              <a:rPr lang="cs-CZ" sz="2400" b="1" dirty="0"/>
              <a:t> rotor </a:t>
            </a:r>
            <a:endParaRPr lang="cs-CZ" sz="2400" dirty="0"/>
          </a:p>
        </p:txBody>
      </p:sp>
    </p:spTree>
    <p:extLst>
      <p:ext uri="{BB962C8B-B14F-4D97-AF65-F5344CB8AC3E}">
        <p14:creationId xmlns:p14="http://schemas.microsoft.com/office/powerpoint/2010/main" val="13523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1EEFE3-3D27-4E72-B870-C7778350F1A9}"/>
              </a:ext>
            </a:extLst>
          </p:cNvPr>
          <p:cNvSpPr/>
          <p:nvPr/>
        </p:nvSpPr>
        <p:spPr>
          <a:xfrm>
            <a:off x="372717" y="258901"/>
            <a:ext cx="8552208" cy="2954655"/>
          </a:xfrm>
          <a:prstGeom prst="rect">
            <a:avLst/>
          </a:prstGeom>
        </p:spPr>
        <p:txBody>
          <a:bodyPr wrap="square">
            <a:spAutoFit/>
          </a:bodyPr>
          <a:lstStyle/>
          <a:p>
            <a:r>
              <a:rPr lang="en-US" sz="2000" b="1" dirty="0">
                <a:solidFill>
                  <a:srgbClr val="000000"/>
                </a:solidFill>
              </a:rPr>
              <a:t>P</a:t>
            </a:r>
            <a:r>
              <a:rPr lang="cs-CZ" sz="2000" b="1" dirty="0">
                <a:solidFill>
                  <a:srgbClr val="000000"/>
                </a:solidFill>
              </a:rPr>
              <a:t>ří</a:t>
            </a:r>
            <a:r>
              <a:rPr lang="en-US" sz="2000" b="1" dirty="0" err="1">
                <a:solidFill>
                  <a:srgbClr val="000000"/>
                </a:solidFill>
              </a:rPr>
              <a:t>klad</a:t>
            </a:r>
            <a:r>
              <a:rPr lang="cs-CZ" sz="2000" b="1" dirty="0">
                <a:solidFill>
                  <a:srgbClr val="000000"/>
                </a:solidFill>
              </a:rPr>
              <a:t>:</a:t>
            </a:r>
            <a:endParaRPr lang="en-US" sz="2000" b="1" dirty="0">
              <a:solidFill>
                <a:srgbClr val="000000"/>
              </a:solidFill>
            </a:endParaRPr>
          </a:p>
          <a:p>
            <a:pPr algn="just"/>
            <a:endParaRPr lang="cs-CZ" sz="2000" dirty="0">
              <a:solidFill>
                <a:srgbClr val="000000"/>
              </a:solidFill>
            </a:endParaRPr>
          </a:p>
          <a:p>
            <a:pPr algn="just"/>
            <a:r>
              <a:rPr lang="cs-CZ" sz="2000" dirty="0">
                <a:solidFill>
                  <a:srgbClr val="000000"/>
                </a:solidFill>
              </a:rPr>
              <a:t>  </a:t>
            </a:r>
            <a:r>
              <a:rPr lang="en-US" sz="2000" dirty="0" err="1">
                <a:solidFill>
                  <a:srgbClr val="000000"/>
                </a:solidFill>
              </a:rPr>
              <a:t>Vlak</a:t>
            </a:r>
            <a:r>
              <a:rPr lang="en-US" sz="2000" dirty="0">
                <a:solidFill>
                  <a:srgbClr val="000000"/>
                </a:solidFill>
              </a:rPr>
              <a:t> o </a:t>
            </a:r>
            <a:r>
              <a:rPr lang="en-US" sz="2000" dirty="0" err="1">
                <a:solidFill>
                  <a:srgbClr val="000000"/>
                </a:solidFill>
              </a:rPr>
              <a:t>hmotnosti</a:t>
            </a:r>
            <a:r>
              <a:rPr lang="en-US" sz="2000" dirty="0">
                <a:solidFill>
                  <a:srgbClr val="000000"/>
                </a:solidFill>
              </a:rPr>
              <a:t> 500 t, </a:t>
            </a:r>
            <a:r>
              <a:rPr lang="en-US" sz="2000" dirty="0" err="1">
                <a:solidFill>
                  <a:srgbClr val="000000"/>
                </a:solidFill>
              </a:rPr>
              <a:t>jedoucí</a:t>
            </a:r>
            <a:r>
              <a:rPr lang="en-US" sz="2000" dirty="0">
                <a:solidFill>
                  <a:srgbClr val="000000"/>
                </a:solidFill>
              </a:rPr>
              <a:t> </a:t>
            </a:r>
            <a:r>
              <a:rPr lang="en-US" sz="2000" dirty="0" err="1">
                <a:solidFill>
                  <a:srgbClr val="000000"/>
                </a:solidFill>
              </a:rPr>
              <a:t>rychlostí</a:t>
            </a:r>
            <a:r>
              <a:rPr lang="en-US" sz="2000" dirty="0">
                <a:solidFill>
                  <a:srgbClr val="000000"/>
                </a:solidFill>
              </a:rPr>
              <a:t> 72 km</a:t>
            </a:r>
            <a:r>
              <a:rPr lang="cs-CZ" sz="2000" dirty="0">
                <a:solidFill>
                  <a:srgbClr val="000000"/>
                </a:solidFill>
              </a:rPr>
              <a:t>.</a:t>
            </a:r>
            <a:r>
              <a:rPr lang="en-US" sz="2000" dirty="0">
                <a:solidFill>
                  <a:srgbClr val="000000"/>
                </a:solidFill>
              </a:rPr>
              <a:t>h</a:t>
            </a:r>
            <a:r>
              <a:rPr lang="en-US" sz="2000" baseline="30000" dirty="0">
                <a:solidFill>
                  <a:srgbClr val="000000"/>
                </a:solidFill>
              </a:rPr>
              <a:t>−1</a:t>
            </a:r>
            <a:r>
              <a:rPr lang="en-US" sz="2000" dirty="0">
                <a:solidFill>
                  <a:srgbClr val="000000"/>
                </a:solidFill>
              </a:rPr>
              <a:t>, </a:t>
            </a:r>
            <a:r>
              <a:rPr lang="en-US" sz="2000" dirty="0" err="1">
                <a:solidFill>
                  <a:srgbClr val="000000"/>
                </a:solidFill>
              </a:rPr>
              <a:t>byl</a:t>
            </a:r>
            <a:r>
              <a:rPr lang="en-US" sz="2000" dirty="0">
                <a:solidFill>
                  <a:srgbClr val="000000"/>
                </a:solidFill>
              </a:rPr>
              <a:t> </a:t>
            </a:r>
            <a:r>
              <a:rPr lang="en-US" sz="2000" dirty="0" err="1">
                <a:solidFill>
                  <a:srgbClr val="000000"/>
                </a:solidFill>
              </a:rPr>
              <a:t>brzděním</a:t>
            </a:r>
            <a:r>
              <a:rPr lang="en-US" sz="2000" dirty="0">
                <a:solidFill>
                  <a:srgbClr val="000000"/>
                </a:solidFill>
              </a:rPr>
              <a:t> </a:t>
            </a:r>
            <a:r>
              <a:rPr lang="en-US" sz="2000" dirty="0" err="1">
                <a:solidFill>
                  <a:srgbClr val="000000"/>
                </a:solidFill>
              </a:rPr>
              <a:t>zastaven</a:t>
            </a:r>
            <a:r>
              <a:rPr lang="en-US" sz="2000" dirty="0">
                <a:solidFill>
                  <a:srgbClr val="000000"/>
                </a:solidFill>
              </a:rPr>
              <a:t> za </a:t>
            </a:r>
            <a:r>
              <a:rPr lang="en-US" sz="2000" dirty="0" err="1">
                <a:solidFill>
                  <a:srgbClr val="000000"/>
                </a:solidFill>
              </a:rPr>
              <a:t>dobu</a:t>
            </a:r>
            <a:r>
              <a:rPr lang="en-US" sz="2000" dirty="0">
                <a:solidFill>
                  <a:srgbClr val="000000"/>
                </a:solidFill>
              </a:rPr>
              <a:t> 20 s. </a:t>
            </a:r>
            <a:r>
              <a:rPr lang="en-US" sz="2000" dirty="0" err="1">
                <a:solidFill>
                  <a:srgbClr val="000000"/>
                </a:solidFill>
              </a:rPr>
              <a:t>Jaké</a:t>
            </a:r>
            <a:r>
              <a:rPr lang="en-US" sz="2000" dirty="0">
                <a:solidFill>
                  <a:srgbClr val="000000"/>
                </a:solidFill>
              </a:rPr>
              <a:t> </a:t>
            </a:r>
            <a:r>
              <a:rPr lang="en-US" sz="2000" dirty="0" err="1">
                <a:solidFill>
                  <a:srgbClr val="000000"/>
                </a:solidFill>
              </a:rPr>
              <a:t>teplo</a:t>
            </a:r>
            <a:r>
              <a:rPr lang="en-US" sz="2000" dirty="0">
                <a:solidFill>
                  <a:srgbClr val="000000"/>
                </a:solidFill>
              </a:rPr>
              <a:t> </a:t>
            </a:r>
            <a:r>
              <a:rPr lang="en-US" sz="2000" dirty="0" err="1">
                <a:solidFill>
                  <a:srgbClr val="000000"/>
                </a:solidFill>
              </a:rPr>
              <a:t>vzniklo</a:t>
            </a:r>
            <a:r>
              <a:rPr lang="en-US" sz="2000" dirty="0">
                <a:solidFill>
                  <a:srgbClr val="000000"/>
                </a:solidFill>
              </a:rPr>
              <a:t> </a:t>
            </a:r>
            <a:r>
              <a:rPr lang="en-US" sz="2000" dirty="0" err="1">
                <a:solidFill>
                  <a:srgbClr val="000000"/>
                </a:solidFill>
              </a:rPr>
              <a:t>při</a:t>
            </a:r>
            <a:r>
              <a:rPr lang="en-US" sz="2000" dirty="0">
                <a:solidFill>
                  <a:srgbClr val="000000"/>
                </a:solidFill>
              </a:rPr>
              <a:t> </a:t>
            </a:r>
            <a:r>
              <a:rPr lang="en-US" sz="2000" dirty="0" err="1">
                <a:solidFill>
                  <a:srgbClr val="000000"/>
                </a:solidFill>
              </a:rPr>
              <a:t>brzdění</a:t>
            </a:r>
            <a:r>
              <a:rPr lang="en-US" sz="2000" dirty="0">
                <a:solidFill>
                  <a:srgbClr val="000000"/>
                </a:solidFill>
              </a:rPr>
              <a:t> za </a:t>
            </a:r>
            <a:r>
              <a:rPr lang="en-US" sz="2000" dirty="0" err="1">
                <a:solidFill>
                  <a:srgbClr val="000000"/>
                </a:solidFill>
              </a:rPr>
              <a:t>předpokladu</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veškerá</a:t>
            </a:r>
            <a:r>
              <a:rPr lang="en-US" sz="2000" dirty="0">
                <a:solidFill>
                  <a:srgbClr val="000000"/>
                </a:solidFill>
              </a:rPr>
              <a:t> </a:t>
            </a:r>
            <a:r>
              <a:rPr lang="en-US" sz="2000" dirty="0" err="1">
                <a:solidFill>
                  <a:srgbClr val="000000"/>
                </a:solidFill>
              </a:rPr>
              <a:t>pohybová</a:t>
            </a:r>
            <a:r>
              <a:rPr lang="en-US" sz="2000" dirty="0">
                <a:solidFill>
                  <a:srgbClr val="000000"/>
                </a:solidFill>
              </a:rPr>
              <a:t> </a:t>
            </a:r>
            <a:r>
              <a:rPr lang="en-US" sz="2000" dirty="0" err="1">
                <a:solidFill>
                  <a:srgbClr val="000000"/>
                </a:solidFill>
              </a:rPr>
              <a:t>energie</a:t>
            </a:r>
            <a:r>
              <a:rPr lang="en-US" sz="2000" dirty="0">
                <a:solidFill>
                  <a:srgbClr val="000000"/>
                </a:solidFill>
              </a:rPr>
              <a:t> se </a:t>
            </a:r>
            <a:r>
              <a:rPr lang="en-US" sz="2000" dirty="0" err="1">
                <a:solidFill>
                  <a:srgbClr val="000000"/>
                </a:solidFill>
              </a:rPr>
              <a:t>změnila</a:t>
            </a:r>
            <a:r>
              <a:rPr lang="en-US" sz="2000" dirty="0">
                <a:solidFill>
                  <a:srgbClr val="000000"/>
                </a:solidFill>
              </a:rPr>
              <a:t> v </a:t>
            </a:r>
            <a:r>
              <a:rPr lang="en-US" sz="2000" dirty="0" err="1">
                <a:solidFill>
                  <a:srgbClr val="000000"/>
                </a:solidFill>
              </a:rPr>
              <a:t>teplo</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Řešení:</a:t>
            </a:r>
          </a:p>
          <a:p>
            <a:pPr algn="ctr"/>
            <a:r>
              <a:rPr lang="en-US" sz="2000" i="1" dirty="0"/>
              <a:t>Q</a:t>
            </a:r>
            <a:r>
              <a:rPr lang="cs-CZ" sz="2000" i="1" dirty="0"/>
              <a:t> </a:t>
            </a:r>
            <a:r>
              <a:rPr lang="en-US" sz="2000" dirty="0"/>
              <a:t>=</a:t>
            </a:r>
            <a:r>
              <a:rPr lang="cs-CZ" sz="2000" dirty="0"/>
              <a:t> </a:t>
            </a:r>
            <a:r>
              <a:rPr lang="en-US" sz="2000" dirty="0"/>
              <a:t>½</a:t>
            </a:r>
            <a:r>
              <a:rPr lang="cs-CZ" sz="2000" dirty="0"/>
              <a:t>.</a:t>
            </a:r>
            <a:r>
              <a:rPr lang="en-US" sz="2000" dirty="0"/>
              <a:t>m</a:t>
            </a:r>
            <a:r>
              <a:rPr lang="cs-CZ" sz="2000" dirty="0"/>
              <a:t>.</a:t>
            </a:r>
            <a:r>
              <a:rPr lang="en-US" sz="2000" dirty="0"/>
              <a:t>v</a:t>
            </a:r>
            <a:r>
              <a:rPr lang="en-US" sz="2000" baseline="30000" dirty="0"/>
              <a:t>2</a:t>
            </a:r>
            <a:r>
              <a:rPr lang="cs-CZ" sz="2000" baseline="30000" dirty="0"/>
              <a:t> </a:t>
            </a:r>
            <a:r>
              <a:rPr lang="en-US" sz="2000" dirty="0"/>
              <a:t>=</a:t>
            </a:r>
            <a:r>
              <a:rPr lang="cs-CZ" sz="2000" dirty="0"/>
              <a:t> </a:t>
            </a:r>
            <a:r>
              <a:rPr lang="en-US" sz="2000" dirty="0"/>
              <a:t>1</a:t>
            </a:r>
            <a:r>
              <a:rPr lang="cs-CZ" sz="2000" dirty="0"/>
              <a:t>/</a:t>
            </a:r>
            <a:r>
              <a:rPr lang="en-US" sz="2000" dirty="0"/>
              <a:t>2⋅5⋅10</a:t>
            </a:r>
            <a:r>
              <a:rPr lang="en-US" sz="2000" baseline="30000" dirty="0"/>
              <a:t>5</a:t>
            </a:r>
            <a:r>
              <a:rPr lang="en-US" sz="2000" dirty="0"/>
              <a:t>⋅20</a:t>
            </a:r>
            <a:r>
              <a:rPr lang="en-US" sz="2000" baseline="30000" dirty="0"/>
              <a:t>2</a:t>
            </a:r>
            <a:r>
              <a:rPr lang="cs-CZ" sz="2000" dirty="0"/>
              <a:t> </a:t>
            </a:r>
            <a:r>
              <a:rPr lang="en-US" sz="2000" dirty="0"/>
              <a:t>J</a:t>
            </a:r>
            <a:r>
              <a:rPr lang="cs-CZ" sz="2000" dirty="0"/>
              <a:t> </a:t>
            </a:r>
            <a:r>
              <a:rPr lang="en-US" sz="2000" dirty="0"/>
              <a:t>=</a:t>
            </a:r>
            <a:r>
              <a:rPr lang="cs-CZ" sz="2000" dirty="0"/>
              <a:t> </a:t>
            </a:r>
            <a:r>
              <a:rPr lang="en-US" sz="2000" dirty="0"/>
              <a:t>10</a:t>
            </a:r>
            <a:r>
              <a:rPr lang="en-US" sz="2000" baseline="30000" dirty="0"/>
              <a:t>8</a:t>
            </a:r>
            <a:r>
              <a:rPr lang="cs-CZ" sz="2000" dirty="0"/>
              <a:t> </a:t>
            </a:r>
            <a:r>
              <a:rPr lang="en-US" sz="2000" dirty="0"/>
              <a:t>J</a:t>
            </a:r>
            <a:r>
              <a:rPr lang="cs-CZ" sz="2000" dirty="0"/>
              <a:t> </a:t>
            </a:r>
            <a:r>
              <a:rPr lang="en-US" sz="2000" dirty="0"/>
              <a:t>=</a:t>
            </a:r>
            <a:r>
              <a:rPr lang="cs-CZ" sz="2000" dirty="0"/>
              <a:t> </a:t>
            </a:r>
            <a:r>
              <a:rPr lang="en-US" sz="2000" dirty="0"/>
              <a:t>0,1</a:t>
            </a:r>
            <a:r>
              <a:rPr lang="cs-CZ" sz="2000" dirty="0"/>
              <a:t> </a:t>
            </a:r>
            <a:r>
              <a:rPr lang="en-US" sz="2000" dirty="0"/>
              <a:t>GJ</a:t>
            </a:r>
            <a:endParaRPr lang="cs-CZ" sz="2000" dirty="0"/>
          </a:p>
          <a:p>
            <a:pPr algn="just"/>
            <a:endParaRPr lang="cs-CZ" sz="800" dirty="0"/>
          </a:p>
          <a:p>
            <a:pPr algn="just"/>
            <a:r>
              <a:rPr lang="cs-CZ" dirty="0"/>
              <a:t>V</a:t>
            </a:r>
            <a:r>
              <a:rPr lang="en-US" dirty="0" err="1"/>
              <a:t>zniklé</a:t>
            </a:r>
            <a:r>
              <a:rPr lang="en-US" dirty="0"/>
              <a:t> </a:t>
            </a:r>
            <a:r>
              <a:rPr lang="en-US" dirty="0" err="1"/>
              <a:t>teplo</a:t>
            </a:r>
            <a:r>
              <a:rPr lang="en-US" dirty="0"/>
              <a:t> </a:t>
            </a:r>
            <a:r>
              <a:rPr lang="en-US" dirty="0" err="1"/>
              <a:t>nezávisí</a:t>
            </a:r>
            <a:r>
              <a:rPr lang="en-US" dirty="0"/>
              <a:t> </a:t>
            </a:r>
            <a:r>
              <a:rPr lang="en-US" dirty="0" err="1"/>
              <a:t>na</a:t>
            </a:r>
            <a:r>
              <a:rPr lang="en-US" dirty="0"/>
              <a:t> </a:t>
            </a:r>
            <a:r>
              <a:rPr lang="en-US" dirty="0" err="1"/>
              <a:t>čase</a:t>
            </a:r>
            <a:r>
              <a:rPr lang="en-US" dirty="0"/>
              <a:t>, po </a:t>
            </a:r>
            <a:r>
              <a:rPr lang="en-US" dirty="0" err="1"/>
              <a:t>který</a:t>
            </a:r>
            <a:r>
              <a:rPr lang="en-US" dirty="0"/>
              <a:t> </a:t>
            </a:r>
            <a:r>
              <a:rPr lang="en-US" dirty="0" err="1"/>
              <a:t>brzdění</a:t>
            </a:r>
            <a:r>
              <a:rPr lang="en-US" dirty="0"/>
              <a:t> </a:t>
            </a:r>
            <a:r>
              <a:rPr lang="en-US" dirty="0" err="1"/>
              <a:t>probíhalo</a:t>
            </a:r>
            <a:r>
              <a:rPr lang="en-US" dirty="0"/>
              <a:t>. </a:t>
            </a:r>
          </a:p>
        </p:txBody>
      </p:sp>
      <p:pic>
        <p:nvPicPr>
          <p:cNvPr id="4" name="Obrázek 3">
            <a:extLst>
              <a:ext uri="{FF2B5EF4-FFF2-40B4-BE49-F238E27FC236}">
                <a16:creationId xmlns:a16="http://schemas.microsoft.com/office/drawing/2014/main" id="{E89B9DEE-9C59-4575-B632-DDAD280462BA}"/>
              </a:ext>
            </a:extLst>
          </p:cNvPr>
          <p:cNvPicPr>
            <a:picLocks noChangeAspect="1"/>
          </p:cNvPicPr>
          <p:nvPr/>
        </p:nvPicPr>
        <p:blipFill>
          <a:blip r:embed="rId2"/>
          <a:stretch>
            <a:fillRect/>
          </a:stretch>
        </p:blipFill>
        <p:spPr>
          <a:xfrm>
            <a:off x="1038225" y="3751904"/>
            <a:ext cx="6724650" cy="3008218"/>
          </a:xfrm>
          <a:prstGeom prst="rect">
            <a:avLst/>
          </a:prstGeom>
        </p:spPr>
      </p:pic>
    </p:spTree>
    <p:extLst>
      <p:ext uri="{BB962C8B-B14F-4D97-AF65-F5344CB8AC3E}">
        <p14:creationId xmlns:p14="http://schemas.microsoft.com/office/powerpoint/2010/main" val="504440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77406" y="291651"/>
            <a:ext cx="3351619" cy="390595"/>
          </a:xfrm>
        </p:spPr>
        <p:txBody>
          <a:bodyPr>
            <a:noAutofit/>
          </a:bodyPr>
          <a:lstStyle/>
          <a:p>
            <a:r>
              <a:rPr lang="cs-CZ" sz="2400" b="1" dirty="0">
                <a:latin typeface="+mn-lt"/>
              </a:rPr>
              <a:t>Tepelné kapacity</a:t>
            </a:r>
            <a:endParaRPr lang="en-US" sz="2400" b="1" dirty="0">
              <a:latin typeface="+mn-lt"/>
            </a:endParaRPr>
          </a:p>
        </p:txBody>
      </p:sp>
      <p:sp>
        <p:nvSpPr>
          <p:cNvPr id="6" name="Obdélník 5">
            <a:extLst>
              <a:ext uri="{FF2B5EF4-FFF2-40B4-BE49-F238E27FC236}">
                <a16:creationId xmlns:a16="http://schemas.microsoft.com/office/drawing/2014/main" id="{6402D857-0E74-48B8-8878-D7999F24046D}"/>
              </a:ext>
            </a:extLst>
          </p:cNvPr>
          <p:cNvSpPr/>
          <p:nvPr/>
        </p:nvSpPr>
        <p:spPr>
          <a:xfrm>
            <a:off x="277406" y="5344060"/>
            <a:ext cx="8525400" cy="1138773"/>
          </a:xfrm>
          <a:prstGeom prst="rect">
            <a:avLst/>
          </a:prstGeom>
        </p:spPr>
        <p:txBody>
          <a:bodyPr wrap="square">
            <a:spAutoFit/>
          </a:bodyPr>
          <a:lstStyle/>
          <a:p>
            <a:r>
              <a:rPr lang="cs-CZ" sz="2000" b="1" dirty="0"/>
              <a:t>Kalorimetrická rovnice</a:t>
            </a:r>
          </a:p>
          <a:p>
            <a:r>
              <a:rPr lang="cs-CZ" sz="2000" dirty="0"/>
              <a:t>						Q = m. c . ∆ t</a:t>
            </a:r>
          </a:p>
          <a:p>
            <a:r>
              <a:rPr lang="cs-CZ" sz="800" dirty="0"/>
              <a:t>			</a:t>
            </a:r>
          </a:p>
          <a:p>
            <a:r>
              <a:rPr lang="cs-CZ" sz="2000" dirty="0"/>
              <a:t>						Q = n . c</a:t>
            </a:r>
            <a:r>
              <a:rPr lang="cs-CZ" sz="2000" baseline="-25000" dirty="0"/>
              <a:t>m</a:t>
            </a:r>
            <a:r>
              <a:rPr lang="cs-CZ" sz="2000" dirty="0"/>
              <a:t> . ∆ t</a:t>
            </a:r>
          </a:p>
        </p:txBody>
      </p:sp>
      <p:sp>
        <p:nvSpPr>
          <p:cNvPr id="3" name="Obdélník 2">
            <a:extLst>
              <a:ext uri="{FF2B5EF4-FFF2-40B4-BE49-F238E27FC236}">
                <a16:creationId xmlns:a16="http://schemas.microsoft.com/office/drawing/2014/main" id="{8E6CEE90-F509-4935-A8A7-2752E9FBCD8E}"/>
              </a:ext>
            </a:extLst>
          </p:cNvPr>
          <p:cNvSpPr/>
          <p:nvPr/>
        </p:nvSpPr>
        <p:spPr>
          <a:xfrm>
            <a:off x="171449" y="843328"/>
            <a:ext cx="8848725" cy="4339650"/>
          </a:xfrm>
          <a:prstGeom prst="rect">
            <a:avLst/>
          </a:prstGeom>
        </p:spPr>
        <p:txBody>
          <a:bodyPr wrap="square">
            <a:spAutoFit/>
          </a:bodyPr>
          <a:lstStyle/>
          <a:p>
            <a:pPr algn="just"/>
            <a:r>
              <a:rPr lang="cs-CZ" sz="2000" b="1" dirty="0">
                <a:solidFill>
                  <a:srgbClr val="222222"/>
                </a:solidFill>
              </a:rPr>
              <a:t>T</a:t>
            </a:r>
            <a:r>
              <a:rPr lang="en-US" sz="2000" b="1" dirty="0" err="1">
                <a:solidFill>
                  <a:srgbClr val="222222"/>
                </a:solidFill>
              </a:rPr>
              <a:t>epelná</a:t>
            </a:r>
            <a:r>
              <a:rPr lang="en-US" sz="2000" b="1" dirty="0">
                <a:solidFill>
                  <a:srgbClr val="222222"/>
                </a:solidFill>
              </a:rPr>
              <a:t> </a:t>
            </a:r>
            <a:r>
              <a:rPr lang="en-US" sz="2000" b="1" dirty="0" err="1">
                <a:solidFill>
                  <a:srgbClr val="222222"/>
                </a:solidFill>
              </a:rPr>
              <a:t>kapacita</a:t>
            </a:r>
            <a:r>
              <a:rPr lang="en-US" sz="2000" dirty="0">
                <a:solidFill>
                  <a:srgbClr val="222222"/>
                </a:solidFill>
              </a:rPr>
              <a:t> je </a:t>
            </a:r>
            <a:r>
              <a:rPr lang="en-US" sz="2000" dirty="0" err="1">
                <a:solidFill>
                  <a:srgbClr val="222222"/>
                </a:solidFill>
              </a:rPr>
              <a:t>fyzikální</a:t>
            </a:r>
            <a:r>
              <a:rPr lang="en-US" sz="2000" dirty="0">
                <a:solidFill>
                  <a:srgbClr val="222222"/>
                </a:solidFill>
              </a:rPr>
              <a:t> </a:t>
            </a:r>
            <a:r>
              <a:rPr lang="en-US" sz="2000" dirty="0" err="1">
                <a:solidFill>
                  <a:srgbClr val="222222"/>
                </a:solidFill>
              </a:rPr>
              <a:t>veličina</a:t>
            </a:r>
            <a:r>
              <a:rPr lang="en-US" sz="2000" dirty="0">
                <a:solidFill>
                  <a:srgbClr val="222222"/>
                </a:solidFill>
              </a:rPr>
              <a:t>, </a:t>
            </a:r>
            <a:r>
              <a:rPr lang="en-US" sz="2000" dirty="0" err="1">
                <a:solidFill>
                  <a:srgbClr val="222222"/>
                </a:solidFill>
              </a:rPr>
              <a:t>která</a:t>
            </a:r>
            <a:r>
              <a:rPr lang="en-US" sz="2000" dirty="0">
                <a:solidFill>
                  <a:srgbClr val="222222"/>
                </a:solidFill>
              </a:rPr>
              <a:t> </a:t>
            </a:r>
            <a:r>
              <a:rPr lang="en-US" sz="2000" dirty="0" err="1">
                <a:solidFill>
                  <a:srgbClr val="222222"/>
                </a:solidFill>
              </a:rPr>
              <a:t>vyjadřuje</a:t>
            </a:r>
            <a:r>
              <a:rPr lang="en-US" sz="2000" dirty="0">
                <a:solidFill>
                  <a:srgbClr val="222222"/>
                </a:solidFill>
              </a:rPr>
              <a:t> </a:t>
            </a:r>
            <a:r>
              <a:rPr lang="en-US" sz="2000" b="1" i="1" dirty="0" err="1">
                <a:solidFill>
                  <a:srgbClr val="222222"/>
                </a:solidFill>
              </a:rPr>
              <a:t>množství</a:t>
            </a:r>
            <a:r>
              <a:rPr lang="en-US" sz="2000" b="1" i="1" dirty="0">
                <a:solidFill>
                  <a:srgbClr val="222222"/>
                </a:solidFill>
              </a:rPr>
              <a:t> </a:t>
            </a:r>
            <a:r>
              <a:rPr lang="en-US" sz="2000" b="1" i="1" dirty="0" err="1">
                <a:solidFill>
                  <a:srgbClr val="222222"/>
                </a:solidFill>
              </a:rPr>
              <a:t>tepla</a:t>
            </a:r>
            <a:r>
              <a:rPr lang="en-US" sz="2000" b="1" i="1" dirty="0">
                <a:solidFill>
                  <a:srgbClr val="222222"/>
                </a:solidFill>
              </a:rPr>
              <a:t>, </a:t>
            </a:r>
            <a:r>
              <a:rPr lang="en-US" sz="2000" b="1" i="1" dirty="0" err="1">
                <a:solidFill>
                  <a:srgbClr val="222222"/>
                </a:solidFill>
              </a:rPr>
              <a:t>kterým</a:t>
            </a:r>
            <a:r>
              <a:rPr lang="en-US" sz="2000" b="1" i="1" dirty="0">
                <a:solidFill>
                  <a:srgbClr val="222222"/>
                </a:solidFill>
              </a:rPr>
              <a:t> se </a:t>
            </a:r>
            <a:r>
              <a:rPr lang="en-US" sz="2000" b="1" i="1" dirty="0" err="1">
                <a:solidFill>
                  <a:srgbClr val="222222"/>
                </a:solidFill>
              </a:rPr>
              <a:t>těleso</a:t>
            </a:r>
            <a:r>
              <a:rPr lang="en-US" sz="2000" b="1" i="1" dirty="0">
                <a:solidFill>
                  <a:srgbClr val="222222"/>
                </a:solidFill>
              </a:rPr>
              <a:t> </a:t>
            </a:r>
            <a:r>
              <a:rPr lang="en-US" sz="2000" b="1" i="1" dirty="0" err="1">
                <a:solidFill>
                  <a:srgbClr val="222222"/>
                </a:solidFill>
              </a:rPr>
              <a:t>ohřeje</a:t>
            </a:r>
            <a:r>
              <a:rPr lang="en-US" sz="2000" b="1" i="1" dirty="0">
                <a:solidFill>
                  <a:srgbClr val="222222"/>
                </a:solidFill>
              </a:rPr>
              <a:t> o </a:t>
            </a:r>
            <a:r>
              <a:rPr lang="en-US" sz="2000" b="1" i="1" dirty="0" err="1">
                <a:solidFill>
                  <a:srgbClr val="222222"/>
                </a:solidFill>
              </a:rPr>
              <a:t>jednotkový</a:t>
            </a:r>
            <a:r>
              <a:rPr lang="en-US" sz="2000" b="1" i="1" dirty="0">
                <a:solidFill>
                  <a:srgbClr val="222222"/>
                </a:solidFill>
              </a:rPr>
              <a:t> </a:t>
            </a:r>
            <a:r>
              <a:rPr lang="en-US" sz="2000" b="1" i="1" dirty="0" err="1">
                <a:solidFill>
                  <a:srgbClr val="222222"/>
                </a:solidFill>
              </a:rPr>
              <a:t>teplotní</a:t>
            </a:r>
            <a:r>
              <a:rPr lang="en-US" sz="2000" b="1" i="1" dirty="0">
                <a:solidFill>
                  <a:srgbClr val="222222"/>
                </a:solidFill>
              </a:rPr>
              <a:t> </a:t>
            </a:r>
            <a:r>
              <a:rPr lang="en-US" sz="2000" b="1" i="1" dirty="0" err="1">
                <a:solidFill>
                  <a:srgbClr val="222222"/>
                </a:solidFill>
              </a:rPr>
              <a:t>rozdíl</a:t>
            </a:r>
            <a:r>
              <a:rPr lang="en-US" sz="2000" b="1" i="1" dirty="0">
                <a:solidFill>
                  <a:srgbClr val="222222"/>
                </a:solidFill>
              </a:rPr>
              <a:t> </a:t>
            </a:r>
            <a:r>
              <a:rPr lang="en-US" sz="2000" dirty="0">
                <a:solidFill>
                  <a:srgbClr val="222222"/>
                </a:solidFill>
              </a:rPr>
              <a:t>(v SI 1 kelvin). </a:t>
            </a:r>
            <a:r>
              <a:rPr lang="en-US" sz="2000" dirty="0" err="1">
                <a:solidFill>
                  <a:srgbClr val="222222"/>
                </a:solidFill>
              </a:rPr>
              <a:t>Protože</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není</a:t>
            </a:r>
            <a:r>
              <a:rPr lang="en-US" sz="2000" dirty="0">
                <a:solidFill>
                  <a:srgbClr val="222222"/>
                </a:solidFill>
              </a:rPr>
              <a:t> </a:t>
            </a:r>
            <a:r>
              <a:rPr lang="en-US" sz="2000" dirty="0" err="1">
                <a:solidFill>
                  <a:srgbClr val="222222"/>
                </a:solidFill>
              </a:rPr>
              <a:t>stavová</a:t>
            </a:r>
            <a:r>
              <a:rPr lang="en-US" sz="2000" dirty="0">
                <a:solidFill>
                  <a:srgbClr val="222222"/>
                </a:solidFill>
              </a:rPr>
              <a:t> </a:t>
            </a:r>
            <a:r>
              <a:rPr lang="en-US" sz="2000" dirty="0" err="1">
                <a:solidFill>
                  <a:srgbClr val="222222"/>
                </a:solidFill>
              </a:rPr>
              <a:t>veličina</a:t>
            </a:r>
            <a:r>
              <a:rPr lang="en-US" sz="2000" dirty="0">
                <a:solidFill>
                  <a:srgbClr val="222222"/>
                </a:solidFill>
              </a:rPr>
              <a:t>, je </a:t>
            </a:r>
            <a:r>
              <a:rPr lang="en-US" sz="2000" dirty="0" err="1">
                <a:solidFill>
                  <a:srgbClr val="222222"/>
                </a:solidFill>
              </a:rPr>
              <a:t>nutné</a:t>
            </a:r>
            <a:r>
              <a:rPr lang="en-US" sz="2000" dirty="0">
                <a:solidFill>
                  <a:srgbClr val="222222"/>
                </a:solidFill>
              </a:rPr>
              <a:t> u </a:t>
            </a:r>
            <a:r>
              <a:rPr lang="en-US" sz="2000" dirty="0" err="1">
                <a:solidFill>
                  <a:srgbClr val="222222"/>
                </a:solidFill>
              </a:rPr>
              <a:t>tepelné</a:t>
            </a:r>
            <a:r>
              <a:rPr lang="en-US" sz="2000" dirty="0">
                <a:solidFill>
                  <a:srgbClr val="222222"/>
                </a:solidFill>
              </a:rPr>
              <a:t> </a:t>
            </a:r>
            <a:r>
              <a:rPr lang="en-US" sz="2000" dirty="0" err="1">
                <a:solidFill>
                  <a:srgbClr val="222222"/>
                </a:solidFill>
              </a:rPr>
              <a:t>kapacity</a:t>
            </a:r>
            <a:r>
              <a:rPr lang="en-US" sz="2000" dirty="0">
                <a:solidFill>
                  <a:srgbClr val="222222"/>
                </a:solidFill>
              </a:rPr>
              <a:t> </a:t>
            </a:r>
            <a:r>
              <a:rPr lang="en-US" sz="2000" dirty="0" err="1">
                <a:solidFill>
                  <a:srgbClr val="222222"/>
                </a:solidFill>
              </a:rPr>
              <a:t>specifikovat</a:t>
            </a:r>
            <a:r>
              <a:rPr lang="en-US" sz="2000" dirty="0">
                <a:solidFill>
                  <a:srgbClr val="222222"/>
                </a:solidFill>
              </a:rPr>
              <a:t> </a:t>
            </a:r>
            <a:r>
              <a:rPr lang="en-US" sz="2000" dirty="0" err="1">
                <a:solidFill>
                  <a:srgbClr val="222222"/>
                </a:solidFill>
              </a:rPr>
              <a:t>i</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kterém</a:t>
            </a:r>
            <a:r>
              <a:rPr lang="en-US" sz="2000" dirty="0">
                <a:solidFill>
                  <a:srgbClr val="222222"/>
                </a:solidFill>
              </a:rPr>
              <a:t> k </a:t>
            </a:r>
            <a:r>
              <a:rPr lang="en-US" sz="2000" dirty="0" err="1">
                <a:solidFill>
                  <a:srgbClr val="222222"/>
                </a:solidFill>
              </a:rPr>
              <a:t>přenosu</a:t>
            </a:r>
            <a:r>
              <a:rPr lang="en-US" sz="2000" dirty="0">
                <a:solidFill>
                  <a:srgbClr val="222222"/>
                </a:solidFill>
              </a:rPr>
              <a:t> </a:t>
            </a:r>
            <a:r>
              <a:rPr lang="en-US" sz="2000" dirty="0" err="1">
                <a:solidFill>
                  <a:srgbClr val="222222"/>
                </a:solidFill>
              </a:rPr>
              <a:t>tepla</a:t>
            </a:r>
            <a:r>
              <a:rPr lang="en-US" sz="2000" dirty="0">
                <a:solidFill>
                  <a:srgbClr val="222222"/>
                </a:solidFill>
              </a:rPr>
              <a:t> a </a:t>
            </a:r>
            <a:r>
              <a:rPr lang="en-US" sz="2000" dirty="0" err="1">
                <a:solidFill>
                  <a:srgbClr val="222222"/>
                </a:solidFill>
              </a:rPr>
              <a:t>ke</a:t>
            </a:r>
            <a:r>
              <a:rPr lang="en-US" sz="2000" dirty="0">
                <a:solidFill>
                  <a:srgbClr val="222222"/>
                </a:solidFill>
              </a:rPr>
              <a:t> </a:t>
            </a:r>
            <a:r>
              <a:rPr lang="en-US" sz="2000" dirty="0" err="1">
                <a:solidFill>
                  <a:srgbClr val="222222"/>
                </a:solidFill>
              </a:rPr>
              <a:t>změně</a:t>
            </a:r>
            <a:r>
              <a:rPr lang="en-US" sz="2000" dirty="0">
                <a:solidFill>
                  <a:srgbClr val="222222"/>
                </a:solidFill>
              </a:rPr>
              <a:t> </a:t>
            </a:r>
            <a:r>
              <a:rPr lang="en-US" sz="2000" dirty="0" err="1">
                <a:solidFill>
                  <a:srgbClr val="222222"/>
                </a:solidFill>
              </a:rPr>
              <a:t>teploty</a:t>
            </a:r>
            <a:r>
              <a:rPr lang="en-US" sz="2000" dirty="0">
                <a:solidFill>
                  <a:srgbClr val="222222"/>
                </a:solidFill>
              </a:rPr>
              <a:t> </a:t>
            </a:r>
            <a:r>
              <a:rPr lang="en-US" sz="2000" dirty="0" err="1">
                <a:solidFill>
                  <a:srgbClr val="222222"/>
                </a:solidFill>
              </a:rPr>
              <a:t>dochází</a:t>
            </a:r>
            <a:r>
              <a:rPr lang="en-US" sz="2000" dirty="0">
                <a:solidFill>
                  <a:srgbClr val="222222"/>
                </a:solidFill>
              </a:rPr>
              <a:t>, </a:t>
            </a:r>
            <a:r>
              <a:rPr lang="en-US" sz="2000" dirty="0" err="1">
                <a:solidFill>
                  <a:srgbClr val="222222"/>
                </a:solidFill>
              </a:rPr>
              <a:t>zpravidla</a:t>
            </a:r>
            <a:r>
              <a:rPr lang="en-US" sz="2000" dirty="0">
                <a:solidFill>
                  <a:srgbClr val="222222"/>
                </a:solidFill>
              </a:rPr>
              <a:t> </a:t>
            </a:r>
            <a:r>
              <a:rPr lang="en-US" sz="2000" dirty="0" err="1">
                <a:solidFill>
                  <a:srgbClr val="222222"/>
                </a:solidFill>
              </a:rPr>
              <a:t>pomocí</a:t>
            </a:r>
            <a:r>
              <a:rPr lang="en-US" sz="2000" dirty="0">
                <a:solidFill>
                  <a:srgbClr val="222222"/>
                </a:solidFill>
              </a:rPr>
              <a:t> </a:t>
            </a:r>
            <a:r>
              <a:rPr lang="en-US" sz="2000" dirty="0" err="1">
                <a:solidFill>
                  <a:srgbClr val="222222"/>
                </a:solidFill>
              </a:rPr>
              <a:t>veličin</a:t>
            </a:r>
            <a:r>
              <a:rPr lang="en-US" sz="2000" dirty="0">
                <a:solidFill>
                  <a:srgbClr val="222222"/>
                </a:solidFill>
              </a:rPr>
              <a:t> </a:t>
            </a:r>
            <a:r>
              <a:rPr lang="en-US" sz="2000" dirty="0" err="1">
                <a:solidFill>
                  <a:srgbClr val="222222"/>
                </a:solidFill>
              </a:rPr>
              <a:t>které</a:t>
            </a:r>
            <a:r>
              <a:rPr lang="en-US" sz="2000" dirty="0">
                <a:solidFill>
                  <a:srgbClr val="222222"/>
                </a:solidFill>
              </a:rPr>
              <a:t> se </a:t>
            </a:r>
            <a:r>
              <a:rPr lang="en-US" sz="2000" dirty="0" err="1">
                <a:solidFill>
                  <a:srgbClr val="222222"/>
                </a:solidFill>
              </a:rPr>
              <a:t>při</a:t>
            </a:r>
            <a:r>
              <a:rPr lang="en-US" sz="2000" dirty="0">
                <a:solidFill>
                  <a:srgbClr val="222222"/>
                </a:solidFill>
              </a:rPr>
              <a:t> </a:t>
            </a:r>
            <a:r>
              <a:rPr lang="en-US" sz="2000" dirty="0" err="1">
                <a:solidFill>
                  <a:srgbClr val="222222"/>
                </a:solidFill>
              </a:rPr>
              <a:t>daném</a:t>
            </a:r>
            <a:r>
              <a:rPr lang="en-US" sz="2000" dirty="0">
                <a:solidFill>
                  <a:srgbClr val="222222"/>
                </a:solidFill>
              </a:rPr>
              <a:t> </a:t>
            </a:r>
            <a:r>
              <a:rPr lang="en-US" sz="2000" dirty="0" err="1">
                <a:solidFill>
                  <a:srgbClr val="222222"/>
                </a:solidFill>
              </a:rPr>
              <a:t>tepelném</a:t>
            </a:r>
            <a:r>
              <a:rPr lang="en-US" sz="2000" dirty="0">
                <a:solidFill>
                  <a:srgbClr val="222222"/>
                </a:solidFill>
              </a:rPr>
              <a:t> </a:t>
            </a:r>
            <a:r>
              <a:rPr lang="en-US" sz="2000" dirty="0" err="1">
                <a:solidFill>
                  <a:srgbClr val="222222"/>
                </a:solidFill>
              </a:rPr>
              <a:t>ději</a:t>
            </a:r>
            <a:r>
              <a:rPr lang="en-US" sz="2000" dirty="0">
                <a:solidFill>
                  <a:srgbClr val="222222"/>
                </a:solidFill>
              </a:rPr>
              <a:t> </a:t>
            </a:r>
            <a:r>
              <a:rPr lang="en-US" sz="2000" dirty="0" err="1">
                <a:solidFill>
                  <a:srgbClr val="222222"/>
                </a:solidFill>
              </a:rPr>
              <a:t>zachovávají</a:t>
            </a:r>
            <a:r>
              <a:rPr lang="en-US" sz="2000" dirty="0">
                <a:solidFill>
                  <a:srgbClr val="222222"/>
                </a:solidFill>
              </a:rPr>
              <a:t>, ale </a:t>
            </a:r>
            <a:r>
              <a:rPr lang="en-US" sz="2000" dirty="0" err="1">
                <a:solidFill>
                  <a:srgbClr val="222222"/>
                </a:solidFill>
              </a:rPr>
              <a:t>předávané</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nich</a:t>
            </a:r>
            <a:r>
              <a:rPr lang="en-US" sz="2000" dirty="0">
                <a:solidFill>
                  <a:srgbClr val="222222"/>
                </a:solidFill>
              </a:rPr>
              <a:t> </a:t>
            </a:r>
            <a:r>
              <a:rPr lang="en-US" sz="2000" dirty="0" err="1">
                <a:solidFill>
                  <a:srgbClr val="222222"/>
                </a:solidFill>
              </a:rPr>
              <a:t>obecně</a:t>
            </a:r>
            <a:r>
              <a:rPr lang="en-US" sz="2000" dirty="0">
                <a:solidFill>
                  <a:srgbClr val="222222"/>
                </a:solidFill>
              </a:rPr>
              <a:t> </a:t>
            </a:r>
            <a:r>
              <a:rPr lang="en-US" sz="2000" dirty="0" err="1">
                <a:solidFill>
                  <a:srgbClr val="222222"/>
                </a:solidFill>
              </a:rPr>
              <a:t>závisí</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objemu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magnetické</a:t>
            </a:r>
            <a:r>
              <a:rPr lang="en-US" sz="2000" dirty="0">
                <a:solidFill>
                  <a:srgbClr val="222222"/>
                </a:solidFill>
              </a:rPr>
              <a:t> </a:t>
            </a:r>
            <a:r>
              <a:rPr lang="en-US" sz="2000" dirty="0" err="1">
                <a:solidFill>
                  <a:srgbClr val="222222"/>
                </a:solidFill>
              </a:rPr>
              <a:t>indukci</a:t>
            </a:r>
            <a:r>
              <a:rPr lang="en-US" sz="2000" dirty="0">
                <a:solidFill>
                  <a:srgbClr val="222222"/>
                </a:solidFill>
              </a:rPr>
              <a:t> </a:t>
            </a:r>
            <a:r>
              <a:rPr lang="en-US" sz="2000" dirty="0" err="1">
                <a:solidFill>
                  <a:srgbClr val="222222"/>
                </a:solidFill>
              </a:rPr>
              <a:t>apod</a:t>
            </a:r>
            <a:r>
              <a:rPr lang="en-US"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r>
              <a:rPr lang="en-US" sz="2000" b="1" dirty="0" err="1">
                <a:solidFill>
                  <a:srgbClr val="222222"/>
                </a:solidFill>
              </a:rPr>
              <a:t>Měrná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cs-CZ" sz="2000" dirty="0">
                <a:solidFill>
                  <a:srgbClr val="222222"/>
                </a:solidFill>
              </a:rPr>
              <a:t>(měrné teplo)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jednotkové</a:t>
            </a:r>
            <a:r>
              <a:rPr lang="en-US" sz="2000" dirty="0">
                <a:solidFill>
                  <a:srgbClr val="222222"/>
                </a:solidFill>
              </a:rPr>
              <a:t> </a:t>
            </a:r>
            <a:r>
              <a:rPr lang="en-US" sz="2000" dirty="0" err="1">
                <a:solidFill>
                  <a:srgbClr val="222222"/>
                </a:solidFill>
              </a:rPr>
              <a:t>hmotnosti</a:t>
            </a:r>
            <a:r>
              <a:rPr lang="en-US" sz="2000" dirty="0">
                <a:solidFill>
                  <a:srgbClr val="222222"/>
                </a:solidFill>
              </a:rPr>
              <a:t> </a:t>
            </a:r>
            <a:r>
              <a:rPr lang="en-US" sz="2000" dirty="0" err="1">
                <a:solidFill>
                  <a:srgbClr val="222222"/>
                </a:solidFill>
              </a:rPr>
              <a:t>látky</a:t>
            </a:r>
            <a:r>
              <a:rPr lang="en-US" sz="2000" dirty="0">
                <a:solidFill>
                  <a:srgbClr val="222222"/>
                </a:solidFill>
              </a:rPr>
              <a:t> (v SI </a:t>
            </a:r>
            <a:r>
              <a:rPr lang="en-US" sz="2000" dirty="0" err="1">
                <a:solidFill>
                  <a:srgbClr val="222222"/>
                </a:solidFill>
              </a:rPr>
              <a:t>jednoho</a:t>
            </a:r>
            <a:r>
              <a:rPr lang="en-US" sz="2000" dirty="0">
                <a:solidFill>
                  <a:srgbClr val="222222"/>
                </a:solidFill>
              </a:rPr>
              <a:t> </a:t>
            </a:r>
            <a:r>
              <a:rPr lang="en-US" sz="2000" dirty="0" err="1">
                <a:solidFill>
                  <a:srgbClr val="222222"/>
                </a:solidFill>
              </a:rPr>
              <a:t>kilogramu</a:t>
            </a:r>
            <a:r>
              <a:rPr lang="en-US" sz="2000" dirty="0">
                <a:solidFill>
                  <a:srgbClr val="222222"/>
                </a:solidFill>
              </a:rPr>
              <a:t>).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hmotnosti</a:t>
            </a:r>
            <a:r>
              <a:rPr lang="en-US" sz="2000" dirty="0">
                <a:solidFill>
                  <a:srgbClr val="222222"/>
                </a:solidFill>
              </a:rPr>
              <a:t> m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m</a:t>
            </a:r>
            <a:r>
              <a:rPr lang="cs-CZ" sz="2000" dirty="0">
                <a:solidFill>
                  <a:srgbClr val="222222"/>
                </a:solidFill>
              </a:rPr>
              <a:t>.</a:t>
            </a:r>
            <a:r>
              <a:rPr lang="en-US" sz="2000" dirty="0">
                <a:solidFill>
                  <a:srgbClr val="222222"/>
                </a:solidFill>
              </a:rPr>
              <a:t>c, </a:t>
            </a:r>
            <a:r>
              <a:rPr lang="en-US" sz="2000" dirty="0" err="1">
                <a:solidFill>
                  <a:srgbClr val="222222"/>
                </a:solidFill>
              </a:rPr>
              <a:t>kde</a:t>
            </a:r>
            <a:r>
              <a:rPr lang="en-US" sz="2000" dirty="0">
                <a:solidFill>
                  <a:srgbClr val="222222"/>
                </a:solidFill>
              </a:rPr>
              <a:t> c je </a:t>
            </a:r>
            <a:r>
              <a:rPr lang="en-US" sz="2000" dirty="0" err="1">
                <a:solidFill>
                  <a:srgbClr val="222222"/>
                </a:solidFill>
              </a:rPr>
              <a:t>měrná</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p>
          <a:p>
            <a:pPr algn="just"/>
            <a:endParaRPr lang="en-US" sz="800" dirty="0">
              <a:solidFill>
                <a:srgbClr val="222222"/>
              </a:solidFill>
            </a:endParaRPr>
          </a:p>
          <a:p>
            <a:pPr algn="just"/>
            <a:r>
              <a:rPr lang="en-US" sz="2000" b="1" dirty="0" err="1">
                <a:solidFill>
                  <a:srgbClr val="222222"/>
                </a:solidFill>
              </a:rPr>
              <a:t>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vztažená</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jednotku</a:t>
            </a:r>
            <a:r>
              <a:rPr lang="en-US" sz="2000" dirty="0">
                <a:solidFill>
                  <a:srgbClr val="222222"/>
                </a:solidFill>
              </a:rPr>
              <a:t> </a:t>
            </a:r>
            <a:r>
              <a:rPr lang="en-US" sz="2000" dirty="0" err="1">
                <a:solidFill>
                  <a:srgbClr val="222222"/>
                </a:solidFill>
              </a:rPr>
              <a:t>látkového</a:t>
            </a:r>
            <a:r>
              <a:rPr lang="en-US" sz="2000" dirty="0">
                <a:solidFill>
                  <a:srgbClr val="222222"/>
                </a:solidFill>
              </a:rPr>
              <a:t> </a:t>
            </a:r>
            <a:r>
              <a:rPr lang="en-US" sz="2000" dirty="0" err="1">
                <a:solidFill>
                  <a:srgbClr val="222222"/>
                </a:solidFill>
              </a:rPr>
              <a:t>množství</a:t>
            </a:r>
            <a:r>
              <a:rPr lang="en-US" sz="2000" dirty="0">
                <a:solidFill>
                  <a:srgbClr val="222222"/>
                </a:solidFill>
              </a:rPr>
              <a:t> (v SI 1 mol).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látkovém</a:t>
            </a:r>
            <a:r>
              <a:rPr lang="en-US" sz="2000" dirty="0">
                <a:solidFill>
                  <a:srgbClr val="222222"/>
                </a:solidFill>
              </a:rPr>
              <a:t> </a:t>
            </a:r>
            <a:r>
              <a:rPr lang="en-US" sz="2000" dirty="0" err="1">
                <a:solidFill>
                  <a:srgbClr val="222222"/>
                </a:solidFill>
              </a:rPr>
              <a:t>množství</a:t>
            </a:r>
            <a:r>
              <a:rPr lang="en-US" sz="2000" dirty="0">
                <a:solidFill>
                  <a:srgbClr val="222222"/>
                </a:solidFill>
              </a:rPr>
              <a:t> n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n c</a:t>
            </a:r>
            <a:r>
              <a:rPr lang="en-US" sz="2000" baseline="-25000" dirty="0">
                <a:solidFill>
                  <a:srgbClr val="222222"/>
                </a:solidFill>
              </a:rPr>
              <a:t>m</a:t>
            </a:r>
            <a:r>
              <a:rPr lang="en-US" sz="2000" dirty="0">
                <a:solidFill>
                  <a:srgbClr val="222222"/>
                </a:solidFill>
              </a:rPr>
              <a:t>, </a:t>
            </a:r>
            <a:r>
              <a:rPr lang="en-US" sz="2000" dirty="0" err="1">
                <a:solidFill>
                  <a:srgbClr val="222222"/>
                </a:solidFill>
              </a:rPr>
              <a:t>kde</a:t>
            </a:r>
            <a:r>
              <a:rPr lang="en-US" sz="2000" dirty="0">
                <a:solidFill>
                  <a:srgbClr val="222222"/>
                </a:solidFill>
              </a:rPr>
              <a:t> c</a:t>
            </a:r>
            <a:r>
              <a:rPr lang="en-US" sz="2000" baseline="-25000" dirty="0">
                <a:solidFill>
                  <a:srgbClr val="222222"/>
                </a:solidFill>
              </a:rPr>
              <a:t>m</a:t>
            </a:r>
            <a:r>
              <a:rPr lang="en-US" sz="2000" dirty="0">
                <a:solidFill>
                  <a:srgbClr val="222222"/>
                </a:solidFill>
              </a:rPr>
              <a:t> je </a:t>
            </a:r>
            <a:r>
              <a:rPr lang="en-US" sz="2000" dirty="0" err="1">
                <a:solidFill>
                  <a:srgbClr val="222222"/>
                </a:solidFill>
              </a:rPr>
              <a:t>molární</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a:t>
            </a:r>
          </a:p>
        </p:txBody>
      </p:sp>
    </p:spTree>
    <p:extLst>
      <p:ext uri="{BB962C8B-B14F-4D97-AF65-F5344CB8AC3E}">
        <p14:creationId xmlns:p14="http://schemas.microsoft.com/office/powerpoint/2010/main" val="1033897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FA31C7-3B2F-40AE-BEA5-DC68EA0D06D1}"/>
              </a:ext>
            </a:extLst>
          </p:cNvPr>
          <p:cNvPicPr>
            <a:picLocks noChangeAspect="1"/>
          </p:cNvPicPr>
          <p:nvPr/>
        </p:nvPicPr>
        <p:blipFill>
          <a:blip r:embed="rId2"/>
          <a:stretch>
            <a:fillRect/>
          </a:stretch>
        </p:blipFill>
        <p:spPr>
          <a:xfrm>
            <a:off x="2219039" y="180975"/>
            <a:ext cx="6756585" cy="6496049"/>
          </a:xfrm>
          <a:prstGeom prst="rect">
            <a:avLst/>
          </a:prstGeom>
        </p:spPr>
      </p:pic>
      <p:sp>
        <p:nvSpPr>
          <p:cNvPr id="4" name="TextovéPole 3">
            <a:extLst>
              <a:ext uri="{FF2B5EF4-FFF2-40B4-BE49-F238E27FC236}">
                <a16:creationId xmlns:a16="http://schemas.microsoft.com/office/drawing/2014/main" id="{183E4E38-D458-4387-822A-D95B7C862062}"/>
              </a:ext>
            </a:extLst>
          </p:cNvPr>
          <p:cNvSpPr txBox="1"/>
          <p:nvPr/>
        </p:nvSpPr>
        <p:spPr>
          <a:xfrm>
            <a:off x="374294" y="398913"/>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1872292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D02044-0E00-497A-8041-3DE124D12806}"/>
              </a:ext>
            </a:extLst>
          </p:cNvPr>
          <p:cNvSpPr txBox="1"/>
          <p:nvPr/>
        </p:nvSpPr>
        <p:spPr>
          <a:xfrm>
            <a:off x="154960" y="187345"/>
            <a:ext cx="8505968" cy="6370975"/>
          </a:xfrm>
          <a:prstGeom prst="rect">
            <a:avLst/>
          </a:prstGeom>
          <a:noFill/>
        </p:spPr>
        <p:txBody>
          <a:bodyPr wrap="square" rtlCol="0">
            <a:spAutoFit/>
          </a:bodyPr>
          <a:lstStyle/>
          <a:p>
            <a:r>
              <a:rPr lang="cs-CZ" sz="2000" dirty="0"/>
              <a:t>Měrná resp. molární tepelná kapacita jsou funkcemi teploty. </a:t>
            </a:r>
            <a:r>
              <a:rPr lang="en-US" sz="2000" dirty="0"/>
              <a:t>Pro dan</a:t>
            </a:r>
            <a:r>
              <a:rPr lang="cs-CZ" sz="2000" dirty="0"/>
              <a:t>ý</a:t>
            </a:r>
            <a:r>
              <a:rPr lang="en-US" sz="2000" dirty="0"/>
              <a:t> </a:t>
            </a:r>
            <a:r>
              <a:rPr lang="en-US" sz="2000" dirty="0" err="1"/>
              <a:t>ro</a:t>
            </a:r>
            <a:r>
              <a:rPr lang="cs-CZ" sz="2000" dirty="0" err="1"/>
              <a:t>zs</a:t>
            </a:r>
            <a:r>
              <a:rPr lang="en-US" sz="2000" dirty="0"/>
              <a:t>ah </a:t>
            </a:r>
            <a:r>
              <a:rPr lang="en-US" sz="2000" dirty="0" err="1"/>
              <a:t>teplot</a:t>
            </a:r>
            <a:r>
              <a:rPr lang="en-US" sz="2000" dirty="0"/>
              <a:t> se proto </a:t>
            </a:r>
            <a:r>
              <a:rPr lang="en-US" sz="2000" dirty="0" err="1"/>
              <a:t>pou</a:t>
            </a:r>
            <a:r>
              <a:rPr lang="cs-CZ" sz="2000" dirty="0" err="1"/>
              <a:t>ží</a:t>
            </a:r>
            <a:r>
              <a:rPr lang="en-US" sz="2000" dirty="0"/>
              <a:t>v</a:t>
            </a:r>
            <a:r>
              <a:rPr lang="cs-CZ" sz="2000" dirty="0" err="1"/>
              <a:t>ají</a:t>
            </a:r>
            <a:r>
              <a:rPr lang="cs-CZ" sz="2000" dirty="0"/>
              <a:t> </a:t>
            </a:r>
            <a:r>
              <a:rPr lang="cs-CZ" sz="2000" b="1" dirty="0">
                <a:solidFill>
                  <a:srgbClr val="222222"/>
                </a:solidFill>
              </a:rPr>
              <a:t>střední m</a:t>
            </a:r>
            <a:r>
              <a:rPr lang="en-US" sz="2000" b="1" dirty="0" err="1">
                <a:solidFill>
                  <a:srgbClr val="222222"/>
                </a:solidFill>
              </a:rPr>
              <a:t>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dirty="0">
                <a:solidFill>
                  <a:srgbClr val="222222"/>
                </a:solidFill>
              </a:rPr>
              <a:t>, resp. </a:t>
            </a:r>
            <a:r>
              <a:rPr lang="cs-CZ" sz="2000" b="1" dirty="0">
                <a:solidFill>
                  <a:srgbClr val="222222"/>
                </a:solidFill>
              </a:rPr>
              <a:t>střední 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b="1" dirty="0">
                <a:solidFill>
                  <a:srgbClr val="222222"/>
                </a:solidFill>
              </a:rPr>
              <a:t>.</a:t>
            </a:r>
            <a:endParaRPr lang="en-US" sz="2000" dirty="0"/>
          </a:p>
          <a:p>
            <a:endParaRPr lang="cs-CZ" sz="2000" dirty="0"/>
          </a:p>
          <a:p>
            <a:endParaRPr lang="cs-CZ" sz="2000" dirty="0"/>
          </a:p>
          <a:p>
            <a:endParaRPr lang="cs-CZ" sz="2000" dirty="0"/>
          </a:p>
          <a:p>
            <a:r>
              <a:rPr lang="cs-CZ" sz="2000" dirty="0"/>
              <a:t>Smísíme-li látku o měrné tepelné kapacitě c</a:t>
            </a:r>
            <a:r>
              <a:rPr lang="cs-CZ" sz="2000" baseline="-25000" dirty="0"/>
              <a:t>1</a:t>
            </a:r>
            <a:r>
              <a:rPr lang="cs-CZ" sz="2000" dirty="0"/>
              <a:t>, hmotnosti m</a:t>
            </a:r>
            <a:r>
              <a:rPr lang="cs-CZ" sz="2000" baseline="-25000" dirty="0"/>
              <a:t>1</a:t>
            </a:r>
            <a:r>
              <a:rPr lang="cs-CZ" sz="2000" dirty="0"/>
              <a:t> a teplotě t</a:t>
            </a:r>
            <a:r>
              <a:rPr lang="cs-CZ" sz="2000" baseline="-25000" dirty="0"/>
              <a:t>1</a:t>
            </a:r>
            <a:r>
              <a:rPr lang="cs-CZ" sz="2000" dirty="0"/>
              <a:t> s jinou látkou o měrné tepelné kapacitě c</a:t>
            </a:r>
            <a:r>
              <a:rPr lang="cs-CZ" sz="2000" baseline="-25000" dirty="0"/>
              <a:t>2</a:t>
            </a:r>
            <a:r>
              <a:rPr lang="cs-CZ" sz="2000" dirty="0"/>
              <a:t>, hmotnosti m</a:t>
            </a:r>
            <a:r>
              <a:rPr lang="cs-CZ" sz="2000" baseline="-25000" dirty="0"/>
              <a:t>2</a:t>
            </a:r>
            <a:r>
              <a:rPr lang="cs-CZ" sz="2000" dirty="0"/>
              <a:t> a teplotě t</a:t>
            </a:r>
            <a:r>
              <a:rPr lang="cs-CZ" sz="2000" baseline="-25000" dirty="0"/>
              <a:t>2</a:t>
            </a:r>
            <a:r>
              <a:rPr lang="cs-CZ" sz="2000" dirty="0"/>
              <a:t> platí</a:t>
            </a:r>
          </a:p>
          <a:p>
            <a:endParaRPr lang="cs-CZ" sz="800" dirty="0"/>
          </a:p>
          <a:p>
            <a:pPr algn="ctr"/>
            <a:r>
              <a:rPr lang="cs-CZ" sz="2000" dirty="0"/>
              <a:t>m</a:t>
            </a:r>
            <a:r>
              <a:rPr lang="cs-CZ" sz="2000" baseline="-25000" dirty="0"/>
              <a:t>1</a:t>
            </a:r>
            <a:r>
              <a:rPr lang="cs-CZ" sz="2000" dirty="0"/>
              <a:t> . c</a:t>
            </a:r>
            <a:r>
              <a:rPr lang="cs-CZ" sz="2000" baseline="-25000" dirty="0"/>
              <a:t>1</a:t>
            </a:r>
            <a:r>
              <a:rPr lang="cs-CZ" sz="2000" dirty="0"/>
              <a:t> . t</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 . t</a:t>
            </a:r>
            <a:r>
              <a:rPr lang="cs-CZ" sz="2000" baseline="-25000" dirty="0"/>
              <a:t>2</a:t>
            </a:r>
            <a:r>
              <a:rPr lang="cs-CZ" sz="2000" dirty="0"/>
              <a:t> = </a:t>
            </a:r>
            <a:r>
              <a:rPr lang="cs-CZ" sz="2000" dirty="0" err="1"/>
              <a:t>t</a:t>
            </a:r>
            <a:r>
              <a:rPr lang="cs-CZ" sz="2000" baseline="-25000" dirty="0" err="1"/>
              <a:t>S</a:t>
            </a:r>
            <a:r>
              <a:rPr lang="cs-CZ" sz="2000" dirty="0"/>
              <a:t> . (m</a:t>
            </a:r>
            <a:r>
              <a:rPr lang="cs-CZ" sz="2000" baseline="-25000" dirty="0"/>
              <a:t>1</a:t>
            </a:r>
            <a:r>
              <a:rPr lang="cs-CZ" sz="2000" dirty="0"/>
              <a:t> . c</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a:t>
            </a:r>
          </a:p>
          <a:p>
            <a:endParaRPr lang="cs-CZ" sz="2000" dirty="0"/>
          </a:p>
          <a:p>
            <a:endParaRPr lang="cs-CZ" sz="2000" dirty="0"/>
          </a:p>
          <a:p>
            <a:r>
              <a:rPr lang="cs-CZ" sz="2000" b="1" dirty="0"/>
              <a:t>Příklad</a:t>
            </a:r>
            <a:r>
              <a:rPr lang="cs-CZ" sz="2000" dirty="0"/>
              <a:t>:</a:t>
            </a:r>
          </a:p>
          <a:p>
            <a:r>
              <a:rPr lang="cs-CZ" sz="2000" dirty="0"/>
              <a:t>Do kalící olejové lázně o hmotnosti 35 kg, teplotě 25 °C a měrném teple oleje 1675 J.kg</a:t>
            </a:r>
            <a:r>
              <a:rPr lang="cs-CZ" sz="2000" baseline="30000" dirty="0"/>
              <a:t>-1</a:t>
            </a:r>
            <a:r>
              <a:rPr lang="cs-CZ" sz="2000" dirty="0"/>
              <a:t>.deg</a:t>
            </a:r>
            <a:r>
              <a:rPr lang="cs-CZ" sz="2000" baseline="30000" dirty="0"/>
              <a:t>-1</a:t>
            </a:r>
            <a:r>
              <a:rPr lang="cs-CZ" sz="2000" dirty="0"/>
              <a:t> se vloží ohřátý výkovek o hmotnosti 5 kg a měrném teple 628 J.kg</a:t>
            </a:r>
            <a:r>
              <a:rPr lang="cs-CZ" sz="2000" baseline="30000" dirty="0"/>
              <a:t>-1</a:t>
            </a:r>
            <a:r>
              <a:rPr lang="cs-CZ" sz="2000" dirty="0"/>
              <a:t>.deg</a:t>
            </a:r>
            <a:r>
              <a:rPr lang="cs-CZ" sz="2000" baseline="30000" dirty="0"/>
              <a:t>-1</a:t>
            </a:r>
            <a:r>
              <a:rPr lang="cs-CZ" sz="2000" dirty="0"/>
              <a:t>. Po vyrovnání teplot stoupne teplota olejové lázně na 60 °C. Jaká byla původní teplota výkovku?</a:t>
            </a:r>
          </a:p>
          <a:p>
            <a:endParaRPr lang="cs-CZ" sz="2000" dirty="0"/>
          </a:p>
          <a:p>
            <a:pPr algn="ctr"/>
            <a:r>
              <a:rPr lang="cs-CZ" sz="2000" dirty="0" err="1"/>
              <a:t>t</a:t>
            </a:r>
            <a:r>
              <a:rPr lang="cs-CZ" sz="2000" baseline="-25000" dirty="0" err="1"/>
              <a:t>x</a:t>
            </a:r>
            <a:r>
              <a:rPr lang="cs-CZ" sz="2000" dirty="0"/>
              <a:t> = (60 . (35 . 1675 + 5 . 628) – 35 . 1675 . 25)/(5 . 628) = 713,7 °C</a:t>
            </a:r>
          </a:p>
          <a:p>
            <a:endParaRPr lang="cs-CZ" sz="2000" dirty="0"/>
          </a:p>
          <a:p>
            <a:r>
              <a:rPr lang="cs-CZ" sz="2000" dirty="0"/>
              <a:t>Teplota výkovku před ponořením do lázně byla 713,7 °C.</a:t>
            </a:r>
            <a:endParaRPr lang="en-US" sz="2000" dirty="0"/>
          </a:p>
        </p:txBody>
      </p:sp>
      <p:pic>
        <p:nvPicPr>
          <p:cNvPr id="24578" name="Picture 2" descr="Formula">
            <a:extLst>
              <a:ext uri="{FF2B5EF4-FFF2-40B4-BE49-F238E27FC236}">
                <a16:creationId xmlns:a16="http://schemas.microsoft.com/office/drawing/2014/main" id="{1866C049-7B4E-4E47-A50E-95EC91EF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17" y="977338"/>
            <a:ext cx="1771888" cy="106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06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6006" y="308807"/>
            <a:ext cx="7886700" cy="501409"/>
          </a:xfrm>
        </p:spPr>
        <p:txBody>
          <a:bodyPr>
            <a:normAutofit/>
          </a:bodyPr>
          <a:lstStyle/>
          <a:p>
            <a:r>
              <a:rPr lang="cs-CZ" sz="2400" b="1" dirty="0">
                <a:latin typeface="+mn-lt"/>
              </a:rPr>
              <a:t>Tepelná kapacita plynu při stálém objemu a stálém tlaku</a:t>
            </a:r>
            <a:endParaRPr lang="en-US" sz="2400" b="1" dirty="0">
              <a:latin typeface="+mn-lt"/>
            </a:endParaRPr>
          </a:p>
        </p:txBody>
      </p:sp>
      <p:sp>
        <p:nvSpPr>
          <p:cNvPr id="4" name="Obdélník 3">
            <a:extLst>
              <a:ext uri="{FF2B5EF4-FFF2-40B4-BE49-F238E27FC236}">
                <a16:creationId xmlns:a16="http://schemas.microsoft.com/office/drawing/2014/main" id="{CB1AA4E0-3562-424A-888E-4C057D03A7C2}"/>
              </a:ext>
            </a:extLst>
          </p:cNvPr>
          <p:cNvSpPr/>
          <p:nvPr/>
        </p:nvSpPr>
        <p:spPr>
          <a:xfrm>
            <a:off x="184393" y="5971895"/>
            <a:ext cx="6466509" cy="707886"/>
          </a:xfrm>
          <a:prstGeom prst="rect">
            <a:avLst/>
          </a:prstGeom>
        </p:spPr>
        <p:txBody>
          <a:bodyPr wrap="square">
            <a:spAutoFit/>
          </a:bodyPr>
          <a:lstStyle/>
          <a:p>
            <a:r>
              <a:rPr lang="cs-CZ" sz="2000" dirty="0"/>
              <a:t>Pro ideální plyn platí </a:t>
            </a:r>
            <a:r>
              <a:rPr lang="cs-CZ" sz="2000" b="1" dirty="0"/>
              <a:t>Mayerův vzorec </a:t>
            </a:r>
            <a:r>
              <a:rPr lang="cs-CZ" sz="2000" dirty="0" err="1"/>
              <a:t>c</a:t>
            </a:r>
            <a:r>
              <a:rPr lang="cs-CZ" sz="2000" baseline="-25000" dirty="0" err="1"/>
              <a:t>mp</a:t>
            </a:r>
            <a:r>
              <a:rPr lang="cs-CZ" sz="2000" dirty="0"/>
              <a:t> – </a:t>
            </a:r>
            <a:r>
              <a:rPr lang="cs-CZ" sz="2000" dirty="0" err="1"/>
              <a:t>c</a:t>
            </a:r>
            <a:r>
              <a:rPr lang="cs-CZ" sz="2000" baseline="-25000" dirty="0" err="1"/>
              <a:t>mv</a:t>
            </a:r>
            <a:r>
              <a:rPr lang="cs-CZ" sz="2000" dirty="0"/>
              <a:t> = R</a:t>
            </a:r>
          </a:p>
          <a:p>
            <a:r>
              <a:rPr lang="cs-CZ" sz="2000" dirty="0"/>
              <a:t>Pro reálné plyny je rozdíl o něco větší </a:t>
            </a:r>
            <a:endParaRPr lang="en-US" sz="2000" dirty="0"/>
          </a:p>
        </p:txBody>
      </p:sp>
      <p:pic>
        <p:nvPicPr>
          <p:cNvPr id="6" name="Obrázek 5">
            <a:extLst>
              <a:ext uri="{FF2B5EF4-FFF2-40B4-BE49-F238E27FC236}">
                <a16:creationId xmlns:a16="http://schemas.microsoft.com/office/drawing/2014/main" id="{4E5E9A66-989F-4C3F-9B4A-362020F54BC9}"/>
              </a:ext>
            </a:extLst>
          </p:cNvPr>
          <p:cNvPicPr>
            <a:picLocks noChangeAspect="1"/>
          </p:cNvPicPr>
          <p:nvPr/>
        </p:nvPicPr>
        <p:blipFill>
          <a:blip r:embed="rId2"/>
          <a:stretch>
            <a:fillRect/>
          </a:stretch>
        </p:blipFill>
        <p:spPr>
          <a:xfrm>
            <a:off x="6582515" y="4478543"/>
            <a:ext cx="2352622" cy="2294038"/>
          </a:xfrm>
          <a:prstGeom prst="rect">
            <a:avLst/>
          </a:prstGeom>
        </p:spPr>
      </p:pic>
      <p:sp>
        <p:nvSpPr>
          <p:cNvPr id="7" name="Obdélník 6">
            <a:extLst>
              <a:ext uri="{FF2B5EF4-FFF2-40B4-BE49-F238E27FC236}">
                <a16:creationId xmlns:a16="http://schemas.microsoft.com/office/drawing/2014/main" id="{F41C9487-CD59-4732-ADBA-35A064BF0903}"/>
              </a:ext>
            </a:extLst>
          </p:cNvPr>
          <p:cNvSpPr/>
          <p:nvPr/>
        </p:nvSpPr>
        <p:spPr>
          <a:xfrm>
            <a:off x="116006" y="986053"/>
            <a:ext cx="8932460" cy="3477875"/>
          </a:xfrm>
          <a:prstGeom prst="rect">
            <a:avLst/>
          </a:prstGeom>
        </p:spPr>
        <p:txBody>
          <a:bodyPr wrap="square">
            <a:spAutoFit/>
          </a:bodyPr>
          <a:lstStyle/>
          <a:p>
            <a:r>
              <a:rPr lang="en-US" sz="2000" b="1" dirty="0" err="1">
                <a:solidFill>
                  <a:srgbClr val="222222"/>
                </a:solidFill>
              </a:rPr>
              <a:t>Izobarická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derivace</a:t>
            </a:r>
            <a:r>
              <a:rPr lang="en-US" sz="2000" dirty="0">
                <a:solidFill>
                  <a:srgbClr val="222222"/>
                </a:solidFill>
              </a:rPr>
              <a:t> </a:t>
            </a:r>
            <a:r>
              <a:rPr lang="en-US" sz="2000" dirty="0" err="1">
                <a:solidFill>
                  <a:srgbClr val="222222"/>
                </a:solidFill>
              </a:rPr>
              <a:t>tepla</a:t>
            </a:r>
            <a:r>
              <a:rPr lang="en-US" sz="2000" dirty="0">
                <a:solidFill>
                  <a:srgbClr val="222222"/>
                </a:solidFill>
              </a:rPr>
              <a:t> za </a:t>
            </a:r>
            <a:r>
              <a:rPr lang="en-US" sz="2000" dirty="0" err="1">
                <a:solidFill>
                  <a:srgbClr val="222222"/>
                </a:solidFill>
              </a:rPr>
              <a:t>konstantního</a:t>
            </a:r>
            <a:r>
              <a:rPr lang="en-US" sz="2000" dirty="0">
                <a:solidFill>
                  <a:srgbClr val="222222"/>
                </a:solidFill>
              </a:rPr>
              <a:t> </a:t>
            </a:r>
            <a:r>
              <a:rPr lang="en-US" sz="2000" dirty="0" err="1">
                <a:solidFill>
                  <a:srgbClr val="222222"/>
                </a:solidFill>
              </a:rPr>
              <a:t>tlaku</a:t>
            </a:r>
            <a:r>
              <a:rPr lang="en-US" sz="2000" dirty="0">
                <a:solidFill>
                  <a:srgbClr val="222222"/>
                </a:solidFill>
              </a:rPr>
              <a:t> je </a:t>
            </a:r>
            <a:r>
              <a:rPr lang="en-US" sz="2000" dirty="0" err="1">
                <a:solidFill>
                  <a:srgbClr val="222222"/>
                </a:solidFill>
              </a:rPr>
              <a:t>rovna</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derivaci</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cs-CZ" sz="2000" dirty="0">
                <a:solidFill>
                  <a:srgbClr val="222222"/>
                </a:solidFill>
              </a:rPr>
              <a:t>– entalpie.</a:t>
            </a:r>
          </a:p>
          <a:p>
            <a:r>
              <a:rPr lang="cs-CZ" sz="2000" dirty="0">
                <a:solidFill>
                  <a:srgbClr val="222222"/>
                </a:solidFill>
              </a:rPr>
              <a:t>					</a:t>
            </a:r>
            <a:r>
              <a:rPr lang="cs-CZ" sz="2000" dirty="0"/>
              <a:t> ∆H = n . c</a:t>
            </a:r>
            <a:r>
              <a:rPr lang="cs-CZ" sz="2000" baseline="-25000" dirty="0"/>
              <a:t>m</a:t>
            </a:r>
            <a:r>
              <a:rPr lang="cs-CZ" sz="2000" dirty="0"/>
              <a:t> . ∆ t</a:t>
            </a:r>
            <a:endParaRPr lang="cs-CZ" sz="2000" dirty="0">
              <a:solidFill>
                <a:srgbClr val="222222"/>
              </a:solidFill>
            </a:endParaRPr>
          </a:p>
          <a:p>
            <a:r>
              <a:rPr lang="cs-CZ" sz="2000" b="1" dirty="0"/>
              <a:t>					</a:t>
            </a:r>
          </a:p>
          <a:p>
            <a:r>
              <a:rPr lang="en-US" sz="2000" b="1" dirty="0" err="1"/>
              <a:t>Izochorická</a:t>
            </a:r>
            <a:r>
              <a:rPr lang="en-US" sz="2000" b="1" dirty="0"/>
              <a:t> </a:t>
            </a:r>
            <a:r>
              <a:rPr lang="en-US" sz="2000" b="1" dirty="0" err="1"/>
              <a:t>tepelná</a:t>
            </a:r>
            <a:r>
              <a:rPr lang="en-US" sz="2000" b="1" dirty="0"/>
              <a:t> </a:t>
            </a:r>
            <a:r>
              <a:rPr lang="en-US" sz="2000" b="1" dirty="0" err="1"/>
              <a:t>kapacita</a:t>
            </a:r>
            <a:r>
              <a:rPr lang="en-US" sz="2000" b="1" dirty="0"/>
              <a:t> </a:t>
            </a:r>
            <a:r>
              <a:rPr lang="en-US" sz="2000" dirty="0"/>
              <a:t>(</a:t>
            </a:r>
            <a:r>
              <a:rPr lang="en-US" sz="2000" dirty="0" err="1"/>
              <a:t>tepelná</a:t>
            </a:r>
            <a:r>
              <a:rPr lang="en-US" sz="2000" dirty="0"/>
              <a:t> </a:t>
            </a:r>
            <a:r>
              <a:rPr lang="en-US" sz="2000" dirty="0" err="1"/>
              <a:t>kapacita</a:t>
            </a:r>
            <a:r>
              <a:rPr lang="en-US" sz="2000" dirty="0"/>
              <a:t> </a:t>
            </a:r>
            <a:r>
              <a:rPr lang="en-US" sz="2000" dirty="0" err="1"/>
              <a:t>při</a:t>
            </a:r>
            <a:r>
              <a:rPr lang="en-US" sz="2000" dirty="0"/>
              <a:t> </a:t>
            </a:r>
            <a:r>
              <a:rPr lang="en-US" sz="2000" dirty="0" err="1"/>
              <a:t>konstantním</a:t>
            </a:r>
            <a:r>
              <a:rPr lang="en-US" sz="2000" dirty="0"/>
              <a:t> </a:t>
            </a:r>
            <a:r>
              <a:rPr lang="en-US" sz="2000" dirty="0" err="1"/>
              <a:t>objemu</a:t>
            </a:r>
            <a:r>
              <a:rPr lang="en-US" sz="2000" dirty="0"/>
              <a:t>): </a:t>
            </a:r>
            <a:r>
              <a:rPr lang="en-US" sz="2000" dirty="0" err="1"/>
              <a:t>parciální</a:t>
            </a:r>
            <a:r>
              <a:rPr lang="en-US" sz="2000" dirty="0"/>
              <a:t> </a:t>
            </a:r>
            <a:r>
              <a:rPr lang="en-US" sz="2000" dirty="0" err="1"/>
              <a:t>derivace</a:t>
            </a:r>
            <a:r>
              <a:rPr lang="en-US" sz="2000" dirty="0"/>
              <a:t> </a:t>
            </a:r>
            <a:r>
              <a:rPr lang="en-US" sz="2000" dirty="0" err="1"/>
              <a:t>tepla</a:t>
            </a:r>
            <a:r>
              <a:rPr lang="en-US" sz="2000" dirty="0"/>
              <a:t> za </a:t>
            </a:r>
            <a:r>
              <a:rPr lang="en-US" sz="2000" dirty="0" err="1"/>
              <a:t>konstantního</a:t>
            </a:r>
            <a:r>
              <a:rPr lang="en-US" sz="2000" dirty="0"/>
              <a:t> </a:t>
            </a:r>
            <a:r>
              <a:rPr lang="en-US" sz="2000" dirty="0" err="1"/>
              <a:t>objemu</a:t>
            </a:r>
            <a:r>
              <a:rPr lang="en-US" sz="2000" dirty="0"/>
              <a:t> je </a:t>
            </a:r>
            <a:r>
              <a:rPr lang="en-US" sz="2000" dirty="0" err="1"/>
              <a:t>rovna</a:t>
            </a:r>
            <a:r>
              <a:rPr lang="en-US" sz="2000" dirty="0"/>
              <a:t> </a:t>
            </a:r>
            <a:r>
              <a:rPr lang="en-US" sz="2000" dirty="0" err="1"/>
              <a:t>parciální</a:t>
            </a:r>
            <a:r>
              <a:rPr lang="en-US" sz="2000" dirty="0"/>
              <a:t> </a:t>
            </a:r>
            <a:r>
              <a:rPr lang="en-US" sz="2000" dirty="0" err="1"/>
              <a:t>derivaci</a:t>
            </a:r>
            <a:r>
              <a:rPr lang="en-US" sz="2000" dirty="0"/>
              <a:t> </a:t>
            </a:r>
            <a:r>
              <a:rPr lang="en-US" sz="2000" dirty="0" err="1"/>
              <a:t>stavové</a:t>
            </a:r>
            <a:r>
              <a:rPr lang="en-US" sz="2000" dirty="0"/>
              <a:t> </a:t>
            </a:r>
            <a:r>
              <a:rPr lang="en-US" sz="2000" dirty="0" err="1"/>
              <a:t>veličiny</a:t>
            </a:r>
            <a:r>
              <a:rPr lang="en-US" sz="2000" dirty="0"/>
              <a:t> – </a:t>
            </a:r>
            <a:r>
              <a:rPr lang="cs-CZ" sz="2000" dirty="0"/>
              <a:t>vnitřní energie </a:t>
            </a:r>
            <a:r>
              <a:rPr lang="en-US" sz="2000" dirty="0"/>
              <a:t>za </a:t>
            </a:r>
            <a:r>
              <a:rPr lang="en-US" sz="2000" dirty="0" err="1"/>
              <a:t>konstantního</a:t>
            </a:r>
            <a:r>
              <a:rPr lang="en-US" sz="2000" dirty="0"/>
              <a:t> </a:t>
            </a:r>
            <a:r>
              <a:rPr lang="en-US" sz="2000" dirty="0" err="1"/>
              <a:t>objemu</a:t>
            </a:r>
            <a:r>
              <a:rPr lang="cs-CZ" sz="2000" dirty="0"/>
              <a:t>.</a:t>
            </a:r>
          </a:p>
          <a:p>
            <a:endParaRPr lang="cs-CZ" sz="2000" dirty="0"/>
          </a:p>
          <a:p>
            <a:r>
              <a:rPr lang="cs-CZ" sz="2000" dirty="0"/>
              <a:t>					 ∆U = n . c</a:t>
            </a:r>
            <a:r>
              <a:rPr lang="cs-CZ" sz="2000" baseline="-25000" dirty="0"/>
              <a:t>m</a:t>
            </a:r>
            <a:r>
              <a:rPr lang="cs-CZ" sz="2000" dirty="0"/>
              <a:t> . ∆ t</a:t>
            </a:r>
            <a:endParaRPr lang="cs-CZ" sz="2000" b="1" dirty="0"/>
          </a:p>
          <a:p>
            <a:endParaRPr lang="en-US" sz="2000" dirty="0"/>
          </a:p>
        </p:txBody>
      </p:sp>
      <p:pic>
        <p:nvPicPr>
          <p:cNvPr id="8" name="Grafický objekt 7">
            <a:extLst>
              <a:ext uri="{FF2B5EF4-FFF2-40B4-BE49-F238E27FC236}">
                <a16:creationId xmlns:a16="http://schemas.microsoft.com/office/drawing/2014/main" id="{9D28F7BF-C3A7-4F7F-B6AD-065692653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4445" y="1827397"/>
            <a:ext cx="2772994" cy="590966"/>
          </a:xfrm>
          <a:prstGeom prst="rect">
            <a:avLst/>
          </a:prstGeom>
        </p:spPr>
      </p:pic>
      <p:pic>
        <p:nvPicPr>
          <p:cNvPr id="9" name="Grafický objekt 8">
            <a:extLst>
              <a:ext uri="{FF2B5EF4-FFF2-40B4-BE49-F238E27FC236}">
                <a16:creationId xmlns:a16="http://schemas.microsoft.com/office/drawing/2014/main" id="{E9DE92D7-D8D1-4F28-943A-FE9658895C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0108" y="3616232"/>
            <a:ext cx="3018718" cy="590966"/>
          </a:xfrm>
          <a:prstGeom prst="rect">
            <a:avLst/>
          </a:prstGeom>
        </p:spPr>
      </p:pic>
      <p:pic>
        <p:nvPicPr>
          <p:cNvPr id="10" name="Grafický objekt 9">
            <a:extLst>
              <a:ext uri="{FF2B5EF4-FFF2-40B4-BE49-F238E27FC236}">
                <a16:creationId xmlns:a16="http://schemas.microsoft.com/office/drawing/2014/main" id="{A80786E8-6A84-4569-BF6F-0DD746809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6052" y="4629848"/>
            <a:ext cx="2753593" cy="1190743"/>
          </a:xfrm>
          <a:prstGeom prst="rect">
            <a:avLst/>
          </a:prstGeom>
        </p:spPr>
      </p:pic>
    </p:spTree>
    <p:extLst>
      <p:ext uri="{BB962C8B-B14F-4D97-AF65-F5344CB8AC3E}">
        <p14:creationId xmlns:p14="http://schemas.microsoft.com/office/powerpoint/2010/main" val="3731191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otation molecules equipartition">
            <a:extLst>
              <a:ext uri="{FF2B5EF4-FFF2-40B4-BE49-F238E27FC236}">
                <a16:creationId xmlns:a16="http://schemas.microsoft.com/office/drawing/2014/main" id="{59AC0331-3900-4DAD-96FC-9D3DE484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51" y="2801321"/>
            <a:ext cx="3431834" cy="384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3E7845-D64F-4BD6-BB6A-530BD56F34E4}"/>
              </a:ext>
            </a:extLst>
          </p:cNvPr>
          <p:cNvSpPr txBox="1"/>
          <p:nvPr/>
        </p:nvSpPr>
        <p:spPr>
          <a:xfrm>
            <a:off x="204240" y="312466"/>
            <a:ext cx="8735519" cy="2369880"/>
          </a:xfrm>
          <a:prstGeom prst="rect">
            <a:avLst/>
          </a:prstGeom>
          <a:noFill/>
        </p:spPr>
        <p:txBody>
          <a:bodyPr wrap="square" rtlCol="0">
            <a:spAutoFit/>
          </a:bodyPr>
          <a:lstStyle/>
          <a:p>
            <a:r>
              <a:rPr lang="en-US" sz="2000" b="1" dirty="0" err="1"/>
              <a:t>Ekviparti</a:t>
            </a:r>
            <a:r>
              <a:rPr lang="cs-CZ" sz="2000" b="1" dirty="0"/>
              <a:t>ční teorém</a:t>
            </a:r>
            <a:r>
              <a:rPr lang="cs-CZ" sz="2000" dirty="0"/>
              <a:t>: Energie molekuly je rozdělena stejnoměrně mezi všechny platné stupně volnosti molekuly, přičemž na každý platný stupeň volnosti připadá energie</a:t>
            </a:r>
          </a:p>
          <a:p>
            <a:pPr algn="ctr"/>
            <a:r>
              <a:rPr lang="cs-CZ" sz="2000" dirty="0"/>
              <a:t>u</a:t>
            </a:r>
            <a:r>
              <a:rPr lang="cs-CZ" sz="2000" baseline="-25000" dirty="0"/>
              <a:t>1</a:t>
            </a:r>
            <a:r>
              <a:rPr lang="cs-CZ" sz="2000" dirty="0"/>
              <a:t> = ½ k T</a:t>
            </a:r>
            <a:r>
              <a:rPr lang="en-US" sz="2000" dirty="0"/>
              <a:t> </a:t>
            </a:r>
            <a:endParaRPr lang="cs-CZ" sz="2000" dirty="0"/>
          </a:p>
          <a:p>
            <a:pPr algn="ctr"/>
            <a:endParaRPr lang="cs-CZ" sz="800" dirty="0"/>
          </a:p>
          <a:p>
            <a:r>
              <a:rPr lang="cs-CZ" sz="2000" dirty="0"/>
              <a:t>Počet platných stupňů volnosti se rovná počtu nezávislých parametrů , které určují energii soustavy.</a:t>
            </a:r>
          </a:p>
          <a:p>
            <a:pPr algn="ctr"/>
            <a:endParaRPr lang="en-US" sz="2000" dirty="0"/>
          </a:p>
        </p:txBody>
      </p:sp>
      <p:pic>
        <p:nvPicPr>
          <p:cNvPr id="1028" name="Picture 4" descr="Související obrázek">
            <a:extLst>
              <a:ext uri="{FF2B5EF4-FFF2-40B4-BE49-F238E27FC236}">
                <a16:creationId xmlns:a16="http://schemas.microsoft.com/office/drawing/2014/main" id="{72408CDE-0853-47F9-BFC7-445FECD8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579" y="2283673"/>
            <a:ext cx="4187315" cy="114532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99BB2431-85BC-4692-87C6-CFD71F392494}"/>
              </a:ext>
            </a:extLst>
          </p:cNvPr>
          <p:cNvPicPr>
            <a:picLocks noChangeAspect="1"/>
          </p:cNvPicPr>
          <p:nvPr/>
        </p:nvPicPr>
        <p:blipFill>
          <a:blip r:embed="rId4"/>
          <a:stretch>
            <a:fillRect/>
          </a:stretch>
        </p:blipFill>
        <p:spPr>
          <a:xfrm>
            <a:off x="322015" y="3725962"/>
            <a:ext cx="3802310" cy="2993846"/>
          </a:xfrm>
          <a:prstGeom prst="rect">
            <a:avLst/>
          </a:prstGeom>
        </p:spPr>
      </p:pic>
    </p:spTree>
    <p:extLst>
      <p:ext uri="{BB962C8B-B14F-4D97-AF65-F5344CB8AC3E}">
        <p14:creationId xmlns:p14="http://schemas.microsoft.com/office/powerpoint/2010/main" val="1572571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47431" y="143066"/>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4" name="TextovéPole 3">
            <a:extLst>
              <a:ext uri="{FF2B5EF4-FFF2-40B4-BE49-F238E27FC236}">
                <a16:creationId xmlns:a16="http://schemas.microsoft.com/office/drawing/2014/main" id="{6510747C-FA8F-4C8E-97CA-9CED43C7671A}"/>
              </a:ext>
            </a:extLst>
          </p:cNvPr>
          <p:cNvSpPr txBox="1"/>
          <p:nvPr/>
        </p:nvSpPr>
        <p:spPr>
          <a:xfrm>
            <a:off x="147431" y="774846"/>
            <a:ext cx="8849138" cy="5940088"/>
          </a:xfrm>
          <a:prstGeom prst="rect">
            <a:avLst/>
          </a:prstGeom>
          <a:noFill/>
        </p:spPr>
        <p:txBody>
          <a:bodyPr wrap="square" rtlCol="0">
            <a:spAutoFit/>
          </a:bodyPr>
          <a:lstStyle/>
          <a:p>
            <a:r>
              <a:rPr lang="cs-CZ" sz="2000" dirty="0"/>
              <a:t>Z kinetické teorie plynů a podle </a:t>
            </a:r>
            <a:r>
              <a:rPr lang="cs-CZ" sz="2000" dirty="0" err="1"/>
              <a:t>ekvipartičního</a:t>
            </a:r>
            <a:r>
              <a:rPr lang="cs-CZ" sz="2000" dirty="0"/>
              <a:t> teorému platí</a:t>
            </a:r>
            <a:r>
              <a:rPr lang="en-US" sz="2000" dirty="0"/>
              <a:t> pro 1 mol </a:t>
            </a:r>
            <a:r>
              <a:rPr lang="en-US" sz="2000" dirty="0" err="1"/>
              <a:t>plynu</a:t>
            </a:r>
            <a:endParaRPr lang="cs-CZ" sz="2000" dirty="0"/>
          </a:p>
          <a:p>
            <a:endParaRPr lang="cs-CZ" sz="2000" dirty="0"/>
          </a:p>
          <a:p>
            <a:r>
              <a:rPr lang="cs-CZ" sz="2000" b="1" dirty="0"/>
              <a:t>I</a:t>
            </a:r>
            <a:r>
              <a:rPr lang="en-US" sz="2000" b="1" dirty="0"/>
              <a:t>de</a:t>
            </a:r>
            <a:r>
              <a:rPr lang="cs-CZ" sz="2000" b="1" dirty="0" err="1"/>
              <a:t>ální</a:t>
            </a:r>
            <a:r>
              <a:rPr lang="en-US" sz="2000" b="1" dirty="0"/>
              <a:t> pl</a:t>
            </a:r>
            <a:r>
              <a:rPr lang="cs-CZ" sz="2000" b="1" dirty="0"/>
              <a:t>y</a:t>
            </a:r>
            <a:r>
              <a:rPr lang="en-US" sz="2000" b="1" dirty="0"/>
              <a:t>n</a:t>
            </a:r>
            <a:r>
              <a:rPr lang="cs-CZ" sz="2000" b="1" dirty="0"/>
              <a:t>, </a:t>
            </a:r>
            <a:r>
              <a:rPr lang="cs-CZ" sz="2000" b="1" dirty="0" err="1"/>
              <a:t>monoatomární</a:t>
            </a:r>
            <a:r>
              <a:rPr lang="cs-CZ" sz="2000" b="1" dirty="0"/>
              <a:t> plyny a páry kovů </a:t>
            </a:r>
            <a:r>
              <a:rPr lang="cs-CZ" sz="2000" dirty="0"/>
              <a:t>– 3 stupně volnosti translačního pohybu</a:t>
            </a:r>
          </a:p>
          <a:p>
            <a:r>
              <a:rPr lang="cs-CZ" sz="2000" dirty="0"/>
              <a:t>	</a:t>
            </a:r>
            <a:r>
              <a:rPr lang="en-US" sz="2000" dirty="0"/>
              <a:t>C</a:t>
            </a:r>
            <a:r>
              <a:rPr lang="cs-CZ" sz="2000" baseline="-25000" dirty="0"/>
              <a:t>m</a:t>
            </a:r>
            <a:r>
              <a:rPr lang="en-US" sz="2000" baseline="-25000" dirty="0"/>
              <a:t>v</a:t>
            </a:r>
            <a:r>
              <a:rPr lang="en-US" sz="2000" dirty="0"/>
              <a:t> = 3/2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a:t>
            </a:r>
            <a:r>
              <a:rPr lang="en-US" sz="2000" dirty="0"/>
              <a:t>3/2R </a:t>
            </a:r>
            <a:r>
              <a:rPr lang="cs-CZ" sz="2000" dirty="0"/>
              <a:t> + R = 5/2 R</a:t>
            </a:r>
          </a:p>
          <a:p>
            <a:r>
              <a:rPr lang="cs-CZ" sz="2000" dirty="0"/>
              <a:t>	</a:t>
            </a:r>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5/3</a:t>
            </a:r>
          </a:p>
          <a:p>
            <a:endParaRPr lang="cs-CZ" sz="2000" dirty="0"/>
          </a:p>
          <a:p>
            <a:r>
              <a:rPr lang="cs-CZ" sz="2000" b="1" dirty="0"/>
              <a:t>Dvouatomové plyny </a:t>
            </a:r>
            <a:r>
              <a:rPr lang="cs-CZ" sz="2000" dirty="0"/>
              <a:t>- 3 stupně volnosti translačního pohybu + 2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5</a:t>
            </a:r>
            <a:r>
              <a:rPr lang="en-US" sz="2000" dirty="0"/>
              <a:t>/2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5</a:t>
            </a:r>
            <a:r>
              <a:rPr lang="en-US" sz="2000" dirty="0"/>
              <a:t>/2R </a:t>
            </a:r>
            <a:r>
              <a:rPr lang="cs-CZ" sz="2000" dirty="0"/>
              <a:t> + R = 7/2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7/5</a:t>
            </a:r>
          </a:p>
          <a:p>
            <a:endParaRPr lang="cs-CZ" sz="2000" dirty="0"/>
          </a:p>
          <a:p>
            <a:r>
              <a:rPr lang="cs-CZ" sz="2000" b="1" dirty="0"/>
              <a:t>Víceatomové plyny </a:t>
            </a:r>
            <a:r>
              <a:rPr lang="cs-CZ" sz="2000" dirty="0"/>
              <a:t>- 3 stupně volnosti translačního pohybu + 3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6</a:t>
            </a:r>
            <a:r>
              <a:rPr lang="en-US" sz="2000" dirty="0"/>
              <a:t>/2</a:t>
            </a:r>
            <a:r>
              <a:rPr lang="cs-CZ" sz="2000" dirty="0"/>
              <a:t> </a:t>
            </a:r>
            <a:r>
              <a:rPr lang="en-US" sz="2000" dirty="0"/>
              <a:t>R </a:t>
            </a:r>
            <a:r>
              <a:rPr lang="cs-CZ" sz="2000" dirty="0"/>
              <a:t>= 3 R</a:t>
            </a:r>
          </a:p>
          <a:p>
            <a:r>
              <a:rPr lang="cs-CZ" sz="2000" dirty="0"/>
              <a:t>	</a:t>
            </a:r>
            <a:r>
              <a:rPr lang="cs-CZ" sz="2000" dirty="0" err="1"/>
              <a:t>C</a:t>
            </a:r>
            <a:r>
              <a:rPr lang="cs-CZ" sz="2000" baseline="-25000" dirty="0" err="1"/>
              <a:t>mp</a:t>
            </a:r>
            <a:r>
              <a:rPr lang="cs-CZ" sz="2000" dirty="0"/>
              <a:t> = 6</a:t>
            </a:r>
            <a:r>
              <a:rPr lang="en-US" sz="2000" dirty="0"/>
              <a:t>/2R </a:t>
            </a:r>
            <a:r>
              <a:rPr lang="cs-CZ" sz="2000" dirty="0"/>
              <a:t> + R = 8/2 R = 4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4/3</a:t>
            </a:r>
          </a:p>
        </p:txBody>
      </p:sp>
    </p:spTree>
    <p:extLst>
      <p:ext uri="{BB962C8B-B14F-4D97-AF65-F5344CB8AC3E}">
        <p14:creationId xmlns:p14="http://schemas.microsoft.com/office/powerpoint/2010/main" val="1677974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lar heat capacity gases&quot;">
            <a:extLst>
              <a:ext uri="{FF2B5EF4-FFF2-40B4-BE49-F238E27FC236}">
                <a16:creationId xmlns:a16="http://schemas.microsoft.com/office/drawing/2014/main" id="{943AD4F3-DE18-43B4-B21F-9224912C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83" y="2039253"/>
            <a:ext cx="4184067" cy="3620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tomic gases rotation">
            <a:extLst>
              <a:ext uri="{FF2B5EF4-FFF2-40B4-BE49-F238E27FC236}">
                <a16:creationId xmlns:a16="http://schemas.microsoft.com/office/drawing/2014/main" id="{50A8D2FA-CC84-4872-878F-E299CE9F0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1" y="3588386"/>
            <a:ext cx="4184067" cy="192138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191451" y="261834"/>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2" name="TextovéPole 1">
            <a:extLst>
              <a:ext uri="{FF2B5EF4-FFF2-40B4-BE49-F238E27FC236}">
                <a16:creationId xmlns:a16="http://schemas.microsoft.com/office/drawing/2014/main" id="{B5D28E4B-EE18-479D-AAF8-410F5CF002A8}"/>
              </a:ext>
            </a:extLst>
          </p:cNvPr>
          <p:cNvSpPr txBox="1"/>
          <p:nvPr/>
        </p:nvSpPr>
        <p:spPr>
          <a:xfrm>
            <a:off x="191450" y="885091"/>
            <a:ext cx="8762049" cy="2308324"/>
          </a:xfrm>
          <a:prstGeom prst="rect">
            <a:avLst/>
          </a:prstGeom>
          <a:noFill/>
        </p:spPr>
        <p:txBody>
          <a:bodyPr wrap="square" rtlCol="0">
            <a:spAutoFit/>
          </a:bodyPr>
          <a:lstStyle/>
          <a:p>
            <a:pPr algn="just"/>
            <a:r>
              <a:rPr lang="cs-CZ" sz="2000" dirty="0"/>
              <a:t>Na každý stupeň volnosti pohybu molekul připadá na jeden mol energie ½ R . T. Každý stupeň volnosti přispívá k molární tepelné kapacitě </a:t>
            </a:r>
            <a:r>
              <a:rPr lang="cs-CZ" sz="2000" dirty="0" err="1"/>
              <a:t>C</a:t>
            </a:r>
            <a:r>
              <a:rPr lang="cs-CZ" sz="2000" baseline="-25000" dirty="0" err="1"/>
              <a:t>mv</a:t>
            </a:r>
            <a:r>
              <a:rPr lang="cs-CZ" sz="2000" dirty="0"/>
              <a:t> hodnotou R/2. Odtud pro </a:t>
            </a:r>
            <a:r>
              <a:rPr lang="cs-CZ" sz="2000" i="1" dirty="0"/>
              <a:t>m</a:t>
            </a:r>
            <a:r>
              <a:rPr lang="cs-CZ" sz="2000" dirty="0"/>
              <a:t> stupňů volnosti</a:t>
            </a:r>
          </a:p>
          <a:p>
            <a:pPr algn="just"/>
            <a:endParaRPr lang="cs-CZ" sz="800" dirty="0"/>
          </a:p>
          <a:p>
            <a:pPr algn="just"/>
            <a:r>
              <a:rPr lang="cs-CZ" sz="2000" dirty="0" err="1"/>
              <a:t>C</a:t>
            </a:r>
            <a:r>
              <a:rPr lang="cs-CZ" sz="2000" baseline="-25000" dirty="0" err="1"/>
              <a:t>mv</a:t>
            </a:r>
            <a:r>
              <a:rPr lang="cs-CZ" sz="2000" dirty="0"/>
              <a:t> = </a:t>
            </a:r>
            <a:r>
              <a:rPr lang="cs-CZ" sz="2000" i="1" dirty="0" err="1"/>
              <a:t>m</a:t>
            </a:r>
            <a:r>
              <a:rPr lang="cs-CZ" sz="2000" dirty="0" err="1"/>
              <a:t>R</a:t>
            </a:r>
            <a:r>
              <a:rPr lang="cs-CZ" sz="2000" dirty="0"/>
              <a:t>/2</a:t>
            </a:r>
          </a:p>
          <a:p>
            <a:pPr algn="just"/>
            <a:endParaRPr lang="cs-CZ" sz="800" dirty="0"/>
          </a:p>
          <a:p>
            <a:pPr algn="just"/>
            <a:r>
              <a:rPr lang="cs-CZ" sz="2000" dirty="0" err="1"/>
              <a:t>C</a:t>
            </a:r>
            <a:r>
              <a:rPr lang="cs-CZ" sz="2000" baseline="-25000" dirty="0" err="1"/>
              <a:t>mp</a:t>
            </a:r>
            <a:r>
              <a:rPr lang="cs-CZ" sz="2000" dirty="0"/>
              <a:t> = </a:t>
            </a:r>
            <a:r>
              <a:rPr lang="cs-CZ" sz="2000" i="1" dirty="0" err="1"/>
              <a:t>m</a:t>
            </a:r>
            <a:r>
              <a:rPr lang="cs-CZ" sz="2000" dirty="0" err="1"/>
              <a:t>R</a:t>
            </a:r>
            <a:r>
              <a:rPr lang="cs-CZ" sz="2000" dirty="0"/>
              <a:t>/2 + R = (</a:t>
            </a:r>
            <a:r>
              <a:rPr lang="cs-CZ" sz="2000" i="1" dirty="0"/>
              <a:t>m</a:t>
            </a:r>
            <a:r>
              <a:rPr lang="cs-CZ" sz="2000" dirty="0"/>
              <a:t>+2)R/2</a:t>
            </a:r>
          </a:p>
          <a:p>
            <a:pPr algn="just"/>
            <a:endParaRPr lang="cs-CZ" sz="800" dirty="0"/>
          </a:p>
          <a:p>
            <a:pPr algn="just"/>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a:t>
            </a:r>
            <a:r>
              <a:rPr lang="cs-CZ" sz="2000" i="1" dirty="0"/>
              <a:t>m</a:t>
            </a:r>
            <a:r>
              <a:rPr lang="cs-CZ" sz="2000" dirty="0"/>
              <a:t>+2)/</a:t>
            </a:r>
            <a:r>
              <a:rPr lang="cs-CZ" sz="2000" i="1" dirty="0"/>
              <a:t>m</a:t>
            </a:r>
            <a:endParaRPr lang="en-US" sz="2000" i="1" dirty="0"/>
          </a:p>
        </p:txBody>
      </p:sp>
    </p:spTree>
    <p:extLst>
      <p:ext uri="{BB962C8B-B14F-4D97-AF65-F5344CB8AC3E}">
        <p14:creationId xmlns:p14="http://schemas.microsoft.com/office/powerpoint/2010/main" val="2776959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17D9339-1FD2-4B65-BEFA-AECC5B5EC924}"/>
              </a:ext>
            </a:extLst>
          </p:cNvPr>
          <p:cNvSpPr>
            <a:spLocks noGrp="1"/>
          </p:cNvSpPr>
          <p:nvPr>
            <p:ph type="title"/>
          </p:nvPr>
        </p:nvSpPr>
        <p:spPr>
          <a:xfrm>
            <a:off x="156956" y="372976"/>
            <a:ext cx="7886700" cy="521287"/>
          </a:xfrm>
        </p:spPr>
        <p:txBody>
          <a:bodyPr>
            <a:normAutofit/>
          </a:bodyPr>
          <a:lstStyle/>
          <a:p>
            <a:r>
              <a:rPr lang="cs-CZ" sz="2400" b="1" dirty="0">
                <a:latin typeface="+mn-lt"/>
              </a:rPr>
              <a:t>Tepelná kapacita plynů – závislost na teplotě</a:t>
            </a:r>
            <a:endParaRPr lang="en-US" sz="2400" b="1" dirty="0">
              <a:latin typeface="+mn-lt"/>
            </a:endParaRPr>
          </a:p>
        </p:txBody>
      </p:sp>
      <p:sp>
        <p:nvSpPr>
          <p:cNvPr id="6" name="Obdélník 5">
            <a:extLst>
              <a:ext uri="{FF2B5EF4-FFF2-40B4-BE49-F238E27FC236}">
                <a16:creationId xmlns:a16="http://schemas.microsoft.com/office/drawing/2014/main" id="{D015001C-8298-4359-9DC7-63AC6309DBE0}"/>
              </a:ext>
            </a:extLst>
          </p:cNvPr>
          <p:cNvSpPr/>
          <p:nvPr/>
        </p:nvSpPr>
        <p:spPr>
          <a:xfrm>
            <a:off x="288234" y="1248804"/>
            <a:ext cx="8567531" cy="2708434"/>
          </a:xfrm>
          <a:prstGeom prst="rect">
            <a:avLst/>
          </a:prstGeom>
        </p:spPr>
        <p:txBody>
          <a:bodyPr wrap="square">
            <a:spAutoFit/>
          </a:bodyPr>
          <a:lstStyle/>
          <a:p>
            <a:pPr algn="just"/>
            <a:r>
              <a:rPr lang="fr-FR" sz="2000" dirty="0"/>
              <a:t>Pro ide</a:t>
            </a:r>
            <a:r>
              <a:rPr lang="cs-CZ" sz="2000" dirty="0" err="1"/>
              <a:t>ální</a:t>
            </a:r>
            <a:r>
              <a:rPr lang="cs-CZ" sz="2000" dirty="0"/>
              <a:t> plyn jsou hodnoty </a:t>
            </a:r>
            <a:r>
              <a:rPr lang="cs-CZ" sz="2000" dirty="0" err="1"/>
              <a:t>C</a:t>
            </a:r>
            <a:r>
              <a:rPr lang="cs-CZ" sz="2000" baseline="-25000" dirty="0" err="1"/>
              <a:t>mv</a:t>
            </a:r>
            <a:r>
              <a:rPr lang="cs-CZ" sz="2000" dirty="0"/>
              <a:t> a </a:t>
            </a:r>
            <a:r>
              <a:rPr lang="cs-CZ" sz="2000" dirty="0" err="1"/>
              <a:t>C</a:t>
            </a:r>
            <a:r>
              <a:rPr lang="cs-CZ" sz="2000" baseline="-25000" dirty="0" err="1"/>
              <a:t>mp</a:t>
            </a:r>
            <a:r>
              <a:rPr lang="cs-CZ" sz="2000" dirty="0"/>
              <a:t> konstantní, obecně jsou závislé na teplotě. Tato závislost se vyjadřuje pomocí mnohočlenů s celistvými mocninami teploty:</a:t>
            </a:r>
          </a:p>
          <a:p>
            <a:endParaRPr lang="fr-FR" sz="800" dirty="0">
              <a:solidFill>
                <a:srgbClr val="FF0000"/>
              </a:solidFill>
            </a:endParaRPr>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3</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-1</a:t>
            </a:r>
            <a:r>
              <a:rPr lang="fr-FR" sz="2000" dirty="0"/>
              <a:t> + eT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endParaRPr lang="cs-CZ" sz="2000" dirty="0"/>
          </a:p>
          <a:p>
            <a:pPr algn="ctr"/>
            <a:endParaRPr lang="cs-CZ" sz="800" dirty="0"/>
          </a:p>
          <a:p>
            <a:r>
              <a:rPr lang="cs-CZ" dirty="0"/>
              <a:t>konstanty a, b, c, … jsou tabelovány.</a:t>
            </a:r>
          </a:p>
        </p:txBody>
      </p:sp>
      <p:pic>
        <p:nvPicPr>
          <p:cNvPr id="3" name="Obrázek 2" descr="Obsah obrázku zavřít, kov, bílá, vsedě&#10;&#10;Popis byl vytvořen automaticky">
            <a:extLst>
              <a:ext uri="{FF2B5EF4-FFF2-40B4-BE49-F238E27FC236}">
                <a16:creationId xmlns:a16="http://schemas.microsoft.com/office/drawing/2014/main" id="{B697E05D-EAFF-4599-9674-CBCBDB42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59" y="4440705"/>
            <a:ext cx="4260315" cy="1595813"/>
          </a:xfrm>
          <a:prstGeom prst="rect">
            <a:avLst/>
          </a:prstGeom>
        </p:spPr>
      </p:pic>
      <p:pic>
        <p:nvPicPr>
          <p:cNvPr id="9" name="Picture 12" descr="Image result for capacity heat gases&quot;">
            <a:extLst>
              <a:ext uri="{FF2B5EF4-FFF2-40B4-BE49-F238E27FC236}">
                <a16:creationId xmlns:a16="http://schemas.microsoft.com/office/drawing/2014/main" id="{AD42000E-79A9-483C-95FF-2031C42D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60" y="3880287"/>
            <a:ext cx="4260315" cy="2333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CF3F6B8-0246-4FAF-9F08-7E5E07C64446}"/>
              </a:ext>
            </a:extLst>
          </p:cNvPr>
          <p:cNvSpPr txBox="1"/>
          <p:nvPr/>
        </p:nvSpPr>
        <p:spPr>
          <a:xfrm>
            <a:off x="6124575" y="2505670"/>
            <a:ext cx="2731190" cy="923330"/>
          </a:xfrm>
          <a:prstGeom prst="rect">
            <a:avLst/>
          </a:prstGeom>
          <a:noFill/>
        </p:spPr>
        <p:txBody>
          <a:bodyPr wrap="square">
            <a:spAutoFit/>
          </a:bodyPr>
          <a:lstStyle/>
          <a:p>
            <a:pPr algn="just"/>
            <a:r>
              <a:rPr lang="cs-CZ" sz="1800" dirty="0"/>
              <a:t>Výpočet příslušného tepla se provádí integrací</a:t>
            </a:r>
          </a:p>
          <a:p>
            <a:pPr algn="just"/>
            <a:r>
              <a:rPr lang="cs-CZ" sz="1800" dirty="0"/>
              <a:t> rovnic v mezích T</a:t>
            </a:r>
            <a:r>
              <a:rPr lang="cs-CZ" sz="1800" baseline="-25000" dirty="0"/>
              <a:t>1</a:t>
            </a:r>
            <a:r>
              <a:rPr lang="cs-CZ" sz="1800" dirty="0"/>
              <a:t> – T</a:t>
            </a:r>
            <a:r>
              <a:rPr lang="cs-CZ" sz="1800" baseline="-25000" dirty="0"/>
              <a:t>2</a:t>
            </a:r>
            <a:r>
              <a:rPr lang="cs-CZ" sz="1800" dirty="0"/>
              <a:t>. </a:t>
            </a:r>
            <a:endParaRPr lang="en-US" sz="1800" dirty="0"/>
          </a:p>
        </p:txBody>
      </p:sp>
    </p:spTree>
    <p:extLst>
      <p:ext uri="{BB962C8B-B14F-4D97-AF65-F5344CB8AC3E}">
        <p14:creationId xmlns:p14="http://schemas.microsoft.com/office/powerpoint/2010/main" val="1598661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2A8832-CBEB-4FF5-B352-27065B5A3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581404"/>
            <a:ext cx="7662286" cy="5752721"/>
          </a:xfrm>
          <a:prstGeom prst="rect">
            <a:avLst/>
          </a:prstGeom>
        </p:spPr>
      </p:pic>
    </p:spTree>
    <p:extLst>
      <p:ext uri="{BB962C8B-B14F-4D97-AF65-F5344CB8AC3E}">
        <p14:creationId xmlns:p14="http://schemas.microsoft.com/office/powerpoint/2010/main" val="92861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F4F9371-5694-4733-A326-8173A3A7B85C}"/>
              </a:ext>
            </a:extLst>
          </p:cNvPr>
          <p:cNvSpPr txBox="1"/>
          <p:nvPr/>
        </p:nvSpPr>
        <p:spPr>
          <a:xfrm>
            <a:off x="276225" y="304800"/>
            <a:ext cx="4054828" cy="461665"/>
          </a:xfrm>
          <a:prstGeom prst="rect">
            <a:avLst/>
          </a:prstGeom>
          <a:noFill/>
        </p:spPr>
        <p:txBody>
          <a:bodyPr wrap="none" rtlCol="0">
            <a:spAutoFit/>
          </a:bodyPr>
          <a:lstStyle/>
          <a:p>
            <a:r>
              <a:rPr lang="cs-CZ" sz="2400" b="1" dirty="0"/>
              <a:t>S</a:t>
            </a:r>
            <a:r>
              <a:rPr lang="en-US" sz="2400" b="1" dirty="0"/>
              <a:t>tokes</a:t>
            </a:r>
            <a:r>
              <a:rPr lang="cs-CZ" sz="2400" b="1" dirty="0"/>
              <a:t>ů</a:t>
            </a:r>
            <a:r>
              <a:rPr lang="en-US" sz="2400" b="1" dirty="0"/>
              <a:t>v </a:t>
            </a:r>
            <a:r>
              <a:rPr lang="cs-CZ" sz="2400" b="1" dirty="0"/>
              <a:t>zákon a sedimentace</a:t>
            </a:r>
          </a:p>
        </p:txBody>
      </p:sp>
      <p:sp>
        <p:nvSpPr>
          <p:cNvPr id="3" name="Rectangle 2">
            <a:extLst>
              <a:ext uri="{FF2B5EF4-FFF2-40B4-BE49-F238E27FC236}">
                <a16:creationId xmlns:a16="http://schemas.microsoft.com/office/drawing/2014/main" id="{7C4333E8-5258-4856-9712-916C7EAC8F03}"/>
              </a:ext>
            </a:extLst>
          </p:cNvPr>
          <p:cNvSpPr>
            <a:spLocks noChangeArrowheads="1"/>
          </p:cNvSpPr>
          <p:nvPr/>
        </p:nvSpPr>
        <p:spPr bwMode="auto">
          <a:xfrm>
            <a:off x="104775" y="1022885"/>
            <a:ext cx="8763000" cy="43550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indent="-457200"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Při sedimentaci je částice vystavena působení </a:t>
            </a:r>
            <a:r>
              <a:rPr kumimoji="0" lang="cs-CZ" altLang="cs-CZ" sz="2000" b="1" i="0" u="none" strike="noStrike" cap="none" normalizeH="0" baseline="0" dirty="0">
                <a:ln>
                  <a:noFill/>
                </a:ln>
                <a:effectLst/>
                <a:latin typeface="+mn-lt"/>
              </a:rPr>
              <a:t>tíhové síly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1" i="0" u="none" strike="noStrike" cap="none" normalizeH="0" baseline="0" dirty="0">
              <a:ln>
                <a:noFill/>
              </a:ln>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a:t>
            </a: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m.g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p</a:t>
            </a:r>
            <a:r>
              <a:rPr kumimoji="0" lang="cs-CZ" altLang="cs-CZ" sz="2000" b="0" i="0" u="none" strike="noStrike" cap="none" normalizeH="0" baseline="0" dirty="0" err="1">
                <a:ln>
                  <a:noFill/>
                </a:ln>
                <a:effectLst/>
                <a:latin typeface="+mn-lt"/>
              </a:rPr>
              <a:t>.g</a:t>
            </a:r>
            <a:endParaRPr kumimoji="0" lang="cs-CZ" altLang="cs-CZ" sz="20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m = hmotnost částice,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p</a:t>
            </a:r>
            <a:r>
              <a:rPr kumimoji="0" lang="cs-CZ" altLang="cs-CZ" b="0" i="0" u="none" strike="noStrike" cap="none" normalizeH="0" baseline="0" dirty="0">
                <a:ln>
                  <a:noFill/>
                </a:ln>
                <a:effectLst/>
                <a:latin typeface="+mn-lt"/>
              </a:rPr>
              <a:t> = hustota částice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a  </a:t>
            </a:r>
            <a:r>
              <a:rPr kumimoji="0" lang="cs-CZ" altLang="cs-CZ" sz="2000" b="1" i="0" u="none" strike="noStrike" cap="none" normalizeH="0" baseline="0" dirty="0">
                <a:ln>
                  <a:noFill/>
                </a:ln>
                <a:effectLst/>
                <a:latin typeface="+mn-lt"/>
              </a:rPr>
              <a:t>vztlakové síly</a:t>
            </a:r>
            <a:r>
              <a:rPr kumimoji="0" lang="cs-CZ" altLang="cs-CZ" sz="2000" b="0" i="0" u="none" strike="noStrike" cap="none" normalizeH="0" baseline="0" dirty="0">
                <a:ln>
                  <a:noFill/>
                </a:ln>
                <a:effectLst/>
                <a:latin typeface="+mn-lt"/>
              </a:rPr>
              <a:t> podle Archimédova zákona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vz</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r</a:t>
            </a:r>
            <a:r>
              <a:rPr kumimoji="0" lang="cs-CZ" altLang="cs-CZ" sz="2000" b="0" i="0" u="none" strike="noStrike" cap="none" normalizeH="0" baseline="0" dirty="0" err="1">
                <a:ln>
                  <a:noFill/>
                </a:ln>
                <a:effectLst/>
                <a:latin typeface="+mn-lt"/>
              </a:rPr>
              <a:t>.g</a:t>
            </a:r>
            <a:r>
              <a:rPr kumimoji="0" lang="cs-CZ" altLang="cs-CZ" sz="2000" b="0" i="0" u="none" strike="noStrike" cap="none" normalizeH="0" baseline="0" dirty="0">
                <a:ln>
                  <a:noFill/>
                </a:ln>
                <a:effectLst/>
                <a:latin typeface="+mn-lt"/>
              </a:rPr>
              <a:t> </a:t>
            </a:r>
          </a:p>
          <a:p>
            <a:pPr defTabSz="914400"/>
            <a:r>
              <a:rPr kumimoji="0" lang="cs-CZ" altLang="cs-CZ" b="0" i="0" u="none" strike="noStrike" cap="none" normalizeH="0" baseline="0" dirty="0">
                <a:ln>
                  <a:noFill/>
                </a:ln>
                <a:effectLst/>
                <a:latin typeface="+mn-lt"/>
              </a:rPr>
              <a:t>kde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r</a:t>
            </a:r>
            <a:r>
              <a:rPr kumimoji="0" lang="cs-CZ" altLang="cs-CZ" b="0" i="0" u="none" strike="noStrike" cap="none" normalizeH="0" baseline="0" dirty="0">
                <a:ln>
                  <a:noFill/>
                </a:ln>
                <a:effectLst/>
                <a:latin typeface="+mn-lt"/>
              </a:rPr>
              <a:t> = hustota kapaliny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Když je </a:t>
            </a:r>
            <a:r>
              <a:rPr kumimoji="0" lang="cs-CZ" altLang="cs-CZ" sz="2000" b="0" i="0" u="sng" strike="noStrike" cap="none" normalizeH="0" baseline="0" dirty="0">
                <a:ln>
                  <a:noFill/>
                </a:ln>
                <a:effectLst/>
                <a:latin typeface="+mn-lt"/>
              </a:rPr>
              <a:t>hustota částice větší, než hustota kapaliny</a:t>
            </a:r>
            <a:r>
              <a:rPr kumimoji="0" lang="cs-CZ" altLang="cs-CZ" sz="2000" b="0" i="0" u="none" strike="noStrike" cap="none" normalizeH="0" baseline="0" dirty="0">
                <a:ln>
                  <a:noFill/>
                </a:ln>
                <a:effectLst/>
                <a:latin typeface="+mn-lt"/>
              </a:rPr>
              <a:t>, částice začne </a:t>
            </a:r>
            <a:r>
              <a:rPr kumimoji="0" lang="cs-CZ" altLang="cs-CZ" sz="2000" i="0" u="sng" strike="noStrike" cap="none" normalizeH="0" baseline="0" dirty="0">
                <a:ln>
                  <a:noFill/>
                </a:ln>
                <a:effectLst/>
                <a:latin typeface="+mn-lt"/>
              </a:rPr>
              <a:t>klesat</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Proti jejímu pohybu působí </a:t>
            </a:r>
            <a:r>
              <a:rPr kumimoji="0" lang="cs-CZ" altLang="cs-CZ" sz="2000" b="1" i="0" u="none" strike="noStrike" cap="none" normalizeH="0" baseline="0" dirty="0">
                <a:ln>
                  <a:noFill/>
                </a:ln>
                <a:effectLst/>
                <a:latin typeface="+mn-lt"/>
              </a:rPr>
              <a:t>odporová síla</a:t>
            </a:r>
            <a:r>
              <a:rPr kumimoji="0" lang="cs-CZ" altLang="cs-CZ" sz="2000" b="0" i="0" u="none" strike="noStrike" cap="none" normalizeH="0" baseline="0" dirty="0">
                <a:ln>
                  <a:noFill/>
                </a:ln>
                <a:effectLst/>
                <a:latin typeface="+mn-lt"/>
              </a:rPr>
              <a:t>, daná </a:t>
            </a:r>
            <a:r>
              <a:rPr kumimoji="0" lang="cs-CZ" altLang="cs-CZ" sz="2000" b="1" i="0" u="none" strike="noStrike" cap="none" normalizeH="0" baseline="0" dirty="0" err="1">
                <a:ln>
                  <a:noFill/>
                </a:ln>
                <a:effectLst/>
                <a:latin typeface="+mn-lt"/>
              </a:rPr>
              <a:t>Stokesovým</a:t>
            </a:r>
            <a:r>
              <a:rPr kumimoji="0" lang="cs-CZ" altLang="cs-CZ" sz="2000" b="1" i="0" u="none" strike="noStrike" cap="none" normalizeH="0" baseline="0" dirty="0">
                <a:ln>
                  <a:noFill/>
                </a:ln>
                <a:effectLst/>
                <a:latin typeface="+mn-lt"/>
              </a:rPr>
              <a:t> vztahem</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25000" dirty="0" err="1">
                <a:ln>
                  <a:noFill/>
                </a:ln>
                <a:effectLst/>
                <a:latin typeface="+mn-lt"/>
              </a:rPr>
              <a:t>o</a:t>
            </a:r>
            <a:r>
              <a:rPr kumimoji="0" lang="cs-CZ" altLang="cs-CZ" sz="2000" b="0" i="0" u="none" strike="noStrike" cap="none" normalizeH="0" baseline="0" dirty="0">
                <a:ln>
                  <a:noFill/>
                </a:ln>
                <a:effectLst/>
                <a:latin typeface="+mn-lt"/>
              </a:rPr>
              <a:t> = 6⋅π⋅</a:t>
            </a:r>
            <a:r>
              <a:rPr kumimoji="0" lang="cs-CZ" altLang="cs-CZ" sz="2000" b="0" i="0" u="none" strike="noStrike" cap="none" normalizeH="0" baseline="0" dirty="0" err="1">
                <a:ln>
                  <a:noFill/>
                </a:ln>
                <a:effectLst/>
                <a:latin typeface="+mn-lt"/>
              </a:rPr>
              <a:t>η⋅r⋅v</a:t>
            </a:r>
            <a:endParaRPr kumimoji="0" lang="cs-CZ" altLang="cs-CZ" sz="20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r = poloměr částice, η = dynamická viskozita prostředí, v = rychlost částice</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effectLst/>
              <a:latin typeface="+mn-lt"/>
            </a:endParaRPr>
          </a:p>
        </p:txBody>
      </p:sp>
      <p:pic>
        <p:nvPicPr>
          <p:cNvPr id="15366" name="Picture 6" descr="See the source image">
            <a:extLst>
              <a:ext uri="{FF2B5EF4-FFF2-40B4-BE49-F238E27FC236}">
                <a16:creationId xmlns:a16="http://schemas.microsoft.com/office/drawing/2014/main" id="{D2ABDAA3-460F-4A4F-8FB4-79953BAFD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610" y="5942018"/>
            <a:ext cx="2079970" cy="718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2A9951B-479E-4FEB-B79B-49A7F1EFDA1F}"/>
              </a:ext>
            </a:extLst>
          </p:cNvPr>
          <p:cNvSpPr txBox="1"/>
          <p:nvPr/>
        </p:nvSpPr>
        <p:spPr>
          <a:xfrm>
            <a:off x="276225" y="5355137"/>
            <a:ext cx="3642792" cy="400110"/>
          </a:xfrm>
          <a:prstGeom prst="rect">
            <a:avLst/>
          </a:prstGeom>
          <a:noFill/>
        </p:spPr>
        <p:txBody>
          <a:bodyPr wrap="none" rtlCol="0">
            <a:spAutoFit/>
          </a:bodyPr>
          <a:lstStyle/>
          <a:p>
            <a:r>
              <a:rPr lang="cs-CZ" sz="2000" dirty="0"/>
              <a:t>Odtud pro </a:t>
            </a:r>
            <a:r>
              <a:rPr lang="cs-CZ" sz="2000" b="1" dirty="0"/>
              <a:t>rychlost sedimentace</a:t>
            </a:r>
            <a:r>
              <a:rPr lang="cs-CZ" sz="2000" dirty="0"/>
              <a:t>:</a:t>
            </a:r>
          </a:p>
        </p:txBody>
      </p:sp>
      <p:pic>
        <p:nvPicPr>
          <p:cNvPr id="15368" name="Picture 8" descr="See the source image">
            <a:extLst>
              <a:ext uri="{FF2B5EF4-FFF2-40B4-BE49-F238E27FC236}">
                <a16:creationId xmlns:a16="http://schemas.microsoft.com/office/drawing/2014/main" id="{511E8365-92A6-486D-A322-FA66A6427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039" y="304800"/>
            <a:ext cx="17145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F3F3FE3-5C0F-47E7-9A83-AA712E3CF409}"/>
              </a:ext>
            </a:extLst>
          </p:cNvPr>
          <p:cNvPicPr>
            <a:picLocks noChangeAspect="1"/>
          </p:cNvPicPr>
          <p:nvPr/>
        </p:nvPicPr>
        <p:blipFill>
          <a:blip r:embed="rId4"/>
          <a:stretch>
            <a:fillRect/>
          </a:stretch>
        </p:blipFill>
        <p:spPr>
          <a:xfrm>
            <a:off x="5202051" y="5355170"/>
            <a:ext cx="3331417" cy="1304933"/>
          </a:xfrm>
          <a:prstGeom prst="rect">
            <a:avLst/>
          </a:prstGeom>
        </p:spPr>
      </p:pic>
    </p:spTree>
    <p:extLst>
      <p:ext uri="{BB962C8B-B14F-4D97-AF65-F5344CB8AC3E}">
        <p14:creationId xmlns:p14="http://schemas.microsoft.com/office/powerpoint/2010/main" val="2027957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47431" y="308475"/>
            <a:ext cx="7886700" cy="521287"/>
          </a:xfrm>
        </p:spPr>
        <p:txBody>
          <a:bodyPr>
            <a:normAutofit/>
          </a:bodyPr>
          <a:lstStyle/>
          <a:p>
            <a:r>
              <a:rPr lang="cs-CZ" sz="2400" b="1" dirty="0">
                <a:latin typeface="+mn-lt"/>
              </a:rPr>
              <a:t>Tepelná kapacita pevných látek</a:t>
            </a:r>
            <a:endParaRPr lang="en-US" sz="24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74809" y="940772"/>
            <a:ext cx="8807266" cy="3600986"/>
          </a:xfrm>
          <a:prstGeom prst="rect">
            <a:avLst/>
          </a:prstGeom>
          <a:noFill/>
        </p:spPr>
        <p:txBody>
          <a:bodyPr wrap="square" rtlCol="0">
            <a:spAutoFit/>
          </a:bodyPr>
          <a:lstStyle/>
          <a:p>
            <a:pPr algn="just"/>
            <a:r>
              <a:rPr lang="cs-CZ" sz="2000" b="1" dirty="0" err="1"/>
              <a:t>Dulongovo</a:t>
            </a:r>
            <a:r>
              <a:rPr lang="cs-CZ" sz="2000" b="1" dirty="0"/>
              <a:t> – </a:t>
            </a:r>
            <a:r>
              <a:rPr lang="cs-CZ" sz="2000" b="1" dirty="0" err="1"/>
              <a:t>Petitovo</a:t>
            </a:r>
            <a:r>
              <a:rPr lang="cs-CZ" sz="2000" b="1" dirty="0"/>
              <a:t> pravidlo</a:t>
            </a:r>
            <a:r>
              <a:rPr lang="cs-CZ" sz="2000" dirty="0"/>
              <a:t>: molární tepelné kapacity pevných prvků jsou přibližně rovny hodnotě 26 J.K</a:t>
            </a:r>
            <a:r>
              <a:rPr lang="cs-CZ" sz="2000" baseline="30000" dirty="0"/>
              <a:t>-1</a:t>
            </a:r>
            <a:r>
              <a:rPr lang="cs-CZ" sz="2000" dirty="0"/>
              <a:t>.mol</a:t>
            </a:r>
            <a:r>
              <a:rPr lang="cs-CZ" sz="2000" baseline="30000" dirty="0"/>
              <a:t>-1</a:t>
            </a:r>
            <a:r>
              <a:rPr lang="cs-CZ" sz="2000" dirty="0"/>
              <a:t> </a:t>
            </a:r>
          </a:p>
          <a:p>
            <a:pPr algn="just"/>
            <a:r>
              <a:rPr lang="cs-CZ" sz="2000" dirty="0"/>
              <a:t>Pravidlo platí jen přibližně. Za laboratorní teploty se hodnota </a:t>
            </a:r>
            <a:r>
              <a:rPr lang="cs-CZ" sz="2000" dirty="0" err="1"/>
              <a:t>C</a:t>
            </a:r>
            <a:r>
              <a:rPr lang="cs-CZ" sz="2000" baseline="-25000" dirty="0" err="1"/>
              <a:t>mp</a:t>
            </a:r>
            <a:r>
              <a:rPr lang="cs-CZ" sz="2000" dirty="0"/>
              <a:t> pevných prvků pohybuje v intervalu  25 - 29 J.K</a:t>
            </a:r>
            <a:r>
              <a:rPr lang="cs-CZ" sz="2000" baseline="30000" dirty="0"/>
              <a:t>-1</a:t>
            </a:r>
            <a:r>
              <a:rPr lang="cs-CZ" sz="2000" dirty="0"/>
              <a:t>.mol</a:t>
            </a:r>
            <a:r>
              <a:rPr lang="cs-CZ" sz="2000" baseline="30000" dirty="0"/>
              <a:t>-1</a:t>
            </a:r>
            <a:r>
              <a:rPr lang="cs-CZ" sz="2000" dirty="0"/>
              <a:t> (zejm. těžké kovy). Výjimkou jsou prvky C, B a Si jejichž molární tepelné kapacity jsou nižší a hodnoty 26 J.K</a:t>
            </a:r>
            <a:r>
              <a:rPr lang="cs-CZ" sz="2000" baseline="30000" dirty="0"/>
              <a:t>-1</a:t>
            </a:r>
            <a:r>
              <a:rPr lang="cs-CZ" sz="2000" dirty="0"/>
              <a:t>.mol</a:t>
            </a:r>
            <a:r>
              <a:rPr lang="cs-CZ" sz="2000" baseline="30000" dirty="0"/>
              <a:t>-1</a:t>
            </a:r>
            <a:r>
              <a:rPr lang="cs-CZ" sz="2000" dirty="0"/>
              <a:t> dosahují jen za vysokých teplot (nad 1000 °C). </a:t>
            </a:r>
          </a:p>
          <a:p>
            <a:pPr algn="just"/>
            <a:endParaRPr lang="cs-CZ" sz="800" dirty="0"/>
          </a:p>
          <a:p>
            <a:pPr algn="just"/>
            <a:r>
              <a:rPr lang="cs-CZ" sz="2000" b="1" dirty="0"/>
              <a:t>Neumannovo – Koppovo pravidlo</a:t>
            </a:r>
            <a:r>
              <a:rPr lang="en-US" sz="2000" dirty="0"/>
              <a:t>: m</a:t>
            </a:r>
            <a:r>
              <a:rPr lang="cs-CZ" sz="2000" dirty="0" err="1"/>
              <a:t>olární</a:t>
            </a:r>
            <a:r>
              <a:rPr lang="cs-CZ" sz="2000" dirty="0"/>
              <a:t> tepelné kapacity pevných sloučenin se rovnají </a:t>
            </a:r>
            <a:r>
              <a:rPr lang="en-US" sz="2000" dirty="0" err="1"/>
              <a:t>stechiometrick</a:t>
            </a:r>
            <a:r>
              <a:rPr lang="cs-CZ" sz="2000" dirty="0"/>
              <a:t>é</a:t>
            </a:r>
            <a:r>
              <a:rPr lang="en-US" sz="2000" dirty="0"/>
              <a:t>mu </a:t>
            </a:r>
            <a:r>
              <a:rPr lang="cs-CZ" sz="2000" dirty="0"/>
              <a:t>součtu molárních tepelných kapacit pevných prvků z nichž se skládají. Pokud se molekula skládá z </a:t>
            </a:r>
            <a:r>
              <a:rPr lang="cs-CZ" sz="2000" i="1" dirty="0"/>
              <a:t>n</a:t>
            </a:r>
            <a:r>
              <a:rPr lang="cs-CZ" sz="2000" dirty="0"/>
              <a:t> atomů její hodnota </a:t>
            </a:r>
            <a:r>
              <a:rPr lang="cs-CZ" sz="2000" dirty="0" err="1"/>
              <a:t>C</a:t>
            </a:r>
            <a:r>
              <a:rPr lang="cs-CZ" sz="2000" baseline="-25000" dirty="0" err="1"/>
              <a:t>mp</a:t>
            </a:r>
            <a:r>
              <a:rPr lang="cs-CZ" sz="2000" dirty="0"/>
              <a:t> by se měla rovnat 26</a:t>
            </a:r>
            <a:r>
              <a:rPr lang="cs-CZ" sz="2000" i="1" dirty="0"/>
              <a:t>n</a:t>
            </a:r>
            <a:r>
              <a:rPr lang="cs-CZ" sz="2000" dirty="0"/>
              <a:t> J.K</a:t>
            </a:r>
            <a:r>
              <a:rPr lang="cs-CZ" sz="2000" baseline="30000" dirty="0"/>
              <a:t>-1</a:t>
            </a:r>
            <a:r>
              <a:rPr lang="cs-CZ" sz="2000" dirty="0"/>
              <a:t>.mol</a:t>
            </a:r>
            <a:r>
              <a:rPr lang="cs-CZ" sz="2000" baseline="30000" dirty="0"/>
              <a:t>-1</a:t>
            </a:r>
            <a:r>
              <a:rPr lang="cs-CZ" sz="2000" dirty="0"/>
              <a:t>. Pravidlo je spíše orientační, chyba může činit až 10 %.</a:t>
            </a:r>
            <a:endParaRPr lang="en-US" sz="2000" dirty="0"/>
          </a:p>
          <a:p>
            <a:pPr algn="just"/>
            <a:r>
              <a:rPr lang="cs-CZ" sz="2000" dirty="0"/>
              <a:t>Při laboratorní teplotě nutno brát do sumace tyto hodnoty:</a:t>
            </a:r>
          </a:p>
        </p:txBody>
      </p:sp>
      <p:graphicFrame>
        <p:nvGraphicFramePr>
          <p:cNvPr id="2" name="Tabulka 2">
            <a:extLst>
              <a:ext uri="{FF2B5EF4-FFF2-40B4-BE49-F238E27FC236}">
                <a16:creationId xmlns:a16="http://schemas.microsoft.com/office/drawing/2014/main" id="{23F269AD-4E57-4CBB-BCCA-562C70FDC8A7}"/>
              </a:ext>
            </a:extLst>
          </p:cNvPr>
          <p:cNvGraphicFramePr>
            <a:graphicFrameLocks noGrp="1"/>
          </p:cNvGraphicFramePr>
          <p:nvPr/>
        </p:nvGraphicFramePr>
        <p:xfrm>
          <a:off x="290201" y="4782932"/>
          <a:ext cx="8563597" cy="990600"/>
        </p:xfrm>
        <a:graphic>
          <a:graphicData uri="http://schemas.openxmlformats.org/drawingml/2006/table">
            <a:tbl>
              <a:tblPr firstRow="1" bandRow="1">
                <a:tableStyleId>{5C22544A-7EE6-4342-B048-85BDC9FD1C3A}</a:tableStyleId>
              </a:tblPr>
              <a:tblGrid>
                <a:gridCol w="1896996">
                  <a:extLst>
                    <a:ext uri="{9D8B030D-6E8A-4147-A177-3AD203B41FA5}">
                      <a16:colId xmlns:a16="http://schemas.microsoft.com/office/drawing/2014/main" val="1550197583"/>
                    </a:ext>
                  </a:extLst>
                </a:gridCol>
                <a:gridCol w="659824">
                  <a:extLst>
                    <a:ext uri="{9D8B030D-6E8A-4147-A177-3AD203B41FA5}">
                      <a16:colId xmlns:a16="http://schemas.microsoft.com/office/drawing/2014/main" val="331517859"/>
                    </a:ext>
                  </a:extLst>
                </a:gridCol>
                <a:gridCol w="618586">
                  <a:extLst>
                    <a:ext uri="{9D8B030D-6E8A-4147-A177-3AD203B41FA5}">
                      <a16:colId xmlns:a16="http://schemas.microsoft.com/office/drawing/2014/main" val="2065952510"/>
                    </a:ext>
                  </a:extLst>
                </a:gridCol>
                <a:gridCol w="690754">
                  <a:extLst>
                    <a:ext uri="{9D8B030D-6E8A-4147-A177-3AD203B41FA5}">
                      <a16:colId xmlns:a16="http://schemas.microsoft.com/office/drawing/2014/main" val="705707474"/>
                    </a:ext>
                  </a:extLst>
                </a:gridCol>
                <a:gridCol w="649515">
                  <a:extLst>
                    <a:ext uri="{9D8B030D-6E8A-4147-A177-3AD203B41FA5}">
                      <a16:colId xmlns:a16="http://schemas.microsoft.com/office/drawing/2014/main" val="788826526"/>
                    </a:ext>
                  </a:extLst>
                </a:gridCol>
                <a:gridCol w="680444">
                  <a:extLst>
                    <a:ext uri="{9D8B030D-6E8A-4147-A177-3AD203B41FA5}">
                      <a16:colId xmlns:a16="http://schemas.microsoft.com/office/drawing/2014/main" val="3777682156"/>
                    </a:ext>
                  </a:extLst>
                </a:gridCol>
                <a:gridCol w="670135">
                  <a:extLst>
                    <a:ext uri="{9D8B030D-6E8A-4147-A177-3AD203B41FA5}">
                      <a16:colId xmlns:a16="http://schemas.microsoft.com/office/drawing/2014/main" val="2479626461"/>
                    </a:ext>
                  </a:extLst>
                </a:gridCol>
                <a:gridCol w="855710">
                  <a:extLst>
                    <a:ext uri="{9D8B030D-6E8A-4147-A177-3AD203B41FA5}">
                      <a16:colId xmlns:a16="http://schemas.microsoft.com/office/drawing/2014/main" val="3043944163"/>
                    </a:ext>
                  </a:extLst>
                </a:gridCol>
                <a:gridCol w="639205">
                  <a:extLst>
                    <a:ext uri="{9D8B030D-6E8A-4147-A177-3AD203B41FA5}">
                      <a16:colId xmlns:a16="http://schemas.microsoft.com/office/drawing/2014/main" val="980043874"/>
                    </a:ext>
                  </a:extLst>
                </a:gridCol>
                <a:gridCol w="618586">
                  <a:extLst>
                    <a:ext uri="{9D8B030D-6E8A-4147-A177-3AD203B41FA5}">
                      <a16:colId xmlns:a16="http://schemas.microsoft.com/office/drawing/2014/main" val="294007485"/>
                    </a:ext>
                  </a:extLst>
                </a:gridCol>
                <a:gridCol w="583842">
                  <a:extLst>
                    <a:ext uri="{9D8B030D-6E8A-4147-A177-3AD203B41FA5}">
                      <a16:colId xmlns:a16="http://schemas.microsoft.com/office/drawing/2014/main" val="3427983325"/>
                    </a:ext>
                  </a:extLst>
                </a:gridCol>
              </a:tblGrid>
              <a:tr h="278130">
                <a:tc>
                  <a:txBody>
                    <a:bodyPr/>
                    <a:lstStyle/>
                    <a:p>
                      <a:r>
                        <a:rPr lang="cs-CZ" sz="1400" dirty="0"/>
                        <a:t>prvek</a:t>
                      </a:r>
                      <a:endParaRPr lang="en-US" sz="1400" dirty="0"/>
                    </a:p>
                  </a:txBody>
                  <a:tcPr marL="68580" marR="68580" marT="34290" marB="34290"/>
                </a:tc>
                <a:tc>
                  <a:txBody>
                    <a:bodyPr/>
                    <a:lstStyle/>
                    <a:p>
                      <a:pPr algn="ctr"/>
                      <a:r>
                        <a:rPr lang="cs-CZ" sz="1400" dirty="0">
                          <a:solidFill>
                            <a:schemeClr val="bg1"/>
                          </a:solidFill>
                        </a:rPr>
                        <a:t>C</a:t>
                      </a:r>
                      <a:endParaRPr lang="en-US" sz="1400" dirty="0">
                        <a:solidFill>
                          <a:schemeClr val="bg1"/>
                        </a:solidFill>
                      </a:endParaRPr>
                    </a:p>
                  </a:txBody>
                  <a:tcPr marL="68580" marR="68580" marT="34290" marB="34290"/>
                </a:tc>
                <a:tc>
                  <a:txBody>
                    <a:bodyPr/>
                    <a:lstStyle/>
                    <a:p>
                      <a:pPr algn="ctr"/>
                      <a:r>
                        <a:rPr lang="cs-CZ" sz="1400" dirty="0">
                          <a:solidFill>
                            <a:schemeClr val="bg1"/>
                          </a:solidFill>
                        </a:rPr>
                        <a:t>H</a:t>
                      </a:r>
                      <a:endParaRPr lang="en-US" sz="1400" dirty="0">
                        <a:solidFill>
                          <a:schemeClr val="bg1"/>
                        </a:solidFill>
                      </a:endParaRPr>
                    </a:p>
                  </a:txBody>
                  <a:tcPr marL="68580" marR="68580" marT="34290" marB="34290"/>
                </a:tc>
                <a:tc>
                  <a:txBody>
                    <a:bodyPr/>
                    <a:lstStyle/>
                    <a:p>
                      <a:pPr algn="ctr"/>
                      <a:r>
                        <a:rPr lang="cs-CZ" sz="1400" dirty="0">
                          <a:solidFill>
                            <a:schemeClr val="bg1"/>
                          </a:solidFill>
                        </a:rPr>
                        <a:t>B</a:t>
                      </a:r>
                      <a:endParaRPr lang="en-US" sz="1400" dirty="0">
                        <a:solidFill>
                          <a:schemeClr val="bg1"/>
                        </a:solidFill>
                      </a:endParaRPr>
                    </a:p>
                  </a:txBody>
                  <a:tcPr marL="68580" marR="68580" marT="34290" marB="34290"/>
                </a:tc>
                <a:tc>
                  <a:txBody>
                    <a:bodyPr/>
                    <a:lstStyle/>
                    <a:p>
                      <a:pPr algn="ctr"/>
                      <a:r>
                        <a:rPr lang="en-US" sz="1400" dirty="0">
                          <a:solidFill>
                            <a:schemeClr val="bg1"/>
                          </a:solidFill>
                        </a:rPr>
                        <a:t>N</a:t>
                      </a:r>
                    </a:p>
                  </a:txBody>
                  <a:tcPr marL="68580" marR="68580" marT="34290" marB="34290"/>
                </a:tc>
                <a:tc>
                  <a:txBody>
                    <a:bodyPr/>
                    <a:lstStyle/>
                    <a:p>
                      <a:pPr algn="ctr"/>
                      <a:r>
                        <a:rPr lang="cs-CZ" sz="1400" dirty="0">
                          <a:solidFill>
                            <a:schemeClr val="bg1"/>
                          </a:solidFill>
                        </a:rPr>
                        <a:t>O</a:t>
                      </a:r>
                      <a:endParaRPr lang="en-US" sz="1400" dirty="0">
                        <a:solidFill>
                          <a:schemeClr val="bg1"/>
                        </a:solidFill>
                      </a:endParaRPr>
                    </a:p>
                  </a:txBody>
                  <a:tcPr marL="68580" marR="68580" marT="34290" marB="34290"/>
                </a:tc>
                <a:tc>
                  <a:txBody>
                    <a:bodyPr/>
                    <a:lstStyle/>
                    <a:p>
                      <a:pPr algn="ctr"/>
                      <a:r>
                        <a:rPr lang="cs-CZ" sz="1400" dirty="0">
                          <a:solidFill>
                            <a:schemeClr val="bg1"/>
                          </a:solidFill>
                        </a:rPr>
                        <a:t>F</a:t>
                      </a:r>
                      <a:endParaRPr lang="en-US" sz="1400" dirty="0">
                        <a:solidFill>
                          <a:schemeClr val="bg1"/>
                        </a:solidFill>
                      </a:endParaRPr>
                    </a:p>
                  </a:txBody>
                  <a:tcPr marL="68580" marR="68580" marT="34290" marB="34290"/>
                </a:tc>
                <a:tc>
                  <a:txBody>
                    <a:bodyPr/>
                    <a:lstStyle/>
                    <a:p>
                      <a:pPr algn="ctr"/>
                      <a:r>
                        <a:rPr lang="cs-CZ" sz="1400" dirty="0">
                          <a:solidFill>
                            <a:schemeClr val="bg1"/>
                          </a:solidFill>
                        </a:rPr>
                        <a:t>ostatní</a:t>
                      </a:r>
                      <a:endParaRPr lang="en-US" sz="1400" dirty="0">
                        <a:solidFill>
                          <a:schemeClr val="bg1"/>
                        </a:solidFill>
                      </a:endParaRPr>
                    </a:p>
                  </a:txBody>
                  <a:tcPr marL="68580" marR="68580" marT="34290" marB="34290"/>
                </a:tc>
                <a:tc>
                  <a:txBody>
                    <a:bodyPr/>
                    <a:lstStyle/>
                    <a:p>
                      <a:pPr algn="ctr"/>
                      <a:r>
                        <a:rPr lang="cs-CZ" sz="1400" dirty="0" err="1">
                          <a:solidFill>
                            <a:schemeClr val="bg1"/>
                          </a:solidFill>
                        </a:rPr>
                        <a:t>Pb</a:t>
                      </a:r>
                      <a:endParaRPr lang="en-US" sz="1400" dirty="0">
                        <a:solidFill>
                          <a:schemeClr val="bg1"/>
                        </a:solidFill>
                      </a:endParaRPr>
                    </a:p>
                  </a:txBody>
                  <a:tcPr marL="68580" marR="68580" marT="34290" marB="34290"/>
                </a:tc>
                <a:tc>
                  <a:txBody>
                    <a:bodyPr/>
                    <a:lstStyle/>
                    <a:p>
                      <a:pPr algn="ctr"/>
                      <a:r>
                        <a:rPr lang="cs-CZ" sz="1400" dirty="0">
                          <a:solidFill>
                            <a:schemeClr val="bg1"/>
                          </a:solidFill>
                        </a:rPr>
                        <a:t>I</a:t>
                      </a:r>
                      <a:endParaRPr lang="en-US" sz="1400" dirty="0">
                        <a:solidFill>
                          <a:schemeClr val="bg1"/>
                        </a:solidFill>
                      </a:endParaRPr>
                    </a:p>
                  </a:txBody>
                  <a:tcPr marL="68580" marR="68580" marT="34290" marB="34290"/>
                </a:tc>
                <a:tc>
                  <a:txBody>
                    <a:bodyPr/>
                    <a:lstStyle/>
                    <a:p>
                      <a:pPr algn="ctr"/>
                      <a:r>
                        <a:rPr lang="cs-CZ" sz="1400" dirty="0">
                          <a:solidFill>
                            <a:schemeClr val="bg1"/>
                          </a:solidFill>
                        </a:rPr>
                        <a:t>K</a:t>
                      </a:r>
                      <a:endParaRPr lang="en-US" sz="1400" dirty="0">
                        <a:solidFill>
                          <a:schemeClr val="bg1"/>
                        </a:solidFill>
                      </a:endParaRPr>
                    </a:p>
                  </a:txBody>
                  <a:tcPr marL="68580" marR="68580" marT="34290" marB="34290"/>
                </a:tc>
                <a:extLst>
                  <a:ext uri="{0D108BD9-81ED-4DB2-BD59-A6C34878D82A}">
                    <a16:rowId xmlns:a16="http://schemas.microsoft.com/office/drawing/2014/main" val="3251754406"/>
                  </a:ext>
                </a:extLst>
              </a:tr>
              <a:tr h="685800">
                <a:tc>
                  <a:txBody>
                    <a:bodyPr/>
                    <a:lstStyle/>
                    <a:p>
                      <a:r>
                        <a:rPr lang="cs-CZ" sz="1400" dirty="0"/>
                        <a:t>Inkrement molární tepelné kapacity </a:t>
                      </a:r>
                    </a:p>
                    <a:p>
                      <a:r>
                        <a:rPr lang="cs-CZ" sz="1400" dirty="0"/>
                        <a:t>(J.K</a:t>
                      </a:r>
                      <a:r>
                        <a:rPr lang="cs-CZ" sz="1400" baseline="30000" dirty="0"/>
                        <a:t>-1</a:t>
                      </a:r>
                      <a:r>
                        <a:rPr lang="cs-CZ" sz="1400" dirty="0"/>
                        <a:t>.mol</a:t>
                      </a:r>
                      <a:r>
                        <a:rPr lang="cs-CZ" sz="1400" baseline="30000" dirty="0"/>
                        <a:t>-1</a:t>
                      </a:r>
                      <a:r>
                        <a:rPr lang="cs-CZ" sz="1400" dirty="0"/>
                        <a:t> )</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2.7</a:t>
                      </a:r>
                    </a:p>
                    <a:p>
                      <a:pPr algn="ctr"/>
                      <a:endParaRPr lang="en-US" sz="1400" dirty="0">
                        <a:solidFill>
                          <a:schemeClr val="tx1"/>
                        </a:solidFill>
                      </a:endParaRP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5.0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a:solidFill>
                            <a:schemeClr val="tx1"/>
                          </a:solidFill>
                        </a:rPr>
                        <a:t>6.3</a:t>
                      </a:r>
                      <a:endParaRPr lang="en-US" sz="1400" dirty="0">
                        <a:solidFill>
                          <a:schemeClr val="tx1"/>
                        </a:solidFill>
                      </a:endParaRPr>
                    </a:p>
                    <a:p>
                      <a:pPr algn="ctr"/>
                      <a:endParaRPr lang="en-US" sz="1400" dirty="0">
                        <a:solidFill>
                          <a:schemeClr val="tx1"/>
                        </a:solidFill>
                      </a:endParaRPr>
                    </a:p>
                  </a:txBody>
                  <a:tcPr marL="68580" marR="68580" marT="34290" marB="34290"/>
                </a:tc>
                <a:tc>
                  <a:txBody>
                    <a:bodyPr/>
                    <a:lstStyle/>
                    <a:p>
                      <a:pPr algn="ctr"/>
                      <a:r>
                        <a:rPr lang="cs-CZ" sz="1400" dirty="0">
                          <a:solidFill>
                            <a:schemeClr val="tx1"/>
                          </a:solidFill>
                        </a:rPr>
                        <a:t>6.4</a:t>
                      </a:r>
                      <a:endParaRPr lang="en-US" sz="1400" dirty="0">
                        <a:solidFill>
                          <a:schemeClr val="tx1"/>
                        </a:solidFill>
                      </a:endParaRPr>
                    </a:p>
                  </a:txBody>
                  <a:tcPr marL="68580" marR="68580" marT="34290" marB="34290"/>
                </a:tc>
                <a:tc>
                  <a:txBody>
                    <a:bodyPr/>
                    <a:lstStyle/>
                    <a:p>
                      <a:pPr algn="ctr"/>
                      <a:r>
                        <a:rPr lang="cs-CZ" sz="1400" dirty="0">
                          <a:solidFill>
                            <a:schemeClr val="tx1"/>
                          </a:solidFill>
                        </a:rPr>
                        <a:t>6.6</a:t>
                      </a:r>
                      <a:endParaRPr lang="en-US" sz="1400" dirty="0">
                        <a:solidFill>
                          <a:schemeClr val="tx1"/>
                        </a:solidFill>
                      </a:endParaRPr>
                    </a:p>
                  </a:txBody>
                  <a:tcPr marL="68580" marR="68580" marT="34290" marB="34290"/>
                </a:tc>
                <a:tc>
                  <a:txBody>
                    <a:bodyPr/>
                    <a:lstStyle/>
                    <a:p>
                      <a:pPr algn="ctr"/>
                      <a:r>
                        <a:rPr lang="cs-CZ" sz="1400" dirty="0">
                          <a:solidFill>
                            <a:schemeClr val="tx1"/>
                          </a:solidFill>
                        </a:rPr>
                        <a:t>7.31</a:t>
                      </a:r>
                      <a:endParaRPr lang="en-US" sz="1400" dirty="0">
                        <a:solidFill>
                          <a:schemeClr val="tx1"/>
                        </a:solidFill>
                      </a:endParaRPr>
                    </a:p>
                  </a:txBody>
                  <a:tcPr marL="68580" marR="68580" marT="34290" marB="34290"/>
                </a:tc>
                <a:extLst>
                  <a:ext uri="{0D108BD9-81ED-4DB2-BD59-A6C34878D82A}">
                    <a16:rowId xmlns:a16="http://schemas.microsoft.com/office/drawing/2014/main" val="3515841776"/>
                  </a:ext>
                </a:extLst>
              </a:tr>
            </a:tbl>
          </a:graphicData>
        </a:graphic>
      </p:graphicFrame>
      <p:sp>
        <p:nvSpPr>
          <p:cNvPr id="3" name="TextovéPole 2">
            <a:extLst>
              <a:ext uri="{FF2B5EF4-FFF2-40B4-BE49-F238E27FC236}">
                <a16:creationId xmlns:a16="http://schemas.microsoft.com/office/drawing/2014/main" id="{0D16DFD8-09BF-4326-8DED-49CF695596DC}"/>
              </a:ext>
            </a:extLst>
          </p:cNvPr>
          <p:cNvSpPr txBox="1"/>
          <p:nvPr/>
        </p:nvSpPr>
        <p:spPr>
          <a:xfrm>
            <a:off x="290201" y="6014706"/>
            <a:ext cx="8376017" cy="584775"/>
          </a:xfrm>
          <a:prstGeom prst="rect">
            <a:avLst/>
          </a:prstGeom>
          <a:noFill/>
        </p:spPr>
        <p:txBody>
          <a:bodyPr wrap="square" rtlCol="0">
            <a:spAutoFit/>
          </a:bodyPr>
          <a:lstStyle/>
          <a:p>
            <a:pPr algn="just"/>
            <a:r>
              <a:rPr lang="cs-CZ" sz="1600" dirty="0"/>
              <a:t>U sloučenin obsahujících krystalovou vodu se za každou molekulu vody započítává 9.85 (odpovídá hodnotě </a:t>
            </a:r>
            <a:r>
              <a:rPr lang="cs-CZ" sz="1600" dirty="0" err="1"/>
              <a:t>C</a:t>
            </a:r>
            <a:r>
              <a:rPr lang="cs-CZ" sz="1600" baseline="-25000" dirty="0" err="1"/>
              <a:t>mp</a:t>
            </a:r>
            <a:r>
              <a:rPr lang="cs-CZ" sz="1600" dirty="0"/>
              <a:t> ledu).</a:t>
            </a:r>
            <a:endParaRPr lang="en-US" sz="1600" dirty="0"/>
          </a:p>
        </p:txBody>
      </p:sp>
    </p:spTree>
    <p:extLst>
      <p:ext uri="{BB962C8B-B14F-4D97-AF65-F5344CB8AC3E}">
        <p14:creationId xmlns:p14="http://schemas.microsoft.com/office/powerpoint/2010/main" val="3213174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B46174-672A-4482-8E1D-D0400464C6EA}"/>
              </a:ext>
            </a:extLst>
          </p:cNvPr>
          <p:cNvSpPr txBox="1"/>
          <p:nvPr/>
        </p:nvSpPr>
        <p:spPr>
          <a:xfrm>
            <a:off x="115865" y="263715"/>
            <a:ext cx="8761436" cy="1138773"/>
          </a:xfrm>
          <a:prstGeom prst="rect">
            <a:avLst/>
          </a:prstGeom>
          <a:noFill/>
        </p:spPr>
        <p:txBody>
          <a:bodyPr wrap="square" rtlCol="0">
            <a:spAutoFit/>
          </a:bodyPr>
          <a:lstStyle/>
          <a:p>
            <a:r>
              <a:rPr lang="en-US" sz="2000" b="1" dirty="0"/>
              <a:t>P</a:t>
            </a:r>
            <a:r>
              <a:rPr lang="cs-CZ" sz="2000" b="1" dirty="0"/>
              <a:t>ří</a:t>
            </a:r>
            <a:r>
              <a:rPr lang="en-US" sz="2000" b="1" dirty="0" err="1"/>
              <a:t>klad</a:t>
            </a:r>
            <a:r>
              <a:rPr lang="cs-CZ" sz="2000" b="1" dirty="0"/>
              <a:t>:</a:t>
            </a:r>
          </a:p>
          <a:p>
            <a:endParaRPr lang="cs-CZ" sz="800" dirty="0"/>
          </a:p>
          <a:p>
            <a:r>
              <a:rPr lang="cs-CZ" sz="2000" dirty="0"/>
              <a:t>Výpočet molární tepelné kapacity (J.K</a:t>
            </a:r>
            <a:r>
              <a:rPr lang="cs-CZ" sz="2000" baseline="30000" dirty="0"/>
              <a:t>-1</a:t>
            </a:r>
            <a:r>
              <a:rPr lang="cs-CZ" sz="2000" dirty="0"/>
              <a:t>.mol</a:t>
            </a:r>
            <a:r>
              <a:rPr lang="cs-CZ" sz="2000" baseline="30000" dirty="0"/>
              <a:t>-1</a:t>
            </a:r>
            <a:r>
              <a:rPr lang="cs-CZ" sz="2000" dirty="0"/>
              <a:t> ) pevných látek podle Neumann – Koppova pravidla:</a:t>
            </a:r>
            <a:endParaRPr lang="en-US" sz="2000" dirty="0"/>
          </a:p>
        </p:txBody>
      </p:sp>
      <p:graphicFrame>
        <p:nvGraphicFramePr>
          <p:cNvPr id="6" name="Tabulka 6">
            <a:extLst>
              <a:ext uri="{FF2B5EF4-FFF2-40B4-BE49-F238E27FC236}">
                <a16:creationId xmlns:a16="http://schemas.microsoft.com/office/drawing/2014/main" id="{B440595C-AFD8-46EE-A087-F9C4562BD8E5}"/>
              </a:ext>
            </a:extLst>
          </p:cNvPr>
          <p:cNvGraphicFramePr>
            <a:graphicFrameLocks noGrp="1"/>
          </p:cNvGraphicFramePr>
          <p:nvPr/>
        </p:nvGraphicFramePr>
        <p:xfrm>
          <a:off x="895349" y="1895475"/>
          <a:ext cx="7134225" cy="1895475"/>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1060135386"/>
                    </a:ext>
                  </a:extLst>
                </a:gridCol>
                <a:gridCol w="2378075">
                  <a:extLst>
                    <a:ext uri="{9D8B030D-6E8A-4147-A177-3AD203B41FA5}">
                      <a16:colId xmlns:a16="http://schemas.microsoft.com/office/drawing/2014/main" val="3907822794"/>
                    </a:ext>
                  </a:extLst>
                </a:gridCol>
                <a:gridCol w="2378075">
                  <a:extLst>
                    <a:ext uri="{9D8B030D-6E8A-4147-A177-3AD203B41FA5}">
                      <a16:colId xmlns:a16="http://schemas.microsoft.com/office/drawing/2014/main" val="1466244190"/>
                    </a:ext>
                  </a:extLst>
                </a:gridCol>
              </a:tblGrid>
              <a:tr h="379095">
                <a:tc>
                  <a:txBody>
                    <a:bodyPr/>
                    <a:lstStyle/>
                    <a:p>
                      <a:r>
                        <a:rPr lang="cs-CZ" sz="1800" dirty="0"/>
                        <a:t>Sloučenina</a:t>
                      </a:r>
                      <a:endParaRPr lang="en-US" sz="1800" dirty="0"/>
                    </a:p>
                  </a:txBody>
                  <a:tcPr marL="68580" marR="68580" marT="34290" marB="34290"/>
                </a:tc>
                <a:tc>
                  <a:txBody>
                    <a:bodyPr/>
                    <a:lstStyle/>
                    <a:p>
                      <a:pPr algn="ctr"/>
                      <a:r>
                        <a:rPr lang="cs-CZ" sz="1800" dirty="0" err="1"/>
                        <a:t>C</a:t>
                      </a:r>
                      <a:r>
                        <a:rPr lang="cs-CZ" sz="1800" baseline="-25000" dirty="0" err="1"/>
                        <a:t>mp</a:t>
                      </a:r>
                      <a:r>
                        <a:rPr lang="cs-CZ" sz="1800" dirty="0"/>
                        <a:t> experiment</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err="1"/>
                        <a:t>C</a:t>
                      </a:r>
                      <a:r>
                        <a:rPr lang="cs-CZ" sz="1800" baseline="-25000" dirty="0" err="1"/>
                        <a:t>mp</a:t>
                      </a:r>
                      <a:r>
                        <a:rPr lang="cs-CZ" sz="1800" dirty="0"/>
                        <a:t> vypočteno</a:t>
                      </a:r>
                      <a:endParaRPr lang="en-US" sz="1800" dirty="0"/>
                    </a:p>
                  </a:txBody>
                  <a:tcPr marL="68580" marR="68580" marT="34290" marB="34290"/>
                </a:tc>
                <a:extLst>
                  <a:ext uri="{0D108BD9-81ED-4DB2-BD59-A6C34878D82A}">
                    <a16:rowId xmlns:a16="http://schemas.microsoft.com/office/drawing/2014/main" val="1171776891"/>
                  </a:ext>
                </a:extLst>
              </a:tr>
              <a:tr h="379095">
                <a:tc>
                  <a:txBody>
                    <a:bodyPr/>
                    <a:lstStyle/>
                    <a:p>
                      <a:r>
                        <a:rPr lang="cs-CZ" sz="1800" dirty="0"/>
                        <a:t>CaCO</a:t>
                      </a:r>
                      <a:r>
                        <a:rPr lang="cs-CZ" sz="1800" baseline="-25000" dirty="0"/>
                        <a:t>3</a:t>
                      </a:r>
                      <a:endParaRPr lang="en-US" sz="1800" baseline="-25000" dirty="0"/>
                    </a:p>
                  </a:txBody>
                  <a:tcPr marL="68580" marR="68580" marT="34290" marB="34290"/>
                </a:tc>
                <a:tc>
                  <a:txBody>
                    <a:bodyPr/>
                    <a:lstStyle/>
                    <a:p>
                      <a:pPr algn="ctr"/>
                      <a:r>
                        <a:rPr lang="cs-CZ" sz="1800" dirty="0"/>
                        <a:t>20.44</a:t>
                      </a:r>
                      <a:endParaRPr lang="en-US" sz="1800" dirty="0"/>
                    </a:p>
                  </a:txBody>
                  <a:tcPr marL="68580" marR="68580" marT="34290" marB="34290"/>
                </a:tc>
                <a:tc>
                  <a:txBody>
                    <a:bodyPr/>
                    <a:lstStyle/>
                    <a:p>
                      <a:pPr algn="ctr"/>
                      <a:r>
                        <a:rPr lang="cs-CZ" sz="1800" dirty="0"/>
                        <a:t>19.8</a:t>
                      </a:r>
                      <a:endParaRPr lang="en-US" sz="1800" dirty="0"/>
                    </a:p>
                  </a:txBody>
                  <a:tcPr marL="68580" marR="68580" marT="34290" marB="34290"/>
                </a:tc>
                <a:extLst>
                  <a:ext uri="{0D108BD9-81ED-4DB2-BD59-A6C34878D82A}">
                    <a16:rowId xmlns:a16="http://schemas.microsoft.com/office/drawing/2014/main" val="1461956707"/>
                  </a:ext>
                </a:extLst>
              </a:tr>
              <a:tr h="379095">
                <a:tc>
                  <a:txBody>
                    <a:bodyPr/>
                    <a:lstStyle/>
                    <a:p>
                      <a:r>
                        <a:rPr lang="cs-CZ" sz="1800" dirty="0"/>
                        <a:t>PbI</a:t>
                      </a:r>
                      <a:r>
                        <a:rPr lang="cs-CZ" sz="1800" baseline="-25000" dirty="0"/>
                        <a:t>2</a:t>
                      </a:r>
                      <a:endParaRPr lang="en-US" sz="1800" baseline="-25000" dirty="0"/>
                    </a:p>
                  </a:txBody>
                  <a:tcPr marL="68580" marR="68580" marT="34290" marB="34290"/>
                </a:tc>
                <a:tc>
                  <a:txBody>
                    <a:bodyPr/>
                    <a:lstStyle/>
                    <a:p>
                      <a:pPr algn="ctr"/>
                      <a:r>
                        <a:rPr lang="cs-CZ" sz="1800" dirty="0"/>
                        <a:t>19.6</a:t>
                      </a:r>
                      <a:endParaRPr lang="en-US" sz="1800" dirty="0"/>
                    </a:p>
                  </a:txBody>
                  <a:tcPr marL="68580" marR="68580" marT="34290" marB="34290"/>
                </a:tc>
                <a:tc>
                  <a:txBody>
                    <a:bodyPr/>
                    <a:lstStyle/>
                    <a:p>
                      <a:pPr algn="ctr"/>
                      <a:r>
                        <a:rPr lang="cs-CZ" sz="1800" dirty="0"/>
                        <a:t>19.6</a:t>
                      </a:r>
                      <a:endParaRPr lang="en-US" sz="1800" dirty="0"/>
                    </a:p>
                  </a:txBody>
                  <a:tcPr marL="68580" marR="68580" marT="34290" marB="34290"/>
                </a:tc>
                <a:extLst>
                  <a:ext uri="{0D108BD9-81ED-4DB2-BD59-A6C34878D82A}">
                    <a16:rowId xmlns:a16="http://schemas.microsoft.com/office/drawing/2014/main" val="2942461683"/>
                  </a:ext>
                </a:extLst>
              </a:tr>
              <a:tr h="379095">
                <a:tc>
                  <a:txBody>
                    <a:bodyPr/>
                    <a:lstStyle/>
                    <a:p>
                      <a:r>
                        <a:rPr lang="cs-CZ" sz="1800" dirty="0"/>
                        <a:t>KNO</a:t>
                      </a:r>
                      <a:r>
                        <a:rPr lang="cs-CZ" sz="1800" baseline="-25000" dirty="0"/>
                        <a:t>3</a:t>
                      </a:r>
                      <a:endParaRPr lang="en-US" sz="1800" baseline="-25000" dirty="0"/>
                    </a:p>
                  </a:txBody>
                  <a:tcPr marL="68580" marR="68580" marT="34290" marB="34290"/>
                </a:tc>
                <a:tc>
                  <a:txBody>
                    <a:bodyPr/>
                    <a:lstStyle/>
                    <a:p>
                      <a:pPr algn="ctr"/>
                      <a:r>
                        <a:rPr lang="cs-CZ" sz="1800" dirty="0"/>
                        <a:t>24.12</a:t>
                      </a:r>
                      <a:endParaRPr lang="en-US" sz="1800" dirty="0"/>
                    </a:p>
                  </a:txBody>
                  <a:tcPr marL="68580" marR="68580" marT="34290" marB="34290"/>
                </a:tc>
                <a:tc>
                  <a:txBody>
                    <a:bodyPr/>
                    <a:lstStyle/>
                    <a:p>
                      <a:pPr algn="ctr"/>
                      <a:r>
                        <a:rPr lang="cs-CZ" sz="1800" dirty="0"/>
                        <a:t>23.31</a:t>
                      </a:r>
                      <a:endParaRPr lang="en-US" sz="1800" dirty="0"/>
                    </a:p>
                  </a:txBody>
                  <a:tcPr marL="68580" marR="68580" marT="34290" marB="34290"/>
                </a:tc>
                <a:extLst>
                  <a:ext uri="{0D108BD9-81ED-4DB2-BD59-A6C34878D82A}">
                    <a16:rowId xmlns:a16="http://schemas.microsoft.com/office/drawing/2014/main" val="4181760631"/>
                  </a:ext>
                </a:extLst>
              </a:tr>
              <a:tr h="379095">
                <a:tc>
                  <a:txBody>
                    <a:bodyPr/>
                    <a:lstStyle/>
                    <a:p>
                      <a:r>
                        <a:rPr lang="cs-CZ" sz="1800" dirty="0"/>
                        <a:t>PbCO</a:t>
                      </a:r>
                      <a:r>
                        <a:rPr lang="cs-CZ" sz="1800" baseline="-25000" dirty="0"/>
                        <a:t>3</a:t>
                      </a:r>
                      <a:endParaRPr lang="en-US" sz="1800" baseline="-25000" dirty="0"/>
                    </a:p>
                  </a:txBody>
                  <a:tcPr marL="68580" marR="68580" marT="34290" marB="34290"/>
                </a:tc>
                <a:tc>
                  <a:txBody>
                    <a:bodyPr/>
                    <a:lstStyle/>
                    <a:p>
                      <a:pPr algn="ctr"/>
                      <a:r>
                        <a:rPr lang="cs-CZ" sz="1800" dirty="0"/>
                        <a:t>21.6</a:t>
                      </a:r>
                      <a:endParaRPr lang="en-US" sz="1800" dirty="0"/>
                    </a:p>
                  </a:txBody>
                  <a:tcPr marL="68580" marR="68580" marT="34290" marB="34290"/>
                </a:tc>
                <a:tc>
                  <a:txBody>
                    <a:bodyPr/>
                    <a:lstStyle/>
                    <a:p>
                      <a:pPr algn="ctr"/>
                      <a:r>
                        <a:rPr lang="cs-CZ" sz="1800" dirty="0"/>
                        <a:t>20.2</a:t>
                      </a:r>
                      <a:endParaRPr lang="en-US" sz="1800" dirty="0"/>
                    </a:p>
                  </a:txBody>
                  <a:tcPr marL="68580" marR="68580" marT="34290" marB="34290"/>
                </a:tc>
                <a:extLst>
                  <a:ext uri="{0D108BD9-81ED-4DB2-BD59-A6C34878D82A}">
                    <a16:rowId xmlns:a16="http://schemas.microsoft.com/office/drawing/2014/main" val="4143570311"/>
                  </a:ext>
                </a:extLst>
              </a:tr>
            </a:tbl>
          </a:graphicData>
        </a:graphic>
      </p:graphicFrame>
    </p:spTree>
    <p:extLst>
      <p:ext uri="{BB962C8B-B14F-4D97-AF65-F5344CB8AC3E}">
        <p14:creationId xmlns:p14="http://schemas.microsoft.com/office/powerpoint/2010/main" val="184613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51205" y="199042"/>
            <a:ext cx="7886700" cy="521287"/>
          </a:xfrm>
        </p:spPr>
        <p:txBody>
          <a:bodyPr>
            <a:normAutofit/>
          </a:bodyPr>
          <a:lstStyle/>
          <a:p>
            <a:r>
              <a:rPr lang="cs-CZ" sz="2100" b="1" dirty="0">
                <a:latin typeface="+mn-lt"/>
              </a:rPr>
              <a:t>Tepelná kapacita krystalů</a:t>
            </a:r>
            <a:endParaRPr lang="en-US" sz="21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68965" y="720329"/>
            <a:ext cx="4753145" cy="3170099"/>
          </a:xfrm>
          <a:prstGeom prst="rect">
            <a:avLst/>
          </a:prstGeom>
          <a:noFill/>
        </p:spPr>
        <p:txBody>
          <a:bodyPr wrap="square" rtlCol="0">
            <a:spAutoFit/>
          </a:bodyPr>
          <a:lstStyle/>
          <a:p>
            <a:pPr algn="just"/>
            <a:r>
              <a:rPr lang="cs-CZ" sz="2000" dirty="0"/>
              <a:t>V krystalické mřížce nemohou částice vykonávat rotační ani translační pohyb, zůstávají pouze 3 stupně volnosti kmitavého pohybu ve směru 3 souřadnicových os (= prostorový oscilátor). Podle </a:t>
            </a:r>
            <a:r>
              <a:rPr lang="cs-CZ" sz="2000" b="1" dirty="0" err="1"/>
              <a:t>ekvipartičního</a:t>
            </a:r>
            <a:r>
              <a:rPr lang="cs-CZ" sz="2000" b="1" dirty="0"/>
              <a:t> principu</a:t>
            </a:r>
            <a:r>
              <a:rPr lang="cs-CZ" sz="2000" dirty="0"/>
              <a:t> by se molární tepelná kapacita pevných látek měla rovnat </a:t>
            </a:r>
          </a:p>
          <a:p>
            <a:pPr algn="ctr"/>
            <a:r>
              <a:rPr lang="cs-CZ" sz="2000" dirty="0" err="1"/>
              <a:t>C</a:t>
            </a:r>
            <a:r>
              <a:rPr lang="cs-CZ" sz="2000" baseline="-25000" dirty="0" err="1"/>
              <a:t>mp</a:t>
            </a:r>
            <a:r>
              <a:rPr lang="cs-CZ" sz="2000" dirty="0"/>
              <a:t>  = 3 R = 25 J.K</a:t>
            </a:r>
            <a:r>
              <a:rPr lang="cs-CZ" sz="2000" baseline="30000" dirty="0"/>
              <a:t>-1</a:t>
            </a:r>
            <a:r>
              <a:rPr lang="cs-CZ" sz="2000" dirty="0"/>
              <a:t>.mol</a:t>
            </a:r>
            <a:r>
              <a:rPr lang="cs-CZ" sz="2000" baseline="30000" dirty="0"/>
              <a:t>-1</a:t>
            </a:r>
            <a:r>
              <a:rPr lang="cs-CZ" sz="2000" dirty="0"/>
              <a:t>.</a:t>
            </a:r>
            <a:endParaRPr lang="en-US" sz="2000" dirty="0"/>
          </a:p>
          <a:p>
            <a:pPr algn="just"/>
            <a:r>
              <a:rPr lang="cs-CZ" sz="2000" dirty="0"/>
              <a:t>Tato hodnota je obvykle dosažena až za  vysokých teplot.</a:t>
            </a:r>
          </a:p>
        </p:txBody>
      </p:sp>
      <p:pic>
        <p:nvPicPr>
          <p:cNvPr id="8" name="Obrázek 7">
            <a:extLst>
              <a:ext uri="{FF2B5EF4-FFF2-40B4-BE49-F238E27FC236}">
                <a16:creationId xmlns:a16="http://schemas.microsoft.com/office/drawing/2014/main" id="{A7864ACF-65B8-4F2C-AEAD-A29CF31691AA}"/>
              </a:ext>
            </a:extLst>
          </p:cNvPr>
          <p:cNvPicPr>
            <a:picLocks noChangeAspect="1"/>
          </p:cNvPicPr>
          <p:nvPr/>
        </p:nvPicPr>
        <p:blipFill>
          <a:blip r:embed="rId2"/>
          <a:stretch>
            <a:fillRect/>
          </a:stretch>
        </p:blipFill>
        <p:spPr>
          <a:xfrm>
            <a:off x="4995827" y="334532"/>
            <a:ext cx="4148173" cy="3260863"/>
          </a:xfrm>
          <a:prstGeom prst="rect">
            <a:avLst/>
          </a:prstGeom>
        </p:spPr>
      </p:pic>
      <p:pic>
        <p:nvPicPr>
          <p:cNvPr id="9" name="Obrázek 8">
            <a:extLst>
              <a:ext uri="{FF2B5EF4-FFF2-40B4-BE49-F238E27FC236}">
                <a16:creationId xmlns:a16="http://schemas.microsoft.com/office/drawing/2014/main" id="{8AADD290-7FAF-4C83-812B-0EC13A9682B1}"/>
              </a:ext>
            </a:extLst>
          </p:cNvPr>
          <p:cNvPicPr>
            <a:picLocks noChangeAspect="1"/>
          </p:cNvPicPr>
          <p:nvPr/>
        </p:nvPicPr>
        <p:blipFill>
          <a:blip r:embed="rId3"/>
          <a:stretch>
            <a:fillRect/>
          </a:stretch>
        </p:blipFill>
        <p:spPr>
          <a:xfrm>
            <a:off x="5419384" y="4061476"/>
            <a:ext cx="3430582" cy="2051396"/>
          </a:xfrm>
          <a:prstGeom prst="rect">
            <a:avLst/>
          </a:prstGeom>
        </p:spPr>
      </p:pic>
      <p:pic>
        <p:nvPicPr>
          <p:cNvPr id="11" name="Picture 6" descr="Image result for dulong petit&quot;">
            <a:extLst>
              <a:ext uri="{FF2B5EF4-FFF2-40B4-BE49-F238E27FC236}">
                <a16:creationId xmlns:a16="http://schemas.microsoft.com/office/drawing/2014/main" id="{70553D0B-51C9-4BE4-9B7A-384C58A29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50" y="4061476"/>
            <a:ext cx="3360256" cy="24666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rotation molecules equipartition">
            <a:extLst>
              <a:ext uri="{FF2B5EF4-FFF2-40B4-BE49-F238E27FC236}">
                <a16:creationId xmlns:a16="http://schemas.microsoft.com/office/drawing/2014/main" id="{995A5F1C-A0C1-4727-9C19-913646164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1106" y="4380103"/>
            <a:ext cx="1900004" cy="175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40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A53019-41D9-4B71-AE63-2D54B620EE93}"/>
              </a:ext>
            </a:extLst>
          </p:cNvPr>
          <p:cNvSpPr>
            <a:spLocks noGrp="1"/>
          </p:cNvSpPr>
          <p:nvPr>
            <p:ph type="title"/>
          </p:nvPr>
        </p:nvSpPr>
        <p:spPr>
          <a:xfrm>
            <a:off x="159027" y="310545"/>
            <a:ext cx="7886700" cy="411956"/>
          </a:xfrm>
        </p:spPr>
        <p:txBody>
          <a:bodyPr>
            <a:normAutofit/>
          </a:bodyPr>
          <a:lstStyle/>
          <a:p>
            <a:r>
              <a:rPr lang="cs-CZ" sz="2100" b="1" dirty="0">
                <a:latin typeface="+mn-lt"/>
              </a:rPr>
              <a:t>Tepelné kapacity krystalů</a:t>
            </a:r>
            <a:r>
              <a:rPr lang="en-US" sz="2100" b="1" dirty="0">
                <a:latin typeface="+mn-lt"/>
              </a:rPr>
              <a:t> – </a:t>
            </a:r>
            <a:r>
              <a:rPr lang="en-US" sz="2100" b="1" dirty="0" err="1">
                <a:latin typeface="+mn-lt"/>
              </a:rPr>
              <a:t>kvantov</a:t>
            </a:r>
            <a:r>
              <a:rPr lang="cs-CZ" sz="2100" b="1" dirty="0">
                <a:latin typeface="+mn-lt"/>
              </a:rPr>
              <a:t>á teorie</a:t>
            </a:r>
            <a:endParaRPr lang="en-US" sz="2100" b="1" dirty="0">
              <a:latin typeface="+mn-lt"/>
            </a:endParaRPr>
          </a:p>
        </p:txBody>
      </p:sp>
      <p:sp>
        <p:nvSpPr>
          <p:cNvPr id="4" name="TextovéPole 3">
            <a:extLst>
              <a:ext uri="{FF2B5EF4-FFF2-40B4-BE49-F238E27FC236}">
                <a16:creationId xmlns:a16="http://schemas.microsoft.com/office/drawing/2014/main" id="{405CB68A-9D7E-404A-A6E0-B89C3F3782FC}"/>
              </a:ext>
            </a:extLst>
          </p:cNvPr>
          <p:cNvSpPr txBox="1"/>
          <p:nvPr/>
        </p:nvSpPr>
        <p:spPr>
          <a:xfrm>
            <a:off x="173934" y="759009"/>
            <a:ext cx="8796131" cy="4708981"/>
          </a:xfrm>
          <a:prstGeom prst="rect">
            <a:avLst/>
          </a:prstGeom>
          <a:noFill/>
        </p:spPr>
        <p:txBody>
          <a:bodyPr wrap="square" rtlCol="0">
            <a:spAutoFit/>
          </a:bodyPr>
          <a:lstStyle/>
          <a:p>
            <a:r>
              <a:rPr lang="cs-CZ" sz="2000" dirty="0"/>
              <a:t>Při dostatečně nízkých teplotách vykazují prakticky všechny pevné prvky odchylky od </a:t>
            </a:r>
            <a:r>
              <a:rPr lang="cs-CZ" sz="2000" dirty="0" err="1"/>
              <a:t>Dulong</a:t>
            </a:r>
            <a:r>
              <a:rPr lang="cs-CZ" sz="2000" dirty="0"/>
              <a:t> – </a:t>
            </a:r>
            <a:r>
              <a:rPr lang="cs-CZ" sz="2000" dirty="0" err="1"/>
              <a:t>Petotova</a:t>
            </a:r>
            <a:r>
              <a:rPr lang="cs-CZ" sz="2000" dirty="0"/>
              <a:t> pravidla. Pravidlo je tedy speciálním případem obecnějšího zákona (limitní zákon pro vysoké teploty). </a:t>
            </a:r>
          </a:p>
          <a:p>
            <a:endParaRPr lang="cs-CZ" sz="2000" dirty="0"/>
          </a:p>
          <a:p>
            <a:r>
              <a:rPr lang="cs-CZ" sz="2000" b="1" dirty="0"/>
              <a:t>Einsteinova teorie</a:t>
            </a:r>
            <a:r>
              <a:rPr lang="cs-CZ" sz="2000" dirty="0"/>
              <a:t>: všechny prostorové oscilátory kmitají se stejnou frekvencí, charakteristickou pro daný prvek.</a:t>
            </a:r>
          </a:p>
          <a:p>
            <a:endParaRPr lang="cs-CZ" sz="2000" dirty="0"/>
          </a:p>
          <a:p>
            <a:endParaRPr lang="cs-CZ" sz="2000" dirty="0"/>
          </a:p>
          <a:p>
            <a:endParaRPr lang="cs-CZ" sz="2000" b="1" dirty="0"/>
          </a:p>
          <a:p>
            <a:r>
              <a:rPr lang="en-US" sz="2000" dirty="0"/>
              <a:t>Einstein</a:t>
            </a:r>
            <a:r>
              <a:rPr lang="cs-CZ" sz="2000" dirty="0" err="1"/>
              <a:t>ův</a:t>
            </a:r>
            <a:r>
              <a:rPr lang="en-US" sz="2000" dirty="0"/>
              <a:t> model </a:t>
            </a:r>
            <a:r>
              <a:rPr lang="en-US" sz="2000" dirty="0" err="1"/>
              <a:t>predi</a:t>
            </a:r>
            <a:r>
              <a:rPr lang="cs-CZ" sz="2000" dirty="0"/>
              <a:t>kuje</a:t>
            </a:r>
            <a:r>
              <a:rPr lang="en-US" sz="2000" dirty="0"/>
              <a:t> </a:t>
            </a:r>
            <a:r>
              <a:rPr lang="cs-CZ" sz="2000" dirty="0"/>
              <a:t>dobře tepelné</a:t>
            </a:r>
            <a:r>
              <a:rPr lang="en-US" sz="2000" dirty="0"/>
              <a:t> </a:t>
            </a:r>
            <a:r>
              <a:rPr lang="cs-CZ" sz="2000" dirty="0"/>
              <a:t>kapacity spíše pro vyšší teploty</a:t>
            </a:r>
            <a:r>
              <a:rPr lang="en-US" sz="2000" dirty="0"/>
              <a:t>, limit</a:t>
            </a:r>
            <a:r>
              <a:rPr lang="cs-CZ" sz="2000" dirty="0"/>
              <a:t>ně se blíží </a:t>
            </a:r>
            <a:r>
              <a:rPr lang="en-US" sz="2000" dirty="0"/>
              <a:t>Dulong–Petit</a:t>
            </a:r>
            <a:r>
              <a:rPr lang="cs-CZ" sz="2000" dirty="0" err="1"/>
              <a:t>ově</a:t>
            </a:r>
            <a:r>
              <a:rPr lang="cs-CZ" sz="2000" dirty="0"/>
              <a:t> pravidlu.</a:t>
            </a:r>
          </a:p>
          <a:p>
            <a:endParaRPr lang="cs-CZ" sz="2000" b="1" dirty="0"/>
          </a:p>
          <a:p>
            <a:endParaRPr lang="cs-CZ" sz="2000" b="1" dirty="0"/>
          </a:p>
          <a:p>
            <a:r>
              <a:rPr lang="cs-CZ" sz="2000" b="1" dirty="0" err="1"/>
              <a:t>Debyeova</a:t>
            </a:r>
            <a:r>
              <a:rPr lang="cs-CZ" sz="2000" b="1" dirty="0"/>
              <a:t> teorie</a:t>
            </a:r>
            <a:r>
              <a:rPr lang="cs-CZ" sz="2000" dirty="0"/>
              <a:t>: prostorové oscilátory kmitají v oboru frekvencí od nuly do určité maximální hodnoty.</a:t>
            </a:r>
          </a:p>
        </p:txBody>
      </p:sp>
      <p:pic>
        <p:nvPicPr>
          <p:cNvPr id="6" name="Grafický objekt 5">
            <a:extLst>
              <a:ext uri="{FF2B5EF4-FFF2-40B4-BE49-F238E27FC236}">
                <a16:creationId xmlns:a16="http://schemas.microsoft.com/office/drawing/2014/main" id="{2F83473C-EF53-4D6E-9E7E-F24273316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3986" y="2679966"/>
            <a:ext cx="2981800" cy="686906"/>
          </a:xfrm>
          <a:prstGeom prst="rect">
            <a:avLst/>
          </a:prstGeom>
        </p:spPr>
      </p:pic>
      <p:sp>
        <p:nvSpPr>
          <p:cNvPr id="9" name="Obdélník 8">
            <a:extLst>
              <a:ext uri="{FF2B5EF4-FFF2-40B4-BE49-F238E27FC236}">
                <a16:creationId xmlns:a16="http://schemas.microsoft.com/office/drawing/2014/main" id="{7CB6560F-8571-4757-B0B9-2DF3AF8F8437}"/>
              </a:ext>
            </a:extLst>
          </p:cNvPr>
          <p:cNvSpPr/>
          <p:nvPr/>
        </p:nvSpPr>
        <p:spPr>
          <a:xfrm>
            <a:off x="6972301" y="2872538"/>
            <a:ext cx="924436" cy="323165"/>
          </a:xfrm>
          <a:prstGeom prst="rect">
            <a:avLst/>
          </a:prstGeom>
        </p:spPr>
        <p:txBody>
          <a:bodyPr wrap="square">
            <a:spAutoFit/>
          </a:bodyPr>
          <a:lstStyle/>
          <a:p>
            <a:r>
              <a:rPr lang="el-GR" sz="1500" i="1" dirty="0"/>
              <a:t>ε</a:t>
            </a:r>
            <a:r>
              <a:rPr lang="cs-CZ" sz="1500" dirty="0"/>
              <a:t> = </a:t>
            </a:r>
            <a:r>
              <a:rPr lang="cs-CZ" sz="1500" i="1" dirty="0"/>
              <a:t>h . </a:t>
            </a:r>
            <a:r>
              <a:rPr lang="el-GR" sz="1500" i="1" dirty="0"/>
              <a:t>ν</a:t>
            </a:r>
            <a:endParaRPr lang="cs-CZ" sz="1500" i="1" dirty="0"/>
          </a:p>
        </p:txBody>
      </p:sp>
      <p:pic>
        <p:nvPicPr>
          <p:cNvPr id="10" name="Grafický objekt 9">
            <a:extLst>
              <a:ext uri="{FF2B5EF4-FFF2-40B4-BE49-F238E27FC236}">
                <a16:creationId xmlns:a16="http://schemas.microsoft.com/office/drawing/2014/main" id="{D1F85045-0FD2-4BD1-A3F8-FDCED6B56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820" y="4235829"/>
            <a:ext cx="1356547" cy="335490"/>
          </a:xfrm>
          <a:prstGeom prst="rect">
            <a:avLst/>
          </a:prstGeom>
        </p:spPr>
      </p:pic>
      <p:pic>
        <p:nvPicPr>
          <p:cNvPr id="12" name="Obrázek 11" descr="Obsah obrázku objekt, hodiny&#10;&#10;Popis byl vytvořen automaticky">
            <a:extLst>
              <a:ext uri="{FF2B5EF4-FFF2-40B4-BE49-F238E27FC236}">
                <a16:creationId xmlns:a16="http://schemas.microsoft.com/office/drawing/2014/main" id="{A5307603-DD40-4A60-89E2-794D5B54A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857" y="5466833"/>
            <a:ext cx="2670388" cy="871271"/>
          </a:xfrm>
          <a:prstGeom prst="rect">
            <a:avLst/>
          </a:prstGeom>
        </p:spPr>
      </p:pic>
      <p:pic>
        <p:nvPicPr>
          <p:cNvPr id="14" name="Obrázek 13" descr="Obsah obrázku hodiny&#10;&#10;Popis byl vytvořen automaticky">
            <a:extLst>
              <a:ext uri="{FF2B5EF4-FFF2-40B4-BE49-F238E27FC236}">
                <a16:creationId xmlns:a16="http://schemas.microsoft.com/office/drawing/2014/main" id="{758B8C1B-EA26-44FB-89E3-FCED9320BE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727" y="5651076"/>
            <a:ext cx="949028" cy="587494"/>
          </a:xfrm>
          <a:prstGeom prst="rect">
            <a:avLst/>
          </a:prstGeom>
        </p:spPr>
      </p:pic>
      <p:pic>
        <p:nvPicPr>
          <p:cNvPr id="16" name="Obrázek 15" descr="Obsah obrázku objekt&#10;&#10;Popis byl vytvořen automaticky">
            <a:extLst>
              <a:ext uri="{FF2B5EF4-FFF2-40B4-BE49-F238E27FC236}">
                <a16:creationId xmlns:a16="http://schemas.microsoft.com/office/drawing/2014/main" id="{84F0DD8F-14CB-459D-B33A-0D0146139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576" y="5569190"/>
            <a:ext cx="2981800" cy="675564"/>
          </a:xfrm>
          <a:prstGeom prst="rect">
            <a:avLst/>
          </a:prstGeom>
        </p:spPr>
      </p:pic>
      <p:sp>
        <p:nvSpPr>
          <p:cNvPr id="17" name="TextovéPole 16">
            <a:extLst>
              <a:ext uri="{FF2B5EF4-FFF2-40B4-BE49-F238E27FC236}">
                <a16:creationId xmlns:a16="http://schemas.microsoft.com/office/drawing/2014/main" id="{029DAA0E-66C3-4969-8AB6-8B68900D8325}"/>
              </a:ext>
            </a:extLst>
          </p:cNvPr>
          <p:cNvSpPr txBox="1"/>
          <p:nvPr/>
        </p:nvSpPr>
        <p:spPr>
          <a:xfrm>
            <a:off x="173934" y="6431148"/>
            <a:ext cx="2748188" cy="300082"/>
          </a:xfrm>
          <a:prstGeom prst="rect">
            <a:avLst/>
          </a:prstGeom>
          <a:noFill/>
        </p:spPr>
        <p:txBody>
          <a:bodyPr wrap="none" rtlCol="0">
            <a:spAutoFit/>
          </a:bodyPr>
          <a:lstStyle/>
          <a:p>
            <a:r>
              <a:rPr lang="cs-CZ" sz="1350" dirty="0"/>
              <a:t>T</a:t>
            </a:r>
            <a:r>
              <a:rPr lang="cs-CZ" sz="1350" baseline="-25000" dirty="0"/>
              <a:t>D</a:t>
            </a:r>
            <a:r>
              <a:rPr lang="cs-CZ" sz="1350" dirty="0"/>
              <a:t> je </a:t>
            </a:r>
            <a:r>
              <a:rPr lang="cs-CZ" sz="1350" dirty="0" err="1"/>
              <a:t>Debyeova</a:t>
            </a:r>
            <a:r>
              <a:rPr lang="cs-CZ" sz="1350" dirty="0"/>
              <a:t> teplota (tabelována) </a:t>
            </a:r>
            <a:endParaRPr lang="en-US" sz="1350" dirty="0"/>
          </a:p>
        </p:txBody>
      </p:sp>
    </p:spTree>
    <p:extLst>
      <p:ext uri="{BB962C8B-B14F-4D97-AF65-F5344CB8AC3E}">
        <p14:creationId xmlns:p14="http://schemas.microsoft.com/office/powerpoint/2010/main" val="3930068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D824C5B-5F03-4579-B179-E66372A2F8E1}"/>
              </a:ext>
            </a:extLst>
          </p:cNvPr>
          <p:cNvSpPr txBox="1"/>
          <p:nvPr/>
        </p:nvSpPr>
        <p:spPr>
          <a:xfrm>
            <a:off x="173744" y="3152966"/>
            <a:ext cx="8796512" cy="3416320"/>
          </a:xfrm>
          <a:prstGeom prst="rect">
            <a:avLst/>
          </a:prstGeom>
          <a:noFill/>
        </p:spPr>
        <p:txBody>
          <a:bodyPr wrap="square" rtlCol="0">
            <a:spAutoFit/>
          </a:bodyPr>
          <a:lstStyle/>
          <a:p>
            <a:pPr algn="just"/>
            <a:r>
              <a:rPr lang="en-US" sz="2000" dirty="0"/>
              <a:t>Pro </a:t>
            </a:r>
            <a:r>
              <a:rPr lang="cs-CZ" sz="2000" dirty="0"/>
              <a:t>ú</a:t>
            </a:r>
            <a:r>
              <a:rPr lang="en-US" sz="2000" dirty="0" err="1"/>
              <a:t>sek</a:t>
            </a:r>
            <a:r>
              <a:rPr lang="en-US" sz="2000" dirty="0"/>
              <a:t> </a:t>
            </a:r>
            <a:r>
              <a:rPr lang="en-US" sz="2000" dirty="0" err="1"/>
              <a:t>hodnot</a:t>
            </a:r>
            <a:r>
              <a:rPr lang="en-US" sz="2000" dirty="0"/>
              <a:t> </a:t>
            </a:r>
            <a:r>
              <a:rPr lang="en-US" sz="2000" dirty="0" err="1"/>
              <a:t>kolem</a:t>
            </a:r>
            <a:r>
              <a:rPr lang="en-US" sz="2000" dirty="0"/>
              <a:t> </a:t>
            </a:r>
            <a:r>
              <a:rPr lang="en-US" sz="2000" dirty="0" err="1"/>
              <a:t>absolutn</a:t>
            </a:r>
            <a:r>
              <a:rPr lang="cs-CZ" sz="2000" dirty="0"/>
              <a:t>í</a:t>
            </a:r>
            <a:r>
              <a:rPr lang="en-US" sz="2000" dirty="0"/>
              <a:t> </a:t>
            </a:r>
            <a:r>
              <a:rPr lang="en-US" sz="2000" dirty="0" err="1"/>
              <a:t>nul</a:t>
            </a:r>
            <a:r>
              <a:rPr lang="cs-CZ" sz="2000" dirty="0"/>
              <a:t>y</a:t>
            </a:r>
            <a:r>
              <a:rPr lang="en-US" sz="2000" dirty="0"/>
              <a:t> </a:t>
            </a:r>
            <a:r>
              <a:rPr lang="cs-CZ" sz="2000" dirty="0"/>
              <a:t>je podle </a:t>
            </a:r>
            <a:r>
              <a:rPr lang="cs-CZ" sz="2000" dirty="0" err="1"/>
              <a:t>Debyeovy</a:t>
            </a:r>
            <a:r>
              <a:rPr lang="cs-CZ" sz="2000" dirty="0"/>
              <a:t> teorie tepelná kapacita úměrná třetí mocnině teploty:</a:t>
            </a:r>
          </a:p>
          <a:p>
            <a:pPr algn="just"/>
            <a:endParaRPr lang="cs-CZ" sz="800" dirty="0"/>
          </a:p>
          <a:p>
            <a:pPr algn="ctr"/>
            <a:r>
              <a:rPr lang="cs-CZ" sz="2000" dirty="0" err="1"/>
              <a:t>C</a:t>
            </a:r>
            <a:r>
              <a:rPr lang="cs-CZ" sz="2000" baseline="-25000" dirty="0" err="1"/>
              <a:t>mv</a:t>
            </a:r>
            <a:r>
              <a:rPr lang="cs-CZ" sz="2000" dirty="0"/>
              <a:t> = a . T</a:t>
            </a:r>
            <a:r>
              <a:rPr lang="cs-CZ" sz="2000" baseline="30000" dirty="0"/>
              <a:t>3</a:t>
            </a:r>
            <a:endParaRPr lang="cs-CZ" sz="2000" dirty="0"/>
          </a:p>
          <a:p>
            <a:pPr algn="just"/>
            <a:endParaRPr lang="cs-CZ" sz="800" dirty="0"/>
          </a:p>
          <a:p>
            <a:pPr algn="just"/>
            <a:r>
              <a:rPr lang="cs-CZ" sz="2000" dirty="0"/>
              <a:t>To odpovídá experimentálně potvrzenému </a:t>
            </a:r>
            <a:r>
              <a:rPr lang="cs-CZ" sz="2000" b="1" dirty="0"/>
              <a:t>kubickému zákonu</a:t>
            </a:r>
            <a:r>
              <a:rPr lang="cs-CZ" sz="2000" dirty="0"/>
              <a:t>.</a:t>
            </a:r>
          </a:p>
          <a:p>
            <a:pPr algn="just"/>
            <a:r>
              <a:rPr lang="en-US" sz="2000" dirty="0"/>
              <a:t> </a:t>
            </a:r>
            <a:endParaRPr lang="cs-CZ" sz="2000" dirty="0">
              <a:solidFill>
                <a:srgbClr val="FF0000"/>
              </a:solidFill>
            </a:endParaRPr>
          </a:p>
          <a:p>
            <a:pPr algn="just"/>
            <a:r>
              <a:rPr lang="cs-CZ" sz="2000" b="1" dirty="0"/>
              <a:t>Molární tepelné kapacity pevných sloučenin</a:t>
            </a:r>
          </a:p>
          <a:p>
            <a:pPr algn="just"/>
            <a:r>
              <a:rPr lang="cs-CZ" sz="2000" dirty="0"/>
              <a:t>  Pohyb </a:t>
            </a:r>
            <a:r>
              <a:rPr lang="cs-CZ" sz="2000" i="1" dirty="0"/>
              <a:t>n</a:t>
            </a:r>
            <a:r>
              <a:rPr lang="cs-CZ" sz="2000" dirty="0"/>
              <a:t>-atomové molekuly jako celku zahrnuje celkem 3</a:t>
            </a:r>
            <a:r>
              <a:rPr lang="cs-CZ" sz="2000" i="1" dirty="0"/>
              <a:t>n</a:t>
            </a:r>
            <a:r>
              <a:rPr lang="cs-CZ" sz="2000" dirty="0"/>
              <a:t> lineárních oscilátorů, z toho 3 zahrnují oscilace molekuly jako celku a 3(</a:t>
            </a:r>
            <a:r>
              <a:rPr lang="cs-CZ" sz="2000" i="1" dirty="0"/>
              <a:t>n</a:t>
            </a:r>
            <a:r>
              <a:rPr lang="cs-CZ" sz="2000" dirty="0"/>
              <a:t>-1) pohyb atomů v molekule.</a:t>
            </a:r>
          </a:p>
          <a:p>
            <a:pPr algn="just"/>
            <a:r>
              <a:rPr lang="cs-CZ" sz="2000" dirty="0"/>
              <a:t>  Oscilace molekuly jako celku lépe popisuje </a:t>
            </a:r>
            <a:r>
              <a:rPr lang="cs-CZ" sz="2000" dirty="0" err="1"/>
              <a:t>Debyeova</a:t>
            </a:r>
            <a:r>
              <a:rPr lang="cs-CZ" sz="2000" dirty="0"/>
              <a:t> funkce, kmity atomů v molekule lépe popisuje funkce Einsteinova. </a:t>
            </a:r>
          </a:p>
        </p:txBody>
      </p:sp>
      <p:pic>
        <p:nvPicPr>
          <p:cNvPr id="6" name="Obrázek 5">
            <a:extLst>
              <a:ext uri="{FF2B5EF4-FFF2-40B4-BE49-F238E27FC236}">
                <a16:creationId xmlns:a16="http://schemas.microsoft.com/office/drawing/2014/main" id="{121596C5-53D6-4500-8DFE-0CEEE28CD44E}"/>
              </a:ext>
            </a:extLst>
          </p:cNvPr>
          <p:cNvPicPr>
            <a:picLocks noChangeAspect="1"/>
          </p:cNvPicPr>
          <p:nvPr/>
        </p:nvPicPr>
        <p:blipFill>
          <a:blip r:embed="rId2"/>
          <a:stretch>
            <a:fillRect/>
          </a:stretch>
        </p:blipFill>
        <p:spPr>
          <a:xfrm>
            <a:off x="6181447" y="167533"/>
            <a:ext cx="2787511" cy="2718542"/>
          </a:xfrm>
          <a:prstGeom prst="rect">
            <a:avLst/>
          </a:prstGeom>
        </p:spPr>
      </p:pic>
      <p:sp>
        <p:nvSpPr>
          <p:cNvPr id="2" name="Obdélník 1">
            <a:extLst>
              <a:ext uri="{FF2B5EF4-FFF2-40B4-BE49-F238E27FC236}">
                <a16:creationId xmlns:a16="http://schemas.microsoft.com/office/drawing/2014/main" id="{DBADE6B7-085D-4654-98EF-9455D3027C1D}"/>
              </a:ext>
            </a:extLst>
          </p:cNvPr>
          <p:cNvSpPr/>
          <p:nvPr/>
        </p:nvSpPr>
        <p:spPr>
          <a:xfrm>
            <a:off x="241718" y="167533"/>
            <a:ext cx="5825707" cy="2985433"/>
          </a:xfrm>
          <a:prstGeom prst="rect">
            <a:avLst/>
          </a:prstGeom>
        </p:spPr>
        <p:txBody>
          <a:bodyPr wrap="square">
            <a:spAutoFit/>
          </a:bodyPr>
          <a:lstStyle/>
          <a:p>
            <a:pPr algn="just"/>
            <a:r>
              <a:rPr lang="cs-CZ" sz="2000" dirty="0"/>
              <a:t>Pro výpočet teplotních závislostí tepelných kapacit prvků je nejvhodnější </a:t>
            </a:r>
            <a:r>
              <a:rPr lang="cs-CZ" sz="2000" dirty="0" err="1"/>
              <a:t>Debyeova</a:t>
            </a:r>
            <a:r>
              <a:rPr lang="cs-CZ" sz="2000" dirty="0"/>
              <a:t> funkce, Einsteinova funkce poskytuje nižší hodnoty, zejména v oblasti nízkých teplot. Nicméně Einsteinova teorie je vhodná pro výpočet vibračních </a:t>
            </a:r>
            <a:r>
              <a:rPr lang="cs-CZ" sz="2000" dirty="0" err="1"/>
              <a:t>příspevků</a:t>
            </a:r>
            <a:r>
              <a:rPr lang="cs-CZ" sz="2000" dirty="0"/>
              <a:t> tepelných kapacit plynů a také u pevných látek při popisu závislosti </a:t>
            </a:r>
            <a:r>
              <a:rPr lang="cs-CZ" sz="2000" dirty="0" err="1"/>
              <a:t>C</a:t>
            </a:r>
            <a:r>
              <a:rPr lang="cs-CZ" sz="2000" baseline="-25000" dirty="0" err="1"/>
              <a:t>nv</a:t>
            </a:r>
            <a:r>
              <a:rPr lang="cs-CZ" sz="2000" dirty="0"/>
              <a:t> na T u sloučenin.</a:t>
            </a:r>
          </a:p>
          <a:p>
            <a:pPr algn="just"/>
            <a:endParaRPr lang="cs-CZ" sz="800" dirty="0"/>
          </a:p>
          <a:p>
            <a:pPr algn="just"/>
            <a:r>
              <a:rPr lang="cs-CZ" sz="2000" dirty="0"/>
              <a:t>Hodnoty Einsteinovy i </a:t>
            </a:r>
            <a:r>
              <a:rPr lang="cs-CZ" sz="2000" dirty="0" err="1"/>
              <a:t>Debyeovy</a:t>
            </a:r>
            <a:r>
              <a:rPr lang="cs-CZ" sz="2000" dirty="0"/>
              <a:t> funkce jsou tabelovány.</a:t>
            </a:r>
          </a:p>
        </p:txBody>
      </p:sp>
    </p:spTree>
    <p:extLst>
      <p:ext uri="{BB962C8B-B14F-4D97-AF65-F5344CB8AC3E}">
        <p14:creationId xmlns:p14="http://schemas.microsoft.com/office/powerpoint/2010/main" val="1859427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221001" y="157361"/>
            <a:ext cx="3884273" cy="521287"/>
          </a:xfrm>
        </p:spPr>
        <p:txBody>
          <a:bodyPr>
            <a:noAutofit/>
          </a:bodyPr>
          <a:lstStyle/>
          <a:p>
            <a:r>
              <a:rPr lang="cs-CZ" sz="2400" b="1" dirty="0">
                <a:latin typeface="+mn-lt"/>
              </a:rPr>
              <a:t>Tepelná kapacita kapalin</a:t>
            </a:r>
            <a:endParaRPr lang="en-US" sz="2400" b="1" dirty="0">
              <a:latin typeface="+mn-lt"/>
            </a:endParaRPr>
          </a:p>
        </p:txBody>
      </p:sp>
      <p:sp>
        <p:nvSpPr>
          <p:cNvPr id="2" name="TextovéPole 1">
            <a:extLst>
              <a:ext uri="{FF2B5EF4-FFF2-40B4-BE49-F238E27FC236}">
                <a16:creationId xmlns:a16="http://schemas.microsoft.com/office/drawing/2014/main" id="{949138D1-3119-4F94-BAAB-4B1BA7501A2D}"/>
              </a:ext>
            </a:extLst>
          </p:cNvPr>
          <p:cNvSpPr txBox="1"/>
          <p:nvPr/>
        </p:nvSpPr>
        <p:spPr>
          <a:xfrm>
            <a:off x="182496" y="962098"/>
            <a:ext cx="8725106" cy="707886"/>
          </a:xfrm>
          <a:prstGeom prst="rect">
            <a:avLst/>
          </a:prstGeom>
          <a:noFill/>
        </p:spPr>
        <p:txBody>
          <a:bodyPr wrap="square" rtlCol="0">
            <a:spAutoFit/>
          </a:bodyPr>
          <a:lstStyle/>
          <a:p>
            <a:pPr algn="just"/>
            <a:r>
              <a:rPr lang="en-US" sz="2000" dirty="0" err="1"/>
              <a:t>Tepeln</a:t>
            </a:r>
            <a:r>
              <a:rPr lang="cs-CZ" sz="2000" dirty="0"/>
              <a:t>á kapacita kapalin se zpravidla s teplotou mění jen málo. Tato závislost se rovněž vyjadřuje </a:t>
            </a:r>
            <a:r>
              <a:rPr lang="cs-CZ" sz="2000" u="sng" dirty="0"/>
              <a:t>pomocí mnohočlenů s celistvými mocninami teploty</a:t>
            </a:r>
            <a:r>
              <a:rPr lang="cs-CZ" sz="2000" dirty="0"/>
              <a:t>.</a:t>
            </a:r>
            <a:endParaRPr lang="en-US" sz="2000" dirty="0"/>
          </a:p>
        </p:txBody>
      </p:sp>
      <p:pic>
        <p:nvPicPr>
          <p:cNvPr id="3" name="Obrázek 2">
            <a:extLst>
              <a:ext uri="{FF2B5EF4-FFF2-40B4-BE49-F238E27FC236}">
                <a16:creationId xmlns:a16="http://schemas.microsoft.com/office/drawing/2014/main" id="{AE41D7F5-F43F-4DD1-92D5-286FA5C8E7C2}"/>
              </a:ext>
            </a:extLst>
          </p:cNvPr>
          <p:cNvPicPr>
            <a:picLocks noChangeAspect="1"/>
          </p:cNvPicPr>
          <p:nvPr/>
        </p:nvPicPr>
        <p:blipFill>
          <a:blip r:embed="rId2"/>
          <a:stretch>
            <a:fillRect/>
          </a:stretch>
        </p:blipFill>
        <p:spPr>
          <a:xfrm>
            <a:off x="5056109" y="4774946"/>
            <a:ext cx="3744311" cy="1430119"/>
          </a:xfrm>
          <a:prstGeom prst="rect">
            <a:avLst/>
          </a:prstGeom>
        </p:spPr>
      </p:pic>
      <p:graphicFrame>
        <p:nvGraphicFramePr>
          <p:cNvPr id="5" name="Tabulka 2">
            <a:extLst>
              <a:ext uri="{FF2B5EF4-FFF2-40B4-BE49-F238E27FC236}">
                <a16:creationId xmlns:a16="http://schemas.microsoft.com/office/drawing/2014/main" id="{170417E0-0885-4D0B-8B81-A2BE87505E33}"/>
              </a:ext>
            </a:extLst>
          </p:cNvPr>
          <p:cNvGraphicFramePr>
            <a:graphicFrameLocks noGrp="1"/>
          </p:cNvGraphicFramePr>
          <p:nvPr/>
        </p:nvGraphicFramePr>
        <p:xfrm>
          <a:off x="334564" y="2962775"/>
          <a:ext cx="8573039" cy="1234440"/>
        </p:xfrm>
        <a:graphic>
          <a:graphicData uri="http://schemas.openxmlformats.org/drawingml/2006/table">
            <a:tbl>
              <a:tblPr firstRow="1" bandRow="1">
                <a:tableStyleId>{5C22544A-7EE6-4342-B048-85BDC9FD1C3A}</a:tableStyleId>
              </a:tblPr>
              <a:tblGrid>
                <a:gridCol w="2641010">
                  <a:extLst>
                    <a:ext uri="{9D8B030D-6E8A-4147-A177-3AD203B41FA5}">
                      <a16:colId xmlns:a16="http://schemas.microsoft.com/office/drawing/2014/main" val="1550197583"/>
                    </a:ext>
                  </a:extLst>
                </a:gridCol>
                <a:gridCol w="744629">
                  <a:extLst>
                    <a:ext uri="{9D8B030D-6E8A-4147-A177-3AD203B41FA5}">
                      <a16:colId xmlns:a16="http://schemas.microsoft.com/office/drawing/2014/main" val="331517859"/>
                    </a:ext>
                  </a:extLst>
                </a:gridCol>
                <a:gridCol w="765030">
                  <a:extLst>
                    <a:ext uri="{9D8B030D-6E8A-4147-A177-3AD203B41FA5}">
                      <a16:colId xmlns:a16="http://schemas.microsoft.com/office/drawing/2014/main" val="2065952510"/>
                    </a:ext>
                  </a:extLst>
                </a:gridCol>
                <a:gridCol w="785430">
                  <a:extLst>
                    <a:ext uri="{9D8B030D-6E8A-4147-A177-3AD203B41FA5}">
                      <a16:colId xmlns:a16="http://schemas.microsoft.com/office/drawing/2014/main" val="705707474"/>
                    </a:ext>
                  </a:extLst>
                </a:gridCol>
                <a:gridCol w="680755">
                  <a:extLst>
                    <a:ext uri="{9D8B030D-6E8A-4147-A177-3AD203B41FA5}">
                      <a16:colId xmlns:a16="http://schemas.microsoft.com/office/drawing/2014/main" val="788826526"/>
                    </a:ext>
                  </a:extLst>
                </a:gridCol>
                <a:gridCol w="716699">
                  <a:extLst>
                    <a:ext uri="{9D8B030D-6E8A-4147-A177-3AD203B41FA5}">
                      <a16:colId xmlns:a16="http://schemas.microsoft.com/office/drawing/2014/main" val="3777682156"/>
                    </a:ext>
                  </a:extLst>
                </a:gridCol>
                <a:gridCol w="846633">
                  <a:extLst>
                    <a:ext uri="{9D8B030D-6E8A-4147-A177-3AD203B41FA5}">
                      <a16:colId xmlns:a16="http://schemas.microsoft.com/office/drawing/2014/main" val="2479626461"/>
                    </a:ext>
                  </a:extLst>
                </a:gridCol>
                <a:gridCol w="1392853">
                  <a:extLst>
                    <a:ext uri="{9D8B030D-6E8A-4147-A177-3AD203B41FA5}">
                      <a16:colId xmlns:a16="http://schemas.microsoft.com/office/drawing/2014/main" val="3043944163"/>
                    </a:ext>
                  </a:extLst>
                </a:gridCol>
              </a:tblGrid>
              <a:tr h="480060">
                <a:tc>
                  <a:txBody>
                    <a:bodyPr/>
                    <a:lstStyle/>
                    <a:p>
                      <a:r>
                        <a:rPr lang="cs-CZ" sz="1800" dirty="0"/>
                        <a:t>prvek</a:t>
                      </a:r>
                      <a:endParaRPr lang="en-US" sz="1800" dirty="0"/>
                    </a:p>
                  </a:txBody>
                  <a:tcPr marL="68580" marR="68580" marT="34290" marB="34290"/>
                </a:tc>
                <a:tc>
                  <a:txBody>
                    <a:bodyPr/>
                    <a:lstStyle/>
                    <a:p>
                      <a:pPr algn="ctr"/>
                      <a:r>
                        <a:rPr lang="cs-CZ" sz="1800" dirty="0"/>
                        <a:t>C</a:t>
                      </a:r>
                      <a:endParaRPr lang="en-US" sz="1800" dirty="0"/>
                    </a:p>
                  </a:txBody>
                  <a:tcPr marL="68580" marR="68580" marT="34290" marB="34290"/>
                </a:tc>
                <a:tc>
                  <a:txBody>
                    <a:bodyPr/>
                    <a:lstStyle/>
                    <a:p>
                      <a:pPr algn="ctr"/>
                      <a:r>
                        <a:rPr lang="cs-CZ" sz="1800" dirty="0"/>
                        <a:t>H</a:t>
                      </a:r>
                      <a:endParaRPr lang="en-US" sz="1800" dirty="0"/>
                    </a:p>
                  </a:txBody>
                  <a:tcPr marL="68580" marR="68580" marT="34290" marB="34290"/>
                </a:tc>
                <a:tc>
                  <a:txBody>
                    <a:bodyPr/>
                    <a:lstStyle/>
                    <a:p>
                      <a:pPr algn="ctr"/>
                      <a:r>
                        <a:rPr lang="cs-CZ" sz="1800" dirty="0"/>
                        <a:t>B</a:t>
                      </a:r>
                      <a:endParaRPr lang="en-US" sz="1800" dirty="0"/>
                    </a:p>
                  </a:txBody>
                  <a:tcPr marL="68580" marR="68580" marT="34290" marB="34290"/>
                </a:tc>
                <a:tc>
                  <a:txBody>
                    <a:bodyPr/>
                    <a:lstStyle/>
                    <a:p>
                      <a:pPr algn="ctr"/>
                      <a:r>
                        <a:rPr lang="cs-CZ" sz="1800" dirty="0"/>
                        <a:t>N</a:t>
                      </a:r>
                      <a:endParaRPr lang="en-US" sz="1800" dirty="0"/>
                    </a:p>
                  </a:txBody>
                  <a:tcPr marL="68580" marR="68580" marT="34290" marB="34290"/>
                </a:tc>
                <a:tc>
                  <a:txBody>
                    <a:bodyPr/>
                    <a:lstStyle/>
                    <a:p>
                      <a:pPr algn="ctr"/>
                      <a:r>
                        <a:rPr lang="cs-CZ" sz="1800" dirty="0"/>
                        <a:t>O</a:t>
                      </a:r>
                      <a:endParaRPr lang="en-US" sz="1800" dirty="0"/>
                    </a:p>
                  </a:txBody>
                  <a:tcPr marL="68580" marR="68580" marT="34290" marB="34290"/>
                </a:tc>
                <a:tc>
                  <a:txBody>
                    <a:bodyPr/>
                    <a:lstStyle/>
                    <a:p>
                      <a:pPr algn="ctr"/>
                      <a:r>
                        <a:rPr lang="cs-CZ" sz="1800" dirty="0"/>
                        <a:t>F</a:t>
                      </a:r>
                      <a:endParaRPr lang="en-US" sz="1800" dirty="0"/>
                    </a:p>
                  </a:txBody>
                  <a:tcPr marL="68580" marR="68580" marT="34290" marB="34290"/>
                </a:tc>
                <a:tc>
                  <a:txBody>
                    <a:bodyPr/>
                    <a:lstStyle/>
                    <a:p>
                      <a:pPr algn="ctr"/>
                      <a:r>
                        <a:rPr lang="cs-CZ" sz="1800" dirty="0"/>
                        <a:t>Ostatní těžké prvky</a:t>
                      </a:r>
                      <a:endParaRPr lang="en-US" sz="1800" dirty="0"/>
                    </a:p>
                  </a:txBody>
                  <a:tcPr marL="68580" marR="68580" marT="34290" marB="34290"/>
                </a:tc>
                <a:extLst>
                  <a:ext uri="{0D108BD9-81ED-4DB2-BD59-A6C34878D82A}">
                    <a16:rowId xmlns:a16="http://schemas.microsoft.com/office/drawing/2014/main" val="3251754406"/>
                  </a:ext>
                </a:extLst>
              </a:tr>
              <a:tr h="480060">
                <a:tc>
                  <a:txBody>
                    <a:bodyPr/>
                    <a:lstStyle/>
                    <a:p>
                      <a:r>
                        <a:rPr lang="cs-CZ" sz="1800" dirty="0"/>
                        <a:t>Inkrement molární tepelné kapacity (J.K</a:t>
                      </a:r>
                      <a:r>
                        <a:rPr lang="cs-CZ" sz="1800" baseline="30000" dirty="0"/>
                        <a:t>-1</a:t>
                      </a:r>
                      <a:r>
                        <a:rPr lang="cs-CZ" sz="1800" dirty="0"/>
                        <a:t>.mol</a:t>
                      </a:r>
                      <a:r>
                        <a:rPr lang="cs-CZ" sz="1800" baseline="30000" dirty="0"/>
                        <a:t>-1</a:t>
                      </a:r>
                      <a:r>
                        <a:rPr lang="cs-CZ" sz="1800" dirty="0"/>
                        <a:t> )</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3.0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5.0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4.8</a:t>
                      </a:r>
                      <a:endParaRPr lang="en-US" sz="1800" dirty="0"/>
                    </a:p>
                    <a:p>
                      <a:pPr algn="ctr"/>
                      <a:endParaRPr lang="en-US" sz="1800" dirty="0"/>
                    </a:p>
                  </a:txBody>
                  <a:tcPr marL="68580" marR="68580" marT="34290" marB="34290"/>
                </a:tc>
                <a:tc>
                  <a:txBody>
                    <a:bodyPr/>
                    <a:lstStyle/>
                    <a:p>
                      <a:pPr algn="ctr"/>
                      <a:r>
                        <a:rPr lang="cs-CZ" sz="1800" dirty="0"/>
                        <a:t>4.5</a:t>
                      </a:r>
                      <a:endParaRPr lang="en-US" sz="1800" dirty="0"/>
                    </a:p>
                  </a:txBody>
                  <a:tcPr marL="68580" marR="68580" marT="34290" marB="34290"/>
                </a:tc>
                <a:tc>
                  <a:txBody>
                    <a:bodyPr/>
                    <a:lstStyle/>
                    <a:p>
                      <a:pPr algn="ctr"/>
                      <a:r>
                        <a:rPr lang="cs-CZ" sz="1800" dirty="0"/>
                        <a:t>6.0</a:t>
                      </a:r>
                      <a:endParaRPr lang="en-US" sz="1800" dirty="0"/>
                    </a:p>
                  </a:txBody>
                  <a:tcPr marL="68580" marR="68580" marT="34290" marB="34290"/>
                </a:tc>
                <a:tc>
                  <a:txBody>
                    <a:bodyPr/>
                    <a:lstStyle/>
                    <a:p>
                      <a:pPr algn="ctr"/>
                      <a:r>
                        <a:rPr lang="cs-CZ" sz="1800" dirty="0"/>
                        <a:t>7.0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8.0</a:t>
                      </a:r>
                      <a:endParaRPr lang="en-US" sz="1800" dirty="0"/>
                    </a:p>
                    <a:p>
                      <a:pPr algn="ctr"/>
                      <a:endParaRPr lang="en-US" sz="1800" dirty="0"/>
                    </a:p>
                  </a:txBody>
                  <a:tcPr marL="68580" marR="68580" marT="34290" marB="34290"/>
                </a:tc>
                <a:extLst>
                  <a:ext uri="{0D108BD9-81ED-4DB2-BD59-A6C34878D82A}">
                    <a16:rowId xmlns:a16="http://schemas.microsoft.com/office/drawing/2014/main" val="3515841776"/>
                  </a:ext>
                </a:extLst>
              </a:tr>
            </a:tbl>
          </a:graphicData>
        </a:graphic>
      </p:graphicFrame>
      <p:sp>
        <p:nvSpPr>
          <p:cNvPr id="4" name="TextovéPole 3">
            <a:extLst>
              <a:ext uri="{FF2B5EF4-FFF2-40B4-BE49-F238E27FC236}">
                <a16:creationId xmlns:a16="http://schemas.microsoft.com/office/drawing/2014/main" id="{FC4B8BAF-2D66-4708-B78F-D96B672C4C82}"/>
              </a:ext>
            </a:extLst>
          </p:cNvPr>
          <p:cNvSpPr txBox="1"/>
          <p:nvPr/>
        </p:nvSpPr>
        <p:spPr>
          <a:xfrm>
            <a:off x="249071" y="1953246"/>
            <a:ext cx="8573038" cy="707886"/>
          </a:xfrm>
          <a:prstGeom prst="rect">
            <a:avLst/>
          </a:prstGeom>
          <a:noFill/>
        </p:spPr>
        <p:txBody>
          <a:bodyPr wrap="square" rtlCol="0">
            <a:spAutoFit/>
          </a:bodyPr>
          <a:lstStyle/>
          <a:p>
            <a:pPr algn="just"/>
            <a:r>
              <a:rPr lang="cs-CZ" sz="2000" b="1" dirty="0"/>
              <a:t>Joule - Koppovo </a:t>
            </a:r>
            <a:r>
              <a:rPr lang="cs-CZ" sz="2000" dirty="0"/>
              <a:t>pravidlo platí i pro kapaliny, hodnoty atomových tepel jsou vyšší než pro pevné látky v důsledku vyššího počtu stupňů volnosti v kapalině: </a:t>
            </a:r>
            <a:endParaRPr lang="en-US" sz="2000" dirty="0"/>
          </a:p>
        </p:txBody>
      </p:sp>
      <p:sp>
        <p:nvSpPr>
          <p:cNvPr id="8" name="Obdélník 7">
            <a:extLst>
              <a:ext uri="{FF2B5EF4-FFF2-40B4-BE49-F238E27FC236}">
                <a16:creationId xmlns:a16="http://schemas.microsoft.com/office/drawing/2014/main" id="{544EB9D5-071F-45B4-A80B-2401C190F12A}"/>
              </a:ext>
            </a:extLst>
          </p:cNvPr>
          <p:cNvSpPr/>
          <p:nvPr/>
        </p:nvSpPr>
        <p:spPr>
          <a:xfrm>
            <a:off x="249071" y="4773179"/>
            <a:ext cx="3637129" cy="1323439"/>
          </a:xfrm>
          <a:prstGeom prst="rect">
            <a:avLst/>
          </a:prstGeom>
        </p:spPr>
        <p:txBody>
          <a:bodyPr wrap="square">
            <a:spAutoFit/>
          </a:bodyPr>
          <a:lstStyle/>
          <a:p>
            <a:r>
              <a:rPr lang="cs-CZ" sz="2000" dirty="0"/>
              <a:t>Voda má větší měrnou tepelnou kapacitu ve skupenství kapalném než ve skupenství pevném nebo plynném. </a:t>
            </a:r>
            <a:endParaRPr lang="en-US" sz="2000" dirty="0"/>
          </a:p>
        </p:txBody>
      </p:sp>
    </p:spTree>
    <p:extLst>
      <p:ext uri="{BB962C8B-B14F-4D97-AF65-F5344CB8AC3E}">
        <p14:creationId xmlns:p14="http://schemas.microsoft.com/office/powerpoint/2010/main" val="29185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D90BB33-B9DF-4985-A0D6-1E1C7EB5157F}"/>
              </a:ext>
            </a:extLst>
          </p:cNvPr>
          <p:cNvSpPr/>
          <p:nvPr/>
        </p:nvSpPr>
        <p:spPr>
          <a:xfrm>
            <a:off x="182173" y="3276063"/>
            <a:ext cx="3323027" cy="3477875"/>
          </a:xfrm>
          <a:prstGeom prst="rect">
            <a:avLst/>
          </a:prstGeom>
        </p:spPr>
        <p:txBody>
          <a:bodyPr wrap="square">
            <a:spAutoFit/>
          </a:bodyPr>
          <a:lstStyle/>
          <a:p>
            <a:pPr algn="just"/>
            <a:r>
              <a:rPr lang="en-US" sz="2000" b="1" dirty="0" err="1"/>
              <a:t>Výhřevnost</a:t>
            </a:r>
            <a:r>
              <a:rPr lang="en-US" sz="2000" dirty="0"/>
              <a:t> je </a:t>
            </a:r>
            <a:r>
              <a:rPr lang="en-US" sz="2000" dirty="0" err="1"/>
              <a:t>vlastnost</a:t>
            </a:r>
            <a:r>
              <a:rPr lang="en-US" sz="2000" dirty="0"/>
              <a:t> </a:t>
            </a:r>
            <a:r>
              <a:rPr lang="en-US" sz="2000" dirty="0" err="1"/>
              <a:t>paliva</a:t>
            </a:r>
            <a:r>
              <a:rPr lang="en-US" sz="2000" dirty="0"/>
              <a:t>, </a:t>
            </a:r>
            <a:r>
              <a:rPr lang="en-US" sz="2000" dirty="0" err="1"/>
              <a:t>která</a:t>
            </a:r>
            <a:r>
              <a:rPr lang="en-US" sz="2000" dirty="0"/>
              <a:t> </a:t>
            </a:r>
            <a:r>
              <a:rPr lang="en-US" sz="2000" dirty="0" err="1"/>
              <a:t>udává</a:t>
            </a:r>
            <a:r>
              <a:rPr lang="en-US" sz="2000" dirty="0"/>
              <a:t>, </a:t>
            </a:r>
            <a:r>
              <a:rPr lang="en-US" sz="2000" dirty="0" err="1"/>
              <a:t>kolik</a:t>
            </a:r>
            <a:r>
              <a:rPr lang="en-US" sz="2000" dirty="0"/>
              <a:t> </a:t>
            </a:r>
            <a:r>
              <a:rPr lang="en-US" sz="2000" dirty="0" err="1"/>
              <a:t>energie</a:t>
            </a:r>
            <a:r>
              <a:rPr lang="en-US" sz="2000" dirty="0"/>
              <a:t> se </a:t>
            </a:r>
            <a:r>
              <a:rPr lang="en-US" sz="2000" dirty="0" err="1"/>
              <a:t>uvolní</a:t>
            </a:r>
            <a:r>
              <a:rPr lang="en-US" sz="2000" dirty="0"/>
              <a:t> </a:t>
            </a:r>
            <a:r>
              <a:rPr lang="en-US" sz="2000" dirty="0" err="1"/>
              <a:t>úplným</a:t>
            </a:r>
            <a:r>
              <a:rPr lang="en-US" sz="2000" dirty="0"/>
              <a:t> </a:t>
            </a:r>
            <a:r>
              <a:rPr lang="en-US" sz="2000" dirty="0" err="1"/>
              <a:t>spálením</a:t>
            </a:r>
            <a:r>
              <a:rPr lang="en-US" sz="2000" dirty="0"/>
              <a:t> </a:t>
            </a:r>
            <a:r>
              <a:rPr lang="en-US" sz="2000" dirty="0" err="1"/>
              <a:t>jedné</a:t>
            </a:r>
            <a:r>
              <a:rPr lang="en-US" sz="2000" dirty="0"/>
              <a:t> </a:t>
            </a:r>
            <a:r>
              <a:rPr lang="en-US" sz="2000" dirty="0" err="1"/>
              <a:t>jednotky</a:t>
            </a:r>
            <a:r>
              <a:rPr lang="en-US" sz="2000" dirty="0"/>
              <a:t> (</a:t>
            </a:r>
            <a:r>
              <a:rPr lang="en-US" sz="2000" dirty="0" err="1"/>
              <a:t>obvykle</a:t>
            </a:r>
            <a:r>
              <a:rPr lang="en-US" sz="2000" dirty="0"/>
              <a:t> 1 kg). </a:t>
            </a:r>
            <a:r>
              <a:rPr lang="en-US" sz="2000" dirty="0" err="1"/>
              <a:t>Proti</a:t>
            </a:r>
            <a:r>
              <a:rPr lang="en-US" sz="2000" dirty="0"/>
              <a:t> </a:t>
            </a:r>
            <a:r>
              <a:rPr lang="en-US" sz="2000" dirty="0" err="1"/>
              <a:t>spalnému</a:t>
            </a:r>
            <a:r>
              <a:rPr lang="en-US" sz="2000" dirty="0"/>
              <a:t> </a:t>
            </a:r>
            <a:r>
              <a:rPr lang="en-US" sz="2000" dirty="0" err="1"/>
              <a:t>teplu</a:t>
            </a:r>
            <a:r>
              <a:rPr lang="en-US" sz="2000" dirty="0"/>
              <a:t> </a:t>
            </a:r>
            <a:r>
              <a:rPr lang="en-US" sz="2000" u="sng" dirty="0" err="1"/>
              <a:t>není</a:t>
            </a:r>
            <a:r>
              <a:rPr lang="en-US" sz="2000" dirty="0"/>
              <a:t> v </a:t>
            </a:r>
            <a:r>
              <a:rPr lang="en-US" sz="2000" dirty="0" err="1"/>
              <a:t>hodnotě</a:t>
            </a:r>
            <a:r>
              <a:rPr lang="en-US" sz="2000" dirty="0"/>
              <a:t> </a:t>
            </a:r>
            <a:r>
              <a:rPr lang="en-US" sz="2000" u="sng" dirty="0" err="1"/>
              <a:t>zahrnuto</a:t>
            </a:r>
            <a:r>
              <a:rPr lang="en-US" sz="2000" u="sng" dirty="0"/>
              <a:t> </a:t>
            </a:r>
            <a:r>
              <a:rPr lang="en-US" sz="2000" u="sng" dirty="0" err="1"/>
              <a:t>měrné</a:t>
            </a:r>
            <a:r>
              <a:rPr lang="en-US" sz="2000" u="sng" dirty="0"/>
              <a:t> </a:t>
            </a:r>
            <a:r>
              <a:rPr lang="en-US" sz="2000" u="sng" dirty="0" err="1"/>
              <a:t>skupenské</a:t>
            </a:r>
            <a:r>
              <a:rPr lang="en-US" sz="2000" u="sng" dirty="0"/>
              <a:t> </a:t>
            </a:r>
            <a:r>
              <a:rPr lang="en-US" sz="2000" u="sng" dirty="0" err="1"/>
              <a:t>teplo</a:t>
            </a:r>
            <a:r>
              <a:rPr lang="en-US" sz="2000" u="sng" dirty="0"/>
              <a:t> </a:t>
            </a:r>
            <a:r>
              <a:rPr lang="en-US" sz="2000" u="sng" dirty="0" err="1"/>
              <a:t>páry</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cs-CZ" sz="2000" dirty="0"/>
              <a:t> (p</a:t>
            </a:r>
            <a:r>
              <a:rPr lang="en-US" sz="2000" dirty="0" err="1"/>
              <a:t>ředpokládá</a:t>
            </a:r>
            <a:r>
              <a:rPr lang="en-US" sz="2000" dirty="0"/>
              <a:t> se, </a:t>
            </a:r>
            <a:r>
              <a:rPr lang="en-US" sz="2000" dirty="0" err="1"/>
              <a:t>že</a:t>
            </a:r>
            <a:r>
              <a:rPr lang="en-US" sz="2000" dirty="0"/>
              <a:t> </a:t>
            </a:r>
            <a:r>
              <a:rPr lang="en-US" sz="2000" dirty="0" err="1"/>
              <a:t>její</a:t>
            </a:r>
            <a:r>
              <a:rPr lang="en-US" sz="2000" dirty="0"/>
              <a:t> </a:t>
            </a:r>
            <a:r>
              <a:rPr lang="en-US" sz="2000" dirty="0" err="1"/>
              <a:t>teplo</a:t>
            </a:r>
            <a:r>
              <a:rPr lang="en-US" sz="2000" dirty="0"/>
              <a:t> je </a:t>
            </a:r>
            <a:r>
              <a:rPr lang="en-US" sz="2000" dirty="0" err="1"/>
              <a:t>nevyužitelné</a:t>
            </a:r>
            <a:r>
              <a:rPr lang="en-US" sz="2000" dirty="0"/>
              <a:t> a </a:t>
            </a:r>
            <a:r>
              <a:rPr lang="en-US" sz="2000" dirty="0" err="1"/>
              <a:t>uniká</a:t>
            </a:r>
            <a:r>
              <a:rPr lang="en-US" sz="2000" dirty="0"/>
              <a:t> v </a:t>
            </a:r>
            <a:r>
              <a:rPr lang="en-US" sz="2000" dirty="0" err="1"/>
              <a:t>plynném</a:t>
            </a:r>
            <a:r>
              <a:rPr lang="en-US" sz="2000" dirty="0"/>
              <a:t> </a:t>
            </a:r>
            <a:r>
              <a:rPr lang="en-US" sz="2000" dirty="0" err="1"/>
              <a:t>stavu</a:t>
            </a:r>
            <a:r>
              <a:rPr lang="en-US" sz="2000" dirty="0"/>
              <a:t> se </a:t>
            </a:r>
            <a:r>
              <a:rPr lang="en-US" sz="2000" dirty="0" err="1"/>
              <a:t>spalinami</a:t>
            </a:r>
            <a:r>
              <a:rPr lang="cs-CZ" sz="2000" dirty="0"/>
              <a:t>)</a:t>
            </a:r>
            <a:r>
              <a:rPr lang="en-US" sz="2000" dirty="0"/>
              <a:t>.</a:t>
            </a:r>
          </a:p>
        </p:txBody>
      </p:sp>
      <p:pic>
        <p:nvPicPr>
          <p:cNvPr id="6" name="Obrázek 5" descr="Obsah obrázku snímek obrazovky&#10;&#10;Popis byl vytvořen automaticky">
            <a:extLst>
              <a:ext uri="{FF2B5EF4-FFF2-40B4-BE49-F238E27FC236}">
                <a16:creationId xmlns:a16="http://schemas.microsoft.com/office/drawing/2014/main" id="{047C4409-C8CE-43A5-B105-843D46C22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386" y="3160308"/>
            <a:ext cx="5295441" cy="3014222"/>
          </a:xfrm>
          <a:prstGeom prst="rect">
            <a:avLst/>
          </a:prstGeom>
        </p:spPr>
      </p:pic>
      <p:sp>
        <p:nvSpPr>
          <p:cNvPr id="7" name="Obdélník 6">
            <a:extLst>
              <a:ext uri="{FF2B5EF4-FFF2-40B4-BE49-F238E27FC236}">
                <a16:creationId xmlns:a16="http://schemas.microsoft.com/office/drawing/2014/main" id="{906150AC-7E6F-4596-A4B2-DE4A0ED8E74C}"/>
              </a:ext>
            </a:extLst>
          </p:cNvPr>
          <p:cNvSpPr/>
          <p:nvPr/>
        </p:nvSpPr>
        <p:spPr>
          <a:xfrm>
            <a:off x="182173" y="913539"/>
            <a:ext cx="8789918" cy="2246769"/>
          </a:xfrm>
          <a:prstGeom prst="rect">
            <a:avLst/>
          </a:prstGeom>
        </p:spPr>
        <p:txBody>
          <a:bodyPr wrap="square">
            <a:spAutoFit/>
          </a:bodyPr>
          <a:lstStyle/>
          <a:p>
            <a:pPr algn="just"/>
            <a:r>
              <a:rPr lang="en-US" sz="2000" b="1" dirty="0" err="1"/>
              <a:t>Spalné</a:t>
            </a:r>
            <a:r>
              <a:rPr lang="en-US" sz="2000" b="1" dirty="0"/>
              <a:t> </a:t>
            </a:r>
            <a:r>
              <a:rPr lang="en-US" sz="2000" b="1" dirty="0" err="1"/>
              <a:t>teplo</a:t>
            </a:r>
            <a:r>
              <a:rPr lang="en-US" sz="2000" b="1" dirty="0"/>
              <a:t> </a:t>
            </a:r>
            <a:r>
              <a:rPr lang="en-US" sz="2000" dirty="0"/>
              <a:t>je </a:t>
            </a:r>
            <a:r>
              <a:rPr lang="en-US" sz="2000" dirty="0" err="1"/>
              <a:t>takové</a:t>
            </a:r>
            <a:r>
              <a:rPr lang="en-US" sz="2000" dirty="0"/>
              <a:t> </a:t>
            </a:r>
            <a:r>
              <a:rPr lang="en-US" sz="2000" dirty="0" err="1"/>
              <a:t>množství</a:t>
            </a:r>
            <a:r>
              <a:rPr lang="en-US" sz="2000" dirty="0"/>
              <a:t> </a:t>
            </a:r>
            <a:r>
              <a:rPr lang="en-US" sz="2000" dirty="0" err="1"/>
              <a:t>tepla</a:t>
            </a:r>
            <a:r>
              <a:rPr lang="en-US" sz="2000" dirty="0"/>
              <a:t>, </a:t>
            </a:r>
            <a:r>
              <a:rPr lang="en-US" sz="2000" dirty="0" err="1"/>
              <a:t>které</a:t>
            </a:r>
            <a:r>
              <a:rPr lang="en-US" sz="2000" dirty="0"/>
              <a:t> se </a:t>
            </a:r>
            <a:r>
              <a:rPr lang="en-US" sz="2000" dirty="0" err="1"/>
              <a:t>uvolní</a:t>
            </a:r>
            <a:r>
              <a:rPr lang="en-US" sz="2000" dirty="0"/>
              <a:t> </a:t>
            </a:r>
            <a:r>
              <a:rPr lang="en-US" sz="2000" dirty="0" err="1"/>
              <a:t>dokonalým</a:t>
            </a:r>
            <a:r>
              <a:rPr lang="en-US" sz="2000" dirty="0"/>
              <a:t> </a:t>
            </a:r>
            <a:r>
              <a:rPr lang="en-US" sz="2000" dirty="0" err="1"/>
              <a:t>spálením</a:t>
            </a:r>
            <a:r>
              <a:rPr lang="en-US" sz="2000" dirty="0"/>
              <a:t> </a:t>
            </a:r>
            <a:r>
              <a:rPr lang="en-US" sz="2000" dirty="0" err="1"/>
              <a:t>jednotkového</a:t>
            </a:r>
            <a:r>
              <a:rPr lang="en-US" sz="2000" dirty="0"/>
              <a:t> </a:t>
            </a:r>
            <a:r>
              <a:rPr lang="en-US" sz="2000" dirty="0" err="1"/>
              <a:t>množství</a:t>
            </a:r>
            <a:r>
              <a:rPr lang="en-US" sz="2000" dirty="0"/>
              <a:t> </a:t>
            </a:r>
            <a:r>
              <a:rPr lang="en-US" sz="2000" dirty="0" err="1"/>
              <a:t>paliva</a:t>
            </a:r>
            <a:r>
              <a:rPr lang="cs-CZ" sz="2000" dirty="0"/>
              <a:t> (</a:t>
            </a:r>
            <a:r>
              <a:rPr lang="en-US" sz="2000" dirty="0"/>
              <a:t>J/kg, </a:t>
            </a:r>
            <a:r>
              <a:rPr lang="cs-CZ" sz="2000" dirty="0"/>
              <a:t>resp.</a:t>
            </a:r>
            <a:r>
              <a:rPr lang="en-US" sz="2000" dirty="0"/>
              <a:t> J/mol </a:t>
            </a:r>
            <a:r>
              <a:rPr lang="en-US" sz="2000" dirty="0" err="1"/>
              <a:t>nebo</a:t>
            </a:r>
            <a:r>
              <a:rPr lang="en-US" sz="2000" dirty="0"/>
              <a:t> J/m³</a:t>
            </a:r>
            <a:r>
              <a:rPr lang="cs-CZ" sz="2000" dirty="0"/>
              <a:t>)</a:t>
            </a:r>
            <a:r>
              <a:rPr lang="en-US" sz="2000" dirty="0"/>
              <a:t>. </a:t>
            </a:r>
            <a:r>
              <a:rPr lang="en-US" sz="2000" dirty="0" err="1"/>
              <a:t>Předpokládá</a:t>
            </a:r>
            <a:r>
              <a:rPr lang="en-US" sz="2000" dirty="0"/>
              <a:t> se, </a:t>
            </a:r>
            <a:r>
              <a:rPr lang="en-US" sz="2000" dirty="0" err="1"/>
              <a:t>že</a:t>
            </a:r>
            <a:r>
              <a:rPr lang="en-US" sz="2000" dirty="0"/>
              <a:t> </a:t>
            </a:r>
            <a:r>
              <a:rPr lang="en-US" sz="2000" dirty="0" err="1"/>
              <a:t>voda</a:t>
            </a:r>
            <a:r>
              <a:rPr lang="en-US" sz="2000" dirty="0"/>
              <a:t>, </a:t>
            </a:r>
            <a:r>
              <a:rPr lang="en-US" sz="2000" dirty="0" err="1"/>
              <a:t>uvolněná</a:t>
            </a:r>
            <a:r>
              <a:rPr lang="en-US" sz="2000" dirty="0"/>
              <a:t> </a:t>
            </a:r>
            <a:r>
              <a:rPr lang="en-US" sz="2000" dirty="0" err="1"/>
              <a:t>spalováním</a:t>
            </a:r>
            <a:r>
              <a:rPr lang="en-US" sz="2000" dirty="0"/>
              <a:t>, </a:t>
            </a:r>
            <a:r>
              <a:rPr lang="en-US" sz="2000" dirty="0" err="1"/>
              <a:t>zkondenzuje</a:t>
            </a:r>
            <a:r>
              <a:rPr lang="en-US" sz="2000" dirty="0"/>
              <a:t> a </a:t>
            </a:r>
            <a:r>
              <a:rPr lang="en-US" sz="2000" dirty="0" err="1"/>
              <a:t>energii</a:t>
            </a:r>
            <a:r>
              <a:rPr lang="en-US" sz="2000" dirty="0"/>
              <a:t> </a:t>
            </a:r>
            <a:r>
              <a:rPr lang="en-US" sz="2000" dirty="0" err="1"/>
              <a:t>chemické</a:t>
            </a:r>
            <a:r>
              <a:rPr lang="en-US" sz="2000" dirty="0"/>
              <a:t> </a:t>
            </a:r>
            <a:r>
              <a:rPr lang="en-US" sz="2000" dirty="0" err="1"/>
              <a:t>reakce</a:t>
            </a:r>
            <a:r>
              <a:rPr lang="en-US" sz="2000" dirty="0"/>
              <a:t> </a:t>
            </a:r>
            <a:r>
              <a:rPr lang="en-US" sz="2000" dirty="0" err="1"/>
              <a:t>není</a:t>
            </a:r>
            <a:r>
              <a:rPr lang="en-US" sz="2000" dirty="0"/>
              <a:t> </a:t>
            </a:r>
            <a:r>
              <a:rPr lang="en-US" sz="2000" dirty="0" err="1"/>
              <a:t>třeba</a:t>
            </a:r>
            <a:r>
              <a:rPr lang="en-US" sz="2000" dirty="0"/>
              <a:t> </a:t>
            </a:r>
            <a:r>
              <a:rPr lang="en-US" sz="2000" dirty="0" err="1"/>
              <a:t>redukovat</a:t>
            </a:r>
            <a:r>
              <a:rPr lang="en-US" sz="2000" dirty="0"/>
              <a:t> o </a:t>
            </a:r>
            <a:r>
              <a:rPr lang="en-US" sz="2000" dirty="0" err="1"/>
              <a:t>její</a:t>
            </a:r>
            <a:r>
              <a:rPr lang="en-US" sz="2000" dirty="0"/>
              <a:t> </a:t>
            </a:r>
            <a:r>
              <a:rPr lang="en-US" sz="2000" dirty="0" err="1"/>
              <a:t>skupenské</a:t>
            </a:r>
            <a:r>
              <a:rPr lang="en-US" sz="2000" dirty="0"/>
              <a:t> </a:t>
            </a:r>
            <a:r>
              <a:rPr lang="en-US" sz="2000" dirty="0" err="1"/>
              <a:t>teplo</a:t>
            </a:r>
            <a:r>
              <a:rPr lang="en-US" sz="2000" dirty="0"/>
              <a:t>. </a:t>
            </a:r>
            <a:r>
              <a:rPr lang="en-US" sz="2000" dirty="0" err="1"/>
              <a:t>Tím</a:t>
            </a:r>
            <a:r>
              <a:rPr lang="en-US" sz="2000" dirty="0"/>
              <a:t> se </a:t>
            </a:r>
            <a:r>
              <a:rPr lang="en-US" sz="2000" dirty="0" err="1"/>
              <a:t>spalné</a:t>
            </a:r>
            <a:r>
              <a:rPr lang="en-US" sz="2000" dirty="0"/>
              <a:t> </a:t>
            </a:r>
            <a:r>
              <a:rPr lang="en-US" sz="2000" dirty="0" err="1"/>
              <a:t>teplo</a:t>
            </a:r>
            <a:r>
              <a:rPr lang="en-US" sz="2000" dirty="0"/>
              <a:t> </a:t>
            </a:r>
            <a:r>
              <a:rPr lang="en-US" sz="2000" dirty="0" err="1"/>
              <a:t>liší</a:t>
            </a:r>
            <a:r>
              <a:rPr lang="en-US" sz="2000" dirty="0"/>
              <a:t> od </a:t>
            </a:r>
            <a:r>
              <a:rPr lang="en-US" sz="2000" dirty="0" err="1"/>
              <a:t>výhřevnosti</a:t>
            </a:r>
            <a:r>
              <a:rPr lang="en-US" sz="2000" dirty="0"/>
              <a:t>, </a:t>
            </a:r>
            <a:r>
              <a:rPr lang="en-US" sz="2000" dirty="0" err="1"/>
              <a:t>kde</a:t>
            </a:r>
            <a:r>
              <a:rPr lang="en-US" sz="2000" dirty="0"/>
              <a:t> se </a:t>
            </a:r>
            <a:r>
              <a:rPr lang="en-US" sz="2000" dirty="0" err="1"/>
              <a:t>předpokládá</a:t>
            </a:r>
            <a:r>
              <a:rPr lang="en-US" sz="2000" dirty="0"/>
              <a:t> </a:t>
            </a:r>
            <a:r>
              <a:rPr lang="en-US" sz="2000" dirty="0" err="1"/>
              <a:t>na</a:t>
            </a:r>
            <a:r>
              <a:rPr lang="en-US" sz="2000" dirty="0"/>
              <a:t> </a:t>
            </a:r>
            <a:r>
              <a:rPr lang="en-US" sz="2000" dirty="0" err="1"/>
              <a:t>konci</a:t>
            </a:r>
            <a:r>
              <a:rPr lang="en-US" sz="2000" dirty="0"/>
              <a:t> </a:t>
            </a:r>
            <a:r>
              <a:rPr lang="en-US" sz="2000" dirty="0" err="1"/>
              <a:t>reakce</a:t>
            </a:r>
            <a:r>
              <a:rPr lang="en-US" sz="2000" dirty="0"/>
              <a:t> </a:t>
            </a:r>
            <a:r>
              <a:rPr lang="en-US" sz="2000" dirty="0" err="1"/>
              <a:t>voda</a:t>
            </a:r>
            <a:r>
              <a:rPr lang="en-US" sz="2000" dirty="0"/>
              <a:t> v </a:t>
            </a:r>
            <a:r>
              <a:rPr lang="en-US" sz="2000" dirty="0" err="1"/>
              <a:t>plynném</a:t>
            </a:r>
            <a:r>
              <a:rPr lang="en-US" sz="2000" dirty="0"/>
              <a:t> </a:t>
            </a:r>
            <a:r>
              <a:rPr lang="en-US" sz="2000" dirty="0" err="1"/>
              <a:t>skupenství</a:t>
            </a:r>
            <a:r>
              <a:rPr lang="en-US" sz="2000" dirty="0"/>
              <a:t>. Proto je </a:t>
            </a:r>
            <a:r>
              <a:rPr lang="en-US" sz="2000" dirty="0" err="1"/>
              <a:t>hodnota</a:t>
            </a:r>
            <a:r>
              <a:rPr lang="en-US" sz="2000" dirty="0"/>
              <a:t> </a:t>
            </a:r>
            <a:r>
              <a:rPr lang="en-US" sz="2000" dirty="0" err="1"/>
              <a:t>spalného</a:t>
            </a:r>
            <a:r>
              <a:rPr lang="en-US" sz="2000" dirty="0"/>
              <a:t> </a:t>
            </a:r>
            <a:r>
              <a:rPr lang="en-US" sz="2000" dirty="0" err="1"/>
              <a:t>tepla</a:t>
            </a:r>
            <a:r>
              <a:rPr lang="en-US" sz="2000" dirty="0"/>
              <a:t> </a:t>
            </a:r>
            <a:r>
              <a:rPr lang="en-US" sz="2000" dirty="0" err="1"/>
              <a:t>vždy</a:t>
            </a:r>
            <a:r>
              <a:rPr lang="en-US" sz="2000" dirty="0"/>
              <a:t> </a:t>
            </a:r>
            <a:r>
              <a:rPr lang="en-US" sz="2000" dirty="0" err="1"/>
              <a:t>větší</a:t>
            </a:r>
            <a:r>
              <a:rPr lang="en-US" sz="2000" dirty="0"/>
              <a:t> </a:t>
            </a:r>
            <a:r>
              <a:rPr lang="en-US" sz="2000" dirty="0" err="1"/>
              <a:t>nebo</a:t>
            </a:r>
            <a:r>
              <a:rPr lang="en-US" sz="2000" dirty="0"/>
              <a:t> </a:t>
            </a:r>
            <a:r>
              <a:rPr lang="en-US" sz="2000" dirty="0" err="1"/>
              <a:t>rovna</a:t>
            </a:r>
            <a:r>
              <a:rPr lang="en-US" sz="2000" dirty="0"/>
              <a:t> </a:t>
            </a:r>
            <a:r>
              <a:rPr lang="en-US" sz="2000" dirty="0" err="1"/>
              <a:t>hodnotě</a:t>
            </a:r>
            <a:r>
              <a:rPr lang="en-US" sz="2000" dirty="0"/>
              <a:t> </a:t>
            </a:r>
            <a:r>
              <a:rPr lang="en-US" sz="2000" dirty="0" err="1"/>
              <a:t>výhřevnosti</a:t>
            </a:r>
            <a:r>
              <a:rPr lang="en-US" sz="2000" dirty="0"/>
              <a:t>. </a:t>
            </a:r>
            <a:r>
              <a:rPr lang="en-US" sz="2000" dirty="0" err="1"/>
              <a:t>Rovnost</a:t>
            </a:r>
            <a:r>
              <a:rPr lang="en-US" sz="2000" dirty="0"/>
              <a:t> </a:t>
            </a:r>
            <a:r>
              <a:rPr lang="en-US" sz="2000" dirty="0" err="1"/>
              <a:t>nastává</a:t>
            </a:r>
            <a:r>
              <a:rPr lang="en-US" sz="2000" dirty="0"/>
              <a:t>, </a:t>
            </a:r>
            <a:r>
              <a:rPr lang="en-US" sz="2000" dirty="0" err="1"/>
              <a:t>když</a:t>
            </a:r>
            <a:r>
              <a:rPr lang="en-US" sz="2000" dirty="0"/>
              <a:t> </a:t>
            </a:r>
            <a:r>
              <a:rPr lang="en-US" sz="2000" dirty="0" err="1"/>
              <a:t>spalováním</a:t>
            </a:r>
            <a:r>
              <a:rPr lang="en-US" sz="2000" dirty="0"/>
              <a:t> </a:t>
            </a:r>
            <a:r>
              <a:rPr lang="en-US" sz="2000" dirty="0" err="1"/>
              <a:t>nevzniká</a:t>
            </a:r>
            <a:r>
              <a:rPr lang="en-US" sz="2000" dirty="0"/>
              <a:t> </a:t>
            </a:r>
            <a:r>
              <a:rPr lang="en-US" sz="2000" dirty="0" err="1"/>
              <a:t>voda</a:t>
            </a:r>
            <a:r>
              <a:rPr lang="en-US" sz="2000" dirty="0"/>
              <a:t>. </a:t>
            </a:r>
          </a:p>
        </p:txBody>
      </p:sp>
      <p:sp>
        <p:nvSpPr>
          <p:cNvPr id="8" name="Nadpis 1">
            <a:extLst>
              <a:ext uri="{FF2B5EF4-FFF2-40B4-BE49-F238E27FC236}">
                <a16:creationId xmlns:a16="http://schemas.microsoft.com/office/drawing/2014/main" id="{78345158-416E-4771-B460-31C8DBE39272}"/>
              </a:ext>
            </a:extLst>
          </p:cNvPr>
          <p:cNvSpPr>
            <a:spLocks noGrp="1"/>
          </p:cNvSpPr>
          <p:nvPr>
            <p:ph type="title"/>
          </p:nvPr>
        </p:nvSpPr>
        <p:spPr>
          <a:xfrm>
            <a:off x="255804" y="249818"/>
            <a:ext cx="7886700" cy="531226"/>
          </a:xfrm>
        </p:spPr>
        <p:txBody>
          <a:bodyPr>
            <a:normAutofit/>
          </a:bodyPr>
          <a:lstStyle/>
          <a:p>
            <a:r>
              <a:rPr lang="cs-CZ" sz="2400" b="1" dirty="0">
                <a:latin typeface="+mn-lt"/>
              </a:rPr>
              <a:t>Spalné teplo a výhřevnost v energetice</a:t>
            </a:r>
            <a:endParaRPr lang="en-US" sz="2400" b="1" dirty="0">
              <a:latin typeface="+mn-lt"/>
            </a:endParaRPr>
          </a:p>
        </p:txBody>
      </p:sp>
    </p:spTree>
    <p:extLst>
      <p:ext uri="{BB962C8B-B14F-4D97-AF65-F5344CB8AC3E}">
        <p14:creationId xmlns:p14="http://schemas.microsoft.com/office/powerpoint/2010/main" val="385928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5B90815-BA1A-49D9-83DF-4BBB2DB6AB60}"/>
              </a:ext>
            </a:extLst>
          </p:cNvPr>
          <p:cNvPicPr>
            <a:picLocks noChangeAspect="1"/>
          </p:cNvPicPr>
          <p:nvPr/>
        </p:nvPicPr>
        <p:blipFill>
          <a:blip r:embed="rId2"/>
          <a:stretch>
            <a:fillRect/>
          </a:stretch>
        </p:blipFill>
        <p:spPr>
          <a:xfrm>
            <a:off x="337930" y="1047027"/>
            <a:ext cx="8597348" cy="4836637"/>
          </a:xfrm>
          <a:prstGeom prst="rect">
            <a:avLst/>
          </a:prstGeom>
        </p:spPr>
      </p:pic>
    </p:spTree>
    <p:extLst>
      <p:ext uri="{BB962C8B-B14F-4D97-AF65-F5344CB8AC3E}">
        <p14:creationId xmlns:p14="http://schemas.microsoft.com/office/powerpoint/2010/main" val="1236668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D60BF37-51B6-453F-A13E-D8E2C012F935}"/>
              </a:ext>
            </a:extLst>
          </p:cNvPr>
          <p:cNvSpPr/>
          <p:nvPr/>
        </p:nvSpPr>
        <p:spPr>
          <a:xfrm>
            <a:off x="187514" y="384381"/>
            <a:ext cx="8768971" cy="4154984"/>
          </a:xfrm>
          <a:prstGeom prst="rect">
            <a:avLst/>
          </a:prstGeom>
        </p:spPr>
        <p:txBody>
          <a:bodyPr wrap="square">
            <a:spAutoFit/>
          </a:bodyPr>
          <a:lstStyle/>
          <a:p>
            <a:r>
              <a:rPr lang="cs-CZ" sz="2400" b="1" dirty="0"/>
              <a:t>Příklad</a:t>
            </a:r>
            <a:endParaRPr lang="cs-CZ" sz="2400" dirty="0"/>
          </a:p>
          <a:p>
            <a:endParaRPr lang="cs-CZ" sz="2000" dirty="0"/>
          </a:p>
          <a:p>
            <a:r>
              <a:rPr lang="cs-CZ" sz="2000" dirty="0"/>
              <a:t>  </a:t>
            </a:r>
            <a:r>
              <a:rPr lang="en-US" sz="2000" dirty="0" err="1"/>
              <a:t>Určete</a:t>
            </a:r>
            <a:r>
              <a:rPr lang="en-US" sz="2000" dirty="0"/>
              <a:t> </a:t>
            </a:r>
            <a:r>
              <a:rPr lang="en-US" sz="2000" dirty="0" err="1"/>
              <a:t>hmotnost</a:t>
            </a:r>
            <a:r>
              <a:rPr lang="en-US" sz="2000" dirty="0"/>
              <a:t> </a:t>
            </a:r>
            <a:r>
              <a:rPr lang="en-US" sz="2000" dirty="0" err="1"/>
              <a:t>uhlí</a:t>
            </a:r>
            <a:r>
              <a:rPr lang="en-US" sz="2000" dirty="0"/>
              <a:t> </a:t>
            </a:r>
            <a:r>
              <a:rPr lang="cs-CZ" sz="2000" dirty="0"/>
              <a:t>potřebného k zahřátí</a:t>
            </a:r>
            <a:r>
              <a:rPr lang="en-US" sz="2000" dirty="0"/>
              <a:t> </a:t>
            </a:r>
            <a:r>
              <a:rPr lang="en-US" sz="2000" dirty="0" err="1"/>
              <a:t>ocelov</a:t>
            </a:r>
            <a:r>
              <a:rPr lang="cs-CZ" sz="2000" dirty="0" err="1"/>
              <a:t>ého</a:t>
            </a:r>
            <a:r>
              <a:rPr lang="en-US" sz="2000" dirty="0"/>
              <a:t> </a:t>
            </a:r>
            <a:r>
              <a:rPr lang="en-US" sz="2000" dirty="0" err="1"/>
              <a:t>blo</a:t>
            </a:r>
            <a:r>
              <a:rPr lang="cs-CZ" sz="2000" dirty="0"/>
              <a:t>ku</a:t>
            </a:r>
            <a:r>
              <a:rPr lang="en-US" sz="2000" dirty="0"/>
              <a:t> o </a:t>
            </a:r>
            <a:r>
              <a:rPr lang="en-US" sz="2000" dirty="0" err="1"/>
              <a:t>hmotnosti</a:t>
            </a:r>
            <a:r>
              <a:rPr lang="en-US" sz="2000" dirty="0"/>
              <a:t> 10</a:t>
            </a:r>
            <a:r>
              <a:rPr lang="cs-CZ" sz="2000" dirty="0"/>
              <a:t> </a:t>
            </a:r>
            <a:r>
              <a:rPr lang="en-US" sz="2000" dirty="0"/>
              <a:t>000 k</a:t>
            </a:r>
            <a:r>
              <a:rPr lang="cs-CZ" sz="2000" dirty="0"/>
              <a:t>g</a:t>
            </a:r>
            <a:r>
              <a:rPr lang="en-US" sz="2000" dirty="0"/>
              <a:t> z </a:t>
            </a:r>
            <a:r>
              <a:rPr lang="en-US" sz="2000" dirty="0" err="1"/>
              <a:t>teploty</a:t>
            </a:r>
            <a:r>
              <a:rPr lang="en-US" sz="2000" dirty="0"/>
              <a:t> 20</a:t>
            </a:r>
            <a:r>
              <a:rPr lang="cs-CZ" sz="2000" dirty="0"/>
              <a:t> °C </a:t>
            </a:r>
            <a:r>
              <a:rPr lang="en-US" sz="2000" dirty="0" err="1"/>
              <a:t>na</a:t>
            </a:r>
            <a:r>
              <a:rPr lang="en-US" sz="2000" dirty="0"/>
              <a:t> </a:t>
            </a:r>
            <a:r>
              <a:rPr lang="en-US" sz="2000" dirty="0" err="1"/>
              <a:t>kovací</a:t>
            </a:r>
            <a:r>
              <a:rPr lang="en-US" sz="2000" dirty="0"/>
              <a:t> </a:t>
            </a:r>
            <a:r>
              <a:rPr lang="en-US" sz="2000" dirty="0" err="1"/>
              <a:t>teplotu</a:t>
            </a:r>
            <a:r>
              <a:rPr lang="en-US" sz="2000" dirty="0"/>
              <a:t> 1100</a:t>
            </a:r>
            <a:r>
              <a:rPr lang="cs-CZ" sz="2000" dirty="0"/>
              <a:t> °C</a:t>
            </a:r>
            <a:r>
              <a:rPr lang="en-US" sz="2000" dirty="0"/>
              <a:t>. </a:t>
            </a:r>
            <a:r>
              <a:rPr lang="en-US" sz="2000" dirty="0" err="1"/>
              <a:t>Účinnost</a:t>
            </a:r>
            <a:r>
              <a:rPr lang="en-US" sz="2000" dirty="0"/>
              <a:t> </a:t>
            </a:r>
            <a:r>
              <a:rPr lang="en-US" sz="2000" dirty="0" err="1"/>
              <a:t>pece</a:t>
            </a:r>
            <a:r>
              <a:rPr lang="en-US" sz="2000" dirty="0"/>
              <a:t> </a:t>
            </a:r>
            <a:r>
              <a:rPr lang="cs-CZ" sz="2000" dirty="0"/>
              <a:t>je</a:t>
            </a:r>
            <a:r>
              <a:rPr lang="en-US" sz="2000" dirty="0"/>
              <a:t> 30%</a:t>
            </a:r>
            <a:r>
              <a:rPr lang="cs-CZ" sz="2000" dirty="0"/>
              <a:t>. </a:t>
            </a:r>
            <a:r>
              <a:rPr lang="en-US" sz="2000" dirty="0"/>
              <a:t> </a:t>
            </a:r>
            <a:r>
              <a:rPr lang="en-US" sz="2000" dirty="0" err="1"/>
              <a:t>Výhřevnost</a:t>
            </a:r>
            <a:r>
              <a:rPr lang="en-US" sz="2000" dirty="0"/>
              <a:t> </a:t>
            </a:r>
            <a:r>
              <a:rPr lang="cs-CZ" sz="2000" dirty="0"/>
              <a:t>uhlí je </a:t>
            </a:r>
            <a:r>
              <a:rPr lang="en-US" sz="2000" dirty="0"/>
              <a:t>30 MJ/kg a </a:t>
            </a:r>
            <a:r>
              <a:rPr lang="en-US" sz="2000" dirty="0" err="1"/>
              <a:t>měrná</a:t>
            </a:r>
            <a:r>
              <a:rPr lang="en-US" sz="2000" dirty="0"/>
              <a:t> </a:t>
            </a:r>
            <a:r>
              <a:rPr lang="en-US" sz="2000" dirty="0" err="1"/>
              <a:t>tepelná</a:t>
            </a:r>
            <a:r>
              <a:rPr lang="en-US" sz="2000" dirty="0"/>
              <a:t> </a:t>
            </a:r>
            <a:r>
              <a:rPr lang="en-US" sz="2000" dirty="0" err="1"/>
              <a:t>kapacita</a:t>
            </a:r>
            <a:r>
              <a:rPr lang="en-US" sz="2000" dirty="0"/>
              <a:t> </a:t>
            </a:r>
            <a:r>
              <a:rPr lang="cs-CZ" sz="2000" dirty="0"/>
              <a:t>oceli </a:t>
            </a:r>
            <a:r>
              <a:rPr lang="en-US" sz="2000" dirty="0"/>
              <a:t>452 J/kg.</a:t>
            </a:r>
            <a:br>
              <a:rPr lang="en-US" sz="2000" dirty="0"/>
            </a:br>
            <a:endParaRPr lang="cs-CZ" sz="2000" b="1" dirty="0"/>
          </a:p>
          <a:p>
            <a:r>
              <a:rPr lang="cs-CZ" sz="2000" b="1" dirty="0"/>
              <a:t>Řešení:</a:t>
            </a:r>
          </a:p>
          <a:p>
            <a:pPr algn="ctr"/>
            <a:r>
              <a:rPr lang="cs-CZ" sz="2000" dirty="0"/>
              <a:t>Q = m . c . </a:t>
            </a:r>
            <a:r>
              <a:rPr lang="el-GR" sz="2000" dirty="0"/>
              <a:t>Δ</a:t>
            </a:r>
            <a:r>
              <a:rPr lang="cs-CZ" sz="2000" dirty="0"/>
              <a:t>t = 10000 .  452 . (1100 - 20) = 4 881,6 MJ</a:t>
            </a:r>
            <a:br>
              <a:rPr lang="en-US" sz="2000" dirty="0"/>
            </a:br>
            <a:r>
              <a:rPr lang="cs-CZ" sz="2000" dirty="0"/>
              <a:t>E = Q / 0.3 = 16 272 MJ</a:t>
            </a:r>
            <a:br>
              <a:rPr lang="en-US" sz="2000" dirty="0"/>
            </a:br>
            <a:r>
              <a:rPr lang="cs-CZ" sz="2000" dirty="0"/>
              <a:t>m = E / 30 = 542,4 kg</a:t>
            </a:r>
          </a:p>
          <a:p>
            <a:endParaRPr lang="cs-CZ" sz="2000" dirty="0"/>
          </a:p>
          <a:p>
            <a:r>
              <a:rPr lang="cs-CZ" sz="2000" dirty="0"/>
              <a:t>Na zahřátí ocelového bloku se spotřebuje 542,4 kg uhlí.</a:t>
            </a:r>
            <a:endParaRPr lang="cs-CZ" sz="2000" b="1" dirty="0"/>
          </a:p>
          <a:p>
            <a:endParaRPr lang="en-US" sz="2000" dirty="0"/>
          </a:p>
        </p:txBody>
      </p:sp>
    </p:spTree>
    <p:extLst>
      <p:ext uri="{BB962C8B-B14F-4D97-AF65-F5344CB8AC3E}">
        <p14:creationId xmlns:p14="http://schemas.microsoft.com/office/powerpoint/2010/main" val="3788442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5CE4013-0C46-45CC-A4B8-52F7F58FA3B5}"/>
              </a:ext>
            </a:extLst>
          </p:cNvPr>
          <p:cNvSpPr txBox="1"/>
          <p:nvPr/>
        </p:nvSpPr>
        <p:spPr>
          <a:xfrm>
            <a:off x="262490" y="326599"/>
            <a:ext cx="886461" cy="461665"/>
          </a:xfrm>
          <a:prstGeom prst="rect">
            <a:avLst/>
          </a:prstGeom>
          <a:noFill/>
        </p:spPr>
        <p:txBody>
          <a:bodyPr wrap="none" rtlCol="0">
            <a:spAutoFit/>
          </a:bodyPr>
          <a:lstStyle/>
          <a:p>
            <a:r>
              <a:rPr lang="cs-CZ" sz="2400" b="1" dirty="0"/>
              <a:t>Práce</a:t>
            </a:r>
            <a:endParaRPr lang="en-US" sz="2400" b="1" dirty="0"/>
          </a:p>
        </p:txBody>
      </p:sp>
      <p:sp>
        <p:nvSpPr>
          <p:cNvPr id="5" name="TextovéPole 4">
            <a:extLst>
              <a:ext uri="{FF2B5EF4-FFF2-40B4-BE49-F238E27FC236}">
                <a16:creationId xmlns:a16="http://schemas.microsoft.com/office/drawing/2014/main" id="{414CB15E-7A51-4C4E-AEDF-2049C470DEA3}"/>
              </a:ext>
            </a:extLst>
          </p:cNvPr>
          <p:cNvSpPr txBox="1"/>
          <p:nvPr/>
        </p:nvSpPr>
        <p:spPr>
          <a:xfrm>
            <a:off x="262490" y="859065"/>
            <a:ext cx="8611850" cy="5755422"/>
          </a:xfrm>
          <a:prstGeom prst="rect">
            <a:avLst/>
          </a:prstGeom>
          <a:noFill/>
        </p:spPr>
        <p:txBody>
          <a:bodyPr wrap="square" rtlCol="0">
            <a:spAutoFit/>
          </a:bodyPr>
          <a:lstStyle/>
          <a:p>
            <a:pPr algn="just"/>
            <a:r>
              <a:rPr lang="cs-CZ" sz="2000" dirty="0"/>
              <a:t>F</a:t>
            </a:r>
            <a:r>
              <a:rPr lang="en-US" sz="2000" dirty="0" err="1"/>
              <a:t>ormy</a:t>
            </a:r>
            <a:r>
              <a:rPr lang="en-US" sz="2000" dirty="0"/>
              <a:t> </a:t>
            </a:r>
            <a:r>
              <a:rPr lang="en-US" sz="2000" dirty="0" err="1"/>
              <a:t>vým</a:t>
            </a:r>
            <a:r>
              <a:rPr lang="cs-CZ" sz="2000" dirty="0"/>
              <a:t>ě</a:t>
            </a:r>
            <a:r>
              <a:rPr lang="en-US" sz="2000" dirty="0" err="1"/>
              <a:t>ny</a:t>
            </a:r>
            <a:r>
              <a:rPr lang="en-US" sz="2000" dirty="0"/>
              <a:t> </a:t>
            </a:r>
            <a:r>
              <a:rPr lang="en-US" sz="2000" dirty="0" err="1"/>
              <a:t>energie</a:t>
            </a:r>
            <a:r>
              <a:rPr lang="en-US" sz="2000" dirty="0"/>
              <a:t>, p</a:t>
            </a:r>
            <a:r>
              <a:rPr lang="cs-CZ" sz="2000" dirty="0"/>
              <a:t>ř</a:t>
            </a:r>
            <a:r>
              <a:rPr lang="en-US" sz="2000" dirty="0" err="1"/>
              <a:t>i</a:t>
            </a:r>
            <a:r>
              <a:rPr lang="en-US" sz="2000" dirty="0"/>
              <a:t> </a:t>
            </a:r>
            <a:r>
              <a:rPr lang="en-US" sz="2000" dirty="0" err="1"/>
              <a:t>nichž</a:t>
            </a:r>
            <a:r>
              <a:rPr lang="en-US" sz="2000" dirty="0"/>
              <a:t> </a:t>
            </a:r>
            <a:r>
              <a:rPr lang="en-US" sz="2000" dirty="0" err="1"/>
              <a:t>zpravidla</a:t>
            </a:r>
            <a:r>
              <a:rPr lang="en-US" sz="2000" dirty="0"/>
              <a:t> </a:t>
            </a:r>
            <a:r>
              <a:rPr lang="en-US" sz="2000" u="sng" dirty="0" err="1"/>
              <a:t>dochází</a:t>
            </a:r>
            <a:r>
              <a:rPr lang="en-US" sz="2000" u="sng" dirty="0"/>
              <a:t> k </a:t>
            </a:r>
            <a:r>
              <a:rPr lang="en-US" sz="2000" u="sng" dirty="0" err="1"/>
              <a:t>silovému</a:t>
            </a:r>
            <a:r>
              <a:rPr lang="en-US" sz="2000" u="sng" dirty="0"/>
              <a:t> p</a:t>
            </a:r>
            <a:r>
              <a:rPr lang="cs-CZ" sz="2000" u="sng" dirty="0"/>
              <a:t>ů</a:t>
            </a:r>
            <a:r>
              <a:rPr lang="en-US" sz="2000" u="sng" dirty="0" err="1"/>
              <a:t>sobení</a:t>
            </a:r>
            <a:r>
              <a:rPr lang="en-US" sz="2000" u="sng" dirty="0"/>
              <a:t> </a:t>
            </a:r>
            <a:r>
              <a:rPr lang="en-US" sz="2000" u="sng" dirty="0" err="1"/>
              <a:t>mezi</a:t>
            </a:r>
            <a:r>
              <a:rPr lang="cs-CZ" sz="2000" u="sng" dirty="0"/>
              <a:t> </a:t>
            </a:r>
            <a:r>
              <a:rPr lang="pl-PL" sz="2000" u="sng" dirty="0"/>
              <a:t>systémem a okolím</a:t>
            </a:r>
            <a:r>
              <a:rPr lang="pl-PL" sz="2000" dirty="0"/>
              <a:t>, nazýváme </a:t>
            </a:r>
            <a:r>
              <a:rPr lang="pl-PL" sz="2000" b="1" dirty="0"/>
              <a:t>prací</a:t>
            </a:r>
            <a:r>
              <a:rPr lang="pl-PL" sz="2000" dirty="0"/>
              <a:t>. V mechanice je definována jako energie </a:t>
            </a:r>
            <a:r>
              <a:rPr lang="en-US" sz="2000" dirty="0"/>
              <a:t>pot</a:t>
            </a:r>
            <a:r>
              <a:rPr lang="cs-CZ" sz="2000" dirty="0"/>
              <a:t>ř</a:t>
            </a:r>
            <a:r>
              <a:rPr lang="en-US" sz="2000" dirty="0" err="1"/>
              <a:t>ebná</a:t>
            </a:r>
            <a:r>
              <a:rPr lang="en-US" sz="2000" dirty="0"/>
              <a:t> </a:t>
            </a:r>
            <a:r>
              <a:rPr lang="en-US" sz="2000" dirty="0" err="1"/>
              <a:t>na</a:t>
            </a:r>
            <a:r>
              <a:rPr lang="en-US" sz="2000" dirty="0"/>
              <a:t> p</a:t>
            </a:r>
            <a:r>
              <a:rPr lang="cs-CZ" sz="2000" dirty="0"/>
              <a:t>ř</a:t>
            </a:r>
            <a:r>
              <a:rPr lang="en-US" sz="2000" dirty="0" err="1"/>
              <a:t>emíst</a:t>
            </a:r>
            <a:r>
              <a:rPr lang="cs-CZ" sz="2000" dirty="0"/>
              <a:t>ě</a:t>
            </a:r>
            <a:r>
              <a:rPr lang="en-US" sz="2000" dirty="0" err="1"/>
              <a:t>ní</a:t>
            </a:r>
            <a:r>
              <a:rPr lang="en-US" sz="2000" dirty="0"/>
              <a:t> t</a:t>
            </a:r>
            <a:r>
              <a:rPr lang="cs-CZ" sz="2000" dirty="0"/>
              <a:t>ě</a:t>
            </a:r>
            <a:r>
              <a:rPr lang="en-US" sz="2000" dirty="0" err="1"/>
              <a:t>lesa</a:t>
            </a:r>
            <a:r>
              <a:rPr lang="en-US" sz="2000" dirty="0"/>
              <a:t> z </a:t>
            </a:r>
            <a:r>
              <a:rPr lang="en-US" sz="2000" dirty="0" err="1"/>
              <a:t>jedné</a:t>
            </a:r>
            <a:r>
              <a:rPr lang="en-US" sz="2000" dirty="0"/>
              <a:t> </a:t>
            </a:r>
            <a:r>
              <a:rPr lang="en-US" sz="2000" dirty="0" err="1"/>
              <a:t>polohy</a:t>
            </a:r>
            <a:r>
              <a:rPr lang="en-US" sz="2000" dirty="0"/>
              <a:t> do </a:t>
            </a:r>
            <a:r>
              <a:rPr lang="en-US" sz="2000" dirty="0" err="1"/>
              <a:t>druhé</a:t>
            </a:r>
            <a:r>
              <a:rPr lang="en-US" sz="2000" dirty="0"/>
              <a:t> po </a:t>
            </a:r>
            <a:r>
              <a:rPr lang="en-US" sz="2000" dirty="0" err="1"/>
              <a:t>zvolené</a:t>
            </a:r>
            <a:r>
              <a:rPr lang="en-US" sz="2000" dirty="0"/>
              <a:t> </a:t>
            </a:r>
            <a:r>
              <a:rPr lang="en-US" sz="2000" dirty="0" err="1"/>
              <a:t>dráze</a:t>
            </a:r>
            <a:r>
              <a:rPr lang="en-US" sz="2000" dirty="0"/>
              <a:t>.</a:t>
            </a:r>
            <a:r>
              <a:rPr lang="cs-CZ" sz="2000" dirty="0"/>
              <a:t> </a:t>
            </a:r>
            <a:endParaRPr lang="en-US" sz="2000" dirty="0"/>
          </a:p>
          <a:p>
            <a:pPr algn="just"/>
            <a:r>
              <a:rPr lang="cs-CZ" sz="2000" dirty="0"/>
              <a:t>Práce je způsob výměny energie při němž se působením síly posouvá nebo otáčí nějaký soubor částic určitým směrem. </a:t>
            </a:r>
          </a:p>
          <a:p>
            <a:pPr algn="just"/>
            <a:endParaRPr lang="cs-CZ" sz="800" dirty="0"/>
          </a:p>
          <a:p>
            <a:pPr algn="just"/>
            <a:r>
              <a:rPr lang="cs-CZ" sz="2000" dirty="0"/>
              <a:t>Práce závisí v obecném případě nejen na počátečním a konečném stavu, ale též na cestě oba stavy spojující. Nemá tedy totální diferenciál, infinitezimální změna se značí symbolem </a:t>
            </a:r>
            <a:r>
              <a:rPr lang="en-US" sz="2000" dirty="0"/>
              <a:t>đ</a:t>
            </a:r>
            <a:r>
              <a:rPr lang="cs-CZ" sz="2000" dirty="0"/>
              <a:t>W (neúplný diferenciál). Práce předávaná systémem do okolí má zápornou hodnotu a práce přijatá z okolí do systému kladnou.</a:t>
            </a:r>
          </a:p>
          <a:p>
            <a:endParaRPr lang="cs-CZ" sz="800" dirty="0"/>
          </a:p>
          <a:p>
            <a:r>
              <a:rPr lang="cs-CZ" sz="2000" dirty="0"/>
              <a:t>Podle interakce mezi soustavou a okolím rozeznáváme různé druhy práce: </a:t>
            </a:r>
          </a:p>
          <a:p>
            <a:endParaRPr lang="cs-CZ" sz="800" dirty="0"/>
          </a:p>
          <a:p>
            <a:r>
              <a:rPr lang="cs-CZ" sz="2000" dirty="0"/>
              <a:t>	Mechanickou</a:t>
            </a:r>
          </a:p>
          <a:p>
            <a:endParaRPr lang="cs-CZ" sz="800" dirty="0"/>
          </a:p>
          <a:p>
            <a:r>
              <a:rPr lang="cs-CZ" sz="2000" dirty="0"/>
              <a:t>	Objemovou</a:t>
            </a:r>
          </a:p>
          <a:p>
            <a:endParaRPr lang="cs-CZ" sz="800" dirty="0"/>
          </a:p>
          <a:p>
            <a:r>
              <a:rPr lang="cs-CZ" sz="2000" dirty="0"/>
              <a:t>	Povrchovou</a:t>
            </a:r>
          </a:p>
          <a:p>
            <a:endParaRPr lang="cs-CZ" sz="800" dirty="0"/>
          </a:p>
          <a:p>
            <a:r>
              <a:rPr lang="cs-CZ" sz="2000" dirty="0"/>
              <a:t>	Elektrickou</a:t>
            </a:r>
          </a:p>
          <a:p>
            <a:endParaRPr lang="cs-CZ" sz="800" dirty="0"/>
          </a:p>
          <a:p>
            <a:r>
              <a:rPr lang="cs-CZ" sz="2000" dirty="0"/>
              <a:t>	Magnetickou</a:t>
            </a:r>
          </a:p>
        </p:txBody>
      </p:sp>
      <p:pic>
        <p:nvPicPr>
          <p:cNvPr id="3" name="Obrázek 2">
            <a:extLst>
              <a:ext uri="{FF2B5EF4-FFF2-40B4-BE49-F238E27FC236}">
                <a16:creationId xmlns:a16="http://schemas.microsoft.com/office/drawing/2014/main" id="{722D6C0F-370A-46B2-9304-19BDE3C1572F}"/>
              </a:ext>
            </a:extLst>
          </p:cNvPr>
          <p:cNvPicPr>
            <a:picLocks noChangeAspect="1"/>
          </p:cNvPicPr>
          <p:nvPr/>
        </p:nvPicPr>
        <p:blipFill>
          <a:blip r:embed="rId2"/>
          <a:stretch>
            <a:fillRect/>
          </a:stretch>
        </p:blipFill>
        <p:spPr>
          <a:xfrm>
            <a:off x="4430795" y="4559826"/>
            <a:ext cx="4286002" cy="2118083"/>
          </a:xfrm>
          <a:prstGeom prst="rect">
            <a:avLst/>
          </a:prstGeom>
        </p:spPr>
      </p:pic>
      <p:cxnSp>
        <p:nvCxnSpPr>
          <p:cNvPr id="6" name="Přímá spojnice se šipkou 5">
            <a:extLst>
              <a:ext uri="{FF2B5EF4-FFF2-40B4-BE49-F238E27FC236}">
                <a16:creationId xmlns:a16="http://schemas.microsoft.com/office/drawing/2014/main" id="{C954570E-1212-4A4D-8C5F-989E90B20B79}"/>
              </a:ext>
            </a:extLst>
          </p:cNvPr>
          <p:cNvCxnSpPr/>
          <p:nvPr/>
        </p:nvCxnSpPr>
        <p:spPr>
          <a:xfrm>
            <a:off x="8185387" y="3601872"/>
            <a:ext cx="0" cy="76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BE72D0B-695A-44D6-95DD-6C11BA6D3335}"/>
              </a:ext>
            </a:extLst>
          </p:cNvPr>
          <p:cNvPicPr>
            <a:picLocks noChangeAspect="1"/>
          </p:cNvPicPr>
          <p:nvPr/>
        </p:nvPicPr>
        <p:blipFill>
          <a:blip r:embed="rId2"/>
          <a:stretch>
            <a:fillRect/>
          </a:stretch>
        </p:blipFill>
        <p:spPr>
          <a:xfrm>
            <a:off x="5077099" y="415068"/>
            <a:ext cx="1669492" cy="1857075"/>
          </a:xfrm>
          <a:prstGeom prst="rect">
            <a:avLst/>
          </a:prstGeom>
        </p:spPr>
      </p:pic>
      <p:pic>
        <p:nvPicPr>
          <p:cNvPr id="15" name="Obrázek 14">
            <a:extLst>
              <a:ext uri="{FF2B5EF4-FFF2-40B4-BE49-F238E27FC236}">
                <a16:creationId xmlns:a16="http://schemas.microsoft.com/office/drawing/2014/main" id="{A10E964D-E26A-40FE-B875-CFCACAE71472}"/>
              </a:ext>
            </a:extLst>
          </p:cNvPr>
          <p:cNvPicPr>
            <a:picLocks noChangeAspect="1"/>
          </p:cNvPicPr>
          <p:nvPr/>
        </p:nvPicPr>
        <p:blipFill>
          <a:blip r:embed="rId3"/>
          <a:stretch>
            <a:fillRect/>
          </a:stretch>
        </p:blipFill>
        <p:spPr>
          <a:xfrm>
            <a:off x="6746591" y="216693"/>
            <a:ext cx="2264059" cy="2550319"/>
          </a:xfrm>
          <a:prstGeom prst="rect">
            <a:avLst/>
          </a:prstGeom>
        </p:spPr>
      </p:pic>
      <p:sp>
        <p:nvSpPr>
          <p:cNvPr id="16" name="TextovéPole 15">
            <a:extLst>
              <a:ext uri="{FF2B5EF4-FFF2-40B4-BE49-F238E27FC236}">
                <a16:creationId xmlns:a16="http://schemas.microsoft.com/office/drawing/2014/main" id="{EB701297-627A-49D5-8CA5-6A88D0A42D6C}"/>
              </a:ext>
            </a:extLst>
          </p:cNvPr>
          <p:cNvSpPr txBox="1"/>
          <p:nvPr/>
        </p:nvSpPr>
        <p:spPr>
          <a:xfrm>
            <a:off x="229578" y="390525"/>
            <a:ext cx="3627853" cy="400110"/>
          </a:xfrm>
          <a:prstGeom prst="rect">
            <a:avLst/>
          </a:prstGeom>
          <a:noFill/>
        </p:spPr>
        <p:txBody>
          <a:bodyPr wrap="none" rtlCol="0">
            <a:spAutoFit/>
          </a:bodyPr>
          <a:lstStyle/>
          <a:p>
            <a:r>
              <a:rPr lang="cs-CZ" sz="2000" b="1" dirty="0" err="1"/>
              <a:t>Höpplerův</a:t>
            </a:r>
            <a:r>
              <a:rPr lang="cs-CZ" sz="2000" b="1" dirty="0"/>
              <a:t> kuličkový viskozimetr</a:t>
            </a:r>
          </a:p>
        </p:txBody>
      </p:sp>
      <p:sp>
        <p:nvSpPr>
          <p:cNvPr id="22" name="TextovéPole 21">
            <a:extLst>
              <a:ext uri="{FF2B5EF4-FFF2-40B4-BE49-F238E27FC236}">
                <a16:creationId xmlns:a16="http://schemas.microsoft.com/office/drawing/2014/main" id="{25E9382F-3275-4118-863E-F05CB97168C5}"/>
              </a:ext>
            </a:extLst>
          </p:cNvPr>
          <p:cNvSpPr txBox="1"/>
          <p:nvPr/>
        </p:nvSpPr>
        <p:spPr>
          <a:xfrm>
            <a:off x="354506" y="1120941"/>
            <a:ext cx="3979786" cy="2862322"/>
          </a:xfrm>
          <a:prstGeom prst="rect">
            <a:avLst/>
          </a:prstGeom>
          <a:noFill/>
        </p:spPr>
        <p:txBody>
          <a:bodyPr wrap="square">
            <a:spAutoFit/>
          </a:bodyPr>
          <a:lstStyle/>
          <a:p>
            <a:pPr algn="just"/>
            <a:r>
              <a:rPr lang="cs-CZ" sz="2000" dirty="0"/>
              <a:t>Viskozimetr s kalibrovanou kuličkou padající ve skleněném temperovaném válci mezi dvěma ryskami. Měří se pádová doba ve skleněném temperovaném válci, který je odkloněn o 10° od vertikálního směru. </a:t>
            </a:r>
            <a:r>
              <a:rPr lang="cs-CZ" sz="2000" b="0" i="0" dirty="0">
                <a:solidFill>
                  <a:srgbClr val="000000"/>
                </a:solidFill>
                <a:effectLst/>
              </a:rPr>
              <a:t>Viskozimetr může být použit jen pro průhledné </a:t>
            </a:r>
            <a:r>
              <a:rPr lang="cs-CZ" sz="2000" b="0" i="0" dirty="0" err="1">
                <a:solidFill>
                  <a:srgbClr val="000000"/>
                </a:solidFill>
                <a:effectLst/>
              </a:rPr>
              <a:t>newtonské</a:t>
            </a:r>
            <a:r>
              <a:rPr lang="cs-CZ" sz="2000" b="0" i="0" dirty="0">
                <a:solidFill>
                  <a:srgbClr val="000000"/>
                </a:solidFill>
                <a:effectLst/>
              </a:rPr>
              <a:t> kapaliny.</a:t>
            </a:r>
            <a:endParaRPr lang="cs-CZ" sz="2000" dirty="0"/>
          </a:p>
        </p:txBody>
      </p:sp>
      <p:pic>
        <p:nvPicPr>
          <p:cNvPr id="16394" name="Picture 10">
            <a:extLst>
              <a:ext uri="{FF2B5EF4-FFF2-40B4-BE49-F238E27FC236}">
                <a16:creationId xmlns:a16="http://schemas.microsoft.com/office/drawing/2014/main" id="{C9D5BF52-DA6C-43BB-86EF-13E05BC51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2" y="2423897"/>
            <a:ext cx="19526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B8673E1B-B6A6-4DA4-84DA-D2DDF32A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532" y="3429000"/>
            <a:ext cx="3400425" cy="6191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AB17863D-BC97-4BCA-BA0A-BD26EEB3A679}"/>
              </a:ext>
            </a:extLst>
          </p:cNvPr>
          <p:cNvSpPr txBox="1"/>
          <p:nvPr/>
        </p:nvSpPr>
        <p:spPr>
          <a:xfrm>
            <a:off x="229578" y="4261277"/>
            <a:ext cx="8695347" cy="923330"/>
          </a:xfrm>
          <a:prstGeom prst="rect">
            <a:avLst/>
          </a:prstGeom>
          <a:noFill/>
        </p:spPr>
        <p:txBody>
          <a:bodyPr wrap="square">
            <a:spAutoFit/>
          </a:bodyPr>
          <a:lstStyle/>
          <a:p>
            <a:pPr algn="just"/>
            <a:r>
              <a:rPr lang="el-GR" b="0" i="1" dirty="0">
                <a:solidFill>
                  <a:srgbClr val="000000"/>
                </a:solidFill>
                <a:effectLst/>
              </a:rPr>
              <a:t>ρ</a:t>
            </a:r>
            <a:r>
              <a:rPr lang="cs-CZ" b="0" i="0" baseline="-25000" dirty="0">
                <a:solidFill>
                  <a:srgbClr val="000000"/>
                </a:solidFill>
                <a:effectLst/>
              </a:rPr>
              <a:t>k</a:t>
            </a:r>
            <a:r>
              <a:rPr lang="cs-CZ" b="0" i="0" dirty="0">
                <a:solidFill>
                  <a:srgbClr val="000000"/>
                </a:solidFill>
                <a:effectLst/>
              </a:rPr>
              <a:t> je hustota kuličky,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r>
              <a:rPr lang="cs-CZ" b="0" i="1" dirty="0">
                <a:solidFill>
                  <a:srgbClr val="000000"/>
                </a:solidFill>
                <a:effectLst/>
              </a:rPr>
              <a:t>u</a:t>
            </a:r>
            <a:r>
              <a:rPr lang="cs-CZ" b="0" i="0" dirty="0">
                <a:solidFill>
                  <a:srgbClr val="000000"/>
                </a:solidFill>
                <a:effectLst/>
              </a:rPr>
              <a:t> a </a:t>
            </a:r>
            <a:r>
              <a:rPr lang="cs-CZ" b="0" i="1" dirty="0" err="1">
                <a:solidFill>
                  <a:srgbClr val="000000"/>
                </a:solidFill>
                <a:effectLst/>
              </a:rPr>
              <a:t>u</a:t>
            </a:r>
            <a:r>
              <a:rPr lang="cs-CZ" b="0" i="0" baseline="-25000" dirty="0" err="1">
                <a:solidFill>
                  <a:srgbClr val="000000"/>
                </a:solidFill>
                <a:effectLst/>
              </a:rPr>
              <a:t>ref</a:t>
            </a:r>
            <a:r>
              <a:rPr lang="cs-CZ" b="0" i="0" dirty="0">
                <a:solidFill>
                  <a:srgbClr val="000000"/>
                </a:solidFill>
                <a:effectLst/>
              </a:rPr>
              <a:t> rychlosti pádu kuličky, </a:t>
            </a:r>
            <a:r>
              <a:rPr lang="el-GR" b="0" i="1" dirty="0">
                <a:solidFill>
                  <a:srgbClr val="000000"/>
                </a:solidFill>
                <a:effectLst/>
              </a:rPr>
              <a:t>τ</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doby průchodu kuličky mezi dvěma ryskami A </a:t>
            </a:r>
            <a:r>
              <a:rPr lang="cs-CZ" b="0" i="0" dirty="0" err="1">
                <a:solidFill>
                  <a:srgbClr val="000000"/>
                </a:solidFill>
                <a:effectLst/>
              </a:rPr>
              <a:t>a</a:t>
            </a:r>
            <a:r>
              <a:rPr lang="cs-CZ" b="0" i="0" dirty="0">
                <a:solidFill>
                  <a:srgbClr val="000000"/>
                </a:solidFill>
                <a:effectLst/>
              </a:rPr>
              <a:t> B, je-li trubice naplněna měřenou a standardní kapalinou.</a:t>
            </a:r>
            <a:endParaRPr lang="cs-CZ" dirty="0"/>
          </a:p>
        </p:txBody>
      </p:sp>
    </p:spTree>
    <p:extLst>
      <p:ext uri="{BB962C8B-B14F-4D97-AF65-F5344CB8AC3E}">
        <p14:creationId xmlns:p14="http://schemas.microsoft.com/office/powerpoint/2010/main" val="2374274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79105E-EF30-47DD-9F94-EC2584A370BD}"/>
              </a:ext>
            </a:extLst>
          </p:cNvPr>
          <p:cNvSpPr txBox="1"/>
          <p:nvPr/>
        </p:nvSpPr>
        <p:spPr>
          <a:xfrm>
            <a:off x="139251" y="167546"/>
            <a:ext cx="2083134" cy="461665"/>
          </a:xfrm>
          <a:prstGeom prst="rect">
            <a:avLst/>
          </a:prstGeom>
          <a:noFill/>
        </p:spPr>
        <p:txBody>
          <a:bodyPr wrap="none" rtlCol="0">
            <a:spAutoFit/>
          </a:bodyPr>
          <a:lstStyle/>
          <a:p>
            <a:r>
              <a:rPr lang="cs-CZ" sz="2400" b="1" dirty="0"/>
              <a:t>Vnitřní energie</a:t>
            </a:r>
            <a:endParaRPr lang="en-US" sz="2400" b="1" dirty="0"/>
          </a:p>
        </p:txBody>
      </p:sp>
      <p:sp>
        <p:nvSpPr>
          <p:cNvPr id="3" name="TextovéPole 2">
            <a:extLst>
              <a:ext uri="{FF2B5EF4-FFF2-40B4-BE49-F238E27FC236}">
                <a16:creationId xmlns:a16="http://schemas.microsoft.com/office/drawing/2014/main" id="{7931B597-4EDA-464E-84ED-12239850FCCE}"/>
              </a:ext>
            </a:extLst>
          </p:cNvPr>
          <p:cNvSpPr txBox="1"/>
          <p:nvPr/>
        </p:nvSpPr>
        <p:spPr>
          <a:xfrm>
            <a:off x="139251" y="704045"/>
            <a:ext cx="8704499" cy="5324535"/>
          </a:xfrm>
          <a:prstGeom prst="rect">
            <a:avLst/>
          </a:prstGeom>
          <a:noFill/>
        </p:spPr>
        <p:txBody>
          <a:bodyPr wrap="square" rtlCol="0">
            <a:spAutoFit/>
          </a:bodyPr>
          <a:lstStyle/>
          <a:p>
            <a:pPr algn="just"/>
            <a:r>
              <a:rPr lang="en-US" sz="2000" b="1" dirty="0" err="1"/>
              <a:t>Mechanick</a:t>
            </a:r>
            <a:r>
              <a:rPr lang="cs-CZ" sz="2000" b="1" dirty="0"/>
              <a:t>á</a:t>
            </a:r>
            <a:r>
              <a:rPr lang="en-US" sz="2000" b="1" dirty="0"/>
              <a:t> (v</a:t>
            </a:r>
            <a:r>
              <a:rPr lang="cs-CZ" sz="2000" b="1" dirty="0" err="1"/>
              <a:t>nější</a:t>
            </a:r>
            <a:r>
              <a:rPr lang="cs-CZ" sz="2000" b="1" dirty="0"/>
              <a:t> energie</a:t>
            </a:r>
            <a:r>
              <a:rPr lang="en-US" sz="2000" b="1" dirty="0"/>
              <a:t>)</a:t>
            </a:r>
            <a:r>
              <a:rPr lang="cs-CZ" sz="2000" b="1" dirty="0"/>
              <a:t> </a:t>
            </a:r>
            <a:r>
              <a:rPr lang="cs-CZ" sz="2000" dirty="0"/>
              <a:t>= zahrnuje kinetickou energii soustavy jako celku (např. se soustava pohybuje vůči okolí) a potenciální energii soustavy v různých vnějších polích (např. gravitačním). </a:t>
            </a:r>
            <a:r>
              <a:rPr lang="en-US" sz="2000" u="sng" dirty="0"/>
              <a:t>Do </a:t>
            </a:r>
            <a:r>
              <a:rPr lang="en-US" sz="2000" u="sng" dirty="0" err="1"/>
              <a:t>hodnoty</a:t>
            </a:r>
            <a:r>
              <a:rPr lang="en-US" sz="2000" u="sng" dirty="0"/>
              <a:t> </a:t>
            </a:r>
            <a:r>
              <a:rPr lang="en-US" sz="2000" u="sng" dirty="0" err="1"/>
              <a:t>vnit</a:t>
            </a:r>
            <a:r>
              <a:rPr lang="cs-CZ" sz="2000" u="sng" dirty="0"/>
              <a:t>ř</a:t>
            </a:r>
            <a:r>
              <a:rPr lang="en-US" sz="2000" u="sng" dirty="0" err="1"/>
              <a:t>ní</a:t>
            </a:r>
            <a:r>
              <a:rPr lang="cs-CZ" sz="2000" u="sng" dirty="0"/>
              <a:t> </a:t>
            </a:r>
            <a:r>
              <a:rPr lang="en-US" sz="2000" u="sng" dirty="0" err="1"/>
              <a:t>energie</a:t>
            </a:r>
            <a:r>
              <a:rPr lang="en-US" sz="2000" u="sng" dirty="0"/>
              <a:t> </a:t>
            </a:r>
            <a:r>
              <a:rPr lang="en-US" sz="2000" u="sng" dirty="0" err="1"/>
              <a:t>tedy</a:t>
            </a:r>
            <a:r>
              <a:rPr lang="en-US" sz="2000" u="sng" dirty="0"/>
              <a:t> </a:t>
            </a:r>
            <a:r>
              <a:rPr lang="en-US" sz="2000" i="1" u="sng" dirty="0" err="1"/>
              <a:t>není</a:t>
            </a:r>
            <a:r>
              <a:rPr lang="en-US" sz="2000" i="1" u="sng" dirty="0"/>
              <a:t> </a:t>
            </a:r>
            <a:r>
              <a:rPr lang="en-US" sz="2000" i="1" u="sng" dirty="0" err="1"/>
              <a:t>zahrnuta</a:t>
            </a:r>
            <a:r>
              <a:rPr lang="en-US" sz="2000" i="1" u="sng" dirty="0"/>
              <a:t> </a:t>
            </a:r>
            <a:r>
              <a:rPr lang="en-US" sz="2000" u="sng" dirty="0" err="1"/>
              <a:t>kinetická</a:t>
            </a:r>
            <a:r>
              <a:rPr lang="en-US" sz="2000" u="sng" dirty="0"/>
              <a:t> a </a:t>
            </a:r>
            <a:r>
              <a:rPr lang="en-US" sz="2000" u="sng" dirty="0" err="1"/>
              <a:t>potenciální</a:t>
            </a:r>
            <a:r>
              <a:rPr lang="en-US" sz="2000" u="sng" dirty="0"/>
              <a:t> </a:t>
            </a:r>
            <a:r>
              <a:rPr lang="en-US" sz="2000" u="sng" dirty="0" err="1"/>
              <a:t>energie</a:t>
            </a:r>
            <a:r>
              <a:rPr lang="en-US" sz="2000" u="sng" dirty="0"/>
              <a:t> </a:t>
            </a:r>
            <a:r>
              <a:rPr lang="en-US" sz="2000" u="sng" dirty="0" err="1"/>
              <a:t>systému</a:t>
            </a:r>
            <a:r>
              <a:rPr lang="en-US" sz="2000" u="sng" dirty="0"/>
              <a:t> </a:t>
            </a:r>
            <a:r>
              <a:rPr lang="en-US" sz="2000" u="sng" dirty="0" err="1"/>
              <a:t>jako</a:t>
            </a:r>
            <a:r>
              <a:rPr lang="en-US" sz="2000" u="sng" dirty="0"/>
              <a:t> </a:t>
            </a:r>
            <a:r>
              <a:rPr lang="en-US" sz="2000" u="sng" dirty="0" err="1"/>
              <a:t>celku</a:t>
            </a:r>
            <a:r>
              <a:rPr lang="en-US" sz="2000" u="sng" dirty="0"/>
              <a:t>, </a:t>
            </a:r>
            <a:r>
              <a:rPr lang="en-US" sz="2000" u="sng" dirty="0" err="1"/>
              <a:t>který</a:t>
            </a:r>
            <a:r>
              <a:rPr lang="en-US" sz="2000" u="sng" dirty="0"/>
              <a:t> se</a:t>
            </a:r>
            <a:r>
              <a:rPr lang="cs-CZ" sz="2000" u="sng" dirty="0"/>
              <a:t> </a:t>
            </a:r>
            <a:r>
              <a:rPr lang="en-US" sz="2000" u="sng" dirty="0" err="1"/>
              <a:t>pohybuje</a:t>
            </a:r>
            <a:r>
              <a:rPr lang="en-US" sz="2000" u="sng" dirty="0"/>
              <a:t> v </a:t>
            </a:r>
            <a:r>
              <a:rPr lang="en-US" sz="2000" u="sng" dirty="0" err="1"/>
              <a:t>ur</a:t>
            </a:r>
            <a:r>
              <a:rPr lang="cs-CZ" sz="2000" u="sng" dirty="0"/>
              <a:t>č</a:t>
            </a:r>
            <a:r>
              <a:rPr lang="en-US" sz="2000" u="sng" dirty="0" err="1"/>
              <a:t>itém</a:t>
            </a:r>
            <a:r>
              <a:rPr lang="en-US" sz="2000" u="sng" dirty="0"/>
              <a:t> </a:t>
            </a:r>
            <a:r>
              <a:rPr lang="en-US" sz="2000" u="sng" dirty="0" err="1"/>
              <a:t>prostoru</a:t>
            </a:r>
            <a:r>
              <a:rPr lang="en-US" sz="2000" dirty="0"/>
              <a:t>.</a:t>
            </a:r>
            <a:endParaRPr lang="cs-CZ" sz="2000" b="1" dirty="0"/>
          </a:p>
          <a:p>
            <a:pPr algn="just"/>
            <a:endParaRPr lang="cs-CZ" sz="800" b="1" dirty="0"/>
          </a:p>
          <a:p>
            <a:pPr algn="just"/>
            <a:r>
              <a:rPr lang="cs-CZ" sz="2000" b="1" dirty="0"/>
              <a:t>Vnitřní energie </a:t>
            </a:r>
            <a:r>
              <a:rPr lang="cs-CZ" sz="2000" dirty="0"/>
              <a:t>= extenzívní stavová veličina charakterizující celkový obsah energie soustavy za definovaných podmínek. Je sumou všech energií uvnitř soustavy: kinetické energie tepelného pohybu částic (atomů a molekul)</a:t>
            </a:r>
            <a:r>
              <a:rPr lang="en-US" sz="2000" dirty="0"/>
              <a:t>, </a:t>
            </a:r>
            <a:r>
              <a:rPr lang="cs-CZ" sz="2000" dirty="0"/>
              <a:t> potenciální energie jejich vzájemné polohy</a:t>
            </a:r>
            <a:r>
              <a:rPr lang="en-US" sz="2000" dirty="0"/>
              <a:t> a </a:t>
            </a:r>
            <a:r>
              <a:rPr lang="en-US" sz="2000" dirty="0" err="1"/>
              <a:t>energie</a:t>
            </a:r>
            <a:r>
              <a:rPr lang="en-US" sz="2000" dirty="0"/>
              <a:t> </a:t>
            </a:r>
            <a:r>
              <a:rPr lang="cs-CZ" sz="2000" dirty="0"/>
              <a:t>excitace a zář</a:t>
            </a:r>
            <a:r>
              <a:rPr lang="en-US" sz="2000" dirty="0" err="1"/>
              <a:t>en</a:t>
            </a:r>
            <a:r>
              <a:rPr lang="cs-CZ" sz="2000" dirty="0"/>
              <a:t>í</a:t>
            </a:r>
            <a:r>
              <a:rPr lang="en-US" sz="2000" dirty="0"/>
              <a:t> </a:t>
            </a:r>
            <a:r>
              <a:rPr lang="en-US" sz="2000" dirty="0" err="1"/>
              <a:t>uvnit</a:t>
            </a:r>
            <a:r>
              <a:rPr lang="cs-CZ" sz="2000" dirty="0"/>
              <a:t>ř</a:t>
            </a:r>
            <a:r>
              <a:rPr lang="en-US" sz="2000" dirty="0"/>
              <a:t> s</a:t>
            </a:r>
            <a:r>
              <a:rPr lang="cs-CZ" sz="2000" dirty="0"/>
              <a:t>y</a:t>
            </a:r>
            <a:r>
              <a:rPr lang="en-US" sz="2000" dirty="0" err="1"/>
              <a:t>st</a:t>
            </a:r>
            <a:r>
              <a:rPr lang="cs-CZ" sz="2000" dirty="0"/>
              <a:t>é</a:t>
            </a:r>
            <a:r>
              <a:rPr lang="en-US" sz="2000" dirty="0"/>
              <a:t>mu</a:t>
            </a:r>
            <a:r>
              <a:rPr lang="cs-CZ" sz="2000" dirty="0"/>
              <a:t>.</a:t>
            </a:r>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en-US" sz="2000" dirty="0" err="1"/>
              <a:t>đQ</a:t>
            </a:r>
            <a:r>
              <a:rPr lang="cs-CZ" sz="2000" dirty="0"/>
              <a:t> a </a:t>
            </a:r>
            <a:r>
              <a:rPr lang="en-US" sz="2000" dirty="0"/>
              <a:t>đ</a:t>
            </a:r>
            <a:r>
              <a:rPr lang="cs-CZ" sz="2000" dirty="0"/>
              <a:t>W nejsou totální diferenciály, symbol </a:t>
            </a:r>
            <a:r>
              <a:rPr lang="en-US" sz="2000" dirty="0"/>
              <a:t>đ</a:t>
            </a:r>
            <a:r>
              <a:rPr lang="cs-CZ" sz="2000" dirty="0"/>
              <a:t> pouze infinitezimální změnu (neúplný diferenciál). Po integraci</a:t>
            </a:r>
          </a:p>
          <a:p>
            <a:pPr algn="ctr"/>
            <a:r>
              <a:rPr lang="cs-CZ" sz="2000" dirty="0"/>
              <a:t>U = Q + W</a:t>
            </a:r>
          </a:p>
          <a:p>
            <a:pPr algn="just"/>
            <a:r>
              <a:rPr lang="cs-CZ" sz="2000" dirty="0"/>
              <a:t>Celkovou hodnotu vnitřní energie U nedokážeme určit, sledovat lze pouze její změny (přírůstek nebo úbytek) na základě I. věty termodynamiky. </a:t>
            </a:r>
            <a:r>
              <a:rPr lang="en-US" sz="2000" dirty="0" err="1"/>
              <a:t>Zm</a:t>
            </a:r>
            <a:r>
              <a:rPr lang="cs-CZ" sz="2000" dirty="0"/>
              <a:t>ě</a:t>
            </a:r>
            <a:r>
              <a:rPr lang="en-US" sz="2000" dirty="0" err="1"/>
              <a:t>na</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a:t>
            </a:r>
            <a:r>
              <a:rPr lang="en-US" sz="2000" dirty="0" err="1"/>
              <a:t>izolovaného</a:t>
            </a:r>
            <a:r>
              <a:rPr lang="en-US" sz="2000" dirty="0"/>
              <a:t> </a:t>
            </a:r>
            <a:r>
              <a:rPr lang="en-US" sz="2000" dirty="0" err="1"/>
              <a:t>systému</a:t>
            </a:r>
            <a:r>
              <a:rPr lang="en-US" sz="2000" dirty="0"/>
              <a:t> je </a:t>
            </a:r>
            <a:r>
              <a:rPr lang="en-US" sz="2000" dirty="0" err="1"/>
              <a:t>nulová</a:t>
            </a:r>
            <a:r>
              <a:rPr lang="en-US" sz="2000" dirty="0"/>
              <a:t>.</a:t>
            </a:r>
          </a:p>
        </p:txBody>
      </p:sp>
      <p:sp>
        <p:nvSpPr>
          <p:cNvPr id="10" name="Obdélník 9">
            <a:extLst>
              <a:ext uri="{FF2B5EF4-FFF2-40B4-BE49-F238E27FC236}">
                <a16:creationId xmlns:a16="http://schemas.microsoft.com/office/drawing/2014/main" id="{27641D2A-FD7A-40CB-9027-0BFF41EAD302}"/>
              </a:ext>
            </a:extLst>
          </p:cNvPr>
          <p:cNvSpPr/>
          <p:nvPr/>
        </p:nvSpPr>
        <p:spPr>
          <a:xfrm>
            <a:off x="320296" y="6153955"/>
            <a:ext cx="7417558" cy="300082"/>
          </a:xfrm>
          <a:prstGeom prst="rect">
            <a:avLst/>
          </a:prstGeom>
        </p:spPr>
        <p:txBody>
          <a:bodyPr wrap="square">
            <a:spAutoFit/>
          </a:bodyPr>
          <a:lstStyle/>
          <a:p>
            <a:r>
              <a:rPr lang="cs-CZ" sz="1350" dirty="0"/>
              <a:t>Vnitřní energie reálné látky závisí na teplotě, tlaku a velikosti soustavy (extenzívní veličina).</a:t>
            </a:r>
          </a:p>
        </p:txBody>
      </p:sp>
    </p:spTree>
    <p:extLst>
      <p:ext uri="{BB962C8B-B14F-4D97-AF65-F5344CB8AC3E}">
        <p14:creationId xmlns:p14="http://schemas.microsoft.com/office/powerpoint/2010/main" val="2639430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15C2431-712B-4563-83BC-A36A649AC8E7}"/>
              </a:ext>
            </a:extLst>
          </p:cNvPr>
          <p:cNvSpPr/>
          <p:nvPr/>
        </p:nvSpPr>
        <p:spPr>
          <a:xfrm>
            <a:off x="198944" y="1091756"/>
            <a:ext cx="5377070" cy="2985433"/>
          </a:xfrm>
          <a:prstGeom prst="rect">
            <a:avLst/>
          </a:prstGeom>
        </p:spPr>
        <p:txBody>
          <a:bodyPr wrap="square">
            <a:spAutoFit/>
          </a:bodyPr>
          <a:lstStyle/>
          <a:p>
            <a:pPr algn="just"/>
            <a:r>
              <a:rPr lang="en-US" sz="2000" dirty="0" err="1"/>
              <a:t>Kočka</a:t>
            </a:r>
            <a:r>
              <a:rPr lang="en-US" sz="2000" dirty="0"/>
              <a:t> </a:t>
            </a:r>
            <a:r>
              <a:rPr lang="en-US" sz="2000" dirty="0" err="1"/>
              <a:t>lezoucí</a:t>
            </a:r>
            <a:r>
              <a:rPr lang="en-US" sz="2000" dirty="0"/>
              <a:t> </a:t>
            </a:r>
            <a:r>
              <a:rPr lang="en-US" sz="2000" dirty="0" err="1"/>
              <a:t>na</a:t>
            </a:r>
            <a:r>
              <a:rPr lang="en-US" sz="2000" dirty="0"/>
              <a:t> </a:t>
            </a:r>
            <a:r>
              <a:rPr lang="en-US" sz="2000" dirty="0" err="1"/>
              <a:t>strom</a:t>
            </a:r>
            <a:r>
              <a:rPr lang="en-US" sz="2000" dirty="0"/>
              <a:t> </a:t>
            </a:r>
            <a:r>
              <a:rPr lang="en-US" sz="2000" dirty="0" err="1"/>
              <a:t>zvyšuje</a:t>
            </a:r>
            <a:r>
              <a:rPr lang="en-US" sz="2000" dirty="0"/>
              <a:t> </a:t>
            </a:r>
            <a:r>
              <a:rPr lang="en-US" sz="2000" dirty="0" err="1"/>
              <a:t>díky</a:t>
            </a:r>
            <a:r>
              <a:rPr lang="en-US" sz="2000" dirty="0"/>
              <a:t> </a:t>
            </a:r>
            <a:r>
              <a:rPr lang="en-US" sz="2000" dirty="0" err="1"/>
              <a:t>práci</a:t>
            </a:r>
            <a:r>
              <a:rPr lang="en-US" sz="2000" dirty="0"/>
              <a:t> </a:t>
            </a:r>
            <a:r>
              <a:rPr lang="en-US" sz="2000" dirty="0" err="1"/>
              <a:t>svalů</a:t>
            </a:r>
            <a:r>
              <a:rPr lang="en-US" sz="2000" dirty="0"/>
              <a:t> </a:t>
            </a:r>
            <a:r>
              <a:rPr lang="en-US" sz="2000" dirty="0" err="1"/>
              <a:t>svoji</a:t>
            </a:r>
            <a:r>
              <a:rPr lang="en-US" sz="2000" dirty="0"/>
              <a:t> </a:t>
            </a:r>
            <a:r>
              <a:rPr lang="en-US" sz="2000" dirty="0" err="1"/>
              <a:t>potencální</a:t>
            </a:r>
            <a:r>
              <a:rPr lang="en-US" sz="2000" dirty="0"/>
              <a:t> </a:t>
            </a:r>
            <a:r>
              <a:rPr lang="en-US" sz="2000" dirty="0" err="1"/>
              <a:t>energii</a:t>
            </a:r>
            <a:r>
              <a:rPr lang="en-US" sz="2000" dirty="0"/>
              <a:t> </a:t>
            </a:r>
            <a:r>
              <a:rPr lang="en-US" sz="2000" dirty="0" err="1"/>
              <a:t>danou</a:t>
            </a:r>
            <a:r>
              <a:rPr lang="en-US" sz="2000" dirty="0"/>
              <a:t> </a:t>
            </a:r>
            <a:r>
              <a:rPr lang="en-US" sz="2000" dirty="0" err="1"/>
              <a:t>tíhovým</a:t>
            </a:r>
            <a:r>
              <a:rPr lang="en-US" sz="2000" dirty="0"/>
              <a:t> </a:t>
            </a:r>
            <a:r>
              <a:rPr lang="en-US" sz="2000" dirty="0" err="1"/>
              <a:t>polem</a:t>
            </a:r>
            <a:r>
              <a:rPr lang="en-US" sz="2000" dirty="0"/>
              <a:t> </a:t>
            </a:r>
            <a:r>
              <a:rPr lang="en-US" sz="2000" dirty="0" err="1"/>
              <a:t>Země</a:t>
            </a:r>
            <a:r>
              <a:rPr lang="en-US" sz="2000" dirty="0"/>
              <a:t>, a </a:t>
            </a:r>
            <a:r>
              <a:rPr lang="en-US" sz="2000" dirty="0" err="1"/>
              <a:t>při</a:t>
            </a:r>
            <a:r>
              <a:rPr lang="en-US" sz="2000" dirty="0"/>
              <a:t> </a:t>
            </a:r>
            <a:r>
              <a:rPr lang="en-US" sz="2000" dirty="0" err="1"/>
              <a:t>skoku</a:t>
            </a:r>
            <a:r>
              <a:rPr lang="en-US" sz="2000" dirty="0"/>
              <a:t> </a:t>
            </a:r>
            <a:r>
              <a:rPr lang="en-US" sz="2000" dirty="0" err="1"/>
              <a:t>na</a:t>
            </a:r>
            <a:r>
              <a:rPr lang="en-US" sz="2000" dirty="0"/>
              <a:t> </a:t>
            </a:r>
            <a:r>
              <a:rPr lang="en-US" sz="2000" dirty="0" err="1"/>
              <a:t>zem</a:t>
            </a:r>
            <a:r>
              <a:rPr lang="en-US" sz="2000" dirty="0"/>
              <a:t> </a:t>
            </a:r>
            <a:r>
              <a:rPr lang="en-US" sz="2000" dirty="0" err="1"/>
              <a:t>zvyšuje</a:t>
            </a:r>
            <a:r>
              <a:rPr lang="en-US" sz="2000" dirty="0"/>
              <a:t> </a:t>
            </a:r>
            <a:r>
              <a:rPr lang="cs-CZ" sz="2000" dirty="0"/>
              <a:t>svoji </a:t>
            </a:r>
            <a:r>
              <a:rPr lang="en-US" sz="2000" dirty="0" err="1"/>
              <a:t>energi</a:t>
            </a:r>
            <a:r>
              <a:rPr lang="cs-CZ" sz="2000" dirty="0"/>
              <a:t>i</a:t>
            </a:r>
            <a:r>
              <a:rPr lang="en-US" sz="2000" dirty="0"/>
              <a:t> </a:t>
            </a:r>
            <a:r>
              <a:rPr lang="en-US" sz="2000" dirty="0" err="1"/>
              <a:t>kinetickou</a:t>
            </a:r>
            <a:r>
              <a:rPr lang="en-US" sz="2000" dirty="0"/>
              <a:t> a </a:t>
            </a:r>
            <a:r>
              <a:rPr lang="en-US" sz="2000" dirty="0" err="1"/>
              <a:t>její</a:t>
            </a:r>
            <a:r>
              <a:rPr lang="en-US" sz="2000" dirty="0"/>
              <a:t> </a:t>
            </a:r>
            <a:r>
              <a:rPr lang="en-US" sz="2000" dirty="0" err="1"/>
              <a:t>potenciální</a:t>
            </a:r>
            <a:r>
              <a:rPr lang="en-US" sz="2000" dirty="0"/>
              <a:t> </a:t>
            </a:r>
            <a:r>
              <a:rPr lang="en-US" sz="2000" dirty="0" err="1"/>
              <a:t>energie</a:t>
            </a:r>
            <a:r>
              <a:rPr lang="en-US" sz="2000" dirty="0"/>
              <a:t> </a:t>
            </a:r>
            <a:r>
              <a:rPr lang="en-US" sz="2000" dirty="0" err="1"/>
              <a:t>klesá</a:t>
            </a:r>
            <a:r>
              <a:rPr lang="en-US" sz="2000" dirty="0"/>
              <a:t>. Oba </a:t>
            </a:r>
            <a:r>
              <a:rPr lang="en-US" sz="2000" dirty="0" err="1"/>
              <a:t>tyto</a:t>
            </a:r>
            <a:r>
              <a:rPr lang="en-US" sz="2000" dirty="0"/>
              <a:t> </a:t>
            </a:r>
            <a:r>
              <a:rPr lang="en-US" sz="2000" dirty="0" err="1"/>
              <a:t>druhy</a:t>
            </a:r>
            <a:r>
              <a:rPr lang="en-US" sz="2000" dirty="0"/>
              <a:t> </a:t>
            </a:r>
            <a:r>
              <a:rPr lang="en-US" sz="2000" dirty="0" err="1"/>
              <a:t>energie</a:t>
            </a:r>
            <a:r>
              <a:rPr lang="en-US" sz="2000" dirty="0"/>
              <a:t> </a:t>
            </a:r>
            <a:r>
              <a:rPr lang="en-US" sz="2000" dirty="0" err="1"/>
              <a:t>tvoří</a:t>
            </a:r>
            <a:r>
              <a:rPr lang="en-US" sz="2000" dirty="0"/>
              <a:t> </a:t>
            </a:r>
            <a:r>
              <a:rPr lang="en-US" sz="2000" b="1" dirty="0" err="1"/>
              <a:t>mechnickou</a:t>
            </a:r>
            <a:r>
              <a:rPr lang="en-US" sz="2000" b="1" dirty="0"/>
              <a:t> </a:t>
            </a:r>
            <a:r>
              <a:rPr lang="en-US" sz="2000" b="1" dirty="0" err="1"/>
              <a:t>energii</a:t>
            </a:r>
            <a:r>
              <a:rPr lang="en-US" sz="2000" dirty="0"/>
              <a:t>.</a:t>
            </a:r>
            <a:endParaRPr lang="cs-CZ" sz="2000" dirty="0"/>
          </a:p>
          <a:p>
            <a:pPr algn="just"/>
            <a:endParaRPr lang="en-US" sz="800" dirty="0"/>
          </a:p>
          <a:p>
            <a:pPr algn="just"/>
            <a:r>
              <a:rPr lang="en-US" sz="2000" dirty="0" err="1"/>
              <a:t>Kočka</a:t>
            </a:r>
            <a:r>
              <a:rPr lang="en-US" sz="2000" dirty="0"/>
              <a:t> ale </a:t>
            </a:r>
            <a:r>
              <a:rPr lang="en-US" sz="2000" dirty="0" err="1"/>
              <a:t>také</a:t>
            </a:r>
            <a:r>
              <a:rPr lang="en-US" sz="2000" dirty="0"/>
              <a:t> </a:t>
            </a:r>
            <a:r>
              <a:rPr lang="en-US" sz="2000" dirty="0" err="1"/>
              <a:t>může</a:t>
            </a:r>
            <a:r>
              <a:rPr lang="en-US" sz="2000" dirty="0"/>
              <a:t> </a:t>
            </a:r>
            <a:r>
              <a:rPr lang="en-US" sz="2000" dirty="0" err="1"/>
              <a:t>být</a:t>
            </a:r>
            <a:r>
              <a:rPr lang="en-US" sz="2000" dirty="0"/>
              <a:t> </a:t>
            </a:r>
            <a:r>
              <a:rPr lang="en-US" sz="2000" dirty="0" err="1"/>
              <a:t>najezená</a:t>
            </a:r>
            <a:r>
              <a:rPr lang="en-US" sz="2000" dirty="0"/>
              <a:t> </a:t>
            </a:r>
            <a:r>
              <a:rPr lang="en-US" sz="2000" dirty="0" err="1"/>
              <a:t>či</a:t>
            </a:r>
            <a:r>
              <a:rPr lang="en-US" sz="2000" dirty="0"/>
              <a:t> </a:t>
            </a:r>
            <a:r>
              <a:rPr lang="en-US" sz="2000" dirty="0" err="1"/>
              <a:t>vyhladovělá</a:t>
            </a:r>
            <a:r>
              <a:rPr lang="en-US" sz="2000" dirty="0"/>
              <a:t>, </a:t>
            </a:r>
            <a:r>
              <a:rPr lang="en-US" sz="2000" dirty="0" err="1"/>
              <a:t>může</a:t>
            </a:r>
            <a:r>
              <a:rPr lang="en-US" sz="2000" dirty="0"/>
              <a:t> </a:t>
            </a:r>
            <a:r>
              <a:rPr lang="en-US" sz="2000" dirty="0" err="1"/>
              <a:t>jí</a:t>
            </a:r>
            <a:r>
              <a:rPr lang="en-US" sz="2000" dirty="0"/>
              <a:t> </a:t>
            </a:r>
            <a:r>
              <a:rPr lang="en-US" sz="2000" dirty="0" err="1"/>
              <a:t>být</a:t>
            </a:r>
            <a:r>
              <a:rPr lang="en-US" sz="2000" dirty="0"/>
              <a:t> </a:t>
            </a:r>
            <a:r>
              <a:rPr lang="en-US" sz="2000" dirty="0" err="1"/>
              <a:t>zima</a:t>
            </a:r>
            <a:r>
              <a:rPr lang="en-US" sz="2000" dirty="0"/>
              <a:t> </a:t>
            </a:r>
            <a:r>
              <a:rPr lang="en-US" sz="2000" dirty="0" err="1"/>
              <a:t>nebo</a:t>
            </a:r>
            <a:r>
              <a:rPr lang="en-US" sz="2000" dirty="0"/>
              <a:t> </a:t>
            </a:r>
            <a:r>
              <a:rPr lang="en-US" sz="2000" dirty="0" err="1"/>
              <a:t>teplo</a:t>
            </a:r>
            <a:r>
              <a:rPr lang="en-US" sz="2000" dirty="0"/>
              <a:t> a </a:t>
            </a:r>
            <a:r>
              <a:rPr lang="en-US" sz="2000" dirty="0" err="1"/>
              <a:t>tyto</a:t>
            </a:r>
            <a:r>
              <a:rPr lang="en-US" sz="2000" dirty="0"/>
              <a:t> </a:t>
            </a:r>
            <a:r>
              <a:rPr lang="en-US" sz="2000" dirty="0" err="1"/>
              <a:t>vlastnosti</a:t>
            </a:r>
            <a:r>
              <a:rPr lang="en-US" sz="2000" dirty="0"/>
              <a:t> </a:t>
            </a:r>
            <a:r>
              <a:rPr lang="en-US" sz="2000" dirty="0" err="1"/>
              <a:t>stejně</a:t>
            </a:r>
            <a:r>
              <a:rPr lang="en-US" sz="2000" dirty="0"/>
              <a:t> </a:t>
            </a:r>
            <a:r>
              <a:rPr lang="en-US" sz="2000" dirty="0" err="1"/>
              <a:t>jako</a:t>
            </a:r>
            <a:r>
              <a:rPr lang="en-US" sz="2000" dirty="0"/>
              <a:t> </a:t>
            </a:r>
            <a:r>
              <a:rPr lang="en-US" sz="2000" dirty="0" err="1"/>
              <a:t>přeměna</a:t>
            </a:r>
            <a:r>
              <a:rPr lang="en-US" sz="2000" dirty="0"/>
              <a:t> </a:t>
            </a:r>
            <a:r>
              <a:rPr lang="en-US" sz="2000" dirty="0" err="1"/>
              <a:t>energie</a:t>
            </a:r>
            <a:r>
              <a:rPr lang="en-US" sz="2000" dirty="0"/>
              <a:t> </a:t>
            </a:r>
            <a:r>
              <a:rPr lang="en-US" sz="2000" dirty="0" err="1"/>
              <a:t>ve</a:t>
            </a:r>
            <a:r>
              <a:rPr lang="en-US" sz="2000" dirty="0"/>
              <a:t> </a:t>
            </a:r>
            <a:r>
              <a:rPr lang="en-US" sz="2000" dirty="0" err="1"/>
              <a:t>svalovou</a:t>
            </a:r>
            <a:r>
              <a:rPr lang="en-US" sz="2000" dirty="0"/>
              <a:t> </a:t>
            </a:r>
            <a:r>
              <a:rPr lang="en-US" sz="2000" dirty="0" err="1"/>
              <a:t>práci</a:t>
            </a:r>
            <a:r>
              <a:rPr lang="en-US" sz="2000" dirty="0"/>
              <a:t> </a:t>
            </a:r>
            <a:r>
              <a:rPr lang="en-US" sz="2000" dirty="0" err="1"/>
              <a:t>souvisí</a:t>
            </a:r>
            <a:r>
              <a:rPr lang="en-US" sz="2000" dirty="0"/>
              <a:t> s </a:t>
            </a:r>
            <a:r>
              <a:rPr lang="en-US" sz="2000" b="1" dirty="0" err="1"/>
              <a:t>energií</a:t>
            </a:r>
            <a:r>
              <a:rPr lang="en-US" sz="2000" b="1" dirty="0"/>
              <a:t> </a:t>
            </a:r>
            <a:r>
              <a:rPr lang="en-US" sz="2000" b="1" dirty="0" err="1"/>
              <a:t>vnitřní</a:t>
            </a:r>
            <a:r>
              <a:rPr lang="en-US" sz="2000" dirty="0"/>
              <a:t>.</a:t>
            </a:r>
          </a:p>
        </p:txBody>
      </p:sp>
      <p:sp>
        <p:nvSpPr>
          <p:cNvPr id="5" name="TextovéPole 4">
            <a:extLst>
              <a:ext uri="{FF2B5EF4-FFF2-40B4-BE49-F238E27FC236}">
                <a16:creationId xmlns:a16="http://schemas.microsoft.com/office/drawing/2014/main" id="{2A585DBC-B482-4DAD-A455-D9E952C9FDE0}"/>
              </a:ext>
            </a:extLst>
          </p:cNvPr>
          <p:cNvSpPr txBox="1"/>
          <p:nvPr/>
        </p:nvSpPr>
        <p:spPr>
          <a:xfrm>
            <a:off x="267115" y="462999"/>
            <a:ext cx="1072730" cy="461665"/>
          </a:xfrm>
          <a:prstGeom prst="rect">
            <a:avLst/>
          </a:prstGeom>
          <a:noFill/>
        </p:spPr>
        <p:txBody>
          <a:bodyPr wrap="none" rtlCol="0">
            <a:spAutoFit/>
          </a:bodyPr>
          <a:lstStyle/>
          <a:p>
            <a:r>
              <a:rPr lang="cs-CZ" sz="2400" b="1" dirty="0"/>
              <a:t>Příklad</a:t>
            </a:r>
            <a:endParaRPr lang="en-US" sz="2400" b="1" dirty="0"/>
          </a:p>
        </p:txBody>
      </p:sp>
      <p:pic>
        <p:nvPicPr>
          <p:cNvPr id="25602" name="Picture 2">
            <a:extLst>
              <a:ext uri="{FF2B5EF4-FFF2-40B4-BE49-F238E27FC236}">
                <a16:creationId xmlns:a16="http://schemas.microsoft.com/office/drawing/2014/main" id="{CA5585A0-738B-421C-A98E-7745E417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8" y="1320246"/>
            <a:ext cx="3210178" cy="25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400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7D9330B4-0109-42E1-8ADD-5F6D780A4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713" y="3086100"/>
            <a:ext cx="4720398" cy="3137677"/>
          </a:xfrm>
          <a:prstGeom prst="rect">
            <a:avLst/>
          </a:prstGeom>
        </p:spPr>
      </p:pic>
      <p:sp>
        <p:nvSpPr>
          <p:cNvPr id="3" name="Obdélník 2">
            <a:extLst>
              <a:ext uri="{FF2B5EF4-FFF2-40B4-BE49-F238E27FC236}">
                <a16:creationId xmlns:a16="http://schemas.microsoft.com/office/drawing/2014/main" id="{D4264F81-C1AB-4F99-820E-BDEEFB8B3FAA}"/>
              </a:ext>
            </a:extLst>
          </p:cNvPr>
          <p:cNvSpPr/>
          <p:nvPr/>
        </p:nvSpPr>
        <p:spPr>
          <a:xfrm>
            <a:off x="170709" y="386772"/>
            <a:ext cx="8802582" cy="2862322"/>
          </a:xfrm>
          <a:prstGeom prst="rect">
            <a:avLst/>
          </a:prstGeom>
        </p:spPr>
        <p:txBody>
          <a:bodyPr wrap="square">
            <a:spAutoFit/>
          </a:bodyPr>
          <a:lstStyle/>
          <a:p>
            <a:r>
              <a:rPr lang="cs-CZ" dirty="0"/>
              <a:t>Při změně stavu soustavy se mění i její </a:t>
            </a:r>
            <a:r>
              <a:rPr lang="cs-CZ" b="1" dirty="0"/>
              <a:t>vnitřní energie</a:t>
            </a:r>
            <a:r>
              <a:rPr lang="cs-CZ" dirty="0"/>
              <a:t>, která se může zvětšit dodáním energie zvenčí (z okolí) nebo zmenšit předáním energie okolí (formou tepla nebo práce).</a:t>
            </a:r>
          </a:p>
          <a:p>
            <a:endParaRPr lang="cs-CZ" dirty="0"/>
          </a:p>
          <a:p>
            <a:r>
              <a:rPr lang="cs-CZ" dirty="0"/>
              <a:t>Změna vnitřní energie pro danou změnu stavu je vždy stejná bez ohledu na cestu (způsob) tohoto přechodu (závisí jen na počátečním a konečném stavu, její diferenciál je totálním diferenciálem). </a:t>
            </a:r>
          </a:p>
          <a:p>
            <a:endParaRPr lang="cs-CZ" dirty="0"/>
          </a:p>
          <a:p>
            <a:r>
              <a:rPr lang="cs-CZ" dirty="0"/>
              <a:t>Na rozdíl od vnitřní energie </a:t>
            </a:r>
            <a:r>
              <a:rPr lang="cs-CZ" u="sng" dirty="0"/>
              <a:t>teplo ani práce nejsou stavové veličiny</a:t>
            </a:r>
            <a:r>
              <a:rPr lang="cs-CZ" dirty="0"/>
              <a:t> (nejsou funkcí stavu, jsou funkcí cesty termodynamického procesu, jejich diferenciál není totálním diferenciálem). </a:t>
            </a:r>
            <a:endParaRPr lang="en-US" dirty="0"/>
          </a:p>
          <a:p>
            <a:endParaRPr lang="en-US" dirty="0"/>
          </a:p>
        </p:txBody>
      </p:sp>
      <p:pic>
        <p:nvPicPr>
          <p:cNvPr id="4" name="Picture 2" descr="Výsledek obrázku pro mechanical energy heat">
            <a:extLst>
              <a:ext uri="{FF2B5EF4-FFF2-40B4-BE49-F238E27FC236}">
                <a16:creationId xmlns:a16="http://schemas.microsoft.com/office/drawing/2014/main" id="{75639BA8-3440-42E2-A768-789A6B55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 y="3608907"/>
            <a:ext cx="2738506" cy="16869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8E329EB-2082-4C59-912A-F0482C0DAA6F}"/>
              </a:ext>
            </a:extLst>
          </p:cNvPr>
          <p:cNvSpPr/>
          <p:nvPr/>
        </p:nvSpPr>
        <p:spPr>
          <a:xfrm>
            <a:off x="262506" y="6155529"/>
            <a:ext cx="8618988" cy="400110"/>
          </a:xfrm>
          <a:prstGeom prst="rect">
            <a:avLst/>
          </a:prstGeom>
        </p:spPr>
        <p:txBody>
          <a:bodyPr wrap="square">
            <a:spAutoFit/>
          </a:bodyPr>
          <a:lstStyle/>
          <a:p>
            <a:r>
              <a:rPr lang="en-US" sz="2000" u="sng" dirty="0" err="1"/>
              <a:t>Práce</a:t>
            </a:r>
            <a:r>
              <a:rPr lang="en-US" sz="2000" u="sng" dirty="0"/>
              <a:t> a </a:t>
            </a:r>
            <a:r>
              <a:rPr lang="en-US" sz="2000" u="sng" dirty="0" err="1"/>
              <a:t>teplo</a:t>
            </a:r>
            <a:r>
              <a:rPr lang="en-US" sz="2000" u="sng" dirty="0"/>
              <a:t> </a:t>
            </a:r>
            <a:r>
              <a:rPr lang="en-US" sz="2000" u="sng" dirty="0" err="1"/>
              <a:t>jsou</a:t>
            </a:r>
            <a:r>
              <a:rPr lang="en-US" sz="2000" u="sng" dirty="0"/>
              <a:t> dv</a:t>
            </a:r>
            <a:r>
              <a:rPr lang="cs-CZ" sz="2000" u="sng" dirty="0"/>
              <a:t>ě</a:t>
            </a:r>
            <a:r>
              <a:rPr lang="en-US" sz="2000" u="sng" dirty="0"/>
              <a:t> r</a:t>
            </a:r>
            <a:r>
              <a:rPr lang="cs-CZ" sz="2000" u="sng" dirty="0"/>
              <a:t>ů</a:t>
            </a:r>
            <a:r>
              <a:rPr lang="en-US" sz="2000" u="sng" dirty="0" err="1"/>
              <a:t>zné</a:t>
            </a:r>
            <a:r>
              <a:rPr lang="en-US" sz="2000" u="sng" dirty="0"/>
              <a:t> </a:t>
            </a:r>
            <a:r>
              <a:rPr lang="en-US" sz="2000" u="sng" dirty="0" err="1"/>
              <a:t>formy</a:t>
            </a:r>
            <a:r>
              <a:rPr lang="en-US" sz="2000" u="sng" dirty="0"/>
              <a:t> p</a:t>
            </a:r>
            <a:r>
              <a:rPr lang="cs-CZ" sz="2000" u="sng" dirty="0"/>
              <a:t>ř</a:t>
            </a:r>
            <a:r>
              <a:rPr lang="en-US" sz="2000" u="sng" dirty="0" err="1"/>
              <a:t>enosu</a:t>
            </a:r>
            <a:r>
              <a:rPr lang="en-US" sz="2000" u="sng" dirty="0"/>
              <a:t> </a:t>
            </a:r>
            <a:r>
              <a:rPr lang="en-US" sz="2000" u="sng" dirty="0" err="1"/>
              <a:t>energie</a:t>
            </a:r>
            <a:r>
              <a:rPr lang="en-US" sz="2000" u="sng" dirty="0"/>
              <a:t> </a:t>
            </a:r>
            <a:r>
              <a:rPr lang="en-US" sz="2000" u="sng" dirty="0" err="1"/>
              <a:t>mezi</a:t>
            </a:r>
            <a:r>
              <a:rPr lang="en-US" sz="2000" u="sng" dirty="0"/>
              <a:t> </a:t>
            </a:r>
            <a:r>
              <a:rPr lang="en-US" sz="2000" u="sng" dirty="0" err="1"/>
              <a:t>systémem</a:t>
            </a:r>
            <a:r>
              <a:rPr lang="en-US" sz="2000" u="sng" dirty="0"/>
              <a:t> a </a:t>
            </a:r>
            <a:r>
              <a:rPr lang="en-US" sz="2000" u="sng" dirty="0" err="1"/>
              <a:t>okolím</a:t>
            </a:r>
            <a:r>
              <a:rPr lang="en-US" sz="2000" u="sng" dirty="0"/>
              <a:t>.</a:t>
            </a:r>
          </a:p>
        </p:txBody>
      </p:sp>
    </p:spTree>
    <p:extLst>
      <p:ext uri="{BB962C8B-B14F-4D97-AF65-F5344CB8AC3E}">
        <p14:creationId xmlns:p14="http://schemas.microsoft.com/office/powerpoint/2010/main" val="3860186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59EC5-E1DE-4BD8-BCF3-D1A546842B07}"/>
              </a:ext>
            </a:extLst>
          </p:cNvPr>
          <p:cNvSpPr>
            <a:spLocks noGrp="1"/>
          </p:cNvSpPr>
          <p:nvPr>
            <p:ph type="title"/>
          </p:nvPr>
        </p:nvSpPr>
        <p:spPr>
          <a:xfrm>
            <a:off x="298687" y="359569"/>
            <a:ext cx="7886700" cy="630617"/>
          </a:xfrm>
        </p:spPr>
        <p:txBody>
          <a:bodyPr>
            <a:normAutofit/>
          </a:bodyPr>
          <a:lstStyle/>
          <a:p>
            <a:r>
              <a:rPr lang="cs-CZ" sz="2400" b="1" dirty="0">
                <a:latin typeface="+mn-lt"/>
              </a:rPr>
              <a:t>I. věta termodynamiky  a zákon zachování energie</a:t>
            </a:r>
            <a:endParaRPr lang="en-US" sz="2400" b="1" dirty="0">
              <a:latin typeface="+mn-lt"/>
            </a:endParaRPr>
          </a:p>
        </p:txBody>
      </p:sp>
      <p:sp>
        <p:nvSpPr>
          <p:cNvPr id="7" name="Obdélník 6">
            <a:extLst>
              <a:ext uri="{FF2B5EF4-FFF2-40B4-BE49-F238E27FC236}">
                <a16:creationId xmlns:a16="http://schemas.microsoft.com/office/drawing/2014/main" id="{6FD2F047-53AE-4360-8C6B-C079FB08A20E}"/>
              </a:ext>
            </a:extLst>
          </p:cNvPr>
          <p:cNvSpPr/>
          <p:nvPr/>
        </p:nvSpPr>
        <p:spPr>
          <a:xfrm>
            <a:off x="178274" y="1226326"/>
            <a:ext cx="8813326" cy="5078313"/>
          </a:xfrm>
          <a:prstGeom prst="rect">
            <a:avLst/>
          </a:prstGeom>
        </p:spPr>
        <p:txBody>
          <a:bodyPr wrap="square">
            <a:spAutoFit/>
          </a:bodyPr>
          <a:lstStyle/>
          <a:p>
            <a:pPr algn="just"/>
            <a:r>
              <a:rPr lang="cs-CZ" sz="2000" b="1" dirty="0"/>
              <a:t>Zákon zachování energie</a:t>
            </a:r>
            <a:r>
              <a:rPr lang="cs-CZ" sz="2000" dirty="0"/>
              <a:t>: </a:t>
            </a:r>
          </a:p>
          <a:p>
            <a:pPr algn="just"/>
            <a:endParaRPr lang="cs-CZ" sz="800" dirty="0"/>
          </a:p>
          <a:p>
            <a:pPr algn="just"/>
            <a:r>
              <a:rPr lang="cs-CZ" sz="2000" dirty="0"/>
              <a:t>	Množství energie v izolované soustavě je konstantní. </a:t>
            </a:r>
          </a:p>
          <a:p>
            <a:pPr algn="just"/>
            <a:r>
              <a:rPr lang="cs-CZ" sz="2000" dirty="0"/>
              <a:t>	Celková energie izolované soustavy zůstává při všech dějích konstantní.</a:t>
            </a:r>
          </a:p>
          <a:p>
            <a:pPr algn="just"/>
            <a:endParaRPr lang="cs-CZ" sz="800" dirty="0"/>
          </a:p>
          <a:p>
            <a:pPr algn="just"/>
            <a:r>
              <a:rPr lang="en-US" sz="2000" b="1" dirty="0" err="1"/>
              <a:t>První</a:t>
            </a:r>
            <a:r>
              <a:rPr lang="en-US" sz="2000" b="1" dirty="0"/>
              <a:t> v</a:t>
            </a:r>
            <a:r>
              <a:rPr lang="cs-CZ" sz="2000" b="1" dirty="0"/>
              <a:t>ě</a:t>
            </a:r>
            <a:r>
              <a:rPr lang="en-US" sz="2000" b="1" dirty="0"/>
              <a:t>ta </a:t>
            </a:r>
            <a:r>
              <a:rPr lang="en-US" sz="2000" b="1" dirty="0" err="1"/>
              <a:t>termodynamická</a:t>
            </a:r>
            <a:r>
              <a:rPr lang="en-US" sz="2000" b="1" dirty="0"/>
              <a:t> </a:t>
            </a:r>
            <a:r>
              <a:rPr lang="en-US" sz="2000" dirty="0"/>
              <a:t>je </a:t>
            </a:r>
            <a:r>
              <a:rPr lang="en-US" sz="2000" dirty="0" err="1"/>
              <a:t>roz</a:t>
            </a:r>
            <a:r>
              <a:rPr lang="cs-CZ" sz="2000" dirty="0"/>
              <a:t>šíř</a:t>
            </a:r>
            <a:r>
              <a:rPr lang="en-US" sz="2000" dirty="0" err="1"/>
              <a:t>ením</a:t>
            </a:r>
            <a:r>
              <a:rPr lang="en-US" sz="2000" dirty="0"/>
              <a:t> </a:t>
            </a:r>
            <a:r>
              <a:rPr lang="en-US" sz="2000" dirty="0" err="1"/>
              <a:t>zákona</a:t>
            </a:r>
            <a:r>
              <a:rPr lang="en-US" sz="2000" dirty="0"/>
              <a:t> </a:t>
            </a:r>
            <a:r>
              <a:rPr lang="en-US" sz="2000" dirty="0" err="1"/>
              <a:t>zachování</a:t>
            </a:r>
            <a:r>
              <a:rPr lang="en-US" sz="2000" dirty="0"/>
              <a:t> </a:t>
            </a:r>
            <a:r>
              <a:rPr lang="en-US" sz="2000" dirty="0" err="1"/>
              <a:t>energie</a:t>
            </a:r>
            <a:r>
              <a:rPr lang="en-US" sz="2000" dirty="0"/>
              <a:t> </a:t>
            </a:r>
            <a:r>
              <a:rPr lang="en-US" sz="2000" dirty="0" err="1"/>
              <a:t>na</a:t>
            </a:r>
            <a:r>
              <a:rPr lang="en-US" sz="2000" dirty="0"/>
              <a:t> </a:t>
            </a:r>
            <a:r>
              <a:rPr lang="en-US" sz="2000" dirty="0" err="1"/>
              <a:t>disipativní</a:t>
            </a:r>
            <a:r>
              <a:rPr lang="cs-CZ" sz="2000" dirty="0"/>
              <a:t> </a:t>
            </a:r>
            <a:r>
              <a:rPr lang="en-US" sz="2000" dirty="0" err="1"/>
              <a:t>systémy</a:t>
            </a:r>
            <a:r>
              <a:rPr lang="en-US" sz="2000" dirty="0"/>
              <a:t>, </a:t>
            </a:r>
            <a:r>
              <a:rPr lang="en-US" sz="2000" dirty="0" err="1"/>
              <a:t>tj</a:t>
            </a:r>
            <a:r>
              <a:rPr lang="en-US" sz="2000" dirty="0"/>
              <a:t>. </a:t>
            </a:r>
            <a:r>
              <a:rPr lang="en-US" sz="2000" dirty="0" err="1"/>
              <a:t>systémy</a:t>
            </a:r>
            <a:r>
              <a:rPr lang="en-US" sz="2000" dirty="0"/>
              <a:t> </a:t>
            </a:r>
            <a:r>
              <a:rPr lang="en-US" sz="2000" dirty="0" err="1"/>
              <a:t>vym</a:t>
            </a:r>
            <a:r>
              <a:rPr lang="cs-CZ" sz="2000" dirty="0" err="1"/>
              <a:t>ěň</a:t>
            </a:r>
            <a:r>
              <a:rPr lang="en-US" sz="2000" dirty="0" err="1"/>
              <a:t>ující</a:t>
            </a:r>
            <a:r>
              <a:rPr lang="en-US" sz="2000" dirty="0"/>
              <a:t> s </a:t>
            </a:r>
            <a:r>
              <a:rPr lang="en-US" sz="2000" dirty="0" err="1"/>
              <a:t>okolím</a:t>
            </a:r>
            <a:r>
              <a:rPr lang="en-US" sz="2000" dirty="0"/>
              <a:t> </a:t>
            </a:r>
            <a:r>
              <a:rPr lang="en-US" sz="2000" dirty="0" err="1"/>
              <a:t>teplo</a:t>
            </a:r>
            <a:r>
              <a:rPr lang="en-US" sz="2000" dirty="0"/>
              <a:t>. </a:t>
            </a:r>
            <a:r>
              <a:rPr lang="en-US" sz="2000" dirty="0" err="1"/>
              <a:t>Jestli</a:t>
            </a:r>
            <a:r>
              <a:rPr lang="cs-CZ" sz="2000" dirty="0"/>
              <a:t>ž</a:t>
            </a:r>
            <a:r>
              <a:rPr lang="en-US" sz="2000" dirty="0"/>
              <a:t>e nap</a:t>
            </a:r>
            <a:r>
              <a:rPr lang="cs-CZ" sz="2000" dirty="0"/>
              <a:t>ř</a:t>
            </a:r>
            <a:r>
              <a:rPr lang="en-US" sz="2000" dirty="0"/>
              <a:t>. </a:t>
            </a:r>
            <a:r>
              <a:rPr lang="en-US" sz="2000" dirty="0" err="1"/>
              <a:t>systém</a:t>
            </a:r>
            <a:r>
              <a:rPr lang="en-US" sz="2000" dirty="0"/>
              <a:t> p</a:t>
            </a:r>
            <a:r>
              <a:rPr lang="cs-CZ" sz="2000" dirty="0"/>
              <a:t>ř</a:t>
            </a:r>
            <a:r>
              <a:rPr lang="en-US" sz="2000" dirty="0" err="1"/>
              <a:t>evzal</a:t>
            </a:r>
            <a:r>
              <a:rPr lang="en-US" sz="2000" dirty="0"/>
              <a:t> z </a:t>
            </a:r>
            <a:r>
              <a:rPr lang="en-US" sz="2000" dirty="0" err="1"/>
              <a:t>okolí</a:t>
            </a:r>
            <a:r>
              <a:rPr lang="cs-CZ" sz="2000" dirty="0"/>
              <a:t> </a:t>
            </a:r>
            <a:r>
              <a:rPr lang="en-US" sz="2000" dirty="0" err="1"/>
              <a:t>teplo</a:t>
            </a:r>
            <a:r>
              <a:rPr lang="en-US" sz="2000" dirty="0"/>
              <a:t> Q (Q &gt; 0), </a:t>
            </a:r>
            <a:r>
              <a:rPr lang="en-US" sz="2000" dirty="0" err="1"/>
              <a:t>pak</a:t>
            </a:r>
            <a:r>
              <a:rPr lang="en-US" sz="2000" dirty="0"/>
              <a:t> </a:t>
            </a:r>
            <a:r>
              <a:rPr lang="en-US" sz="2000" dirty="0" err="1"/>
              <a:t>dle</a:t>
            </a:r>
            <a:r>
              <a:rPr lang="en-US" sz="2000" dirty="0"/>
              <a:t> </a:t>
            </a:r>
            <a:r>
              <a:rPr lang="en-US" sz="2000" dirty="0" err="1"/>
              <a:t>povahy</a:t>
            </a:r>
            <a:r>
              <a:rPr lang="en-US" sz="2000" dirty="0"/>
              <a:t> d</a:t>
            </a:r>
            <a:r>
              <a:rPr lang="cs-CZ" sz="2000" dirty="0"/>
              <a:t>ě</a:t>
            </a:r>
            <a:r>
              <a:rPr lang="en-US" sz="2000" dirty="0"/>
              <a:t>je p</a:t>
            </a:r>
            <a:r>
              <a:rPr lang="cs-CZ" sz="2000" dirty="0"/>
              <a:t>ř</a:t>
            </a:r>
            <a:r>
              <a:rPr lang="en-US" sz="2000" dirty="0" err="1"/>
              <a:t>em</a:t>
            </a:r>
            <a:r>
              <a:rPr lang="cs-CZ" sz="2000" dirty="0"/>
              <a:t>ě</a:t>
            </a:r>
            <a:r>
              <a:rPr lang="en-US" sz="2000" dirty="0"/>
              <a:t>nil </a:t>
            </a:r>
            <a:r>
              <a:rPr lang="en-US" sz="2000" dirty="0" err="1"/>
              <a:t>tuto</a:t>
            </a:r>
            <a:r>
              <a:rPr lang="en-US" sz="2000" dirty="0"/>
              <a:t> </a:t>
            </a:r>
            <a:r>
              <a:rPr lang="en-US" sz="2000" dirty="0" err="1"/>
              <a:t>energii</a:t>
            </a:r>
            <a:r>
              <a:rPr lang="en-US" sz="2000" dirty="0"/>
              <a:t> </a:t>
            </a:r>
            <a:r>
              <a:rPr lang="en-US" sz="2000" dirty="0" err="1"/>
              <a:t>bu</a:t>
            </a:r>
            <a:r>
              <a:rPr lang="cs-CZ" sz="2000" dirty="0"/>
              <a:t>ď </a:t>
            </a:r>
            <a:r>
              <a:rPr lang="en-US" sz="2000" dirty="0" err="1"/>
              <a:t>jen</a:t>
            </a:r>
            <a:r>
              <a:rPr lang="en-US" sz="2000" dirty="0"/>
              <a:t> </a:t>
            </a:r>
            <a:r>
              <a:rPr lang="en-US" sz="2000" dirty="0" err="1"/>
              <a:t>na</a:t>
            </a:r>
            <a:r>
              <a:rPr lang="en-US" sz="2000" dirty="0"/>
              <a:t> </a:t>
            </a:r>
            <a:r>
              <a:rPr lang="en-US" sz="2000" dirty="0" err="1"/>
              <a:t>vzr</a:t>
            </a:r>
            <a:r>
              <a:rPr lang="cs-CZ" sz="2000" dirty="0"/>
              <a:t>ů</a:t>
            </a:r>
            <a:r>
              <a:rPr lang="en-US" sz="2000" dirty="0" err="1"/>
              <a:t>st</a:t>
            </a:r>
            <a:r>
              <a:rPr lang="en-US" sz="2000" dirty="0"/>
              <a:t> </a:t>
            </a:r>
            <a:r>
              <a:rPr lang="en-US" sz="2000" dirty="0" err="1"/>
              <a:t>vnit</a:t>
            </a:r>
            <a:r>
              <a:rPr lang="cs-CZ" sz="2000" dirty="0"/>
              <a:t>ř</a:t>
            </a:r>
            <a:r>
              <a:rPr lang="en-US" sz="2000" dirty="0" err="1"/>
              <a:t>ní</a:t>
            </a:r>
            <a:r>
              <a:rPr lang="cs-CZ" sz="2000" dirty="0"/>
              <a:t> </a:t>
            </a:r>
            <a:r>
              <a:rPr lang="pl-PL" sz="2000" dirty="0"/>
              <a:t>energie systému, nebo jenom na práci (W &lt; 0) nebo v určitém poměru na obě.</a:t>
            </a:r>
          </a:p>
          <a:p>
            <a:pPr algn="just"/>
            <a:endParaRPr lang="pl-PL" sz="800" dirty="0"/>
          </a:p>
          <a:p>
            <a:pPr algn="just"/>
            <a:r>
              <a:rPr lang="en-US" sz="2000" dirty="0" err="1"/>
              <a:t>Existuje</a:t>
            </a:r>
            <a:r>
              <a:rPr lang="en-US" sz="2000" dirty="0"/>
              <a:t> </a:t>
            </a:r>
            <a:r>
              <a:rPr lang="en-US" sz="2000" dirty="0" err="1"/>
              <a:t>stavová</a:t>
            </a:r>
            <a:r>
              <a:rPr lang="en-US" sz="2000" dirty="0"/>
              <a:t> </a:t>
            </a:r>
            <a:r>
              <a:rPr lang="en-US" sz="2000" dirty="0" err="1"/>
              <a:t>funkce</a:t>
            </a:r>
            <a:r>
              <a:rPr lang="en-US" sz="2000" dirty="0"/>
              <a:t> </a:t>
            </a:r>
            <a:r>
              <a:rPr lang="en-US" sz="2000" dirty="0" err="1"/>
              <a:t>zvaná</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U, pro </a:t>
            </a:r>
            <a:r>
              <a:rPr lang="en-US" sz="2000" dirty="0" err="1"/>
              <a:t>jejíž</a:t>
            </a:r>
            <a:r>
              <a:rPr lang="en-US" sz="2000" dirty="0"/>
              <a:t> </a:t>
            </a:r>
            <a:r>
              <a:rPr lang="en-US" sz="2000" dirty="0" err="1"/>
              <a:t>totální</a:t>
            </a:r>
            <a:r>
              <a:rPr lang="en-US" sz="2000" dirty="0"/>
              <a:t> </a:t>
            </a:r>
            <a:r>
              <a:rPr lang="en-US" sz="2000" dirty="0" err="1"/>
              <a:t>diferenciál</a:t>
            </a:r>
            <a:r>
              <a:rPr lang="en-US" sz="2000" dirty="0"/>
              <a:t> </a:t>
            </a:r>
            <a:r>
              <a:rPr lang="en-US" sz="2000" dirty="0" err="1"/>
              <a:t>dU</a:t>
            </a:r>
            <a:r>
              <a:rPr lang="en-US" sz="2000" dirty="0"/>
              <a:t> </a:t>
            </a:r>
            <a:r>
              <a:rPr lang="en-US" sz="2000" dirty="0" err="1"/>
              <a:t>platí</a:t>
            </a:r>
            <a:endParaRPr lang="en-US" sz="2000" dirty="0"/>
          </a:p>
          <a:p>
            <a:pPr algn="just"/>
            <a:endParaRPr lang="cs-CZ" sz="800" dirty="0"/>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pl-PL" sz="2000" dirty="0"/>
              <a:t>po integraci</a:t>
            </a:r>
          </a:p>
          <a:p>
            <a:pPr algn="ctr"/>
            <a:r>
              <a:rPr lang="en-US" sz="2000" dirty="0"/>
              <a:t>∆</a:t>
            </a:r>
            <a:r>
              <a:rPr lang="cs-CZ" sz="2000" dirty="0"/>
              <a:t>U = Q + W</a:t>
            </a:r>
            <a:endParaRPr lang="en-US" sz="2000" dirty="0"/>
          </a:p>
          <a:p>
            <a:pPr algn="just"/>
            <a:endParaRPr lang="pl-PL" sz="2000" dirty="0"/>
          </a:p>
          <a:p>
            <a:pPr algn="just"/>
            <a:r>
              <a:rPr lang="cs-CZ" sz="2000" i="1" dirty="0"/>
              <a:t>Změna vnitřní energie soustavy se rovná součtu tepla a práce, které se vymění mezi soustavou a okolím</a:t>
            </a:r>
            <a:r>
              <a:rPr lang="cs-CZ" sz="2000" dirty="0"/>
              <a:t>.</a:t>
            </a:r>
          </a:p>
        </p:txBody>
      </p:sp>
    </p:spTree>
    <p:extLst>
      <p:ext uri="{BB962C8B-B14F-4D97-AF65-F5344CB8AC3E}">
        <p14:creationId xmlns:p14="http://schemas.microsoft.com/office/powerpoint/2010/main" val="41202923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47651" y="292894"/>
            <a:ext cx="5513732" cy="372200"/>
          </a:xfrm>
        </p:spPr>
        <p:txBody>
          <a:bodyPr>
            <a:noAutofit/>
          </a:bodyPr>
          <a:lstStyle/>
          <a:p>
            <a:r>
              <a:rPr lang="cs-CZ" sz="2400" b="1" dirty="0" err="1">
                <a:latin typeface="+mn-lt"/>
              </a:rPr>
              <a:t>Izochorické</a:t>
            </a:r>
            <a:r>
              <a:rPr lang="cs-CZ" sz="2400" b="1" dirty="0">
                <a:latin typeface="+mn-lt"/>
              </a:rPr>
              <a:t>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3F7C8887-CB10-41D0-9D58-E1BC4B30BB04}"/>
              </a:ext>
            </a:extLst>
          </p:cNvPr>
          <p:cNvSpPr txBox="1"/>
          <p:nvPr/>
        </p:nvSpPr>
        <p:spPr>
          <a:xfrm>
            <a:off x="338476" y="1021097"/>
            <a:ext cx="5938499" cy="4401205"/>
          </a:xfrm>
          <a:prstGeom prst="rect">
            <a:avLst/>
          </a:prstGeom>
          <a:noFill/>
        </p:spPr>
        <p:txBody>
          <a:bodyPr wrap="square" rtlCol="0">
            <a:spAutoFit/>
          </a:bodyPr>
          <a:lstStyle/>
          <a:p>
            <a:r>
              <a:rPr lang="cs-CZ" sz="2000" b="1" dirty="0" err="1"/>
              <a:t>Izochorický</a:t>
            </a:r>
            <a:r>
              <a:rPr lang="cs-CZ" sz="2000" b="1" dirty="0"/>
              <a:t> děj </a:t>
            </a:r>
            <a:r>
              <a:rPr lang="cs-CZ" sz="2000" dirty="0"/>
              <a:t>probíhá za konstantního objemu soustavy. S okolím se tudíž nevyměňuje žádná energie ve formě objemová práce. </a:t>
            </a:r>
          </a:p>
          <a:p>
            <a:endParaRPr lang="cs-CZ" sz="2000" dirty="0"/>
          </a:p>
          <a:p>
            <a:pPr algn="ctr"/>
            <a:r>
              <a:rPr lang="cs-CZ" sz="2000" dirty="0"/>
              <a:t>∆U = Q + W = Q – p . ∆V</a:t>
            </a:r>
          </a:p>
          <a:p>
            <a:pPr algn="ctr"/>
            <a:r>
              <a:rPr lang="cs-CZ" sz="2000" dirty="0"/>
              <a:t>∆V = 0    </a:t>
            </a:r>
          </a:p>
          <a:p>
            <a:pPr algn="ctr"/>
            <a:r>
              <a:rPr lang="cs-CZ" sz="2000" dirty="0"/>
              <a:t>W = 0</a:t>
            </a:r>
          </a:p>
          <a:p>
            <a:pPr algn="ctr"/>
            <a:r>
              <a:rPr lang="cs-CZ" sz="2000" dirty="0"/>
              <a:t>∆U = Q</a:t>
            </a:r>
          </a:p>
          <a:p>
            <a:endParaRPr lang="cs-CZ" sz="2000" dirty="0"/>
          </a:p>
          <a:p>
            <a:r>
              <a:rPr lang="cs-CZ" sz="2000" dirty="0"/>
              <a:t>Teplo vyměněné mezi soustavou a okolím je rovno změně vnitřní energie soustavy. </a:t>
            </a:r>
          </a:p>
          <a:p>
            <a:endParaRPr lang="cs-CZ" sz="2000" dirty="0"/>
          </a:p>
          <a:p>
            <a:r>
              <a:rPr lang="cs-CZ" sz="2000" dirty="0"/>
              <a:t>Veškeré teplo dodané soustavě za konstantního objemu je využito k jejímu ohřevu. </a:t>
            </a:r>
            <a:endParaRPr lang="en-US" sz="2000" dirty="0"/>
          </a:p>
        </p:txBody>
      </p:sp>
      <p:pic>
        <p:nvPicPr>
          <p:cNvPr id="4" name="Obrázek 3">
            <a:extLst>
              <a:ext uri="{FF2B5EF4-FFF2-40B4-BE49-F238E27FC236}">
                <a16:creationId xmlns:a16="http://schemas.microsoft.com/office/drawing/2014/main" id="{2F538ACF-E4E7-483F-B7E3-0A1A8C81075E}"/>
              </a:ext>
            </a:extLst>
          </p:cNvPr>
          <p:cNvPicPr>
            <a:picLocks noChangeAspect="1"/>
          </p:cNvPicPr>
          <p:nvPr/>
        </p:nvPicPr>
        <p:blipFill>
          <a:blip r:embed="rId2"/>
          <a:stretch>
            <a:fillRect/>
          </a:stretch>
        </p:blipFill>
        <p:spPr>
          <a:xfrm>
            <a:off x="6272357" y="292894"/>
            <a:ext cx="2524668" cy="3609648"/>
          </a:xfrm>
          <a:prstGeom prst="rect">
            <a:avLst/>
          </a:prstGeom>
        </p:spPr>
      </p:pic>
      <p:pic>
        <p:nvPicPr>
          <p:cNvPr id="5" name="Obrázek 4">
            <a:extLst>
              <a:ext uri="{FF2B5EF4-FFF2-40B4-BE49-F238E27FC236}">
                <a16:creationId xmlns:a16="http://schemas.microsoft.com/office/drawing/2014/main" id="{07348FD2-97C2-4B72-90D5-607BB78FF1A3}"/>
              </a:ext>
            </a:extLst>
          </p:cNvPr>
          <p:cNvPicPr>
            <a:picLocks noChangeAspect="1"/>
          </p:cNvPicPr>
          <p:nvPr/>
        </p:nvPicPr>
        <p:blipFill>
          <a:blip r:embed="rId3"/>
          <a:stretch>
            <a:fillRect/>
          </a:stretch>
        </p:blipFill>
        <p:spPr>
          <a:xfrm>
            <a:off x="6584666" y="4303038"/>
            <a:ext cx="2212359" cy="1386509"/>
          </a:xfrm>
          <a:prstGeom prst="rect">
            <a:avLst/>
          </a:prstGeom>
        </p:spPr>
      </p:pic>
    </p:spTree>
    <p:extLst>
      <p:ext uri="{BB962C8B-B14F-4D97-AF65-F5344CB8AC3E}">
        <p14:creationId xmlns:p14="http://schemas.microsoft.com/office/powerpoint/2010/main" val="2515268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361950" y="483661"/>
            <a:ext cx="7886700" cy="382139"/>
          </a:xfrm>
        </p:spPr>
        <p:txBody>
          <a:bodyPr>
            <a:noAutofit/>
          </a:bodyPr>
          <a:lstStyle/>
          <a:p>
            <a:r>
              <a:rPr lang="cs-CZ" sz="2400" b="1" dirty="0">
                <a:latin typeface="+mn-lt"/>
              </a:rPr>
              <a:t>Izobarické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F538FE28-0448-40E5-AA05-7AA5395C30DE}"/>
              </a:ext>
            </a:extLst>
          </p:cNvPr>
          <p:cNvSpPr txBox="1"/>
          <p:nvPr/>
        </p:nvSpPr>
        <p:spPr>
          <a:xfrm>
            <a:off x="361950" y="1022894"/>
            <a:ext cx="5876925" cy="4216539"/>
          </a:xfrm>
          <a:prstGeom prst="rect">
            <a:avLst/>
          </a:prstGeom>
          <a:noFill/>
        </p:spPr>
        <p:txBody>
          <a:bodyPr wrap="square" rtlCol="0">
            <a:spAutoFit/>
          </a:bodyPr>
          <a:lstStyle/>
          <a:p>
            <a:r>
              <a:rPr lang="cs-CZ" sz="2000" dirty="0"/>
              <a:t>Při izobarickém ději je konstantní tlak. Objemová práce ideálního plynu:</a:t>
            </a:r>
          </a:p>
          <a:p>
            <a:pPr algn="ctr"/>
            <a:r>
              <a:rPr lang="cs-CZ" sz="2000" dirty="0"/>
              <a:t>∆U  = Q + W</a:t>
            </a:r>
          </a:p>
          <a:p>
            <a:pPr algn="ctr"/>
            <a:r>
              <a:rPr lang="cs-CZ" sz="2000" dirty="0"/>
              <a:t>W = -p . ∆V</a:t>
            </a:r>
          </a:p>
          <a:p>
            <a:pPr algn="ctr"/>
            <a:r>
              <a:rPr lang="cs-CZ" sz="2000" dirty="0"/>
              <a:t>∆U  = Q – p . ∆V</a:t>
            </a:r>
          </a:p>
          <a:p>
            <a:endParaRPr lang="cs-CZ" sz="2000" dirty="0"/>
          </a:p>
          <a:p>
            <a:r>
              <a:rPr lang="cs-CZ" sz="2000" dirty="0"/>
              <a:t>odtud</a:t>
            </a:r>
          </a:p>
          <a:p>
            <a:pPr algn="ctr"/>
            <a:r>
              <a:rPr lang="cs-CZ" sz="2000" dirty="0"/>
              <a:t>U</a:t>
            </a:r>
            <a:r>
              <a:rPr lang="cs-CZ" sz="2000" baseline="-25000" dirty="0"/>
              <a:t>2</a:t>
            </a:r>
            <a:r>
              <a:rPr lang="cs-CZ" sz="2000" dirty="0"/>
              <a:t> – U</a:t>
            </a:r>
            <a:r>
              <a:rPr lang="cs-CZ" sz="2000" baseline="-25000" dirty="0"/>
              <a:t>1 </a:t>
            </a:r>
            <a:r>
              <a:rPr lang="cs-CZ" sz="2000" dirty="0"/>
              <a:t>= Q – p. (V</a:t>
            </a:r>
            <a:r>
              <a:rPr lang="cs-CZ" sz="2000" baseline="-25000" dirty="0"/>
              <a:t>2</a:t>
            </a:r>
            <a:r>
              <a:rPr lang="cs-CZ" sz="2000" dirty="0"/>
              <a:t> – V</a:t>
            </a:r>
            <a:r>
              <a:rPr lang="cs-CZ" sz="2000" baseline="-25000" dirty="0"/>
              <a:t>1</a:t>
            </a:r>
            <a:r>
              <a:rPr lang="cs-CZ" sz="2000" dirty="0"/>
              <a:t>)</a:t>
            </a:r>
          </a:p>
          <a:p>
            <a:pPr algn="ctr"/>
            <a:r>
              <a:rPr lang="cs-CZ" sz="2000" dirty="0"/>
              <a:t> (U</a:t>
            </a:r>
            <a:r>
              <a:rPr lang="cs-CZ" sz="2000" baseline="-25000" dirty="0"/>
              <a:t>2</a:t>
            </a:r>
            <a:r>
              <a:rPr lang="cs-CZ" sz="2000" dirty="0"/>
              <a:t> + p.V</a:t>
            </a:r>
            <a:r>
              <a:rPr lang="cs-CZ" sz="2000" baseline="-25000" dirty="0"/>
              <a:t>2</a:t>
            </a:r>
            <a:r>
              <a:rPr lang="cs-CZ" sz="2000" dirty="0"/>
              <a:t>) – (U</a:t>
            </a:r>
            <a:r>
              <a:rPr lang="cs-CZ" sz="2000" baseline="-25000" dirty="0"/>
              <a:t>1</a:t>
            </a:r>
            <a:r>
              <a:rPr lang="cs-CZ" sz="2000" dirty="0"/>
              <a:t> + p.V</a:t>
            </a:r>
            <a:r>
              <a:rPr lang="cs-CZ" sz="2000" baseline="-25000" dirty="0"/>
              <a:t>1</a:t>
            </a:r>
            <a:r>
              <a:rPr lang="cs-CZ" sz="2000" dirty="0"/>
              <a:t>) = Q</a:t>
            </a:r>
          </a:p>
          <a:p>
            <a:pPr algn="ctr"/>
            <a:r>
              <a:rPr lang="cs-CZ" sz="2000" dirty="0"/>
              <a:t>∆H = H</a:t>
            </a:r>
            <a:r>
              <a:rPr lang="cs-CZ" sz="2000" baseline="-25000" dirty="0"/>
              <a:t>2</a:t>
            </a:r>
            <a:r>
              <a:rPr lang="cs-CZ" sz="2000" dirty="0"/>
              <a:t> – H</a:t>
            </a:r>
            <a:r>
              <a:rPr lang="cs-CZ" sz="2000" baseline="-25000" dirty="0"/>
              <a:t>1</a:t>
            </a:r>
            <a:r>
              <a:rPr lang="cs-CZ" sz="2000" dirty="0"/>
              <a:t> = Q</a:t>
            </a:r>
          </a:p>
          <a:p>
            <a:pPr algn="ctr"/>
            <a:r>
              <a:rPr lang="cs-CZ" sz="2000" dirty="0"/>
              <a:t>∆H = ∆U + p . ∆V</a:t>
            </a:r>
          </a:p>
          <a:p>
            <a:endParaRPr lang="cs-CZ" sz="800" dirty="0"/>
          </a:p>
          <a:p>
            <a:r>
              <a:rPr lang="cs-CZ" sz="2000" dirty="0"/>
              <a:t>Teplo pohlcené při izobarickém ději se rovná zvýšení </a:t>
            </a:r>
            <a:r>
              <a:rPr lang="cs-CZ" sz="2000" b="1" dirty="0" err="1"/>
              <a:t>enthalpie</a:t>
            </a:r>
            <a:r>
              <a:rPr lang="cs-CZ" sz="2000" dirty="0"/>
              <a:t>.</a:t>
            </a:r>
          </a:p>
        </p:txBody>
      </p:sp>
      <p:pic>
        <p:nvPicPr>
          <p:cNvPr id="4" name="Obrázek 3">
            <a:extLst>
              <a:ext uri="{FF2B5EF4-FFF2-40B4-BE49-F238E27FC236}">
                <a16:creationId xmlns:a16="http://schemas.microsoft.com/office/drawing/2014/main" id="{9AFE7623-3999-45C7-B663-FF0506D71996}"/>
              </a:ext>
            </a:extLst>
          </p:cNvPr>
          <p:cNvPicPr>
            <a:picLocks noChangeAspect="1"/>
          </p:cNvPicPr>
          <p:nvPr/>
        </p:nvPicPr>
        <p:blipFill>
          <a:blip r:embed="rId2"/>
          <a:stretch>
            <a:fillRect/>
          </a:stretch>
        </p:blipFill>
        <p:spPr>
          <a:xfrm>
            <a:off x="6393842" y="284407"/>
            <a:ext cx="2463039" cy="2523860"/>
          </a:xfrm>
          <a:prstGeom prst="rect">
            <a:avLst/>
          </a:prstGeom>
        </p:spPr>
      </p:pic>
      <p:pic>
        <p:nvPicPr>
          <p:cNvPr id="5" name="Obrázek 4">
            <a:extLst>
              <a:ext uri="{FF2B5EF4-FFF2-40B4-BE49-F238E27FC236}">
                <a16:creationId xmlns:a16="http://schemas.microsoft.com/office/drawing/2014/main" id="{6D606746-ED87-4369-BC7C-BFFA95403F04}"/>
              </a:ext>
            </a:extLst>
          </p:cNvPr>
          <p:cNvPicPr>
            <a:picLocks noChangeAspect="1"/>
          </p:cNvPicPr>
          <p:nvPr/>
        </p:nvPicPr>
        <p:blipFill>
          <a:blip r:embed="rId3"/>
          <a:stretch>
            <a:fillRect/>
          </a:stretch>
        </p:blipFill>
        <p:spPr>
          <a:xfrm>
            <a:off x="6393842" y="3223496"/>
            <a:ext cx="2663888" cy="1815320"/>
          </a:xfrm>
          <a:prstGeom prst="rect">
            <a:avLst/>
          </a:prstGeom>
        </p:spPr>
      </p:pic>
    </p:spTree>
    <p:extLst>
      <p:ext uri="{BB962C8B-B14F-4D97-AF65-F5344CB8AC3E}">
        <p14:creationId xmlns:p14="http://schemas.microsoft.com/office/powerpoint/2010/main" val="36236942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8E971-BDBE-4544-BF49-96143D24DFDD}"/>
              </a:ext>
            </a:extLst>
          </p:cNvPr>
          <p:cNvSpPr>
            <a:spLocks noGrp="1"/>
          </p:cNvSpPr>
          <p:nvPr>
            <p:ph type="title"/>
          </p:nvPr>
        </p:nvSpPr>
        <p:spPr>
          <a:xfrm>
            <a:off x="343370" y="2002300"/>
            <a:ext cx="1523530" cy="591839"/>
          </a:xfrm>
        </p:spPr>
        <p:txBody>
          <a:bodyPr>
            <a:normAutofit/>
          </a:bodyPr>
          <a:lstStyle/>
          <a:p>
            <a:r>
              <a:rPr lang="cs-CZ" sz="2400" b="1" dirty="0" err="1">
                <a:latin typeface="+mn-lt"/>
              </a:rPr>
              <a:t>Enthalpie</a:t>
            </a:r>
            <a:endParaRPr lang="en-US" sz="2400" b="1" dirty="0">
              <a:latin typeface="+mn-lt"/>
            </a:endParaRPr>
          </a:p>
        </p:txBody>
      </p:sp>
      <p:sp>
        <p:nvSpPr>
          <p:cNvPr id="4" name="TextovéPole 3">
            <a:extLst>
              <a:ext uri="{FF2B5EF4-FFF2-40B4-BE49-F238E27FC236}">
                <a16:creationId xmlns:a16="http://schemas.microsoft.com/office/drawing/2014/main" id="{1DC8B848-95DA-44BF-8B60-759A939FD32A}"/>
              </a:ext>
            </a:extLst>
          </p:cNvPr>
          <p:cNvSpPr txBox="1"/>
          <p:nvPr/>
        </p:nvSpPr>
        <p:spPr>
          <a:xfrm>
            <a:off x="229070" y="3003160"/>
            <a:ext cx="8685859" cy="3231654"/>
          </a:xfrm>
          <a:prstGeom prst="rect">
            <a:avLst/>
          </a:prstGeom>
          <a:noFill/>
        </p:spPr>
        <p:txBody>
          <a:bodyPr wrap="square" rtlCol="0">
            <a:spAutoFit/>
          </a:bodyPr>
          <a:lstStyle/>
          <a:p>
            <a:r>
              <a:rPr lang="cs-CZ" sz="2000" dirty="0" err="1"/>
              <a:t>Enthalpie</a:t>
            </a:r>
            <a:r>
              <a:rPr lang="cs-CZ" sz="2000" dirty="0"/>
              <a:t> (izobarické teplo) je definováno</a:t>
            </a:r>
          </a:p>
          <a:p>
            <a:pPr algn="ctr"/>
            <a:r>
              <a:rPr lang="cs-CZ" sz="2000" dirty="0"/>
              <a:t>H = U + P . V</a:t>
            </a:r>
            <a:endParaRPr lang="en-US" sz="2000" dirty="0"/>
          </a:p>
          <a:p>
            <a:r>
              <a:rPr lang="cs-CZ" sz="2000" dirty="0"/>
              <a:t>je extenzívní stavová veličina, jejíž absolutní hodnotu nelze určit (podobně jako u vnitřní energie), sledovat lze pouze její změny (přírůstek nebo úbytek). Protože při izobarickém ději jsou U i P stavové veličiny, je stavovou veličinou i H. Její změna nezávisí na cestě a její di</a:t>
            </a:r>
            <a:r>
              <a:rPr lang="en-US" sz="2000" dirty="0" err="1"/>
              <a:t>ferenci</a:t>
            </a:r>
            <a:r>
              <a:rPr lang="cs-CZ" sz="2000" dirty="0"/>
              <a:t>á</a:t>
            </a:r>
            <a:r>
              <a:rPr lang="en-US" sz="2000" dirty="0"/>
              <a:t>l je </a:t>
            </a:r>
            <a:r>
              <a:rPr lang="en-US" sz="2000" b="1" dirty="0"/>
              <a:t>tot</a:t>
            </a:r>
            <a:r>
              <a:rPr lang="cs-CZ" sz="2000" b="1" dirty="0" err="1"/>
              <a:t>ální</a:t>
            </a:r>
            <a:r>
              <a:rPr lang="en-US" sz="2000" b="1" dirty="0"/>
              <a:t>m </a:t>
            </a:r>
            <a:r>
              <a:rPr lang="en-US" sz="2000" b="1" dirty="0" err="1"/>
              <a:t>diferenci</a:t>
            </a:r>
            <a:r>
              <a:rPr lang="cs-CZ" sz="2000" b="1" dirty="0"/>
              <a:t>á</a:t>
            </a:r>
            <a:r>
              <a:rPr lang="en-US" sz="2000" b="1" dirty="0" err="1"/>
              <a:t>lem</a:t>
            </a:r>
            <a:r>
              <a:rPr lang="cs-CZ" sz="2000" dirty="0"/>
              <a:t>.</a:t>
            </a:r>
          </a:p>
          <a:p>
            <a:endParaRPr lang="cs-CZ" sz="800" dirty="0"/>
          </a:p>
          <a:p>
            <a:r>
              <a:rPr lang="cs-CZ" sz="2000" dirty="0"/>
              <a:t>Diferenciální tvar rovnice pro změnu vnitřní energie při izobarickém ději je</a:t>
            </a:r>
          </a:p>
          <a:p>
            <a:endParaRPr lang="cs-CZ" sz="800" dirty="0"/>
          </a:p>
          <a:p>
            <a:pPr algn="ctr"/>
            <a:r>
              <a:rPr lang="cs-CZ" sz="2000" dirty="0" err="1"/>
              <a:t>dU</a:t>
            </a:r>
            <a:r>
              <a:rPr lang="cs-CZ" sz="2000" dirty="0"/>
              <a:t>  = </a:t>
            </a:r>
            <a:r>
              <a:rPr lang="cs-CZ" sz="2000" dirty="0" err="1"/>
              <a:t>dH</a:t>
            </a:r>
            <a:r>
              <a:rPr lang="cs-CZ" sz="2000" dirty="0"/>
              <a:t> – p . </a:t>
            </a:r>
            <a:r>
              <a:rPr lang="cs-CZ" sz="2000" dirty="0" err="1"/>
              <a:t>dV</a:t>
            </a:r>
            <a:endParaRPr lang="cs-CZ" sz="2000" dirty="0"/>
          </a:p>
          <a:p>
            <a:endParaRPr lang="cs-CZ" sz="800" dirty="0"/>
          </a:p>
          <a:p>
            <a:pPr algn="ctr"/>
            <a:r>
              <a:rPr lang="cs-CZ" sz="2000" dirty="0"/>
              <a:t>∆U  = ∆H – p . ∆V</a:t>
            </a:r>
          </a:p>
        </p:txBody>
      </p:sp>
      <p:pic>
        <p:nvPicPr>
          <p:cNvPr id="5" name="Obrázek 4" descr="Obsah obrázku hodiny, přenosný počítač, doprava&#10;&#10;Popis byl vytvořen automaticky">
            <a:extLst>
              <a:ext uri="{FF2B5EF4-FFF2-40B4-BE49-F238E27FC236}">
                <a16:creationId xmlns:a16="http://schemas.microsoft.com/office/drawing/2014/main" id="{C6160D1A-A516-4429-8707-6F0B8193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40" y="495301"/>
            <a:ext cx="4780031" cy="1955964"/>
          </a:xfrm>
          <a:prstGeom prst="rect">
            <a:avLst/>
          </a:prstGeom>
        </p:spPr>
      </p:pic>
    </p:spTree>
    <p:extLst>
      <p:ext uri="{BB962C8B-B14F-4D97-AF65-F5344CB8AC3E}">
        <p14:creationId xmlns:p14="http://schemas.microsoft.com/office/powerpoint/2010/main" val="2583223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7787" y="336255"/>
            <a:ext cx="7886700" cy="411956"/>
          </a:xfrm>
        </p:spPr>
        <p:txBody>
          <a:bodyPr>
            <a:noAutofit/>
          </a:bodyPr>
          <a:lstStyle/>
          <a:p>
            <a:r>
              <a:rPr lang="cs-CZ" sz="2400" b="1" dirty="0">
                <a:latin typeface="+mn-lt"/>
              </a:rPr>
              <a:t>Izotermická komprese a expanze plynu</a:t>
            </a:r>
            <a:endParaRPr lang="en-US" sz="2400" b="1" dirty="0">
              <a:latin typeface="+mn-lt"/>
            </a:endParaRPr>
          </a:p>
        </p:txBody>
      </p:sp>
      <p:sp>
        <p:nvSpPr>
          <p:cNvPr id="3" name="TextovéPole 2">
            <a:extLst>
              <a:ext uri="{FF2B5EF4-FFF2-40B4-BE49-F238E27FC236}">
                <a16:creationId xmlns:a16="http://schemas.microsoft.com/office/drawing/2014/main" id="{FEE615FD-C685-4135-A83B-B7432B3AF0F9}"/>
              </a:ext>
            </a:extLst>
          </p:cNvPr>
          <p:cNvSpPr txBox="1"/>
          <p:nvPr/>
        </p:nvSpPr>
        <p:spPr>
          <a:xfrm>
            <a:off x="173193" y="969705"/>
            <a:ext cx="8797613" cy="2554545"/>
          </a:xfrm>
          <a:prstGeom prst="rect">
            <a:avLst/>
          </a:prstGeom>
          <a:noFill/>
        </p:spPr>
        <p:txBody>
          <a:bodyPr wrap="square" rtlCol="0">
            <a:spAutoFit/>
          </a:bodyPr>
          <a:lstStyle/>
          <a:p>
            <a:pPr algn="just"/>
            <a:r>
              <a:rPr lang="cs-CZ" sz="2000" dirty="0"/>
              <a:t>Izotermický děj probíhá při konstantní teplotě. Pro ideální plyn je vnitřní energie soustavy určena jen pohybovou energií molekul (</a:t>
            </a:r>
            <a:r>
              <a:rPr lang="cs-CZ" sz="2000" dirty="0" err="1"/>
              <a:t>ekvipartiční</a:t>
            </a:r>
            <a:r>
              <a:rPr lang="cs-CZ" sz="2000" dirty="0"/>
              <a:t> teorém), která je dána výlučně teplotou, nikoliv tlakem. Proto je změna vnitřní energie při izotermickém ději s ideálním plynem nulová.</a:t>
            </a:r>
          </a:p>
          <a:p>
            <a:pPr algn="ctr"/>
            <a:r>
              <a:rPr lang="cs-CZ" sz="2000" dirty="0"/>
              <a:t>∆U = Q + W = 0</a:t>
            </a:r>
          </a:p>
          <a:p>
            <a:pPr algn="ctr"/>
            <a:r>
              <a:rPr lang="cs-CZ" sz="2000" dirty="0"/>
              <a:t>Q = -W</a:t>
            </a:r>
          </a:p>
          <a:p>
            <a:pPr algn="just"/>
            <a:r>
              <a:rPr lang="cs-CZ" sz="2000" dirty="0"/>
              <a:t>Vykonaná práce se rovná teplu přijatému soustavou. Přijatá práce se rovná teplu odevzdanému soustavou. </a:t>
            </a:r>
            <a:endParaRPr lang="en-US" sz="2000" dirty="0"/>
          </a:p>
        </p:txBody>
      </p:sp>
      <p:pic>
        <p:nvPicPr>
          <p:cNvPr id="4" name="Obrázek 3">
            <a:extLst>
              <a:ext uri="{FF2B5EF4-FFF2-40B4-BE49-F238E27FC236}">
                <a16:creationId xmlns:a16="http://schemas.microsoft.com/office/drawing/2014/main" id="{7354E803-C763-4CBA-81ED-6B9EE3D2DA65}"/>
              </a:ext>
            </a:extLst>
          </p:cNvPr>
          <p:cNvPicPr>
            <a:picLocks noChangeAspect="1"/>
          </p:cNvPicPr>
          <p:nvPr/>
        </p:nvPicPr>
        <p:blipFill>
          <a:blip r:embed="rId2"/>
          <a:stretch>
            <a:fillRect/>
          </a:stretch>
        </p:blipFill>
        <p:spPr>
          <a:xfrm>
            <a:off x="5881758" y="4186950"/>
            <a:ext cx="2649499" cy="1731130"/>
          </a:xfrm>
          <a:prstGeom prst="rect">
            <a:avLst/>
          </a:prstGeom>
        </p:spPr>
      </p:pic>
      <p:pic>
        <p:nvPicPr>
          <p:cNvPr id="7" name="Obrázek 6">
            <a:extLst>
              <a:ext uri="{FF2B5EF4-FFF2-40B4-BE49-F238E27FC236}">
                <a16:creationId xmlns:a16="http://schemas.microsoft.com/office/drawing/2014/main" id="{78B7BF38-393F-4516-B1AD-BF609B5529D4}"/>
              </a:ext>
            </a:extLst>
          </p:cNvPr>
          <p:cNvPicPr>
            <a:picLocks noChangeAspect="1"/>
          </p:cNvPicPr>
          <p:nvPr/>
        </p:nvPicPr>
        <p:blipFill>
          <a:blip r:embed="rId3"/>
          <a:stretch>
            <a:fillRect/>
          </a:stretch>
        </p:blipFill>
        <p:spPr>
          <a:xfrm>
            <a:off x="345883" y="3719715"/>
            <a:ext cx="4711891" cy="2700276"/>
          </a:xfrm>
          <a:prstGeom prst="rect">
            <a:avLst/>
          </a:prstGeom>
        </p:spPr>
      </p:pic>
    </p:spTree>
    <p:extLst>
      <p:ext uri="{BB962C8B-B14F-4D97-AF65-F5344CB8AC3E}">
        <p14:creationId xmlns:p14="http://schemas.microsoft.com/office/powerpoint/2010/main" val="3298399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50314" y="322458"/>
            <a:ext cx="7886700" cy="332444"/>
          </a:xfrm>
        </p:spPr>
        <p:txBody>
          <a:bodyPr>
            <a:noAutofit/>
          </a:bodyPr>
          <a:lstStyle/>
          <a:p>
            <a:r>
              <a:rPr lang="cs-CZ" sz="2400" b="1" dirty="0">
                <a:latin typeface="+mn-lt"/>
              </a:rPr>
              <a:t>Adiabatická (</a:t>
            </a:r>
            <a:r>
              <a:rPr lang="cs-CZ" sz="2400" b="1" dirty="0" err="1">
                <a:latin typeface="+mn-lt"/>
              </a:rPr>
              <a:t>isoentropická</a:t>
            </a:r>
            <a:r>
              <a:rPr lang="cs-CZ" sz="2400" b="1" dirty="0">
                <a:latin typeface="+mn-lt"/>
              </a:rPr>
              <a:t>) expanze a komprese plynu</a:t>
            </a:r>
            <a:endParaRPr lang="en-US" sz="2400" b="1" dirty="0">
              <a:latin typeface="+mn-lt"/>
            </a:endParaRPr>
          </a:p>
        </p:txBody>
      </p:sp>
      <p:sp>
        <p:nvSpPr>
          <p:cNvPr id="4" name="TextovéPole 3">
            <a:extLst>
              <a:ext uri="{FF2B5EF4-FFF2-40B4-BE49-F238E27FC236}">
                <a16:creationId xmlns:a16="http://schemas.microsoft.com/office/drawing/2014/main" id="{E39610B6-494E-47A7-B9FA-0B7FB5954F12}"/>
              </a:ext>
            </a:extLst>
          </p:cNvPr>
          <p:cNvSpPr txBox="1"/>
          <p:nvPr/>
        </p:nvSpPr>
        <p:spPr>
          <a:xfrm>
            <a:off x="214550" y="1028154"/>
            <a:ext cx="5715000" cy="2246769"/>
          </a:xfrm>
          <a:prstGeom prst="rect">
            <a:avLst/>
          </a:prstGeom>
          <a:noFill/>
        </p:spPr>
        <p:txBody>
          <a:bodyPr wrap="square" rtlCol="0">
            <a:spAutoFit/>
          </a:bodyPr>
          <a:lstStyle/>
          <a:p>
            <a:r>
              <a:rPr lang="cs-CZ" sz="2000" dirty="0"/>
              <a:t>Adiabatický děj probíhá v tepelně izolovaných soustavách. Energie se vyměňuje s okolím jen formou práce.</a:t>
            </a:r>
          </a:p>
          <a:p>
            <a:pPr algn="ctr"/>
            <a:r>
              <a:rPr lang="cs-CZ" sz="2000" dirty="0"/>
              <a:t>Q = 0</a:t>
            </a:r>
          </a:p>
          <a:p>
            <a:pPr algn="ctr"/>
            <a:r>
              <a:rPr lang="cs-CZ" sz="2000" dirty="0"/>
              <a:t>∆U = W</a:t>
            </a:r>
          </a:p>
          <a:p>
            <a:r>
              <a:rPr lang="en-US" sz="2000" dirty="0"/>
              <a:t>Pro </a:t>
            </a:r>
            <a:r>
              <a:rPr lang="en-US" sz="2000" dirty="0" err="1"/>
              <a:t>výpočet</a:t>
            </a:r>
            <a:r>
              <a:rPr lang="en-US" sz="2000" dirty="0"/>
              <a:t> </a:t>
            </a:r>
            <a:r>
              <a:rPr lang="en-US" sz="2000" dirty="0" err="1"/>
              <a:t>konečného</a:t>
            </a:r>
            <a:r>
              <a:rPr lang="en-US" sz="2000" dirty="0"/>
              <a:t> </a:t>
            </a:r>
            <a:r>
              <a:rPr lang="en-US" sz="2000" dirty="0" err="1"/>
              <a:t>stavu</a:t>
            </a:r>
            <a:r>
              <a:rPr lang="en-US" sz="2000" dirty="0"/>
              <a:t> </a:t>
            </a:r>
            <a:r>
              <a:rPr lang="en-US" sz="2000" dirty="0" err="1"/>
              <a:t>plynu</a:t>
            </a:r>
            <a:r>
              <a:rPr lang="en-US" sz="2000" dirty="0"/>
              <a:t>, </a:t>
            </a:r>
            <a:r>
              <a:rPr lang="en-US" sz="2000" dirty="0" err="1"/>
              <a:t>kterou</a:t>
            </a:r>
            <a:r>
              <a:rPr lang="en-US" sz="2000" dirty="0"/>
              <a:t> </a:t>
            </a:r>
            <a:r>
              <a:rPr lang="en-US" sz="2000" dirty="0" err="1"/>
              <a:t>zpravidla</a:t>
            </a:r>
            <a:r>
              <a:rPr lang="en-US" sz="2000" dirty="0"/>
              <a:t> </a:t>
            </a:r>
            <a:r>
              <a:rPr lang="en-US" sz="2000" dirty="0" err="1"/>
              <a:t>neznáme</a:t>
            </a:r>
            <a:r>
              <a:rPr lang="en-US" sz="2000" dirty="0"/>
              <a:t>, je u </a:t>
            </a:r>
            <a:r>
              <a:rPr lang="en-US" sz="2000" b="1" dirty="0" err="1"/>
              <a:t>vratného</a:t>
            </a:r>
            <a:r>
              <a:rPr lang="en-US" sz="2000" dirty="0"/>
              <a:t> </a:t>
            </a:r>
            <a:r>
              <a:rPr lang="en-US" sz="2000" dirty="0" err="1"/>
              <a:t>adiabatického</a:t>
            </a:r>
            <a:r>
              <a:rPr lang="en-US" sz="2000" dirty="0"/>
              <a:t> </a:t>
            </a:r>
            <a:r>
              <a:rPr lang="en-US" sz="2000" dirty="0" err="1"/>
              <a:t>děje</a:t>
            </a:r>
            <a:endParaRPr lang="en-US" sz="2000" dirty="0"/>
          </a:p>
        </p:txBody>
      </p:sp>
      <p:pic>
        <p:nvPicPr>
          <p:cNvPr id="4098" name="Picture 2" descr="Výsledek obrázku pro isotherma adiabata">
            <a:extLst>
              <a:ext uri="{FF2B5EF4-FFF2-40B4-BE49-F238E27FC236}">
                <a16:creationId xmlns:a16="http://schemas.microsoft.com/office/drawing/2014/main" id="{BF5A27C8-A84E-46FB-9CB2-EA489B2C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29" y="2336996"/>
            <a:ext cx="2616321" cy="1875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isotherma adiabata">
            <a:extLst>
              <a:ext uri="{FF2B5EF4-FFF2-40B4-BE49-F238E27FC236}">
                <a16:creationId xmlns:a16="http://schemas.microsoft.com/office/drawing/2014/main" id="{52870ED5-2A70-493C-89B8-5F9D1F88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92" y="682572"/>
            <a:ext cx="2005158" cy="19166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4DA31FD-4984-44AA-AB47-C1C4748ACEB6}"/>
              </a:ext>
            </a:extLst>
          </p:cNvPr>
          <p:cNvPicPr>
            <a:picLocks noChangeAspect="1"/>
          </p:cNvPicPr>
          <p:nvPr/>
        </p:nvPicPr>
        <p:blipFill>
          <a:blip r:embed="rId4"/>
          <a:stretch>
            <a:fillRect/>
          </a:stretch>
        </p:blipFill>
        <p:spPr>
          <a:xfrm>
            <a:off x="6376027" y="4396898"/>
            <a:ext cx="2403563" cy="1394235"/>
          </a:xfrm>
          <a:prstGeom prst="rect">
            <a:avLst/>
          </a:prstGeom>
        </p:spPr>
      </p:pic>
      <p:sp>
        <p:nvSpPr>
          <p:cNvPr id="5" name="Obdélník 4">
            <a:extLst>
              <a:ext uri="{FF2B5EF4-FFF2-40B4-BE49-F238E27FC236}">
                <a16:creationId xmlns:a16="http://schemas.microsoft.com/office/drawing/2014/main" id="{CF12C0F5-035B-43C1-8A14-6849CD698D4E}"/>
              </a:ext>
            </a:extLst>
          </p:cNvPr>
          <p:cNvSpPr/>
          <p:nvPr/>
        </p:nvSpPr>
        <p:spPr>
          <a:xfrm>
            <a:off x="1912368" y="3781237"/>
            <a:ext cx="2145282" cy="400110"/>
          </a:xfrm>
          <a:prstGeom prst="rect">
            <a:avLst/>
          </a:prstGeom>
        </p:spPr>
        <p:txBody>
          <a:bodyPr wrap="square">
            <a:spAutoFit/>
          </a:bodyPr>
          <a:lstStyle/>
          <a:p>
            <a:r>
              <a:rPr lang="en-US" sz="2000" b="1" i="1" dirty="0">
                <a:solidFill>
                  <a:srgbClr val="3A3A3A"/>
                </a:solidFill>
                <a:latin typeface="-apple-system"/>
              </a:rPr>
              <a:t>p</a:t>
            </a:r>
            <a:r>
              <a:rPr lang="en-US" sz="2000" b="1" i="1" baseline="-25000" dirty="0">
                <a:solidFill>
                  <a:srgbClr val="3A3A3A"/>
                </a:solidFill>
                <a:latin typeface="-apple-system"/>
              </a:rPr>
              <a:t>1</a:t>
            </a:r>
            <a:r>
              <a:rPr lang="en-US" sz="2000" b="1" i="1" dirty="0">
                <a:solidFill>
                  <a:srgbClr val="3A3A3A"/>
                </a:solidFill>
                <a:latin typeface="-apple-system"/>
              </a:rPr>
              <a:t>V</a:t>
            </a:r>
            <a:r>
              <a:rPr lang="en-US" sz="2000" b="1" i="1" baseline="-25000" dirty="0">
                <a:solidFill>
                  <a:srgbClr val="3A3A3A"/>
                </a:solidFill>
                <a:latin typeface="-apple-system"/>
              </a:rPr>
              <a:t>1</a:t>
            </a:r>
            <a:r>
              <a:rPr lang="el-GR" sz="2000" b="1" i="1" baseline="30000" dirty="0">
                <a:solidFill>
                  <a:srgbClr val="3A3A3A"/>
                </a:solidFill>
                <a:latin typeface="-apple-system"/>
              </a:rPr>
              <a:t>κ</a:t>
            </a:r>
            <a:r>
              <a:rPr lang="el-GR" sz="2000" b="1" i="1" dirty="0">
                <a:solidFill>
                  <a:srgbClr val="3A3A3A"/>
                </a:solidFill>
                <a:latin typeface="-apple-system"/>
              </a:rPr>
              <a:t> = </a:t>
            </a:r>
            <a:r>
              <a:rPr lang="en-US" sz="2000" b="1" i="1" dirty="0">
                <a:solidFill>
                  <a:srgbClr val="3A3A3A"/>
                </a:solidFill>
                <a:latin typeface="-apple-system"/>
              </a:rPr>
              <a:t>p</a:t>
            </a:r>
            <a:r>
              <a:rPr lang="en-US" sz="2000" b="1" i="1" baseline="-25000" dirty="0">
                <a:solidFill>
                  <a:srgbClr val="3A3A3A"/>
                </a:solidFill>
                <a:latin typeface="-apple-system"/>
              </a:rPr>
              <a:t>2</a:t>
            </a:r>
            <a:r>
              <a:rPr lang="en-US" sz="2000" b="1" i="1" dirty="0">
                <a:solidFill>
                  <a:srgbClr val="3A3A3A"/>
                </a:solidFill>
                <a:latin typeface="-apple-system"/>
              </a:rPr>
              <a:t>V</a:t>
            </a:r>
            <a:r>
              <a:rPr lang="en-US" sz="2000" b="1" i="1" baseline="-25000" dirty="0">
                <a:solidFill>
                  <a:srgbClr val="3A3A3A"/>
                </a:solidFill>
                <a:latin typeface="-apple-system"/>
              </a:rPr>
              <a:t>2</a:t>
            </a:r>
            <a:r>
              <a:rPr lang="el-GR" sz="2000" b="1" i="1" baseline="30000" dirty="0">
                <a:solidFill>
                  <a:srgbClr val="3A3A3A"/>
                </a:solidFill>
                <a:latin typeface="-apple-system"/>
              </a:rPr>
              <a:t>κ</a:t>
            </a:r>
            <a:endParaRPr lang="en-US" sz="2000" dirty="0"/>
          </a:p>
        </p:txBody>
      </p:sp>
      <p:sp>
        <p:nvSpPr>
          <p:cNvPr id="6" name="Obdélník 5">
            <a:extLst>
              <a:ext uri="{FF2B5EF4-FFF2-40B4-BE49-F238E27FC236}">
                <a16:creationId xmlns:a16="http://schemas.microsoft.com/office/drawing/2014/main" id="{7D28BA10-0ED1-4A4C-93A6-E387C3291CCB}"/>
              </a:ext>
            </a:extLst>
          </p:cNvPr>
          <p:cNvSpPr/>
          <p:nvPr/>
        </p:nvSpPr>
        <p:spPr>
          <a:xfrm>
            <a:off x="409434" y="4396898"/>
            <a:ext cx="4572000" cy="646331"/>
          </a:xfrm>
          <a:prstGeom prst="rect">
            <a:avLst/>
          </a:prstGeom>
        </p:spPr>
        <p:txBody>
          <a:bodyPr>
            <a:spAutoFit/>
          </a:bodyPr>
          <a:lstStyle/>
          <a:p>
            <a:r>
              <a:rPr lang="en-US" b="1" dirty="0">
                <a:solidFill>
                  <a:srgbClr val="3A3A3A"/>
                </a:solidFill>
              </a:rPr>
              <a:t>κ = c</a:t>
            </a:r>
            <a:r>
              <a:rPr lang="en-US" b="1" baseline="-25000" dirty="0">
                <a:solidFill>
                  <a:srgbClr val="3A3A3A"/>
                </a:solidFill>
              </a:rPr>
              <a:t>p</a:t>
            </a:r>
            <a:r>
              <a:rPr lang="en-US" b="1" dirty="0">
                <a:solidFill>
                  <a:srgbClr val="3A3A3A"/>
                </a:solidFill>
              </a:rPr>
              <a:t>/c</a:t>
            </a:r>
            <a:r>
              <a:rPr lang="en-US" b="1" baseline="-25000" dirty="0">
                <a:solidFill>
                  <a:srgbClr val="3A3A3A"/>
                </a:solidFill>
              </a:rPr>
              <a:t>v</a:t>
            </a:r>
            <a:r>
              <a:rPr lang="en-US" dirty="0">
                <a:solidFill>
                  <a:srgbClr val="3A3A3A"/>
                </a:solidFill>
              </a:rPr>
              <a:t> </a:t>
            </a:r>
            <a:r>
              <a:rPr lang="cs-CZ" dirty="0">
                <a:solidFill>
                  <a:srgbClr val="3A3A3A"/>
                </a:solidFill>
              </a:rPr>
              <a:t>je poměr molárních tepelných kapacit pro daný plyn (</a:t>
            </a:r>
            <a:r>
              <a:rPr lang="cs-CZ" dirty="0" err="1">
                <a:solidFill>
                  <a:srgbClr val="3A3A3A"/>
                </a:solidFill>
              </a:rPr>
              <a:t>Poissonova</a:t>
            </a:r>
            <a:r>
              <a:rPr lang="cs-CZ" dirty="0">
                <a:solidFill>
                  <a:srgbClr val="3A3A3A"/>
                </a:solidFill>
              </a:rPr>
              <a:t> konstanta)</a:t>
            </a:r>
            <a:r>
              <a:rPr lang="en-US" dirty="0">
                <a:solidFill>
                  <a:srgbClr val="3A3A3A"/>
                </a:solidFill>
              </a:rPr>
              <a:t>. </a:t>
            </a:r>
            <a:endParaRPr lang="cs-CZ" dirty="0">
              <a:solidFill>
                <a:srgbClr val="3A3A3A"/>
              </a:solidFill>
            </a:endParaRPr>
          </a:p>
        </p:txBody>
      </p:sp>
      <p:sp>
        <p:nvSpPr>
          <p:cNvPr id="7" name="Obdélník 6">
            <a:extLst>
              <a:ext uri="{FF2B5EF4-FFF2-40B4-BE49-F238E27FC236}">
                <a16:creationId xmlns:a16="http://schemas.microsoft.com/office/drawing/2014/main" id="{8C8C0F8E-B373-4706-B8C9-90EA958BB790}"/>
              </a:ext>
            </a:extLst>
          </p:cNvPr>
          <p:cNvSpPr/>
          <p:nvPr/>
        </p:nvSpPr>
        <p:spPr>
          <a:xfrm>
            <a:off x="315513" y="5287538"/>
            <a:ext cx="5614037" cy="707886"/>
          </a:xfrm>
          <a:prstGeom prst="rect">
            <a:avLst/>
          </a:prstGeom>
        </p:spPr>
        <p:txBody>
          <a:bodyPr wrap="square">
            <a:spAutoFit/>
          </a:bodyPr>
          <a:lstStyle/>
          <a:p>
            <a:r>
              <a:rPr lang="en-US" sz="2000" dirty="0"/>
              <a:t>U </a:t>
            </a:r>
            <a:r>
              <a:rPr lang="en-US" sz="2000" b="1" dirty="0" err="1"/>
              <a:t>nevratného</a:t>
            </a:r>
            <a:r>
              <a:rPr lang="en-US" sz="2000" dirty="0"/>
              <a:t> </a:t>
            </a:r>
            <a:r>
              <a:rPr lang="en-US" sz="2000" dirty="0" err="1"/>
              <a:t>adiabatického</a:t>
            </a:r>
            <a:r>
              <a:rPr lang="en-US" sz="2000" dirty="0"/>
              <a:t> </a:t>
            </a:r>
            <a:r>
              <a:rPr lang="en-US" sz="2000" dirty="0" err="1"/>
              <a:t>děje</a:t>
            </a:r>
            <a:r>
              <a:rPr lang="en-US" sz="2000" dirty="0"/>
              <a:t> </a:t>
            </a:r>
            <a:r>
              <a:rPr lang="en-US" sz="2000" dirty="0" err="1"/>
              <a:t>neplatí</a:t>
            </a:r>
            <a:r>
              <a:rPr lang="en-US" sz="2000" dirty="0"/>
              <a:t> </a:t>
            </a:r>
            <a:r>
              <a:rPr lang="en-US" sz="2000" dirty="0" err="1"/>
              <a:t>Poissonovy</a:t>
            </a:r>
            <a:r>
              <a:rPr lang="en-US" sz="2000" dirty="0"/>
              <a:t> </a:t>
            </a:r>
            <a:r>
              <a:rPr lang="en-US" sz="2000" dirty="0" err="1"/>
              <a:t>rovnice</a:t>
            </a:r>
            <a:r>
              <a:rPr lang="en-US" sz="2000" dirty="0"/>
              <a:t>.</a:t>
            </a:r>
            <a:r>
              <a:rPr lang="cs-CZ" sz="2000" dirty="0"/>
              <a:t> Výpočty vychází z kalorimetrické rovnice</a:t>
            </a:r>
          </a:p>
        </p:txBody>
      </p:sp>
      <p:sp>
        <p:nvSpPr>
          <p:cNvPr id="8" name="TextovéPole 7">
            <a:extLst>
              <a:ext uri="{FF2B5EF4-FFF2-40B4-BE49-F238E27FC236}">
                <a16:creationId xmlns:a16="http://schemas.microsoft.com/office/drawing/2014/main" id="{1E5B7D40-4639-4CA5-B732-4298EC7949B5}"/>
              </a:ext>
            </a:extLst>
          </p:cNvPr>
          <p:cNvSpPr txBox="1"/>
          <p:nvPr/>
        </p:nvSpPr>
        <p:spPr>
          <a:xfrm>
            <a:off x="315513" y="6166924"/>
            <a:ext cx="8232318" cy="400110"/>
          </a:xfrm>
          <a:prstGeom prst="rect">
            <a:avLst/>
          </a:prstGeom>
          <a:noFill/>
        </p:spPr>
        <p:txBody>
          <a:bodyPr wrap="none" rtlCol="0">
            <a:spAutoFit/>
          </a:bodyPr>
          <a:lstStyle/>
          <a:p>
            <a:r>
              <a:rPr lang="cs-CZ" sz="2000" dirty="0"/>
              <a:t>Při adiabatickém ději se nemění stavová veličina </a:t>
            </a:r>
            <a:r>
              <a:rPr lang="cs-CZ" sz="2000" b="1" dirty="0"/>
              <a:t>entropie</a:t>
            </a:r>
            <a:r>
              <a:rPr lang="cs-CZ" sz="2000" dirty="0"/>
              <a:t> = </a:t>
            </a:r>
            <a:r>
              <a:rPr lang="cs-CZ" sz="2000" dirty="0" err="1"/>
              <a:t>isoentropický</a:t>
            </a:r>
            <a:r>
              <a:rPr lang="cs-CZ" sz="2000" dirty="0"/>
              <a:t> děj.</a:t>
            </a:r>
            <a:endParaRPr lang="en-US" sz="2000" dirty="0"/>
          </a:p>
        </p:txBody>
      </p:sp>
    </p:spTree>
    <p:extLst>
      <p:ext uri="{BB962C8B-B14F-4D97-AF65-F5344CB8AC3E}">
        <p14:creationId xmlns:p14="http://schemas.microsoft.com/office/powerpoint/2010/main" val="3198799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ek obrázku pro isotherma adiabata polytropa">
            <a:extLst>
              <a:ext uri="{FF2B5EF4-FFF2-40B4-BE49-F238E27FC236}">
                <a16:creationId xmlns:a16="http://schemas.microsoft.com/office/drawing/2014/main" id="{6D0AB393-4A4D-43FC-BDB2-932182605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43" y="2738126"/>
            <a:ext cx="3026319" cy="21559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A1927BB-AB34-43B6-8F22-38D4B1F66F56}"/>
              </a:ext>
            </a:extLst>
          </p:cNvPr>
          <p:cNvSpPr>
            <a:spLocks noGrp="1"/>
          </p:cNvSpPr>
          <p:nvPr>
            <p:ph type="title"/>
          </p:nvPr>
        </p:nvSpPr>
        <p:spPr>
          <a:xfrm>
            <a:off x="218049" y="247321"/>
            <a:ext cx="7886700" cy="431834"/>
          </a:xfrm>
        </p:spPr>
        <p:txBody>
          <a:bodyPr>
            <a:normAutofit/>
          </a:bodyPr>
          <a:lstStyle/>
          <a:p>
            <a:r>
              <a:rPr lang="cs-CZ" sz="2400" b="1" dirty="0">
                <a:latin typeface="+mn-lt"/>
              </a:rPr>
              <a:t>Polytropická expanze a komprese plynu </a:t>
            </a:r>
            <a:endParaRPr lang="en-US" sz="2400" b="1" dirty="0">
              <a:latin typeface="+mn-lt"/>
            </a:endParaRPr>
          </a:p>
        </p:txBody>
      </p:sp>
      <p:pic>
        <p:nvPicPr>
          <p:cNvPr id="3074" name="Picture 2" descr="Výsledek obrázku pro isotherma adiabata polytropa">
            <a:extLst>
              <a:ext uri="{FF2B5EF4-FFF2-40B4-BE49-F238E27FC236}">
                <a16:creationId xmlns:a16="http://schemas.microsoft.com/office/drawing/2014/main" id="{6E79C9FD-1D6C-4AC5-BC5E-E3DA7C3F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93" y="247321"/>
            <a:ext cx="2797461" cy="235215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C746794-A81A-4184-A2FF-948A87F1D26D}"/>
              </a:ext>
            </a:extLst>
          </p:cNvPr>
          <p:cNvPicPr>
            <a:picLocks noChangeAspect="1"/>
          </p:cNvPicPr>
          <p:nvPr/>
        </p:nvPicPr>
        <p:blipFill>
          <a:blip r:embed="rId4"/>
          <a:stretch>
            <a:fillRect/>
          </a:stretch>
        </p:blipFill>
        <p:spPr>
          <a:xfrm>
            <a:off x="6330357" y="5108687"/>
            <a:ext cx="2621368" cy="1562429"/>
          </a:xfrm>
          <a:prstGeom prst="rect">
            <a:avLst/>
          </a:prstGeom>
        </p:spPr>
      </p:pic>
      <p:sp>
        <p:nvSpPr>
          <p:cNvPr id="4" name="Obdélník 3">
            <a:extLst>
              <a:ext uri="{FF2B5EF4-FFF2-40B4-BE49-F238E27FC236}">
                <a16:creationId xmlns:a16="http://schemas.microsoft.com/office/drawing/2014/main" id="{7EE5DD28-F832-4304-9C1A-470874403DEF}"/>
              </a:ext>
            </a:extLst>
          </p:cNvPr>
          <p:cNvSpPr/>
          <p:nvPr/>
        </p:nvSpPr>
        <p:spPr>
          <a:xfrm>
            <a:off x="240046" y="1031744"/>
            <a:ext cx="5605976" cy="2246769"/>
          </a:xfrm>
          <a:prstGeom prst="rect">
            <a:avLst/>
          </a:prstGeom>
        </p:spPr>
        <p:txBody>
          <a:bodyPr wrap="square">
            <a:spAutoFit/>
          </a:bodyPr>
          <a:lstStyle/>
          <a:p>
            <a:pPr algn="just"/>
            <a:r>
              <a:rPr lang="en-US" sz="2000" b="1" dirty="0" err="1">
                <a:solidFill>
                  <a:srgbClr val="222222"/>
                </a:solidFill>
              </a:rPr>
              <a:t>Polytropický</a:t>
            </a:r>
            <a:r>
              <a:rPr lang="en-US" sz="2000" b="1" dirty="0">
                <a:solidFill>
                  <a:srgbClr val="222222"/>
                </a:solidFill>
              </a:rPr>
              <a:t> </a:t>
            </a:r>
            <a:r>
              <a:rPr lang="en-US" sz="2000" b="1" dirty="0" err="1">
                <a:solidFill>
                  <a:srgbClr val="222222"/>
                </a:solidFill>
              </a:rPr>
              <a:t>děj</a:t>
            </a:r>
            <a:r>
              <a:rPr lang="en-US" sz="2000" dirty="0">
                <a:solidFill>
                  <a:srgbClr val="222222"/>
                </a:solidFill>
              </a:rPr>
              <a:t> je </a:t>
            </a:r>
            <a:r>
              <a:rPr lang="en-US" sz="2000" dirty="0" err="1">
                <a:solidFill>
                  <a:srgbClr val="222222"/>
                </a:solidFill>
              </a:rPr>
              <a:t>termodynamický</a:t>
            </a:r>
            <a:r>
              <a:rPr lang="en-US" sz="2000" dirty="0">
                <a:solidFill>
                  <a:srgbClr val="222222"/>
                </a:solidFill>
              </a:rPr>
              <a:t> </a:t>
            </a:r>
            <a:r>
              <a:rPr lang="en-US" sz="2000" dirty="0" err="1">
                <a:solidFill>
                  <a:srgbClr val="222222"/>
                </a:solidFill>
              </a:rPr>
              <a:t>proces</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více</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reálným</a:t>
            </a:r>
            <a:r>
              <a:rPr lang="en-US" sz="2000" dirty="0">
                <a:solidFill>
                  <a:srgbClr val="222222"/>
                </a:solidFill>
              </a:rPr>
              <a:t> </a:t>
            </a:r>
            <a:r>
              <a:rPr lang="en-US" sz="2000" dirty="0" err="1">
                <a:solidFill>
                  <a:srgbClr val="222222"/>
                </a:solidFill>
              </a:rPr>
              <a:t>dějům</a:t>
            </a:r>
            <a:r>
              <a:rPr lang="en-US" sz="2000" dirty="0">
                <a:solidFill>
                  <a:srgbClr val="222222"/>
                </a:solidFill>
              </a:rPr>
              <a:t>, </a:t>
            </a:r>
            <a:r>
              <a:rPr lang="en-US" sz="2000" dirty="0" err="1">
                <a:solidFill>
                  <a:srgbClr val="222222"/>
                </a:solidFill>
              </a:rPr>
              <a:t>než</a:t>
            </a:r>
            <a:r>
              <a:rPr lang="en-US" sz="2000" dirty="0">
                <a:solidFill>
                  <a:srgbClr val="222222"/>
                </a:solidFill>
              </a:rPr>
              <a:t> </a:t>
            </a:r>
            <a:r>
              <a:rPr lang="en-US" sz="2000" dirty="0" err="1">
                <a:solidFill>
                  <a:srgbClr val="222222"/>
                </a:solidFill>
              </a:rPr>
              <a:t>klasické</a:t>
            </a:r>
            <a:r>
              <a:rPr lang="en-US" sz="2000" dirty="0">
                <a:solidFill>
                  <a:srgbClr val="222222"/>
                </a:solidFill>
              </a:rPr>
              <a:t> </a:t>
            </a:r>
            <a:r>
              <a:rPr lang="en-US" sz="2000" dirty="0" err="1">
                <a:solidFill>
                  <a:srgbClr val="222222"/>
                </a:solidFill>
              </a:rPr>
              <a:t>jednoduché</a:t>
            </a:r>
            <a:r>
              <a:rPr lang="en-US" sz="2000" dirty="0">
                <a:solidFill>
                  <a:srgbClr val="222222"/>
                </a:solidFill>
              </a:rPr>
              <a:t> </a:t>
            </a:r>
            <a:r>
              <a:rPr lang="en-US" sz="2000" dirty="0" err="1">
                <a:solidFill>
                  <a:srgbClr val="222222"/>
                </a:solidFill>
              </a:rPr>
              <a:t>procesy</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izotermický</a:t>
            </a:r>
            <a:r>
              <a:rPr lang="en-US" sz="2000" dirty="0">
                <a:solidFill>
                  <a:srgbClr val="222222"/>
                </a:solidFill>
              </a:rPr>
              <a:t> </a:t>
            </a:r>
            <a:r>
              <a:rPr lang="en-US" sz="2000" dirty="0" err="1">
                <a:solidFill>
                  <a:srgbClr val="222222"/>
                </a:solidFill>
              </a:rPr>
              <a:t>nebo</a:t>
            </a:r>
            <a:r>
              <a:rPr lang="en-US" sz="2000" dirty="0">
                <a:solidFill>
                  <a:srgbClr val="222222"/>
                </a:solidFill>
              </a:rPr>
              <a:t> </a:t>
            </a:r>
            <a:r>
              <a:rPr lang="en-US" sz="2000" dirty="0" err="1">
                <a:solidFill>
                  <a:srgbClr val="222222"/>
                </a:solidFill>
              </a:rPr>
              <a:t>adiabatický</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jej</a:t>
            </a:r>
            <a:r>
              <a:rPr lang="en-US" sz="2000" dirty="0">
                <a:solidFill>
                  <a:srgbClr val="222222"/>
                </a:solidFill>
              </a:rPr>
              <a:t> </a:t>
            </a:r>
            <a:r>
              <a:rPr lang="en-US" sz="2000" dirty="0" err="1">
                <a:solidFill>
                  <a:srgbClr val="222222"/>
                </a:solidFill>
              </a:rPr>
              <a:t>definovat</a:t>
            </a:r>
            <a:r>
              <a:rPr lang="en-US" sz="2000" dirty="0">
                <a:solidFill>
                  <a:srgbClr val="222222"/>
                </a:solidFill>
              </a:rPr>
              <a:t> </a:t>
            </a:r>
            <a:r>
              <a:rPr lang="en-US" sz="2000" dirty="0" err="1">
                <a:solidFill>
                  <a:srgbClr val="222222"/>
                </a:solidFill>
              </a:rPr>
              <a:t>tak</a:t>
            </a:r>
            <a:r>
              <a:rPr lang="en-US" sz="2000" dirty="0">
                <a:solidFill>
                  <a:srgbClr val="222222"/>
                </a:solidFill>
              </a:rPr>
              <a:t>, </a:t>
            </a:r>
            <a:r>
              <a:rPr lang="en-US" sz="2000" dirty="0" err="1">
                <a:solidFill>
                  <a:srgbClr val="222222"/>
                </a:solidFill>
              </a:rPr>
              <a:t>že</a:t>
            </a:r>
            <a:r>
              <a:rPr lang="en-US" sz="2000"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uzavřené</a:t>
            </a:r>
            <a:r>
              <a:rPr lang="en-US" sz="2000" dirty="0">
                <a:solidFill>
                  <a:srgbClr val="222222"/>
                </a:solidFill>
              </a:rPr>
              <a:t>) </a:t>
            </a:r>
            <a:r>
              <a:rPr lang="en-US" sz="2000" dirty="0" err="1">
                <a:solidFill>
                  <a:srgbClr val="222222"/>
                </a:solidFill>
              </a:rPr>
              <a:t>soustavy</a:t>
            </a:r>
            <a:r>
              <a:rPr lang="en-US" sz="2000" dirty="0">
                <a:solidFill>
                  <a:srgbClr val="222222"/>
                </a:solidFill>
              </a:rPr>
              <a:t> je </a:t>
            </a:r>
            <a:r>
              <a:rPr lang="en-US" sz="2000" dirty="0" err="1">
                <a:solidFill>
                  <a:srgbClr val="222222"/>
                </a:solidFill>
              </a:rPr>
              <a:t>při</a:t>
            </a:r>
            <a:r>
              <a:rPr lang="en-US" sz="2000" dirty="0">
                <a:solidFill>
                  <a:srgbClr val="222222"/>
                </a:solidFill>
              </a:rPr>
              <a:t> </a:t>
            </a:r>
            <a:r>
              <a:rPr lang="en-US" sz="2000" dirty="0" err="1">
                <a:solidFill>
                  <a:srgbClr val="222222"/>
                </a:solidFill>
              </a:rPr>
              <a:t>něm</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polytropickém</a:t>
            </a:r>
            <a:r>
              <a:rPr lang="en-US" sz="2000" dirty="0">
                <a:solidFill>
                  <a:srgbClr val="222222"/>
                </a:solidFill>
              </a:rPr>
              <a:t> </a:t>
            </a:r>
            <a:r>
              <a:rPr lang="en-US" sz="2000" dirty="0" err="1">
                <a:solidFill>
                  <a:srgbClr val="222222"/>
                </a:solidFill>
              </a:rPr>
              <a:t>ději</a:t>
            </a:r>
            <a:r>
              <a:rPr lang="en-US" sz="2000" dirty="0">
                <a:solidFill>
                  <a:srgbClr val="222222"/>
                </a:solidFill>
              </a:rPr>
              <a:t> se </a:t>
            </a:r>
            <a:r>
              <a:rPr lang="en-US" sz="2000" dirty="0" err="1">
                <a:solidFill>
                  <a:srgbClr val="222222"/>
                </a:solidFill>
              </a:rPr>
              <a:t>obecně</a:t>
            </a:r>
            <a:r>
              <a:rPr lang="en-US" sz="2000" dirty="0">
                <a:solidFill>
                  <a:srgbClr val="222222"/>
                </a:solidFill>
              </a:rPr>
              <a:t> </a:t>
            </a:r>
            <a:r>
              <a:rPr lang="en-US" sz="2000" dirty="0" err="1">
                <a:solidFill>
                  <a:srgbClr val="222222"/>
                </a:solidFill>
              </a:rPr>
              <a:t>mění</a:t>
            </a:r>
            <a:r>
              <a:rPr lang="en-US" sz="2000" dirty="0">
                <a:solidFill>
                  <a:srgbClr val="222222"/>
                </a:solidFill>
              </a:rPr>
              <a:t> </a:t>
            </a:r>
            <a:r>
              <a:rPr lang="en-US" sz="2000" dirty="0" err="1">
                <a:solidFill>
                  <a:srgbClr val="222222"/>
                </a:solidFill>
              </a:rPr>
              <a:t>všechny</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en-US" sz="2000" dirty="0" err="1">
                <a:solidFill>
                  <a:srgbClr val="222222"/>
                </a:solidFill>
              </a:rPr>
              <a:t>odtud</a:t>
            </a:r>
            <a:r>
              <a:rPr lang="en-US" sz="2000" dirty="0">
                <a:solidFill>
                  <a:srgbClr val="222222"/>
                </a:solidFill>
              </a:rPr>
              <a:t> </a:t>
            </a:r>
            <a:r>
              <a:rPr lang="en-US" sz="2000" dirty="0" err="1">
                <a:solidFill>
                  <a:srgbClr val="222222"/>
                </a:solidFill>
              </a:rPr>
              <a:t>název</a:t>
            </a:r>
            <a:r>
              <a:rPr lang="en-US" sz="2000" dirty="0">
                <a:solidFill>
                  <a:srgbClr val="222222"/>
                </a:solidFill>
              </a:rPr>
              <a:t>).</a:t>
            </a:r>
            <a:endParaRPr lang="en-US" sz="2000" dirty="0"/>
          </a:p>
        </p:txBody>
      </p:sp>
      <p:pic>
        <p:nvPicPr>
          <p:cNvPr id="12" name="Obrázek 11">
            <a:extLst>
              <a:ext uri="{FF2B5EF4-FFF2-40B4-BE49-F238E27FC236}">
                <a16:creationId xmlns:a16="http://schemas.microsoft.com/office/drawing/2014/main" id="{8C97EDA7-906F-4077-A666-D63DBC80B51F}"/>
              </a:ext>
            </a:extLst>
          </p:cNvPr>
          <p:cNvPicPr>
            <a:picLocks noChangeAspect="1"/>
          </p:cNvPicPr>
          <p:nvPr/>
        </p:nvPicPr>
        <p:blipFill>
          <a:blip r:embed="rId5"/>
          <a:stretch>
            <a:fillRect/>
          </a:stretch>
        </p:blipFill>
        <p:spPr>
          <a:xfrm>
            <a:off x="1524347" y="3689515"/>
            <a:ext cx="1902291" cy="434809"/>
          </a:xfrm>
          <a:prstGeom prst="rect">
            <a:avLst/>
          </a:prstGeom>
        </p:spPr>
      </p:pic>
      <p:sp>
        <p:nvSpPr>
          <p:cNvPr id="14" name="TextovéPole 13">
            <a:extLst>
              <a:ext uri="{FF2B5EF4-FFF2-40B4-BE49-F238E27FC236}">
                <a16:creationId xmlns:a16="http://schemas.microsoft.com/office/drawing/2014/main" id="{462EDAA2-FFC6-4AF5-83F4-7E2D79189265}"/>
              </a:ext>
            </a:extLst>
          </p:cNvPr>
          <p:cNvSpPr txBox="1"/>
          <p:nvPr/>
        </p:nvSpPr>
        <p:spPr>
          <a:xfrm>
            <a:off x="3799009" y="3651147"/>
            <a:ext cx="1028743" cy="369332"/>
          </a:xfrm>
          <a:prstGeom prst="rect">
            <a:avLst/>
          </a:prstGeom>
          <a:noFill/>
        </p:spPr>
        <p:txBody>
          <a:bodyPr wrap="none" rtlCol="0">
            <a:spAutoFit/>
          </a:bodyPr>
          <a:lstStyle/>
          <a:p>
            <a:r>
              <a:rPr lang="cs-CZ" i="1" dirty="0"/>
              <a:t>n</a:t>
            </a:r>
            <a:r>
              <a:rPr lang="cs-CZ" dirty="0"/>
              <a:t> = </a:t>
            </a:r>
            <a:r>
              <a:rPr lang="cs-CZ" dirty="0" err="1"/>
              <a:t>konst</a:t>
            </a:r>
            <a:endParaRPr lang="en-US" dirty="0"/>
          </a:p>
        </p:txBody>
      </p:sp>
    </p:spTree>
    <p:extLst>
      <p:ext uri="{BB962C8B-B14F-4D97-AF65-F5344CB8AC3E}">
        <p14:creationId xmlns:p14="http://schemas.microsoft.com/office/powerpoint/2010/main" val="167007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1FF0E-33B7-4D6A-B415-33904C89A726}"/>
              </a:ext>
            </a:extLst>
          </p:cNvPr>
          <p:cNvSpPr>
            <a:spLocks noGrp="1"/>
          </p:cNvSpPr>
          <p:nvPr>
            <p:ph type="title"/>
          </p:nvPr>
        </p:nvSpPr>
        <p:spPr>
          <a:xfrm>
            <a:off x="266699" y="108180"/>
            <a:ext cx="2362200" cy="549274"/>
          </a:xfrm>
        </p:spPr>
        <p:txBody>
          <a:bodyPr>
            <a:normAutofit/>
          </a:bodyPr>
          <a:lstStyle/>
          <a:p>
            <a:r>
              <a:rPr lang="cs-CZ" sz="2400" b="1" dirty="0">
                <a:latin typeface="+mn-lt"/>
              </a:rPr>
              <a:t>Odpor prostředí</a:t>
            </a:r>
          </a:p>
        </p:txBody>
      </p:sp>
      <p:pic>
        <p:nvPicPr>
          <p:cNvPr id="5" name="Picture 4" descr="Image result for Falling Ball Viscometer Force Balance">
            <a:extLst>
              <a:ext uri="{FF2B5EF4-FFF2-40B4-BE49-F238E27FC236}">
                <a16:creationId xmlns:a16="http://schemas.microsoft.com/office/drawing/2014/main" id="{10F055DC-C5E1-44F7-B126-017CF9180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187" y="4734856"/>
            <a:ext cx="2904363" cy="1885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C7C40C-AF80-4800-9801-A5C7C744AC66}"/>
              </a:ext>
            </a:extLst>
          </p:cNvPr>
          <p:cNvSpPr txBox="1"/>
          <p:nvPr/>
        </p:nvSpPr>
        <p:spPr>
          <a:xfrm>
            <a:off x="266699" y="657454"/>
            <a:ext cx="8520113" cy="3785652"/>
          </a:xfrm>
          <a:prstGeom prst="rect">
            <a:avLst/>
          </a:prstGeom>
          <a:noFill/>
        </p:spPr>
        <p:txBody>
          <a:bodyPr wrap="square">
            <a:spAutoFit/>
          </a:bodyPr>
          <a:lstStyle/>
          <a:p>
            <a:pPr algn="just"/>
            <a:r>
              <a:rPr lang="cs-CZ" sz="2000" b="1" dirty="0"/>
              <a:t>Odpor prostředí </a:t>
            </a:r>
            <a:r>
              <a:rPr lang="cs-CZ" sz="2000" dirty="0"/>
              <a:t>je </a:t>
            </a:r>
            <a:r>
              <a:rPr lang="cs-CZ" sz="2000" u="sng" dirty="0"/>
              <a:t>soubor všech sil, kterými plyn nebo kapalina působí proti pohybu těles v něm</a:t>
            </a:r>
            <a:r>
              <a:rPr lang="cs-CZ" sz="2000" dirty="0"/>
              <a:t>. </a:t>
            </a:r>
            <a:r>
              <a:rPr lang="cs-CZ" sz="2000" u="sng" dirty="0"/>
              <a:t>Odpor je způsoben třením</a:t>
            </a:r>
            <a:r>
              <a:rPr lang="cs-CZ" sz="2000" dirty="0"/>
              <a:t>, které vzniká při kontaktu tělesa a prostředí. Protože </a:t>
            </a:r>
            <a:r>
              <a:rPr lang="cs-CZ" sz="2000" u="sng" dirty="0"/>
              <a:t>pohyb je relativní</a:t>
            </a:r>
            <a:r>
              <a:rPr lang="cs-CZ" sz="2000" dirty="0"/>
              <a:t>, </a:t>
            </a:r>
            <a:r>
              <a:rPr lang="cs-CZ" sz="2000" u="sng" dirty="0"/>
              <a:t>je jedno, zda se těleso pohybuje v nehybném plynu či kapalině, nebo jestli je těleso v klidu a kolem něj proudí plyn nebo kapalina (obtékání těles)</a:t>
            </a:r>
            <a:r>
              <a:rPr lang="cs-CZ" sz="2000" dirty="0"/>
              <a:t>. </a:t>
            </a:r>
            <a:r>
              <a:rPr lang="cs-CZ" sz="2000" u="sng" dirty="0"/>
              <a:t>Rozhodující je </a:t>
            </a:r>
            <a:r>
              <a:rPr lang="cs-CZ" sz="2000" b="1" u="sng" dirty="0"/>
              <a:t>relativní rychlost </a:t>
            </a:r>
            <a:r>
              <a:rPr lang="cs-CZ" sz="2000" u="sng" dirty="0"/>
              <a:t>mezi tělesem a tekutinou</a:t>
            </a:r>
            <a:r>
              <a:rPr lang="cs-CZ" sz="2000" dirty="0"/>
              <a:t>. </a:t>
            </a:r>
          </a:p>
          <a:p>
            <a:pPr algn="just"/>
            <a:r>
              <a:rPr lang="cs-CZ" sz="2000" b="1" i="0" dirty="0">
                <a:effectLst/>
              </a:rPr>
              <a:t>Odporová síla</a:t>
            </a:r>
            <a:r>
              <a:rPr lang="cs-CZ" sz="2000" b="0" i="0" dirty="0">
                <a:effectLst/>
              </a:rPr>
              <a:t> působí vždy proti směru relativního pohybu, tzn. těleso pohybující se v nehybné tekutině je </a:t>
            </a:r>
            <a:r>
              <a:rPr lang="cs-CZ" sz="2000" b="0" i="0" u="none" strike="noStrike" dirty="0">
                <a:effectLst/>
              </a:rPr>
              <a:t>zpomalováno</a:t>
            </a:r>
            <a:r>
              <a:rPr lang="cs-CZ" sz="2000" b="0" i="0" dirty="0">
                <a:effectLst/>
              </a:rPr>
              <a:t>, zatímco nehybné těleso v pohybující se tekutině je tekutinou urychlováno. </a:t>
            </a:r>
            <a:r>
              <a:rPr lang="cs-CZ" sz="2000" b="0" i="0" dirty="0">
                <a:solidFill>
                  <a:srgbClr val="444444"/>
                </a:solidFill>
                <a:effectLst/>
              </a:rPr>
              <a:t>Při </a:t>
            </a:r>
            <a:r>
              <a:rPr lang="cs-CZ" sz="2000" b="0" i="0" u="sng" dirty="0">
                <a:solidFill>
                  <a:srgbClr val="444444"/>
                </a:solidFill>
                <a:effectLst/>
              </a:rPr>
              <a:t>nízkých rychlostech </a:t>
            </a:r>
            <a:r>
              <a:rPr lang="cs-CZ" sz="2000" b="0" i="0" dirty="0">
                <a:solidFill>
                  <a:srgbClr val="444444"/>
                </a:solidFill>
                <a:effectLst/>
              </a:rPr>
              <a:t>je odporová síla relativně malá a je považována za</a:t>
            </a:r>
            <a:r>
              <a:rPr lang="cs-CZ" sz="2000" i="0" u="sng" dirty="0">
                <a:solidFill>
                  <a:srgbClr val="444444"/>
                </a:solidFill>
                <a:effectLst/>
              </a:rPr>
              <a:t> přímo úměrnou rychlosti pohybu</a:t>
            </a:r>
            <a:r>
              <a:rPr lang="cs-CZ" sz="2000" b="0" i="0" dirty="0">
                <a:solidFill>
                  <a:srgbClr val="444444"/>
                </a:solidFill>
                <a:effectLst/>
              </a:rPr>
              <a:t>. Při </a:t>
            </a:r>
            <a:r>
              <a:rPr lang="cs-CZ" sz="2000" b="0" i="0" u="sng" dirty="0">
                <a:solidFill>
                  <a:srgbClr val="444444"/>
                </a:solidFill>
                <a:effectLst/>
              </a:rPr>
              <a:t>vyšších rychlostech</a:t>
            </a:r>
            <a:r>
              <a:rPr lang="cs-CZ" sz="2000" b="0" i="0" dirty="0">
                <a:solidFill>
                  <a:srgbClr val="444444"/>
                </a:solidFill>
                <a:effectLst/>
              </a:rPr>
              <a:t> však odporová síla </a:t>
            </a:r>
            <a:r>
              <a:rPr lang="cs-CZ" sz="2000" i="0" u="sng" dirty="0">
                <a:solidFill>
                  <a:srgbClr val="444444"/>
                </a:solidFill>
                <a:effectLst/>
              </a:rPr>
              <a:t>vzrůstá s druhou mocninou rychlosti</a:t>
            </a:r>
            <a:r>
              <a:rPr lang="cs-CZ" sz="2000" b="0" i="0" dirty="0">
                <a:solidFill>
                  <a:srgbClr val="444444"/>
                </a:solidFill>
                <a:effectLst/>
              </a:rPr>
              <a:t>. </a:t>
            </a:r>
            <a:r>
              <a:rPr lang="cs-CZ" sz="2000" dirty="0">
                <a:effectLst/>
              </a:rPr>
              <a:t>Velikost odporové síly vyjádřit tzv. </a:t>
            </a:r>
            <a:r>
              <a:rPr lang="cs-CZ" sz="2000" b="1" dirty="0">
                <a:effectLst/>
              </a:rPr>
              <a:t>Newtonovým zákonem odporu</a:t>
            </a:r>
            <a:endParaRPr lang="cs-CZ" sz="2000" dirty="0">
              <a:effectLst/>
            </a:endParaRPr>
          </a:p>
        </p:txBody>
      </p:sp>
      <p:pic>
        <p:nvPicPr>
          <p:cNvPr id="3" name="Picture 4">
            <a:extLst>
              <a:ext uri="{FF2B5EF4-FFF2-40B4-BE49-F238E27FC236}">
                <a16:creationId xmlns:a16="http://schemas.microsoft.com/office/drawing/2014/main" id="{282A6E16-5774-479D-9526-59C3BC474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7" y="4463087"/>
            <a:ext cx="1419225" cy="497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46E2867-235C-4A57-A346-35F080A1AFAD}"/>
              </a:ext>
            </a:extLst>
          </p:cNvPr>
          <p:cNvSpPr txBox="1"/>
          <p:nvPr/>
        </p:nvSpPr>
        <p:spPr>
          <a:xfrm>
            <a:off x="157162" y="5734157"/>
            <a:ext cx="5161791" cy="1015663"/>
          </a:xfrm>
          <a:prstGeom prst="rect">
            <a:avLst/>
          </a:prstGeom>
          <a:noFill/>
        </p:spPr>
        <p:txBody>
          <a:bodyPr wrap="square">
            <a:spAutoFit/>
          </a:bodyPr>
          <a:lstStyle/>
          <a:p>
            <a:pPr algn="just"/>
            <a:r>
              <a:rPr lang="cs-CZ" sz="2000" dirty="0">
                <a:effectLst/>
              </a:rPr>
              <a:t>K zobecněnému popisu tvaru tělesa slouží tzv. </a:t>
            </a:r>
            <a:r>
              <a:rPr lang="cs-CZ" sz="2000" i="1" dirty="0">
                <a:effectLst/>
              </a:rPr>
              <a:t>součinitel odporu</a:t>
            </a:r>
            <a:r>
              <a:rPr lang="cs-CZ" sz="2000" dirty="0">
                <a:effectLst/>
              </a:rPr>
              <a:t> </a:t>
            </a:r>
            <a:r>
              <a:rPr lang="cs-CZ" sz="2000" i="1" dirty="0" err="1">
                <a:effectLst/>
              </a:rPr>
              <a:t>C</a:t>
            </a:r>
            <a:r>
              <a:rPr lang="cs-CZ" sz="2000" i="1" baseline="-25000" dirty="0" err="1">
                <a:effectLst/>
              </a:rPr>
              <a:t>x</a:t>
            </a:r>
            <a:r>
              <a:rPr lang="cs-CZ" sz="2000" dirty="0">
                <a:effectLst/>
              </a:rPr>
              <a:t>, zohledňující tvar a kvalitu povrchu tělesa.</a:t>
            </a:r>
            <a:endParaRPr lang="cs-CZ" sz="2000" dirty="0"/>
          </a:p>
        </p:txBody>
      </p:sp>
      <p:sp>
        <p:nvSpPr>
          <p:cNvPr id="11" name="TextovéPole 10">
            <a:extLst>
              <a:ext uri="{FF2B5EF4-FFF2-40B4-BE49-F238E27FC236}">
                <a16:creationId xmlns:a16="http://schemas.microsoft.com/office/drawing/2014/main" id="{5A9733C7-3461-4CB7-AFD4-112DAE34EF9A}"/>
              </a:ext>
            </a:extLst>
          </p:cNvPr>
          <p:cNvSpPr txBox="1"/>
          <p:nvPr/>
        </p:nvSpPr>
        <p:spPr>
          <a:xfrm>
            <a:off x="157162" y="5031500"/>
            <a:ext cx="5434013" cy="646331"/>
          </a:xfrm>
          <a:prstGeom prst="rect">
            <a:avLst/>
          </a:prstGeom>
          <a:noFill/>
        </p:spPr>
        <p:txBody>
          <a:bodyPr wrap="square">
            <a:spAutoFit/>
          </a:bodyPr>
          <a:lstStyle/>
          <a:p>
            <a:r>
              <a:rPr lang="cs-CZ" dirty="0"/>
              <a:t>k</a:t>
            </a:r>
            <a:r>
              <a:rPr lang="cs-CZ" sz="1800" dirty="0">
                <a:effectLst/>
              </a:rPr>
              <a:t>de S je velikost čelní plochy v průřezu, </a:t>
            </a:r>
            <a:r>
              <a:rPr lang="el-GR" sz="1800" dirty="0">
                <a:effectLst/>
              </a:rPr>
              <a:t>ρ</a:t>
            </a:r>
            <a:r>
              <a:rPr lang="cs-CZ" sz="1800" dirty="0">
                <a:effectLst/>
              </a:rPr>
              <a:t> je hustotě okolního prostředí, v je rychlost tělesa. </a:t>
            </a:r>
            <a:endParaRPr lang="cs-CZ" dirty="0"/>
          </a:p>
        </p:txBody>
      </p:sp>
    </p:spTree>
    <p:extLst>
      <p:ext uri="{BB962C8B-B14F-4D97-AF65-F5344CB8AC3E}">
        <p14:creationId xmlns:p14="http://schemas.microsoft.com/office/powerpoint/2010/main" val="3788167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brazit zdrojový obrázek">
            <a:extLst>
              <a:ext uri="{FF2B5EF4-FFF2-40B4-BE49-F238E27FC236}">
                <a16:creationId xmlns:a16="http://schemas.microsoft.com/office/drawing/2014/main" id="{246A0E0A-852C-4206-915C-201DF70D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57" y="1090234"/>
            <a:ext cx="6356445" cy="477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393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BC77-C194-459D-B9F1-2B85B339DDAB}"/>
              </a:ext>
            </a:extLst>
          </p:cNvPr>
          <p:cNvSpPr>
            <a:spLocks noGrp="1"/>
          </p:cNvSpPr>
          <p:nvPr>
            <p:ph type="title"/>
          </p:nvPr>
        </p:nvSpPr>
        <p:spPr>
          <a:xfrm>
            <a:off x="171450" y="181298"/>
            <a:ext cx="8517573" cy="429298"/>
          </a:xfrm>
        </p:spPr>
        <p:txBody>
          <a:bodyPr>
            <a:normAutofit/>
          </a:bodyPr>
          <a:lstStyle/>
          <a:p>
            <a:r>
              <a:rPr lang="cs-CZ" sz="2400" b="1" dirty="0">
                <a:latin typeface="+mn-lt"/>
              </a:rPr>
              <a:t>Termodynamika fázových přeměn – molární tepla</a:t>
            </a:r>
            <a:endParaRPr lang="en-US" sz="2400" b="1" dirty="0">
              <a:latin typeface="+mn-lt"/>
            </a:endParaRPr>
          </a:p>
        </p:txBody>
      </p:sp>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013" y="709531"/>
            <a:ext cx="3706809" cy="2674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2767BD2-2C65-4B8A-9040-44D2ADF1E06C}"/>
              </a:ext>
            </a:extLst>
          </p:cNvPr>
          <p:cNvSpPr txBox="1"/>
          <p:nvPr/>
        </p:nvSpPr>
        <p:spPr>
          <a:xfrm>
            <a:off x="347813" y="1321073"/>
            <a:ext cx="4902552" cy="1631216"/>
          </a:xfrm>
          <a:prstGeom prst="rect">
            <a:avLst/>
          </a:prstGeom>
          <a:noFill/>
        </p:spPr>
        <p:txBody>
          <a:bodyPr wrap="square">
            <a:spAutoFit/>
          </a:bodyPr>
          <a:lstStyle/>
          <a:p>
            <a:pPr algn="just"/>
            <a:r>
              <a:rPr lang="cs-CZ" sz="2000" b="1" dirty="0"/>
              <a:t>Fázový přechod </a:t>
            </a:r>
            <a:r>
              <a:rPr lang="cs-CZ" sz="2000" dirty="0"/>
              <a:t>je fyzikální pojem, označující skokovou změnu makroskopických vlastností termodynamického systému (fáze) při změně nějaké termodynamické proměnné (např. teploty).</a:t>
            </a:r>
          </a:p>
        </p:txBody>
      </p:sp>
      <p:pic>
        <p:nvPicPr>
          <p:cNvPr id="5130" name="Picture 10" descr="10.3 Phase Transitions – Chemistry">
            <a:extLst>
              <a:ext uri="{FF2B5EF4-FFF2-40B4-BE49-F238E27FC236}">
                <a16:creationId xmlns:a16="http://schemas.microsoft.com/office/drawing/2014/main" id="{1D926EEE-6424-417B-B5BC-F1C894DB8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7" y="3510971"/>
            <a:ext cx="3786865" cy="2831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E1ABE1F-86EA-435E-8FAE-32190950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3429000"/>
            <a:ext cx="3225244" cy="31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84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EE65B8-D0BE-49E7-B76D-55502BBEACDE}"/>
              </a:ext>
            </a:extLst>
          </p:cNvPr>
          <p:cNvSpPr txBox="1"/>
          <p:nvPr/>
        </p:nvSpPr>
        <p:spPr>
          <a:xfrm>
            <a:off x="228600" y="749736"/>
            <a:ext cx="8782050" cy="1323439"/>
          </a:xfrm>
          <a:prstGeom prst="rect">
            <a:avLst/>
          </a:prstGeom>
          <a:noFill/>
        </p:spPr>
        <p:txBody>
          <a:bodyPr wrap="square" rtlCol="0">
            <a:spAutoFit/>
          </a:bodyPr>
          <a:lstStyle/>
          <a:p>
            <a:r>
              <a:rPr lang="cs-CZ" sz="2000" dirty="0"/>
              <a:t>Jakou rychlostí se musí pohybovat olověný projektil o hmotnosti 1 g vystřelený proti stěně, aby při nárazu na stěnu roztál? Teplota tání olova je 327 °C, </a:t>
            </a:r>
            <a:r>
              <a:rPr lang="cs-CZ" sz="2000" dirty="0" err="1"/>
              <a:t>enthalpie</a:t>
            </a:r>
            <a:r>
              <a:rPr lang="cs-CZ" sz="2000" dirty="0"/>
              <a:t> tání olova je 25 J.g</a:t>
            </a:r>
            <a:r>
              <a:rPr lang="cs-CZ" sz="2000" baseline="30000" dirty="0"/>
              <a:t>-1</a:t>
            </a:r>
            <a:r>
              <a:rPr lang="cs-CZ" sz="2000" dirty="0"/>
              <a:t>, měrná tepelná kapacita za normálního tlaku je 0,12 J.K</a:t>
            </a:r>
            <a:r>
              <a:rPr lang="cs-CZ" sz="2000" baseline="30000" dirty="0"/>
              <a:t>-1</a:t>
            </a:r>
            <a:r>
              <a:rPr lang="cs-CZ" sz="2000" dirty="0"/>
              <a:t>.g</a:t>
            </a:r>
            <a:r>
              <a:rPr lang="cs-CZ" sz="2000" baseline="30000" dirty="0"/>
              <a:t>-1</a:t>
            </a:r>
            <a:r>
              <a:rPr lang="cs-CZ" sz="2000" dirty="0"/>
              <a:t>, teplota projektilu je 20 °C. Zahřátí stěny lze zanedbat.</a:t>
            </a:r>
          </a:p>
        </p:txBody>
      </p:sp>
      <p:sp>
        <p:nvSpPr>
          <p:cNvPr id="2" name="TextovéPole 1">
            <a:extLst>
              <a:ext uri="{FF2B5EF4-FFF2-40B4-BE49-F238E27FC236}">
                <a16:creationId xmlns:a16="http://schemas.microsoft.com/office/drawing/2014/main" id="{89826379-E726-4648-BA72-E682297B9954}"/>
              </a:ext>
            </a:extLst>
          </p:cNvPr>
          <p:cNvSpPr txBox="1"/>
          <p:nvPr/>
        </p:nvSpPr>
        <p:spPr>
          <a:xfrm>
            <a:off x="3565735" y="2332732"/>
            <a:ext cx="3402022" cy="3385542"/>
          </a:xfrm>
          <a:prstGeom prst="rect">
            <a:avLst/>
          </a:prstGeom>
          <a:noFill/>
        </p:spPr>
        <p:txBody>
          <a:bodyPr wrap="none" rtlCol="0">
            <a:spAutoFit/>
          </a:bodyPr>
          <a:lstStyle/>
          <a:p>
            <a:r>
              <a:rPr lang="cs-CZ" dirty="0"/>
              <a:t>Kinetická energie projektilu</a:t>
            </a:r>
          </a:p>
          <a:p>
            <a:endParaRPr lang="cs-CZ" sz="800" dirty="0"/>
          </a:p>
          <a:p>
            <a:r>
              <a:rPr lang="cs-CZ" dirty="0" err="1"/>
              <a:t>E</a:t>
            </a:r>
            <a:r>
              <a:rPr lang="cs-CZ" baseline="-25000" dirty="0" err="1"/>
              <a:t>k</a:t>
            </a:r>
            <a:r>
              <a:rPr lang="cs-CZ" dirty="0"/>
              <a:t> = ½.m.v</a:t>
            </a:r>
            <a:r>
              <a:rPr lang="cs-CZ" baseline="30000" dirty="0"/>
              <a:t>2</a:t>
            </a:r>
          </a:p>
          <a:p>
            <a:endParaRPr lang="cs-CZ" dirty="0"/>
          </a:p>
          <a:p>
            <a:r>
              <a:rPr lang="cs-CZ" dirty="0"/>
              <a:t>Teplo nezbytné k zahřátí projektilu</a:t>
            </a:r>
          </a:p>
          <a:p>
            <a:endParaRPr lang="cs-CZ" sz="800" dirty="0"/>
          </a:p>
          <a:p>
            <a:r>
              <a:rPr lang="el-GR" dirty="0"/>
              <a:t>Δ</a:t>
            </a:r>
            <a:r>
              <a:rPr lang="cs-CZ" dirty="0"/>
              <a:t>H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r>
              <a:rPr lang="cs-CZ" dirty="0"/>
              <a:t> = 61,84 J</a:t>
            </a:r>
          </a:p>
          <a:p>
            <a:endParaRPr lang="cs-CZ" dirty="0"/>
          </a:p>
          <a:p>
            <a:pPr algn="ctr"/>
            <a:r>
              <a:rPr lang="cs-CZ" dirty="0" err="1"/>
              <a:t>E</a:t>
            </a:r>
            <a:r>
              <a:rPr lang="cs-CZ" baseline="-25000" dirty="0" err="1"/>
              <a:t>k</a:t>
            </a:r>
            <a:r>
              <a:rPr lang="cs-CZ" dirty="0"/>
              <a:t> = </a:t>
            </a:r>
            <a:r>
              <a:rPr lang="el-GR" dirty="0"/>
              <a:t>Δ</a:t>
            </a:r>
            <a:r>
              <a:rPr lang="cs-CZ" dirty="0"/>
              <a:t>H</a:t>
            </a:r>
          </a:p>
          <a:p>
            <a:endParaRPr lang="cs-CZ" dirty="0"/>
          </a:p>
          <a:p>
            <a:r>
              <a:rPr lang="cs-CZ" dirty="0"/>
              <a:t>½.m.v</a:t>
            </a:r>
            <a:r>
              <a:rPr lang="cs-CZ" baseline="30000" dirty="0"/>
              <a:t>2</a:t>
            </a:r>
            <a:r>
              <a:rPr lang="cs-CZ" dirty="0"/>
              <a:t>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endParaRPr lang="cs-CZ" dirty="0"/>
          </a:p>
          <a:p>
            <a:endParaRPr lang="cs-CZ" dirty="0"/>
          </a:p>
          <a:p>
            <a:r>
              <a:rPr lang="cs-CZ" dirty="0"/>
              <a:t>v = </a:t>
            </a:r>
            <a:r>
              <a:rPr lang="cs-CZ" u="sng" dirty="0"/>
              <a:t>351,7 m.s</a:t>
            </a:r>
            <a:r>
              <a:rPr lang="cs-CZ" u="sng" baseline="30000" dirty="0"/>
              <a:t>-1</a:t>
            </a:r>
          </a:p>
        </p:txBody>
      </p:sp>
      <p:sp>
        <p:nvSpPr>
          <p:cNvPr id="3" name="TextovéPole 2">
            <a:extLst>
              <a:ext uri="{FF2B5EF4-FFF2-40B4-BE49-F238E27FC236}">
                <a16:creationId xmlns:a16="http://schemas.microsoft.com/office/drawing/2014/main" id="{0D589EFF-A4C2-49E9-9CD3-0EA2FA848281}"/>
              </a:ext>
            </a:extLst>
          </p:cNvPr>
          <p:cNvSpPr txBox="1"/>
          <p:nvPr/>
        </p:nvSpPr>
        <p:spPr>
          <a:xfrm>
            <a:off x="485775" y="2524720"/>
            <a:ext cx="1861920" cy="1631216"/>
          </a:xfrm>
          <a:prstGeom prst="rect">
            <a:avLst/>
          </a:prstGeom>
          <a:noFill/>
        </p:spPr>
        <p:txBody>
          <a:bodyPr wrap="none" rtlCol="0">
            <a:spAutoFit/>
          </a:bodyPr>
          <a:lstStyle/>
          <a:p>
            <a:r>
              <a:rPr lang="cs-CZ" sz="2000" dirty="0"/>
              <a:t>T</a:t>
            </a:r>
            <a:r>
              <a:rPr lang="cs-CZ" sz="2000" baseline="-25000" dirty="0"/>
              <a:t>1</a:t>
            </a:r>
            <a:r>
              <a:rPr lang="cs-CZ" sz="2000" dirty="0"/>
              <a:t> = 20 °C</a:t>
            </a:r>
          </a:p>
          <a:p>
            <a:r>
              <a:rPr lang="cs-CZ" sz="2000" dirty="0"/>
              <a:t>T</a:t>
            </a:r>
            <a:r>
              <a:rPr lang="cs-CZ" sz="2000" baseline="-25000" dirty="0"/>
              <a:t>2</a:t>
            </a:r>
            <a:r>
              <a:rPr lang="cs-CZ" sz="2000" dirty="0"/>
              <a:t> = 327 °C</a:t>
            </a:r>
          </a:p>
          <a:p>
            <a:r>
              <a:rPr lang="el-GR" sz="2000" dirty="0"/>
              <a:t>Δ</a:t>
            </a:r>
            <a:r>
              <a:rPr lang="cs-CZ" sz="2000" dirty="0" err="1"/>
              <a:t>H</a:t>
            </a:r>
            <a:r>
              <a:rPr lang="cs-CZ" sz="2000" baseline="-25000" dirty="0" err="1"/>
              <a:t>t</a:t>
            </a:r>
            <a:r>
              <a:rPr lang="cs-CZ" sz="2000" baseline="-25000" dirty="0"/>
              <a:t> </a:t>
            </a:r>
            <a:r>
              <a:rPr lang="cs-CZ" sz="2000" dirty="0"/>
              <a:t>= 25 J.g</a:t>
            </a:r>
            <a:r>
              <a:rPr lang="cs-CZ" sz="2000" baseline="30000" dirty="0"/>
              <a:t>-1</a:t>
            </a:r>
            <a:endParaRPr lang="cs-CZ" sz="2000" dirty="0"/>
          </a:p>
          <a:p>
            <a:r>
              <a:rPr lang="cs-CZ" sz="2000" dirty="0" err="1"/>
              <a:t>c</a:t>
            </a:r>
            <a:r>
              <a:rPr lang="cs-CZ" sz="2000" baseline="-25000" dirty="0" err="1"/>
              <a:t>p</a:t>
            </a:r>
            <a:r>
              <a:rPr lang="cs-CZ" sz="2000" baseline="-25000" dirty="0"/>
              <a:t> </a:t>
            </a:r>
            <a:r>
              <a:rPr lang="cs-CZ" sz="2000" dirty="0"/>
              <a:t>= 0,12 J.K</a:t>
            </a:r>
            <a:r>
              <a:rPr lang="cs-CZ" sz="2000" baseline="30000" dirty="0"/>
              <a:t>-1</a:t>
            </a:r>
            <a:r>
              <a:rPr lang="cs-CZ" sz="2000" dirty="0"/>
              <a:t>.g</a:t>
            </a:r>
            <a:r>
              <a:rPr lang="cs-CZ" sz="2000" baseline="30000" dirty="0"/>
              <a:t>-1</a:t>
            </a:r>
            <a:endParaRPr lang="cs-CZ" sz="2000" dirty="0"/>
          </a:p>
          <a:p>
            <a:r>
              <a:rPr lang="cs-CZ" sz="2000" dirty="0"/>
              <a:t>v = ?</a:t>
            </a:r>
          </a:p>
        </p:txBody>
      </p:sp>
      <p:sp>
        <p:nvSpPr>
          <p:cNvPr id="5" name="TextovéPole 4">
            <a:extLst>
              <a:ext uri="{FF2B5EF4-FFF2-40B4-BE49-F238E27FC236}">
                <a16:creationId xmlns:a16="http://schemas.microsoft.com/office/drawing/2014/main" id="{0323B2F9-0222-4C31-946D-9BD0F8810FC4}"/>
              </a:ext>
            </a:extLst>
          </p:cNvPr>
          <p:cNvSpPr txBox="1"/>
          <p:nvPr/>
        </p:nvSpPr>
        <p:spPr>
          <a:xfrm>
            <a:off x="371475" y="6108264"/>
            <a:ext cx="5309467" cy="369332"/>
          </a:xfrm>
          <a:prstGeom prst="rect">
            <a:avLst/>
          </a:prstGeom>
          <a:noFill/>
        </p:spPr>
        <p:txBody>
          <a:bodyPr wrap="none" rtlCol="0">
            <a:spAutoFit/>
          </a:bodyPr>
          <a:lstStyle/>
          <a:p>
            <a:r>
              <a:rPr lang="cs-CZ" dirty="0"/>
              <a:t>Kulka by se musela pohybovat nadzvukovou rychlostí.</a:t>
            </a:r>
          </a:p>
        </p:txBody>
      </p:sp>
      <p:sp>
        <p:nvSpPr>
          <p:cNvPr id="6" name="TextovéPole 5">
            <a:extLst>
              <a:ext uri="{FF2B5EF4-FFF2-40B4-BE49-F238E27FC236}">
                <a16:creationId xmlns:a16="http://schemas.microsoft.com/office/drawing/2014/main" id="{009CFD5A-2A9A-495C-BDF5-05313C53C187}"/>
              </a:ext>
            </a:extLst>
          </p:cNvPr>
          <p:cNvSpPr txBox="1"/>
          <p:nvPr/>
        </p:nvSpPr>
        <p:spPr>
          <a:xfrm>
            <a:off x="228600" y="25839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336310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3342DDF-F15C-4D63-A8C1-4B4E4DAB27EF}"/>
              </a:ext>
            </a:extLst>
          </p:cNvPr>
          <p:cNvSpPr txBox="1"/>
          <p:nvPr/>
        </p:nvSpPr>
        <p:spPr>
          <a:xfrm>
            <a:off x="240909" y="378509"/>
            <a:ext cx="8662181" cy="5016758"/>
          </a:xfrm>
          <a:prstGeom prst="rect">
            <a:avLst/>
          </a:prstGeom>
          <a:noFill/>
        </p:spPr>
        <p:txBody>
          <a:bodyPr wrap="square" rtlCol="0">
            <a:spAutoFit/>
          </a:bodyPr>
          <a:lstStyle/>
          <a:p>
            <a:r>
              <a:rPr lang="cs-CZ" sz="2000" b="1" dirty="0"/>
              <a:t>Příklad: </a:t>
            </a:r>
            <a:r>
              <a:rPr lang="en-US" sz="2000" dirty="0" err="1"/>
              <a:t>Hlin</a:t>
            </a:r>
            <a:r>
              <a:rPr lang="cs-CZ" sz="2000" dirty="0"/>
              <a:t>í</a:t>
            </a:r>
            <a:r>
              <a:rPr lang="en-US" sz="2000" dirty="0" err="1"/>
              <a:t>kov</a:t>
            </a:r>
            <a:r>
              <a:rPr lang="cs-CZ" sz="2000" dirty="0"/>
              <a:t>ý žebřík o hmotnosti 10 kg se vlivem vysoké teploty při požáru zahřeje z teploty 25 °C na 700 °C. Kolik tepla se spotřebuje na zahřátí?</a:t>
            </a:r>
          </a:p>
          <a:p>
            <a:endParaRPr lang="cs-CZ" sz="2000" dirty="0"/>
          </a:p>
          <a:p>
            <a:r>
              <a:rPr lang="cs-CZ" sz="2000" dirty="0"/>
              <a:t>Teplota tání hliníku je 639 °C. Žebřík se roztaví (fázový přechod s -</a:t>
            </a:r>
            <a:r>
              <a:rPr lang="en-US" sz="2000" dirty="0"/>
              <a:t>&gt; l</a:t>
            </a:r>
            <a:r>
              <a:rPr lang="cs-CZ" sz="2000" dirty="0"/>
              <a:t>)</a:t>
            </a:r>
            <a:r>
              <a:rPr lang="en-US" sz="2000" dirty="0"/>
              <a:t>. </a:t>
            </a:r>
            <a:endParaRPr lang="cs-CZ" sz="2000" dirty="0"/>
          </a:p>
          <a:p>
            <a:r>
              <a:rPr lang="el-GR" sz="2000" dirty="0"/>
              <a:t>Δ</a:t>
            </a:r>
            <a:r>
              <a:rPr lang="cs-CZ" sz="2000" dirty="0"/>
              <a:t>H</a:t>
            </a:r>
            <a:r>
              <a:rPr lang="en-US" sz="2000" baseline="-25000" dirty="0"/>
              <a:t>t</a:t>
            </a:r>
            <a:r>
              <a:rPr lang="cs-CZ" sz="2000" baseline="-25000" dirty="0" err="1"/>
              <a:t>ání</a:t>
            </a:r>
            <a:r>
              <a:rPr lang="cs-CZ" sz="2000" dirty="0"/>
              <a:t> = 10480 J/mol. </a:t>
            </a:r>
          </a:p>
          <a:p>
            <a:r>
              <a:rPr lang="cs-CZ" sz="2000" dirty="0" err="1"/>
              <a:t>C</a:t>
            </a:r>
            <a:r>
              <a:rPr lang="cs-CZ" sz="2000" baseline="-25000" dirty="0" err="1"/>
              <a:t>p</a:t>
            </a:r>
            <a:r>
              <a:rPr lang="cs-CZ" sz="2000" baseline="-25000" dirty="0"/>
              <a:t>(s) </a:t>
            </a:r>
            <a:r>
              <a:rPr lang="cs-CZ" sz="2000" dirty="0"/>
              <a:t>= 20.68 + 12.39.10</a:t>
            </a:r>
            <a:r>
              <a:rPr lang="cs-CZ" sz="2000" baseline="30000" dirty="0"/>
              <a:t>-3</a:t>
            </a:r>
            <a:r>
              <a:rPr lang="cs-CZ" sz="2000" dirty="0"/>
              <a:t> T   J/mol</a:t>
            </a:r>
          </a:p>
          <a:p>
            <a:r>
              <a:rPr lang="cs-CZ" sz="2000" dirty="0" err="1"/>
              <a:t>C</a:t>
            </a:r>
            <a:r>
              <a:rPr lang="cs-CZ" sz="2000" baseline="-25000" dirty="0" err="1"/>
              <a:t>p</a:t>
            </a:r>
            <a:r>
              <a:rPr lang="cs-CZ" sz="2000" baseline="-25000" dirty="0"/>
              <a:t>(l)  </a:t>
            </a:r>
            <a:r>
              <a:rPr lang="cs-CZ" sz="2000" dirty="0"/>
              <a:t>= 29.3 J/mol</a:t>
            </a:r>
          </a:p>
          <a:p>
            <a:r>
              <a:rPr lang="cs-CZ" sz="2000" dirty="0" err="1"/>
              <a:t>Ar</a:t>
            </a:r>
            <a:r>
              <a:rPr lang="cs-CZ" sz="2000" baseline="-25000" dirty="0" err="1"/>
              <a:t>Al</a:t>
            </a:r>
            <a:r>
              <a:rPr lang="cs-CZ" sz="2000" dirty="0"/>
              <a:t> = 26.98</a:t>
            </a:r>
          </a:p>
          <a:p>
            <a:r>
              <a:rPr lang="cs-CZ" sz="2000" dirty="0"/>
              <a:t>T</a:t>
            </a:r>
            <a:r>
              <a:rPr lang="cs-CZ" sz="2000" baseline="-25000" dirty="0"/>
              <a:t>1</a:t>
            </a:r>
            <a:r>
              <a:rPr lang="cs-CZ" sz="2000" dirty="0"/>
              <a:t> = 25 + 273 = 298 K</a:t>
            </a:r>
          </a:p>
          <a:p>
            <a:r>
              <a:rPr lang="cs-CZ" sz="2000" dirty="0" err="1"/>
              <a:t>T</a:t>
            </a:r>
            <a:r>
              <a:rPr lang="cs-CZ" sz="2000" baseline="-25000" dirty="0" err="1"/>
              <a:t>tání</a:t>
            </a:r>
            <a:r>
              <a:rPr lang="cs-CZ" sz="2000" dirty="0"/>
              <a:t> = 639 + 273 = 912 K</a:t>
            </a:r>
            <a:endParaRPr lang="en-US" sz="2000" dirty="0"/>
          </a:p>
          <a:p>
            <a:r>
              <a:rPr lang="cs-CZ" sz="2000" dirty="0"/>
              <a:t>T</a:t>
            </a:r>
            <a:r>
              <a:rPr lang="cs-CZ" sz="2000" baseline="-25000" dirty="0"/>
              <a:t>2</a:t>
            </a:r>
            <a:r>
              <a:rPr lang="cs-CZ" sz="2000" dirty="0"/>
              <a:t> = 700 + 273 = 973 K</a:t>
            </a:r>
            <a:endParaRPr lang="en-US" sz="2000" dirty="0"/>
          </a:p>
          <a:p>
            <a:endParaRPr lang="cs-CZ" sz="2000" dirty="0"/>
          </a:p>
          <a:p>
            <a:r>
              <a:rPr lang="el-GR" sz="2000" dirty="0"/>
              <a:t>Δ</a:t>
            </a:r>
            <a:r>
              <a:rPr lang="cs-CZ" sz="2000" dirty="0"/>
              <a:t>H = </a:t>
            </a:r>
            <a:r>
              <a:rPr lang="cs-CZ" sz="2000" dirty="0" err="1"/>
              <a:t>Cp</a:t>
            </a:r>
            <a:r>
              <a:rPr lang="cs-CZ" sz="2000" dirty="0"/>
              <a:t>(s).(</a:t>
            </a:r>
            <a:r>
              <a:rPr lang="cs-CZ" sz="2000" dirty="0" err="1"/>
              <a:t>T</a:t>
            </a:r>
            <a:r>
              <a:rPr lang="cs-CZ" sz="2000" baseline="-25000" dirty="0" err="1"/>
              <a:t>tání</a:t>
            </a:r>
            <a:r>
              <a:rPr lang="cs-CZ" sz="2000" dirty="0"/>
              <a:t> – T</a:t>
            </a:r>
            <a:r>
              <a:rPr lang="cs-CZ" sz="2000" baseline="-25000" dirty="0"/>
              <a:t>1</a:t>
            </a:r>
            <a:r>
              <a:rPr lang="cs-CZ" sz="2000" dirty="0"/>
              <a:t>) + </a:t>
            </a:r>
            <a:r>
              <a:rPr lang="el-GR" sz="2000" dirty="0"/>
              <a:t>Δ</a:t>
            </a:r>
            <a:r>
              <a:rPr lang="cs-CZ" sz="2000" dirty="0"/>
              <a:t>H</a:t>
            </a:r>
            <a:r>
              <a:rPr lang="en-US" sz="2000" baseline="-25000" dirty="0"/>
              <a:t>t</a:t>
            </a:r>
            <a:r>
              <a:rPr lang="cs-CZ" sz="2000" baseline="-25000" dirty="0" err="1"/>
              <a:t>ání</a:t>
            </a:r>
            <a:r>
              <a:rPr lang="cs-CZ" sz="2000" dirty="0"/>
              <a:t> + </a:t>
            </a:r>
            <a:r>
              <a:rPr lang="cs-CZ" sz="2000" dirty="0" err="1"/>
              <a:t>Cp</a:t>
            </a:r>
            <a:r>
              <a:rPr lang="cs-CZ" sz="2000" dirty="0"/>
              <a:t>(l).(T</a:t>
            </a:r>
            <a:r>
              <a:rPr lang="cs-CZ" sz="2000" baseline="-25000" dirty="0"/>
              <a:t>2 </a:t>
            </a:r>
            <a:r>
              <a:rPr lang="cs-CZ" sz="2000" dirty="0"/>
              <a:t>- </a:t>
            </a:r>
            <a:r>
              <a:rPr lang="cs-CZ" sz="2000" dirty="0" err="1"/>
              <a:t>T</a:t>
            </a:r>
            <a:r>
              <a:rPr lang="cs-CZ" sz="2000" baseline="-25000" dirty="0" err="1"/>
              <a:t>tání</a:t>
            </a:r>
            <a:r>
              <a:rPr lang="cs-CZ" sz="2000" dirty="0"/>
              <a:t>)  </a:t>
            </a:r>
          </a:p>
          <a:p>
            <a:r>
              <a:rPr lang="el-GR" sz="2000" dirty="0"/>
              <a:t>Δ</a:t>
            </a:r>
            <a:r>
              <a:rPr lang="cs-CZ" sz="2000" dirty="0"/>
              <a:t>H = 20.68.(912 - 298) + 12.39.10</a:t>
            </a:r>
            <a:r>
              <a:rPr lang="cs-CZ" sz="2000" baseline="30000" dirty="0"/>
              <a:t>-3</a:t>
            </a:r>
            <a:r>
              <a:rPr lang="cs-CZ" sz="2000" dirty="0"/>
              <a:t> (912 - 298)</a:t>
            </a:r>
            <a:r>
              <a:rPr lang="cs-CZ" sz="2000" baseline="30000" dirty="0"/>
              <a:t>2</a:t>
            </a:r>
            <a:r>
              <a:rPr lang="cs-CZ" sz="2000" dirty="0"/>
              <a:t> + 10480 + 26.98.(973 – 912) = 34170 J/mol.</a:t>
            </a:r>
          </a:p>
          <a:p>
            <a:r>
              <a:rPr lang="cs-CZ" sz="2000" dirty="0"/>
              <a:t>Q = 10 . 34170 /26.98 = </a:t>
            </a:r>
            <a:r>
              <a:rPr lang="cs-CZ" sz="2000" u="sng" dirty="0"/>
              <a:t>12665 </a:t>
            </a:r>
            <a:r>
              <a:rPr lang="cs-CZ" sz="2000" u="sng" dirty="0" err="1"/>
              <a:t>kJ</a:t>
            </a:r>
            <a:endParaRPr lang="en-US" sz="2000" u="sng" dirty="0"/>
          </a:p>
        </p:txBody>
      </p:sp>
    </p:spTree>
    <p:extLst>
      <p:ext uri="{BB962C8B-B14F-4D97-AF65-F5344CB8AC3E}">
        <p14:creationId xmlns:p14="http://schemas.microsoft.com/office/powerpoint/2010/main" val="33144996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C211A86-0D43-4B9F-AFA8-B1654CC1BBB6}"/>
              </a:ext>
            </a:extLst>
          </p:cNvPr>
          <p:cNvPicPr>
            <a:picLocks noChangeAspect="1"/>
          </p:cNvPicPr>
          <p:nvPr/>
        </p:nvPicPr>
        <p:blipFill>
          <a:blip r:embed="rId2"/>
          <a:stretch>
            <a:fillRect/>
          </a:stretch>
        </p:blipFill>
        <p:spPr>
          <a:xfrm>
            <a:off x="4633879" y="164883"/>
            <a:ext cx="4433546" cy="4120731"/>
          </a:xfrm>
          <a:prstGeom prst="rect">
            <a:avLst/>
          </a:prstGeom>
        </p:spPr>
      </p:pic>
      <p:sp>
        <p:nvSpPr>
          <p:cNvPr id="4" name="TextovéPole 3">
            <a:extLst>
              <a:ext uri="{FF2B5EF4-FFF2-40B4-BE49-F238E27FC236}">
                <a16:creationId xmlns:a16="http://schemas.microsoft.com/office/drawing/2014/main" id="{E116267A-C298-44FA-B9DF-8C84F14E68B0}"/>
              </a:ext>
            </a:extLst>
          </p:cNvPr>
          <p:cNvSpPr txBox="1"/>
          <p:nvPr/>
        </p:nvSpPr>
        <p:spPr>
          <a:xfrm>
            <a:off x="204035" y="307758"/>
            <a:ext cx="4387163" cy="461665"/>
          </a:xfrm>
          <a:prstGeom prst="rect">
            <a:avLst/>
          </a:prstGeom>
          <a:noFill/>
        </p:spPr>
        <p:txBody>
          <a:bodyPr wrap="none" rtlCol="0">
            <a:spAutoFit/>
          </a:bodyPr>
          <a:lstStyle/>
          <a:p>
            <a:r>
              <a:rPr lang="cs-CZ" sz="2400" b="1" dirty="0"/>
              <a:t>Výpočet výparného tepla kapalin</a:t>
            </a:r>
          </a:p>
        </p:txBody>
      </p:sp>
      <p:sp>
        <p:nvSpPr>
          <p:cNvPr id="5" name="TextovéPole 4">
            <a:extLst>
              <a:ext uri="{FF2B5EF4-FFF2-40B4-BE49-F238E27FC236}">
                <a16:creationId xmlns:a16="http://schemas.microsoft.com/office/drawing/2014/main" id="{497A3799-A891-4814-8E16-B6E40CEC65FC}"/>
              </a:ext>
            </a:extLst>
          </p:cNvPr>
          <p:cNvSpPr txBox="1"/>
          <p:nvPr/>
        </p:nvSpPr>
        <p:spPr>
          <a:xfrm>
            <a:off x="246728" y="983435"/>
            <a:ext cx="4084093" cy="1631216"/>
          </a:xfrm>
          <a:prstGeom prst="rect">
            <a:avLst/>
          </a:prstGeom>
          <a:noFill/>
        </p:spPr>
        <p:txBody>
          <a:bodyPr wrap="square" rtlCol="0">
            <a:spAutoFit/>
          </a:bodyPr>
          <a:lstStyle/>
          <a:p>
            <a:r>
              <a:rPr lang="cs-CZ" sz="2000" b="1" i="1" dirty="0" err="1"/>
              <a:t>Troutonovo</a:t>
            </a:r>
            <a:r>
              <a:rPr lang="cs-CZ" sz="2000" b="1" i="1" dirty="0"/>
              <a:t> – </a:t>
            </a:r>
            <a:r>
              <a:rPr lang="cs-CZ" sz="2000" b="1" i="1" dirty="0" err="1"/>
              <a:t>Pictetovo</a:t>
            </a:r>
            <a:r>
              <a:rPr lang="cs-CZ" sz="2000" b="1" i="1" dirty="0"/>
              <a:t> pravidlo</a:t>
            </a:r>
          </a:p>
          <a:p>
            <a:endParaRPr lang="cs-CZ" sz="2000" dirty="0"/>
          </a:p>
          <a:p>
            <a:r>
              <a:rPr lang="cs-CZ" sz="2000" dirty="0"/>
              <a:t>Hodnota e</a:t>
            </a:r>
            <a:r>
              <a:rPr lang="en-US" sz="2000" dirty="0" err="1"/>
              <a:t>ntrop</a:t>
            </a:r>
            <a:r>
              <a:rPr lang="cs-CZ" sz="2000" dirty="0" err="1"/>
              <a:t>ie</a:t>
            </a:r>
            <a:r>
              <a:rPr lang="en-US" sz="2000" dirty="0"/>
              <a:t> </a:t>
            </a:r>
            <a:r>
              <a:rPr lang="cs-CZ" sz="2000" dirty="0"/>
              <a:t>vypařování je pro většinu kapalin v rozmezí </a:t>
            </a:r>
            <a:r>
              <a:rPr lang="en-US" sz="2000" dirty="0"/>
              <a:t>85-88 J/mol</a:t>
            </a:r>
            <a:r>
              <a:rPr lang="cs-CZ" sz="2000" dirty="0"/>
              <a:t>.</a:t>
            </a:r>
            <a:r>
              <a:rPr lang="en-US" sz="2000" dirty="0"/>
              <a:t>K.</a:t>
            </a:r>
          </a:p>
        </p:txBody>
      </p:sp>
      <p:pic>
        <p:nvPicPr>
          <p:cNvPr id="25602" name="Picture 2">
            <a:extLst>
              <a:ext uri="{FF2B5EF4-FFF2-40B4-BE49-F238E27FC236}">
                <a16:creationId xmlns:a16="http://schemas.microsoft.com/office/drawing/2014/main" id="{EE1A2AC8-DE6A-4AFA-8B6F-D75A0A96D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583" y="2459676"/>
            <a:ext cx="2079215" cy="860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ED30C11-5731-49A7-BEE5-0D01581075D5}"/>
              </a:ext>
            </a:extLst>
          </p:cNvPr>
          <p:cNvSpPr txBox="1"/>
          <p:nvPr/>
        </p:nvSpPr>
        <p:spPr>
          <a:xfrm>
            <a:off x="204035" y="2858188"/>
            <a:ext cx="1500672" cy="584775"/>
          </a:xfrm>
          <a:prstGeom prst="rect">
            <a:avLst/>
          </a:prstGeom>
          <a:noFill/>
        </p:spPr>
        <p:txBody>
          <a:bodyPr wrap="square" rtlCol="0">
            <a:spAutoFit/>
          </a:bodyPr>
          <a:lstStyle/>
          <a:p>
            <a:r>
              <a:rPr lang="cs-CZ" sz="1600" dirty="0" err="1"/>
              <a:t>T</a:t>
            </a:r>
            <a:r>
              <a:rPr lang="cs-CZ" sz="1600" baseline="-25000" dirty="0" err="1"/>
              <a:t>b</a:t>
            </a:r>
            <a:r>
              <a:rPr lang="cs-CZ" sz="1600" dirty="0"/>
              <a:t> = bod varu kapaliny</a:t>
            </a:r>
            <a:endParaRPr lang="en-US" sz="1600" dirty="0"/>
          </a:p>
        </p:txBody>
      </p:sp>
      <p:sp>
        <p:nvSpPr>
          <p:cNvPr id="8" name="Obdélník 7">
            <a:extLst>
              <a:ext uri="{FF2B5EF4-FFF2-40B4-BE49-F238E27FC236}">
                <a16:creationId xmlns:a16="http://schemas.microsoft.com/office/drawing/2014/main" id="{C9A969F0-4DE5-4492-B188-41FBF0F9F024}"/>
              </a:ext>
            </a:extLst>
          </p:cNvPr>
          <p:cNvSpPr/>
          <p:nvPr/>
        </p:nvSpPr>
        <p:spPr>
          <a:xfrm>
            <a:off x="344479" y="3819963"/>
            <a:ext cx="3578993" cy="400110"/>
          </a:xfrm>
          <a:prstGeom prst="rect">
            <a:avLst/>
          </a:prstGeom>
        </p:spPr>
        <p:txBody>
          <a:bodyPr wrap="none">
            <a:spAutoFit/>
          </a:bodyPr>
          <a:lstStyle/>
          <a:p>
            <a:r>
              <a:rPr lang="cs-CZ" sz="2000" b="1" i="1" dirty="0" err="1"/>
              <a:t>Clausius</a:t>
            </a:r>
            <a:r>
              <a:rPr lang="cs-CZ" sz="2000" b="1" i="1" dirty="0"/>
              <a:t> – </a:t>
            </a:r>
            <a:r>
              <a:rPr lang="cs-CZ" sz="2000" b="1" i="1" dirty="0" err="1"/>
              <a:t>Clapeyronova</a:t>
            </a:r>
            <a:r>
              <a:rPr lang="cs-CZ" sz="2000" b="1" i="1" dirty="0"/>
              <a:t> rovnice</a:t>
            </a:r>
          </a:p>
        </p:txBody>
      </p:sp>
      <p:sp>
        <p:nvSpPr>
          <p:cNvPr id="9" name="TextovéPole 8">
            <a:extLst>
              <a:ext uri="{FF2B5EF4-FFF2-40B4-BE49-F238E27FC236}">
                <a16:creationId xmlns:a16="http://schemas.microsoft.com/office/drawing/2014/main" id="{03C2826F-2F0A-4456-AC37-5F0F2458BEC5}"/>
              </a:ext>
            </a:extLst>
          </p:cNvPr>
          <p:cNvSpPr txBox="1"/>
          <p:nvPr/>
        </p:nvSpPr>
        <p:spPr>
          <a:xfrm>
            <a:off x="246728" y="4377524"/>
            <a:ext cx="5820697" cy="1446550"/>
          </a:xfrm>
          <a:prstGeom prst="rect">
            <a:avLst/>
          </a:prstGeom>
          <a:noFill/>
        </p:spPr>
        <p:txBody>
          <a:bodyPr wrap="square" rtlCol="0">
            <a:spAutoFit/>
          </a:bodyPr>
          <a:lstStyle/>
          <a:p>
            <a:r>
              <a:rPr lang="cs-CZ" sz="2000" dirty="0" err="1"/>
              <a:t>Clausius</a:t>
            </a:r>
            <a:r>
              <a:rPr lang="cs-CZ" sz="2000" dirty="0"/>
              <a:t> – </a:t>
            </a:r>
            <a:r>
              <a:rPr lang="cs-CZ" sz="2000" dirty="0" err="1"/>
              <a:t>Clapeyronova</a:t>
            </a:r>
            <a:r>
              <a:rPr lang="cs-CZ" sz="2000" dirty="0"/>
              <a:t> rovnice v diferenciálním tvaru a rovnice pro tenzi par (</a:t>
            </a:r>
            <a:r>
              <a:rPr lang="cs-CZ" sz="2000" b="1" i="1" dirty="0" err="1"/>
              <a:t>Antoineova</a:t>
            </a:r>
            <a:r>
              <a:rPr lang="cs-CZ" sz="2000" dirty="0"/>
              <a:t> nebo </a:t>
            </a:r>
            <a:r>
              <a:rPr lang="cs-CZ" sz="2000" b="1" i="1" dirty="0" err="1"/>
              <a:t>Calingaertova</a:t>
            </a:r>
            <a:r>
              <a:rPr lang="cs-CZ" sz="2000" b="1" i="1" dirty="0"/>
              <a:t> - Davisova</a:t>
            </a:r>
            <a:r>
              <a:rPr lang="cs-CZ" sz="2000" dirty="0"/>
              <a:t>).</a:t>
            </a:r>
          </a:p>
          <a:p>
            <a:endParaRPr lang="cs-CZ" sz="800" dirty="0"/>
          </a:p>
          <a:p>
            <a:pPr algn="ctr"/>
            <a:r>
              <a:rPr lang="cs-CZ" sz="2000" dirty="0"/>
              <a:t>ΔH </a:t>
            </a:r>
            <a:r>
              <a:rPr lang="cs-CZ" sz="2000" baseline="-25000" dirty="0" err="1"/>
              <a:t>výp</a:t>
            </a:r>
            <a:r>
              <a:rPr lang="cs-CZ" sz="2000" dirty="0"/>
              <a:t> = R. T</a:t>
            </a:r>
            <a:r>
              <a:rPr lang="cs-CZ" sz="2000" baseline="-25000" dirty="0"/>
              <a:t>V</a:t>
            </a:r>
            <a:r>
              <a:rPr lang="cs-CZ" sz="2000" baseline="30000" dirty="0"/>
              <a:t>2</a:t>
            </a:r>
            <a:r>
              <a:rPr lang="cs-CZ" sz="2000" dirty="0"/>
              <a:t> . </a:t>
            </a:r>
            <a:r>
              <a:rPr lang="cs-CZ" sz="2000" dirty="0" err="1"/>
              <a:t>ln</a:t>
            </a:r>
            <a:r>
              <a:rPr lang="cs-CZ" sz="2000" dirty="0"/>
              <a:t>(10) . B /(t + C)</a:t>
            </a:r>
            <a:r>
              <a:rPr lang="cs-CZ" sz="2000" baseline="30000" dirty="0"/>
              <a:t>2</a:t>
            </a:r>
            <a:endParaRPr lang="cs-CZ" sz="2000" dirty="0"/>
          </a:p>
        </p:txBody>
      </p:sp>
      <p:sp>
        <p:nvSpPr>
          <p:cNvPr id="2" name="AutoShape 2" descr="videos">
            <a:extLst>
              <a:ext uri="{FF2B5EF4-FFF2-40B4-BE49-F238E27FC236}">
                <a16:creationId xmlns:a16="http://schemas.microsoft.com/office/drawing/2014/main" id="{39138854-026E-445B-8573-ABD7E9A128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a:extLst>
              <a:ext uri="{FF2B5EF4-FFF2-40B4-BE49-F238E27FC236}">
                <a16:creationId xmlns:a16="http://schemas.microsoft.com/office/drawing/2014/main" id="{AC959F66-D4C3-48F6-8635-893E480F5A9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Grafický objekt 10">
            <a:extLst>
              <a:ext uri="{FF2B5EF4-FFF2-40B4-BE49-F238E27FC236}">
                <a16:creationId xmlns:a16="http://schemas.microsoft.com/office/drawing/2014/main" id="{68037132-6466-445A-9B4D-52DA2E0951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8967" y="4377524"/>
            <a:ext cx="2256857" cy="2315825"/>
          </a:xfrm>
          <a:prstGeom prst="rect">
            <a:avLst/>
          </a:prstGeom>
        </p:spPr>
      </p:pic>
    </p:spTree>
    <p:extLst>
      <p:ext uri="{BB962C8B-B14F-4D97-AF65-F5344CB8AC3E}">
        <p14:creationId xmlns:p14="http://schemas.microsoft.com/office/powerpoint/2010/main" val="22205070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08723" y="425477"/>
            <a:ext cx="6172200" cy="479822"/>
          </a:xfrm>
        </p:spPr>
        <p:txBody>
          <a:bodyPr>
            <a:normAutofit/>
          </a:bodyPr>
          <a:lstStyle/>
          <a:p>
            <a:r>
              <a:rPr lang="cs-CZ" sz="2000" b="1" dirty="0">
                <a:latin typeface="+mn-lt"/>
                <a:cs typeface="Arial" panose="020B0604020202020204" pitchFamily="34" charset="0"/>
              </a:rPr>
              <a:t>Příklad:     </a:t>
            </a:r>
            <a:r>
              <a:rPr lang="cs-CZ" sz="2000" i="1" dirty="0">
                <a:latin typeface="+mn-lt"/>
                <a:cs typeface="Arial" panose="020B0604020202020204" pitchFamily="34" charset="0"/>
              </a:rPr>
              <a:t>Stabilita alotropických modifikací</a:t>
            </a:r>
          </a:p>
        </p:txBody>
      </p:sp>
      <p:sp>
        <p:nvSpPr>
          <p:cNvPr id="5" name="TextovéPole 4"/>
          <p:cNvSpPr txBox="1"/>
          <p:nvPr/>
        </p:nvSpPr>
        <p:spPr>
          <a:xfrm>
            <a:off x="156457" y="1025161"/>
            <a:ext cx="8831086" cy="1569660"/>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8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8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5" y="2461036"/>
            <a:ext cx="3152020" cy="2626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31" y="2901866"/>
            <a:ext cx="3305930" cy="18788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991" y="2474119"/>
            <a:ext cx="1377039"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5391" y="5251678"/>
            <a:ext cx="8736495" cy="584775"/>
          </a:xfrm>
          <a:prstGeom prst="rect">
            <a:avLst/>
          </a:prstGeom>
          <a:noFill/>
        </p:spPr>
        <p:txBody>
          <a:bodyPr wrap="square" rtlCol="0">
            <a:spAutoFit/>
          </a:bodyPr>
          <a:lstStyle/>
          <a:p>
            <a:r>
              <a:rPr lang="cs-CZ" sz="16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09" y="1681184"/>
            <a:ext cx="1519904" cy="1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8159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63B70C8-1EA8-4950-9EBA-7E6A4C827B12}"/>
              </a:ext>
            </a:extLst>
          </p:cNvPr>
          <p:cNvPicPr>
            <a:picLocks noChangeAspect="1"/>
          </p:cNvPicPr>
          <p:nvPr/>
        </p:nvPicPr>
        <p:blipFill>
          <a:blip r:embed="rId2"/>
          <a:stretch>
            <a:fillRect/>
          </a:stretch>
        </p:blipFill>
        <p:spPr>
          <a:xfrm>
            <a:off x="6851109" y="659668"/>
            <a:ext cx="2272482" cy="1830241"/>
          </a:xfrm>
          <a:prstGeom prst="rect">
            <a:avLst/>
          </a:prstGeom>
        </p:spPr>
      </p:pic>
      <p:pic>
        <p:nvPicPr>
          <p:cNvPr id="7" name="Obrázek 6">
            <a:extLst>
              <a:ext uri="{FF2B5EF4-FFF2-40B4-BE49-F238E27FC236}">
                <a16:creationId xmlns:a16="http://schemas.microsoft.com/office/drawing/2014/main" id="{8DAAAE6B-C577-4581-8C67-45CD9E12B463}"/>
              </a:ext>
            </a:extLst>
          </p:cNvPr>
          <p:cNvPicPr>
            <a:picLocks noChangeAspect="1"/>
          </p:cNvPicPr>
          <p:nvPr/>
        </p:nvPicPr>
        <p:blipFill>
          <a:blip r:embed="rId3"/>
          <a:stretch>
            <a:fillRect/>
          </a:stretch>
        </p:blipFill>
        <p:spPr>
          <a:xfrm>
            <a:off x="3293488" y="4628352"/>
            <a:ext cx="5565528" cy="1983313"/>
          </a:xfrm>
          <a:prstGeom prst="rect">
            <a:avLst/>
          </a:prstGeom>
        </p:spPr>
      </p:pic>
      <p:sp>
        <p:nvSpPr>
          <p:cNvPr id="8" name="TextovéPole 7">
            <a:extLst>
              <a:ext uri="{FF2B5EF4-FFF2-40B4-BE49-F238E27FC236}">
                <a16:creationId xmlns:a16="http://schemas.microsoft.com/office/drawing/2014/main" id="{D780A3D5-6A9E-418B-927F-D58CC3381AE1}"/>
              </a:ext>
            </a:extLst>
          </p:cNvPr>
          <p:cNvSpPr txBox="1"/>
          <p:nvPr/>
        </p:nvSpPr>
        <p:spPr>
          <a:xfrm>
            <a:off x="2014355" y="3719292"/>
            <a:ext cx="1668662" cy="1046440"/>
          </a:xfrm>
          <a:prstGeom prst="rect">
            <a:avLst/>
          </a:prstGeom>
          <a:noFill/>
        </p:spPr>
        <p:txBody>
          <a:bodyPr wrap="none" rtlCol="0">
            <a:spAutoFit/>
          </a:bodyPr>
          <a:lstStyle/>
          <a:p>
            <a:r>
              <a:rPr lang="en-US" dirty="0" err="1"/>
              <a:t>Absolutn</a:t>
            </a:r>
            <a:r>
              <a:rPr lang="cs-CZ" dirty="0"/>
              <a:t>í</a:t>
            </a:r>
            <a:r>
              <a:rPr lang="en-US" dirty="0"/>
              <a:t> </a:t>
            </a:r>
            <a:r>
              <a:rPr lang="en-US" dirty="0" err="1"/>
              <a:t>pr</a:t>
            </a:r>
            <a:r>
              <a:rPr lang="cs-CZ" dirty="0"/>
              <a:t>á</a:t>
            </a:r>
            <a:r>
              <a:rPr lang="en-US" dirty="0" err="1"/>
              <a:t>ce</a:t>
            </a:r>
            <a:endParaRPr lang="en-US" dirty="0"/>
          </a:p>
          <a:p>
            <a:endParaRPr lang="en-US" sz="800" dirty="0"/>
          </a:p>
          <a:p>
            <a:r>
              <a:rPr lang="en-US" dirty="0" err="1"/>
              <a:t>Technick</a:t>
            </a:r>
            <a:r>
              <a:rPr lang="cs-CZ" dirty="0"/>
              <a:t>á</a:t>
            </a:r>
            <a:r>
              <a:rPr lang="en-US" dirty="0"/>
              <a:t> </a:t>
            </a:r>
            <a:r>
              <a:rPr lang="en-US" dirty="0" err="1"/>
              <a:t>pr</a:t>
            </a:r>
            <a:r>
              <a:rPr lang="cs-CZ" dirty="0"/>
              <a:t>á</a:t>
            </a:r>
            <a:r>
              <a:rPr lang="en-US" dirty="0" err="1"/>
              <a:t>ce</a:t>
            </a:r>
            <a:endParaRPr lang="cs-CZ" dirty="0"/>
          </a:p>
          <a:p>
            <a:endParaRPr lang="cs-CZ" dirty="0"/>
          </a:p>
        </p:txBody>
      </p:sp>
      <p:sp>
        <p:nvSpPr>
          <p:cNvPr id="5" name="Obdélník 4">
            <a:extLst>
              <a:ext uri="{FF2B5EF4-FFF2-40B4-BE49-F238E27FC236}">
                <a16:creationId xmlns:a16="http://schemas.microsoft.com/office/drawing/2014/main" id="{012FD3F6-159A-4A5A-9728-E0D63ACE4F3D}"/>
              </a:ext>
            </a:extLst>
          </p:cNvPr>
          <p:cNvSpPr/>
          <p:nvPr/>
        </p:nvSpPr>
        <p:spPr>
          <a:xfrm>
            <a:off x="146713" y="955911"/>
            <a:ext cx="6454112" cy="2677656"/>
          </a:xfrm>
          <a:prstGeom prst="rect">
            <a:avLst/>
          </a:prstGeom>
        </p:spPr>
        <p:txBody>
          <a:bodyPr wrap="square">
            <a:spAutoFit/>
          </a:bodyPr>
          <a:lstStyle/>
          <a:p>
            <a:pPr algn="just"/>
            <a:r>
              <a:rPr lang="cs-CZ" sz="2000" b="1" dirty="0"/>
              <a:t>Objemová práce </a:t>
            </a:r>
            <a:r>
              <a:rPr lang="cs-CZ" sz="2000" dirty="0"/>
              <a:t>= mechanická práce při níž se mění objem soustavy. Zmenšování objemu soustavy je </a:t>
            </a:r>
            <a:r>
              <a:rPr lang="cs-CZ" sz="2000" b="1" i="1" dirty="0"/>
              <a:t>komprese </a:t>
            </a:r>
            <a:r>
              <a:rPr lang="cs-CZ" sz="2000" dirty="0"/>
              <a:t>(práci koná okolí), zvětšování objemu soustavy je </a:t>
            </a:r>
            <a:r>
              <a:rPr lang="cs-CZ" sz="2000" b="1" i="1" dirty="0"/>
              <a:t>expanze</a:t>
            </a:r>
            <a:r>
              <a:rPr lang="cs-CZ" sz="2000" dirty="0"/>
              <a:t> (práci koná soustava).</a:t>
            </a:r>
            <a:endParaRPr lang="en-US" sz="2000" dirty="0"/>
          </a:p>
          <a:p>
            <a:pPr algn="just"/>
            <a:endParaRPr lang="en-US" sz="800" dirty="0"/>
          </a:p>
          <a:p>
            <a:pPr algn="just"/>
            <a:r>
              <a:rPr lang="cs-CZ" sz="2000" dirty="0"/>
              <a:t>Objemová práce </a:t>
            </a:r>
            <a:r>
              <a:rPr lang="cs-CZ" sz="2000" u="sng" dirty="0"/>
              <a:t>konaná soustavou</a:t>
            </a:r>
            <a:r>
              <a:rPr lang="cs-CZ" sz="2000" dirty="0"/>
              <a:t> při izobarickém ději je</a:t>
            </a:r>
          </a:p>
          <a:p>
            <a:pPr algn="ctr"/>
            <a:r>
              <a:rPr lang="cs-CZ" sz="2000" dirty="0"/>
              <a:t>W = -F . ∆s = -P . S . ∆s = -p . ∆V</a:t>
            </a:r>
          </a:p>
          <a:p>
            <a:pPr algn="just"/>
            <a:r>
              <a:rPr lang="cs-CZ" sz="2000" dirty="0"/>
              <a:t>(záporné znaménko definitoricky znamená, že práci koná soustava, nezávisle na tom zda jde o kompresi nebo expanzi)</a:t>
            </a:r>
          </a:p>
        </p:txBody>
      </p:sp>
      <p:pic>
        <p:nvPicPr>
          <p:cNvPr id="9" name="Picture 2" descr="Výsledek obrázku pro objemova prace">
            <a:extLst>
              <a:ext uri="{FF2B5EF4-FFF2-40B4-BE49-F238E27FC236}">
                <a16:creationId xmlns:a16="http://schemas.microsoft.com/office/drawing/2014/main" id="{DE8612B8-4615-467D-BC96-609F642B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7" y="4349436"/>
            <a:ext cx="1312520" cy="226222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8B7CD31-75C1-42A9-AAC9-DEAC6DED7475}"/>
              </a:ext>
            </a:extLst>
          </p:cNvPr>
          <p:cNvPicPr>
            <a:picLocks noChangeAspect="1"/>
          </p:cNvPicPr>
          <p:nvPr/>
        </p:nvPicPr>
        <p:blipFill>
          <a:blip r:embed="rId5"/>
          <a:stretch>
            <a:fillRect/>
          </a:stretch>
        </p:blipFill>
        <p:spPr>
          <a:xfrm>
            <a:off x="6867393" y="2676305"/>
            <a:ext cx="1991623" cy="1673131"/>
          </a:xfrm>
          <a:prstGeom prst="rect">
            <a:avLst/>
          </a:prstGeom>
        </p:spPr>
      </p:pic>
      <p:sp>
        <p:nvSpPr>
          <p:cNvPr id="11" name="Obdélník 10">
            <a:extLst>
              <a:ext uri="{FF2B5EF4-FFF2-40B4-BE49-F238E27FC236}">
                <a16:creationId xmlns:a16="http://schemas.microsoft.com/office/drawing/2014/main" id="{B91C3853-957A-44E3-9F81-590283C9CB4C}"/>
              </a:ext>
            </a:extLst>
          </p:cNvPr>
          <p:cNvSpPr/>
          <p:nvPr/>
        </p:nvSpPr>
        <p:spPr>
          <a:xfrm>
            <a:off x="146713" y="198003"/>
            <a:ext cx="2272482" cy="461665"/>
          </a:xfrm>
          <a:prstGeom prst="rect">
            <a:avLst/>
          </a:prstGeom>
        </p:spPr>
        <p:txBody>
          <a:bodyPr wrap="none">
            <a:spAutoFit/>
          </a:bodyPr>
          <a:lstStyle/>
          <a:p>
            <a:r>
              <a:rPr lang="cs-CZ" sz="2400" b="1" dirty="0"/>
              <a:t>Objemová práce</a:t>
            </a:r>
            <a:endParaRPr lang="en-US" sz="2400" dirty="0"/>
          </a:p>
        </p:txBody>
      </p:sp>
    </p:spTree>
    <p:extLst>
      <p:ext uri="{BB962C8B-B14F-4D97-AF65-F5344CB8AC3E}">
        <p14:creationId xmlns:p14="http://schemas.microsoft.com/office/powerpoint/2010/main" val="1001205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A30AF-BED2-4C0C-AE6D-6C7A8F64E19C}"/>
              </a:ext>
            </a:extLst>
          </p:cNvPr>
          <p:cNvSpPr>
            <a:spLocks noGrp="1"/>
          </p:cNvSpPr>
          <p:nvPr>
            <p:ph type="title"/>
          </p:nvPr>
        </p:nvSpPr>
        <p:spPr>
          <a:xfrm>
            <a:off x="197893" y="219881"/>
            <a:ext cx="7886700" cy="521287"/>
          </a:xfrm>
        </p:spPr>
        <p:txBody>
          <a:bodyPr>
            <a:normAutofit/>
          </a:bodyPr>
          <a:lstStyle/>
          <a:p>
            <a:r>
              <a:rPr lang="cs-CZ" sz="2400" b="1" dirty="0">
                <a:latin typeface="+mn-lt"/>
              </a:rPr>
              <a:t>Tepelný stroj</a:t>
            </a:r>
            <a:endParaRPr lang="en-US" sz="2400" b="1" dirty="0">
              <a:latin typeface="+mn-lt"/>
            </a:endParaRPr>
          </a:p>
        </p:txBody>
      </p:sp>
      <p:sp>
        <p:nvSpPr>
          <p:cNvPr id="4" name="TextovéPole 3">
            <a:extLst>
              <a:ext uri="{FF2B5EF4-FFF2-40B4-BE49-F238E27FC236}">
                <a16:creationId xmlns:a16="http://schemas.microsoft.com/office/drawing/2014/main" id="{ECC894A0-F161-40D1-B5B7-58FBCD962A5B}"/>
              </a:ext>
            </a:extLst>
          </p:cNvPr>
          <p:cNvSpPr txBox="1"/>
          <p:nvPr/>
        </p:nvSpPr>
        <p:spPr>
          <a:xfrm>
            <a:off x="197893" y="3991932"/>
            <a:ext cx="3710111" cy="646331"/>
          </a:xfrm>
          <a:prstGeom prst="rect">
            <a:avLst/>
          </a:prstGeom>
          <a:noFill/>
        </p:spPr>
        <p:txBody>
          <a:bodyPr wrap="square" rtlCol="0">
            <a:spAutoFit/>
          </a:bodyPr>
          <a:lstStyle/>
          <a:p>
            <a:r>
              <a:rPr lang="cs-CZ" dirty="0"/>
              <a:t>Účinnost tepelného stroje ve výkon stroje dělený jeho příkonem:</a:t>
            </a:r>
          </a:p>
        </p:txBody>
      </p:sp>
      <p:pic>
        <p:nvPicPr>
          <p:cNvPr id="13314" name="Picture 2" descr="Výsledek obrázku pro ucinnost tepelneho stroje">
            <a:extLst>
              <a:ext uri="{FF2B5EF4-FFF2-40B4-BE49-F238E27FC236}">
                <a16:creationId xmlns:a16="http://schemas.microsoft.com/office/drawing/2014/main" id="{D64167D1-51F9-494B-A394-C7DF6687F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99" y="4248275"/>
            <a:ext cx="2011898" cy="20756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ýsledek obrázku pro ucinnost tepelneho stroje">
            <a:extLst>
              <a:ext uri="{FF2B5EF4-FFF2-40B4-BE49-F238E27FC236}">
                <a16:creationId xmlns:a16="http://schemas.microsoft.com/office/drawing/2014/main" id="{88DFF340-9ADA-4679-AF33-B15B02D65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4" y="4167364"/>
            <a:ext cx="2661037" cy="22374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F218748-D725-4F01-A291-B626CE0E3BFB}"/>
              </a:ext>
            </a:extLst>
          </p:cNvPr>
          <p:cNvSpPr/>
          <p:nvPr/>
        </p:nvSpPr>
        <p:spPr>
          <a:xfrm>
            <a:off x="197893" y="686029"/>
            <a:ext cx="8809630" cy="3231654"/>
          </a:xfrm>
          <a:prstGeom prst="rect">
            <a:avLst/>
          </a:prstGeom>
        </p:spPr>
        <p:txBody>
          <a:bodyPr wrap="square">
            <a:spAutoFit/>
          </a:bodyPr>
          <a:lstStyle/>
          <a:p>
            <a:r>
              <a:rPr lang="en-US" sz="2000" dirty="0" err="1"/>
              <a:t>Tepelný</a:t>
            </a:r>
            <a:r>
              <a:rPr lang="en-US" sz="2000" dirty="0"/>
              <a:t> </a:t>
            </a:r>
            <a:r>
              <a:rPr lang="en-US" sz="2000" dirty="0" err="1"/>
              <a:t>stroj</a:t>
            </a:r>
            <a:r>
              <a:rPr lang="en-US" sz="2000" dirty="0"/>
              <a:t> je </a:t>
            </a:r>
            <a:r>
              <a:rPr lang="en-US" sz="2000" dirty="0" err="1"/>
              <a:t>stroj</a:t>
            </a:r>
            <a:r>
              <a:rPr lang="en-US" sz="2000" dirty="0"/>
              <a:t>, </a:t>
            </a:r>
            <a:r>
              <a:rPr lang="en-US" sz="2000" dirty="0" err="1"/>
              <a:t>který</a:t>
            </a:r>
            <a:r>
              <a:rPr lang="en-US" sz="2000" dirty="0"/>
              <a:t> </a:t>
            </a:r>
            <a:r>
              <a:rPr lang="en-US" sz="2000" dirty="0" err="1"/>
              <a:t>pracuje</a:t>
            </a:r>
            <a:r>
              <a:rPr lang="en-US" sz="2000" dirty="0"/>
              <a:t> </a:t>
            </a:r>
            <a:r>
              <a:rPr lang="en-US" sz="2000" dirty="0" err="1"/>
              <a:t>na</a:t>
            </a:r>
            <a:r>
              <a:rPr lang="en-US" sz="2000" dirty="0"/>
              <a:t> </a:t>
            </a:r>
            <a:r>
              <a:rPr lang="en-US" sz="2000" dirty="0" err="1"/>
              <a:t>základě</a:t>
            </a:r>
            <a:r>
              <a:rPr lang="en-US" sz="2000" dirty="0"/>
              <a:t> </a:t>
            </a:r>
            <a:r>
              <a:rPr lang="en-US" sz="2000" dirty="0" err="1"/>
              <a:t>prvního</a:t>
            </a:r>
            <a:r>
              <a:rPr lang="en-US" sz="2000" dirty="0"/>
              <a:t> </a:t>
            </a:r>
            <a:r>
              <a:rPr lang="en-US" sz="2000" dirty="0" err="1"/>
              <a:t>termodynamického</a:t>
            </a:r>
            <a:r>
              <a:rPr lang="en-US" sz="2000" dirty="0"/>
              <a:t> </a:t>
            </a:r>
            <a:r>
              <a:rPr lang="en-US" sz="2000" dirty="0" err="1"/>
              <a:t>zákona</a:t>
            </a:r>
            <a:r>
              <a:rPr lang="en-US" sz="2000" dirty="0"/>
              <a:t>, </a:t>
            </a:r>
            <a:r>
              <a:rPr lang="en-US" sz="2000" dirty="0" err="1"/>
              <a:t>podle</a:t>
            </a:r>
            <a:r>
              <a:rPr lang="en-US" sz="2000" dirty="0"/>
              <a:t> </a:t>
            </a:r>
            <a:r>
              <a:rPr lang="en-US" sz="2000" dirty="0" err="1"/>
              <a:t>něhož</a:t>
            </a:r>
            <a:r>
              <a:rPr lang="en-US" sz="2000" dirty="0"/>
              <a:t> je </a:t>
            </a:r>
            <a:r>
              <a:rPr lang="en-US" sz="2000" dirty="0" err="1"/>
              <a:t>možné</a:t>
            </a:r>
            <a:r>
              <a:rPr lang="en-US" sz="2000" dirty="0"/>
              <a:t> </a:t>
            </a:r>
            <a:r>
              <a:rPr lang="en-US" sz="2000" dirty="0" err="1"/>
              <a:t>vzájemně</a:t>
            </a:r>
            <a:r>
              <a:rPr lang="en-US" sz="2000" dirty="0"/>
              <a:t> </a:t>
            </a:r>
            <a:r>
              <a:rPr lang="en-US" sz="2000" dirty="0" err="1"/>
              <a:t>přeměnit</a:t>
            </a:r>
            <a:r>
              <a:rPr lang="en-US" sz="2000" dirty="0"/>
              <a:t> </a:t>
            </a:r>
            <a:r>
              <a:rPr lang="en-US" sz="2000" dirty="0" err="1"/>
              <a:t>teplo</a:t>
            </a:r>
            <a:r>
              <a:rPr lang="en-US" sz="2000" dirty="0"/>
              <a:t> </a:t>
            </a:r>
            <a:r>
              <a:rPr lang="en-US" sz="2000" dirty="0" err="1"/>
              <a:t>na</a:t>
            </a:r>
            <a:r>
              <a:rPr lang="en-US" sz="2000" dirty="0"/>
              <a:t> </a:t>
            </a:r>
            <a:r>
              <a:rPr lang="en-US" sz="2000" dirty="0" err="1"/>
              <a:t>vnitřní</a:t>
            </a:r>
            <a:r>
              <a:rPr lang="en-US" sz="2000" dirty="0"/>
              <a:t> </a:t>
            </a:r>
            <a:r>
              <a:rPr lang="en-US" sz="2000" dirty="0" err="1"/>
              <a:t>energii</a:t>
            </a:r>
            <a:r>
              <a:rPr lang="en-US" sz="2000" dirty="0"/>
              <a:t> </a:t>
            </a:r>
            <a:r>
              <a:rPr lang="en-US" sz="2000" dirty="0" err="1"/>
              <a:t>anebo</a:t>
            </a:r>
            <a:r>
              <a:rPr lang="en-US" sz="2000" dirty="0"/>
              <a:t> </a:t>
            </a:r>
            <a:r>
              <a:rPr lang="en-US" sz="2000" dirty="0" err="1"/>
              <a:t>práci</a:t>
            </a:r>
            <a:r>
              <a:rPr lang="en-US" sz="2000" dirty="0"/>
              <a:t>. </a:t>
            </a:r>
            <a:r>
              <a:rPr lang="en-US" sz="2000" dirty="0" err="1"/>
              <a:t>Tepelný</a:t>
            </a:r>
            <a:r>
              <a:rPr lang="en-US" sz="2000" dirty="0"/>
              <a:t> </a:t>
            </a:r>
            <a:r>
              <a:rPr lang="en-US" sz="2000" dirty="0" err="1"/>
              <a:t>stroj</a:t>
            </a:r>
            <a:r>
              <a:rPr lang="en-US" sz="2000" dirty="0"/>
              <a:t> </a:t>
            </a:r>
            <a:r>
              <a:rPr lang="en-US" sz="2000" dirty="0" err="1"/>
              <a:t>musí</a:t>
            </a:r>
            <a:r>
              <a:rPr lang="en-US" sz="2000" dirty="0"/>
              <a:t> </a:t>
            </a:r>
            <a:r>
              <a:rPr lang="en-US" sz="2000" dirty="0" err="1"/>
              <a:t>zároveň</a:t>
            </a:r>
            <a:r>
              <a:rPr lang="en-US" sz="2000" dirty="0"/>
              <a:t> </a:t>
            </a:r>
            <a:r>
              <a:rPr lang="en-US" sz="2000" dirty="0" err="1"/>
              <a:t>respektovat</a:t>
            </a:r>
            <a:r>
              <a:rPr lang="en-US" sz="2000" dirty="0"/>
              <a:t> </a:t>
            </a:r>
            <a:r>
              <a:rPr lang="en-US" sz="2000" dirty="0" err="1"/>
              <a:t>druhý</a:t>
            </a:r>
            <a:r>
              <a:rPr lang="en-US" sz="2000" dirty="0"/>
              <a:t> </a:t>
            </a:r>
            <a:r>
              <a:rPr lang="en-US" sz="2000" dirty="0" err="1"/>
              <a:t>termodynamický</a:t>
            </a:r>
            <a:r>
              <a:rPr lang="en-US" sz="2000" dirty="0"/>
              <a:t> </a:t>
            </a:r>
            <a:r>
              <a:rPr lang="en-US" sz="2000" dirty="0" err="1"/>
              <a:t>zákon</a:t>
            </a:r>
            <a:r>
              <a:rPr lang="en-US" sz="2000" dirty="0"/>
              <a:t>, </a:t>
            </a:r>
            <a:r>
              <a:rPr lang="en-US" sz="2000" dirty="0" err="1"/>
              <a:t>podle</a:t>
            </a:r>
            <a:r>
              <a:rPr lang="en-US" sz="2000" dirty="0"/>
              <a:t> </a:t>
            </a:r>
            <a:r>
              <a:rPr lang="en-US" sz="2000" dirty="0" err="1"/>
              <a:t>kterého</a:t>
            </a:r>
            <a:r>
              <a:rPr lang="en-US" sz="2000" dirty="0"/>
              <a:t> </a:t>
            </a:r>
            <a:r>
              <a:rPr lang="en-US" sz="2000" dirty="0" err="1"/>
              <a:t>není</a:t>
            </a:r>
            <a:r>
              <a:rPr lang="en-US" sz="2000" dirty="0"/>
              <a:t> </a:t>
            </a:r>
            <a:r>
              <a:rPr lang="en-US" sz="2000" dirty="0" err="1"/>
              <a:t>možné</a:t>
            </a:r>
            <a:r>
              <a:rPr lang="en-US" sz="2000" dirty="0"/>
              <a:t> </a:t>
            </a:r>
            <a:r>
              <a:rPr lang="en-US" sz="2000" dirty="0" err="1"/>
              <a:t>vykonávat</a:t>
            </a:r>
            <a:r>
              <a:rPr lang="en-US" sz="2000" dirty="0"/>
              <a:t> </a:t>
            </a:r>
            <a:r>
              <a:rPr lang="en-US" sz="2000" dirty="0" err="1"/>
              <a:t>přeměnu</a:t>
            </a:r>
            <a:r>
              <a:rPr lang="en-US" sz="2000" dirty="0"/>
              <a:t> </a:t>
            </a:r>
            <a:r>
              <a:rPr lang="en-US" sz="2000" dirty="0" err="1"/>
              <a:t>energií</a:t>
            </a:r>
            <a:r>
              <a:rPr lang="en-US" sz="2000" dirty="0"/>
              <a:t> </a:t>
            </a:r>
            <a:r>
              <a:rPr lang="en-US" sz="2000" dirty="0" err="1"/>
              <a:t>úplně</a:t>
            </a:r>
            <a:r>
              <a:rPr lang="en-US" sz="2000" dirty="0"/>
              <a:t>.</a:t>
            </a:r>
            <a:endParaRPr lang="cs-CZ" sz="2000" dirty="0"/>
          </a:p>
          <a:p>
            <a:endParaRPr lang="cs-CZ" sz="800" dirty="0"/>
          </a:p>
          <a:p>
            <a:r>
              <a:rPr lang="en-US" b="1" dirty="0" err="1"/>
              <a:t>tepelné</a:t>
            </a:r>
            <a:r>
              <a:rPr lang="en-US" b="1" dirty="0"/>
              <a:t> </a:t>
            </a:r>
            <a:r>
              <a:rPr lang="en-US" b="1" dirty="0" err="1"/>
              <a:t>motory</a:t>
            </a:r>
            <a:r>
              <a:rPr lang="cs-CZ" b="1" dirty="0"/>
              <a:t>: </a:t>
            </a:r>
            <a:r>
              <a:rPr lang="en-US" dirty="0" err="1"/>
              <a:t>teplo</a:t>
            </a:r>
            <a:r>
              <a:rPr lang="en-US" dirty="0"/>
              <a:t> </a:t>
            </a:r>
            <a:r>
              <a:rPr lang="en-US" dirty="0" err="1"/>
              <a:t>dodávané</a:t>
            </a:r>
            <a:r>
              <a:rPr lang="en-US" dirty="0"/>
              <a:t> ze </a:t>
            </a:r>
            <a:r>
              <a:rPr lang="en-US" dirty="0" err="1"/>
              <a:t>zásobníku</a:t>
            </a:r>
            <a:r>
              <a:rPr lang="en-US" dirty="0"/>
              <a:t> s </a:t>
            </a:r>
            <a:r>
              <a:rPr lang="en-US" dirty="0" err="1"/>
              <a:t>vyšší</a:t>
            </a:r>
            <a:r>
              <a:rPr lang="en-US" dirty="0"/>
              <a:t> </a:t>
            </a:r>
            <a:r>
              <a:rPr lang="en-US" dirty="0" err="1"/>
              <a:t>teplotou</a:t>
            </a:r>
            <a:r>
              <a:rPr lang="en-US" dirty="0"/>
              <a:t> se </a:t>
            </a:r>
            <a:r>
              <a:rPr lang="en-US" dirty="0" err="1"/>
              <a:t>přeměňuje</a:t>
            </a:r>
            <a:r>
              <a:rPr lang="en-US" dirty="0"/>
              <a:t> </a:t>
            </a:r>
            <a:r>
              <a:rPr lang="en-US" dirty="0" err="1"/>
              <a:t>na</a:t>
            </a:r>
            <a:r>
              <a:rPr lang="en-US" dirty="0"/>
              <a:t> </a:t>
            </a:r>
            <a:r>
              <a:rPr lang="en-US" dirty="0" err="1"/>
              <a:t>práci</a:t>
            </a:r>
            <a:r>
              <a:rPr lang="en-US" dirty="0"/>
              <a:t> </a:t>
            </a:r>
            <a:r>
              <a:rPr lang="en-US" dirty="0" err="1"/>
              <a:t>při</a:t>
            </a:r>
            <a:r>
              <a:rPr lang="en-US" dirty="0"/>
              <a:t> </a:t>
            </a:r>
            <a:r>
              <a:rPr lang="en-US" dirty="0" err="1"/>
              <a:t>vzniku</a:t>
            </a:r>
            <a:r>
              <a:rPr lang="en-US" dirty="0"/>
              <a:t> </a:t>
            </a:r>
            <a:r>
              <a:rPr lang="en-US" dirty="0" err="1"/>
              <a:t>zůstatkového</a:t>
            </a:r>
            <a:r>
              <a:rPr lang="en-US" dirty="0"/>
              <a:t> </a:t>
            </a:r>
            <a:r>
              <a:rPr lang="en-US" dirty="0" err="1"/>
              <a:t>tepla</a:t>
            </a:r>
            <a:r>
              <a:rPr lang="en-US" dirty="0"/>
              <a:t>, </a:t>
            </a:r>
            <a:r>
              <a:rPr lang="en-US" dirty="0" err="1"/>
              <a:t>které</a:t>
            </a:r>
            <a:r>
              <a:rPr lang="en-US" dirty="0"/>
              <a:t> je </a:t>
            </a:r>
            <a:r>
              <a:rPr lang="en-US" dirty="0" err="1"/>
              <a:t>potřeba</a:t>
            </a:r>
            <a:r>
              <a:rPr lang="en-US" dirty="0"/>
              <a:t> </a:t>
            </a:r>
            <a:r>
              <a:rPr lang="en-US" dirty="0" err="1"/>
              <a:t>dovést</a:t>
            </a:r>
            <a:r>
              <a:rPr lang="en-US" dirty="0"/>
              <a:t> do </a:t>
            </a:r>
            <a:r>
              <a:rPr lang="en-US" dirty="0" err="1"/>
              <a:t>zásobníku</a:t>
            </a:r>
            <a:r>
              <a:rPr lang="en-US" dirty="0"/>
              <a:t> s </a:t>
            </a:r>
            <a:r>
              <a:rPr lang="en-US" dirty="0" err="1"/>
              <a:t>nižší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ve</a:t>
            </a:r>
            <a:r>
              <a:rPr lang="en-US" dirty="0"/>
              <a:t> </a:t>
            </a:r>
            <a:r>
              <a:rPr lang="en-US" dirty="0" err="1"/>
              <a:t>směru</a:t>
            </a:r>
            <a:r>
              <a:rPr lang="en-US" dirty="0"/>
              <a:t> </a:t>
            </a:r>
            <a:r>
              <a:rPr lang="en-US" dirty="0" err="1"/>
              <a:t>hodinových</a:t>
            </a:r>
            <a:r>
              <a:rPr lang="en-US" dirty="0"/>
              <a:t> </a:t>
            </a:r>
            <a:r>
              <a:rPr lang="en-US" dirty="0" err="1"/>
              <a:t>ručiček</a:t>
            </a:r>
            <a:r>
              <a:rPr lang="en-US" dirty="0"/>
              <a:t>.</a:t>
            </a:r>
          </a:p>
          <a:p>
            <a:endParaRPr lang="en-US" sz="800" dirty="0"/>
          </a:p>
          <a:p>
            <a:r>
              <a:rPr lang="en-US" b="1" dirty="0" err="1"/>
              <a:t>chladicí</a:t>
            </a:r>
            <a:r>
              <a:rPr lang="en-US" b="1" dirty="0"/>
              <a:t> </a:t>
            </a:r>
            <a:r>
              <a:rPr lang="en-US" b="1" dirty="0" err="1"/>
              <a:t>stroje</a:t>
            </a:r>
            <a:r>
              <a:rPr lang="en-US" b="1" dirty="0"/>
              <a:t> </a:t>
            </a:r>
            <a:r>
              <a:rPr lang="en-US" dirty="0" err="1"/>
              <a:t>nebo</a:t>
            </a:r>
            <a:r>
              <a:rPr lang="en-US" dirty="0"/>
              <a:t> </a:t>
            </a:r>
            <a:r>
              <a:rPr lang="en-US" b="1" dirty="0" err="1"/>
              <a:t>tepelná</a:t>
            </a:r>
            <a:r>
              <a:rPr lang="en-US" b="1" dirty="0"/>
              <a:t> </a:t>
            </a:r>
            <a:r>
              <a:rPr lang="en-US" b="1" dirty="0" err="1"/>
              <a:t>čerpadla</a:t>
            </a:r>
            <a:r>
              <a:rPr lang="cs-CZ" dirty="0"/>
              <a:t>:</a:t>
            </a:r>
            <a:r>
              <a:rPr lang="en-US" dirty="0"/>
              <a:t> </a:t>
            </a:r>
            <a:r>
              <a:rPr lang="en-US" dirty="0" err="1"/>
              <a:t>přivedená</a:t>
            </a:r>
            <a:r>
              <a:rPr lang="en-US" dirty="0"/>
              <a:t> </a:t>
            </a:r>
            <a:r>
              <a:rPr lang="en-US" dirty="0" err="1"/>
              <a:t>mechanická</a:t>
            </a:r>
            <a:r>
              <a:rPr lang="en-US" dirty="0"/>
              <a:t> </a:t>
            </a:r>
            <a:r>
              <a:rPr lang="en-US" dirty="0" err="1"/>
              <a:t>práce</a:t>
            </a:r>
            <a:r>
              <a:rPr lang="en-US" dirty="0"/>
              <a:t> se </a:t>
            </a:r>
            <a:r>
              <a:rPr lang="en-US" dirty="0" err="1"/>
              <a:t>spotřebovává</a:t>
            </a:r>
            <a:r>
              <a:rPr lang="en-US" dirty="0"/>
              <a:t> </a:t>
            </a:r>
            <a:r>
              <a:rPr lang="en-US" dirty="0" err="1"/>
              <a:t>na</a:t>
            </a:r>
            <a:r>
              <a:rPr lang="en-US" dirty="0"/>
              <a:t> </a:t>
            </a:r>
            <a:r>
              <a:rPr lang="en-US" dirty="0" err="1"/>
              <a:t>přenos</a:t>
            </a:r>
            <a:r>
              <a:rPr lang="en-US" dirty="0"/>
              <a:t> </a:t>
            </a:r>
            <a:r>
              <a:rPr lang="en-US" dirty="0" err="1"/>
              <a:t>tepla</a:t>
            </a:r>
            <a:r>
              <a:rPr lang="en-US" dirty="0"/>
              <a:t> ze </a:t>
            </a:r>
            <a:r>
              <a:rPr lang="en-US" dirty="0" err="1"/>
              <a:t>zásobníku</a:t>
            </a:r>
            <a:r>
              <a:rPr lang="en-US" dirty="0"/>
              <a:t> s </a:t>
            </a:r>
            <a:r>
              <a:rPr lang="en-US" dirty="0" err="1"/>
              <a:t>nižší</a:t>
            </a:r>
            <a:r>
              <a:rPr lang="en-US" dirty="0"/>
              <a:t> </a:t>
            </a:r>
            <a:r>
              <a:rPr lang="en-US" dirty="0" err="1"/>
              <a:t>teplotou</a:t>
            </a:r>
            <a:r>
              <a:rPr lang="en-US" dirty="0"/>
              <a:t> do </a:t>
            </a:r>
            <a:r>
              <a:rPr lang="en-US" dirty="0" err="1"/>
              <a:t>zásobníku</a:t>
            </a:r>
            <a:r>
              <a:rPr lang="en-US" dirty="0"/>
              <a:t> s </a:t>
            </a:r>
            <a:r>
              <a:rPr lang="en-US" dirty="0" err="1"/>
              <a:t>vyšší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proti</a:t>
            </a:r>
            <a:r>
              <a:rPr lang="en-US" dirty="0"/>
              <a:t> </a:t>
            </a:r>
            <a:r>
              <a:rPr lang="en-US" dirty="0" err="1"/>
              <a:t>směru</a:t>
            </a:r>
            <a:r>
              <a:rPr lang="en-US" dirty="0"/>
              <a:t> </a:t>
            </a:r>
            <a:r>
              <a:rPr lang="en-US" dirty="0" err="1"/>
              <a:t>hodinových</a:t>
            </a:r>
            <a:r>
              <a:rPr lang="en-US" dirty="0"/>
              <a:t> </a:t>
            </a:r>
            <a:r>
              <a:rPr lang="en-US" dirty="0" err="1"/>
              <a:t>ručiček</a:t>
            </a:r>
            <a:r>
              <a:rPr lang="en-US" dirty="0"/>
              <a:t>.</a:t>
            </a:r>
          </a:p>
        </p:txBody>
      </p:sp>
      <p:sp>
        <p:nvSpPr>
          <p:cNvPr id="7" name="Obdélník 6">
            <a:extLst>
              <a:ext uri="{FF2B5EF4-FFF2-40B4-BE49-F238E27FC236}">
                <a16:creationId xmlns:a16="http://schemas.microsoft.com/office/drawing/2014/main" id="{BA76974F-109E-48D7-8F2F-D6EC1F591440}"/>
              </a:ext>
            </a:extLst>
          </p:cNvPr>
          <p:cNvSpPr/>
          <p:nvPr/>
        </p:nvSpPr>
        <p:spPr>
          <a:xfrm>
            <a:off x="233509" y="5437725"/>
            <a:ext cx="3472138" cy="1077218"/>
          </a:xfrm>
          <a:prstGeom prst="rect">
            <a:avLst/>
          </a:prstGeom>
        </p:spPr>
        <p:txBody>
          <a:bodyPr wrap="square">
            <a:spAutoFit/>
          </a:bodyPr>
          <a:lstStyle/>
          <a:p>
            <a:r>
              <a:rPr lang="cs-CZ" sz="1600" b="1" dirty="0"/>
              <a:t>Cyklus tepelného stroje</a:t>
            </a:r>
            <a:r>
              <a:rPr lang="cs-CZ" sz="1600" dirty="0"/>
              <a:t>: stroj odebere teplo teplejšímu zásobníku. Část tohoto tepla se přemění na práci, zbytek se předá chladnějšímu zásobníku. </a:t>
            </a:r>
            <a:endParaRPr lang="en-US" sz="1600" dirty="0"/>
          </a:p>
        </p:txBody>
      </p:sp>
      <p:pic>
        <p:nvPicPr>
          <p:cNvPr id="9" name="Obrázek 8">
            <a:extLst>
              <a:ext uri="{FF2B5EF4-FFF2-40B4-BE49-F238E27FC236}">
                <a16:creationId xmlns:a16="http://schemas.microsoft.com/office/drawing/2014/main" id="{EA62F143-24C6-40E7-891B-3733088A05B7}"/>
              </a:ext>
            </a:extLst>
          </p:cNvPr>
          <p:cNvPicPr>
            <a:picLocks noChangeAspect="1"/>
          </p:cNvPicPr>
          <p:nvPr/>
        </p:nvPicPr>
        <p:blipFill>
          <a:blip r:embed="rId4"/>
          <a:stretch>
            <a:fillRect/>
          </a:stretch>
        </p:blipFill>
        <p:spPr>
          <a:xfrm>
            <a:off x="1096704" y="4734795"/>
            <a:ext cx="1667595" cy="606398"/>
          </a:xfrm>
          <a:prstGeom prst="rect">
            <a:avLst/>
          </a:prstGeom>
        </p:spPr>
      </p:pic>
    </p:spTree>
    <p:extLst>
      <p:ext uri="{BB962C8B-B14F-4D97-AF65-F5344CB8AC3E}">
        <p14:creationId xmlns:p14="http://schemas.microsoft.com/office/powerpoint/2010/main" val="1596090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B5BCA95-8EF0-4511-AD15-754ABB6D02F4}"/>
              </a:ext>
            </a:extLst>
          </p:cNvPr>
          <p:cNvSpPr>
            <a:spLocks noGrp="1"/>
          </p:cNvSpPr>
          <p:nvPr>
            <p:ph type="title"/>
          </p:nvPr>
        </p:nvSpPr>
        <p:spPr>
          <a:xfrm>
            <a:off x="195518" y="305974"/>
            <a:ext cx="7886700" cy="401720"/>
          </a:xfrm>
        </p:spPr>
        <p:txBody>
          <a:bodyPr>
            <a:noAutofit/>
          </a:bodyPr>
          <a:lstStyle/>
          <a:p>
            <a:r>
              <a:rPr lang="cs-CZ" sz="2400" b="1" dirty="0">
                <a:latin typeface="+mn-lt"/>
              </a:rPr>
              <a:t>I. věta termodynamiky  a kruhový děj</a:t>
            </a:r>
            <a:endParaRPr lang="en-US" sz="2400" b="1" dirty="0">
              <a:latin typeface="+mn-lt"/>
            </a:endParaRPr>
          </a:p>
        </p:txBody>
      </p:sp>
      <p:pic>
        <p:nvPicPr>
          <p:cNvPr id="6" name="Obrázek 5">
            <a:extLst>
              <a:ext uri="{FF2B5EF4-FFF2-40B4-BE49-F238E27FC236}">
                <a16:creationId xmlns:a16="http://schemas.microsoft.com/office/drawing/2014/main" id="{9DD82C67-C7F4-4DFF-934C-F1EDDB3179C6}"/>
              </a:ext>
            </a:extLst>
          </p:cNvPr>
          <p:cNvPicPr>
            <a:picLocks noChangeAspect="1"/>
          </p:cNvPicPr>
          <p:nvPr/>
        </p:nvPicPr>
        <p:blipFill>
          <a:blip r:embed="rId2"/>
          <a:stretch>
            <a:fillRect/>
          </a:stretch>
        </p:blipFill>
        <p:spPr>
          <a:xfrm>
            <a:off x="6406160" y="707694"/>
            <a:ext cx="2542322" cy="3320765"/>
          </a:xfrm>
          <a:prstGeom prst="rect">
            <a:avLst/>
          </a:prstGeom>
        </p:spPr>
      </p:pic>
      <p:sp>
        <p:nvSpPr>
          <p:cNvPr id="7" name="Obdélník 6">
            <a:extLst>
              <a:ext uri="{FF2B5EF4-FFF2-40B4-BE49-F238E27FC236}">
                <a16:creationId xmlns:a16="http://schemas.microsoft.com/office/drawing/2014/main" id="{A72DC0FF-458C-443F-9489-4DBB180EC11F}"/>
              </a:ext>
            </a:extLst>
          </p:cNvPr>
          <p:cNvSpPr/>
          <p:nvPr/>
        </p:nvSpPr>
        <p:spPr>
          <a:xfrm>
            <a:off x="195518" y="1145844"/>
            <a:ext cx="5935739" cy="5324535"/>
          </a:xfrm>
          <a:prstGeom prst="rect">
            <a:avLst/>
          </a:prstGeom>
        </p:spPr>
        <p:txBody>
          <a:bodyPr wrap="square">
            <a:spAutoFit/>
          </a:bodyPr>
          <a:lstStyle/>
          <a:p>
            <a:pPr algn="just"/>
            <a:r>
              <a:rPr lang="en-US" sz="2000" b="1" dirty="0" err="1"/>
              <a:t>Kruhovým</a:t>
            </a:r>
            <a:r>
              <a:rPr lang="en-US" sz="2000" b="1" dirty="0"/>
              <a:t> (</a:t>
            </a:r>
            <a:r>
              <a:rPr lang="en-US" sz="2000" b="1" dirty="0" err="1"/>
              <a:t>cyklickým</a:t>
            </a:r>
            <a:r>
              <a:rPr lang="en-US" sz="2000" b="1" dirty="0"/>
              <a:t>) </a:t>
            </a:r>
            <a:r>
              <a:rPr lang="cs-CZ" sz="2000" b="1" dirty="0"/>
              <a:t>dějem </a:t>
            </a:r>
            <a:r>
              <a:rPr lang="en-US" sz="2000" dirty="0" err="1"/>
              <a:t>nazýváme</a:t>
            </a:r>
            <a:r>
              <a:rPr lang="en-US" sz="2000" dirty="0"/>
              <a:t> </a:t>
            </a:r>
            <a:r>
              <a:rPr lang="en-US" sz="2000" dirty="0" err="1"/>
              <a:t>takový</a:t>
            </a:r>
            <a:r>
              <a:rPr lang="en-US" sz="2000" dirty="0"/>
              <a:t> d</a:t>
            </a:r>
            <a:r>
              <a:rPr lang="cs-CZ" sz="2000" dirty="0"/>
              <a:t>ě</a:t>
            </a:r>
            <a:r>
              <a:rPr lang="en-US" sz="2000" dirty="0"/>
              <a:t>j, p</a:t>
            </a:r>
            <a:r>
              <a:rPr lang="cs-CZ" sz="2000" dirty="0" err="1"/>
              <a:t>ři</a:t>
            </a:r>
            <a:r>
              <a:rPr lang="en-US" sz="2000" dirty="0"/>
              <a:t> </a:t>
            </a:r>
            <a:r>
              <a:rPr lang="en-US" sz="2000" dirty="0" err="1"/>
              <a:t>kterém</a:t>
            </a:r>
            <a:r>
              <a:rPr lang="en-US" sz="2000" dirty="0"/>
              <a:t> je </a:t>
            </a:r>
            <a:r>
              <a:rPr lang="en-US" sz="2000" dirty="0" err="1"/>
              <a:t>kone</a:t>
            </a:r>
            <a:r>
              <a:rPr lang="cs-CZ" sz="2000" dirty="0"/>
              <a:t>č</a:t>
            </a:r>
            <a:r>
              <a:rPr lang="en-US" sz="2000" dirty="0" err="1"/>
              <a:t>ný</a:t>
            </a:r>
            <a:r>
              <a:rPr lang="en-US" sz="2000" dirty="0"/>
              <a:t> </a:t>
            </a:r>
            <a:r>
              <a:rPr lang="en-US" sz="2000" dirty="0" err="1"/>
              <a:t>stav</a:t>
            </a:r>
            <a:r>
              <a:rPr lang="en-US" sz="2000" dirty="0"/>
              <a:t> </a:t>
            </a:r>
            <a:r>
              <a:rPr lang="en-US" sz="2000" dirty="0" err="1"/>
              <a:t>systému</a:t>
            </a:r>
            <a:r>
              <a:rPr lang="en-US" sz="2000" dirty="0"/>
              <a:t> </a:t>
            </a:r>
            <a:r>
              <a:rPr lang="en-US" sz="2000" dirty="0" err="1"/>
              <a:t>totožný</a:t>
            </a:r>
            <a:r>
              <a:rPr lang="en-US" sz="2000" dirty="0"/>
              <a:t> s </a:t>
            </a:r>
            <a:r>
              <a:rPr lang="en-US" sz="2000" dirty="0" err="1"/>
              <a:t>výchozím</a:t>
            </a:r>
            <a:r>
              <a:rPr lang="en-US" sz="2000" dirty="0"/>
              <a:t>. </a:t>
            </a:r>
            <a:r>
              <a:rPr lang="en-US" sz="2000" dirty="0" err="1"/>
              <a:t>Zm</a:t>
            </a:r>
            <a:r>
              <a:rPr lang="cs-CZ" sz="2000" dirty="0"/>
              <a:t>ě</a:t>
            </a:r>
            <a:r>
              <a:rPr lang="en-US" sz="2000" dirty="0" err="1"/>
              <a:t>ny</a:t>
            </a:r>
            <a:r>
              <a:rPr lang="en-US" sz="2000" dirty="0"/>
              <a:t> </a:t>
            </a:r>
            <a:r>
              <a:rPr lang="cs-CZ" sz="2000" b="1" dirty="0" err="1"/>
              <a:t>stavov</a:t>
            </a:r>
            <a:r>
              <a:rPr lang="en-US" sz="2000" b="1" dirty="0" err="1"/>
              <a:t>ých</a:t>
            </a:r>
            <a:r>
              <a:rPr lang="en-US" sz="2000" b="1" dirty="0"/>
              <a:t> </a:t>
            </a:r>
            <a:r>
              <a:rPr lang="en-US" sz="2000" b="1" dirty="0" err="1"/>
              <a:t>veli</a:t>
            </a:r>
            <a:r>
              <a:rPr lang="cs-CZ" sz="2000" b="1" dirty="0"/>
              <a:t>či</a:t>
            </a:r>
            <a:r>
              <a:rPr lang="en-US" sz="2000" b="1" dirty="0"/>
              <a:t>n </a:t>
            </a:r>
            <a:r>
              <a:rPr lang="en-US" sz="2000" dirty="0" err="1"/>
              <a:t>jsou</a:t>
            </a:r>
            <a:r>
              <a:rPr lang="en-US" sz="2000" dirty="0"/>
              <a:t> p</a:t>
            </a:r>
            <a:r>
              <a:rPr lang="cs-CZ" sz="2000" dirty="0"/>
              <a:t>ř</a:t>
            </a:r>
            <a:r>
              <a:rPr lang="en-US" sz="2000" dirty="0" err="1"/>
              <a:t>i</a:t>
            </a:r>
            <a:r>
              <a:rPr lang="en-US" sz="2000" dirty="0"/>
              <a:t> </a:t>
            </a:r>
            <a:r>
              <a:rPr lang="en-US" sz="2000" dirty="0" err="1"/>
              <a:t>kruhovém</a:t>
            </a:r>
            <a:r>
              <a:rPr lang="en-US" sz="2000" dirty="0"/>
              <a:t> d</a:t>
            </a:r>
            <a:r>
              <a:rPr lang="cs-CZ" sz="2000" dirty="0"/>
              <a:t>ě</a:t>
            </a:r>
            <a:r>
              <a:rPr lang="en-US" sz="2000" dirty="0"/>
              <a:t>ji </a:t>
            </a:r>
            <a:r>
              <a:rPr lang="en-US" sz="2000" dirty="0" err="1"/>
              <a:t>nulové</a:t>
            </a:r>
            <a:r>
              <a:rPr lang="en-US" sz="2000" dirty="0"/>
              <a:t>.</a:t>
            </a:r>
            <a:r>
              <a:rPr lang="cs-CZ" sz="2000" dirty="0"/>
              <a:t> </a:t>
            </a:r>
            <a:r>
              <a:rPr lang="en-US" sz="2000" b="1" dirty="0" err="1"/>
              <a:t>Teplo</a:t>
            </a:r>
            <a:r>
              <a:rPr lang="en-US" sz="2000" dirty="0"/>
              <a:t> a </a:t>
            </a:r>
            <a:r>
              <a:rPr lang="en-US" sz="2000" b="1" dirty="0" err="1"/>
              <a:t>práce</a:t>
            </a:r>
            <a:r>
              <a:rPr lang="en-US" sz="2000" b="1" dirty="0"/>
              <a:t> </a:t>
            </a:r>
            <a:r>
              <a:rPr lang="en-US" sz="2000" dirty="0" err="1"/>
              <a:t>nejsou</a:t>
            </a:r>
            <a:r>
              <a:rPr lang="en-US" sz="2000" dirty="0"/>
              <a:t> </a:t>
            </a:r>
            <a:r>
              <a:rPr lang="cs-CZ" sz="2000" dirty="0" err="1"/>
              <a:t>stavov</a:t>
            </a:r>
            <a:r>
              <a:rPr lang="en-US" sz="2000" dirty="0" err="1"/>
              <a:t>ými</a:t>
            </a:r>
            <a:r>
              <a:rPr lang="en-US" sz="2000" dirty="0"/>
              <a:t> </a:t>
            </a:r>
            <a:r>
              <a:rPr lang="en-US" sz="2000" dirty="0" err="1"/>
              <a:t>veli</a:t>
            </a:r>
            <a:r>
              <a:rPr lang="cs-CZ" sz="2000" dirty="0"/>
              <a:t>č</a:t>
            </a:r>
            <a:r>
              <a:rPr lang="en-US" sz="2000" dirty="0" err="1"/>
              <a:t>inami</a:t>
            </a:r>
            <a:r>
              <a:rPr lang="en-US" sz="2000" dirty="0"/>
              <a:t> a proto </a:t>
            </a:r>
            <a:r>
              <a:rPr lang="en-US" sz="2000" dirty="0" err="1"/>
              <a:t>nejsou</a:t>
            </a:r>
            <a:r>
              <a:rPr lang="en-US" sz="2000" dirty="0"/>
              <a:t> p</a:t>
            </a:r>
            <a:r>
              <a:rPr lang="cs-CZ" sz="2000" dirty="0"/>
              <a:t>ř</a:t>
            </a:r>
            <a:r>
              <a:rPr lang="en-US" sz="2000" dirty="0" err="1"/>
              <a:t>i</a:t>
            </a:r>
            <a:r>
              <a:rPr lang="en-US" sz="2000" dirty="0"/>
              <a:t> </a:t>
            </a:r>
            <a:r>
              <a:rPr lang="en-US" sz="2000" dirty="0" err="1"/>
              <a:t>kruhovém</a:t>
            </a:r>
            <a:r>
              <a:rPr lang="cs-CZ" sz="2000" dirty="0"/>
              <a:t> </a:t>
            </a:r>
            <a:r>
              <a:rPr lang="en-US" sz="2000" dirty="0"/>
              <a:t>d</a:t>
            </a:r>
            <a:r>
              <a:rPr lang="cs-CZ" sz="2000" dirty="0"/>
              <a:t>ě</a:t>
            </a:r>
            <a:r>
              <a:rPr lang="en-US" sz="2000" dirty="0"/>
              <a:t>ji </a:t>
            </a:r>
            <a:r>
              <a:rPr lang="en-US" sz="2000" dirty="0" err="1"/>
              <a:t>nulové</a:t>
            </a:r>
            <a:r>
              <a:rPr lang="en-US" sz="2000" dirty="0"/>
              <a:t>.</a:t>
            </a:r>
            <a:endParaRPr lang="cs-CZ" sz="2000" dirty="0"/>
          </a:p>
          <a:p>
            <a:pPr algn="just"/>
            <a:endParaRPr lang="cs-CZ" sz="2000" dirty="0"/>
          </a:p>
          <a:p>
            <a:pPr algn="just"/>
            <a:r>
              <a:rPr lang="cs-CZ" sz="2000" dirty="0"/>
              <a:t>Formulace </a:t>
            </a:r>
            <a:r>
              <a:rPr lang="en-US" sz="2000" dirty="0"/>
              <a:t>I. v</a:t>
            </a:r>
            <a:r>
              <a:rPr lang="cs-CZ" sz="2000" dirty="0"/>
              <a:t>ě</a:t>
            </a:r>
            <a:r>
              <a:rPr lang="en-US" sz="2000" dirty="0"/>
              <a:t>ty </a:t>
            </a:r>
            <a:r>
              <a:rPr lang="en-US" sz="2000" dirty="0" err="1"/>
              <a:t>termodynamické</a:t>
            </a:r>
            <a:r>
              <a:rPr lang="cs-CZ" sz="2000" dirty="0"/>
              <a:t>:</a:t>
            </a:r>
          </a:p>
          <a:p>
            <a:pPr algn="just"/>
            <a:r>
              <a:rPr lang="cs-CZ" sz="2000" i="1" dirty="0"/>
              <a:t>    Nelze realizovat uzavřenou a izolovanou soustavu jejíž energie by vlivem nějakého děje probíhajícího uvnitř soustavy rostla, tj. nelze vyrobit perpetuum mobile prvního druhu</a:t>
            </a:r>
            <a:r>
              <a:rPr lang="cs-CZ" sz="2000" dirty="0"/>
              <a:t>.</a:t>
            </a:r>
          </a:p>
          <a:p>
            <a:pPr algn="just"/>
            <a:endParaRPr lang="pl-PL" sz="2000" dirty="0"/>
          </a:p>
          <a:p>
            <a:pPr algn="just"/>
            <a:r>
              <a:rPr lang="en-US" sz="2000" dirty="0"/>
              <a:t>Z I. v</a:t>
            </a:r>
            <a:r>
              <a:rPr lang="cs-CZ" sz="2000" dirty="0"/>
              <a:t>ě</a:t>
            </a:r>
            <a:r>
              <a:rPr lang="en-US" sz="2000" dirty="0"/>
              <a:t>ty </a:t>
            </a:r>
            <a:r>
              <a:rPr lang="en-US" sz="2000" dirty="0" err="1"/>
              <a:t>termodynamické</a:t>
            </a:r>
            <a:r>
              <a:rPr lang="en-US" sz="2000" dirty="0"/>
              <a:t> </a:t>
            </a:r>
            <a:r>
              <a:rPr lang="en-US" sz="2000" dirty="0" err="1"/>
              <a:t>plyne</a:t>
            </a:r>
            <a:r>
              <a:rPr lang="en-US" sz="2000" dirty="0"/>
              <a:t> nemo</a:t>
            </a:r>
            <a:r>
              <a:rPr lang="cs-CZ" sz="2000" dirty="0"/>
              <a:t>ž</a:t>
            </a:r>
            <a:r>
              <a:rPr lang="en-US" sz="2000" dirty="0" err="1"/>
              <a:t>nost</a:t>
            </a:r>
            <a:r>
              <a:rPr lang="en-US" sz="2000" dirty="0"/>
              <a:t> </a:t>
            </a:r>
            <a:r>
              <a:rPr lang="en-US" sz="2000" dirty="0" err="1"/>
              <a:t>konstrukce</a:t>
            </a:r>
            <a:r>
              <a:rPr lang="en-US" sz="2000" dirty="0"/>
              <a:t> </a:t>
            </a:r>
            <a:r>
              <a:rPr lang="en-US" sz="2000" dirty="0" err="1"/>
              <a:t>perpetua</a:t>
            </a:r>
            <a:r>
              <a:rPr lang="en-US" sz="2000" dirty="0"/>
              <a:t> mobile </a:t>
            </a:r>
            <a:r>
              <a:rPr lang="en-US" sz="2000" dirty="0" err="1"/>
              <a:t>prvního</a:t>
            </a:r>
            <a:r>
              <a:rPr lang="cs-CZ" sz="2000" dirty="0"/>
              <a:t> </a:t>
            </a:r>
            <a:r>
              <a:rPr lang="en-US" sz="2000" dirty="0" err="1"/>
              <a:t>druhu</a:t>
            </a:r>
            <a:r>
              <a:rPr lang="en-US" sz="2000" dirty="0"/>
              <a:t>, </a:t>
            </a:r>
            <a:r>
              <a:rPr lang="en-US" sz="2000" dirty="0" err="1"/>
              <a:t>tj</a:t>
            </a:r>
            <a:r>
              <a:rPr lang="en-US" sz="2000" dirty="0"/>
              <a:t>. </a:t>
            </a:r>
            <a:r>
              <a:rPr lang="en-US" sz="2000" dirty="0" err="1"/>
              <a:t>cyklicky</a:t>
            </a:r>
            <a:r>
              <a:rPr lang="en-US" sz="2000" dirty="0"/>
              <a:t> </a:t>
            </a:r>
            <a:r>
              <a:rPr lang="en-US" sz="2000" dirty="0" err="1"/>
              <a:t>pracujícího</a:t>
            </a:r>
            <a:r>
              <a:rPr lang="en-US" sz="2000" dirty="0"/>
              <a:t> </a:t>
            </a:r>
            <a:r>
              <a:rPr lang="en-US" sz="2000" dirty="0" err="1"/>
              <a:t>stroje</a:t>
            </a:r>
            <a:r>
              <a:rPr lang="en-US" sz="2000" dirty="0"/>
              <a:t>, </a:t>
            </a:r>
            <a:r>
              <a:rPr lang="en-US" sz="2000" dirty="0" err="1"/>
              <a:t>kde</a:t>
            </a:r>
            <a:r>
              <a:rPr lang="en-US" sz="2000" dirty="0"/>
              <a:t> by </a:t>
            </a:r>
            <a:r>
              <a:rPr lang="en-US" sz="2000" dirty="0" err="1"/>
              <a:t>vykonaná</a:t>
            </a:r>
            <a:r>
              <a:rPr lang="en-US" sz="2000" dirty="0"/>
              <a:t> </a:t>
            </a:r>
            <a:r>
              <a:rPr lang="en-US" sz="2000" dirty="0" err="1"/>
              <a:t>práce</a:t>
            </a:r>
            <a:r>
              <a:rPr lang="en-US" sz="2000" dirty="0"/>
              <a:t> </a:t>
            </a:r>
            <a:r>
              <a:rPr lang="en-US" sz="2000" dirty="0" err="1"/>
              <a:t>byla</a:t>
            </a:r>
            <a:r>
              <a:rPr lang="en-US" sz="2000" dirty="0"/>
              <a:t> v</a:t>
            </a:r>
            <a:r>
              <a:rPr lang="cs-CZ" sz="2000" dirty="0"/>
              <a:t>ě</a:t>
            </a:r>
            <a:r>
              <a:rPr lang="en-US" sz="2000" dirty="0"/>
              <a:t>t</a:t>
            </a:r>
            <a:r>
              <a:rPr lang="cs-CZ" sz="2000" dirty="0"/>
              <a:t>š</a:t>
            </a:r>
            <a:r>
              <a:rPr lang="en-US" sz="2000" dirty="0"/>
              <a:t>í ne</a:t>
            </a:r>
            <a:r>
              <a:rPr lang="cs-CZ" sz="2000" dirty="0"/>
              <a:t>ž</a:t>
            </a:r>
            <a:r>
              <a:rPr lang="en-US" sz="2000" dirty="0"/>
              <a:t> p</a:t>
            </a:r>
            <a:r>
              <a:rPr lang="cs-CZ" sz="2000" dirty="0"/>
              <a:t>ř</a:t>
            </a:r>
            <a:r>
              <a:rPr lang="en-US" sz="2000" dirty="0" err="1"/>
              <a:t>ijaté</a:t>
            </a:r>
            <a:r>
              <a:rPr lang="cs-CZ" sz="2000" dirty="0"/>
              <a:t> </a:t>
            </a:r>
            <a:r>
              <a:rPr lang="en-US" sz="2000" dirty="0" err="1"/>
              <a:t>teplo</a:t>
            </a:r>
            <a:r>
              <a:rPr lang="en-US" sz="2000" dirty="0"/>
              <a:t>. Pro </a:t>
            </a:r>
            <a:r>
              <a:rPr lang="en-US" sz="2000" dirty="0" err="1"/>
              <a:t>cyklický</a:t>
            </a:r>
            <a:r>
              <a:rPr lang="en-US" sz="2000" dirty="0"/>
              <a:t> d</a:t>
            </a:r>
            <a:r>
              <a:rPr lang="cs-CZ" sz="2000" dirty="0"/>
              <a:t>ě</a:t>
            </a:r>
            <a:r>
              <a:rPr lang="en-US" sz="2000" dirty="0"/>
              <a:t>j </a:t>
            </a:r>
            <a:r>
              <a:rPr lang="en-US" sz="2000" dirty="0" err="1"/>
              <a:t>platí</a:t>
            </a:r>
            <a:r>
              <a:rPr lang="en-US" sz="2000" dirty="0"/>
              <a:t> U = 0 (po</a:t>
            </a:r>
            <a:r>
              <a:rPr lang="cs-CZ" sz="2000" dirty="0"/>
              <a:t>č</a:t>
            </a:r>
            <a:r>
              <a:rPr lang="en-US" sz="2000" dirty="0" err="1"/>
              <a:t>áte</a:t>
            </a:r>
            <a:r>
              <a:rPr lang="cs-CZ" sz="2000" dirty="0"/>
              <a:t>č</a:t>
            </a:r>
            <a:r>
              <a:rPr lang="en-US" sz="2000" dirty="0" err="1"/>
              <a:t>ní</a:t>
            </a:r>
            <a:r>
              <a:rPr lang="en-US" sz="2000" dirty="0"/>
              <a:t> a </a:t>
            </a:r>
            <a:r>
              <a:rPr lang="en-US" sz="2000" dirty="0" err="1"/>
              <a:t>koncový</a:t>
            </a:r>
            <a:r>
              <a:rPr lang="en-US" sz="2000" dirty="0"/>
              <a:t> </a:t>
            </a:r>
            <a:r>
              <a:rPr lang="en-US" sz="2000" dirty="0" err="1"/>
              <a:t>stav</a:t>
            </a:r>
            <a:r>
              <a:rPr lang="en-US" sz="2000" dirty="0"/>
              <a:t> je </a:t>
            </a:r>
            <a:r>
              <a:rPr lang="en-US" sz="2000" dirty="0" err="1"/>
              <a:t>stejný</a:t>
            </a:r>
            <a:r>
              <a:rPr lang="en-US" sz="2000" dirty="0"/>
              <a:t>), a </a:t>
            </a:r>
            <a:r>
              <a:rPr lang="en-US" sz="2000" dirty="0" err="1"/>
              <a:t>tedy</a:t>
            </a:r>
            <a:r>
              <a:rPr lang="cs-CZ" sz="2000" dirty="0"/>
              <a:t> </a:t>
            </a:r>
            <a:r>
              <a:rPr lang="pl-PL" sz="2000" dirty="0"/>
              <a:t>Q +W = 0 (cyklický děj)</a:t>
            </a:r>
            <a:endParaRPr lang="en-US" sz="2000" dirty="0"/>
          </a:p>
        </p:txBody>
      </p:sp>
    </p:spTree>
    <p:extLst>
      <p:ext uri="{BB962C8B-B14F-4D97-AF65-F5344CB8AC3E}">
        <p14:creationId xmlns:p14="http://schemas.microsoft.com/office/powerpoint/2010/main" val="10140187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CA2AE0-686F-4952-B003-5CF9D19F1163}"/>
              </a:ext>
            </a:extLst>
          </p:cNvPr>
          <p:cNvSpPr txBox="1"/>
          <p:nvPr/>
        </p:nvSpPr>
        <p:spPr>
          <a:xfrm>
            <a:off x="526774" y="2775502"/>
            <a:ext cx="223138" cy="300082"/>
          </a:xfrm>
          <a:prstGeom prst="rect">
            <a:avLst/>
          </a:prstGeom>
          <a:noFill/>
        </p:spPr>
        <p:txBody>
          <a:bodyPr wrap="none" rtlCol="0">
            <a:spAutoFit/>
          </a:bodyPr>
          <a:lstStyle/>
          <a:p>
            <a:r>
              <a:rPr lang="cs-CZ" sz="1350" dirty="0"/>
              <a:t> </a:t>
            </a:r>
            <a:endParaRPr lang="en-US" sz="1350" dirty="0"/>
          </a:p>
        </p:txBody>
      </p:sp>
      <p:sp>
        <p:nvSpPr>
          <p:cNvPr id="7" name="Obdélník 6">
            <a:extLst>
              <a:ext uri="{FF2B5EF4-FFF2-40B4-BE49-F238E27FC236}">
                <a16:creationId xmlns:a16="http://schemas.microsoft.com/office/drawing/2014/main" id="{102AC53B-EA9A-4BE7-B36F-1986451A7FA6}"/>
              </a:ext>
            </a:extLst>
          </p:cNvPr>
          <p:cNvSpPr/>
          <p:nvPr/>
        </p:nvSpPr>
        <p:spPr>
          <a:xfrm>
            <a:off x="185339" y="188619"/>
            <a:ext cx="8773322" cy="2739211"/>
          </a:xfrm>
          <a:prstGeom prst="rect">
            <a:avLst/>
          </a:prstGeom>
        </p:spPr>
        <p:txBody>
          <a:bodyPr wrap="square">
            <a:spAutoFit/>
          </a:bodyPr>
          <a:lstStyle/>
          <a:p>
            <a:pPr algn="just"/>
            <a:r>
              <a:rPr lang="en-US" sz="2400" b="1" dirty="0"/>
              <a:t>P</a:t>
            </a:r>
            <a:r>
              <a:rPr lang="cs-CZ" sz="2400" b="1" dirty="0"/>
              <a:t>ř</a:t>
            </a:r>
            <a:r>
              <a:rPr lang="en-US" sz="2400" b="1" dirty="0" err="1"/>
              <a:t>íklad</a:t>
            </a:r>
            <a:endParaRPr lang="cs-CZ" sz="2400" dirty="0"/>
          </a:p>
          <a:p>
            <a:pPr algn="just"/>
            <a:endParaRPr lang="en-US" sz="800" dirty="0"/>
          </a:p>
          <a:p>
            <a:pPr algn="just"/>
            <a:r>
              <a:rPr lang="en-US" sz="2000" dirty="0" err="1"/>
              <a:t>Nech</a:t>
            </a:r>
            <a:r>
              <a:rPr lang="cs-CZ" sz="2000" dirty="0"/>
              <a:t>ť</a:t>
            </a:r>
            <a:r>
              <a:rPr lang="en-US" sz="2000" dirty="0"/>
              <a:t> je </a:t>
            </a:r>
            <a:r>
              <a:rPr lang="en-US" sz="2000" dirty="0" err="1"/>
              <a:t>naším</a:t>
            </a:r>
            <a:r>
              <a:rPr lang="en-US" sz="2000" dirty="0"/>
              <a:t> </a:t>
            </a:r>
            <a:r>
              <a:rPr lang="en-US" sz="2000" dirty="0" err="1"/>
              <a:t>systémem</a:t>
            </a:r>
            <a:r>
              <a:rPr lang="en-US" sz="2000" dirty="0"/>
              <a:t> </a:t>
            </a:r>
            <a:r>
              <a:rPr lang="en-US" sz="2000" dirty="0" err="1"/>
              <a:t>kostka</a:t>
            </a:r>
            <a:r>
              <a:rPr lang="en-US" sz="2000" dirty="0"/>
              <a:t> </a:t>
            </a:r>
            <a:r>
              <a:rPr lang="en-US" sz="2000" dirty="0" err="1"/>
              <a:t>ledu</a:t>
            </a:r>
            <a:r>
              <a:rPr lang="en-US" sz="2000" dirty="0"/>
              <a:t> o </a:t>
            </a:r>
            <a:r>
              <a:rPr lang="en-US" sz="2000" dirty="0" err="1"/>
              <a:t>hmotnosti</a:t>
            </a:r>
            <a:r>
              <a:rPr lang="en-US" sz="2000" dirty="0"/>
              <a:t> 1 g a </a:t>
            </a:r>
            <a:r>
              <a:rPr lang="en-US" sz="2000" dirty="0" err="1"/>
              <a:t>výchozím</a:t>
            </a:r>
            <a:r>
              <a:rPr lang="en-US" sz="2000" dirty="0"/>
              <a:t> </a:t>
            </a:r>
            <a:r>
              <a:rPr lang="en-US" sz="2000" dirty="0" err="1"/>
              <a:t>stavem</a:t>
            </a:r>
            <a:r>
              <a:rPr lang="en-US" sz="2000" dirty="0"/>
              <a:t> </a:t>
            </a:r>
            <a:r>
              <a:rPr lang="en-US" sz="2000" dirty="0" err="1"/>
              <a:t>teplota</a:t>
            </a:r>
            <a:r>
              <a:rPr lang="en-US" sz="2000" dirty="0"/>
              <a:t> −10</a:t>
            </a:r>
            <a:r>
              <a:rPr lang="cs-CZ" sz="2000" dirty="0"/>
              <a:t> °C </a:t>
            </a:r>
            <a:r>
              <a:rPr lang="en-US" sz="2000" dirty="0"/>
              <a:t> a </a:t>
            </a:r>
            <a:r>
              <a:rPr lang="en-US" sz="2000" dirty="0" err="1"/>
              <a:t>tlak</a:t>
            </a:r>
            <a:r>
              <a:rPr lang="en-US" sz="2000" dirty="0"/>
              <a:t> 100 kPa. V </a:t>
            </a:r>
            <a:r>
              <a:rPr lang="en-US" sz="2000" dirty="0" err="1"/>
              <a:t>systému</a:t>
            </a:r>
            <a:r>
              <a:rPr lang="en-US" sz="2000" dirty="0"/>
              <a:t> prob</a:t>
            </a:r>
            <a:r>
              <a:rPr lang="cs-CZ" sz="2000" dirty="0"/>
              <a:t>ě</a:t>
            </a:r>
            <a:r>
              <a:rPr lang="en-US" sz="2000" dirty="0"/>
              <a:t>hl sled d</a:t>
            </a:r>
            <a:r>
              <a:rPr lang="cs-CZ" sz="2000" dirty="0"/>
              <a:t>ě</a:t>
            </a:r>
            <a:r>
              <a:rPr lang="en-US" sz="2000" dirty="0"/>
              <a:t>j</a:t>
            </a:r>
            <a:r>
              <a:rPr lang="cs-CZ" sz="2000" dirty="0"/>
              <a:t>ů</a:t>
            </a:r>
            <a:r>
              <a:rPr lang="en-US" sz="2000" dirty="0"/>
              <a:t>: </a:t>
            </a:r>
            <a:r>
              <a:rPr lang="en-US" sz="2000" dirty="0" err="1"/>
              <a:t>kostka</a:t>
            </a:r>
            <a:r>
              <a:rPr lang="en-US" sz="2000" dirty="0"/>
              <a:t> </a:t>
            </a:r>
            <a:r>
              <a:rPr lang="en-US" sz="2000" dirty="0" err="1"/>
              <a:t>byla</a:t>
            </a:r>
            <a:r>
              <a:rPr lang="en-US" sz="2000" dirty="0"/>
              <a:t> oh</a:t>
            </a:r>
            <a:r>
              <a:rPr lang="cs-CZ" sz="2000" dirty="0"/>
              <a:t>ř</a:t>
            </a:r>
            <a:r>
              <a:rPr lang="en-US" sz="2000" dirty="0" err="1"/>
              <a:t>áta</a:t>
            </a:r>
            <a:r>
              <a:rPr lang="en-US" sz="2000" dirty="0"/>
              <a:t> </a:t>
            </a:r>
            <a:r>
              <a:rPr lang="en-US" sz="2000" dirty="0" err="1"/>
              <a:t>na</a:t>
            </a:r>
            <a:r>
              <a:rPr lang="en-US" sz="2000" dirty="0"/>
              <a:t> </a:t>
            </a:r>
            <a:r>
              <a:rPr lang="en-US" sz="2000" dirty="0" err="1"/>
              <a:t>teplotu</a:t>
            </a:r>
            <a:r>
              <a:rPr lang="en-US" sz="2000" dirty="0"/>
              <a:t> 0</a:t>
            </a:r>
            <a:r>
              <a:rPr lang="cs-CZ" sz="2000" dirty="0"/>
              <a:t> °C</a:t>
            </a:r>
            <a:r>
              <a:rPr lang="en-US" sz="2000" dirty="0"/>
              <a:t>, p</a:t>
            </a:r>
            <a:r>
              <a:rPr lang="cs-CZ" sz="2000" dirty="0"/>
              <a:t>ř</a:t>
            </a:r>
            <a:r>
              <a:rPr lang="en-US" sz="2000" dirty="0" err="1"/>
              <a:t>i</a:t>
            </a:r>
            <a:r>
              <a:rPr lang="en-US" sz="2000" dirty="0"/>
              <a:t> </a:t>
            </a:r>
            <a:r>
              <a:rPr lang="en-US" sz="2000" dirty="0" err="1"/>
              <a:t>které</a:t>
            </a:r>
            <a:r>
              <a:rPr lang="en-US" sz="2000" dirty="0"/>
              <a:t> </a:t>
            </a:r>
            <a:r>
              <a:rPr lang="en-US" sz="2000" dirty="0" err="1"/>
              <a:t>roztála</a:t>
            </a:r>
            <a:r>
              <a:rPr lang="en-US" sz="2000" dirty="0"/>
              <a:t>. </a:t>
            </a:r>
            <a:r>
              <a:rPr lang="en-US" sz="2000" dirty="0" err="1"/>
              <a:t>Kapalná</a:t>
            </a:r>
            <a:r>
              <a:rPr lang="en-US" sz="2000" dirty="0"/>
              <a:t> </a:t>
            </a:r>
            <a:r>
              <a:rPr lang="en-US" sz="2000" dirty="0" err="1"/>
              <a:t>voda</a:t>
            </a:r>
            <a:r>
              <a:rPr lang="en-US" sz="2000" dirty="0"/>
              <a:t> </a:t>
            </a:r>
            <a:r>
              <a:rPr lang="en-US" sz="2000" dirty="0" err="1"/>
              <a:t>byla</a:t>
            </a:r>
            <a:r>
              <a:rPr lang="en-US" sz="2000" dirty="0"/>
              <a:t> p</a:t>
            </a:r>
            <a:r>
              <a:rPr lang="cs-CZ" sz="2000" dirty="0"/>
              <a:t>ř</a:t>
            </a:r>
            <a:r>
              <a:rPr lang="en-US" sz="2000" dirty="0" err="1"/>
              <a:t>i</a:t>
            </a:r>
            <a:r>
              <a:rPr lang="en-US" sz="2000" dirty="0"/>
              <a:t> </a:t>
            </a:r>
            <a:r>
              <a:rPr lang="en-US" sz="2000" dirty="0" err="1"/>
              <a:t>této</a:t>
            </a:r>
            <a:r>
              <a:rPr lang="en-US" sz="2000" dirty="0"/>
              <a:t> </a:t>
            </a:r>
            <a:r>
              <a:rPr lang="en-US" sz="2000" dirty="0" err="1"/>
              <a:t>teplot</a:t>
            </a:r>
            <a:r>
              <a:rPr lang="cs-CZ" sz="2000" dirty="0"/>
              <a:t>ě</a:t>
            </a:r>
            <a:r>
              <a:rPr lang="en-US" sz="2000" dirty="0"/>
              <a:t> </a:t>
            </a:r>
            <a:r>
              <a:rPr lang="en-US" sz="2000" dirty="0" err="1"/>
              <a:t>elektrolyzována</a:t>
            </a:r>
            <a:r>
              <a:rPr lang="en-US" sz="2000" dirty="0"/>
              <a:t>. </a:t>
            </a:r>
            <a:r>
              <a:rPr lang="en-US" sz="2000" dirty="0" err="1"/>
              <a:t>Vzniklá</a:t>
            </a:r>
            <a:r>
              <a:rPr lang="en-US" sz="2000" dirty="0"/>
              <a:t> </a:t>
            </a:r>
            <a:r>
              <a:rPr lang="en-US" sz="2000" dirty="0" err="1"/>
              <a:t>sm</a:t>
            </a:r>
            <a:r>
              <a:rPr lang="cs-CZ" sz="2000" dirty="0"/>
              <a:t>ě</a:t>
            </a:r>
            <a:r>
              <a:rPr lang="en-US" sz="2000" dirty="0"/>
              <a:t>s </a:t>
            </a:r>
            <a:r>
              <a:rPr lang="en-US" sz="2000" dirty="0" err="1"/>
              <a:t>vodíku</a:t>
            </a:r>
            <a:r>
              <a:rPr lang="en-US" sz="2000" dirty="0"/>
              <a:t> a </a:t>
            </a:r>
            <a:r>
              <a:rPr lang="en-US" sz="2000" dirty="0" err="1"/>
              <a:t>kyslíku</a:t>
            </a:r>
            <a:r>
              <a:rPr lang="en-US" sz="2000" dirty="0"/>
              <a:t> </a:t>
            </a:r>
            <a:r>
              <a:rPr lang="en-US" sz="2000" dirty="0" err="1"/>
              <a:t>byla</a:t>
            </a:r>
            <a:r>
              <a:rPr lang="en-US" sz="2000" dirty="0"/>
              <a:t> </a:t>
            </a:r>
            <a:r>
              <a:rPr lang="en-US" sz="2000" dirty="0" err="1"/>
              <a:t>expandována</a:t>
            </a:r>
            <a:r>
              <a:rPr lang="en-US" sz="2000" dirty="0"/>
              <a:t> </a:t>
            </a:r>
            <a:r>
              <a:rPr lang="en-US" sz="2000" dirty="0" err="1"/>
              <a:t>na</a:t>
            </a:r>
            <a:r>
              <a:rPr lang="en-US" sz="2000" dirty="0"/>
              <a:t> </a:t>
            </a:r>
            <a:r>
              <a:rPr lang="en-US" sz="2000" dirty="0" err="1"/>
              <a:t>tlak</a:t>
            </a:r>
            <a:r>
              <a:rPr lang="en-US" sz="2000" dirty="0"/>
              <a:t> 200 Pa a </a:t>
            </a:r>
            <a:r>
              <a:rPr lang="en-US" sz="2000" dirty="0" err="1"/>
              <a:t>zapálena</a:t>
            </a:r>
            <a:r>
              <a:rPr lang="en-US" sz="2000" dirty="0"/>
              <a:t>. </a:t>
            </a:r>
            <a:r>
              <a:rPr lang="en-US" sz="2000" dirty="0" err="1"/>
              <a:t>Vodní</a:t>
            </a:r>
            <a:r>
              <a:rPr lang="en-US" sz="2000" dirty="0"/>
              <a:t> </a:t>
            </a:r>
            <a:r>
              <a:rPr lang="en-US" sz="2000" dirty="0" err="1"/>
              <a:t>pára</a:t>
            </a:r>
            <a:r>
              <a:rPr lang="cs-CZ" sz="2000" dirty="0"/>
              <a:t> </a:t>
            </a:r>
            <a:r>
              <a:rPr lang="en-US" sz="2000" dirty="0" err="1"/>
              <a:t>vzniklá</a:t>
            </a:r>
            <a:r>
              <a:rPr lang="en-US" sz="2000" dirty="0"/>
              <a:t> </a:t>
            </a:r>
            <a:r>
              <a:rPr lang="en-US" sz="2000" dirty="0" err="1"/>
              <a:t>reakcí</a:t>
            </a:r>
            <a:r>
              <a:rPr lang="en-US" sz="2000" dirty="0"/>
              <a:t> m</a:t>
            </a:r>
            <a:r>
              <a:rPr lang="cs-CZ" sz="2000" dirty="0"/>
              <a:t>ě</a:t>
            </a:r>
            <a:r>
              <a:rPr lang="en-US" sz="2000" dirty="0"/>
              <a:t>la po </a:t>
            </a:r>
            <a:r>
              <a:rPr lang="en-US" sz="2000" dirty="0" err="1"/>
              <a:t>skon</a:t>
            </a:r>
            <a:r>
              <a:rPr lang="cs-CZ" sz="2000" dirty="0"/>
              <a:t>č</a:t>
            </a:r>
            <a:r>
              <a:rPr lang="en-US" sz="2000" dirty="0" err="1"/>
              <a:t>ení</a:t>
            </a:r>
            <a:r>
              <a:rPr lang="en-US" sz="2000" dirty="0"/>
              <a:t> </a:t>
            </a:r>
            <a:r>
              <a:rPr lang="en-US" sz="2000" dirty="0" err="1"/>
              <a:t>reakce</a:t>
            </a:r>
            <a:r>
              <a:rPr lang="en-US" sz="2000" dirty="0"/>
              <a:t> </a:t>
            </a:r>
            <a:r>
              <a:rPr lang="en-US" sz="2000" dirty="0" err="1"/>
              <a:t>teplotu</a:t>
            </a:r>
            <a:r>
              <a:rPr lang="en-US" sz="2000" dirty="0"/>
              <a:t> 500</a:t>
            </a:r>
            <a:r>
              <a:rPr lang="cs-CZ" sz="2000" dirty="0"/>
              <a:t> °C</a:t>
            </a:r>
            <a:r>
              <a:rPr lang="en-US" sz="2000" dirty="0"/>
              <a:t>. </a:t>
            </a:r>
            <a:r>
              <a:rPr lang="en-US" sz="2000" dirty="0" err="1"/>
              <a:t>Byla</a:t>
            </a:r>
            <a:r>
              <a:rPr lang="en-US" sz="2000" dirty="0"/>
              <a:t> </a:t>
            </a:r>
            <a:r>
              <a:rPr lang="en-US" sz="2000" dirty="0" err="1"/>
              <a:t>ochlazena</a:t>
            </a:r>
            <a:r>
              <a:rPr lang="en-US" sz="2000" dirty="0"/>
              <a:t> </a:t>
            </a:r>
            <a:r>
              <a:rPr lang="en-US" sz="2000" dirty="0" err="1"/>
              <a:t>na</a:t>
            </a:r>
            <a:r>
              <a:rPr lang="en-US" sz="2000" dirty="0"/>
              <a:t> </a:t>
            </a:r>
            <a:r>
              <a:rPr lang="en-US" sz="2000" dirty="0" err="1"/>
              <a:t>teplotu</a:t>
            </a:r>
            <a:r>
              <a:rPr lang="en-US" sz="2000" dirty="0"/>
              <a:t> −10</a:t>
            </a:r>
            <a:r>
              <a:rPr lang="cs-CZ" sz="2000" dirty="0"/>
              <a:t> °C</a:t>
            </a:r>
            <a:r>
              <a:rPr lang="en-US" sz="2000" dirty="0"/>
              <a:t> a </a:t>
            </a:r>
            <a:r>
              <a:rPr lang="en-US" sz="2000" dirty="0" err="1"/>
              <a:t>stla</a:t>
            </a:r>
            <a:r>
              <a:rPr lang="cs-CZ" sz="2000" dirty="0"/>
              <a:t>č</a:t>
            </a:r>
            <a:r>
              <a:rPr lang="en-US" sz="2000" dirty="0" err="1"/>
              <a:t>ena</a:t>
            </a:r>
            <a:r>
              <a:rPr lang="en-US" sz="2000" dirty="0"/>
              <a:t> </a:t>
            </a:r>
            <a:r>
              <a:rPr lang="en-US" sz="2000" dirty="0" err="1"/>
              <a:t>na</a:t>
            </a:r>
            <a:r>
              <a:rPr lang="en-US" sz="2000" dirty="0"/>
              <a:t> 100 kPa. V </a:t>
            </a:r>
            <a:r>
              <a:rPr lang="en-US" sz="2000" dirty="0" err="1"/>
              <a:t>pr</a:t>
            </a:r>
            <a:r>
              <a:rPr lang="cs-CZ" sz="2000" dirty="0"/>
              <a:t>ů</a:t>
            </a:r>
            <a:r>
              <a:rPr lang="en-US" sz="2000" dirty="0"/>
              <a:t>b</a:t>
            </a:r>
            <a:r>
              <a:rPr lang="cs-CZ" sz="2000" dirty="0"/>
              <a:t>ě</a:t>
            </a:r>
            <a:r>
              <a:rPr lang="en-US" sz="2000" dirty="0"/>
              <a:t>hu </a:t>
            </a:r>
            <a:r>
              <a:rPr lang="en-US" sz="2000" dirty="0" err="1"/>
              <a:t>stla</a:t>
            </a:r>
            <a:r>
              <a:rPr lang="cs-CZ" sz="2000" dirty="0"/>
              <a:t>č</a:t>
            </a:r>
            <a:r>
              <a:rPr lang="en-US" sz="2000" dirty="0" err="1"/>
              <a:t>ování</a:t>
            </a:r>
            <a:r>
              <a:rPr lang="en-US" sz="2000" dirty="0"/>
              <a:t> </a:t>
            </a:r>
            <a:r>
              <a:rPr lang="en-US" sz="2000" dirty="0" err="1"/>
              <a:t>došlo</a:t>
            </a:r>
            <a:r>
              <a:rPr lang="en-US" sz="2000" dirty="0"/>
              <a:t> k </a:t>
            </a:r>
            <a:r>
              <a:rPr lang="en-US" sz="2000" dirty="0" err="1"/>
              <a:t>desublimaci</a:t>
            </a:r>
            <a:r>
              <a:rPr lang="en-US" sz="2000" dirty="0"/>
              <a:t> (</a:t>
            </a:r>
            <a:r>
              <a:rPr lang="en-US" sz="2000" dirty="0" err="1"/>
              <a:t>sn</a:t>
            </a:r>
            <a:r>
              <a:rPr lang="cs-CZ" sz="2000" dirty="0"/>
              <a:t>ě</a:t>
            </a:r>
            <a:r>
              <a:rPr lang="en-US" sz="2000" dirty="0" err="1"/>
              <a:t>žení</a:t>
            </a:r>
            <a:r>
              <a:rPr lang="en-US" sz="2000" dirty="0"/>
              <a:t>) a </a:t>
            </a:r>
            <a:r>
              <a:rPr lang="en-US" sz="2000" dirty="0" err="1"/>
              <a:t>systém</a:t>
            </a:r>
            <a:r>
              <a:rPr lang="en-US" sz="2000" dirty="0"/>
              <a:t> se </a:t>
            </a:r>
            <a:r>
              <a:rPr lang="en-US" sz="2000" dirty="0" err="1"/>
              <a:t>vrátil</a:t>
            </a:r>
            <a:r>
              <a:rPr lang="en-US" sz="2000" dirty="0"/>
              <a:t> do p</a:t>
            </a:r>
            <a:r>
              <a:rPr lang="cs-CZ" sz="2000" dirty="0"/>
              <a:t>ů</a:t>
            </a:r>
            <a:r>
              <a:rPr lang="en-US" sz="2000" dirty="0" err="1"/>
              <a:t>vodního</a:t>
            </a:r>
            <a:r>
              <a:rPr lang="en-US" sz="2000" dirty="0"/>
              <a:t> </a:t>
            </a:r>
            <a:r>
              <a:rPr lang="en-US" sz="2000" dirty="0" err="1"/>
              <a:t>termodynamického</a:t>
            </a:r>
            <a:r>
              <a:rPr lang="en-US" sz="2000" dirty="0"/>
              <a:t> </a:t>
            </a:r>
            <a:r>
              <a:rPr lang="en-US" sz="2000" dirty="0" err="1"/>
              <a:t>stavu</a:t>
            </a:r>
            <a:r>
              <a:rPr lang="en-US" sz="2000" dirty="0"/>
              <a:t>. Prob</a:t>
            </a:r>
            <a:r>
              <a:rPr lang="cs-CZ" sz="2000" dirty="0"/>
              <a:t>ě</a:t>
            </a:r>
            <a:r>
              <a:rPr lang="en-US" sz="2000" dirty="0"/>
              <a:t>hl </a:t>
            </a:r>
            <a:r>
              <a:rPr lang="en-US" sz="2000" dirty="0" err="1"/>
              <a:t>kruhový</a:t>
            </a:r>
            <a:r>
              <a:rPr lang="en-US" sz="2000" dirty="0"/>
              <a:t> d</a:t>
            </a:r>
            <a:r>
              <a:rPr lang="cs-CZ" sz="2000" dirty="0"/>
              <a:t>ě</a:t>
            </a:r>
            <a:r>
              <a:rPr lang="en-US" sz="2000" dirty="0"/>
              <a:t>j.</a:t>
            </a:r>
          </a:p>
        </p:txBody>
      </p:sp>
      <p:pic>
        <p:nvPicPr>
          <p:cNvPr id="8" name="Picture 2" descr="Výsledek obrázku pro ice cube cooling">
            <a:extLst>
              <a:ext uri="{FF2B5EF4-FFF2-40B4-BE49-F238E27FC236}">
                <a16:creationId xmlns:a16="http://schemas.microsoft.com/office/drawing/2014/main" id="{EDC55A54-E5C1-40A4-A9CE-4DE60C14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681" y="4282873"/>
            <a:ext cx="1721644" cy="1493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10B7471-F057-4122-B217-92A302DB21F1}"/>
              </a:ext>
            </a:extLst>
          </p:cNvPr>
          <p:cNvSpPr txBox="1"/>
          <p:nvPr/>
        </p:nvSpPr>
        <p:spPr>
          <a:xfrm>
            <a:off x="300250" y="3315263"/>
            <a:ext cx="4632080" cy="784830"/>
          </a:xfrm>
          <a:prstGeom prst="rect">
            <a:avLst/>
          </a:prstGeom>
          <a:noFill/>
        </p:spPr>
        <p:txBody>
          <a:bodyPr wrap="square" rtlCol="0">
            <a:spAutoFit/>
          </a:bodyPr>
          <a:lstStyle/>
          <a:p>
            <a:pPr algn="just"/>
            <a:r>
              <a:rPr lang="cs-CZ" sz="1500" dirty="0"/>
              <a:t>Formulace I. věty termodynamiky předpokládá konstantní hmotnost systému – z tohoto důvodu do takto formulovaného principu nezapadají </a:t>
            </a:r>
            <a:r>
              <a:rPr lang="cs-CZ" sz="1500" b="1" dirty="0"/>
              <a:t>jaderné reakce</a:t>
            </a:r>
            <a:r>
              <a:rPr lang="cs-CZ" sz="1500" dirty="0"/>
              <a:t>.</a:t>
            </a:r>
            <a:endParaRPr lang="en-US" sz="1500" dirty="0"/>
          </a:p>
        </p:txBody>
      </p:sp>
      <p:pic>
        <p:nvPicPr>
          <p:cNvPr id="3" name="Obrázek 2">
            <a:extLst>
              <a:ext uri="{FF2B5EF4-FFF2-40B4-BE49-F238E27FC236}">
                <a16:creationId xmlns:a16="http://schemas.microsoft.com/office/drawing/2014/main" id="{AC0B7093-8D18-4ED6-86A3-F30A705CD484}"/>
              </a:ext>
            </a:extLst>
          </p:cNvPr>
          <p:cNvPicPr>
            <a:picLocks noChangeAspect="1"/>
          </p:cNvPicPr>
          <p:nvPr/>
        </p:nvPicPr>
        <p:blipFill>
          <a:blip r:embed="rId3"/>
          <a:stretch>
            <a:fillRect/>
          </a:stretch>
        </p:blipFill>
        <p:spPr>
          <a:xfrm>
            <a:off x="5108261" y="4100093"/>
            <a:ext cx="3735489" cy="2569288"/>
          </a:xfrm>
          <a:prstGeom prst="rect">
            <a:avLst/>
          </a:prstGeom>
        </p:spPr>
      </p:pic>
    </p:spTree>
    <p:extLst>
      <p:ext uri="{BB962C8B-B14F-4D97-AF65-F5344CB8AC3E}">
        <p14:creationId xmlns:p14="http://schemas.microsoft.com/office/powerpoint/2010/main" val="359839342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7273</TotalTime>
  <Words>9781</Words>
  <Application>Microsoft Office PowerPoint</Application>
  <PresentationFormat>Předvádění na obrazovce (4:3)</PresentationFormat>
  <Paragraphs>786</Paragraphs>
  <Slides>104</Slides>
  <Notes>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104</vt:i4>
      </vt:variant>
    </vt:vector>
  </HeadingPairs>
  <TitlesOfParts>
    <vt:vector size="112" baseType="lpstr">
      <vt:lpstr>-apple-system</vt:lpstr>
      <vt:lpstr>Arial</vt:lpstr>
      <vt:lpstr>Calibri</vt:lpstr>
      <vt:lpstr>Calibri Light</vt:lpstr>
      <vt:lpstr>Cambria Math</vt:lpstr>
      <vt:lpstr>Tahoma</vt:lpstr>
      <vt:lpstr>verdana</vt:lpstr>
      <vt:lpstr>Motiv Office</vt:lpstr>
      <vt:lpstr>Prezentace aplikace PowerPoint</vt:lpstr>
      <vt:lpstr>Prezentace aplikace PowerPoint</vt:lpstr>
      <vt:lpstr>Prezentace aplikace PowerPoint</vt:lpstr>
      <vt:lpstr>Pohyb medúz a hlavonožců</vt:lpstr>
      <vt:lpstr>Prezentace aplikace PowerPoint</vt:lpstr>
      <vt:lpstr>Prezentace aplikace PowerPoint</vt:lpstr>
      <vt:lpstr>Prezentace aplikace PowerPoint</vt:lpstr>
      <vt:lpstr>Prezentace aplikace PowerPoint</vt:lpstr>
      <vt:lpstr>Odpor prostředí</vt:lpstr>
      <vt:lpstr>Prezentace aplikace PowerPoint</vt:lpstr>
      <vt:lpstr>Prezentace aplikace PowerPoint</vt:lpstr>
      <vt:lpstr>Prezentace aplikace PowerPoint</vt:lpstr>
      <vt:lpstr>Kavitace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Fyzikální vlastnosti vody</vt:lpstr>
      <vt:lpstr>Anomálie vody</vt:lpstr>
      <vt:lpstr>Prezentace aplikace PowerPoint</vt:lpstr>
      <vt:lpstr>Teplota a kinetická teorie plynů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Teplo</vt:lpstr>
      <vt:lpstr>Přeměny ostatních forem energie na teplo</vt:lpstr>
      <vt:lpstr>Přeměny ostatních forem energie na teplo</vt:lpstr>
      <vt:lpstr>Prezentace aplikace PowerPoint</vt:lpstr>
      <vt:lpstr>Prezentace aplikace PowerPoint</vt:lpstr>
      <vt:lpstr>Tepelné kapacity</vt:lpstr>
      <vt:lpstr>Prezentace aplikace PowerPoint</vt:lpstr>
      <vt:lpstr>Prezentace aplikace PowerPoint</vt:lpstr>
      <vt:lpstr>Tepelná kapacita plynu při stálém objemu a stálém tlaku</vt:lpstr>
      <vt:lpstr>Prezentace aplikace PowerPoint</vt:lpstr>
      <vt:lpstr>Tepelná kapacita plynů</vt:lpstr>
      <vt:lpstr>Tepelná kapacita plynů</vt:lpstr>
      <vt:lpstr>Tepelná kapacita plynů – závislost na teplotě</vt:lpstr>
      <vt:lpstr>Prezentace aplikace PowerPoint</vt:lpstr>
      <vt:lpstr>Tepelná kapacita pevných látek</vt:lpstr>
      <vt:lpstr>Prezentace aplikace PowerPoint</vt:lpstr>
      <vt:lpstr>Tepelná kapacita krystalů</vt:lpstr>
      <vt:lpstr>Tepelné kapacity krystalů – kvantová teorie</vt:lpstr>
      <vt:lpstr>Prezentace aplikace PowerPoint</vt:lpstr>
      <vt:lpstr>Tepelná kapacita kapalin</vt:lpstr>
      <vt:lpstr>Spalné teplo a výhřevnost v energetice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 věta termodynamiky  a zákon zachování energie</vt:lpstr>
      <vt:lpstr>Izochorické ohřívání a ochlazování látky</vt:lpstr>
      <vt:lpstr>Izobarické ohřívání a ochlazování látky</vt:lpstr>
      <vt:lpstr>Enthalpie</vt:lpstr>
      <vt:lpstr>Izotermická komprese a expanze plynu</vt:lpstr>
      <vt:lpstr>Adiabatická (isoentropická) expanze a komprese plynu</vt:lpstr>
      <vt:lpstr>Polytropická expanze a komprese plynu </vt:lpstr>
      <vt:lpstr>Prezentace aplikace PowerPoint</vt:lpstr>
      <vt:lpstr>Termodynamika fázových přeměn – molární tepla</vt:lpstr>
      <vt:lpstr>Prezentace aplikace PowerPoint</vt:lpstr>
      <vt:lpstr>Prezentace aplikace PowerPoint</vt:lpstr>
      <vt:lpstr>Prezentace aplikace PowerPoint</vt:lpstr>
      <vt:lpstr>Příklad:     Stabilita alotropických modifikací</vt:lpstr>
      <vt:lpstr>Prezentace aplikace PowerPoint</vt:lpstr>
      <vt:lpstr>Tepelný stroj</vt:lpstr>
      <vt:lpstr>I. věta termodynamiky  a kruhový děj</vt:lpstr>
      <vt:lpstr>Prezentace aplikace PowerPoint</vt:lpstr>
      <vt:lpstr>Carnotův cyklus</vt:lpstr>
      <vt:lpstr>Prezentace aplikace PowerPoint</vt:lpstr>
      <vt:lpstr>Prezentace aplikace PowerPoint</vt:lpstr>
      <vt:lpstr>II. věta termodynamiky</vt:lpstr>
      <vt:lpstr>Entropie a nevratné děje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396</cp:revision>
  <cp:lastPrinted>2020-12-15T10:50:48Z</cp:lastPrinted>
  <dcterms:created xsi:type="dcterms:W3CDTF">2020-11-03T14:23:10Z</dcterms:created>
  <dcterms:modified xsi:type="dcterms:W3CDTF">2021-11-01T16:45:59Z</dcterms:modified>
</cp:coreProperties>
</file>