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330" r:id="rId3"/>
    <p:sldId id="331" r:id="rId4"/>
    <p:sldId id="332" r:id="rId5"/>
    <p:sldId id="333" r:id="rId6"/>
    <p:sldId id="448" r:id="rId7"/>
    <p:sldId id="321" r:id="rId8"/>
    <p:sldId id="322" r:id="rId9"/>
    <p:sldId id="323" r:id="rId10"/>
    <p:sldId id="324" r:id="rId11"/>
    <p:sldId id="308" r:id="rId12"/>
    <p:sldId id="453" r:id="rId13"/>
    <p:sldId id="446" r:id="rId14"/>
    <p:sldId id="309" r:id="rId15"/>
    <p:sldId id="447" r:id="rId16"/>
    <p:sldId id="257" r:id="rId17"/>
    <p:sldId id="450" r:id="rId18"/>
    <p:sldId id="454" r:id="rId19"/>
    <p:sldId id="540" r:id="rId20"/>
    <p:sldId id="565" r:id="rId21"/>
    <p:sldId id="459" r:id="rId22"/>
    <p:sldId id="669" r:id="rId23"/>
    <p:sldId id="670" r:id="rId24"/>
    <p:sldId id="460" r:id="rId25"/>
    <p:sldId id="567" r:id="rId26"/>
    <p:sldId id="572" r:id="rId27"/>
    <p:sldId id="573" r:id="rId28"/>
    <p:sldId id="458" r:id="rId29"/>
    <p:sldId id="571" r:id="rId30"/>
    <p:sldId id="574" r:id="rId31"/>
    <p:sldId id="56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76953-0D10-49BA-9343-FB9C18A9C43E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CB08F-19AE-4AE8-9530-B7F549256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43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DE3A6F-0203-4B66-835C-A37F3D5628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149E94-823C-46CF-89B4-4886EF77710F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61AEC8D8-81FB-4597-8ACC-8B7F2CB9D75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863280A-1ED0-4BA4-9E8D-B716F7D3052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0102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630192-5AD0-42CE-803E-7181B6EAA5A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E59CD1-8248-47F7-A481-72028C6AA122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C6F9CEE9-DD58-46D6-B62B-220101B8FC3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99B0B9F-391B-41A9-80CF-5299F8B208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49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4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1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08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8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3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93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7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24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4EAA-2251-48A2-96BB-D75EB395CF61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8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ednotky.cz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EF80E-32CE-4EB8-B57D-4129F9AD0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360488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Seminář FC3802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3168110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55692A9-835B-47BB-9398-C9BFDC988896}"/>
              </a:ext>
            </a:extLst>
          </p:cNvPr>
          <p:cNvSpPr txBox="1"/>
          <p:nvPr/>
        </p:nvSpPr>
        <p:spPr>
          <a:xfrm>
            <a:off x="219075" y="268665"/>
            <a:ext cx="870585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b="1" dirty="0"/>
              <a:t>Příklad </a:t>
            </a:r>
          </a:p>
          <a:p>
            <a:pPr algn="just"/>
            <a:endParaRPr lang="cs-CZ" dirty="0"/>
          </a:p>
          <a:p>
            <a:pPr algn="just"/>
            <a:r>
              <a:rPr lang="cs-CZ" sz="2400" dirty="0"/>
              <a:t>Předpokládejme, že chceme pomocí rozměrové zkoušky ověřit správnost rovnice </a:t>
            </a:r>
            <a:r>
              <a:rPr lang="cs-CZ" sz="2400" i="1" dirty="0"/>
              <a:t>F</a:t>
            </a:r>
            <a:r>
              <a:rPr lang="en-US" sz="2400" dirty="0"/>
              <a:t>.</a:t>
            </a:r>
            <a:r>
              <a:rPr lang="cs-CZ" sz="2400" i="1" dirty="0"/>
              <a:t>s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cs-CZ" sz="2400" i="1" dirty="0"/>
              <a:t>m</a:t>
            </a:r>
            <a:r>
              <a:rPr lang="en-US" sz="2400" dirty="0"/>
              <a:t>.</a:t>
            </a:r>
            <a:r>
              <a:rPr lang="cs-CZ" sz="2400" i="1" dirty="0"/>
              <a:t>v</a:t>
            </a:r>
            <a:r>
              <a:rPr lang="cs-CZ" sz="2400" dirty="0"/>
              <a:t> , kde </a:t>
            </a:r>
            <a:r>
              <a:rPr lang="cs-CZ" sz="2400" i="1" dirty="0"/>
              <a:t>F</a:t>
            </a:r>
            <a:r>
              <a:rPr lang="cs-CZ" sz="2400" dirty="0"/>
              <a:t> je síla, </a:t>
            </a:r>
            <a:r>
              <a:rPr lang="cs-CZ" sz="2400" i="1" dirty="0"/>
              <a:t>s</a:t>
            </a:r>
            <a:r>
              <a:rPr lang="cs-CZ" sz="2400" dirty="0"/>
              <a:t> je délka dráhy, </a:t>
            </a:r>
            <a:r>
              <a:rPr lang="cs-CZ" sz="2400" i="1" dirty="0"/>
              <a:t>m</a:t>
            </a:r>
            <a:r>
              <a:rPr lang="cs-CZ" sz="2400" dirty="0"/>
              <a:t> je hmotnost a </a:t>
            </a:r>
            <a:r>
              <a:rPr lang="cs-CZ" sz="2400" i="1" dirty="0"/>
              <a:t>v</a:t>
            </a:r>
            <a:r>
              <a:rPr lang="cs-CZ" sz="2400" dirty="0"/>
              <a:t> je rychlost. </a:t>
            </a:r>
            <a:endParaRPr lang="en-US" sz="2400" dirty="0"/>
          </a:p>
          <a:p>
            <a:pPr algn="just"/>
            <a:r>
              <a:rPr lang="cs-CZ" sz="2400" dirty="0"/>
              <a:t>Za veličiny dosadíme jejich jednotky a upravíme na rozměry jednotek. </a:t>
            </a:r>
            <a:endParaRPr lang="en-US" sz="2400" dirty="0"/>
          </a:p>
          <a:p>
            <a:pPr algn="ctr"/>
            <a:r>
              <a:rPr lang="cs-CZ" sz="2400" dirty="0" err="1"/>
              <a:t>N.m</a:t>
            </a:r>
            <a:r>
              <a:rPr lang="cs-CZ" sz="2400" dirty="0"/>
              <a:t> = kg.m.s</a:t>
            </a:r>
            <a:r>
              <a:rPr lang="cs-CZ" sz="2400" baseline="30000" dirty="0"/>
              <a:t>-1</a:t>
            </a:r>
            <a:r>
              <a:rPr lang="cs-CZ" sz="2400" dirty="0"/>
              <a:t> </a:t>
            </a:r>
          </a:p>
          <a:p>
            <a:pPr algn="ctr"/>
            <a:endParaRPr lang="cs-CZ" sz="800" dirty="0"/>
          </a:p>
          <a:p>
            <a:pPr algn="ctr"/>
            <a:r>
              <a:rPr lang="cs-CZ" sz="2400" dirty="0"/>
              <a:t>kg.m</a:t>
            </a:r>
            <a:r>
              <a:rPr lang="cs-CZ" sz="2400" baseline="30000" dirty="0"/>
              <a:t>-2</a:t>
            </a:r>
            <a:r>
              <a:rPr lang="cs-CZ" sz="2400" dirty="0"/>
              <a:t>.s</a:t>
            </a:r>
            <a:r>
              <a:rPr lang="cs-CZ" sz="2400" baseline="30000" dirty="0"/>
              <a:t>-2</a:t>
            </a:r>
            <a:r>
              <a:rPr lang="cs-CZ" sz="2400" dirty="0"/>
              <a:t> ≠ kg.m.s</a:t>
            </a:r>
            <a:r>
              <a:rPr lang="cs-CZ" sz="2400" baseline="30000" dirty="0"/>
              <a:t>-1</a:t>
            </a:r>
            <a:r>
              <a:rPr lang="cs-CZ" sz="2400" dirty="0"/>
              <a:t> </a:t>
            </a:r>
            <a:endParaRPr lang="en-US" sz="2400" dirty="0"/>
          </a:p>
          <a:p>
            <a:pPr algn="just"/>
            <a:endParaRPr lang="cs-CZ" sz="800" dirty="0"/>
          </a:p>
          <a:p>
            <a:pPr algn="just"/>
            <a:r>
              <a:rPr lang="cs-CZ" sz="2400" dirty="0"/>
              <a:t>Je zřejmé, že kontrola nesouhlasí. Buď chybí na levé straně m</a:t>
            </a:r>
            <a:r>
              <a:rPr lang="cs-CZ" sz="2400" baseline="30000" dirty="0"/>
              <a:t>-1</a:t>
            </a:r>
            <a:r>
              <a:rPr lang="cs-CZ" sz="2400" dirty="0"/>
              <a:t>.s nebo chybí na pravé straně m.s</a:t>
            </a:r>
            <a:r>
              <a:rPr lang="cs-CZ" sz="2400" baseline="30000" dirty="0"/>
              <a:t>-1</a:t>
            </a:r>
            <a:r>
              <a:rPr lang="cs-CZ" sz="2400" dirty="0"/>
              <a:t>. </a:t>
            </a:r>
            <a:endParaRPr lang="en-US" sz="24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Správná rovnice je </a:t>
            </a:r>
          </a:p>
          <a:p>
            <a:pPr algn="ctr"/>
            <a:r>
              <a:rPr lang="cs-CZ" sz="2400" dirty="0" err="1"/>
              <a:t>F.s</a:t>
            </a:r>
            <a:r>
              <a:rPr lang="cs-CZ" sz="2400" dirty="0"/>
              <a:t> = ½.m.v</a:t>
            </a:r>
            <a:r>
              <a:rPr lang="cs-CZ" sz="2400" baseline="30000" dirty="0"/>
              <a:t>2</a:t>
            </a:r>
            <a:r>
              <a:rPr lang="cs-CZ" sz="2400" dirty="0"/>
              <a:t> </a:t>
            </a:r>
          </a:p>
          <a:p>
            <a:pPr algn="just"/>
            <a:r>
              <a:rPr lang="cs-CZ" sz="2400" dirty="0"/>
              <a:t>(pro daný případ je práce rovna kinetické energii a nikoliv hybnosti). </a:t>
            </a:r>
          </a:p>
        </p:txBody>
      </p:sp>
    </p:spTree>
    <p:extLst>
      <p:ext uri="{BB962C8B-B14F-4D97-AF65-F5344CB8AC3E}">
        <p14:creationId xmlns:p14="http://schemas.microsoft.com/office/powerpoint/2010/main" val="3993821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3237C74-665B-42F7-9319-908F8C4C31EF}"/>
              </a:ext>
            </a:extLst>
          </p:cNvPr>
          <p:cNvSpPr txBox="1"/>
          <p:nvPr/>
        </p:nvSpPr>
        <p:spPr>
          <a:xfrm>
            <a:off x="271462" y="166210"/>
            <a:ext cx="8705850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dirty="0"/>
              <a:t>Mezinárodní soustava jednotek 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  </a:t>
            </a:r>
            <a:r>
              <a:rPr lang="cs-CZ" sz="2400" dirty="0"/>
              <a:t>Mezinárodní soustavu jednotek tvoří tyto skupiny jednotek:</a:t>
            </a:r>
            <a:endParaRPr lang="en-US" sz="2400" dirty="0"/>
          </a:p>
          <a:p>
            <a:r>
              <a:rPr lang="cs-CZ" dirty="0"/>
              <a:t> </a:t>
            </a:r>
            <a:endParaRPr lang="en-US" dirty="0"/>
          </a:p>
          <a:p>
            <a:endParaRPr lang="cs-CZ" sz="2400" b="1" dirty="0"/>
          </a:p>
          <a:p>
            <a:r>
              <a:rPr lang="cs-CZ" sz="2400" b="1" dirty="0"/>
              <a:t>Základní jednotky (a veličiny) </a:t>
            </a:r>
            <a:endParaRPr lang="en-US" sz="2400" b="1" dirty="0"/>
          </a:p>
          <a:p>
            <a:endParaRPr lang="en-US" dirty="0"/>
          </a:p>
          <a:p>
            <a:pPr algn="just"/>
            <a:r>
              <a:rPr lang="cs-CZ" sz="2400" dirty="0"/>
              <a:t>Definují se přírodním dějem. </a:t>
            </a:r>
            <a:endParaRPr lang="en-US" sz="2400" dirty="0"/>
          </a:p>
          <a:p>
            <a:pPr algn="just"/>
            <a:r>
              <a:rPr lang="cs-CZ" sz="2400" dirty="0"/>
              <a:t>Jde o 7 jednotek a veličin.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0983C77-FC27-47D4-9F26-4A67D1D2E3D5}"/>
              </a:ext>
            </a:extLst>
          </p:cNvPr>
          <p:cNvSpPr txBox="1"/>
          <p:nvPr/>
        </p:nvSpPr>
        <p:spPr>
          <a:xfrm>
            <a:off x="211931" y="3944542"/>
            <a:ext cx="882491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Odvozené jednotky </a:t>
            </a:r>
            <a:endParaRPr lang="en-US" sz="2400" b="1" dirty="0"/>
          </a:p>
          <a:p>
            <a:endParaRPr lang="en-US" dirty="0"/>
          </a:p>
          <a:p>
            <a:r>
              <a:rPr lang="en-US" dirty="0"/>
              <a:t>   </a:t>
            </a:r>
            <a:r>
              <a:rPr lang="cs-CZ" sz="2400" dirty="0"/>
              <a:t>Odvozují se ze základních jednotek pomocí definičních vztahů odpovídajících fyzikálních veličin: </a:t>
            </a:r>
          </a:p>
          <a:p>
            <a:r>
              <a:rPr lang="cs-CZ" sz="2400" dirty="0"/>
              <a:t>		</a:t>
            </a:r>
            <a:r>
              <a:rPr lang="cs-CZ" sz="2400" dirty="0" err="1"/>
              <a:t>m.s</a:t>
            </a:r>
            <a:r>
              <a:rPr lang="en-US" sz="2400" baseline="30000" dirty="0"/>
              <a:t>-1</a:t>
            </a:r>
            <a:r>
              <a:rPr lang="cs-CZ" sz="2400" dirty="0"/>
              <a:t>, </a:t>
            </a:r>
            <a:r>
              <a:rPr lang="cs-CZ" sz="2400" dirty="0" err="1"/>
              <a:t>kg.m</a:t>
            </a:r>
            <a:r>
              <a:rPr lang="en-US" sz="2400" baseline="30000" dirty="0"/>
              <a:t>-3</a:t>
            </a:r>
            <a:r>
              <a:rPr lang="cs-CZ" sz="2400" dirty="0"/>
              <a:t> , … </a:t>
            </a:r>
            <a:endParaRPr lang="en-US" sz="2400" dirty="0"/>
          </a:p>
          <a:p>
            <a:r>
              <a:rPr lang="en-US" sz="2400" dirty="0"/>
              <a:t>   </a:t>
            </a:r>
            <a:r>
              <a:rPr lang="cs-CZ" sz="2400" dirty="0"/>
              <a:t>Některé z nich mají své názvy podle význačných</a:t>
            </a:r>
            <a:r>
              <a:rPr lang="en-US" sz="2400" dirty="0"/>
              <a:t> </a:t>
            </a:r>
            <a:r>
              <a:rPr lang="cs-CZ" sz="2400" dirty="0"/>
              <a:t> fyziků</a:t>
            </a:r>
            <a:r>
              <a:rPr lang="en-US" sz="2400" dirty="0"/>
              <a:t>: </a:t>
            </a:r>
            <a:endParaRPr lang="cs-CZ" sz="2400" dirty="0"/>
          </a:p>
          <a:p>
            <a:r>
              <a:rPr lang="cs-CZ" sz="2400" dirty="0"/>
              <a:t>		např. N </a:t>
            </a:r>
            <a:r>
              <a:rPr lang="en-US" sz="2400" dirty="0"/>
              <a:t>= </a:t>
            </a:r>
            <a:r>
              <a:rPr lang="cs-CZ" sz="2400" dirty="0" err="1"/>
              <a:t>kg.m.s</a:t>
            </a:r>
            <a:r>
              <a:rPr lang="en-US" sz="2400" baseline="30000" dirty="0"/>
              <a:t>-2</a:t>
            </a:r>
            <a:r>
              <a:rPr lang="en-US" sz="2400" dirty="0"/>
              <a:t> </a:t>
            </a:r>
            <a:r>
              <a:rPr lang="cs-CZ" sz="2400" dirty="0"/>
              <a:t>(newton), </a:t>
            </a:r>
            <a:r>
              <a:rPr lang="en-US" sz="2400" dirty="0"/>
              <a:t> </a:t>
            </a:r>
            <a:r>
              <a:rPr lang="cs-CZ" sz="2400" dirty="0"/>
              <a:t>J</a:t>
            </a:r>
            <a:r>
              <a:rPr lang="en-US" sz="2400" dirty="0"/>
              <a:t> =</a:t>
            </a:r>
            <a:r>
              <a:rPr lang="cs-CZ" sz="2400" dirty="0"/>
              <a:t> </a:t>
            </a:r>
            <a:r>
              <a:rPr lang="cs-CZ" sz="2400" dirty="0" err="1"/>
              <a:t>kg.m</a:t>
            </a:r>
            <a:r>
              <a:rPr lang="en-US" sz="2400" baseline="30000" dirty="0"/>
              <a:t>2</a:t>
            </a:r>
            <a:r>
              <a:rPr lang="cs-CZ" sz="2400" dirty="0"/>
              <a:t>.s</a:t>
            </a:r>
            <a:r>
              <a:rPr lang="en-US" sz="2400" baseline="30000" dirty="0"/>
              <a:t>-2</a:t>
            </a:r>
            <a:r>
              <a:rPr lang="cs-CZ" sz="2400" dirty="0"/>
              <a:t> (joule), … </a:t>
            </a:r>
            <a:endParaRPr lang="en-US" sz="24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1E061B4-786A-4BF8-BA3E-8C170E849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935" y="1356755"/>
            <a:ext cx="4541253" cy="311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48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E4F54-62CC-4947-8F36-4ADF9640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63366-54A0-4A7B-81F2-CE9C3F155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22882" name="Picture 2" descr="See the source image">
            <a:extLst>
              <a:ext uri="{FF2B5EF4-FFF2-40B4-BE49-F238E27FC236}">
                <a16:creationId xmlns:a16="http://schemas.microsoft.com/office/drawing/2014/main" id="{32232CC1-F18D-4151-BBD4-990729605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42899"/>
            <a:ext cx="8058150" cy="604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261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DC7CD4E-F7BA-4D50-85D4-7C95A32B34C8}"/>
              </a:ext>
            </a:extLst>
          </p:cNvPr>
          <p:cNvSpPr txBox="1"/>
          <p:nvPr/>
        </p:nvSpPr>
        <p:spPr>
          <a:xfrm>
            <a:off x="295274" y="269439"/>
            <a:ext cx="869632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/>
              <a:t> </a:t>
            </a:r>
            <a:r>
              <a:rPr lang="cs-CZ" sz="2200" dirty="0"/>
              <a:t>Mezi jednotky odvozené patří též dvě </a:t>
            </a:r>
            <a:r>
              <a:rPr lang="cs-CZ" sz="2200" b="1" dirty="0"/>
              <a:t>doplňkové jednotky</a:t>
            </a:r>
            <a:r>
              <a:rPr lang="cs-CZ" sz="2200" dirty="0"/>
              <a:t>: </a:t>
            </a:r>
            <a:r>
              <a:rPr lang="cs-CZ" sz="2200" i="1" dirty="0"/>
              <a:t>radián</a:t>
            </a:r>
            <a:r>
              <a:rPr lang="cs-CZ" sz="2200" dirty="0"/>
              <a:t> (rad) jako jednotka rovinného úhlu a </a:t>
            </a:r>
            <a:r>
              <a:rPr lang="cs-CZ" sz="2200" i="1" dirty="0"/>
              <a:t>steradián</a:t>
            </a:r>
            <a:r>
              <a:rPr lang="cs-CZ" sz="2200" dirty="0"/>
              <a:t> (</a:t>
            </a:r>
            <a:r>
              <a:rPr lang="cs-CZ" sz="2200" dirty="0" err="1"/>
              <a:t>sr</a:t>
            </a:r>
            <a:r>
              <a:rPr lang="cs-CZ" sz="2200" dirty="0"/>
              <a:t>) jako jednotka prostorového úhlu. Tyto jednotky nelze vyjádřit pomocí jednotek základních - považujeme je za bezrozměrné. Je-li např. </a:t>
            </a:r>
            <a:r>
              <a:rPr lang="el-GR" sz="2200" dirty="0"/>
              <a:t>α</a:t>
            </a:r>
            <a:r>
              <a:rPr lang="cs-CZ" sz="2200" dirty="0"/>
              <a:t> označení rovinného úhlu, lze psát </a:t>
            </a:r>
            <a:r>
              <a:rPr lang="el-GR" sz="2200" dirty="0"/>
              <a:t>α </a:t>
            </a:r>
            <a:r>
              <a:rPr lang="en-US" sz="2200" dirty="0"/>
              <a:t>=</a:t>
            </a:r>
            <a:r>
              <a:rPr lang="cs-CZ" sz="2200" dirty="0"/>
              <a:t> </a:t>
            </a:r>
            <a:r>
              <a:rPr lang="el-GR" sz="2200" dirty="0"/>
              <a:t>π</a:t>
            </a:r>
            <a:r>
              <a:rPr lang="cs-CZ" sz="2200" dirty="0"/>
              <a:t> rad , ale při přepisu do soustavy SI se píše jen </a:t>
            </a:r>
            <a:r>
              <a:rPr lang="el-GR" sz="2200" dirty="0"/>
              <a:t>α </a:t>
            </a:r>
            <a:r>
              <a:rPr lang="en-US" sz="2200" dirty="0"/>
              <a:t>=</a:t>
            </a:r>
            <a:r>
              <a:rPr lang="cs-CZ" sz="2200" dirty="0"/>
              <a:t> </a:t>
            </a:r>
            <a:r>
              <a:rPr lang="el-GR" sz="2200" dirty="0"/>
              <a:t>π</a:t>
            </a:r>
            <a:r>
              <a:rPr lang="cs-CZ" sz="2200" dirty="0"/>
              <a:t>, tj. </a:t>
            </a:r>
            <a:r>
              <a:rPr lang="el-GR" sz="2200" dirty="0"/>
              <a:t>α </a:t>
            </a:r>
            <a:r>
              <a:rPr lang="en-US" sz="2200" dirty="0"/>
              <a:t>= </a:t>
            </a:r>
            <a:r>
              <a:rPr lang="cs-CZ" sz="2200" dirty="0"/>
              <a:t>1.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1AB3FFE-FD39-46DD-8497-0AFEC5337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0" y="2371725"/>
            <a:ext cx="6024813" cy="428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3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C0CF807-1C0D-4CF0-9A18-4908E13F1E47}"/>
              </a:ext>
            </a:extLst>
          </p:cNvPr>
          <p:cNvSpPr txBox="1"/>
          <p:nvPr/>
        </p:nvSpPr>
        <p:spPr>
          <a:xfrm>
            <a:off x="161925" y="478185"/>
            <a:ext cx="88201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Násobné a dílčí jednotky tvoří se ze základních a odvozených jednotek </a:t>
            </a:r>
            <a:r>
              <a:rPr lang="cs-CZ" sz="2400" u="sng" dirty="0"/>
              <a:t>pomocí mocnin o základu 10</a:t>
            </a:r>
            <a:r>
              <a:rPr lang="en-US" sz="2400" u="sng" dirty="0"/>
              <a:t>:</a:t>
            </a:r>
            <a:r>
              <a:rPr lang="cs-CZ" sz="2400" dirty="0"/>
              <a:t> </a:t>
            </a:r>
            <a:endParaRPr lang="en-US" sz="24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F462B03-8D8A-4BFC-A112-F8F042F18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61" y="1474020"/>
            <a:ext cx="3835516" cy="2547251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614F5904-478E-45B6-8F0B-9C93CFB2B1C3}"/>
              </a:ext>
            </a:extLst>
          </p:cNvPr>
          <p:cNvSpPr txBox="1"/>
          <p:nvPr/>
        </p:nvSpPr>
        <p:spPr>
          <a:xfrm>
            <a:off x="447676" y="5592544"/>
            <a:ext cx="81676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Pozor! Je zde jedna výjimka: </a:t>
            </a:r>
            <a:r>
              <a:rPr lang="cs-CZ" sz="2400" u="sng" dirty="0"/>
              <a:t>kilogram je jednotka základní, nikoli násobná </a:t>
            </a:r>
            <a:r>
              <a:rPr lang="en-US" sz="2400" u="sng" dirty="0"/>
              <a:t>!!!</a:t>
            </a:r>
            <a:endParaRPr lang="cs-CZ" sz="2400" u="sng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10F921D-0BE7-4B75-8AFF-8A6326EFE0DA}"/>
              </a:ext>
            </a:extLst>
          </p:cNvPr>
          <p:cNvSpPr txBox="1"/>
          <p:nvPr/>
        </p:nvSpPr>
        <p:spPr>
          <a:xfrm>
            <a:off x="528637" y="4144919"/>
            <a:ext cx="80867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V některých případech je možné též použít předpon </a:t>
            </a:r>
            <a:r>
              <a:rPr lang="cs-CZ" sz="2400" i="1" dirty="0" err="1"/>
              <a:t>centi</a:t>
            </a:r>
            <a:r>
              <a:rPr lang="cs-CZ" sz="2400" dirty="0"/>
              <a:t>- (se značkou c), </a:t>
            </a:r>
            <a:r>
              <a:rPr lang="cs-CZ" sz="2400" i="1" dirty="0"/>
              <a:t>deci</a:t>
            </a:r>
            <a:r>
              <a:rPr lang="cs-CZ" sz="2400" dirty="0"/>
              <a:t>- (d) a </a:t>
            </a:r>
            <a:r>
              <a:rPr lang="cs-CZ" sz="2400" i="1" dirty="0"/>
              <a:t>hekto</a:t>
            </a:r>
            <a:r>
              <a:rPr lang="cs-CZ" sz="2400" dirty="0"/>
              <a:t>- (h) - např. 1 cm = 0,01 m, 1 dm = 0,1 m, 1 hl = 100 l, …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6713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 descr="See the source image">
            <a:extLst>
              <a:ext uri="{FF2B5EF4-FFF2-40B4-BE49-F238E27FC236}">
                <a16:creationId xmlns:a16="http://schemas.microsoft.com/office/drawing/2014/main" id="{ADCF04F9-8271-41F4-9E3C-592112127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18" y="3431089"/>
            <a:ext cx="7570964" cy="311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53925F5-9EE0-4ACC-B72B-F97F250AA25F}"/>
              </a:ext>
            </a:extLst>
          </p:cNvPr>
          <p:cNvSpPr txBox="1"/>
          <p:nvPr/>
        </p:nvSpPr>
        <p:spPr>
          <a:xfrm>
            <a:off x="203596" y="307976"/>
            <a:ext cx="8736807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Vedlejší jednotky </a:t>
            </a:r>
            <a:endParaRPr lang="en-US" sz="2400" b="1" dirty="0"/>
          </a:p>
          <a:p>
            <a:endParaRPr lang="en-US" sz="800" dirty="0"/>
          </a:p>
          <a:p>
            <a:endParaRPr lang="cs-CZ" sz="800" dirty="0"/>
          </a:p>
          <a:p>
            <a:pPr algn="just"/>
            <a:r>
              <a:rPr lang="cs-CZ" sz="2400" dirty="0"/>
              <a:t>jejich používání je příslušnou normou dovoleno, i když do jednotek soustavy SI nepatří. Povolení bylo uděleno na základě praktických důvodů. Jedná se např. o tyto jednotky: </a:t>
            </a:r>
          </a:p>
          <a:p>
            <a:endParaRPr lang="cs-CZ" sz="800" dirty="0"/>
          </a:p>
          <a:p>
            <a:r>
              <a:rPr lang="cs-CZ" sz="2400" dirty="0"/>
              <a:t>             minuta (min), hodina (h), litr (l), tuna (t), … </a:t>
            </a:r>
          </a:p>
          <a:p>
            <a:endParaRPr lang="en-US" sz="800" dirty="0"/>
          </a:p>
          <a:p>
            <a:pPr algn="just"/>
            <a:r>
              <a:rPr lang="cs-CZ" sz="2400" dirty="0"/>
              <a:t>Při výpočtech je ale převádíme na jednotky soustavy SI. </a:t>
            </a:r>
          </a:p>
        </p:txBody>
      </p:sp>
    </p:spTree>
    <p:extLst>
      <p:ext uri="{BB962C8B-B14F-4D97-AF65-F5344CB8AC3E}">
        <p14:creationId xmlns:p14="http://schemas.microsoft.com/office/powerpoint/2010/main" val="391246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>
            <a:extLst>
              <a:ext uri="{FF2B5EF4-FFF2-40B4-BE49-F238E27FC236}">
                <a16:creationId xmlns:a16="http://schemas.microsoft.com/office/drawing/2014/main" id="{F4866DEB-953A-41AD-89E2-670928DD0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504" y="942975"/>
            <a:ext cx="6296441" cy="4219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4530599-4668-48C9-B51B-48BEA75223C4}"/>
              </a:ext>
            </a:extLst>
          </p:cNvPr>
          <p:cNvSpPr txBox="1"/>
          <p:nvPr/>
        </p:nvSpPr>
        <p:spPr>
          <a:xfrm>
            <a:off x="3219447" y="295275"/>
            <a:ext cx="2876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Násobky jednotek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711EB32-F4BE-4F02-96BB-17DA9FADBB5D}"/>
              </a:ext>
            </a:extLst>
          </p:cNvPr>
          <p:cNvSpPr txBox="1"/>
          <p:nvPr/>
        </p:nvSpPr>
        <p:spPr>
          <a:xfrm>
            <a:off x="3119643" y="5730359"/>
            <a:ext cx="26810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https://www.jednotky.cz/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FE71F15-FDA4-456F-989D-458948A9F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020" y="452206"/>
            <a:ext cx="5446430" cy="595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0EC09C3-9B93-4A28-8BA7-D3779D64F245}"/>
              </a:ext>
            </a:extLst>
          </p:cNvPr>
          <p:cNvSpPr txBox="1"/>
          <p:nvPr/>
        </p:nvSpPr>
        <p:spPr>
          <a:xfrm>
            <a:off x="295276" y="704850"/>
            <a:ext cx="2076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Převod jednotek</a:t>
            </a:r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614B295D-9B11-4C34-97AE-9C23B9EF8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2981324"/>
            <a:ext cx="2990850" cy="157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1EC2D93-5640-4FCA-B9DB-11810F6E5C47}"/>
              </a:ext>
            </a:extLst>
          </p:cNvPr>
          <p:cNvSpPr txBox="1"/>
          <p:nvPr/>
        </p:nvSpPr>
        <p:spPr>
          <a:xfrm>
            <a:off x="142698" y="2611993"/>
            <a:ext cx="1205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jednotky času</a:t>
            </a:r>
          </a:p>
        </p:txBody>
      </p:sp>
    </p:spTree>
    <p:extLst>
      <p:ext uri="{BB962C8B-B14F-4D97-AF65-F5344CB8AC3E}">
        <p14:creationId xmlns:p14="http://schemas.microsoft.com/office/powerpoint/2010/main" val="2341032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EBAB8B8-1314-4227-81A3-7845C21612DE}"/>
              </a:ext>
            </a:extLst>
          </p:cNvPr>
          <p:cNvSpPr txBox="1"/>
          <p:nvPr/>
        </p:nvSpPr>
        <p:spPr>
          <a:xfrm>
            <a:off x="561975" y="320457"/>
            <a:ext cx="265617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Převeďte na jednotky SI</a:t>
            </a:r>
          </a:p>
          <a:p>
            <a:pPr marL="514350" indent="-514350">
              <a:buAutoNum type="alphaLcParenR"/>
            </a:pPr>
            <a:r>
              <a:rPr lang="cs-CZ" sz="2000" dirty="0"/>
              <a:t>750 mm</a:t>
            </a:r>
            <a:r>
              <a:rPr lang="cs-CZ" sz="2000" baseline="30000" dirty="0"/>
              <a:t>2</a:t>
            </a:r>
          </a:p>
          <a:p>
            <a:pPr marL="514350" indent="-514350">
              <a:buAutoNum type="alphaLcParenR"/>
            </a:pPr>
            <a:r>
              <a:rPr lang="en-US" sz="2000" dirty="0"/>
              <a:t>0,35 cm</a:t>
            </a:r>
            <a:r>
              <a:rPr lang="en-US" sz="2000" baseline="30000" dirty="0"/>
              <a:t>2</a:t>
            </a:r>
          </a:p>
          <a:p>
            <a:pPr marL="514350" indent="-514350">
              <a:buAutoNum type="alphaLcParenR"/>
            </a:pPr>
            <a:r>
              <a:rPr lang="en-US" sz="2000" dirty="0"/>
              <a:t>3.10</a:t>
            </a:r>
            <a:r>
              <a:rPr lang="en-US" sz="2000" baseline="30000" dirty="0"/>
              <a:t>2</a:t>
            </a:r>
            <a:r>
              <a:rPr lang="en-US" sz="2000" dirty="0"/>
              <a:t> dm</a:t>
            </a:r>
            <a:r>
              <a:rPr lang="en-US" sz="2000" baseline="30000" dirty="0"/>
              <a:t>2</a:t>
            </a:r>
          </a:p>
          <a:p>
            <a:pPr marL="514350" indent="-514350">
              <a:buAutoNum type="alphaLcParenR"/>
            </a:pPr>
            <a:r>
              <a:rPr lang="en-US" sz="2000" dirty="0"/>
              <a:t>0,6 km</a:t>
            </a:r>
            <a:r>
              <a:rPr lang="en-US" sz="2000" baseline="30000" dirty="0"/>
              <a:t>2</a:t>
            </a:r>
            <a:endParaRPr lang="cs-CZ" sz="2000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D727234-99AC-4135-B76B-F8C89C0EBF4D}"/>
              </a:ext>
            </a:extLst>
          </p:cNvPr>
          <p:cNvSpPr txBox="1"/>
          <p:nvPr/>
        </p:nvSpPr>
        <p:spPr>
          <a:xfrm>
            <a:off x="4791075" y="320457"/>
            <a:ext cx="28384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Převeďte na jednotky SI</a:t>
            </a:r>
          </a:p>
          <a:p>
            <a:pPr marL="514350" indent="-514350">
              <a:buAutoNum type="alphaLcParenR"/>
            </a:pPr>
            <a:r>
              <a:rPr lang="en-US" sz="2000" dirty="0"/>
              <a:t>3</a:t>
            </a:r>
            <a:r>
              <a:rPr lang="cs-CZ" sz="2000" dirty="0"/>
              <a:t>70 mm</a:t>
            </a:r>
            <a:r>
              <a:rPr lang="en-US" sz="2000" baseline="30000" dirty="0"/>
              <a:t>3</a:t>
            </a:r>
            <a:endParaRPr lang="cs-CZ" sz="2000" baseline="30000" dirty="0"/>
          </a:p>
          <a:p>
            <a:pPr marL="514350" indent="-514350">
              <a:buAutoNum type="alphaLcParenR"/>
            </a:pPr>
            <a:r>
              <a:rPr lang="en-US" sz="2000" dirty="0"/>
              <a:t>0,95 cm</a:t>
            </a:r>
            <a:r>
              <a:rPr lang="en-US" sz="2000" baseline="30000" dirty="0"/>
              <a:t>3</a:t>
            </a:r>
          </a:p>
          <a:p>
            <a:pPr marL="514350" indent="-514350">
              <a:buAutoNum type="alphaLcParenR"/>
            </a:pPr>
            <a:r>
              <a:rPr lang="en-US" sz="2000" dirty="0"/>
              <a:t>6.10</a:t>
            </a:r>
            <a:r>
              <a:rPr lang="en-US" sz="2000" baseline="30000" dirty="0"/>
              <a:t>2</a:t>
            </a:r>
            <a:r>
              <a:rPr lang="en-US" sz="2000" dirty="0"/>
              <a:t> dm</a:t>
            </a:r>
            <a:r>
              <a:rPr lang="en-US" sz="2000" baseline="30000" dirty="0"/>
              <a:t>3</a:t>
            </a:r>
          </a:p>
          <a:p>
            <a:pPr marL="514350" indent="-514350">
              <a:buAutoNum type="alphaLcParenR"/>
            </a:pPr>
            <a:r>
              <a:rPr lang="en-US" sz="2000" dirty="0"/>
              <a:t>0,8 km</a:t>
            </a:r>
            <a:r>
              <a:rPr lang="en-US" sz="2000" baseline="30000" dirty="0"/>
              <a:t>3</a:t>
            </a:r>
            <a:endParaRPr lang="cs-CZ" sz="2000" baseline="30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68B5796-2600-4F7B-9A48-4EEB86C58973}"/>
              </a:ext>
            </a:extLst>
          </p:cNvPr>
          <p:cNvSpPr txBox="1"/>
          <p:nvPr/>
        </p:nvSpPr>
        <p:spPr>
          <a:xfrm>
            <a:off x="5381625" y="4171950"/>
            <a:ext cx="31337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Jedna tuna je ekvivalentem</a:t>
            </a:r>
          </a:p>
          <a:p>
            <a:pPr marL="514350" indent="-514350">
              <a:buAutoNum type="alphaLcParenR"/>
            </a:pPr>
            <a:r>
              <a:rPr lang="cs-CZ" sz="2000" dirty="0"/>
              <a:t>100 kg</a:t>
            </a:r>
          </a:p>
          <a:p>
            <a:pPr marL="514350" indent="-514350"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9</a:t>
            </a:r>
            <a:r>
              <a:rPr lang="cs-CZ" sz="2000" dirty="0"/>
              <a:t> µg</a:t>
            </a:r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9</a:t>
            </a:r>
            <a:r>
              <a:rPr lang="cs-CZ" sz="2000" dirty="0"/>
              <a:t> </a:t>
            </a:r>
            <a:r>
              <a:rPr lang="cs-CZ" sz="2000" dirty="0" err="1"/>
              <a:t>ng</a:t>
            </a:r>
            <a:endParaRPr lang="cs-CZ" sz="2000" dirty="0"/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12</a:t>
            </a:r>
            <a:r>
              <a:rPr lang="cs-CZ" sz="2000" dirty="0"/>
              <a:t> </a:t>
            </a:r>
            <a:r>
              <a:rPr lang="cs-CZ" sz="2000" dirty="0" err="1"/>
              <a:t>pg</a:t>
            </a:r>
            <a:endParaRPr lang="cs-CZ" sz="2000" dirty="0"/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12</a:t>
            </a:r>
            <a:r>
              <a:rPr lang="cs-CZ" sz="2000" dirty="0"/>
              <a:t> </a:t>
            </a:r>
            <a:r>
              <a:rPr lang="cs-CZ" sz="2000" dirty="0" err="1"/>
              <a:t>ng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12A35F9-A68E-403B-AB01-90B96A014549}"/>
              </a:ext>
            </a:extLst>
          </p:cNvPr>
          <p:cNvSpPr txBox="1"/>
          <p:nvPr/>
        </p:nvSpPr>
        <p:spPr>
          <a:xfrm>
            <a:off x="561975" y="4347686"/>
            <a:ext cx="296227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Převeďte na jednotky SI</a:t>
            </a:r>
          </a:p>
          <a:p>
            <a:pPr marL="514350" indent="-514350">
              <a:buAutoNum type="alphaLcParenR"/>
            </a:pPr>
            <a:r>
              <a:rPr lang="en-US" sz="2000" dirty="0"/>
              <a:t>0,5</a:t>
            </a:r>
            <a:r>
              <a:rPr lang="cs-CZ" sz="2000" dirty="0"/>
              <a:t> mm</a:t>
            </a:r>
            <a:r>
              <a:rPr lang="en-US" sz="2000" baseline="30000" dirty="0"/>
              <a:t>2</a:t>
            </a:r>
            <a:endParaRPr lang="cs-CZ" sz="2000" baseline="30000" dirty="0"/>
          </a:p>
          <a:p>
            <a:pPr marL="514350" indent="-514350">
              <a:buAutoNum type="alphaLcParenR"/>
            </a:pPr>
            <a:r>
              <a:rPr lang="en-US" sz="2000" dirty="0"/>
              <a:t>7 dm</a:t>
            </a:r>
            <a:r>
              <a:rPr lang="en-US" sz="2000" baseline="30000" dirty="0"/>
              <a:t>3</a:t>
            </a:r>
          </a:p>
          <a:p>
            <a:pPr marL="514350" indent="-514350">
              <a:buAutoNum type="alphaLcParenR"/>
            </a:pPr>
            <a:r>
              <a:rPr lang="en-US" sz="2000" dirty="0"/>
              <a:t>12 nm</a:t>
            </a:r>
            <a:endParaRPr lang="en-US" sz="2000" baseline="30000" dirty="0"/>
          </a:p>
          <a:p>
            <a:pPr marL="514350" indent="-514350">
              <a:buAutoNum type="alphaLcParenR"/>
            </a:pPr>
            <a:r>
              <a:rPr lang="en-US" sz="2000" dirty="0"/>
              <a:t>0,5 g.cm</a:t>
            </a:r>
            <a:r>
              <a:rPr lang="en-US" sz="2000" baseline="30000" dirty="0"/>
              <a:t>-3</a:t>
            </a:r>
            <a:endParaRPr lang="cs-CZ" sz="2000" baseline="30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1D6B2F3-1009-475C-AAE9-C9A708BC5DC3}"/>
              </a:ext>
            </a:extLst>
          </p:cNvPr>
          <p:cNvSpPr txBox="1"/>
          <p:nvPr/>
        </p:nvSpPr>
        <p:spPr>
          <a:xfrm>
            <a:off x="561975" y="2299811"/>
            <a:ext cx="35052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Převeďte na </a:t>
            </a:r>
            <a:r>
              <a:rPr lang="en-US" sz="2000" dirty="0"/>
              <a:t>m.s</a:t>
            </a:r>
            <a:r>
              <a:rPr lang="en-US" sz="2000" baseline="30000" dirty="0"/>
              <a:t>-1</a:t>
            </a:r>
            <a:endParaRPr lang="cs-CZ" sz="2000" baseline="30000" dirty="0"/>
          </a:p>
          <a:p>
            <a:pPr marL="514350" indent="-514350">
              <a:buAutoNum type="alphaLcParenR"/>
            </a:pPr>
            <a:r>
              <a:rPr lang="cs-CZ" sz="2000" dirty="0"/>
              <a:t>100 kg</a:t>
            </a:r>
          </a:p>
          <a:p>
            <a:pPr marL="514350" indent="-514350"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9</a:t>
            </a:r>
            <a:r>
              <a:rPr lang="cs-CZ" sz="2000" dirty="0"/>
              <a:t> µg</a:t>
            </a:r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9</a:t>
            </a:r>
            <a:r>
              <a:rPr lang="cs-CZ" sz="2000" dirty="0"/>
              <a:t> </a:t>
            </a:r>
            <a:r>
              <a:rPr lang="cs-CZ" sz="2000" dirty="0" err="1"/>
              <a:t>ng</a:t>
            </a:r>
            <a:endParaRPr lang="cs-CZ" sz="2000" dirty="0"/>
          </a:p>
          <a:p>
            <a:pPr marL="514350" indent="-514350">
              <a:buFontTx/>
              <a:buAutoNum type="alphaLcParenR"/>
            </a:pPr>
            <a:r>
              <a:rPr lang="cs-CZ" sz="2000" dirty="0"/>
              <a:t>10</a:t>
            </a:r>
            <a:r>
              <a:rPr lang="cs-CZ" sz="2000" baseline="30000" dirty="0"/>
              <a:t>12</a:t>
            </a:r>
            <a:r>
              <a:rPr lang="cs-CZ" sz="2000" dirty="0"/>
              <a:t> </a:t>
            </a:r>
            <a:r>
              <a:rPr lang="cs-CZ" sz="2000" dirty="0" err="1"/>
              <a:t>pg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7ECB01C-8DB5-487A-99A3-E6A1BBEB2E0C}"/>
              </a:ext>
            </a:extLst>
          </p:cNvPr>
          <p:cNvSpPr txBox="1"/>
          <p:nvPr/>
        </p:nvSpPr>
        <p:spPr>
          <a:xfrm>
            <a:off x="4166787" y="2586841"/>
            <a:ext cx="43485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Která veličina má fyzikální rozměr m.s</a:t>
            </a:r>
            <a:r>
              <a:rPr lang="cs-CZ" sz="2000" baseline="30000" dirty="0"/>
              <a:t>-2</a:t>
            </a:r>
            <a:r>
              <a:rPr lang="cs-CZ" sz="2000" dirty="0"/>
              <a:t>?</a:t>
            </a:r>
          </a:p>
          <a:p>
            <a:endParaRPr lang="cs-CZ" sz="2000" dirty="0"/>
          </a:p>
          <a:p>
            <a:r>
              <a:rPr lang="cs-CZ" sz="2000" dirty="0"/>
              <a:t>Která veličina má fyzikální rozměr s</a:t>
            </a:r>
            <a:r>
              <a:rPr lang="cs-CZ" sz="2000" baseline="30000" dirty="0"/>
              <a:t>-2</a:t>
            </a:r>
            <a:r>
              <a:rPr lang="cs-CZ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53639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EF80E-32CE-4EB8-B57D-4129F9AD03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latin typeface="+mn-lt"/>
              </a:rPr>
              <a:t>Kinematika</a:t>
            </a:r>
            <a:endParaRPr lang="cs-CZ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892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D0EDD-9CEB-4B55-87A6-42A06381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574" y="184152"/>
            <a:ext cx="6810375" cy="701674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+mn-lt"/>
              </a:rPr>
              <a:t>Obecný postup řešení fyzikálních úloh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0C00EF9-33B8-464C-8406-5A6A417B8452}"/>
              </a:ext>
            </a:extLst>
          </p:cNvPr>
          <p:cNvSpPr txBox="1"/>
          <p:nvPr/>
        </p:nvSpPr>
        <p:spPr>
          <a:xfrm>
            <a:off x="219075" y="885826"/>
            <a:ext cx="87058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sz="2400" b="1" i="1" dirty="0"/>
              <a:t>Porozumění obsahu úlohy</a:t>
            </a:r>
            <a:r>
              <a:rPr lang="cs-CZ" sz="2400" b="1" dirty="0"/>
              <a:t>:</a:t>
            </a:r>
            <a:r>
              <a:rPr lang="cs-CZ" sz="2400" dirty="0"/>
              <a:t> je nutno porozumět tomu co je dáno (zadaným údajům) a tomu, co se po nás chce, zaměřte se na slova pro řešení úlohy podstatná.  </a:t>
            </a:r>
          </a:p>
          <a:p>
            <a:pPr algn="just"/>
            <a:endParaRPr lang="cs-CZ" sz="1000" dirty="0"/>
          </a:p>
          <a:p>
            <a:pPr algn="just"/>
            <a:r>
              <a:rPr lang="cs-CZ" sz="2000" dirty="0"/>
              <a:t>Automobil jedoucí rychlostí 54 km.h</a:t>
            </a:r>
            <a:r>
              <a:rPr lang="cs-CZ" sz="2000" baseline="30000" dirty="0"/>
              <a:t>-1</a:t>
            </a:r>
            <a:r>
              <a:rPr lang="cs-CZ" sz="2000" dirty="0"/>
              <a:t>,  zvětší za dobu 10 s svoji rychlost na 90 km.h</a:t>
            </a:r>
            <a:r>
              <a:rPr lang="cs-CZ" sz="2000" baseline="30000" dirty="0"/>
              <a:t>-1</a:t>
            </a:r>
            <a:r>
              <a:rPr lang="cs-CZ" sz="2000" dirty="0"/>
              <a:t>. Jakou dráhu ujede za předpokladu, že jeho pohyb je rovnoměrně zrychlený? 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dirty="0"/>
              <a:t>    Důležité jsou údaje </a:t>
            </a:r>
            <a:r>
              <a:rPr lang="cs-CZ" sz="2400" i="1" dirty="0"/>
              <a:t>rychlost</a:t>
            </a:r>
            <a:r>
              <a:rPr lang="cs-CZ" sz="2400" dirty="0"/>
              <a:t>, </a:t>
            </a:r>
            <a:r>
              <a:rPr lang="cs-CZ" sz="2400" i="1" dirty="0"/>
              <a:t>doba</a:t>
            </a:r>
            <a:r>
              <a:rPr lang="cs-CZ" sz="2400" dirty="0"/>
              <a:t>, </a:t>
            </a:r>
            <a:r>
              <a:rPr lang="cs-CZ" sz="2400" i="1" dirty="0"/>
              <a:t>dráha</a:t>
            </a:r>
            <a:r>
              <a:rPr lang="cs-CZ" sz="2400" dirty="0"/>
              <a:t> a pojem </a:t>
            </a:r>
            <a:r>
              <a:rPr lang="cs-CZ" sz="2400" i="1" dirty="0"/>
              <a:t>pohyb rovnoměrně zrychlený</a:t>
            </a:r>
            <a:r>
              <a:rPr lang="cs-CZ" sz="2400" dirty="0"/>
              <a:t>, s nímž souvisí veličina </a:t>
            </a:r>
            <a:r>
              <a:rPr lang="cs-CZ" sz="2400" i="1" dirty="0"/>
              <a:t>zrychlení</a:t>
            </a:r>
            <a:r>
              <a:rPr lang="cs-CZ" sz="2400" dirty="0"/>
              <a:t>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2. </a:t>
            </a:r>
            <a:r>
              <a:rPr lang="cs-CZ" sz="2400" b="1" i="1" dirty="0"/>
              <a:t>Zápis úlohy</a:t>
            </a:r>
            <a:r>
              <a:rPr lang="cs-CZ" sz="2400" dirty="0"/>
              <a:t>: příslušné veličiny označíme patřičnými symboly a zapíšeme hodnoty zadaných veličin. Pro daný příklad:</a:t>
            </a:r>
          </a:p>
          <a:p>
            <a:pPr algn="just"/>
            <a:endParaRPr lang="cs-CZ" sz="800" dirty="0"/>
          </a:p>
          <a:p>
            <a:pPr algn="just"/>
            <a:r>
              <a:rPr lang="cs-CZ" sz="2400" i="1" dirty="0"/>
              <a:t>  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 = 54 km.h</a:t>
            </a:r>
            <a:r>
              <a:rPr lang="cs-CZ" sz="2000" baseline="30000" dirty="0"/>
              <a:t>-1</a:t>
            </a:r>
            <a:r>
              <a:rPr lang="cs-CZ" sz="2000" dirty="0"/>
              <a:t> = 15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i="1" dirty="0"/>
              <a:t>    v</a:t>
            </a:r>
            <a:r>
              <a:rPr lang="cs-CZ" sz="2000" dirty="0"/>
              <a:t> = 90 km.h</a:t>
            </a:r>
            <a:r>
              <a:rPr lang="cs-CZ" sz="2000" baseline="30000" dirty="0"/>
              <a:t>-1</a:t>
            </a:r>
            <a:r>
              <a:rPr lang="cs-CZ" sz="2000" dirty="0"/>
              <a:t> = 25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i="1" dirty="0"/>
              <a:t>    t</a:t>
            </a:r>
            <a:r>
              <a:rPr lang="cs-CZ" sz="2000" dirty="0"/>
              <a:t> = 10 s</a:t>
            </a:r>
          </a:p>
          <a:p>
            <a:pPr algn="just"/>
            <a:r>
              <a:rPr lang="cs-CZ" sz="2000" i="1" dirty="0"/>
              <a:t>    s</a:t>
            </a:r>
            <a:r>
              <a:rPr lang="cs-CZ" sz="2000" dirty="0"/>
              <a:t> = ?</a:t>
            </a:r>
          </a:p>
        </p:txBody>
      </p:sp>
    </p:spTree>
    <p:extLst>
      <p:ext uri="{BB962C8B-B14F-4D97-AF65-F5344CB8AC3E}">
        <p14:creationId xmlns:p14="http://schemas.microsoft.com/office/powerpoint/2010/main" val="1385075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16A90A23-F810-4012-B22F-9C3A4A6F2D9D}"/>
              </a:ext>
            </a:extLst>
          </p:cNvPr>
          <p:cNvSpPr txBox="1"/>
          <p:nvPr/>
        </p:nvSpPr>
        <p:spPr>
          <a:xfrm>
            <a:off x="270991" y="2476499"/>
            <a:ext cx="84296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Chodec ujde za 1 minutu 140 kroků po 0,8 m. Jakou má chodec rychlost (v m.s</a:t>
            </a:r>
            <a:r>
              <a:rPr lang="cs-CZ" sz="2000" baseline="30000" dirty="0"/>
              <a:t>-1</a:t>
            </a:r>
            <a:r>
              <a:rPr lang="cs-CZ" sz="2000" dirty="0"/>
              <a:t>) a kolik kilometrů ujde za hodinu?</a:t>
            </a:r>
          </a:p>
          <a:p>
            <a:endParaRPr lang="cs-CZ" sz="800" dirty="0"/>
          </a:p>
          <a:p>
            <a:r>
              <a:rPr lang="cs-CZ" sz="2000" dirty="0"/>
              <a:t>s = 140 . 0,8 = 112 m</a:t>
            </a:r>
          </a:p>
          <a:p>
            <a:r>
              <a:rPr lang="cs-CZ" sz="2000" dirty="0"/>
              <a:t>t = 60 s</a:t>
            </a:r>
          </a:p>
          <a:p>
            <a:r>
              <a:rPr lang="cs-CZ" sz="2000" dirty="0"/>
              <a:t>v = s / t = 112 / 60 m.s</a:t>
            </a:r>
            <a:r>
              <a:rPr lang="cs-CZ" sz="2000" baseline="30000" dirty="0"/>
              <a:t>-1</a:t>
            </a:r>
            <a:r>
              <a:rPr lang="cs-CZ" sz="2000" dirty="0"/>
              <a:t> = </a:t>
            </a:r>
            <a:r>
              <a:rPr lang="cs-CZ" sz="2000" u="sng" dirty="0"/>
              <a:t>1,87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r>
              <a:rPr lang="cs-CZ" sz="2000" dirty="0"/>
              <a:t>= 1,87 . 3,6 km.h</a:t>
            </a:r>
            <a:r>
              <a:rPr lang="cs-CZ" sz="2000" baseline="30000" dirty="0"/>
              <a:t>-1</a:t>
            </a:r>
            <a:r>
              <a:rPr lang="cs-CZ" sz="2000" dirty="0"/>
              <a:t> = </a:t>
            </a:r>
            <a:r>
              <a:rPr lang="cs-CZ" sz="2000" u="sng" dirty="0"/>
              <a:t>6,73 km.h</a:t>
            </a:r>
            <a:r>
              <a:rPr lang="cs-CZ" sz="2000" u="sng" baseline="30000" dirty="0"/>
              <a:t>-1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2F70962-B7A2-4BE9-AFB2-2A63BE35686E}"/>
              </a:ext>
            </a:extLst>
          </p:cNvPr>
          <p:cNvSpPr txBox="1"/>
          <p:nvPr/>
        </p:nvSpPr>
        <p:spPr>
          <a:xfrm>
            <a:off x="357187" y="522509"/>
            <a:ext cx="871819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Za 6 sekund po blesku jsme uslyšeli začátek hřmění. Jak daleko od nás uhodil blesk? Rychlost zvuku ve vzduchu je přibližně 330 m.s</a:t>
            </a:r>
            <a:r>
              <a:rPr lang="cs-CZ" sz="2000" baseline="30000" dirty="0"/>
              <a:t>-1</a:t>
            </a:r>
            <a:r>
              <a:rPr lang="cs-CZ" sz="2000" dirty="0"/>
              <a:t>. </a:t>
            </a:r>
          </a:p>
          <a:p>
            <a:endParaRPr lang="cs-CZ" sz="800" dirty="0"/>
          </a:p>
          <a:p>
            <a:r>
              <a:rPr lang="cs-CZ" sz="2000" dirty="0"/>
              <a:t>v = 330 m.s</a:t>
            </a:r>
            <a:r>
              <a:rPr lang="cs-CZ" sz="2000" baseline="30000" dirty="0"/>
              <a:t>-1</a:t>
            </a:r>
            <a:endParaRPr lang="cs-CZ" sz="2000" dirty="0"/>
          </a:p>
          <a:p>
            <a:r>
              <a:rPr lang="cs-CZ" sz="2000" dirty="0"/>
              <a:t> t = 6 s                           </a:t>
            </a:r>
            <a:r>
              <a:rPr lang="cs-CZ" sz="2000" dirty="0" err="1"/>
              <a:t>s</a:t>
            </a:r>
            <a:r>
              <a:rPr lang="cs-CZ" sz="2000" dirty="0"/>
              <a:t> = v . t = 330 . 6 m = 1980 m = </a:t>
            </a:r>
            <a:r>
              <a:rPr lang="cs-CZ" sz="2000" u="sng" dirty="0"/>
              <a:t>1.98 km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8CC613A-CA35-471F-8676-47FAF061DA31}"/>
              </a:ext>
            </a:extLst>
          </p:cNvPr>
          <p:cNvSpPr txBox="1"/>
          <p:nvPr/>
        </p:nvSpPr>
        <p:spPr>
          <a:xfrm>
            <a:off x="357187" y="4794546"/>
            <a:ext cx="87058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Za jakou dobu projede vlak tunelem, jestliže se pohybuje rychlostí o velikosti 54  km.h</a:t>
            </a:r>
            <a:r>
              <a:rPr lang="cs-CZ" sz="2000" baseline="30000" dirty="0"/>
              <a:t>-1</a:t>
            </a:r>
            <a:r>
              <a:rPr lang="cs-CZ" sz="2000" dirty="0"/>
              <a:t>? Délka vlaku je 350 m a délka tunelu 1450 m. 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/>
              <a:t>v = 54 km.h</a:t>
            </a:r>
            <a:r>
              <a:rPr lang="cs-CZ" sz="2000" baseline="30000" dirty="0"/>
              <a:t>-1</a:t>
            </a:r>
            <a:r>
              <a:rPr lang="cs-CZ" sz="2000" dirty="0"/>
              <a:t> = 15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t</a:t>
            </a:r>
            <a:r>
              <a:rPr lang="cs-CZ" sz="2000" dirty="0"/>
              <a:t> = 1450 m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v</a:t>
            </a:r>
            <a:r>
              <a:rPr lang="cs-CZ" sz="2000" dirty="0"/>
              <a:t> = 350 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68AB5B-CE41-4DB0-BDC9-BD3328A4A73B}"/>
              </a:ext>
            </a:extLst>
          </p:cNvPr>
          <p:cNvSpPr txBox="1"/>
          <p:nvPr/>
        </p:nvSpPr>
        <p:spPr>
          <a:xfrm>
            <a:off x="4572000" y="5671709"/>
            <a:ext cx="35990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 = </a:t>
            </a:r>
            <a:r>
              <a:rPr lang="cs-CZ" sz="2000" dirty="0" err="1"/>
              <a:t>d</a:t>
            </a:r>
            <a:r>
              <a:rPr lang="cs-CZ" sz="2000" baseline="-25000" dirty="0" err="1"/>
              <a:t>t</a:t>
            </a:r>
            <a:r>
              <a:rPr lang="cs-CZ" sz="2000" dirty="0"/>
              <a:t> + </a:t>
            </a:r>
            <a:r>
              <a:rPr lang="cs-CZ" sz="2000" dirty="0" err="1"/>
              <a:t>d</a:t>
            </a:r>
            <a:r>
              <a:rPr lang="cs-CZ" sz="2000" baseline="-25000" dirty="0" err="1"/>
              <a:t>v</a:t>
            </a:r>
            <a:r>
              <a:rPr lang="cs-CZ" sz="2000" dirty="0"/>
              <a:t> = 1450 + 350 = 1800 m</a:t>
            </a:r>
          </a:p>
          <a:p>
            <a:r>
              <a:rPr lang="cs-CZ" sz="2000" dirty="0"/>
              <a:t>t = s/v = 120 s = </a:t>
            </a:r>
            <a:r>
              <a:rPr lang="cs-CZ" sz="2000" u="sng" dirty="0"/>
              <a:t>2 min</a:t>
            </a:r>
          </a:p>
        </p:txBody>
      </p:sp>
    </p:spTree>
    <p:extLst>
      <p:ext uri="{BB962C8B-B14F-4D97-AF65-F5344CB8AC3E}">
        <p14:creationId xmlns:p14="http://schemas.microsoft.com/office/powerpoint/2010/main" val="2661714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8CAA3AB-3960-4A1C-86A8-A601F7C54A31}"/>
              </a:ext>
            </a:extLst>
          </p:cNvPr>
          <p:cNvSpPr txBox="1"/>
          <p:nvPr/>
        </p:nvSpPr>
        <p:spPr>
          <a:xfrm>
            <a:off x="376236" y="156675"/>
            <a:ext cx="839152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Traktor a motocykl vyjedou současně proti sobě po přímé silnici. Počáteční vzdálenost vozidel je 6 km, traktor jede rychlostí 10 m.s</a:t>
            </a:r>
            <a:r>
              <a:rPr lang="cs-CZ" sz="2000" baseline="30000" dirty="0"/>
              <a:t>-1</a:t>
            </a:r>
            <a:r>
              <a:rPr lang="cs-CZ" sz="2000" dirty="0"/>
              <a:t>,  motocykl rychlostí 20 m.s</a:t>
            </a:r>
            <a:r>
              <a:rPr lang="cs-CZ" sz="2000" baseline="30000" dirty="0"/>
              <a:t>-1</a:t>
            </a:r>
            <a:r>
              <a:rPr lang="cs-CZ" sz="2000" dirty="0"/>
              <a:t>. Za jakou dobu od startu a v jaké vzdálenosti od počáteční polohy traktoru se obě vozidla míjejí? </a:t>
            </a: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t</a:t>
            </a:r>
            <a:r>
              <a:rPr lang="cs-CZ" sz="2000" dirty="0"/>
              <a:t> = 10 m.s</a:t>
            </a:r>
            <a:r>
              <a:rPr lang="cs-CZ" sz="2000" baseline="30000" dirty="0"/>
              <a:t>-1</a:t>
            </a:r>
            <a:endParaRPr lang="cs-CZ" sz="2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m</a:t>
            </a:r>
            <a:r>
              <a:rPr lang="cs-CZ" sz="2000" dirty="0"/>
              <a:t> = 20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dirty="0"/>
              <a:t>s</a:t>
            </a:r>
            <a:r>
              <a:rPr lang="cs-CZ" sz="2000" baseline="-25000" dirty="0"/>
              <a:t>0 </a:t>
            </a:r>
            <a:r>
              <a:rPr lang="cs-CZ" sz="2000" dirty="0"/>
              <a:t>= 6 km = 6000 m</a:t>
            </a:r>
          </a:p>
          <a:p>
            <a:pPr algn="just"/>
            <a:r>
              <a:rPr lang="cs-CZ" sz="2000" dirty="0"/>
              <a:t>s = v</a:t>
            </a:r>
            <a:r>
              <a:rPr lang="cs-CZ" sz="2000" baseline="-25000" dirty="0"/>
              <a:t>t</a:t>
            </a:r>
            <a:r>
              <a:rPr lang="cs-CZ" sz="2000" dirty="0"/>
              <a:t>.t = s</a:t>
            </a:r>
            <a:r>
              <a:rPr lang="cs-CZ" sz="2000" baseline="-25000" dirty="0"/>
              <a:t>0</a:t>
            </a:r>
            <a:r>
              <a:rPr lang="cs-CZ" sz="2000" dirty="0"/>
              <a:t> – v</a:t>
            </a:r>
            <a:r>
              <a:rPr lang="cs-CZ" sz="2000" baseline="-25000" dirty="0"/>
              <a:t>m</a:t>
            </a:r>
            <a:r>
              <a:rPr lang="cs-CZ" sz="2000" dirty="0"/>
              <a:t>.t = 0</a:t>
            </a:r>
          </a:p>
          <a:p>
            <a:pPr algn="just"/>
            <a:r>
              <a:rPr lang="cs-CZ" sz="2000" dirty="0"/>
              <a:t>t = s</a:t>
            </a:r>
            <a:r>
              <a:rPr lang="cs-CZ" sz="2000" baseline="-25000" dirty="0"/>
              <a:t>0</a:t>
            </a:r>
            <a:r>
              <a:rPr lang="cs-CZ" sz="2000" dirty="0"/>
              <a:t>/(</a:t>
            </a:r>
            <a:r>
              <a:rPr lang="cs-CZ" sz="2000" dirty="0" err="1"/>
              <a:t>v</a:t>
            </a:r>
            <a:r>
              <a:rPr lang="cs-CZ" sz="2000" baseline="-25000" dirty="0" err="1"/>
              <a:t>t</a:t>
            </a:r>
            <a:r>
              <a:rPr lang="cs-CZ" sz="2000" dirty="0"/>
              <a:t> + </a:t>
            </a:r>
            <a:r>
              <a:rPr lang="cs-CZ" sz="2000" dirty="0" err="1"/>
              <a:t>v</a:t>
            </a:r>
            <a:r>
              <a:rPr lang="cs-CZ" sz="2000" baseline="-25000" dirty="0" err="1"/>
              <a:t>m</a:t>
            </a:r>
            <a:r>
              <a:rPr lang="cs-CZ" sz="2000" dirty="0"/>
              <a:t>) = 6000/(10 + 20) = </a:t>
            </a:r>
            <a:r>
              <a:rPr lang="en-US" sz="2000" u="sng" dirty="0"/>
              <a:t>200 s</a:t>
            </a:r>
            <a:endParaRPr lang="cs-CZ" sz="2000" u="sng" dirty="0"/>
          </a:p>
          <a:p>
            <a:pPr algn="just"/>
            <a:r>
              <a:rPr lang="cs-CZ" sz="2000" dirty="0"/>
              <a:t>st = v</a:t>
            </a:r>
            <a:r>
              <a:rPr lang="cs-CZ" sz="2000" baseline="-25000" dirty="0"/>
              <a:t>t</a:t>
            </a:r>
            <a:r>
              <a:rPr lang="cs-CZ" sz="2000" dirty="0"/>
              <a:t>.t = 10. 200 = 2000 m = </a:t>
            </a:r>
            <a:r>
              <a:rPr lang="cs-CZ" sz="2000" u="sng" dirty="0"/>
              <a:t>2 km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02EF757-62E2-4C8A-B8B7-683DC39C1632}"/>
              </a:ext>
            </a:extLst>
          </p:cNvPr>
          <p:cNvSpPr txBox="1"/>
          <p:nvPr/>
        </p:nvSpPr>
        <p:spPr>
          <a:xfrm>
            <a:off x="259554" y="4162424"/>
            <a:ext cx="86248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Křižovatkou projel traktor rychlostí 36 km.h</a:t>
            </a:r>
            <a:r>
              <a:rPr lang="cs-CZ" sz="2000" baseline="30000" dirty="0"/>
              <a:t>-1</a:t>
            </a:r>
            <a:r>
              <a:rPr lang="cs-CZ" sz="2000" dirty="0"/>
              <a:t>. Za 10 minut projel křižovatkou týmž směrem osobní automobil rychlostí 54 km.h</a:t>
            </a:r>
            <a:r>
              <a:rPr lang="cs-CZ" sz="2000" baseline="30000" dirty="0"/>
              <a:t>-1</a:t>
            </a:r>
            <a:r>
              <a:rPr lang="cs-CZ" sz="2000" dirty="0"/>
              <a:t>. Za jakou dobu a v jaké vzdálenosti od křižovatky dohoní osobní automobil traktor? Obě vozidla se pohybují rovnoměrně. 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6A41857-85AC-4C68-9810-E676E32146CB}"/>
              </a:ext>
            </a:extLst>
          </p:cNvPr>
          <p:cNvSpPr txBox="1"/>
          <p:nvPr/>
        </p:nvSpPr>
        <p:spPr>
          <a:xfrm>
            <a:off x="259554" y="5628201"/>
            <a:ext cx="8624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30 min od průjezdu traktoru, 20 min od průjezdu osobního auta, 18 km od křižovatky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53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205EDF4-4102-4011-BCBE-DF2011776FA9}"/>
              </a:ext>
            </a:extLst>
          </p:cNvPr>
          <p:cNvSpPr txBox="1"/>
          <p:nvPr/>
        </p:nvSpPr>
        <p:spPr>
          <a:xfrm>
            <a:off x="133349" y="5142737"/>
            <a:ext cx="8705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Doutnákem se šíří plamen rychlostí velikosti 3,2 m.min</a:t>
            </a:r>
            <a:r>
              <a:rPr lang="cs-CZ" sz="2000" baseline="30000" dirty="0"/>
              <a:t>-1</a:t>
            </a:r>
            <a:r>
              <a:rPr lang="cs-CZ" sz="2000" dirty="0"/>
              <a:t>. Vypočítejte potřebnou délku doutnáku, abyste se po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cs-CZ" sz="2000" dirty="0"/>
              <a:t>zapálení měli čas přemístit do bezpečné vzdálenosti 300 m, je-li rychlost vaší chůze 6 m.s</a:t>
            </a:r>
            <a:r>
              <a:rPr lang="cs-CZ" sz="2000" baseline="30000" dirty="0"/>
              <a:t>-1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02E2896-A593-470E-B72F-529A7698A81B}"/>
              </a:ext>
            </a:extLst>
          </p:cNvPr>
          <p:cNvSpPr txBox="1"/>
          <p:nvPr/>
        </p:nvSpPr>
        <p:spPr>
          <a:xfrm>
            <a:off x="219068" y="2101049"/>
            <a:ext cx="86201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 jaké nejmenší vzdálenosti od přechodu musí být automobil, který přijíždí stálou rychlostí 60 km.h</a:t>
            </a:r>
            <a:r>
              <a:rPr lang="cs-CZ" sz="2000" baseline="30000" dirty="0"/>
              <a:t>-1</a:t>
            </a:r>
            <a:r>
              <a:rPr lang="cs-CZ" sz="2000" dirty="0"/>
              <a:t>, abychom bezpečně přešli ulici, potřebujeme-li na přecházení dobu 9 s?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A73535F-C301-4DBD-A8A6-5B0B3B68DB2D}"/>
              </a:ext>
            </a:extLst>
          </p:cNvPr>
          <p:cNvSpPr txBox="1"/>
          <p:nvPr/>
        </p:nvSpPr>
        <p:spPr>
          <a:xfrm>
            <a:off x="176208" y="3661756"/>
            <a:ext cx="87058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Kombajn poseče za hodinu pole o rozloze 0,72 ha. Jak velkou rychlostí se pohybuje, seče-li pás široký 2 m?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715AB66-BA4C-4BFA-9A31-810D9C0D7548}"/>
              </a:ext>
            </a:extLst>
          </p:cNvPr>
          <p:cNvSpPr txBox="1"/>
          <p:nvPr/>
        </p:nvSpPr>
        <p:spPr>
          <a:xfrm>
            <a:off x="269075" y="431086"/>
            <a:ext cx="84639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Autobus vyjede z místa vzdáleného 54 km průměrnou rychlostí 15 m.s</a:t>
            </a:r>
            <a:r>
              <a:rPr lang="cs-CZ" sz="2000" baseline="30000" dirty="0"/>
              <a:t>-1</a:t>
            </a:r>
            <a:r>
              <a:rPr lang="cs-CZ" sz="2000" dirty="0"/>
              <a:t>. Za 15 minut po odjezdu autobusu vyjede za ním z téhož místa automobil. Jakou průměrnou rychlostí musí jet automobil, aby dosáhl cíle současně s autobusem?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98816D1-2C0F-4B75-8266-EEF3FA98D224}"/>
              </a:ext>
            </a:extLst>
          </p:cNvPr>
          <p:cNvSpPr txBox="1"/>
          <p:nvPr/>
        </p:nvSpPr>
        <p:spPr>
          <a:xfrm>
            <a:off x="269075" y="1467519"/>
            <a:ext cx="12263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[20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08D9E64-FDB6-4089-B096-008F99D47986}"/>
              </a:ext>
            </a:extLst>
          </p:cNvPr>
          <p:cNvSpPr txBox="1"/>
          <p:nvPr/>
        </p:nvSpPr>
        <p:spPr>
          <a:xfrm>
            <a:off x="219068" y="3099699"/>
            <a:ext cx="14192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en-US" sz="2000" dirty="0" err="1">
                <a:solidFill>
                  <a:srgbClr val="0070C0"/>
                </a:solidFill>
              </a:rPr>
              <a:t>cca</a:t>
            </a:r>
            <a:r>
              <a:rPr lang="en-US" sz="2000" dirty="0">
                <a:solidFill>
                  <a:srgbClr val="0070C0"/>
                </a:solidFill>
              </a:rPr>
              <a:t> 150 m]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23DAA26-76BD-44FD-AE25-0FC341EF6461}"/>
              </a:ext>
            </a:extLst>
          </p:cNvPr>
          <p:cNvSpPr txBox="1"/>
          <p:nvPr/>
        </p:nvSpPr>
        <p:spPr>
          <a:xfrm>
            <a:off x="269075" y="4464527"/>
            <a:ext cx="10834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[1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71454BE-3C07-4374-94EC-1D15E952A4E0}"/>
              </a:ext>
            </a:extLst>
          </p:cNvPr>
          <p:cNvSpPr txBox="1"/>
          <p:nvPr/>
        </p:nvSpPr>
        <p:spPr>
          <a:xfrm>
            <a:off x="269075" y="6226859"/>
            <a:ext cx="15049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en-US" sz="2000" dirty="0" err="1">
                <a:solidFill>
                  <a:srgbClr val="0070C0"/>
                </a:solidFill>
              </a:rPr>
              <a:t>cca</a:t>
            </a:r>
            <a:r>
              <a:rPr lang="en-US" sz="2000" dirty="0">
                <a:solidFill>
                  <a:srgbClr val="0070C0"/>
                </a:solidFill>
              </a:rPr>
              <a:t> 2,7 m]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3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7A63F26-3F6E-4745-9A95-F9EF97A14AF9}"/>
              </a:ext>
            </a:extLst>
          </p:cNvPr>
          <p:cNvSpPr txBox="1"/>
          <p:nvPr/>
        </p:nvSpPr>
        <p:spPr>
          <a:xfrm>
            <a:off x="145247" y="248157"/>
            <a:ext cx="8703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Ze </a:t>
            </a:r>
            <a:r>
              <a:rPr lang="en-US" sz="2000" dirty="0" err="1"/>
              <a:t>stanic</a:t>
            </a:r>
            <a:r>
              <a:rPr lang="en-US" sz="2000" dirty="0"/>
              <a:t> A </a:t>
            </a:r>
            <a:r>
              <a:rPr lang="en-US" sz="2000" dirty="0" err="1"/>
              <a:t>a</a:t>
            </a:r>
            <a:r>
              <a:rPr lang="en-US" sz="2000" dirty="0"/>
              <a:t> B v</a:t>
            </a:r>
            <a:r>
              <a:rPr lang="cs-CZ" sz="2000" dirty="0"/>
              <a:t>zdá</a:t>
            </a:r>
            <a:r>
              <a:rPr lang="en-US" sz="2000" dirty="0" err="1"/>
              <a:t>len</a:t>
            </a:r>
            <a:r>
              <a:rPr lang="cs-CZ" sz="2000" dirty="0"/>
              <a:t>ý</a:t>
            </a:r>
            <a:r>
              <a:rPr lang="en-US" sz="2000" dirty="0" err="1"/>
              <a:t>ch</a:t>
            </a:r>
            <a:r>
              <a:rPr lang="en-US" sz="2000" dirty="0"/>
              <a:t> od </a:t>
            </a:r>
            <a:r>
              <a:rPr lang="en-US" sz="2000" dirty="0" err="1"/>
              <a:t>sebe</a:t>
            </a:r>
            <a:r>
              <a:rPr lang="cs-CZ" sz="2000" dirty="0"/>
              <a:t> 150 km vyjedou po dvoukolejné trati proti sobě dva vlaky. Setkají se za </a:t>
            </a:r>
            <a:r>
              <a:rPr lang="en-US" sz="2000" dirty="0"/>
              <a:t> </a:t>
            </a:r>
            <a:r>
              <a:rPr lang="cs-CZ" sz="2000" dirty="0"/>
              <a:t>tři hodiny ve vzdálenosti 90 km od stanice A. Určete, kdy každý z vlaků přijede do své konečné stanice a jaké byly jejich rychlosti.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40A842D-ED60-45EC-8E68-9516AA37A930}"/>
              </a:ext>
            </a:extLst>
          </p:cNvPr>
          <p:cNvSpPr txBox="1"/>
          <p:nvPr/>
        </p:nvSpPr>
        <p:spPr>
          <a:xfrm>
            <a:off x="145246" y="1263820"/>
            <a:ext cx="51316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1. vlak: 5 h, 3</a:t>
            </a:r>
            <a:r>
              <a:rPr lang="en-US" sz="2000" dirty="0">
                <a:solidFill>
                  <a:srgbClr val="0070C0"/>
                </a:solidFill>
              </a:rPr>
              <a:t>0 </a:t>
            </a:r>
            <a:r>
              <a:rPr lang="cs-CZ" sz="2000" dirty="0">
                <a:solidFill>
                  <a:srgbClr val="0070C0"/>
                </a:solidFill>
              </a:rPr>
              <a:t>k</a:t>
            </a:r>
            <a:r>
              <a:rPr lang="en-US" sz="2000" dirty="0">
                <a:solidFill>
                  <a:srgbClr val="0070C0"/>
                </a:solidFill>
              </a:rPr>
              <a:t>m.</a:t>
            </a:r>
            <a:r>
              <a:rPr lang="cs-CZ" sz="2000" dirty="0">
                <a:solidFill>
                  <a:srgbClr val="0070C0"/>
                </a:solidFill>
              </a:rPr>
              <a:t>h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 2. vlak: 7,5 h, 2</a:t>
            </a:r>
            <a:r>
              <a:rPr lang="en-US" sz="2000" dirty="0">
                <a:solidFill>
                  <a:srgbClr val="0070C0"/>
                </a:solidFill>
              </a:rPr>
              <a:t>0 </a:t>
            </a:r>
            <a:r>
              <a:rPr lang="cs-CZ" sz="2000" dirty="0">
                <a:solidFill>
                  <a:srgbClr val="0070C0"/>
                </a:solidFill>
              </a:rPr>
              <a:t>k</a:t>
            </a:r>
            <a:r>
              <a:rPr lang="en-US" sz="2000" dirty="0">
                <a:solidFill>
                  <a:srgbClr val="0070C0"/>
                </a:solidFill>
              </a:rPr>
              <a:t>m.</a:t>
            </a:r>
            <a:r>
              <a:rPr lang="cs-CZ" sz="2000" dirty="0">
                <a:solidFill>
                  <a:srgbClr val="0070C0"/>
                </a:solidFill>
              </a:rPr>
              <a:t>h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61F6AC5-9879-4131-99D1-99E60D4EEEC9}"/>
              </a:ext>
            </a:extLst>
          </p:cNvPr>
          <p:cNvSpPr txBox="1"/>
          <p:nvPr/>
        </p:nvSpPr>
        <p:spPr>
          <a:xfrm>
            <a:off x="145246" y="1927562"/>
            <a:ext cx="8703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Ze </a:t>
            </a:r>
            <a:r>
              <a:rPr lang="en-US" sz="2000" dirty="0" err="1"/>
              <a:t>stanic</a:t>
            </a:r>
            <a:r>
              <a:rPr lang="cs-CZ" sz="2000" dirty="0"/>
              <a:t>e</a:t>
            </a:r>
            <a:r>
              <a:rPr lang="en-US" sz="2000" dirty="0"/>
              <a:t> A v</a:t>
            </a:r>
            <a:r>
              <a:rPr lang="cs-CZ" sz="2000" dirty="0"/>
              <a:t>zdá</a:t>
            </a:r>
            <a:r>
              <a:rPr lang="en-US" sz="2000" dirty="0" err="1"/>
              <a:t>len</a:t>
            </a:r>
            <a:r>
              <a:rPr lang="cs-CZ" sz="2000" dirty="0"/>
              <a:t>é </a:t>
            </a:r>
            <a:r>
              <a:rPr lang="en-US" sz="2000" dirty="0"/>
              <a:t>od a </a:t>
            </a:r>
            <a:r>
              <a:rPr lang="cs-CZ" sz="2000" dirty="0"/>
              <a:t>stanice </a:t>
            </a:r>
            <a:r>
              <a:rPr lang="en-US" sz="2000" dirty="0"/>
              <a:t>B </a:t>
            </a:r>
            <a:r>
              <a:rPr lang="cs-CZ" sz="2000" dirty="0"/>
              <a:t>180 km, vyjede po dvoukolejné trati vlak do B. Za hodinu vyjede jiný vlak ze stanice B do A. Vlaky se setkají 3 hodiny po odjezdu vlaku z A ve vzdálenosti 120 km od A. Určete rychlosti vlaků.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FCF5ACF-8BF1-4ED2-AD9A-D693291A4BB4}"/>
              </a:ext>
            </a:extLst>
          </p:cNvPr>
          <p:cNvSpPr txBox="1"/>
          <p:nvPr/>
        </p:nvSpPr>
        <p:spPr>
          <a:xfrm>
            <a:off x="145246" y="2905125"/>
            <a:ext cx="50815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4</a:t>
            </a:r>
            <a:r>
              <a:rPr lang="en-US" sz="2000" dirty="0">
                <a:solidFill>
                  <a:srgbClr val="0070C0"/>
                </a:solidFill>
              </a:rPr>
              <a:t>0 </a:t>
            </a:r>
            <a:r>
              <a:rPr lang="cs-CZ" sz="2000" dirty="0">
                <a:solidFill>
                  <a:srgbClr val="0070C0"/>
                </a:solidFill>
              </a:rPr>
              <a:t>k</a:t>
            </a:r>
            <a:r>
              <a:rPr lang="en-US" sz="2000" dirty="0">
                <a:solidFill>
                  <a:srgbClr val="0070C0"/>
                </a:solidFill>
              </a:rPr>
              <a:t>m.</a:t>
            </a:r>
            <a:r>
              <a:rPr lang="cs-CZ" sz="2000" dirty="0">
                <a:solidFill>
                  <a:srgbClr val="0070C0"/>
                </a:solidFill>
              </a:rPr>
              <a:t>h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3</a:t>
            </a:r>
            <a:r>
              <a:rPr lang="en-US" sz="2000" dirty="0">
                <a:solidFill>
                  <a:srgbClr val="0070C0"/>
                </a:solidFill>
              </a:rPr>
              <a:t>0 </a:t>
            </a:r>
            <a:r>
              <a:rPr lang="cs-CZ" sz="2000" dirty="0">
                <a:solidFill>
                  <a:srgbClr val="0070C0"/>
                </a:solidFill>
              </a:rPr>
              <a:t>k</a:t>
            </a:r>
            <a:r>
              <a:rPr lang="en-US" sz="2000" dirty="0">
                <a:solidFill>
                  <a:srgbClr val="0070C0"/>
                </a:solidFill>
              </a:rPr>
              <a:t>m.</a:t>
            </a:r>
            <a:r>
              <a:rPr lang="cs-CZ" sz="2000" dirty="0">
                <a:solidFill>
                  <a:srgbClr val="0070C0"/>
                </a:solidFill>
              </a:rPr>
              <a:t>h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ED278F2-8BE2-4BC8-9325-1D41CC1EC35F}"/>
              </a:ext>
            </a:extLst>
          </p:cNvPr>
          <p:cNvSpPr txBox="1"/>
          <p:nvPr/>
        </p:nvSpPr>
        <p:spPr>
          <a:xfrm>
            <a:off x="231932" y="3566604"/>
            <a:ext cx="85867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První třetinu dráhy projel automobil rychlostí v</a:t>
            </a:r>
            <a:r>
              <a:rPr lang="cs-CZ" sz="2000" baseline="-25000" dirty="0"/>
              <a:t>1</a:t>
            </a:r>
            <a:r>
              <a:rPr lang="cs-CZ" sz="2000" dirty="0"/>
              <a:t> = 15 km.h</a:t>
            </a:r>
            <a:r>
              <a:rPr lang="cs-CZ" sz="2000" baseline="30000" dirty="0"/>
              <a:t>-1</a:t>
            </a:r>
            <a:r>
              <a:rPr lang="cs-CZ" sz="2000" dirty="0"/>
              <a:t>, druhou třetinu rychlostí v</a:t>
            </a:r>
            <a:r>
              <a:rPr lang="cs-CZ" sz="2000" baseline="-25000" dirty="0"/>
              <a:t>2</a:t>
            </a:r>
            <a:r>
              <a:rPr lang="cs-CZ" sz="2000" dirty="0"/>
              <a:t> = 30 km.h</a:t>
            </a:r>
            <a:r>
              <a:rPr lang="cs-CZ" sz="2000" baseline="30000" dirty="0"/>
              <a:t>-1</a:t>
            </a:r>
            <a:r>
              <a:rPr lang="cs-CZ" sz="2000" dirty="0"/>
              <a:t> a poslední třetinu v</a:t>
            </a:r>
            <a:r>
              <a:rPr lang="cs-CZ" sz="2000" baseline="-25000" dirty="0"/>
              <a:t>3</a:t>
            </a:r>
            <a:r>
              <a:rPr lang="cs-CZ" sz="2000" dirty="0"/>
              <a:t> = 90 km.h</a:t>
            </a:r>
            <a:r>
              <a:rPr lang="cs-CZ" sz="2000" baseline="30000" dirty="0"/>
              <a:t>-1</a:t>
            </a:r>
            <a:r>
              <a:rPr lang="cs-CZ" sz="2000" dirty="0"/>
              <a:t>. Určete průměrnou rychlost automobilu.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A64F253-EBEB-45C2-B849-4AD9B6CAE6FD}"/>
              </a:ext>
            </a:extLst>
          </p:cNvPr>
          <p:cNvSpPr txBox="1"/>
          <p:nvPr/>
        </p:nvSpPr>
        <p:spPr>
          <a:xfrm flipH="1">
            <a:off x="229073" y="5181433"/>
            <a:ext cx="8619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Automobil jede hodinu po dálnici rychlostí 100 km.h</a:t>
            </a:r>
            <a:r>
              <a:rPr lang="cs-CZ" sz="2000" baseline="30000" dirty="0"/>
              <a:t>-1</a:t>
            </a:r>
            <a:r>
              <a:rPr lang="cs-CZ" sz="2000" dirty="0"/>
              <a:t>, pak půl hodiny po silnici rychlostí 60 km.h</a:t>
            </a:r>
            <a:r>
              <a:rPr lang="cs-CZ" sz="2000" baseline="30000" dirty="0"/>
              <a:t>-1</a:t>
            </a:r>
            <a:r>
              <a:rPr lang="cs-CZ" sz="2000" dirty="0"/>
              <a:t> a další půl hodiny v terénu rychlostí 20 km.h</a:t>
            </a:r>
            <a:r>
              <a:rPr lang="cs-CZ" sz="2000" baseline="30000" dirty="0"/>
              <a:t>-1</a:t>
            </a:r>
            <a:r>
              <a:rPr lang="cs-CZ" sz="2000" dirty="0"/>
              <a:t>. Jaká je průměrná rychlost automobilu? Jakou celkovou dráhu urazí?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8D12A33-08AD-4C2D-9D26-DCA21DEA24A5}"/>
              </a:ext>
            </a:extLst>
          </p:cNvPr>
          <p:cNvSpPr txBox="1"/>
          <p:nvPr/>
        </p:nvSpPr>
        <p:spPr>
          <a:xfrm>
            <a:off x="241932" y="4582267"/>
            <a:ext cx="15063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[27 km.h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369363E-CCF8-46A2-806C-55B54D406B6F}"/>
              </a:ext>
            </a:extLst>
          </p:cNvPr>
          <p:cNvSpPr txBox="1"/>
          <p:nvPr/>
        </p:nvSpPr>
        <p:spPr>
          <a:xfrm>
            <a:off x="229073" y="6209733"/>
            <a:ext cx="22112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[70 km.h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, 140 km]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86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667BC95-E2A3-4838-B98F-09CAC084DFEE}"/>
              </a:ext>
            </a:extLst>
          </p:cNvPr>
          <p:cNvSpPr txBox="1"/>
          <p:nvPr/>
        </p:nvSpPr>
        <p:spPr>
          <a:xfrm>
            <a:off x="130492" y="190441"/>
            <a:ext cx="86196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Osobní automobil jedoucí rychlostí 80 km.h</a:t>
            </a:r>
            <a:r>
              <a:rPr lang="cs-CZ" sz="2000" baseline="30000" dirty="0"/>
              <a:t>-1</a:t>
            </a:r>
            <a:r>
              <a:rPr lang="cs-CZ" sz="2000" dirty="0"/>
              <a:t> předjíždí 10 m dlouhý nákladní automobil. Nákladní automobil jede rychlostí 60 km.h</a:t>
            </a:r>
            <a:r>
              <a:rPr lang="cs-CZ" sz="2000" baseline="30000" dirty="0"/>
              <a:t>-1</a:t>
            </a:r>
            <a:r>
              <a:rPr lang="cs-CZ" sz="2000" dirty="0"/>
              <a:t>. Jakou dráhu potřebuje osobní automobil k předjetí, jestliže začíná předjíždět 20 m za a končí 20 m před nákladním automobilem? Jak dlouho bude předjíždění trvat?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9B7719-A94C-40AA-AEA4-76C197FE109F}"/>
              </a:ext>
            </a:extLst>
          </p:cNvPr>
          <p:cNvSpPr txBox="1"/>
          <p:nvPr/>
        </p:nvSpPr>
        <p:spPr>
          <a:xfrm>
            <a:off x="216217" y="1623119"/>
            <a:ext cx="4572000" cy="2957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1800" dirty="0" err="1"/>
              <a:t>v</a:t>
            </a:r>
            <a:r>
              <a:rPr lang="cs-CZ" sz="1800" baseline="-25000" dirty="0" err="1"/>
              <a:t>A</a:t>
            </a:r>
            <a:r>
              <a:rPr lang="cs-CZ" sz="1800" dirty="0"/>
              <a:t> = 80 km.h</a:t>
            </a:r>
            <a:r>
              <a:rPr lang="cs-CZ" sz="1800" baseline="30000" dirty="0"/>
              <a:t>-1 </a:t>
            </a:r>
            <a:r>
              <a:rPr lang="cs-CZ" sz="1800" dirty="0"/>
              <a:t>= 22,2 m.s</a:t>
            </a:r>
            <a:r>
              <a:rPr lang="cs-CZ" sz="1800" baseline="30000" dirty="0"/>
              <a:t>-1</a:t>
            </a:r>
            <a:endParaRPr lang="cs-CZ" sz="1800" dirty="0"/>
          </a:p>
          <a:p>
            <a:pPr algn="just">
              <a:lnSpc>
                <a:spcPct val="150000"/>
              </a:lnSpc>
            </a:pPr>
            <a:r>
              <a:rPr lang="cs-CZ" sz="1800" dirty="0" err="1"/>
              <a:t>v</a:t>
            </a:r>
            <a:r>
              <a:rPr lang="cs-CZ" sz="1800" baseline="-25000" dirty="0" err="1"/>
              <a:t>N</a:t>
            </a:r>
            <a:r>
              <a:rPr lang="cs-CZ" sz="1800" dirty="0"/>
              <a:t> = 60 km.h</a:t>
            </a:r>
            <a:r>
              <a:rPr lang="cs-CZ" sz="1800" baseline="30000" dirty="0"/>
              <a:t>-1 </a:t>
            </a:r>
            <a:r>
              <a:rPr lang="cs-CZ" sz="1800" dirty="0"/>
              <a:t>= 16,7 m.s</a:t>
            </a:r>
            <a:r>
              <a:rPr lang="cs-CZ" sz="1800" baseline="30000" dirty="0"/>
              <a:t>-1</a:t>
            </a:r>
          </a:p>
          <a:p>
            <a:pPr algn="just">
              <a:lnSpc>
                <a:spcPct val="150000"/>
              </a:lnSpc>
            </a:pPr>
            <a:r>
              <a:rPr lang="cs-CZ" sz="1800" dirty="0"/>
              <a:t>s</a:t>
            </a:r>
            <a:r>
              <a:rPr lang="cs-CZ" sz="1800" baseline="-25000" dirty="0"/>
              <a:t>0 </a:t>
            </a:r>
            <a:r>
              <a:rPr lang="cs-CZ" sz="1800" dirty="0"/>
              <a:t>= 20 + 20 + 10 m = 50 m</a:t>
            </a:r>
          </a:p>
          <a:p>
            <a:pPr algn="just">
              <a:lnSpc>
                <a:spcPct val="150000"/>
              </a:lnSpc>
            </a:pPr>
            <a:r>
              <a:rPr lang="cs-CZ" dirty="0" err="1"/>
              <a:t>s</a:t>
            </a:r>
            <a:r>
              <a:rPr lang="cs-CZ" baseline="-25000" dirty="0" err="1"/>
              <a:t>A</a:t>
            </a:r>
            <a:r>
              <a:rPr lang="cs-CZ" dirty="0"/>
              <a:t> = </a:t>
            </a:r>
            <a:r>
              <a:rPr lang="cs-CZ" sz="1800" dirty="0"/>
              <a:t>s</a:t>
            </a:r>
            <a:r>
              <a:rPr lang="cs-CZ" sz="1800" baseline="-25000" dirty="0"/>
              <a:t>0</a:t>
            </a:r>
            <a:r>
              <a:rPr lang="cs-CZ" sz="1800" dirty="0"/>
              <a:t> + </a:t>
            </a:r>
            <a:r>
              <a:rPr lang="cs-CZ" sz="1800" dirty="0" err="1"/>
              <a:t>s</a:t>
            </a:r>
            <a:r>
              <a:rPr lang="cs-CZ" sz="1800" baseline="-25000" dirty="0" err="1"/>
              <a:t>N</a:t>
            </a:r>
            <a:endParaRPr lang="cs-CZ" sz="1800" dirty="0"/>
          </a:p>
          <a:p>
            <a:pPr algn="just">
              <a:lnSpc>
                <a:spcPct val="150000"/>
              </a:lnSpc>
            </a:pPr>
            <a:r>
              <a:rPr lang="cs-CZ" sz="1800" dirty="0"/>
              <a:t>v</a:t>
            </a:r>
            <a:r>
              <a:rPr lang="cs-CZ" sz="1800" baseline="-25000" dirty="0"/>
              <a:t>A</a:t>
            </a:r>
            <a:r>
              <a:rPr lang="cs-CZ" sz="1800" dirty="0"/>
              <a:t>.t = s</a:t>
            </a:r>
            <a:r>
              <a:rPr lang="cs-CZ" sz="1800" baseline="-25000" dirty="0"/>
              <a:t>0</a:t>
            </a:r>
            <a:r>
              <a:rPr lang="cs-CZ" sz="1800" dirty="0"/>
              <a:t> + v</a:t>
            </a:r>
            <a:r>
              <a:rPr lang="cs-CZ" sz="1800" baseline="-25000" dirty="0"/>
              <a:t>N</a:t>
            </a:r>
            <a:r>
              <a:rPr lang="cs-CZ" sz="1800" dirty="0"/>
              <a:t>.t </a:t>
            </a:r>
          </a:p>
          <a:p>
            <a:pPr algn="just">
              <a:lnSpc>
                <a:spcPct val="150000"/>
              </a:lnSpc>
            </a:pPr>
            <a:r>
              <a:rPr lang="cs-CZ" sz="1800" dirty="0"/>
              <a:t>t = s</a:t>
            </a:r>
            <a:r>
              <a:rPr lang="cs-CZ" sz="1800" baseline="-25000" dirty="0"/>
              <a:t>0</a:t>
            </a:r>
            <a:r>
              <a:rPr lang="cs-CZ" sz="1800" dirty="0"/>
              <a:t>/(</a:t>
            </a:r>
            <a:r>
              <a:rPr lang="cs-CZ" sz="1800" dirty="0" err="1"/>
              <a:t>v</a:t>
            </a:r>
            <a:r>
              <a:rPr lang="cs-CZ" sz="1800" baseline="-25000" dirty="0" err="1"/>
              <a:t>A</a:t>
            </a:r>
            <a:r>
              <a:rPr lang="cs-CZ" sz="1800" dirty="0"/>
              <a:t> - </a:t>
            </a:r>
            <a:r>
              <a:rPr lang="cs-CZ" sz="1800" dirty="0" err="1"/>
              <a:t>v</a:t>
            </a:r>
            <a:r>
              <a:rPr lang="cs-CZ" sz="1800" baseline="-25000" dirty="0" err="1"/>
              <a:t>N</a:t>
            </a:r>
            <a:r>
              <a:rPr lang="cs-CZ" sz="1800" dirty="0"/>
              <a:t>) = 50/(22,2-16,7) = </a:t>
            </a:r>
            <a:r>
              <a:rPr lang="cs-CZ" sz="1800" u="sng" dirty="0"/>
              <a:t>9</a:t>
            </a:r>
            <a:r>
              <a:rPr lang="en-US" sz="1800" u="sng" dirty="0"/>
              <a:t> s</a:t>
            </a:r>
            <a:endParaRPr lang="cs-CZ" sz="1800" u="sng" dirty="0"/>
          </a:p>
          <a:p>
            <a:pPr algn="just">
              <a:lnSpc>
                <a:spcPct val="150000"/>
              </a:lnSpc>
            </a:pPr>
            <a:r>
              <a:rPr lang="cs-CZ" sz="1800" dirty="0" err="1"/>
              <a:t>s</a:t>
            </a:r>
            <a:r>
              <a:rPr lang="cs-CZ" sz="1800" baseline="-25000" dirty="0" err="1"/>
              <a:t>A</a:t>
            </a:r>
            <a:r>
              <a:rPr lang="cs-CZ" sz="1800" dirty="0"/>
              <a:t> = v</a:t>
            </a:r>
            <a:r>
              <a:rPr lang="cs-CZ" sz="1800" baseline="-25000" dirty="0"/>
              <a:t>A</a:t>
            </a:r>
            <a:r>
              <a:rPr lang="cs-CZ" sz="1800" dirty="0"/>
              <a:t>.t = </a:t>
            </a:r>
            <a:r>
              <a:rPr lang="cs-CZ" dirty="0"/>
              <a:t>22,2</a:t>
            </a:r>
            <a:r>
              <a:rPr lang="cs-CZ" sz="1800" dirty="0"/>
              <a:t>. </a:t>
            </a:r>
            <a:r>
              <a:rPr lang="cs-CZ" dirty="0"/>
              <a:t>9</a:t>
            </a:r>
            <a:r>
              <a:rPr lang="cs-CZ" sz="1800" dirty="0"/>
              <a:t> = </a:t>
            </a:r>
            <a:r>
              <a:rPr lang="cs-CZ" sz="1800" u="sng" dirty="0"/>
              <a:t>202 m</a:t>
            </a:r>
          </a:p>
        </p:txBody>
      </p:sp>
    </p:spTree>
    <p:extLst>
      <p:ext uri="{BB962C8B-B14F-4D97-AF65-F5344CB8AC3E}">
        <p14:creationId xmlns:p14="http://schemas.microsoft.com/office/powerpoint/2010/main" val="4186884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578D7A2-EB00-42D4-B318-A11CA5E22570}"/>
              </a:ext>
            </a:extLst>
          </p:cNvPr>
          <p:cNvSpPr txBox="1"/>
          <p:nvPr/>
        </p:nvSpPr>
        <p:spPr>
          <a:xfrm>
            <a:off x="261937" y="549809"/>
            <a:ext cx="875347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Zdeněk sjel na saních za 10 s svah dlouhý 40 m a pak ještě pokračoval po zasněžené vodorovné louce 20 m až do úplného zastavení. Určete velikost zrychlení na svahu, velikost rychlosti na konci svahu, celkovou dobu pohybu a průměrnou rychlost po celé trajektorii.</a:t>
            </a:r>
          </a:p>
          <a:p>
            <a:endParaRPr lang="cs-CZ" sz="800" dirty="0"/>
          </a:p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40 m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10 s</a:t>
            </a:r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20 m</a:t>
            </a:r>
          </a:p>
          <a:p>
            <a:r>
              <a:rPr lang="cs-CZ" sz="2000" dirty="0"/>
              <a:t>a</a:t>
            </a:r>
            <a:r>
              <a:rPr lang="cs-CZ" sz="2000" baseline="-25000" dirty="0"/>
              <a:t>1</a:t>
            </a:r>
            <a:r>
              <a:rPr lang="cs-CZ" sz="2000" dirty="0"/>
              <a:t> = ?</a:t>
            </a:r>
          </a:p>
          <a:p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?</a:t>
            </a:r>
          </a:p>
          <a:p>
            <a:r>
              <a:rPr lang="cs-CZ" sz="2000" dirty="0"/>
              <a:t>t = ?</a:t>
            </a:r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p</a:t>
            </a:r>
            <a:r>
              <a:rPr lang="cs-CZ" sz="2000" dirty="0"/>
              <a:t> =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4271E1-69B0-4A5A-BB0A-DB281E6168FA}"/>
              </a:ext>
            </a:extLst>
          </p:cNvPr>
          <p:cNvSpPr txBox="1"/>
          <p:nvPr/>
        </p:nvSpPr>
        <p:spPr>
          <a:xfrm>
            <a:off x="2114551" y="2027137"/>
            <a:ext cx="630555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½.a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 odtud  a</a:t>
            </a:r>
            <a:r>
              <a:rPr lang="cs-CZ" sz="2000" baseline="-25000" dirty="0"/>
              <a:t>1</a:t>
            </a:r>
            <a:r>
              <a:rPr lang="cs-CZ" sz="2000" dirty="0"/>
              <a:t> = 2.s</a:t>
            </a:r>
            <a:r>
              <a:rPr lang="cs-CZ" sz="2000" baseline="-25000" dirty="0"/>
              <a:t>1</a:t>
            </a:r>
            <a:r>
              <a:rPr lang="cs-CZ" sz="2000" dirty="0"/>
              <a:t>/t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2.40/10</a:t>
            </a:r>
            <a:r>
              <a:rPr lang="cs-CZ" sz="2000" baseline="30000" dirty="0"/>
              <a:t>2</a:t>
            </a:r>
            <a:r>
              <a:rPr lang="cs-CZ" sz="2000" dirty="0"/>
              <a:t> = </a:t>
            </a:r>
            <a:r>
              <a:rPr lang="cs-CZ" sz="2000" u="sng" dirty="0"/>
              <a:t>0,8 m.s</a:t>
            </a:r>
            <a:r>
              <a:rPr lang="cs-CZ" sz="2000" u="sng" baseline="30000" dirty="0"/>
              <a:t>-2</a:t>
            </a:r>
            <a:r>
              <a:rPr lang="cs-CZ" sz="2000" u="sng" dirty="0"/>
              <a:t> </a:t>
            </a:r>
          </a:p>
          <a:p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a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1</a:t>
            </a:r>
            <a:r>
              <a:rPr lang="cs-CZ" sz="2000" dirty="0"/>
              <a:t> = 2.s</a:t>
            </a:r>
            <a:r>
              <a:rPr lang="cs-CZ" sz="2000" baseline="-25000" dirty="0"/>
              <a:t>1</a:t>
            </a:r>
            <a:r>
              <a:rPr lang="cs-CZ" sz="2000" dirty="0"/>
              <a:t>/t</a:t>
            </a:r>
            <a:r>
              <a:rPr lang="cs-CZ" sz="2000" baseline="-25000" dirty="0"/>
              <a:t>1</a:t>
            </a:r>
            <a:r>
              <a:rPr lang="cs-CZ" sz="2000" dirty="0"/>
              <a:t> = 2.40/10 = </a:t>
            </a:r>
            <a:r>
              <a:rPr lang="cs-CZ" sz="2000" u="sng" dirty="0"/>
              <a:t>8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</a:p>
          <a:p>
            <a:endParaRPr lang="cs-CZ" sz="800" u="sng" dirty="0"/>
          </a:p>
          <a:p>
            <a:r>
              <a:rPr lang="cs-CZ" sz="2000" dirty="0"/>
              <a:t>v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 – a</a:t>
            </a:r>
            <a:r>
              <a:rPr lang="cs-CZ" sz="2000" baseline="-25000" dirty="0"/>
              <a:t>2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dirty="0"/>
              <a:t> = 0  odtud  t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/a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dirty="0"/>
              <a:t> - ½.a</a:t>
            </a:r>
            <a:r>
              <a:rPr lang="cs-CZ" sz="2000" baseline="-25000" dirty="0"/>
              <a:t>2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 odtud a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/2.s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/a</a:t>
            </a:r>
            <a:r>
              <a:rPr lang="cs-CZ" sz="2000" baseline="-25000" dirty="0"/>
              <a:t>2</a:t>
            </a:r>
            <a:r>
              <a:rPr lang="cs-CZ" sz="2000" dirty="0"/>
              <a:t> = 2.s</a:t>
            </a:r>
            <a:r>
              <a:rPr lang="cs-CZ" sz="2000" baseline="-25000" dirty="0"/>
              <a:t>2</a:t>
            </a:r>
            <a:r>
              <a:rPr lang="cs-CZ" sz="2000" dirty="0"/>
              <a:t>/v</a:t>
            </a:r>
            <a:r>
              <a:rPr lang="cs-CZ" sz="2000" baseline="-25000" dirty="0"/>
              <a:t>1</a:t>
            </a:r>
            <a:r>
              <a:rPr lang="cs-CZ" sz="2000" dirty="0"/>
              <a:t> = 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cs-CZ" sz="2000" dirty="0"/>
              <a:t> . t</a:t>
            </a:r>
            <a:r>
              <a:rPr lang="cs-CZ" sz="2000" baseline="-25000" dirty="0"/>
              <a:t>1</a:t>
            </a:r>
            <a:endParaRPr lang="cs-CZ" sz="2000" dirty="0"/>
          </a:p>
          <a:p>
            <a:r>
              <a:rPr lang="cs-CZ" sz="2000" dirty="0"/>
              <a:t>t = t</a:t>
            </a:r>
            <a:r>
              <a:rPr lang="en-US" sz="2000" baseline="-25000" dirty="0"/>
              <a:t>1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cs-CZ" sz="2000" dirty="0"/>
              <a:t> . t</a:t>
            </a:r>
            <a:r>
              <a:rPr lang="cs-CZ" sz="2000" baseline="-25000" dirty="0"/>
              <a:t>1 </a:t>
            </a:r>
            <a:r>
              <a:rPr lang="cs-CZ" sz="2000" dirty="0"/>
              <a:t>= t</a:t>
            </a:r>
            <a:r>
              <a:rPr lang="cs-CZ" sz="2000" baseline="-25000" dirty="0"/>
              <a:t>1</a:t>
            </a:r>
            <a:r>
              <a:rPr lang="en-US" sz="2000" dirty="0"/>
              <a:t> . (1 + </a:t>
            </a:r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en-US" sz="2000" dirty="0"/>
              <a:t>) </a:t>
            </a:r>
            <a:r>
              <a:rPr lang="cs-CZ" sz="2000" dirty="0"/>
              <a:t>= </a:t>
            </a:r>
            <a:r>
              <a:rPr lang="en-US" sz="2000" dirty="0"/>
              <a:t>10 . (1 + 20</a:t>
            </a:r>
            <a:r>
              <a:rPr lang="cs-CZ" sz="2000" dirty="0"/>
              <a:t>/</a:t>
            </a:r>
            <a:r>
              <a:rPr lang="en-US" sz="2000" dirty="0"/>
              <a:t>40) = </a:t>
            </a:r>
            <a:r>
              <a:rPr lang="en-US" sz="2000" u="sng" dirty="0"/>
              <a:t>15 s</a:t>
            </a:r>
          </a:p>
          <a:p>
            <a:r>
              <a:rPr lang="en-US" sz="2000" dirty="0"/>
              <a:t>v</a:t>
            </a:r>
            <a:r>
              <a:rPr lang="en-US" sz="2000" baseline="-25000" dirty="0"/>
              <a:t>s</a:t>
            </a:r>
            <a:r>
              <a:rPr lang="en-US" sz="2000" dirty="0"/>
              <a:t> = (</a:t>
            </a:r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en-US" sz="2000" dirty="0"/>
              <a:t> + </a:t>
            </a:r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en-US" sz="2000" dirty="0"/>
              <a:t>)/</a:t>
            </a:r>
            <a:r>
              <a:rPr lang="cs-CZ" sz="2000" dirty="0"/>
              <a:t> t</a:t>
            </a:r>
            <a:r>
              <a:rPr lang="en-US" sz="2000" dirty="0"/>
              <a:t> = (20 + 40)/</a:t>
            </a:r>
            <a:r>
              <a:rPr lang="cs-CZ" sz="2000" dirty="0"/>
              <a:t> </a:t>
            </a:r>
            <a:r>
              <a:rPr lang="en-US" sz="2000" dirty="0"/>
              <a:t>15 = </a:t>
            </a:r>
            <a:r>
              <a:rPr lang="en-US" sz="2000" u="sng" dirty="0"/>
              <a:t>4</a:t>
            </a:r>
            <a:r>
              <a:rPr lang="cs-CZ" sz="2000" u="sng" dirty="0"/>
              <a:t>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0703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FF2A4F-DF82-420D-8499-92AE2D2F1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5" y="647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2B9FF0D-428C-4F60-AEDB-714B645BBA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52542" y="3796129"/>
          <a:ext cx="5029616" cy="2966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3743325" imgH="2209800" progId="Excel.Chart.8">
                  <p:embed/>
                </p:oleObj>
              </mc:Choice>
              <mc:Fallback>
                <p:oleObj name="Chart" r:id="rId2" imgW="3743325" imgH="2209800" progId="Excel.Chart.8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42B9FF0D-428C-4F60-AEDB-714B645BBA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542" y="3796129"/>
                        <a:ext cx="5029616" cy="29666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74264B3-B466-45B5-BC96-50FB650D1D63}"/>
              </a:ext>
            </a:extLst>
          </p:cNvPr>
          <p:cNvSpPr txBox="1"/>
          <p:nvPr/>
        </p:nvSpPr>
        <p:spPr>
          <a:xfrm>
            <a:off x="2362200" y="318254"/>
            <a:ext cx="67818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nulté do čtvrté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čtvrté do šesté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rychlost v páté sekundě,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těleso urazí od čtvrté do šesté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zrychlení ve třetí sekundě,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těleso urazí během prvních dvou sekund,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urazí od druhé do čtvrté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pohyb, kterým se pohybuje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zpomalení pohybu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urazí od šesté do osmé sekundy.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348E6A-615B-48B7-BD57-E90FDBBFE00E}"/>
              </a:ext>
            </a:extLst>
          </p:cNvPr>
          <p:cNvSpPr txBox="1"/>
          <p:nvPr/>
        </p:nvSpPr>
        <p:spPr>
          <a:xfrm>
            <a:off x="542925" y="1349305"/>
            <a:ext cx="152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Určete podle obrázku:</a:t>
            </a:r>
          </a:p>
        </p:txBody>
      </p:sp>
    </p:spTree>
    <p:extLst>
      <p:ext uri="{BB962C8B-B14F-4D97-AF65-F5344CB8AC3E}">
        <p14:creationId xmlns:p14="http://schemas.microsoft.com/office/powerpoint/2010/main" val="4290860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4DE4646-37B5-4FED-8CC3-14807C9D961C}"/>
              </a:ext>
            </a:extLst>
          </p:cNvPr>
          <p:cNvSpPr txBox="1"/>
          <p:nvPr/>
        </p:nvSpPr>
        <p:spPr>
          <a:xfrm>
            <a:off x="104775" y="291071"/>
            <a:ext cx="8934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Vůz má v jistém místě své dráhy rychlost 60 km.h</a:t>
            </a:r>
            <a:r>
              <a:rPr lang="cs-CZ" sz="2000" baseline="30000" dirty="0"/>
              <a:t>-1</a:t>
            </a:r>
            <a:r>
              <a:rPr lang="cs-CZ" sz="2000" dirty="0"/>
              <a:t> a o 100 m dále rychlost 40 km.h</a:t>
            </a:r>
            <a:r>
              <a:rPr lang="cs-CZ" sz="2000" baseline="30000" dirty="0"/>
              <a:t>-1</a:t>
            </a:r>
            <a:r>
              <a:rPr lang="cs-CZ" sz="2000" dirty="0"/>
              <a:t>. Jaké je jeho zpoždění?</a:t>
            </a:r>
          </a:p>
          <a:p>
            <a:endParaRPr lang="cs-CZ" sz="800" dirty="0"/>
          </a:p>
          <a:p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 = 60 km.h</a:t>
            </a:r>
            <a:r>
              <a:rPr lang="cs-CZ" sz="2000" baseline="30000" dirty="0"/>
              <a:t>-1</a:t>
            </a:r>
            <a:r>
              <a:rPr lang="cs-CZ" sz="2000" dirty="0"/>
              <a:t> = 16,67 m.s</a:t>
            </a:r>
            <a:r>
              <a:rPr lang="cs-CZ" sz="2000" baseline="30000" dirty="0"/>
              <a:t>-1</a:t>
            </a:r>
          </a:p>
          <a:p>
            <a:r>
              <a:rPr lang="cs-CZ" sz="2000" dirty="0"/>
              <a:t>v = 40 km.h</a:t>
            </a:r>
            <a:r>
              <a:rPr lang="cs-CZ" sz="2000" baseline="30000" dirty="0"/>
              <a:t>-1</a:t>
            </a:r>
            <a:r>
              <a:rPr lang="cs-CZ" sz="2000" dirty="0"/>
              <a:t> = 11,11 m.s</a:t>
            </a:r>
            <a:r>
              <a:rPr lang="cs-CZ" sz="2000" baseline="30000" dirty="0"/>
              <a:t>-1</a:t>
            </a:r>
            <a:endParaRPr lang="cs-CZ" sz="2000" dirty="0"/>
          </a:p>
          <a:p>
            <a:r>
              <a:rPr lang="cs-CZ" sz="2000" dirty="0"/>
              <a:t>s = 100 m</a:t>
            </a:r>
          </a:p>
          <a:p>
            <a:r>
              <a:rPr lang="cs-CZ" sz="2000" dirty="0"/>
              <a:t>a = ?</a:t>
            </a:r>
          </a:p>
          <a:p>
            <a:endParaRPr lang="cs-CZ" sz="800" dirty="0"/>
          </a:p>
          <a:p>
            <a:r>
              <a:rPr lang="cs-CZ" sz="2000" dirty="0"/>
              <a:t>v = v</a:t>
            </a:r>
            <a:r>
              <a:rPr lang="cs-CZ" sz="2000" baseline="-25000" dirty="0"/>
              <a:t>0</a:t>
            </a:r>
            <a:r>
              <a:rPr lang="cs-CZ" sz="2000" dirty="0"/>
              <a:t> + a.t </a:t>
            </a:r>
          </a:p>
          <a:p>
            <a:r>
              <a:rPr lang="cs-CZ" sz="2000" dirty="0"/>
              <a:t>t = (v – v</a:t>
            </a:r>
            <a:r>
              <a:rPr lang="cs-CZ" sz="2000" baseline="-25000" dirty="0"/>
              <a:t>0</a:t>
            </a:r>
            <a:r>
              <a:rPr lang="cs-CZ" sz="2000" dirty="0"/>
              <a:t>)/a</a:t>
            </a:r>
          </a:p>
          <a:p>
            <a:r>
              <a:rPr lang="cs-CZ" sz="2000" dirty="0"/>
              <a:t>s = v</a:t>
            </a:r>
            <a:r>
              <a:rPr lang="cs-CZ" sz="2000" baseline="-25000" dirty="0"/>
              <a:t>0</a:t>
            </a:r>
            <a:r>
              <a:rPr lang="cs-CZ" sz="2000" dirty="0"/>
              <a:t>. (v – v</a:t>
            </a:r>
            <a:r>
              <a:rPr lang="cs-CZ" sz="2000" baseline="-25000" dirty="0"/>
              <a:t>0</a:t>
            </a:r>
            <a:r>
              <a:rPr lang="cs-CZ" sz="2000" dirty="0"/>
              <a:t>)/a  + ½.a.((v – v</a:t>
            </a:r>
            <a:r>
              <a:rPr lang="cs-CZ" sz="2000" baseline="-25000" dirty="0"/>
              <a:t>0</a:t>
            </a:r>
            <a:r>
              <a:rPr lang="cs-CZ" sz="2000" dirty="0"/>
              <a:t>)/a)</a:t>
            </a:r>
            <a:r>
              <a:rPr lang="cs-CZ" sz="2000" baseline="30000" dirty="0"/>
              <a:t>2</a:t>
            </a:r>
            <a:r>
              <a:rPr lang="cs-CZ" sz="2000" dirty="0"/>
              <a:t> = (v</a:t>
            </a:r>
            <a:r>
              <a:rPr lang="cs-CZ" sz="2000" baseline="-25000" dirty="0"/>
              <a:t>0</a:t>
            </a:r>
            <a:r>
              <a:rPr lang="cs-CZ" sz="2000" dirty="0"/>
              <a:t>.v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+ (½.v</a:t>
            </a:r>
            <a:r>
              <a:rPr lang="cs-CZ" sz="2000" baseline="30000" dirty="0"/>
              <a:t>2</a:t>
            </a:r>
            <a:r>
              <a:rPr lang="cs-CZ" sz="2000" dirty="0"/>
              <a:t> – v.v</a:t>
            </a:r>
            <a:r>
              <a:rPr lang="cs-CZ" sz="2000" baseline="-25000" dirty="0"/>
              <a:t>0</a:t>
            </a:r>
            <a:r>
              <a:rPr lang="cs-CZ" sz="2000" dirty="0"/>
              <a:t> + ½.v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=</a:t>
            </a:r>
          </a:p>
          <a:p>
            <a:r>
              <a:rPr lang="cs-CZ" sz="2000" dirty="0"/>
              <a:t> = ½.(v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= 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)/2.a</a:t>
            </a:r>
          </a:p>
          <a:p>
            <a:r>
              <a:rPr lang="cs-CZ" sz="2000" dirty="0"/>
              <a:t>a = 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)/2.s = (11,11</a:t>
            </a:r>
            <a:r>
              <a:rPr lang="cs-CZ" sz="2000" baseline="30000" dirty="0"/>
              <a:t>2</a:t>
            </a:r>
            <a:r>
              <a:rPr lang="cs-CZ" sz="2000" dirty="0"/>
              <a:t> – 16,67</a:t>
            </a:r>
            <a:r>
              <a:rPr lang="cs-CZ" sz="2000" baseline="30000" dirty="0"/>
              <a:t>2</a:t>
            </a:r>
            <a:r>
              <a:rPr lang="cs-CZ" sz="2000" dirty="0"/>
              <a:t>)/2.100 = </a:t>
            </a:r>
            <a:r>
              <a:rPr lang="cs-CZ" sz="2000" u="sng" dirty="0"/>
              <a:t>0,78 m.s</a:t>
            </a:r>
            <a:r>
              <a:rPr lang="cs-CZ" sz="2000" u="sng" baseline="30000" dirty="0"/>
              <a:t>-2</a:t>
            </a:r>
          </a:p>
          <a:p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5B25C97-421D-4CEC-AA48-D7A67216B095}"/>
              </a:ext>
            </a:extLst>
          </p:cNvPr>
          <p:cNvSpPr txBox="1"/>
          <p:nvPr/>
        </p:nvSpPr>
        <p:spPr>
          <a:xfrm flipH="1">
            <a:off x="161926" y="4394537"/>
            <a:ext cx="882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Motocykl jede rovnoměrně zrychleně  a během 10 s zvýší rychlost z 6 m.s</a:t>
            </a:r>
            <a:r>
              <a:rPr lang="cs-CZ" sz="2000" baseline="30000" dirty="0"/>
              <a:t>-1</a:t>
            </a:r>
            <a:r>
              <a:rPr lang="cs-CZ" sz="2000" dirty="0"/>
              <a:t> na 16 m.s</a:t>
            </a:r>
            <a:r>
              <a:rPr lang="cs-CZ" sz="2000" baseline="30000" dirty="0"/>
              <a:t>-1</a:t>
            </a:r>
            <a:r>
              <a:rPr lang="cs-CZ" sz="2000" dirty="0"/>
              <a:t>. Určete velikost zrychlení motocyklu a dráhu, kterou za danou dobu urazí. </a:t>
            </a:r>
            <a:endParaRPr lang="en-US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68FF70A-27AD-4B20-AC99-8E098F618AB0}"/>
              </a:ext>
            </a:extLst>
          </p:cNvPr>
          <p:cNvSpPr txBox="1"/>
          <p:nvPr/>
        </p:nvSpPr>
        <p:spPr>
          <a:xfrm>
            <a:off x="104775" y="5635118"/>
            <a:ext cx="893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Jaká je brzdná dráha automobilu, který jede rychlostí 80 km.h</a:t>
            </a:r>
            <a:r>
              <a:rPr lang="cs-CZ" sz="2000" baseline="30000" dirty="0"/>
              <a:t>-1</a:t>
            </a:r>
            <a:r>
              <a:rPr lang="cs-CZ" sz="2000" dirty="0"/>
              <a:t>, je-li velikost zrychlení při brzdění  3 m.s</a:t>
            </a:r>
            <a:r>
              <a:rPr lang="cs-CZ" sz="2000" baseline="30000" dirty="0"/>
              <a:t>-2</a:t>
            </a:r>
            <a:r>
              <a:rPr lang="cs-CZ" sz="2000" dirty="0"/>
              <a:t>, resp. 5 m.s</a:t>
            </a:r>
            <a:r>
              <a:rPr lang="cs-CZ" sz="2000" baseline="30000" dirty="0"/>
              <a:t>-2</a:t>
            </a:r>
            <a:r>
              <a:rPr lang="cs-CZ" sz="2000" dirty="0"/>
              <a:t>.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E6BE34-D952-4667-88CF-77D48A704BAE}"/>
              </a:ext>
            </a:extLst>
          </p:cNvPr>
          <p:cNvSpPr txBox="1"/>
          <p:nvPr/>
        </p:nvSpPr>
        <p:spPr>
          <a:xfrm>
            <a:off x="161926" y="510242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</a:t>
            </a:r>
            <a:r>
              <a:rPr lang="en-US" sz="2000" dirty="0">
                <a:solidFill>
                  <a:srgbClr val="0070C0"/>
                </a:solidFill>
              </a:rPr>
              <a:t>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 110 m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37B890D-B7F3-4C9E-AE3A-D4E257259D75}"/>
              </a:ext>
            </a:extLst>
          </p:cNvPr>
          <p:cNvSpPr txBox="1"/>
          <p:nvPr/>
        </p:nvSpPr>
        <p:spPr>
          <a:xfrm>
            <a:off x="161926" y="631378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82 m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 49 m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7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C35E09F4-79F5-4F29-91BB-FBC41B9B6E6B}"/>
              </a:ext>
            </a:extLst>
          </p:cNvPr>
          <p:cNvSpPr txBox="1"/>
          <p:nvPr/>
        </p:nvSpPr>
        <p:spPr>
          <a:xfrm>
            <a:off x="114299" y="291219"/>
            <a:ext cx="8824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Hlaveň pušky má délku 60 cm. Střela proběhne hlavní za dobu 0,002 s. Vypočítejte průměrné zrychlení střely a velikost rychlosti střely v okamžiku opuštění hlavně.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2A281B5-0007-4193-B401-A0B52DAA6A5C}"/>
              </a:ext>
            </a:extLst>
          </p:cNvPr>
          <p:cNvSpPr txBox="1"/>
          <p:nvPr/>
        </p:nvSpPr>
        <p:spPr>
          <a:xfrm>
            <a:off x="80960" y="1624720"/>
            <a:ext cx="8824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</a:t>
            </a:r>
            <a:r>
              <a:rPr lang="cs-CZ" sz="2000" dirty="0"/>
              <a:t>y</a:t>
            </a:r>
            <a:r>
              <a:rPr lang="en-US" sz="2000" dirty="0" err="1"/>
              <a:t>chl</a:t>
            </a:r>
            <a:r>
              <a:rPr lang="cs-CZ" sz="2000" dirty="0"/>
              <a:t>í</a:t>
            </a:r>
            <a:r>
              <a:rPr lang="en-US" sz="2000" dirty="0"/>
              <a:t>k </a:t>
            </a:r>
            <a:r>
              <a:rPr lang="en-US" sz="2000" dirty="0" err="1"/>
              <a:t>jedouc</a:t>
            </a:r>
            <a:r>
              <a:rPr lang="cs-CZ" sz="2000" dirty="0"/>
              <a:t>í rychlostí 120 km.h</a:t>
            </a:r>
            <a:r>
              <a:rPr lang="cs-CZ" sz="2000" baseline="30000" dirty="0"/>
              <a:t>-1</a:t>
            </a:r>
            <a:r>
              <a:rPr lang="cs-CZ" sz="2000" dirty="0"/>
              <a:t> brzdí se záporným zrychlením </a:t>
            </a:r>
            <a:r>
              <a:rPr lang="en-US" sz="2000" dirty="0"/>
              <a:t>-0.3 m.s</a:t>
            </a:r>
            <a:r>
              <a:rPr lang="en-US" sz="2000" baseline="30000" dirty="0"/>
              <a:t>-2</a:t>
            </a:r>
            <a:r>
              <a:rPr lang="en-US" sz="2000" dirty="0"/>
              <a:t>. V jak</a:t>
            </a:r>
            <a:r>
              <a:rPr lang="cs-CZ" sz="2000" dirty="0"/>
              <a:t>é vzdálenosti před stanicí začne rovnoměrně brzdit, má-li se ve stanici zastavit?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5137BA5-E4E4-4DB9-8531-EB4113427A90}"/>
              </a:ext>
            </a:extLst>
          </p:cNvPr>
          <p:cNvSpPr txBox="1"/>
          <p:nvPr/>
        </p:nvSpPr>
        <p:spPr>
          <a:xfrm>
            <a:off x="147638" y="3029948"/>
            <a:ext cx="875823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N</a:t>
            </a:r>
            <a:r>
              <a:rPr lang="cs-CZ" sz="2000" dirty="0" err="1"/>
              <a:t>ákladní</a:t>
            </a:r>
            <a:r>
              <a:rPr lang="cs-CZ" sz="2000" dirty="0"/>
              <a:t> výtah dopravuje materiál do výše 12,0 m. Rozjíždí se se stálým zrychlením 0,90 m.s</a:t>
            </a:r>
            <a:r>
              <a:rPr lang="cs-CZ" sz="2000" baseline="30000" dirty="0"/>
              <a:t>-2</a:t>
            </a:r>
            <a:r>
              <a:rPr lang="cs-CZ" sz="2000" dirty="0"/>
              <a:t>.  Potom se pohybuje rovnoměrně rychlostí 2,0 m.s</a:t>
            </a:r>
            <a:r>
              <a:rPr lang="cs-CZ" sz="2000" baseline="30000" dirty="0"/>
              <a:t>-1</a:t>
            </a:r>
            <a:r>
              <a:rPr lang="cs-CZ" sz="2000" dirty="0"/>
              <a:t>. Zbytek dráhy 2,5 m před zastavením se pohybuje rovnoměrně zpomaleným pohybem. Na jak dlouhé dráze koná výtah pohyb rovnoměrně zrychlený? Jak dlouho se výtah pohybuje rovnoměrně? Určete velikost záporného zrychlení. Určete dobu výstupu.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0A9DB9-D367-4E09-AAA9-FB9313918E97}"/>
              </a:ext>
            </a:extLst>
          </p:cNvPr>
          <p:cNvSpPr txBox="1"/>
          <p:nvPr/>
        </p:nvSpPr>
        <p:spPr>
          <a:xfrm>
            <a:off x="147638" y="99910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[3.10</a:t>
            </a:r>
            <a:r>
              <a:rPr lang="en-US" sz="2000" baseline="30000" dirty="0">
                <a:solidFill>
                  <a:srgbClr val="0070C0"/>
                </a:solidFill>
              </a:rPr>
              <a:t>5</a:t>
            </a:r>
            <a:r>
              <a:rPr lang="en-US" sz="2000" dirty="0">
                <a:solidFill>
                  <a:srgbClr val="0070C0"/>
                </a:solidFill>
              </a:rPr>
              <a:t> m.s</a:t>
            </a:r>
            <a:r>
              <a:rPr lang="en-US" sz="2000" baseline="30000" dirty="0">
                <a:solidFill>
                  <a:srgbClr val="0070C0"/>
                </a:solidFill>
              </a:rPr>
              <a:t>-2</a:t>
            </a:r>
            <a:r>
              <a:rPr lang="en-US" sz="2000" dirty="0">
                <a:solidFill>
                  <a:srgbClr val="0070C0"/>
                </a:solidFill>
              </a:rPr>
              <a:t>, 600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521C158-3666-4FBA-91E5-2737E5759473}"/>
              </a:ext>
            </a:extLst>
          </p:cNvPr>
          <p:cNvSpPr txBox="1"/>
          <p:nvPr/>
        </p:nvSpPr>
        <p:spPr>
          <a:xfrm>
            <a:off x="147638" y="232206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85 k</a:t>
            </a:r>
            <a:r>
              <a:rPr lang="en-US" sz="2000" dirty="0">
                <a:solidFill>
                  <a:srgbClr val="0070C0"/>
                </a:solidFill>
              </a:rPr>
              <a:t>m] 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D880FC-0A61-471C-B30E-DBD67A403F52}"/>
              </a:ext>
            </a:extLst>
          </p:cNvPr>
          <p:cNvSpPr txBox="1"/>
          <p:nvPr/>
        </p:nvSpPr>
        <p:spPr>
          <a:xfrm>
            <a:off x="219075" y="47688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[2,2 m, 3,6 s, -0,8 m.s</a:t>
            </a:r>
            <a:r>
              <a:rPr lang="en-US" sz="2000" baseline="30000" dirty="0">
                <a:solidFill>
                  <a:srgbClr val="0070C0"/>
                </a:solidFill>
              </a:rPr>
              <a:t>-2</a:t>
            </a:r>
            <a:r>
              <a:rPr lang="en-US" sz="2000" dirty="0">
                <a:solidFill>
                  <a:srgbClr val="0070C0"/>
                </a:solidFill>
              </a:rPr>
              <a:t>, 2,2 s, 8,3 s]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D51154C2-B7B4-4AE9-A5CD-D925E4E07932}"/>
              </a:ext>
            </a:extLst>
          </p:cNvPr>
          <p:cNvSpPr txBox="1"/>
          <p:nvPr/>
        </p:nvSpPr>
        <p:spPr>
          <a:xfrm>
            <a:off x="143172" y="243350"/>
            <a:ext cx="87058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/>
              <a:t>Vrtule letadla se otáčí úhlovou rychlostí 220 s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. Jak velkou rychlostí </a:t>
            </a:r>
            <a:r>
              <a:rPr lang="cs-CZ" sz="2000" b="0" i="1" u="none" strike="noStrike" baseline="0" dirty="0"/>
              <a:t>v </a:t>
            </a:r>
            <a:r>
              <a:rPr lang="cs-CZ" sz="2000" b="0" i="0" u="none" strike="noStrike" baseline="0" dirty="0"/>
              <a:t>se pohybují body na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koncích vrtule, jejichž vzdálenost od osy otáčení je 160 cm? Jakou dráhu </a:t>
            </a:r>
            <a:r>
              <a:rPr lang="cs-CZ" sz="2000" b="0" i="1" u="none" strike="noStrike" baseline="0" dirty="0"/>
              <a:t>s </a:t>
            </a:r>
            <a:r>
              <a:rPr lang="cs-CZ" sz="2000" b="0" i="0" u="none" strike="noStrike" baseline="0" dirty="0"/>
              <a:t>uletí letadlo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během jedné otáčky vrtule, letí-li rychlostí 600 km.h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?</a:t>
            </a:r>
            <a:endParaRPr lang="en-US" sz="2000" b="0" i="0" u="none" strike="noStrike" baseline="0" dirty="0"/>
          </a:p>
          <a:p>
            <a:pPr algn="l"/>
            <a:endParaRPr lang="en-US" sz="800" dirty="0"/>
          </a:p>
          <a:p>
            <a:pPr algn="l"/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cs-CZ" sz="2000" b="0" i="0" u="none" strike="noStrike" baseline="0" dirty="0"/>
              <a:t>220 s</a:t>
            </a:r>
            <a:r>
              <a:rPr lang="cs-CZ" sz="2000" b="0" i="0" u="none" strike="noStrike" baseline="30000" dirty="0"/>
              <a:t>-1</a:t>
            </a:r>
            <a:endParaRPr lang="en-US" sz="2000" dirty="0"/>
          </a:p>
          <a:p>
            <a:pPr algn="l"/>
            <a:r>
              <a:rPr lang="en-US" sz="2000" dirty="0"/>
              <a:t>r = </a:t>
            </a:r>
            <a:r>
              <a:rPr lang="cs-CZ" sz="2000" b="0" i="0" u="none" strike="noStrike" baseline="0" dirty="0"/>
              <a:t>160 cm</a:t>
            </a:r>
            <a:r>
              <a:rPr lang="en-US" sz="2000" b="0" i="0" u="none" strike="noStrike" baseline="0" dirty="0"/>
              <a:t> = </a:t>
            </a:r>
            <a:r>
              <a:rPr lang="cs-CZ" sz="2000" b="0" i="0" u="none" strike="noStrike" baseline="0" dirty="0"/>
              <a:t>1</a:t>
            </a:r>
            <a:r>
              <a:rPr lang="en-US" sz="2000" dirty="0"/>
              <a:t>,</a:t>
            </a:r>
            <a:r>
              <a:rPr lang="cs-CZ" sz="2000" b="0" i="0" u="none" strike="noStrike" baseline="0" dirty="0"/>
              <a:t>60 m</a:t>
            </a:r>
            <a:endParaRPr lang="en-US" sz="2000" b="0" i="0" u="none" strike="noStrike" baseline="0" dirty="0"/>
          </a:p>
          <a:p>
            <a:pPr algn="l"/>
            <a:r>
              <a:rPr lang="en-US" sz="2000" dirty="0"/>
              <a:t>v = ?</a:t>
            </a:r>
            <a:endParaRPr lang="en-US" sz="2000" b="0" i="0" u="none" strike="noStrike" baseline="0" dirty="0"/>
          </a:p>
          <a:p>
            <a:pPr algn="l"/>
            <a:r>
              <a:rPr lang="en-US" sz="2000" dirty="0"/>
              <a:t>v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cs-CZ" sz="2000" b="0" i="0" u="none" strike="noStrike" baseline="0" dirty="0"/>
              <a:t>600 km.h</a:t>
            </a:r>
            <a:r>
              <a:rPr lang="cs-CZ" sz="2000" b="0" i="0" u="none" strike="noStrike" baseline="30000" dirty="0"/>
              <a:t>-1</a:t>
            </a:r>
            <a:r>
              <a:rPr lang="en-US" sz="2000" b="0" i="0" u="none" strike="noStrike" baseline="0" dirty="0"/>
              <a:t> = 166,67 </a:t>
            </a:r>
            <a:r>
              <a:rPr lang="cs-CZ" sz="2000" b="0" i="0" u="none" strike="noStrike" baseline="0" dirty="0"/>
              <a:t>m.s</a:t>
            </a:r>
            <a:r>
              <a:rPr lang="cs-CZ" sz="2000" b="0" i="0" u="none" strike="noStrike" baseline="30000" dirty="0"/>
              <a:t>-1</a:t>
            </a:r>
            <a:endParaRPr lang="en-US" sz="2000" dirty="0"/>
          </a:p>
          <a:p>
            <a:pPr algn="l"/>
            <a:r>
              <a:rPr lang="en-US" sz="2000" dirty="0"/>
              <a:t>s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58C7C81-E310-4A56-BFCB-3F07A03CBE8D}"/>
              </a:ext>
            </a:extLst>
          </p:cNvPr>
          <p:cNvSpPr txBox="1"/>
          <p:nvPr/>
        </p:nvSpPr>
        <p:spPr>
          <a:xfrm>
            <a:off x="4496098" y="1707731"/>
            <a:ext cx="41338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 = </a:t>
            </a:r>
            <a:r>
              <a:rPr lang="cs-CZ" sz="2000" dirty="0"/>
              <a:t>ω</a:t>
            </a:r>
            <a:r>
              <a:rPr lang="en-US" sz="2000" dirty="0"/>
              <a:t> . r = 220 . 1,6 = </a:t>
            </a:r>
            <a:r>
              <a:rPr lang="cs-CZ" sz="2000" b="0" i="0" u="sng" strike="noStrike" baseline="0" dirty="0"/>
              <a:t>352 m.s</a:t>
            </a:r>
            <a:r>
              <a:rPr lang="cs-CZ" sz="2000" b="0" i="0" u="sng" strike="noStrike" baseline="30000" dirty="0"/>
              <a:t>-1</a:t>
            </a:r>
            <a:endParaRPr lang="en-US" sz="2000" b="0" i="0" u="sng" strike="noStrike" baseline="30000" dirty="0"/>
          </a:p>
          <a:p>
            <a:endParaRPr lang="en-US" sz="800" dirty="0"/>
          </a:p>
          <a:p>
            <a:r>
              <a:rPr lang="cs-CZ" sz="2000" dirty="0"/>
              <a:t>ω</a:t>
            </a:r>
            <a:r>
              <a:rPr lang="en-US" sz="2000" dirty="0"/>
              <a:t> = 2.</a:t>
            </a:r>
            <a:r>
              <a:rPr lang="el-GR" sz="2000" dirty="0"/>
              <a:t>π</a:t>
            </a:r>
            <a:r>
              <a:rPr lang="en-US" sz="2000" dirty="0"/>
              <a:t>.f   </a:t>
            </a:r>
            <a:r>
              <a:rPr lang="en-US" sz="2000" dirty="0" err="1"/>
              <a:t>odtud</a:t>
            </a:r>
            <a:r>
              <a:rPr lang="en-US" sz="2000" dirty="0"/>
              <a:t>  f = </a:t>
            </a:r>
            <a:r>
              <a:rPr lang="cs-CZ" sz="2000" dirty="0"/>
              <a:t>ω</a:t>
            </a:r>
            <a:r>
              <a:rPr lang="en-US" sz="2000" dirty="0"/>
              <a:t>/2.</a:t>
            </a:r>
            <a:r>
              <a:rPr lang="el-GR" sz="2000" dirty="0"/>
              <a:t>π</a:t>
            </a:r>
            <a:endParaRPr lang="en-US" sz="2000" dirty="0"/>
          </a:p>
          <a:p>
            <a:r>
              <a:rPr lang="en-US" sz="2000" dirty="0"/>
              <a:t> s</a:t>
            </a:r>
            <a:r>
              <a:rPr lang="en-US" sz="2000" baseline="-25000" dirty="0"/>
              <a:t>2</a:t>
            </a:r>
            <a:r>
              <a:rPr lang="en-US" sz="2000" dirty="0"/>
              <a:t> = v</a:t>
            </a:r>
            <a:r>
              <a:rPr lang="en-US" sz="2000" baseline="-25000" dirty="0"/>
              <a:t>2</a:t>
            </a:r>
            <a:r>
              <a:rPr lang="en-US" sz="2000" dirty="0"/>
              <a:t>.t = v</a:t>
            </a:r>
            <a:r>
              <a:rPr lang="en-US" sz="2000" baseline="-25000" dirty="0"/>
              <a:t>2</a:t>
            </a:r>
            <a:r>
              <a:rPr lang="en-US" sz="2000" dirty="0"/>
              <a:t>/f = 2.</a:t>
            </a:r>
            <a:r>
              <a:rPr lang="el-GR" sz="2000" dirty="0"/>
              <a:t>π</a:t>
            </a:r>
            <a:r>
              <a:rPr lang="en-US" sz="2000" dirty="0"/>
              <a:t>.v</a:t>
            </a:r>
            <a:r>
              <a:rPr lang="en-US" sz="2000" baseline="-25000" dirty="0"/>
              <a:t>2</a:t>
            </a:r>
            <a:r>
              <a:rPr lang="en-US" sz="2000" dirty="0"/>
              <a:t>/</a:t>
            </a:r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en-US" sz="2000" u="sng" dirty="0"/>
              <a:t>4.76 m</a:t>
            </a:r>
            <a:endParaRPr lang="cs-CZ" sz="2000" u="sng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69E27FA-D80B-437E-AC9B-B1E2D4643162}"/>
              </a:ext>
            </a:extLst>
          </p:cNvPr>
          <p:cNvSpPr txBox="1"/>
          <p:nvPr/>
        </p:nvSpPr>
        <p:spPr>
          <a:xfrm>
            <a:off x="214761" y="3677501"/>
            <a:ext cx="8562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Lokomotiva jedoucí rychlostí 20 m.s</a:t>
            </a:r>
            <a:r>
              <a:rPr lang="cs-CZ" sz="2000" baseline="30000" dirty="0"/>
              <a:t>-1</a:t>
            </a:r>
            <a:r>
              <a:rPr lang="cs-CZ" sz="2000" dirty="0"/>
              <a:t> má hnací kola poloměru 0,85 m. Kolikrát se kolo otočí za 1 minutu?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DF4BE72-C23B-4DA9-B463-FF93B08183EB}"/>
              </a:ext>
            </a:extLst>
          </p:cNvPr>
          <p:cNvSpPr txBox="1"/>
          <p:nvPr/>
        </p:nvSpPr>
        <p:spPr>
          <a:xfrm>
            <a:off x="214761" y="5237270"/>
            <a:ext cx="87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Automobil projíždí zatáčkou o poloměru 200 m rychlostí o stálé velikosti 72 km.h</a:t>
            </a:r>
            <a:r>
              <a:rPr lang="cs-CZ" sz="2000" baseline="30000" dirty="0"/>
              <a:t>-1</a:t>
            </a:r>
            <a:r>
              <a:rPr lang="cs-CZ" sz="2000" dirty="0"/>
              <a:t>. Jak velká je úhlová rychlost jeho pohybu? Jak velké má automobil zrychlení?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C36702C-B2D1-4EB4-9104-345BCCEA56BB}"/>
              </a:ext>
            </a:extLst>
          </p:cNvPr>
          <p:cNvSpPr txBox="1"/>
          <p:nvPr/>
        </p:nvSpPr>
        <p:spPr>
          <a:xfrm>
            <a:off x="238425" y="436069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225 otáček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76B2480-D814-45CD-80BE-5A33D44111E1}"/>
              </a:ext>
            </a:extLst>
          </p:cNvPr>
          <p:cNvSpPr txBox="1"/>
          <p:nvPr/>
        </p:nvSpPr>
        <p:spPr>
          <a:xfrm>
            <a:off x="238425" y="591529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0,1 rad.s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2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m.s</a:t>
            </a:r>
            <a:r>
              <a:rPr lang="en-US" sz="2000" baseline="30000" dirty="0">
                <a:solidFill>
                  <a:srgbClr val="0070C0"/>
                </a:solidFill>
              </a:rPr>
              <a:t>-</a:t>
            </a:r>
            <a:r>
              <a:rPr lang="cs-CZ" sz="2000" baseline="30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8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D0890B6-11CC-4279-8C27-7385CA9ABFD4}"/>
              </a:ext>
            </a:extLst>
          </p:cNvPr>
          <p:cNvSpPr txBox="1"/>
          <p:nvPr/>
        </p:nvSpPr>
        <p:spPr>
          <a:xfrm>
            <a:off x="161925" y="581025"/>
            <a:ext cx="882015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3. </a:t>
            </a:r>
            <a:r>
              <a:rPr lang="cs-CZ" sz="2400" b="1" i="1" dirty="0"/>
              <a:t>Fyzikální rozbor situace</a:t>
            </a:r>
            <a:r>
              <a:rPr lang="cs-CZ" sz="2400" dirty="0"/>
              <a:t>: zahrnuje několik dílčích kroků jako jsou vytvoření náčrtku nebo schématu a zjištění patřičných fyzikálních zákonitostí a vztahů. Následuje </a:t>
            </a:r>
            <a:r>
              <a:rPr lang="cs-CZ" sz="2400" u="sng" dirty="0"/>
              <a:t>zápis vztahů</a:t>
            </a:r>
            <a:r>
              <a:rPr lang="cs-CZ" sz="2400" dirty="0"/>
              <a:t>, kterými jsou dané a hledané veličiny navzájem vázány. Pro daný příklad:</a:t>
            </a:r>
          </a:p>
          <a:p>
            <a:pPr algn="just"/>
            <a:endParaRPr lang="cs-CZ" sz="800" dirty="0"/>
          </a:p>
          <a:p>
            <a:r>
              <a:rPr lang="cs-CZ" sz="2000" i="1" dirty="0"/>
              <a:t>	   v</a:t>
            </a:r>
            <a:r>
              <a:rPr lang="cs-CZ" sz="2000" dirty="0"/>
              <a:t> =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 + </a:t>
            </a:r>
            <a:r>
              <a:rPr lang="cs-CZ" sz="2000" i="1" dirty="0"/>
              <a:t>a</a:t>
            </a:r>
            <a:r>
              <a:rPr lang="cs-CZ" sz="2000" dirty="0"/>
              <a:t>.</a:t>
            </a:r>
            <a:r>
              <a:rPr lang="cs-CZ" sz="2000" i="1" dirty="0"/>
              <a:t>t		=</a:t>
            </a:r>
            <a:r>
              <a:rPr lang="en-US" sz="2000" i="1" dirty="0"/>
              <a:t>&gt;    </a:t>
            </a:r>
            <a:r>
              <a:rPr lang="cs-CZ" sz="2000" i="1" dirty="0"/>
              <a:t>	a</a:t>
            </a:r>
            <a:r>
              <a:rPr lang="cs-CZ" sz="2000" dirty="0"/>
              <a:t> = </a:t>
            </a:r>
            <a:r>
              <a:rPr lang="en-US" sz="2000" dirty="0"/>
              <a:t>(</a:t>
            </a:r>
            <a:r>
              <a:rPr lang="cs-CZ" sz="2000" i="1" dirty="0"/>
              <a:t>v</a:t>
            </a:r>
            <a:r>
              <a:rPr lang="cs-CZ" sz="2000" dirty="0"/>
              <a:t> -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i="1" dirty="0"/>
              <a:t> </a:t>
            </a:r>
            <a:r>
              <a:rPr lang="en-US" sz="2000" dirty="0"/>
              <a:t>)/</a:t>
            </a:r>
            <a:r>
              <a:rPr lang="cs-CZ" sz="2000" i="1" dirty="0"/>
              <a:t>t</a:t>
            </a:r>
          </a:p>
          <a:p>
            <a:r>
              <a:rPr lang="cs-CZ" sz="2000" i="1" dirty="0"/>
              <a:t>           s</a:t>
            </a:r>
            <a:r>
              <a:rPr lang="cs-CZ" sz="2000" dirty="0"/>
              <a:t> =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.t + ½.</a:t>
            </a:r>
            <a:r>
              <a:rPr lang="cs-CZ" sz="2000" i="1" dirty="0"/>
              <a:t>a</a:t>
            </a:r>
            <a:r>
              <a:rPr lang="cs-CZ" sz="2000" dirty="0"/>
              <a:t>.</a:t>
            </a:r>
            <a:r>
              <a:rPr lang="cs-CZ" sz="2000" i="1" dirty="0"/>
              <a:t>t</a:t>
            </a:r>
            <a:r>
              <a:rPr lang="cs-CZ" sz="2000" baseline="30000" dirty="0"/>
              <a:t>2</a:t>
            </a:r>
          </a:p>
          <a:p>
            <a:endParaRPr lang="cs-CZ" sz="800" dirty="0"/>
          </a:p>
          <a:p>
            <a:r>
              <a:rPr lang="cs-CZ" sz="2400" dirty="0"/>
              <a:t>U složitějších úloh je třeba </a:t>
            </a:r>
            <a:r>
              <a:rPr lang="cs-CZ" sz="2400" u="sng" dirty="0"/>
              <a:t>doplnit další veličiny či konstanty </a:t>
            </a:r>
            <a:r>
              <a:rPr lang="cs-CZ" sz="2400" dirty="0"/>
              <a:t>z tabulek.</a:t>
            </a:r>
          </a:p>
          <a:p>
            <a:endParaRPr lang="cs-CZ" sz="800" dirty="0"/>
          </a:p>
          <a:p>
            <a:r>
              <a:rPr lang="cs-CZ" sz="2400" dirty="0"/>
              <a:t>Někdy je třeba </a:t>
            </a:r>
            <a:r>
              <a:rPr lang="cs-CZ" sz="2400" u="sng" dirty="0"/>
              <a:t>vymezit zjednodušující podmínky</a:t>
            </a:r>
            <a:r>
              <a:rPr lang="cs-CZ" sz="2400" dirty="0"/>
              <a:t>, např. zanedbání tření, odporu prostředí, vnitřního odporu el. zdroje, ideální plyn, …</a:t>
            </a:r>
          </a:p>
          <a:p>
            <a:endParaRPr lang="cs-CZ" sz="2400" dirty="0"/>
          </a:p>
          <a:p>
            <a:pPr algn="just"/>
            <a:r>
              <a:rPr lang="cs-CZ" sz="2400" dirty="0"/>
              <a:t>4. </a:t>
            </a:r>
            <a:r>
              <a:rPr lang="cs-CZ" sz="2400" b="1" i="1" dirty="0"/>
              <a:t>Obecné řešení úlohy</a:t>
            </a:r>
            <a:r>
              <a:rPr lang="cs-CZ" sz="2400" dirty="0"/>
              <a:t>: pomocí vztahů z předchozího kroku vytvoříme rovnici (obecné řešení) na jejíž levé straně je symbol hledané veličiny a na pravé straně symboly označující dané veličiny. Pro daný příklad:</a:t>
            </a:r>
          </a:p>
          <a:p>
            <a:pPr algn="ctr"/>
            <a:r>
              <a:rPr lang="cs-CZ" sz="2000" i="1" dirty="0"/>
              <a:t>s</a:t>
            </a:r>
            <a:r>
              <a:rPr lang="cs-CZ" sz="2000" dirty="0"/>
              <a:t> = ½.</a:t>
            </a:r>
            <a:r>
              <a:rPr lang="en-US" sz="2000" dirty="0"/>
              <a:t>(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i="1" dirty="0"/>
              <a:t> + v</a:t>
            </a:r>
            <a:r>
              <a:rPr lang="en-US" sz="2000" dirty="0"/>
              <a:t>)</a:t>
            </a:r>
            <a:r>
              <a:rPr lang="cs-CZ" sz="2000" dirty="0"/>
              <a:t>.</a:t>
            </a:r>
            <a:r>
              <a:rPr lang="cs-CZ" sz="2000" i="1" dirty="0"/>
              <a:t>t</a:t>
            </a:r>
            <a:endParaRPr lang="en-US" sz="2000" i="1" dirty="0"/>
          </a:p>
          <a:p>
            <a:pPr algn="ctr"/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61059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48A3D4F-DDED-4E32-8221-D5D468D45E65}"/>
              </a:ext>
            </a:extLst>
          </p:cNvPr>
          <p:cNvSpPr txBox="1"/>
          <p:nvPr/>
        </p:nvSpPr>
        <p:spPr>
          <a:xfrm>
            <a:off x="219075" y="167122"/>
            <a:ext cx="87058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Sušička na prádlo vykonává maximálně 1400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</a:t>
            </a:r>
            <a:r>
              <a:rPr lang="cs-CZ" sz="2000" b="0" i="0" u="none" strike="noStrike" baseline="0" dirty="0"/>
              <a:t>. Za jak dlouho klesne frekvence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otáčení na polovinu, pohybuje-li se sušička s konstantním úhlovým zpomalením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1,5s</a:t>
            </a:r>
            <a:r>
              <a:rPr lang="cs-CZ" sz="2000" b="0" i="0" u="none" strike="noStrike" baseline="30000" dirty="0"/>
              <a:t>-2</a:t>
            </a:r>
            <a:r>
              <a:rPr lang="cs-CZ" sz="2000" b="0" i="0" u="none" strike="noStrike" baseline="0" dirty="0"/>
              <a:t> . Kolik otáček při tom vykoná</a:t>
            </a:r>
            <a:r>
              <a:rPr lang="en-US" sz="2000" dirty="0"/>
              <a:t>?</a:t>
            </a:r>
          </a:p>
          <a:p>
            <a:pPr algn="just"/>
            <a:endParaRPr lang="en-US" sz="800" dirty="0"/>
          </a:p>
          <a:p>
            <a:pPr algn="l"/>
            <a:r>
              <a:rPr lang="sv-SE" sz="2000" b="0" i="1" u="none" strike="noStrike" baseline="0" dirty="0"/>
              <a:t>f</a:t>
            </a:r>
            <a:r>
              <a:rPr lang="sv-SE" sz="2000" b="0" i="1" u="none" strike="noStrike" baseline="-25000" dirty="0"/>
              <a:t>0</a:t>
            </a:r>
            <a:r>
              <a:rPr lang="sv-SE" sz="2000" b="0" i="1" u="none" strike="noStrike" baseline="0" dirty="0"/>
              <a:t> </a:t>
            </a:r>
            <a:r>
              <a:rPr lang="sv-SE" sz="2000" b="0" i="0" u="none" strike="noStrike" baseline="0" dirty="0"/>
              <a:t>= 1400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</a:t>
            </a:r>
            <a:r>
              <a:rPr lang="sv-SE" sz="2000" b="0" i="0" u="none" strike="noStrike" baseline="0" dirty="0"/>
              <a:t> = 23,3 ot.s</a:t>
            </a:r>
            <a:r>
              <a:rPr lang="sv-SE" sz="2000" b="0" i="0" u="none" strike="noStrike" baseline="30000" dirty="0"/>
              <a:t>-1</a:t>
            </a:r>
          </a:p>
          <a:p>
            <a:pPr algn="l"/>
            <a:r>
              <a:rPr lang="sv-SE" sz="2000" b="0" i="1" u="none" strike="noStrike" baseline="0" dirty="0"/>
              <a:t>f </a:t>
            </a:r>
            <a:r>
              <a:rPr lang="sv-SE" sz="2000" b="0" i="0" u="none" strike="noStrike" baseline="0" dirty="0"/>
              <a:t>= </a:t>
            </a:r>
            <a:r>
              <a:rPr lang="sv-SE" sz="2000" b="0" i="1" u="none" strike="noStrike" baseline="0" dirty="0"/>
              <a:t>f</a:t>
            </a:r>
            <a:r>
              <a:rPr lang="sv-SE" sz="2000" b="0" i="0" u="none" strike="noStrike" baseline="-25000" dirty="0"/>
              <a:t>0</a:t>
            </a:r>
            <a:r>
              <a:rPr lang="sv-SE" sz="2000" b="0" i="0" u="none" strike="noStrike" baseline="0" dirty="0"/>
              <a:t>/2 = 700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  </a:t>
            </a:r>
            <a:r>
              <a:rPr lang="sv-SE" sz="2000" b="0" i="0" u="none" strike="noStrike" baseline="0" dirty="0"/>
              <a:t>= 11,7 ot.s</a:t>
            </a:r>
            <a:r>
              <a:rPr lang="sv-SE" sz="2000" b="0" i="0" u="none" strike="noStrike" baseline="30000" dirty="0"/>
              <a:t>-1</a:t>
            </a:r>
          </a:p>
          <a:p>
            <a:pPr algn="l"/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 = -1,5 s</a:t>
            </a:r>
            <a:r>
              <a:rPr lang="cs-CZ" sz="2000" b="0" i="0" u="none" strike="noStrike" baseline="30000" dirty="0"/>
              <a:t>-2</a:t>
            </a:r>
          </a:p>
          <a:p>
            <a:pPr algn="l"/>
            <a:r>
              <a:rPr lang="cs-CZ" sz="2000" b="0" i="1" u="none" strike="noStrike" baseline="0" dirty="0"/>
              <a:t>t </a:t>
            </a:r>
            <a:r>
              <a:rPr lang="cs-CZ" sz="2000" b="0" i="0" u="none" strike="noStrike" baseline="0" dirty="0"/>
              <a:t>= ?</a:t>
            </a:r>
          </a:p>
          <a:p>
            <a:pPr algn="l"/>
            <a:r>
              <a:rPr lang="en-US" sz="2000" b="0" i="1" u="none" strike="noStrike" baseline="0" dirty="0"/>
              <a:t>n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= ?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5EBACF2-0D11-43D6-B36F-5172D1F04BED}"/>
              </a:ext>
            </a:extLst>
          </p:cNvPr>
          <p:cNvSpPr txBox="1"/>
          <p:nvPr/>
        </p:nvSpPr>
        <p:spPr>
          <a:xfrm>
            <a:off x="4133846" y="1213562"/>
            <a:ext cx="479107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i="1" u="none" strike="noStrike" baseline="0" dirty="0"/>
              <a:t> </a:t>
            </a:r>
            <a:r>
              <a:rPr lang="en-US" sz="2000" b="0" i="0" u="none" strike="noStrike" baseline="0" dirty="0"/>
              <a:t>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.f</a:t>
            </a:r>
          </a:p>
          <a:p>
            <a:r>
              <a:rPr lang="en-US" sz="2000" b="0" i="0" u="none" strike="noStrike" baseline="0" dirty="0"/>
              <a:t>t = (</a:t>
            </a:r>
            <a:r>
              <a:rPr lang="cs-CZ" sz="2000" dirty="0"/>
              <a:t>ω</a:t>
            </a:r>
            <a:r>
              <a:rPr lang="en-US" sz="2000" dirty="0"/>
              <a:t> - 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en-US" sz="2000" b="0" i="0" u="none" strike="noStrike" baseline="0" dirty="0"/>
              <a:t>)/</a:t>
            </a:r>
            <a:r>
              <a:rPr lang="el-GR" sz="2000" b="0" i="0" u="none" strike="noStrike" baseline="0" dirty="0"/>
              <a:t>ε</a:t>
            </a:r>
            <a:r>
              <a:rPr lang="en-US" sz="2000" b="0" i="0" u="none" strike="noStrike" baseline="0" dirty="0"/>
              <a:t> 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.(f - f</a:t>
            </a:r>
            <a:r>
              <a:rPr lang="en-US" sz="2000" baseline="-25000" dirty="0"/>
              <a:t>0</a:t>
            </a:r>
            <a:r>
              <a:rPr lang="en-US" sz="2000" b="0" i="0" u="none" strike="noStrike" baseline="0" dirty="0"/>
              <a:t>)/</a:t>
            </a:r>
            <a:r>
              <a:rPr lang="el-GR" sz="2000" b="0" i="0" u="none" strike="noStrike" baseline="0" dirty="0"/>
              <a:t>ε</a:t>
            </a:r>
            <a:endParaRPr lang="en-US" sz="2000" dirty="0"/>
          </a:p>
          <a:p>
            <a:r>
              <a:rPr lang="en-US" sz="2000" b="0" i="0" u="none" strike="noStrike" baseline="0" dirty="0"/>
              <a:t>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.(11,67 - 23,33</a:t>
            </a:r>
            <a:r>
              <a:rPr lang="en-US" sz="2000" b="0" i="0" u="none" strike="noStrike" baseline="0" dirty="0"/>
              <a:t>)/-</a:t>
            </a:r>
            <a:r>
              <a:rPr lang="cs-CZ" sz="2000" b="0" i="0" u="none" strike="noStrike" baseline="0" dirty="0"/>
              <a:t>1,5</a:t>
            </a:r>
            <a:r>
              <a:rPr lang="en-US" sz="2000" b="0" i="0" u="none" strike="noStrike" baseline="0" dirty="0"/>
              <a:t> = </a:t>
            </a:r>
            <a:r>
              <a:rPr lang="en-US" sz="2000" b="0" i="0" u="sng" strike="noStrike" baseline="0" dirty="0"/>
              <a:t>48,8 s</a:t>
            </a:r>
            <a:r>
              <a:rPr lang="en-US" sz="2000" b="0" i="0" u="none" strike="noStrike" baseline="0" dirty="0"/>
              <a:t> </a:t>
            </a:r>
          </a:p>
          <a:p>
            <a:endParaRPr lang="cs-CZ" sz="800" dirty="0"/>
          </a:p>
          <a:p>
            <a:r>
              <a:rPr lang="cs-CZ" sz="2000" dirty="0"/>
              <a:t>n = </a:t>
            </a:r>
            <a:r>
              <a:rPr lang="el-GR" sz="2000" dirty="0"/>
              <a:t>ϕ</a:t>
            </a:r>
            <a:r>
              <a:rPr lang="cs-CZ" sz="2000" dirty="0"/>
              <a:t> 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el-GR" sz="2000" dirty="0"/>
              <a:t>ϕ</a:t>
            </a:r>
            <a:r>
              <a:rPr lang="cs-CZ" sz="2000" dirty="0"/>
              <a:t> = ω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</a:t>
            </a:r>
          </a:p>
          <a:p>
            <a:r>
              <a:rPr lang="cs-CZ" sz="2000" dirty="0"/>
              <a:t>n = </a:t>
            </a:r>
            <a:r>
              <a:rPr lang="el-GR" sz="2000" dirty="0"/>
              <a:t>ϕ</a:t>
            </a:r>
            <a:r>
              <a:rPr lang="cs-CZ" sz="2000" dirty="0"/>
              <a:t> /2.</a:t>
            </a:r>
            <a:r>
              <a:rPr lang="el-GR" sz="2000" dirty="0"/>
              <a:t>π</a:t>
            </a:r>
            <a:r>
              <a:rPr lang="cs-CZ" sz="2000" dirty="0"/>
              <a:t> </a:t>
            </a:r>
            <a:r>
              <a:rPr lang="cs-CZ" sz="2000" b="0" u="none" strike="noStrike" baseline="0" dirty="0"/>
              <a:t>=</a:t>
            </a:r>
            <a:r>
              <a:rPr lang="cs-CZ" sz="2000" b="0" i="1" u="none" strike="noStrike" baseline="0" dirty="0"/>
              <a:t>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cs-CZ" sz="2000" dirty="0"/>
              <a:t>n =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2.</a:t>
            </a:r>
            <a:r>
              <a:rPr lang="el-GR" sz="2000" dirty="0"/>
              <a:t>π</a:t>
            </a:r>
            <a:r>
              <a:rPr lang="cs-CZ" sz="2000" dirty="0"/>
              <a:t>.f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cs-CZ" sz="2000" dirty="0"/>
              <a:t>n =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2.</a:t>
            </a:r>
            <a:r>
              <a:rPr lang="el-GR" sz="2000" dirty="0"/>
              <a:t>π</a:t>
            </a:r>
            <a:r>
              <a:rPr lang="cs-CZ" sz="2000" dirty="0"/>
              <a:t>.23,3.48,8</a:t>
            </a:r>
            <a:r>
              <a:rPr lang="en-US" sz="2000" dirty="0"/>
              <a:t> </a:t>
            </a:r>
            <a:r>
              <a:rPr lang="cs-CZ" sz="2000" dirty="0"/>
              <a:t>+</a:t>
            </a:r>
            <a:r>
              <a:rPr lang="cs-CZ" sz="2000" b="0" i="0" u="none" strike="noStrike" baseline="0" dirty="0"/>
              <a:t> ½.-1,5.</a:t>
            </a:r>
            <a:r>
              <a:rPr lang="cs-CZ" sz="2000" dirty="0"/>
              <a:t> 48,8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r>
              <a:rPr lang="cs-CZ" sz="2000" dirty="0"/>
              <a:t> = </a:t>
            </a:r>
            <a:r>
              <a:rPr lang="cs-CZ" sz="2000" u="sng" dirty="0"/>
              <a:t>854</a:t>
            </a:r>
          </a:p>
          <a:p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B105AA3-6FFC-40CE-BBF3-979E98FF97DF}"/>
              </a:ext>
            </a:extLst>
          </p:cNvPr>
          <p:cNvSpPr txBox="1"/>
          <p:nvPr/>
        </p:nvSpPr>
        <p:spPr>
          <a:xfrm>
            <a:off x="171444" y="4227528"/>
            <a:ext cx="87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Ventilátor rotující 5krát za sekundu se po vypnutí proudu zastaví za 5 s. Určete úhlové zrychlení a počet otáček do zastavení.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42713AE-FBFC-433D-95DC-021C8C16C7F4}"/>
              </a:ext>
            </a:extLst>
          </p:cNvPr>
          <p:cNvSpPr txBox="1"/>
          <p:nvPr/>
        </p:nvSpPr>
        <p:spPr>
          <a:xfrm>
            <a:off x="171444" y="5412889"/>
            <a:ext cx="87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Mixer má 14000 otáček za minutu. Po vypnutí se zastaví za 3 s. Kolik otáček vykoná do zastavení?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032FEB-C615-44D0-A347-F1E85ED2346D}"/>
              </a:ext>
            </a:extLst>
          </p:cNvPr>
          <p:cNvSpPr txBox="1"/>
          <p:nvPr/>
        </p:nvSpPr>
        <p:spPr>
          <a:xfrm>
            <a:off x="219075" y="484532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 s</a:t>
            </a:r>
            <a:r>
              <a:rPr lang="cs-CZ" sz="2000" baseline="30000" dirty="0">
                <a:solidFill>
                  <a:srgbClr val="0070C0"/>
                </a:solidFill>
              </a:rPr>
              <a:t>-2</a:t>
            </a:r>
            <a:r>
              <a:rPr lang="cs-CZ" sz="2000" dirty="0">
                <a:solidFill>
                  <a:srgbClr val="0070C0"/>
                </a:solidFill>
              </a:rPr>
              <a:t>, 12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5</a:t>
            </a:r>
            <a:r>
              <a:rPr lang="en-US" sz="2000" dirty="0">
                <a:solidFill>
                  <a:srgbClr val="0070C0"/>
                </a:solidFill>
              </a:rPr>
              <a:t>] 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BAAB94A-CDD7-4204-8CCD-E080BDB83F42}"/>
              </a:ext>
            </a:extLst>
          </p:cNvPr>
          <p:cNvSpPr txBox="1"/>
          <p:nvPr/>
        </p:nvSpPr>
        <p:spPr>
          <a:xfrm>
            <a:off x="219075" y="61035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350 otáček</a:t>
            </a:r>
            <a:r>
              <a:rPr lang="en-US" sz="2000" dirty="0">
                <a:solidFill>
                  <a:srgbClr val="0070C0"/>
                </a:solidFill>
              </a:rPr>
              <a:t>] 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557643F5-73AE-4205-9D0C-395F742B0909}"/>
              </a:ext>
            </a:extLst>
          </p:cNvPr>
          <p:cNvSpPr txBox="1"/>
          <p:nvPr/>
        </p:nvSpPr>
        <p:spPr>
          <a:xfrm>
            <a:off x="228601" y="1667406"/>
            <a:ext cx="86582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Řemenice elektromotoru má poloměr 3 cm a pohání řemenovým pohonem kolo o poloměru 15 cm. Jaká je frekvence otáčení kola, je-li frekvence otáček elektromotoru 50 s</a:t>
            </a:r>
            <a:r>
              <a:rPr lang="cs-CZ" sz="2000" baseline="30000" dirty="0"/>
              <a:t>-1</a:t>
            </a:r>
            <a:r>
              <a:rPr lang="cs-CZ" sz="2000" dirty="0"/>
              <a:t>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E51058-F1FA-408C-8DBB-27B660A1F562}"/>
              </a:ext>
            </a:extLst>
          </p:cNvPr>
          <p:cNvSpPr txBox="1"/>
          <p:nvPr/>
        </p:nvSpPr>
        <p:spPr>
          <a:xfrm>
            <a:off x="276227" y="428625"/>
            <a:ext cx="8610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Jak</a:t>
            </a:r>
            <a:r>
              <a:rPr lang="cs-CZ" sz="2000" dirty="0"/>
              <a:t>á</a:t>
            </a:r>
            <a:r>
              <a:rPr lang="en-US" sz="2000" dirty="0"/>
              <a:t> je </a:t>
            </a:r>
            <a:r>
              <a:rPr lang="cs-CZ" sz="2000" dirty="0"/>
              <a:t>ú</a:t>
            </a:r>
            <a:r>
              <a:rPr lang="en-US" sz="2000" dirty="0" err="1"/>
              <a:t>hlov</a:t>
            </a:r>
            <a:r>
              <a:rPr lang="cs-CZ" sz="2000" dirty="0"/>
              <a:t>á rychlost hodinové, minutové a sekundové ručičky na hodinách? 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9525755-B6C6-40F3-9DA8-B0336C16A08A}"/>
              </a:ext>
            </a:extLst>
          </p:cNvPr>
          <p:cNvSpPr txBox="1"/>
          <p:nvPr/>
        </p:nvSpPr>
        <p:spPr>
          <a:xfrm>
            <a:off x="276227" y="87873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 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/30 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 /1800 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r>
              <a:rPr lang="cs-CZ" sz="20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B65E9AC-2129-4C16-8360-7C1396123738}"/>
              </a:ext>
            </a:extLst>
          </p:cNvPr>
          <p:cNvSpPr txBox="1"/>
          <p:nvPr/>
        </p:nvSpPr>
        <p:spPr>
          <a:xfrm>
            <a:off x="371475" y="267151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10 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8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8FFAB12-B808-480A-AC06-9A7F8434F508}"/>
              </a:ext>
            </a:extLst>
          </p:cNvPr>
          <p:cNvSpPr txBox="1"/>
          <p:nvPr/>
        </p:nvSpPr>
        <p:spPr>
          <a:xfrm>
            <a:off x="300037" y="828288"/>
            <a:ext cx="8543925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V </a:t>
            </a:r>
            <a:r>
              <a:rPr lang="en-US" sz="2400" dirty="0" err="1"/>
              <a:t>komplikovan</a:t>
            </a:r>
            <a:r>
              <a:rPr lang="cs-CZ" sz="2400" dirty="0" err="1"/>
              <a:t>ější</a:t>
            </a:r>
            <a:r>
              <a:rPr lang="en-US" sz="2400" dirty="0" err="1"/>
              <a:t>ch</a:t>
            </a:r>
            <a:r>
              <a:rPr lang="en-US" sz="2400" dirty="0"/>
              <a:t> p</a:t>
            </a:r>
            <a:r>
              <a:rPr lang="cs-CZ" sz="2400" dirty="0"/>
              <a:t>ří</a:t>
            </a:r>
            <a:r>
              <a:rPr lang="en-US" sz="2400" dirty="0" err="1"/>
              <a:t>padech</a:t>
            </a:r>
            <a:r>
              <a:rPr lang="en-US" sz="2400" dirty="0"/>
              <a:t> </a:t>
            </a:r>
            <a:r>
              <a:rPr lang="cs-CZ" sz="2400" dirty="0"/>
              <a:t>lze používat i výsledky z dílčích výpočtů. Pro daný příklad např.</a:t>
            </a:r>
          </a:p>
          <a:p>
            <a:endParaRPr lang="cs-CZ" sz="800" dirty="0"/>
          </a:p>
          <a:p>
            <a:pPr algn="ctr"/>
            <a:r>
              <a:rPr lang="cs-CZ" sz="2000" i="1" dirty="0"/>
              <a:t>a</a:t>
            </a:r>
            <a:r>
              <a:rPr lang="cs-CZ" sz="2000" dirty="0"/>
              <a:t> = </a:t>
            </a:r>
            <a:r>
              <a:rPr lang="en-US" sz="2000" dirty="0"/>
              <a:t>(</a:t>
            </a:r>
            <a:r>
              <a:rPr lang="cs-CZ" sz="2000" i="1" dirty="0"/>
              <a:t>v</a:t>
            </a:r>
            <a:r>
              <a:rPr lang="cs-CZ" sz="2000" dirty="0"/>
              <a:t> -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i="1" dirty="0"/>
              <a:t> </a:t>
            </a:r>
            <a:r>
              <a:rPr lang="en-US" sz="2000" dirty="0"/>
              <a:t>)/</a:t>
            </a:r>
            <a:r>
              <a:rPr lang="cs-CZ" sz="2000" i="1" dirty="0"/>
              <a:t>t 	=</a:t>
            </a:r>
            <a:r>
              <a:rPr lang="en-US" sz="2000" i="1" dirty="0"/>
              <a:t>&gt;</a:t>
            </a:r>
            <a:r>
              <a:rPr lang="cs-CZ" sz="2000" i="1" dirty="0"/>
              <a:t>      a</a:t>
            </a:r>
            <a:r>
              <a:rPr lang="cs-CZ" sz="2000" dirty="0"/>
              <a:t> = </a:t>
            </a:r>
            <a:r>
              <a:rPr lang="en-US" sz="2000" dirty="0"/>
              <a:t>(</a:t>
            </a:r>
            <a:r>
              <a:rPr lang="cs-CZ" sz="2000" dirty="0"/>
              <a:t>25 - 15 </a:t>
            </a:r>
            <a:r>
              <a:rPr lang="en-US" sz="2000" dirty="0"/>
              <a:t>)/</a:t>
            </a:r>
            <a:r>
              <a:rPr lang="cs-CZ" sz="2000" dirty="0"/>
              <a:t>10 m.s</a:t>
            </a:r>
            <a:r>
              <a:rPr lang="cs-CZ" sz="2000" baseline="30000" dirty="0"/>
              <a:t>-2</a:t>
            </a:r>
            <a:r>
              <a:rPr lang="cs-CZ" sz="2000" dirty="0"/>
              <a:t> = 1 m.s</a:t>
            </a:r>
            <a:r>
              <a:rPr lang="cs-CZ" sz="2000" baseline="30000" dirty="0"/>
              <a:t>-2</a:t>
            </a:r>
          </a:p>
          <a:p>
            <a:endParaRPr lang="cs-CZ" sz="2400" dirty="0"/>
          </a:p>
          <a:p>
            <a:pPr algn="just"/>
            <a:r>
              <a:rPr lang="cs-CZ" sz="2400" dirty="0"/>
              <a:t>5. </a:t>
            </a:r>
            <a:r>
              <a:rPr lang="cs-CZ" sz="2400" b="1" i="1" dirty="0"/>
              <a:t>Kontrola jednotky výsledku</a:t>
            </a:r>
            <a:r>
              <a:rPr lang="cs-CZ" sz="2400" dirty="0"/>
              <a:t>: do obecného řešení dosadíme za symboly veličin jejich jednotky. Pro daný příklad </a:t>
            </a:r>
          </a:p>
          <a:p>
            <a:pPr algn="just"/>
            <a:endParaRPr lang="cs-CZ" sz="800" dirty="0"/>
          </a:p>
          <a:p>
            <a:pPr algn="ctr"/>
            <a:r>
              <a:rPr lang="cs-CZ" sz="2000" i="1" dirty="0"/>
              <a:t>s</a:t>
            </a:r>
            <a:r>
              <a:rPr lang="cs-CZ" sz="2000" dirty="0"/>
              <a:t> = ½.</a:t>
            </a:r>
            <a:r>
              <a:rPr lang="en-US" sz="2000" dirty="0"/>
              <a:t>(</a:t>
            </a:r>
            <a:r>
              <a:rPr lang="cs-CZ" sz="2000" i="1" dirty="0"/>
              <a:t>v</a:t>
            </a:r>
            <a:r>
              <a:rPr lang="cs-CZ" sz="2000" dirty="0"/>
              <a:t> - </a:t>
            </a:r>
            <a:r>
              <a:rPr lang="cs-CZ" sz="2000" i="1" dirty="0"/>
              <a:t>v</a:t>
            </a:r>
            <a:r>
              <a:rPr lang="cs-CZ" sz="2000" baseline="-25000" dirty="0"/>
              <a:t>0</a:t>
            </a:r>
            <a:r>
              <a:rPr lang="cs-CZ" sz="2000" i="1" dirty="0"/>
              <a:t> </a:t>
            </a:r>
            <a:r>
              <a:rPr lang="en-US" sz="2000" dirty="0"/>
              <a:t>)</a:t>
            </a:r>
            <a:r>
              <a:rPr lang="cs-CZ" sz="2000" dirty="0"/>
              <a:t>.</a:t>
            </a:r>
            <a:r>
              <a:rPr lang="cs-CZ" sz="2000" i="1" dirty="0"/>
              <a:t>t</a:t>
            </a:r>
          </a:p>
          <a:p>
            <a:pPr algn="ctr"/>
            <a:endParaRPr lang="en-US" sz="800" i="1" dirty="0"/>
          </a:p>
          <a:p>
            <a:pPr algn="ctr"/>
            <a:r>
              <a:rPr lang="cs-CZ" sz="2000" dirty="0"/>
              <a:t>m = m.s</a:t>
            </a:r>
            <a:r>
              <a:rPr lang="cs-CZ" sz="2000" baseline="30000" dirty="0"/>
              <a:t>-1</a:t>
            </a:r>
            <a:r>
              <a:rPr lang="cs-CZ" sz="2000" dirty="0"/>
              <a:t>.s = m</a:t>
            </a:r>
          </a:p>
          <a:p>
            <a:endParaRPr lang="cs-CZ" sz="2400" dirty="0"/>
          </a:p>
          <a:p>
            <a:pPr algn="just"/>
            <a:r>
              <a:rPr lang="cs-CZ" sz="2400" dirty="0"/>
              <a:t>6. </a:t>
            </a:r>
            <a:r>
              <a:rPr lang="cs-CZ" sz="2400" b="1" i="1" dirty="0"/>
              <a:t>Řešení pro dané hodnoty</a:t>
            </a:r>
            <a:r>
              <a:rPr lang="cs-CZ" sz="2400" dirty="0"/>
              <a:t>: dosazení číselných hodnot do obecného výsledku, následný výpočet hledané veličiny a doplnění jednotky za daný výraz. Pro daný příklad </a:t>
            </a:r>
          </a:p>
          <a:p>
            <a:pPr algn="just"/>
            <a:endParaRPr lang="cs-CZ" sz="800" dirty="0"/>
          </a:p>
          <a:p>
            <a:pPr algn="ctr"/>
            <a:r>
              <a:rPr lang="cs-CZ" sz="2000" i="1" dirty="0"/>
              <a:t>s</a:t>
            </a:r>
            <a:r>
              <a:rPr lang="cs-CZ" sz="2000" dirty="0"/>
              <a:t> = ½.</a:t>
            </a:r>
            <a:r>
              <a:rPr lang="en-US" sz="2000" dirty="0"/>
              <a:t>(</a:t>
            </a:r>
            <a:r>
              <a:rPr lang="cs-CZ" sz="2000" dirty="0"/>
              <a:t>15 + 25</a:t>
            </a:r>
            <a:r>
              <a:rPr lang="en-US" sz="2000" dirty="0"/>
              <a:t>)</a:t>
            </a:r>
            <a:r>
              <a:rPr lang="cs-CZ" sz="2000" dirty="0"/>
              <a:t>.10 m </a:t>
            </a:r>
            <a:r>
              <a:rPr lang="cs-CZ" sz="2000" i="1" dirty="0"/>
              <a:t>= </a:t>
            </a:r>
            <a:r>
              <a:rPr lang="cs-CZ" sz="2000" dirty="0"/>
              <a:t>200 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052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6D89EB9-A764-49CA-BF5B-4B97B6E1EC7E}"/>
              </a:ext>
            </a:extLst>
          </p:cNvPr>
          <p:cNvSpPr txBox="1"/>
          <p:nvPr/>
        </p:nvSpPr>
        <p:spPr>
          <a:xfrm>
            <a:off x="304799" y="434459"/>
            <a:ext cx="8534401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6. </a:t>
            </a:r>
            <a:r>
              <a:rPr lang="cs-CZ" sz="2400" b="1" i="1" dirty="0"/>
              <a:t>Diskuse řešení</a:t>
            </a:r>
            <a:r>
              <a:rPr lang="cs-CZ" sz="2400" dirty="0"/>
              <a:t>: slouží k ověření hodnověrnosti výsledku, t.j. zda může vypočtená hodnota veličiny odpovídat skutečnosti. Lze tak učinit na základě zkušenosti, či údajů v tabulkách nebo literatuře.</a:t>
            </a:r>
          </a:p>
          <a:p>
            <a:pPr algn="just"/>
            <a:endParaRPr lang="cs-CZ" sz="2400" dirty="0"/>
          </a:p>
          <a:p>
            <a:pPr algn="just"/>
            <a:r>
              <a:rPr lang="cs-CZ" dirty="0"/>
              <a:t>Pokud by pro daný příklad vyšlo, že automobil  urazil za 10 s dráhu 2000 m, znamenalo by to, že by musel jet průměrnou rychlostí 200 m.s</a:t>
            </a:r>
            <a:r>
              <a:rPr lang="cs-CZ" baseline="30000" dirty="0"/>
              <a:t>-1</a:t>
            </a:r>
            <a:r>
              <a:rPr lang="cs-CZ" dirty="0"/>
              <a:t> = 720 km.h</a:t>
            </a:r>
            <a:r>
              <a:rPr lang="cs-CZ" baseline="30000" dirty="0"/>
              <a:t>-1</a:t>
            </a:r>
            <a:r>
              <a:rPr lang="cs-CZ" dirty="0"/>
              <a:t>, což není reálné.  Hodnota 2000 m je tudíž chybná.</a:t>
            </a:r>
          </a:p>
          <a:p>
            <a:pPr algn="just"/>
            <a:endParaRPr lang="cs-CZ" sz="2400" dirty="0"/>
          </a:p>
          <a:p>
            <a:pPr algn="just"/>
            <a:r>
              <a:rPr lang="en-US" sz="2400" dirty="0"/>
              <a:t>7</a:t>
            </a:r>
            <a:r>
              <a:rPr lang="cs-CZ" sz="2400" dirty="0"/>
              <a:t>. </a:t>
            </a:r>
            <a:r>
              <a:rPr lang="cs-CZ" sz="2400" b="1" dirty="0"/>
              <a:t>Formulace odpovědi</a:t>
            </a:r>
            <a:r>
              <a:rPr lang="cs-CZ" sz="2400" dirty="0"/>
              <a:t>: formulace odpovědi na otázku v zadání úlohy. U výpočtových úloh obsahuje odpověď vždy číselnou hodnotu hledané veličiny.</a:t>
            </a:r>
          </a:p>
        </p:txBody>
      </p:sp>
    </p:spTree>
    <p:extLst>
      <p:ext uri="{BB962C8B-B14F-4D97-AF65-F5344CB8AC3E}">
        <p14:creationId xmlns:p14="http://schemas.microsoft.com/office/powerpoint/2010/main" val="401067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>
            <a:extLst>
              <a:ext uri="{FF2B5EF4-FFF2-40B4-BE49-F238E27FC236}">
                <a16:creationId xmlns:a16="http://schemas.microsoft.com/office/drawing/2014/main" id="{2FE2B2E9-81C0-4695-B847-590A2B7663D3}"/>
              </a:ext>
            </a:extLst>
          </p:cNvPr>
          <p:cNvSpPr txBox="1"/>
          <p:nvPr/>
        </p:nvSpPr>
        <p:spPr>
          <a:xfrm>
            <a:off x="276224" y="300781"/>
            <a:ext cx="84296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Příklad</a:t>
            </a:r>
            <a:r>
              <a:rPr lang="cs-CZ" sz="2400" dirty="0"/>
              <a:t>: Ledová kra o objemu 2 m</a:t>
            </a:r>
            <a:r>
              <a:rPr lang="cs-CZ" sz="2400" baseline="30000" dirty="0"/>
              <a:t>3</a:t>
            </a:r>
            <a:r>
              <a:rPr lang="cs-CZ" sz="2400" dirty="0"/>
              <a:t> má hmotnost 1834 kg. Určete hustotu ledu.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8B8AECB-79E9-4821-A961-B189B499C67D}"/>
              </a:ext>
            </a:extLst>
          </p:cNvPr>
          <p:cNvSpPr txBox="1"/>
          <p:nvPr/>
        </p:nvSpPr>
        <p:spPr>
          <a:xfrm>
            <a:off x="381001" y="1588115"/>
            <a:ext cx="832484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 = 1834 kg</a:t>
            </a:r>
          </a:p>
          <a:p>
            <a:r>
              <a:rPr lang="cs-CZ" sz="2000" dirty="0"/>
              <a:t>V = 2 m</a:t>
            </a:r>
            <a:r>
              <a:rPr lang="cs-CZ" sz="2000" baseline="30000" dirty="0"/>
              <a:t>3</a:t>
            </a:r>
            <a:r>
              <a:rPr lang="cs-CZ" sz="2000" dirty="0"/>
              <a:t> </a:t>
            </a:r>
          </a:p>
          <a:p>
            <a:r>
              <a:rPr lang="el-GR" sz="2000" dirty="0"/>
              <a:t>ρ</a:t>
            </a:r>
            <a:r>
              <a:rPr lang="cs-CZ" sz="2000" dirty="0"/>
              <a:t> = ? </a:t>
            </a:r>
            <a:r>
              <a:rPr lang="en-US" sz="2000" dirty="0"/>
              <a:t>  [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en-US" sz="2000" dirty="0"/>
              <a:t>]</a:t>
            </a:r>
            <a:endParaRPr lang="cs-CZ" sz="2000" dirty="0"/>
          </a:p>
          <a:p>
            <a:endParaRPr lang="cs-CZ" sz="2000" dirty="0"/>
          </a:p>
          <a:p>
            <a:r>
              <a:rPr lang="el-GR" sz="2000" dirty="0"/>
              <a:t>ρ</a:t>
            </a:r>
            <a:r>
              <a:rPr lang="cs-CZ" sz="2000" dirty="0"/>
              <a:t> = m/V</a:t>
            </a:r>
          </a:p>
          <a:p>
            <a:r>
              <a:rPr lang="el-GR" sz="2000" dirty="0"/>
              <a:t>ρ</a:t>
            </a:r>
            <a:r>
              <a:rPr lang="cs-CZ" sz="2000" dirty="0"/>
              <a:t> = 1834/2 kg.m</a:t>
            </a:r>
            <a:r>
              <a:rPr lang="cs-CZ" sz="2000" baseline="30000" dirty="0"/>
              <a:t>-3</a:t>
            </a:r>
            <a:r>
              <a:rPr lang="cs-CZ" sz="2000" dirty="0"/>
              <a:t> = </a:t>
            </a:r>
            <a:r>
              <a:rPr lang="cs-CZ" sz="2000" u="sng" dirty="0"/>
              <a:t>917 kg.m</a:t>
            </a:r>
            <a:r>
              <a:rPr lang="cs-CZ" sz="2000" baseline="30000" dirty="0"/>
              <a:t>-3</a:t>
            </a:r>
            <a:endParaRPr lang="cs-CZ" sz="2000" u="sng" baseline="30000" dirty="0"/>
          </a:p>
          <a:p>
            <a:endParaRPr lang="cs-CZ" sz="2000" dirty="0"/>
          </a:p>
          <a:p>
            <a:r>
              <a:rPr lang="cs-CZ" dirty="0"/>
              <a:t>Kapalná voda má podle tabulek hustotu 1000 kg.m</a:t>
            </a:r>
            <a:r>
              <a:rPr lang="cs-CZ" baseline="30000" dirty="0"/>
              <a:t>-3</a:t>
            </a:r>
            <a:r>
              <a:rPr lang="cs-CZ" dirty="0"/>
              <a:t>, vzhledem k tomu, že led plave na hladině vody je jeho hustota menší než hustota vody. Vypočtená hodnota je realistická.  </a:t>
            </a:r>
          </a:p>
          <a:p>
            <a:endParaRPr lang="en-US" sz="2000" dirty="0"/>
          </a:p>
          <a:p>
            <a:r>
              <a:rPr lang="cs-CZ" sz="2000" dirty="0"/>
              <a:t>Led má hustotu 917 kg.m</a:t>
            </a:r>
            <a:r>
              <a:rPr lang="cs-CZ" sz="2000" baseline="30000" dirty="0"/>
              <a:t>-3</a:t>
            </a:r>
            <a:r>
              <a:rPr lang="en-US" sz="2000" dirty="0"/>
              <a:t>.</a:t>
            </a:r>
            <a:endParaRPr lang="cs-CZ" sz="2000" dirty="0"/>
          </a:p>
        </p:txBody>
      </p:sp>
      <p:pic>
        <p:nvPicPr>
          <p:cNvPr id="1026" name="Picture 2" descr="ZŠ STRÁŽ - Výpočet hustoty, objemu a hmotnosti">
            <a:extLst>
              <a:ext uri="{FF2B5EF4-FFF2-40B4-BE49-F238E27FC236}">
                <a16:creationId xmlns:a16="http://schemas.microsoft.com/office/drawing/2014/main" id="{94DBD515-037D-4C8A-A3FC-FF122E294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1950928"/>
            <a:ext cx="18478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229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188FB00-0264-4E1A-A85E-E56A774AB092}"/>
              </a:ext>
            </a:extLst>
          </p:cNvPr>
          <p:cNvSpPr txBox="1"/>
          <p:nvPr/>
        </p:nvSpPr>
        <p:spPr>
          <a:xfrm>
            <a:off x="200025" y="428178"/>
            <a:ext cx="874395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Rozměr (dimenze) fyzikální veličiny </a:t>
            </a:r>
            <a:endParaRPr lang="en-US" sz="2400" b="1" dirty="0"/>
          </a:p>
          <a:p>
            <a:endParaRPr lang="en-US" sz="2400" dirty="0"/>
          </a:p>
          <a:p>
            <a:pPr algn="just"/>
            <a:r>
              <a:rPr lang="cs-CZ" sz="2400" dirty="0"/>
              <a:t>Rozměr fyzikální veličiny je zápis její jednotky do součinu mocnin jednotek základních veličin, rozšířený o dvě doplňkové jednotky pro rovinný (grad) a prostorový úhel (rad).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i="1" dirty="0"/>
              <a:t>Postupujeme takto</a:t>
            </a:r>
            <a:r>
              <a:rPr lang="cs-CZ" sz="2400" dirty="0"/>
              <a:t>: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dirty="0"/>
              <a:t>Pokud je některou z veličin, figurujících ve vzorci, jiná než základní veličina, nahradíme ji její definiční rovnicí.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dirty="0"/>
              <a:t>To opakujeme tak dlouho, dokud ve vzorci nevystupují jen základní veličiny, bezrozměrné veličiny a bezrozměrné koeficienty. </a:t>
            </a:r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cs-CZ" sz="2400" dirty="0"/>
              <a:t>Pokud ve vzorci vystupuje veličina základní, nahradíme ji symbolem její jednotky.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272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D4D351F-012C-458B-8A75-D81E09B70E71}"/>
              </a:ext>
            </a:extLst>
          </p:cNvPr>
          <p:cNvSpPr txBox="1"/>
          <p:nvPr/>
        </p:nvSpPr>
        <p:spPr>
          <a:xfrm>
            <a:off x="295275" y="2115652"/>
            <a:ext cx="861059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Příklad</a:t>
            </a:r>
            <a:r>
              <a:rPr lang="cs-CZ" sz="2400" dirty="0"/>
              <a:t> </a:t>
            </a:r>
            <a:endParaRPr lang="en-US" sz="2400" dirty="0"/>
          </a:p>
          <a:p>
            <a:endParaRPr lang="en-US" sz="800" dirty="0"/>
          </a:p>
          <a:p>
            <a:pPr algn="just"/>
            <a:r>
              <a:rPr lang="cs-CZ" sz="2400" dirty="0"/>
              <a:t>Máme určit rozměr práce. Práce je určena mimo jiné vzorcem </a:t>
            </a:r>
            <a:r>
              <a:rPr lang="cs-CZ" sz="2400" i="1" dirty="0"/>
              <a:t>W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cs-CZ" sz="2400" i="1" dirty="0"/>
              <a:t>F</a:t>
            </a:r>
            <a:r>
              <a:rPr lang="en-US" sz="2400" dirty="0"/>
              <a:t>.</a:t>
            </a:r>
            <a:r>
              <a:rPr lang="cs-CZ" sz="2400" i="1" dirty="0"/>
              <a:t>s</a:t>
            </a:r>
            <a:r>
              <a:rPr lang="cs-CZ" sz="2400" dirty="0"/>
              <a:t> , kde </a:t>
            </a:r>
            <a:r>
              <a:rPr lang="cs-CZ" sz="2400" i="1" dirty="0"/>
              <a:t>F</a:t>
            </a:r>
            <a:r>
              <a:rPr lang="cs-CZ" sz="2400" dirty="0"/>
              <a:t> je síla, </a:t>
            </a:r>
            <a:r>
              <a:rPr lang="cs-CZ" sz="2400" i="1" dirty="0"/>
              <a:t>s</a:t>
            </a:r>
            <a:r>
              <a:rPr lang="cs-CZ" sz="2400" dirty="0"/>
              <a:t> je dráha. Síla je určena vzorcem </a:t>
            </a:r>
            <a:r>
              <a:rPr lang="cs-CZ" sz="2400" i="1" dirty="0"/>
              <a:t>F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cs-CZ" sz="2400" i="1" dirty="0" err="1"/>
              <a:t>m</a:t>
            </a:r>
            <a:r>
              <a:rPr lang="cs-CZ" sz="2400" dirty="0" err="1"/>
              <a:t>.</a:t>
            </a:r>
            <a:r>
              <a:rPr lang="cs-CZ" sz="2400" i="1" dirty="0" err="1"/>
              <a:t>a</a:t>
            </a:r>
            <a:r>
              <a:rPr lang="cs-CZ" sz="2400" dirty="0"/>
              <a:t> , kde m je hmotnost a </a:t>
            </a:r>
            <a:r>
              <a:rPr lang="cs-CZ" sz="2400" i="1" dirty="0" err="1"/>
              <a:t>a</a:t>
            </a:r>
            <a:r>
              <a:rPr lang="cs-CZ" sz="2400" dirty="0"/>
              <a:t> je zrychlení, zrychlení je dáno rovnicí </a:t>
            </a:r>
            <a:r>
              <a:rPr lang="cs-CZ" sz="2400" i="1" dirty="0"/>
              <a:t>a</a:t>
            </a:r>
            <a:r>
              <a:rPr lang="cs-CZ" sz="2400" dirty="0"/>
              <a:t> = </a:t>
            </a:r>
            <a:r>
              <a:rPr lang="cs-CZ" sz="2400" i="1" dirty="0"/>
              <a:t>v</a:t>
            </a:r>
            <a:r>
              <a:rPr lang="cs-CZ" sz="2400" dirty="0"/>
              <a:t>/</a:t>
            </a:r>
            <a:r>
              <a:rPr lang="cs-CZ" sz="2400" i="1" dirty="0"/>
              <a:t>t</a:t>
            </a:r>
            <a:r>
              <a:rPr lang="cs-CZ" sz="2400" dirty="0"/>
              <a:t> , rychlost je určena rovnicí </a:t>
            </a:r>
            <a:r>
              <a:rPr lang="cs-CZ" sz="2400" i="1" dirty="0"/>
              <a:t>v</a:t>
            </a:r>
            <a:r>
              <a:rPr lang="cs-CZ" sz="2400" dirty="0"/>
              <a:t> = </a:t>
            </a:r>
            <a:r>
              <a:rPr lang="cs-CZ" sz="2400" i="1" dirty="0"/>
              <a:t>s</a:t>
            </a:r>
            <a:r>
              <a:rPr lang="cs-CZ" sz="2400" dirty="0"/>
              <a:t>/</a:t>
            </a:r>
            <a:r>
              <a:rPr lang="cs-CZ" sz="2400" i="1" dirty="0"/>
              <a:t>t</a:t>
            </a:r>
            <a:r>
              <a:rPr lang="cs-CZ" sz="2400" dirty="0"/>
              <a:t> . </a:t>
            </a:r>
          </a:p>
          <a:p>
            <a:pPr algn="just"/>
            <a:r>
              <a:rPr lang="cs-CZ" sz="2400" dirty="0"/>
              <a:t>Pokud známe více rovnic pro určení některé z veličin, vybereme tu </a:t>
            </a:r>
            <a:r>
              <a:rPr lang="cs-CZ" sz="2400" u="sng" dirty="0"/>
              <a:t>nejjednodušší</a:t>
            </a:r>
            <a:r>
              <a:rPr lang="cs-CZ" sz="2400" dirty="0"/>
              <a:t>, stačí totiž sledovat její rozměr, ne velikost. Rozměr pak určíme takto: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B859CF0-DC30-4B5D-9FA3-6C2412FD2399}"/>
              </a:ext>
            </a:extLst>
          </p:cNvPr>
          <p:cNvSpPr txBox="1"/>
          <p:nvPr/>
        </p:nvSpPr>
        <p:spPr>
          <a:xfrm>
            <a:off x="447675" y="5471637"/>
            <a:ext cx="84581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i="1" dirty="0"/>
              <a:t>W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cs-CZ" sz="2400" i="1" dirty="0" err="1"/>
              <a:t>F</a:t>
            </a:r>
            <a:r>
              <a:rPr lang="cs-CZ" sz="2400" dirty="0" err="1"/>
              <a:t>.</a:t>
            </a:r>
            <a:r>
              <a:rPr lang="cs-CZ" sz="2400" i="1" dirty="0" err="1"/>
              <a:t>s</a:t>
            </a:r>
            <a:r>
              <a:rPr lang="cs-CZ" sz="2400" dirty="0"/>
              <a:t> = </a:t>
            </a:r>
            <a:r>
              <a:rPr lang="pl-PL" sz="2400" i="1" dirty="0"/>
              <a:t>m</a:t>
            </a:r>
            <a:r>
              <a:rPr lang="pl-PL" sz="2400" dirty="0"/>
              <a:t>.</a:t>
            </a:r>
            <a:r>
              <a:rPr lang="pl-PL" sz="2400" i="1" dirty="0"/>
              <a:t>a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dirty="0"/>
              <a:t> = </a:t>
            </a:r>
            <a:r>
              <a:rPr lang="pl-PL" sz="2400" i="1" dirty="0"/>
              <a:t>m</a:t>
            </a:r>
            <a:r>
              <a:rPr lang="pl-PL" sz="2400" dirty="0"/>
              <a:t>.(</a:t>
            </a:r>
            <a:r>
              <a:rPr lang="pl-PL" sz="2400" i="1" dirty="0"/>
              <a:t>v/t</a:t>
            </a:r>
            <a:r>
              <a:rPr lang="pl-PL" sz="2400" dirty="0"/>
              <a:t>).</a:t>
            </a:r>
            <a:r>
              <a:rPr lang="pl-PL" sz="2400" i="1" dirty="0"/>
              <a:t>s</a:t>
            </a:r>
            <a:r>
              <a:rPr lang="pl-PL" sz="2400" dirty="0"/>
              <a:t> = (</a:t>
            </a:r>
            <a:r>
              <a:rPr lang="pl-PL" sz="2400" i="1" dirty="0"/>
              <a:t>m</a:t>
            </a:r>
            <a:r>
              <a:rPr lang="pl-PL" sz="2400" dirty="0"/>
              <a:t>.</a:t>
            </a:r>
            <a:r>
              <a:rPr lang="pl-PL" sz="2400" i="1" dirty="0"/>
              <a:t>v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dirty="0"/>
              <a:t>)</a:t>
            </a:r>
            <a:r>
              <a:rPr lang="pl-PL" sz="2400" i="1" dirty="0"/>
              <a:t>/t = </a:t>
            </a:r>
            <a:r>
              <a:rPr lang="pl-PL" sz="2400" dirty="0"/>
              <a:t>(</a:t>
            </a:r>
            <a:r>
              <a:rPr lang="pl-PL" sz="2400" i="1" dirty="0"/>
              <a:t>m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dirty="0"/>
              <a:t>)</a:t>
            </a:r>
            <a:r>
              <a:rPr lang="pl-PL" sz="2400" i="1" dirty="0"/>
              <a:t>/</a:t>
            </a:r>
            <a:r>
              <a:rPr lang="pl-PL" sz="2400" dirty="0"/>
              <a:t>(</a:t>
            </a:r>
            <a:r>
              <a:rPr lang="pl-PL" sz="2400" i="1" dirty="0"/>
              <a:t>t.t</a:t>
            </a:r>
            <a:r>
              <a:rPr lang="pl-PL" sz="2400" dirty="0"/>
              <a:t>) = </a:t>
            </a:r>
            <a:r>
              <a:rPr lang="pl-PL" sz="2400" i="1" dirty="0"/>
              <a:t>m</a:t>
            </a:r>
            <a:r>
              <a:rPr lang="pl-PL" sz="2400" dirty="0"/>
              <a:t>.</a:t>
            </a:r>
            <a:r>
              <a:rPr lang="pl-PL" sz="2400" i="1" dirty="0"/>
              <a:t>s</a:t>
            </a:r>
            <a:r>
              <a:rPr lang="pl-PL" sz="2400" baseline="30000" dirty="0"/>
              <a:t>2</a:t>
            </a:r>
            <a:r>
              <a:rPr lang="pl-PL" sz="2400" dirty="0"/>
              <a:t>/</a:t>
            </a:r>
            <a:r>
              <a:rPr lang="pl-PL" sz="2400" i="1" dirty="0"/>
              <a:t>t</a:t>
            </a:r>
            <a:r>
              <a:rPr lang="pl-PL" sz="2400" baseline="30000" dirty="0"/>
              <a:t>2</a:t>
            </a:r>
            <a:r>
              <a:rPr lang="pl-PL" sz="2400" dirty="0"/>
              <a:t> </a:t>
            </a:r>
          </a:p>
          <a:p>
            <a:endParaRPr lang="en-US" sz="800" dirty="0"/>
          </a:p>
          <a:p>
            <a:r>
              <a:rPr lang="en-US" sz="2400" dirty="0"/>
              <a:t>= &gt;  [</a:t>
            </a:r>
            <a:r>
              <a:rPr lang="cs-CZ" sz="2400" i="1" dirty="0"/>
              <a:t>W</a:t>
            </a:r>
            <a:r>
              <a:rPr lang="en-US" sz="2400" dirty="0"/>
              <a:t>]</a:t>
            </a:r>
            <a:r>
              <a:rPr lang="cs-CZ" sz="2400" dirty="0"/>
              <a:t> </a:t>
            </a:r>
            <a:r>
              <a:rPr lang="en-US" sz="2400" dirty="0"/>
              <a:t>=</a:t>
            </a:r>
            <a:r>
              <a:rPr lang="cs-CZ" sz="2400" dirty="0"/>
              <a:t> </a:t>
            </a:r>
            <a:r>
              <a:rPr lang="pl-PL" sz="2400" dirty="0"/>
              <a:t>kg.m</a:t>
            </a:r>
            <a:r>
              <a:rPr lang="en-US" sz="2400" baseline="30000" dirty="0"/>
              <a:t>2</a:t>
            </a:r>
            <a:r>
              <a:rPr lang="pl-PL" sz="2400" dirty="0"/>
              <a:t>.s</a:t>
            </a:r>
            <a:r>
              <a:rPr lang="en-US" sz="2400" baseline="30000" dirty="0"/>
              <a:t>2</a:t>
            </a:r>
            <a:endParaRPr lang="cs-CZ" sz="2400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023DF81-4D3E-487E-966A-6B78D9AAC5CC}"/>
              </a:ext>
            </a:extLst>
          </p:cNvPr>
          <p:cNvSpPr txBox="1"/>
          <p:nvPr/>
        </p:nvSpPr>
        <p:spPr>
          <a:xfrm>
            <a:off x="295275" y="337483"/>
            <a:ext cx="85343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Pokud ve vzorci figuruje číselný koeficient nebo bezrozměrná veličina, nahradíme je jedničkou. Tím získáme rozměr fyzikální veličiny. </a:t>
            </a:r>
          </a:p>
        </p:txBody>
      </p:sp>
    </p:spTree>
    <p:extLst>
      <p:ext uri="{BB962C8B-B14F-4D97-AF65-F5344CB8AC3E}">
        <p14:creationId xmlns:p14="http://schemas.microsoft.com/office/powerpoint/2010/main" val="384837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0FC93DA-5451-41DD-A31E-10ED0B46ED43}"/>
              </a:ext>
            </a:extLst>
          </p:cNvPr>
          <p:cNvSpPr txBox="1"/>
          <p:nvPr/>
        </p:nvSpPr>
        <p:spPr>
          <a:xfrm>
            <a:off x="161925" y="223748"/>
            <a:ext cx="882015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Fyzikální rovnice </a:t>
            </a:r>
            <a:endParaRPr lang="en-US" sz="2400" b="1" dirty="0"/>
          </a:p>
          <a:p>
            <a:endParaRPr lang="en-US" sz="1200" dirty="0"/>
          </a:p>
          <a:p>
            <a:pPr algn="just"/>
            <a:r>
              <a:rPr lang="cs-CZ" sz="2400" dirty="0"/>
              <a:t>Vztahy mezi fyzikálními veličinami popisují </a:t>
            </a:r>
            <a:r>
              <a:rPr lang="cs-CZ" sz="2400" b="1" dirty="0"/>
              <a:t>fyzikální rovnice</a:t>
            </a:r>
            <a:r>
              <a:rPr lang="cs-CZ" sz="2400" dirty="0"/>
              <a:t>. Ve fyzikální rovnici tedy vystupují nejen číselné hodnoty a matematické funkce, ale vždy i příslušné jednotky fyzikálních veličin. </a:t>
            </a:r>
            <a:endParaRPr lang="en-US" sz="2400" dirty="0"/>
          </a:p>
          <a:p>
            <a:pPr algn="just"/>
            <a:endParaRPr lang="en-US" sz="800" dirty="0"/>
          </a:p>
          <a:p>
            <a:pPr algn="ctr"/>
            <a:r>
              <a:rPr lang="cs-CZ" sz="2400" dirty="0"/>
              <a:t>Každá fyzikální rovnice (dále pouze rovnice) splňuje pravidlo, že </a:t>
            </a:r>
            <a:r>
              <a:rPr lang="cs-CZ" sz="2400" u="sng" dirty="0"/>
              <a:t>rozměr (jednotka) levé strany musí být roven rozměru (jednotce) pravé strany</a:t>
            </a:r>
            <a:r>
              <a:rPr lang="cs-CZ" sz="2400" dirty="0"/>
              <a:t>. </a:t>
            </a:r>
            <a:endParaRPr lang="en-US" sz="2400" dirty="0"/>
          </a:p>
          <a:p>
            <a:pPr algn="just"/>
            <a:endParaRPr lang="en-US" sz="2000" dirty="0"/>
          </a:p>
          <a:p>
            <a:pPr algn="just"/>
            <a:r>
              <a:rPr lang="cs-CZ" sz="2400" b="1" dirty="0"/>
              <a:t>Rozměrová zkouška fyzikální rovnice </a:t>
            </a:r>
            <a:endParaRPr lang="en-US" sz="2400" b="1" dirty="0"/>
          </a:p>
          <a:p>
            <a:pPr algn="just"/>
            <a:endParaRPr lang="en-US" sz="800" dirty="0"/>
          </a:p>
          <a:p>
            <a:pPr algn="just"/>
            <a:r>
              <a:rPr lang="cs-CZ" sz="2400" dirty="0"/>
              <a:t>Pokud chceme zkontrolovat správnost rovnice, porovnáme rozměr pravé a levé strany fyzikální rovnice. Pokud je rozměr shodný, je </a:t>
            </a:r>
            <a:r>
              <a:rPr lang="cs-CZ" sz="2400" u="sng" dirty="0"/>
              <a:t>předpoklad</a:t>
            </a:r>
            <a:r>
              <a:rPr lang="cs-CZ" sz="2400" dirty="0"/>
              <a:t> (nikoliv jistota), že rovnice je správná. Pokud porovnání rozměru nevychází, hledáme chybu v rovnici, přičemž podle odchylek v rozměrech pravé a levé strany dokážeme většinou odhadnout, která veličina a na kterém místě v rovnici chybí, přebývá nebo je v jiné mocnině než má být. </a:t>
            </a:r>
          </a:p>
        </p:txBody>
      </p:sp>
    </p:spTree>
    <p:extLst>
      <p:ext uri="{BB962C8B-B14F-4D97-AF65-F5344CB8AC3E}">
        <p14:creationId xmlns:p14="http://schemas.microsoft.com/office/powerpoint/2010/main" val="31136589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3422</TotalTime>
  <Words>3703</Words>
  <Application>Microsoft Office PowerPoint</Application>
  <PresentationFormat>Předvádění na obrazovce (4:3)</PresentationFormat>
  <Paragraphs>298</Paragraphs>
  <Slides>31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Chart</vt:lpstr>
      <vt:lpstr>Seminář FC3802  úvod</vt:lpstr>
      <vt:lpstr>Obecný postup řešení fyzikálních úloh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Kinematika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94</cp:revision>
  <dcterms:created xsi:type="dcterms:W3CDTF">2020-09-26T08:34:05Z</dcterms:created>
  <dcterms:modified xsi:type="dcterms:W3CDTF">2021-09-22T12:54:38Z</dcterms:modified>
</cp:coreProperties>
</file>