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9" r:id="rId3"/>
    <p:sldId id="317" r:id="rId4"/>
    <p:sldId id="316" r:id="rId5"/>
    <p:sldId id="320" r:id="rId6"/>
    <p:sldId id="908" r:id="rId7"/>
    <p:sldId id="909" r:id="rId8"/>
    <p:sldId id="900" r:id="rId9"/>
    <p:sldId id="910" r:id="rId10"/>
    <p:sldId id="911" r:id="rId11"/>
    <p:sldId id="912" r:id="rId12"/>
    <p:sldId id="913" r:id="rId13"/>
    <p:sldId id="907" r:id="rId14"/>
    <p:sldId id="711" r:id="rId15"/>
    <p:sldId id="894" r:id="rId16"/>
    <p:sldId id="889" r:id="rId17"/>
    <p:sldId id="895" r:id="rId18"/>
    <p:sldId id="890" r:id="rId19"/>
    <p:sldId id="896" r:id="rId20"/>
    <p:sldId id="897" r:id="rId21"/>
    <p:sldId id="898" r:id="rId22"/>
    <p:sldId id="899" r:id="rId23"/>
    <p:sldId id="906" r:id="rId24"/>
    <p:sldId id="893" r:id="rId25"/>
    <p:sldId id="902" r:id="rId26"/>
    <p:sldId id="901" r:id="rId27"/>
    <p:sldId id="904" r:id="rId28"/>
    <p:sldId id="903" r:id="rId29"/>
    <p:sldId id="25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3A2DDE7-9F31-47C9-AD63-368C566B7B5E}"/>
              </a:ext>
            </a:extLst>
          </p:cNvPr>
          <p:cNvSpPr txBox="1"/>
          <p:nvPr/>
        </p:nvSpPr>
        <p:spPr>
          <a:xfrm>
            <a:off x="228599" y="494383"/>
            <a:ext cx="875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Lidé jsou zvyklí na tlak vzduchu okolo 1013 hPa. Do jaké hloubky se můžou ponořit do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bez přístrojů?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607A85-01FC-4E2A-A34B-58B467A5C239}"/>
              </a:ext>
            </a:extLst>
          </p:cNvPr>
          <p:cNvSpPr txBox="1"/>
          <p:nvPr/>
        </p:nvSpPr>
        <p:spPr>
          <a:xfrm>
            <a:off x="268355" y="1494039"/>
            <a:ext cx="28479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 = 1013 hPa = 101300 Pa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EB577B7-91E0-4FEF-B915-A9B205144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039" y="1379253"/>
            <a:ext cx="4148137" cy="228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B9EAC27-845C-402B-9727-038775D71E4A}"/>
              </a:ext>
            </a:extLst>
          </p:cNvPr>
          <p:cNvSpPr txBox="1"/>
          <p:nvPr/>
        </p:nvSpPr>
        <p:spPr>
          <a:xfrm>
            <a:off x="215347" y="4364144"/>
            <a:ext cx="87534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tlak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na dno moře a) v hloubce 3,6 km pod hladinou a b) v nejhlubší mořské propasti tzv. Mariánském příkopu v Tichém oceánu (h = 11034 m)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5BB0F90-058C-44AF-90E3-ED245DFA07D2}"/>
              </a:ext>
            </a:extLst>
          </p:cNvPr>
          <p:cNvSpPr txBox="1"/>
          <p:nvPr/>
        </p:nvSpPr>
        <p:spPr>
          <a:xfrm>
            <a:off x="334616" y="5495964"/>
            <a:ext cx="797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=1025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.3600m =36 900 000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36,9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1025 kg.s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 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.11034m = 113098500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113,1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20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005F065-69B0-4F45-8E97-108AE74C7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76" y="3291340"/>
            <a:ext cx="6511488" cy="282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FE58808-F020-4AAD-B74B-1224D211033F}"/>
              </a:ext>
            </a:extLst>
          </p:cNvPr>
          <p:cNvSpPr txBox="1"/>
          <p:nvPr/>
        </p:nvSpPr>
        <p:spPr>
          <a:xfrm>
            <a:off x="257175" y="34547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rychlostí padá kapka deště, pokud její hmotnost je 0,005 g, poloměr 2,26 mm.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C = 0,4.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F79F7A3-4AD9-4A1C-A21C-6A423C363701}"/>
              </a:ext>
            </a:extLst>
          </p:cNvPr>
          <p:cNvSpPr txBox="1"/>
          <p:nvPr/>
        </p:nvSpPr>
        <p:spPr>
          <a:xfrm>
            <a:off x="342486" y="1510631"/>
            <a:ext cx="33209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m = 0,005 g 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r = 2,26 mm = 2,26.10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</a:p>
          <a:p>
            <a:pPr algn="l"/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C = 0,4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10C9B7-8D2B-4C6A-8BCC-D79969494C46}"/>
              </a:ext>
            </a:extLst>
          </p:cNvPr>
          <p:cNvSpPr txBox="1"/>
          <p:nvPr/>
        </p:nvSpPr>
        <p:spPr>
          <a:xfrm>
            <a:off x="4391516" y="1797784"/>
            <a:ext cx="449530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1" dirty="0">
                <a:solidFill>
                  <a:srgbClr val="4F4F4F"/>
                </a:solidFill>
                <a:effectLst/>
              </a:rPr>
              <a:t>Čelní průřez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S =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π.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3,14.(2,26.10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m)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16.10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1" dirty="0">
                <a:solidFill>
                  <a:srgbClr val="4F4F4F"/>
                </a:solidFill>
                <a:effectLst/>
              </a:rPr>
              <a:t>Odporová síla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F =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m.g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kg.10m.s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7069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280646F-1B05-4352-8DCB-50228070680A}"/>
              </a:ext>
            </a:extLst>
          </p:cNvPr>
          <p:cNvSpPr txBox="1"/>
          <p:nvPr/>
        </p:nvSpPr>
        <p:spPr>
          <a:xfrm>
            <a:off x="371474" y="276136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Jaká odporová hydrodynamická síla působí na kouli o poloměru r = 2,5 cm, pokud kouli obtéká voda rychlostí 1,8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C = 0,48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6D7B5A-B602-491D-9EB6-519AF68EA0A7}"/>
              </a:ext>
            </a:extLst>
          </p:cNvPr>
          <p:cNvSpPr txBox="1"/>
          <p:nvPr/>
        </p:nvSpPr>
        <p:spPr>
          <a:xfrm>
            <a:off x="371474" y="1115110"/>
            <a:ext cx="23241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2,5 cm = 0,025 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= 1,8 m.s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=0,48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F59A0E7-79D5-43B7-9691-73409820F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115110"/>
            <a:ext cx="5036808" cy="291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DF91022-CD4F-4D8C-96A6-6285443F2DD9}"/>
              </a:ext>
            </a:extLst>
          </p:cNvPr>
          <p:cNvSpPr txBox="1"/>
          <p:nvPr/>
        </p:nvSpPr>
        <p:spPr>
          <a:xfrm>
            <a:off x="201681" y="4557938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ponorku působí odporová hydrodynamická síla 3600 N. Ponorka má kolmý průřez 15 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pohybuje se rychlostí 14,4 km.h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Určete součinitel odporu ponorky C.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BF2382-F5A6-4258-8BED-AA5D3DC8FF74}"/>
              </a:ext>
            </a:extLst>
          </p:cNvPr>
          <p:cNvSpPr txBox="1"/>
          <p:nvPr/>
        </p:nvSpPr>
        <p:spPr>
          <a:xfrm>
            <a:off x="231913" y="55800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6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F2E5C56-539B-4023-9054-BADD49CF7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139" y="1543878"/>
            <a:ext cx="4221137" cy="280283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17F1AD-74DF-48D1-9420-CD997B7C12F7}"/>
              </a:ext>
            </a:extLst>
          </p:cNvPr>
          <p:cNvSpPr txBox="1"/>
          <p:nvPr/>
        </p:nvSpPr>
        <p:spPr>
          <a:xfrm>
            <a:off x="200025" y="326949"/>
            <a:ext cx="8763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Do vodorovného potrubí jsou vložené dvě manometrické trubice; jedna z nich je rovná, druhá ohnutá do pravého úhlu a obrácená otvorem proti směru proudění kapaliny. Jaká je rychlost tohoto proudění, jestliže v rovné trubici vystoupila voda do výšky 10 cm a v ohnuté trubici do výšky 30 cm?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2823FF-746C-4C03-B4F2-48032275EABC}"/>
              </a:ext>
            </a:extLst>
          </p:cNvPr>
          <p:cNvSpPr txBox="1"/>
          <p:nvPr/>
        </p:nvSpPr>
        <p:spPr>
          <a:xfrm>
            <a:off x="245166" y="1644135"/>
            <a:ext cx="11198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7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35C99-436E-4EC6-B26D-C6213998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2103437"/>
            <a:ext cx="2047875" cy="1325563"/>
          </a:xfrm>
        </p:spPr>
        <p:txBody>
          <a:bodyPr/>
          <a:lstStyle/>
          <a:p>
            <a:r>
              <a:rPr lang="cs-CZ" b="1" dirty="0"/>
              <a:t>Termika</a:t>
            </a:r>
          </a:p>
        </p:txBody>
      </p:sp>
    </p:spTree>
    <p:extLst>
      <p:ext uri="{BB962C8B-B14F-4D97-AF65-F5344CB8AC3E}">
        <p14:creationId xmlns:p14="http://schemas.microsoft.com/office/powerpoint/2010/main" val="2009190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AFB84C-3F76-49B8-825A-8B9B2340A0F0}"/>
              </a:ext>
            </a:extLst>
          </p:cNvPr>
          <p:cNvSpPr txBox="1"/>
          <p:nvPr/>
        </p:nvSpPr>
        <p:spPr>
          <a:xfrm>
            <a:off x="142875" y="218986"/>
            <a:ext cx="88582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Mosazná koule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má při teplotě 15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poloměr 2 cm. O kolik °C ji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je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třeba ohřát, aby neprošla kruhovým otvorem o poloměru 2,02 cm?</a:t>
            </a:r>
          </a:p>
          <a:p>
            <a:endParaRPr lang="cs-CZ" sz="2000" dirty="0">
              <a:solidFill>
                <a:srgbClr val="4F4F4F"/>
              </a:solidFill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 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2,02 cm</a:t>
            </a:r>
          </a:p>
          <a:p>
            <a:br>
              <a:rPr lang="pt-BR" sz="2000" dirty="0"/>
            </a:b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CDFF4-2EAA-4A13-8C7A-FA57C58C5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1" y="823495"/>
            <a:ext cx="6362700" cy="32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4064B1A3-AE59-49D7-9CF8-CEDDED1BBEBF}"/>
              </a:ext>
            </a:extLst>
          </p:cNvPr>
          <p:cNvSpPr txBox="1"/>
          <p:nvPr/>
        </p:nvSpPr>
        <p:spPr>
          <a:xfrm>
            <a:off x="142875" y="4546442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dirty="0" err="1"/>
              <a:t>ěří</a:t>
            </a:r>
            <a:r>
              <a:rPr lang="en-US" sz="2000" dirty="0" err="1"/>
              <a:t>tko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cs-CZ" sz="2000" dirty="0"/>
              <a:t>ocelovém pásmu je správné při teplotě 15 °C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). Pokud jím byla naměřena délka 50,000 m při teplotě -15 °C, o jakou hodnotu je třeba měření opravit?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1825F75-B46A-482A-BAC9-CAE6AFC8E380}"/>
              </a:ext>
            </a:extLst>
          </p:cNvPr>
          <p:cNvSpPr txBox="1"/>
          <p:nvPr/>
        </p:nvSpPr>
        <p:spPr>
          <a:xfrm>
            <a:off x="142875" y="5562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[-0.018 m]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587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D499DF9-E446-467D-AC2E-AD1A5E06B628}"/>
              </a:ext>
            </a:extLst>
          </p:cNvPr>
          <p:cNvSpPr txBox="1"/>
          <p:nvPr/>
        </p:nvSpPr>
        <p:spPr>
          <a:xfrm>
            <a:off x="161925" y="319385"/>
            <a:ext cx="8820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Ocelový drát (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 = 11,5.10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K-1) má při teplotě –15 °C délku 100 m. Určete jeho délku při teplotě 45°C.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214219F-20B2-44E1-82B1-8667066842FF}"/>
              </a:ext>
            </a:extLst>
          </p:cNvPr>
          <p:cNvSpPr txBox="1"/>
          <p:nvPr/>
        </p:nvSpPr>
        <p:spPr>
          <a:xfrm>
            <a:off x="285749" y="1120676"/>
            <a:ext cx="32766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11,5⋅10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1,15⋅10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​= 100 m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−15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45 °C  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CC4006-F23A-4BDC-BEBB-9DD4ABD4CDE2}"/>
              </a:ext>
            </a:extLst>
          </p:cNvPr>
          <p:cNvSpPr txBox="1"/>
          <p:nvPr/>
        </p:nvSpPr>
        <p:spPr>
          <a:xfrm>
            <a:off x="2400302" y="1733491"/>
            <a:ext cx="5667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k = 1 + 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α⋅(</a:t>
            </a:r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​−t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​) = 1 + 1,15⋅10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⋅(45−(−15)) ≐ 1,0007  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 k = 100⋅ 1,0007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100,069 m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25E01D-531C-489B-8914-F4DBB9D07F4A}"/>
              </a:ext>
            </a:extLst>
          </p:cNvPr>
          <p:cNvSpPr txBox="1"/>
          <p:nvPr/>
        </p:nvSpPr>
        <p:spPr>
          <a:xfrm>
            <a:off x="161925" y="3368517"/>
            <a:ext cx="8982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Hliníková nádoba má při teplotě 20 °C vnitřní objem 0,75 l. Jak se změní tento objem, zvýší-li se teplota o 55 °C?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=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24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</a:t>
            </a:r>
            <a:r>
              <a:rPr lang="cs-CZ" b="0" i="0" baseline="30000" dirty="0">
                <a:solidFill>
                  <a:srgbClr val="333333"/>
                </a:solidFill>
                <a:effectLst/>
                <a:latin typeface="Helvetica Neue"/>
              </a:rPr>
              <a:t>-1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1ED0D81-FD0E-4FC5-A76A-614C8C5188D9}"/>
              </a:ext>
            </a:extLst>
          </p:cNvPr>
          <p:cNvSpPr txBox="1"/>
          <p:nvPr/>
        </p:nvSpPr>
        <p:spPr>
          <a:xfrm>
            <a:off x="422672" y="4101704"/>
            <a:ext cx="14299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20 °C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0,75 l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= 55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?</a:t>
            </a:r>
            <a:endParaRPr lang="cs-CZ" sz="2000" dirty="0">
              <a:solidFill>
                <a:srgbClr val="333333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0FBDE79-8872-41FE-B9B1-71C61016C685}"/>
              </a:ext>
            </a:extLst>
          </p:cNvPr>
          <p:cNvSpPr txBox="1"/>
          <p:nvPr/>
        </p:nvSpPr>
        <p:spPr>
          <a:xfrm>
            <a:off x="2181227" y="4216510"/>
            <a:ext cx="39969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​+ 55 = 20 + 55 = 75 °C   </a:t>
            </a:r>
          </a:p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2,4⋅10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​⋅(1 + 3⋅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</a:t>
            </a:r>
            <a:r>
              <a:rPr lang="cs-CZ" sz="2000" dirty="0">
                <a:solidFill>
                  <a:srgbClr val="333333"/>
                </a:solidFill>
                <a:effectLst/>
              </a:rPr>
              <a:t>T) =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</a:rPr>
              <a:t>= </a:t>
            </a:r>
            <a:r>
              <a:rPr lang="cs-CZ" sz="2000" dirty="0">
                <a:solidFill>
                  <a:srgbClr val="333333"/>
                </a:solidFill>
                <a:effectLst/>
              </a:rPr>
              <a:t>0,75⋅(1 + 3⋅2,4⋅10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⋅55)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0,753 l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AF8577F-882D-40EB-8DE6-8157CDD19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998997"/>
            <a:ext cx="2120503" cy="17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44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A041608-C6B1-4C53-861B-79794A7E7E21}"/>
              </a:ext>
            </a:extLst>
          </p:cNvPr>
          <p:cNvSpPr txBox="1"/>
          <p:nvPr/>
        </p:nvSpPr>
        <p:spPr>
          <a:xfrm>
            <a:off x="142875" y="2721114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Kanystr má objem 10 l. Jaký objem nafty (</a:t>
            </a:r>
            <a:r>
              <a:rPr lang="el-GR" sz="2000" dirty="0"/>
              <a:t>β</a:t>
            </a:r>
            <a:r>
              <a:rPr lang="cs-CZ" sz="2000" dirty="0"/>
              <a:t> = 0,9.10</a:t>
            </a:r>
            <a:r>
              <a:rPr lang="cs-CZ" sz="2000" baseline="30000" dirty="0"/>
              <a:t>-3</a:t>
            </a:r>
            <a:r>
              <a:rPr lang="cs-CZ" sz="2000" dirty="0"/>
              <a:t> K) o můžeme při teplotě 14 °C do kanystru načerpat, aby při teplotě 25 °C nepřetekl? Změnu objemu kanystru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4D7FAC-299F-4CF2-8F86-5FE40E446FE4}"/>
              </a:ext>
            </a:extLst>
          </p:cNvPr>
          <p:cNvSpPr txBox="1"/>
          <p:nvPr/>
        </p:nvSpPr>
        <p:spPr>
          <a:xfrm flipH="1">
            <a:off x="142875" y="4257015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Jakou</a:t>
            </a:r>
            <a:r>
              <a:rPr lang="en-US" sz="2000" dirty="0"/>
              <a:t> </a:t>
            </a:r>
            <a:r>
              <a:rPr lang="en-US" sz="2000" dirty="0" err="1"/>
              <a:t>hustotu</a:t>
            </a:r>
            <a:r>
              <a:rPr lang="en-US" sz="2000" dirty="0"/>
              <a:t> m</a:t>
            </a:r>
            <a:r>
              <a:rPr lang="cs-CZ" sz="2000" dirty="0"/>
              <a:t>á</a:t>
            </a:r>
            <a:r>
              <a:rPr lang="en-US" sz="2000" dirty="0"/>
              <a:t> </a:t>
            </a:r>
            <a:r>
              <a:rPr lang="en-US" sz="2000" dirty="0" err="1"/>
              <a:t>rtu</a:t>
            </a:r>
            <a:r>
              <a:rPr lang="cs-CZ" sz="2000" dirty="0"/>
              <a:t>ť při teplotách 0 °C a 100 °C, známe-li </a:t>
            </a:r>
            <a:r>
              <a:rPr lang="el-GR" sz="2000" dirty="0"/>
              <a:t>β</a:t>
            </a:r>
            <a:r>
              <a:rPr lang="cs-CZ" sz="2000" dirty="0"/>
              <a:t> = 1,8.10</a:t>
            </a:r>
            <a:r>
              <a:rPr lang="cs-CZ" sz="2000" baseline="30000" dirty="0"/>
              <a:t>-4</a:t>
            </a:r>
            <a:r>
              <a:rPr lang="cs-CZ" sz="2000" dirty="0"/>
              <a:t> K</a:t>
            </a:r>
            <a:r>
              <a:rPr lang="cs-CZ" sz="2000" baseline="30000" dirty="0"/>
              <a:t>-1</a:t>
            </a:r>
            <a:r>
              <a:rPr lang="cs-CZ" sz="2000" dirty="0"/>
              <a:t> a </a:t>
            </a:r>
            <a:r>
              <a:rPr lang="el-GR" sz="2000" dirty="0"/>
              <a:t>ρ</a:t>
            </a:r>
            <a:r>
              <a:rPr lang="cs-CZ" sz="2000" baseline="-25000" dirty="0"/>
              <a:t>18</a:t>
            </a:r>
            <a:r>
              <a:rPr lang="cs-CZ" sz="2000" dirty="0"/>
              <a:t> = 13,551 g.cm</a:t>
            </a:r>
            <a:r>
              <a:rPr lang="cs-CZ" sz="2000" baseline="30000" dirty="0"/>
              <a:t>-3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1302B18-A74E-4F70-8539-E6328266DF29}"/>
              </a:ext>
            </a:extLst>
          </p:cNvPr>
          <p:cNvSpPr txBox="1"/>
          <p:nvPr/>
        </p:nvSpPr>
        <p:spPr>
          <a:xfrm>
            <a:off x="154781" y="5576989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</a:t>
            </a:r>
            <a:r>
              <a:rPr lang="cs-CZ" sz="2000" dirty="0"/>
              <a:t>y</a:t>
            </a:r>
            <a:r>
              <a:rPr lang="en-US" sz="2000" dirty="0"/>
              <a:t>po</a:t>
            </a:r>
            <a:r>
              <a:rPr lang="cs-CZ" sz="2000" dirty="0"/>
              <a:t>č</a:t>
            </a:r>
            <a:r>
              <a:rPr lang="en-US" sz="2000" dirty="0"/>
              <a:t>t</a:t>
            </a:r>
            <a:r>
              <a:rPr lang="cs-CZ" sz="2000" dirty="0"/>
              <a:t>ě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teplotn</a:t>
            </a:r>
            <a:r>
              <a:rPr lang="cs-CZ" sz="2000" dirty="0"/>
              <a:t>í</a:t>
            </a:r>
            <a:r>
              <a:rPr lang="en-US" sz="2000" dirty="0"/>
              <a:t> sou</a:t>
            </a:r>
            <a:r>
              <a:rPr lang="cs-CZ" sz="2000" dirty="0"/>
              <a:t>č</a:t>
            </a:r>
            <a:r>
              <a:rPr lang="en-US" sz="2000" dirty="0" err="1"/>
              <a:t>initel</a:t>
            </a:r>
            <a:r>
              <a:rPr lang="en-US" sz="2000" dirty="0"/>
              <a:t> </a:t>
            </a:r>
            <a:r>
              <a:rPr lang="en-US" sz="2000" dirty="0" err="1"/>
              <a:t>objemov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ro</a:t>
            </a:r>
            <a:r>
              <a:rPr lang="cs-CZ" sz="2000" dirty="0"/>
              <a:t>z</a:t>
            </a:r>
            <a:r>
              <a:rPr lang="en-US" sz="2000" dirty="0"/>
              <a:t>ta</a:t>
            </a:r>
            <a:r>
              <a:rPr lang="cs-CZ" sz="2000" dirty="0"/>
              <a:t>ž</a:t>
            </a:r>
            <a:r>
              <a:rPr lang="en-US" sz="2000" dirty="0" err="1"/>
              <a:t>nosti</a:t>
            </a:r>
            <a:r>
              <a:rPr lang="en-US" sz="2000" dirty="0"/>
              <a:t> ben</a:t>
            </a:r>
            <a:r>
              <a:rPr lang="cs-CZ" sz="2000" dirty="0" err="1"/>
              <a:t>zí</a:t>
            </a:r>
            <a:r>
              <a:rPr lang="en-US" sz="2000" dirty="0"/>
              <a:t>nu</a:t>
            </a:r>
            <a:r>
              <a:rPr lang="cs-CZ" sz="2000" dirty="0"/>
              <a:t>, který má při teplotě 30 °C objem 10,3 l a při teplotě 0 °C objem 10,0 l.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0B7FA-3343-4DA2-9E0C-6BD7D1624057}"/>
              </a:ext>
            </a:extLst>
          </p:cNvPr>
          <p:cNvSpPr txBox="1"/>
          <p:nvPr/>
        </p:nvSpPr>
        <p:spPr>
          <a:xfrm>
            <a:off x="154781" y="1473199"/>
            <a:ext cx="8758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Ocelov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plech</a:t>
            </a:r>
            <a:r>
              <a:rPr lang="en-US" sz="2000" dirty="0"/>
              <a:t> </a:t>
            </a:r>
            <a:r>
              <a:rPr lang="en-US" sz="2000" dirty="0" err="1"/>
              <a:t>tvaru</a:t>
            </a:r>
            <a:r>
              <a:rPr lang="cs-CZ" sz="2000" dirty="0"/>
              <a:t> obdélníku má při teplotě 0 °C rozměry 100 mm a 80 mm. Jaký je jeho obsah při teplotě 30 °C?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AD9D44-D2D2-40B1-91D5-E0C143D71C75}"/>
              </a:ext>
            </a:extLst>
          </p:cNvPr>
          <p:cNvSpPr txBox="1"/>
          <p:nvPr/>
        </p:nvSpPr>
        <p:spPr>
          <a:xfrm>
            <a:off x="154781" y="268302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Při teplotě 10 °C má měděná krychle objem 600,0 cm</a:t>
            </a:r>
            <a:r>
              <a:rPr lang="cs-CZ" sz="2000" baseline="30000" dirty="0"/>
              <a:t>3</a:t>
            </a:r>
            <a:r>
              <a:rPr lang="cs-CZ" sz="2000" dirty="0"/>
              <a:t>. Jaký má objem při teplotě 210 °C?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6296A5B-FD84-4236-B12F-EBE7E44AA192}"/>
              </a:ext>
            </a:extLst>
          </p:cNvPr>
          <p:cNvSpPr txBox="1"/>
          <p:nvPr/>
        </p:nvSpPr>
        <p:spPr>
          <a:xfrm>
            <a:off x="126205" y="865340"/>
            <a:ext cx="1416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[606,1 cm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D8D9F-EB68-4394-951A-40DC9767D489}"/>
              </a:ext>
            </a:extLst>
          </p:cNvPr>
          <p:cNvSpPr txBox="1"/>
          <p:nvPr/>
        </p:nvSpPr>
        <p:spPr>
          <a:xfrm>
            <a:off x="154781" y="21810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[80,1 cm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84746A9-882D-49FA-BB31-F9339B624356}"/>
              </a:ext>
            </a:extLst>
          </p:cNvPr>
          <p:cNvSpPr txBox="1"/>
          <p:nvPr/>
        </p:nvSpPr>
        <p:spPr>
          <a:xfrm>
            <a:off x="154781" y="369203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[9,9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F83CABF-B0C5-4E46-82B0-115754E81CFA}"/>
              </a:ext>
            </a:extLst>
          </p:cNvPr>
          <p:cNvSpPr txBox="1"/>
          <p:nvPr/>
        </p:nvSpPr>
        <p:spPr>
          <a:xfrm>
            <a:off x="154781" y="494511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13,5</a:t>
            </a:r>
            <a:r>
              <a:rPr lang="en-US" sz="2000" dirty="0">
                <a:solidFill>
                  <a:srgbClr val="FF0000"/>
                </a:solidFill>
              </a:rPr>
              <a:t>9</a:t>
            </a:r>
            <a:r>
              <a:rPr lang="cs-CZ" sz="2000" dirty="0">
                <a:solidFill>
                  <a:srgbClr val="FF0000"/>
                </a:solidFill>
              </a:rPr>
              <a:t>5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 a </a:t>
            </a:r>
            <a:r>
              <a:rPr lang="cs-CZ" sz="2000" dirty="0">
                <a:solidFill>
                  <a:srgbClr val="FF0000"/>
                </a:solidFill>
              </a:rPr>
              <a:t>13,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cs-CZ" sz="2000" dirty="0">
                <a:solidFill>
                  <a:srgbClr val="FF0000"/>
                </a:solidFill>
              </a:rPr>
              <a:t>51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5FEF2B-05BF-4DBE-8566-4CD07EFEBF66}"/>
              </a:ext>
            </a:extLst>
          </p:cNvPr>
          <p:cNvSpPr txBox="1"/>
          <p:nvPr/>
        </p:nvSpPr>
        <p:spPr>
          <a:xfrm>
            <a:off x="192882" y="628487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[1,0.10</a:t>
            </a:r>
            <a:r>
              <a:rPr lang="en-US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K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2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C76D020-8AB6-4AB5-819F-11EC67EEE723}"/>
              </a:ext>
            </a:extLst>
          </p:cNvPr>
          <p:cNvSpPr txBox="1"/>
          <p:nvPr/>
        </p:nvSpPr>
        <p:spPr>
          <a:xfrm>
            <a:off x="204788" y="442436"/>
            <a:ext cx="87344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Tlaková nádoba obsahuje při teplotě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27 °C a tlaku p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4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Helvetica Neue"/>
              </a:rPr>
              <a:t>MPa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stlačený plyn. O kolik se změní tlak, když poloviční množství plynu vypustíme a jeho teplota přitom poklesne na hodnotu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2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15 °C?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1B2AD7D-EAEE-4E4A-8E9A-5D0992D886A5}"/>
              </a:ext>
            </a:extLst>
          </p:cNvPr>
          <p:cNvSpPr txBox="1"/>
          <p:nvPr/>
        </p:nvSpPr>
        <p:spPr>
          <a:xfrm>
            <a:off x="285751" y="1463159"/>
            <a:ext cx="2228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27 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4 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MPa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15 °C  </a:t>
            </a:r>
          </a:p>
          <a:p>
            <a:endParaRPr lang="cs-CZ" sz="2000" dirty="0">
              <a:solidFill>
                <a:srgbClr val="333333"/>
              </a:solidFill>
            </a:endParaRPr>
          </a:p>
          <a:p>
            <a:r>
              <a:rPr lang="cs-CZ" sz="2000" b="0" dirty="0" err="1">
                <a:solidFill>
                  <a:srgbClr val="333333"/>
                </a:solidFill>
                <a:effectLst/>
              </a:rPr>
              <a:t>p.V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​/T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konst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>
              <a:solidFill>
                <a:srgbClr val="333333"/>
              </a:solidFill>
            </a:endParaRP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2⋅V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E47CAB-043A-4DAF-8C23-B395B12F7934}"/>
              </a:ext>
            </a:extLst>
          </p:cNvPr>
          <p:cNvSpPr txBox="1"/>
          <p:nvPr/>
        </p:nvSpPr>
        <p:spPr>
          <a:xfrm>
            <a:off x="3019424" y="1562785"/>
            <a:ext cx="557212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​⋅V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endParaRPr lang="cs-CZ" sz="2000" dirty="0">
              <a:effectLst/>
            </a:endParaRPr>
          </a:p>
          <a:p>
            <a:endParaRPr lang="cs-CZ" sz="800" dirty="0"/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2.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​</a:t>
            </a:r>
            <a:endParaRPr lang="cs-CZ" sz="2000" b="0" dirty="0">
              <a:solidFill>
                <a:srgbClr val="333333"/>
              </a:solidFill>
            </a:endParaRPr>
          </a:p>
          <a:p>
            <a:endParaRPr lang="cs-CZ" sz="800" dirty="0">
              <a:effectLst/>
            </a:endParaRPr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</a:t>
            </a:r>
            <a:endParaRPr lang="cs-CZ" sz="2000" b="0" dirty="0">
              <a:solidFill>
                <a:srgbClr val="333333"/>
              </a:solidFill>
              <a:effectLst/>
            </a:endParaRPr>
          </a:p>
          <a:p>
            <a:endParaRPr lang="cs-CZ" sz="800" dirty="0"/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/(2⋅t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)​ = 4⋅15/(2​⋅27) = 10/9​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1,1111 </a:t>
            </a:r>
            <a:r>
              <a:rPr lang="cs-CZ" sz="2000" b="0" u="sng" dirty="0" err="1">
                <a:solidFill>
                  <a:srgbClr val="333333"/>
                </a:solidFill>
                <a:effectLst/>
              </a:rPr>
              <a:t>MPa</a:t>
            </a:r>
            <a:endParaRPr lang="cs-CZ" sz="2000" u="sng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3FE9494-67E1-4B6D-8BBE-4E9BCDA1C49A}"/>
              </a:ext>
            </a:extLst>
          </p:cNvPr>
          <p:cNvSpPr txBox="1"/>
          <p:nvPr/>
        </p:nvSpPr>
        <p:spPr>
          <a:xfrm>
            <a:off x="135731" y="4020442"/>
            <a:ext cx="86534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en-US" sz="2000" dirty="0" err="1"/>
              <a:t>hmotnost</a:t>
            </a:r>
            <a:r>
              <a:rPr lang="en-US" sz="2000" dirty="0"/>
              <a:t> </a:t>
            </a:r>
            <a:r>
              <a:rPr lang="cs-CZ" sz="2000" dirty="0"/>
              <a:t>vzduchu v nádrži kompresoru o objemu 900 l, v němž má vzduch při teplotě 20 °C tlak 940 </a:t>
            </a:r>
            <a:r>
              <a:rPr lang="cs-CZ" sz="2000" dirty="0" err="1"/>
              <a:t>kPa</a:t>
            </a:r>
            <a:r>
              <a:rPr lang="cs-CZ" sz="2000" dirty="0"/>
              <a:t>. Hustota vzduchu za normálního tlaku (10</a:t>
            </a:r>
            <a:r>
              <a:rPr lang="cs-CZ" sz="2000" baseline="30000" dirty="0"/>
              <a:t>5</a:t>
            </a:r>
            <a:r>
              <a:rPr lang="cs-CZ" sz="2000" dirty="0"/>
              <a:t> Pa) je při stejné teplotě 1,19 kg.m</a:t>
            </a:r>
            <a:r>
              <a:rPr lang="cs-CZ" sz="2000" baseline="30000" dirty="0"/>
              <a:t>-3</a:t>
            </a:r>
            <a:r>
              <a:rPr lang="cs-CZ" sz="2000" dirty="0"/>
              <a:t>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840C795-B066-4AF4-BB7F-D6D1ACE1F976}"/>
              </a:ext>
            </a:extLst>
          </p:cNvPr>
          <p:cNvSpPr txBox="1"/>
          <p:nvPr/>
        </p:nvSpPr>
        <p:spPr>
          <a:xfrm>
            <a:off x="135731" y="5693032"/>
            <a:ext cx="851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Vypočítejte hustotu vodíku při teplotě 17 °C a tlaku 97 </a:t>
            </a:r>
            <a:r>
              <a:rPr lang="cs-CZ" sz="2000" dirty="0" err="1"/>
              <a:t>kPa</a:t>
            </a:r>
            <a:r>
              <a:rPr lang="cs-CZ" sz="2000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81C1492-EFFA-4DE6-87C1-6670DE0116CB}"/>
              </a:ext>
            </a:extLst>
          </p:cNvPr>
          <p:cNvSpPr txBox="1"/>
          <p:nvPr/>
        </p:nvSpPr>
        <p:spPr>
          <a:xfrm>
            <a:off x="204788" y="49947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D040FD4-B54D-4B24-9A24-10095E202FA2}"/>
              </a:ext>
            </a:extLst>
          </p:cNvPr>
          <p:cNvSpPr txBox="1"/>
          <p:nvPr/>
        </p:nvSpPr>
        <p:spPr>
          <a:xfrm>
            <a:off x="204788" y="605176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0,0813</a:t>
            </a:r>
            <a:r>
              <a:rPr lang="en-US" sz="2000" dirty="0">
                <a:solidFill>
                  <a:srgbClr val="FF0000"/>
                </a:solidFill>
              </a:rPr>
              <a:t> kg</a:t>
            </a:r>
            <a:r>
              <a:rPr lang="cs-CZ" sz="2000" dirty="0">
                <a:solidFill>
                  <a:srgbClr val="FF0000"/>
                </a:solidFill>
              </a:rPr>
              <a:t>.m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75E72F4-1112-4FDC-843B-F53241674776}"/>
              </a:ext>
            </a:extLst>
          </p:cNvPr>
          <p:cNvSpPr txBox="1"/>
          <p:nvPr/>
        </p:nvSpPr>
        <p:spPr>
          <a:xfrm>
            <a:off x="147637" y="305068"/>
            <a:ext cx="8848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Koule </a:t>
            </a:r>
            <a:r>
              <a:rPr lang="en-US" sz="2000" dirty="0" err="1"/>
              <a:t>obsahuj</a:t>
            </a:r>
            <a:r>
              <a:rPr lang="cs-CZ" sz="2000" dirty="0" err="1"/>
              <a:t>ící</a:t>
            </a:r>
            <a:r>
              <a:rPr lang="cs-CZ" sz="2000" dirty="0"/>
              <a:t> 6 l vzduchu o normálním tlaku byla spojena s vakuovanou nádobou o objemu 4 l. Určete výsledný tlak, jestliže se teplota plynu nezmění.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63C6F87-919D-4DA4-99BD-F90CE3931013}"/>
              </a:ext>
            </a:extLst>
          </p:cNvPr>
          <p:cNvSpPr txBox="1"/>
          <p:nvPr/>
        </p:nvSpPr>
        <p:spPr>
          <a:xfrm>
            <a:off x="238125" y="29138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- 53 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F7E8C2-74B1-4532-BD4D-1107F269EA09}"/>
              </a:ext>
            </a:extLst>
          </p:cNvPr>
          <p:cNvSpPr txBox="1"/>
          <p:nvPr/>
        </p:nvSpPr>
        <p:spPr>
          <a:xfrm>
            <a:off x="238125" y="108989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</a:t>
            </a:r>
            <a:r>
              <a:rPr lang="en-US" sz="2000" dirty="0">
                <a:solidFill>
                  <a:srgbClr val="FF0000"/>
                </a:solidFill>
              </a:rPr>
              <a:t>0 k</a:t>
            </a:r>
            <a:r>
              <a:rPr lang="cs-CZ" sz="2000" dirty="0">
                <a:solidFill>
                  <a:srgbClr val="FF0000"/>
                </a:solidFill>
              </a:rPr>
              <a:t>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C1DDFBD-9EBA-4357-B3DD-0E21C0B8340E}"/>
              </a:ext>
            </a:extLst>
          </p:cNvPr>
          <p:cNvSpPr txBox="1"/>
          <p:nvPr/>
        </p:nvSpPr>
        <p:spPr>
          <a:xfrm>
            <a:off x="238125" y="186996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Manometr na nádrži se stlačeným plynem ukazoval při teplotě 20 °C tlak 6 </a:t>
            </a:r>
            <a:r>
              <a:rPr lang="cs-CZ" sz="2000" dirty="0" err="1"/>
              <a:t>MPa</a:t>
            </a:r>
            <a:r>
              <a:rPr lang="cs-CZ" sz="2000" dirty="0"/>
              <a:t>. Po snížení teploty manometr ukazoval tlak 4,5 </a:t>
            </a:r>
            <a:r>
              <a:rPr lang="cs-CZ" sz="2000" dirty="0" err="1"/>
              <a:t>MPa</a:t>
            </a:r>
            <a:r>
              <a:rPr lang="cs-CZ" sz="2000" dirty="0"/>
              <a:t>. Vypočtěte konečnou teplotu plynu. Změnu objemu nádoby zanedbejte.</a:t>
            </a:r>
          </a:p>
        </p:txBody>
      </p:sp>
    </p:spTree>
    <p:extLst>
      <p:ext uri="{BB962C8B-B14F-4D97-AF65-F5344CB8AC3E}">
        <p14:creationId xmlns:p14="http://schemas.microsoft.com/office/powerpoint/2010/main" val="24224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FF0255-2F9D-45C2-A807-FEF6C0462CC3}"/>
              </a:ext>
            </a:extLst>
          </p:cNvPr>
          <p:cNvSpPr txBox="1"/>
          <p:nvPr/>
        </p:nvSpPr>
        <p:spPr>
          <a:xfrm>
            <a:off x="228599" y="342037"/>
            <a:ext cx="87534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Za jaký čas t zahřeje elektrický vařič s příkonem P = 500 W a s účinností </a:t>
            </a:r>
            <a:r>
              <a:rPr lang="el-GR" sz="2000" b="0" i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75 % vodu o hmotnosti m = 2 kg a teplotou 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 °C na bod varu (t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100°C).</a:t>
            </a:r>
            <a:br>
              <a:rPr lang="cs-CZ" sz="2000" dirty="0"/>
            </a:br>
            <a:r>
              <a:rPr lang="cs-CZ" sz="2000" b="0" i="0" dirty="0">
                <a:solidFill>
                  <a:srgbClr val="333333"/>
                </a:solidFill>
                <a:effectLst/>
              </a:rPr>
              <a:t>Měrná tepelná kapacita vody je c = 4180 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98048AA-34E4-4C78-91AF-5883FF82ADBD}"/>
              </a:ext>
            </a:extLst>
          </p:cNvPr>
          <p:cNvSpPr txBox="1"/>
          <p:nvPr/>
        </p:nvSpPr>
        <p:spPr>
          <a:xfrm>
            <a:off x="228599" y="1490008"/>
            <a:ext cx="24479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P = 500 W</a:t>
            </a:r>
          </a:p>
          <a:p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75 % = 0,75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m = 2 kg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100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c = 4180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B22A7E-2E43-409F-B7D5-EE2FF066A493}"/>
              </a:ext>
            </a:extLst>
          </p:cNvPr>
          <p:cNvSpPr txBox="1"/>
          <p:nvPr/>
        </p:nvSpPr>
        <p:spPr>
          <a:xfrm>
            <a:off x="2886074" y="1572310"/>
            <a:ext cx="587692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100−10 = 90 K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m⋅c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2⋅4180⋅90 = 752400 J  </a:t>
            </a: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P⋅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500⋅0,75 = 375 W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.t </a:t>
            </a:r>
          </a:p>
          <a:p>
            <a:endParaRPr lang="cs-CZ" sz="800" dirty="0">
              <a:solidFill>
                <a:srgbClr val="333333"/>
              </a:solidFill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752400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375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2006,4 s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33,44 min </a:t>
            </a:r>
            <a:r>
              <a:rPr lang="fr-FR" sz="2000" b="0" u="sng" dirty="0">
                <a:solidFill>
                  <a:srgbClr val="333333"/>
                </a:solidFill>
                <a:effectLst/>
              </a:rPr>
              <a:t> 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E8A345-8836-4676-A3E1-C095CE17318E}"/>
              </a:ext>
            </a:extLst>
          </p:cNvPr>
          <p:cNvSpPr txBox="1"/>
          <p:nvPr/>
        </p:nvSpPr>
        <p:spPr>
          <a:xfrm>
            <a:off x="228599" y="418858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varné konvici se ohřála voda o hmotnosti 1 kg o 70 °C </a:t>
            </a:r>
            <a:r>
              <a:rPr lang="cs-CZ" sz="2000" dirty="0">
                <a:solidFill>
                  <a:srgbClr val="333333"/>
                </a:solidFill>
              </a:rPr>
              <a:t>z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a 5 min. Jaký je příkon varné konvice? Nebereme v úvahu ztráty ani nedošlo k bodu varu.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0BA054E-8A70-4C19-B15D-F87C7C851B1E}"/>
              </a:ext>
            </a:extLst>
          </p:cNvPr>
          <p:cNvSpPr txBox="1"/>
          <p:nvPr/>
        </p:nvSpPr>
        <p:spPr>
          <a:xfrm>
            <a:off x="276223" y="5593466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°C se zahřál ve vodní lázni železný váleček s hmotností 300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g, pokud přijal teplo 7,2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? Měrná tepelná kapacita železa c = 0,46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kg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.K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D8DC3-CC90-4B46-AE66-A4A30FEFB03E}"/>
              </a:ext>
            </a:extLst>
          </p:cNvPr>
          <p:cNvSpPr txBox="1"/>
          <p:nvPr/>
        </p:nvSpPr>
        <p:spPr>
          <a:xfrm>
            <a:off x="228599" y="48855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[975,3 W]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B0C91B-FC70-48DB-8E5C-07F0526FCA64}"/>
              </a:ext>
            </a:extLst>
          </p:cNvPr>
          <p:cNvSpPr txBox="1"/>
          <p:nvPr/>
        </p:nvSpPr>
        <p:spPr>
          <a:xfrm>
            <a:off x="276223" y="62598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[52,2 °C]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8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7438799-F360-4E13-A993-CE5FB7E176DC}"/>
              </a:ext>
            </a:extLst>
          </p:cNvPr>
          <p:cNvSpPr txBox="1"/>
          <p:nvPr/>
        </p:nvSpPr>
        <p:spPr>
          <a:xfrm>
            <a:off x="228600" y="338168"/>
            <a:ext cx="8353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velký je hydrostatický t</a:t>
            </a:r>
            <a:r>
              <a:rPr lang="en-US" sz="2000" dirty="0"/>
              <a:t>l</a:t>
            </a:r>
            <a:r>
              <a:rPr lang="cs-CZ" sz="2000" dirty="0" err="1"/>
              <a:t>ak</a:t>
            </a:r>
            <a:r>
              <a:rPr lang="en-US" sz="2000" dirty="0"/>
              <a:t> </a:t>
            </a:r>
            <a:r>
              <a:rPr lang="cs-CZ" sz="2000" dirty="0"/>
              <a:t>a) v rybníku v hloubce 1 dm pod hladinou vody?</a:t>
            </a:r>
          </a:p>
          <a:p>
            <a:pPr algn="just"/>
            <a:r>
              <a:rPr lang="cs-CZ" sz="2000" dirty="0"/>
              <a:t>b) u dna plaveckého bazénu v hloubce 4 m?</a:t>
            </a:r>
            <a:r>
              <a:rPr lang="en-US" sz="2000" dirty="0"/>
              <a:t> </a:t>
            </a:r>
            <a:r>
              <a:rPr lang="cs-CZ" sz="2000" dirty="0"/>
              <a:t>c) u dna Mariánského příkopu (asi 11 km)?</a:t>
            </a:r>
            <a:r>
              <a:rPr lang="en-US" sz="2000" dirty="0"/>
              <a:t> </a:t>
            </a:r>
            <a:r>
              <a:rPr lang="cs-CZ" sz="2000" dirty="0"/>
              <a:t>Hustota sladké vody je 1000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,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F47B72-596D-44E7-BBF0-0B8D83E01691}"/>
              </a:ext>
            </a:extLst>
          </p:cNvPr>
          <p:cNvSpPr txBox="1"/>
          <p:nvPr/>
        </p:nvSpPr>
        <p:spPr>
          <a:xfrm>
            <a:off x="188844" y="3627382"/>
            <a:ext cx="8353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>
                <a:solidFill>
                  <a:srgbClr val="000000"/>
                </a:solidFill>
              </a:rPr>
              <a:t>Ve skleněné nádobce je rtuť. Do jaké výšky dosahuje, jestliže hydrostatický tlak u dna je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20,25 </a:t>
            </a:r>
            <a:r>
              <a:rPr lang="cs-CZ" sz="2000" b="0" u="none" strike="noStrike" baseline="0" dirty="0" err="1">
                <a:solidFill>
                  <a:srgbClr val="000000"/>
                </a:solidFill>
              </a:rPr>
              <a:t>kPa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?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Hustota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rtuti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je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500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kg.m</a:t>
            </a:r>
            <a:r>
              <a:rPr lang="en-US" sz="2000" baseline="30000" dirty="0">
                <a:solidFill>
                  <a:srgbClr val="000000"/>
                </a:solidFill>
              </a:rPr>
              <a:t>-3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8F1C99D-AEAC-47EE-B248-BE00C6512AE8}"/>
              </a:ext>
            </a:extLst>
          </p:cNvPr>
          <p:cNvSpPr txBox="1"/>
          <p:nvPr/>
        </p:nvSpPr>
        <p:spPr>
          <a:xfrm>
            <a:off x="255105" y="5076915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Rozdíl hladin rtuti v rtuťovém tlakoměru je 75 cm. Jakou hodnotu má atmosférický tlak vzduchu? Hustota rtuti je 13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500 kg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0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DB80C5-4571-4061-8252-C721EB9FCF0F}"/>
              </a:ext>
            </a:extLst>
          </p:cNvPr>
          <p:cNvSpPr txBox="1"/>
          <p:nvPr/>
        </p:nvSpPr>
        <p:spPr>
          <a:xfrm>
            <a:off x="311426" y="589808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101 250 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8D1D1ED-FD16-4929-BC61-3109EAAB2219}"/>
              </a:ext>
            </a:extLst>
          </p:cNvPr>
          <p:cNvSpPr txBox="1"/>
          <p:nvPr/>
        </p:nvSpPr>
        <p:spPr>
          <a:xfrm>
            <a:off x="231913" y="43078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15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4FD957-BEFD-4BCF-9A73-765EE258A3EF}"/>
              </a:ext>
            </a:extLst>
          </p:cNvPr>
          <p:cNvSpPr txBox="1"/>
          <p:nvPr/>
        </p:nvSpPr>
        <p:spPr>
          <a:xfrm>
            <a:off x="178905" y="2098599"/>
            <a:ext cx="85807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Ponorka se ponořila do hloubky 50 m. Jak velká tlaková</a:t>
            </a:r>
            <a:r>
              <a:rPr lang="en-US" sz="2000" dirty="0"/>
              <a:t> </a:t>
            </a:r>
            <a:r>
              <a:rPr lang="cs-CZ" sz="2000" dirty="0"/>
              <a:t>síla působí na kovový poklop ponorky, který má obsah</a:t>
            </a:r>
            <a:r>
              <a:rPr lang="en-US" sz="2000" dirty="0"/>
              <a:t> </a:t>
            </a:r>
            <a:r>
              <a:rPr lang="cs-CZ" sz="2000" dirty="0"/>
              <a:t>0,8</a:t>
            </a:r>
            <a:r>
              <a:rPr lang="en-US" sz="2000" dirty="0"/>
              <a:t> </a:t>
            </a:r>
            <a:r>
              <a:rPr lang="cs-CZ" sz="2000" dirty="0"/>
              <a:t>m</a:t>
            </a:r>
            <a:r>
              <a:rPr lang="cs-CZ" sz="2000" baseline="30000" dirty="0"/>
              <a:t>2</a:t>
            </a:r>
            <a:r>
              <a:rPr lang="cs-CZ" sz="2000" dirty="0"/>
              <a:t> ? Hustota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238CD4F-3CA9-459A-AF32-8D2F9B03C1D2}"/>
              </a:ext>
            </a:extLst>
          </p:cNvPr>
          <p:cNvSpPr txBox="1"/>
          <p:nvPr/>
        </p:nvSpPr>
        <p:spPr>
          <a:xfrm>
            <a:off x="271669" y="1432099"/>
            <a:ext cx="5280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1 000 Pa, b) 40 000 Pa, c) 112 750 000 Pa]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1EC7C3A-A120-47F2-8572-25F0E7CB70DB}"/>
              </a:ext>
            </a:extLst>
          </p:cNvPr>
          <p:cNvSpPr txBox="1"/>
          <p:nvPr/>
        </p:nvSpPr>
        <p:spPr>
          <a:xfrm>
            <a:off x="231914" y="282357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[410 000 Pa]</a:t>
            </a:r>
          </a:p>
        </p:txBody>
      </p:sp>
    </p:spTree>
    <p:extLst>
      <p:ext uri="{BB962C8B-B14F-4D97-AF65-F5344CB8AC3E}">
        <p14:creationId xmlns:p14="http://schemas.microsoft.com/office/powerpoint/2010/main" val="8996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10D830-C159-4DC8-BEE5-A13DD5BC25DA}"/>
              </a:ext>
            </a:extLst>
          </p:cNvPr>
          <p:cNvSpPr txBox="1"/>
          <p:nvPr/>
        </p:nvSpPr>
        <p:spPr>
          <a:xfrm>
            <a:off x="228598" y="3242042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Smíchejte 38 l vody, která má teplotu 77 °C, 61 l vody teplé 50 °C a 56 l vody teplé 51 °C.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Jaká je výsledná teplota vody ihned po smíchání?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95086D-073F-4252-9A9B-CAA81FA58963}"/>
              </a:ext>
            </a:extLst>
          </p:cNvPr>
          <p:cNvSpPr txBox="1"/>
          <p:nvPr/>
        </p:nvSpPr>
        <p:spPr>
          <a:xfrm>
            <a:off x="285747" y="4206836"/>
            <a:ext cx="1257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38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61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56 l 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77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F187DE-AFD8-45A3-8150-0E15FAF5E8C5}"/>
              </a:ext>
            </a:extLst>
          </p:cNvPr>
          <p:cNvSpPr txBox="1"/>
          <p:nvPr/>
        </p:nvSpPr>
        <p:spPr>
          <a:xfrm>
            <a:off x="2486024" y="4321165"/>
            <a:ext cx="545782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(​V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)/(V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(38⋅77 + 61⋅50 + 56⋅51)/(38 + 61 + 56)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​​</a:t>
            </a:r>
          </a:p>
          <a:p>
            <a:r>
              <a:rPr lang="cs-CZ" sz="2000" dirty="0">
                <a:solidFill>
                  <a:srgbClr val="333333"/>
                </a:solidFill>
              </a:rPr>
              <a:t>t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56,98 °C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E0DC0B-E0B9-4148-A4E5-125C9FD420D9}"/>
              </a:ext>
            </a:extLst>
          </p:cNvPr>
          <p:cNvSpPr txBox="1"/>
          <p:nvPr/>
        </p:nvSpPr>
        <p:spPr>
          <a:xfrm>
            <a:off x="180973" y="337661"/>
            <a:ext cx="8839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Honza si napustil z ohřívače do pětilitrové nádoby 2 litry horké vody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Jakou teplotu musí mít voda, kterou nádobu doplní, aby teplota směsi byla 42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°C?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24A4004-7E23-4085-8876-3BF0059EDD85}"/>
              </a:ext>
            </a:extLst>
          </p:cNvPr>
          <p:cNvSpPr txBox="1"/>
          <p:nvPr/>
        </p:nvSpPr>
        <p:spPr>
          <a:xfrm>
            <a:off x="180973" y="1045547"/>
            <a:ext cx="27050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90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42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?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6366FE-2D2C-459D-A972-A0D33F4F8A52}"/>
              </a:ext>
            </a:extLst>
          </p:cNvPr>
          <p:cNvSpPr txBox="1"/>
          <p:nvPr/>
        </p:nvSpPr>
        <p:spPr>
          <a:xfrm>
            <a:off x="3638550" y="1140082"/>
            <a:ext cx="29051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​)⋅t =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(2 + 3)⋅42 = 2⋅90 + 3⋅t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3.t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30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10 °C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1479226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422382-4381-44B6-86F9-79286C1DCF77}"/>
              </a:ext>
            </a:extLst>
          </p:cNvPr>
          <p:cNvSpPr txBox="1"/>
          <p:nvPr/>
        </p:nvSpPr>
        <p:spPr>
          <a:xfrm>
            <a:off x="209550" y="3036987"/>
            <a:ext cx="8705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vaně je 30 litrů horké vody. Přilitím 36 litru studene vody o teplotě 19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klesla teplota směsi na 41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Jaká byla původní teplota horké vody?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26A065-0E7C-4504-B02F-2C0C6E979D54}"/>
              </a:ext>
            </a:extLst>
          </p:cNvPr>
          <p:cNvSpPr txBox="1"/>
          <p:nvPr/>
        </p:nvSpPr>
        <p:spPr>
          <a:xfrm>
            <a:off x="123825" y="304711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Určete, kolik litrů vody teplé 80 °C a kolik litrů vody o teplotě 20 °C je nutno smíchat, abychom dostali 30 litrů vody o teplotě 60 °C?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2498D2-8847-4951-B731-D024AD9F0363}"/>
              </a:ext>
            </a:extLst>
          </p:cNvPr>
          <p:cNvSpPr txBox="1"/>
          <p:nvPr/>
        </p:nvSpPr>
        <p:spPr>
          <a:xfrm>
            <a:off x="1800225" y="1105555"/>
            <a:ext cx="31527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).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endParaRPr lang="cs-CZ" sz="2000" i="0" dirty="0">
              <a:solidFill>
                <a:srgbClr val="333333"/>
              </a:solidFill>
              <a:effectLst/>
            </a:endParaRPr>
          </a:p>
          <a:p>
            <a:endParaRPr lang="cs-CZ" sz="800" i="0" dirty="0">
              <a:solidFill>
                <a:srgbClr val="333333"/>
              </a:solidFill>
              <a:effectLst/>
            </a:endParaRPr>
          </a:p>
          <a:p>
            <a:r>
              <a:rPr lang="pt-BR" sz="2000" i="0" dirty="0">
                <a:solidFill>
                  <a:srgbClr val="333333"/>
                </a:solidFill>
                <a:effectLst/>
              </a:rPr>
              <a:t>80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+20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60</a:t>
            </a:r>
            <a:br>
              <a:rPr lang="pt-BR" sz="2000" dirty="0"/>
            </a:br>
            <a:endParaRPr lang="cs-CZ" sz="8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endParaRPr lang="cs-CZ" sz="2000" u="sng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65CB981-12B5-4A0E-83E0-62B55BB9248C}"/>
              </a:ext>
            </a:extLst>
          </p:cNvPr>
          <p:cNvSpPr txBox="1"/>
          <p:nvPr/>
        </p:nvSpPr>
        <p:spPr>
          <a:xfrm>
            <a:off x="219075" y="1094512"/>
            <a:ext cx="15811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80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EF95078-55E6-4192-BF35-C886D04981D8}"/>
              </a:ext>
            </a:extLst>
          </p:cNvPr>
          <p:cNvSpPr txBox="1"/>
          <p:nvPr/>
        </p:nvSpPr>
        <p:spPr>
          <a:xfrm>
            <a:off x="4953000" y="1243160"/>
            <a:ext cx="13049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20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br>
              <a:rPr lang="pt-BR" sz="2000" dirty="0"/>
            </a:br>
            <a:r>
              <a:rPr lang="cs-CZ" sz="800" dirty="0"/>
              <a:t> </a:t>
            </a:r>
            <a:endParaRPr lang="cs-CZ" sz="20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10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BDA5EFE-6B68-4E40-94B3-15EC731990CE}"/>
              </a:ext>
            </a:extLst>
          </p:cNvPr>
          <p:cNvSpPr txBox="1"/>
          <p:nvPr/>
        </p:nvSpPr>
        <p:spPr>
          <a:xfrm>
            <a:off x="209550" y="438629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hrnci je 5 l vody o teplotě 75 °C, kolik vody o teplotě 10 °C musíme přilít, pokud chceme výslednou teplotu 55 °C?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8368CB4-BABE-4F91-BC06-5AB55BC6D2EB}"/>
              </a:ext>
            </a:extLst>
          </p:cNvPr>
          <p:cNvSpPr txBox="1"/>
          <p:nvPr/>
        </p:nvSpPr>
        <p:spPr>
          <a:xfrm>
            <a:off x="219075" y="5578405"/>
            <a:ext cx="8553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Bazén má objem 40 m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a teplota vody je 20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°C. Kolik vody, která má teplotu 100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 musíme do bazénu nalít aby se teplota vody zvýšila o 5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°C?</a:t>
            </a:r>
            <a:endParaRPr lang="en-US" sz="200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E97A22-903A-4A75-8F43-6CBBDD815F8D}"/>
              </a:ext>
            </a:extLst>
          </p:cNvPr>
          <p:cNvSpPr txBox="1"/>
          <p:nvPr/>
        </p:nvSpPr>
        <p:spPr>
          <a:xfrm>
            <a:off x="209550" y="36885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[67,4 °C]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E26E298-B97A-4A06-BB69-553C8A70C715}"/>
              </a:ext>
            </a:extLst>
          </p:cNvPr>
          <p:cNvSpPr txBox="1"/>
          <p:nvPr/>
        </p:nvSpPr>
        <p:spPr>
          <a:xfrm>
            <a:off x="285750" y="500904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[2,2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458B09B-7688-4684-9C61-BB6B8BD93550}"/>
              </a:ext>
            </a:extLst>
          </p:cNvPr>
          <p:cNvSpPr txBox="1"/>
          <p:nvPr/>
        </p:nvSpPr>
        <p:spPr>
          <a:xfrm>
            <a:off x="285750" y="61990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2,67 m</a:t>
            </a:r>
            <a:r>
              <a:rPr lang="cs-CZ" sz="2000" i="0" baseline="30000" dirty="0">
                <a:solidFill>
                  <a:srgbClr val="FF0000"/>
                </a:solidFill>
                <a:effectLst/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5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CC88B4-FE77-4EA1-BE5A-B4680D7698F1}"/>
              </a:ext>
            </a:extLst>
          </p:cNvPr>
          <p:cNvSpPr txBox="1"/>
          <p:nvPr/>
        </p:nvSpPr>
        <p:spPr>
          <a:xfrm>
            <a:off x="171450" y="304711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Nádoba na 30 litrů se má naplnit vodou o teplotě 60 °C. Kolik litrů vody 80 °C teplé a kolik litrů vody 20 °C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teplé musíme smíchat?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7E4A2D-3A4C-4EC5-A96E-1F62B931A344}"/>
              </a:ext>
            </a:extLst>
          </p:cNvPr>
          <p:cNvSpPr txBox="1"/>
          <p:nvPr/>
        </p:nvSpPr>
        <p:spPr>
          <a:xfrm>
            <a:off x="171448" y="1643540"/>
            <a:ext cx="88010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nádrži je voda o objemu 300 litrů a teplotě 10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Přiléváme vodu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°C, až dosáhneme teploty 30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Kolik litrů teplejší vody musím přidat?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E38B5C-A748-4B3E-9C25-A7579BC92894}"/>
              </a:ext>
            </a:extLst>
          </p:cNvPr>
          <p:cNvSpPr txBox="1"/>
          <p:nvPr/>
        </p:nvSpPr>
        <p:spPr>
          <a:xfrm>
            <a:off x="171447" y="3043924"/>
            <a:ext cx="8801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Do 25 litrů vody teplé 50°C přilijeme 15 litrů vody s jinou teplotou. O kolik °C musí být voda chladnější než 50°C, aby 40 litrů získané vody mělo teplotu 42,5 °C?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F31B313-19B3-415D-BC60-12F7D312E8EA}"/>
              </a:ext>
            </a:extLst>
          </p:cNvPr>
          <p:cNvSpPr txBox="1"/>
          <p:nvPr/>
        </p:nvSpPr>
        <p:spPr>
          <a:xfrm>
            <a:off x="171447" y="4444308"/>
            <a:ext cx="88010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Napustíme-li do vany z prvního kohoutku 5 l a z druhého 2 l vody, bude mít voda ve vaně teplotu 25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Napustíme-li z prvního kohoutku 3 l a z druhého 4 l vody, bude mít voda ve vaně teplotu 21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Určete teploty vody tekoucí z obou kohoutků.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69FC42-45C5-4C12-BFF1-74969A00DA10}"/>
              </a:ext>
            </a:extLst>
          </p:cNvPr>
          <p:cNvSpPr txBox="1"/>
          <p:nvPr/>
        </p:nvSpPr>
        <p:spPr>
          <a:xfrm>
            <a:off x="171448" y="951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l, 10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E52E891-93B9-4B90-B264-327F1CAF542C}"/>
              </a:ext>
            </a:extLst>
          </p:cNvPr>
          <p:cNvSpPr txBox="1"/>
          <p:nvPr/>
        </p:nvSpPr>
        <p:spPr>
          <a:xfrm>
            <a:off x="171448" y="22949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9FBCAF-4C15-4BA5-9271-C7A0F5D64A1C}"/>
              </a:ext>
            </a:extLst>
          </p:cNvPr>
          <p:cNvSpPr txBox="1"/>
          <p:nvPr/>
        </p:nvSpPr>
        <p:spPr>
          <a:xfrm>
            <a:off x="238123" y="36698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2C3030F-C676-4FE3-AFDA-49296DD3DB6C}"/>
              </a:ext>
            </a:extLst>
          </p:cNvPr>
          <p:cNvSpPr txBox="1"/>
          <p:nvPr/>
        </p:nvSpPr>
        <p:spPr>
          <a:xfrm>
            <a:off x="238123" y="54599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29 °C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, 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15 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0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35C99-436E-4EC6-B26D-C6213998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1812926"/>
            <a:ext cx="5229225" cy="1325563"/>
          </a:xfrm>
        </p:spPr>
        <p:txBody>
          <a:bodyPr/>
          <a:lstStyle/>
          <a:p>
            <a:r>
              <a:rPr lang="en-US" b="1" dirty="0" err="1"/>
              <a:t>Vln</a:t>
            </a:r>
            <a:r>
              <a:rPr lang="cs-CZ" b="1" dirty="0" err="1"/>
              <a:t>ění</a:t>
            </a:r>
            <a:r>
              <a:rPr lang="cs-CZ" b="1" dirty="0"/>
              <a:t> a kmitání, zvuk</a:t>
            </a:r>
          </a:p>
        </p:txBody>
      </p:sp>
    </p:spTree>
    <p:extLst>
      <p:ext uri="{BB962C8B-B14F-4D97-AF65-F5344CB8AC3E}">
        <p14:creationId xmlns:p14="http://schemas.microsoft.com/office/powerpoint/2010/main" val="871305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720713A-DFAD-4441-BF50-475020FB080B}"/>
              </a:ext>
            </a:extLst>
          </p:cNvPr>
          <p:cNvSpPr txBox="1"/>
          <p:nvPr/>
        </p:nvSpPr>
        <p:spPr>
          <a:xfrm>
            <a:off x="285750" y="227737"/>
            <a:ext cx="8572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Určete periodu a frekvenci.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a) jehly šicího stroje, která udělá 20 stehů za sekundu    </a:t>
            </a:r>
            <a:br>
              <a:rPr lang="cs-CZ" sz="2000" b="0" i="0" dirty="0">
                <a:solidFill>
                  <a:srgbClr val="4F4F4F"/>
                </a:solidFill>
                <a:effectLst/>
              </a:rPr>
            </a:br>
            <a:r>
              <a:rPr lang="cs-CZ" sz="2000" b="0" i="0" dirty="0">
                <a:solidFill>
                  <a:srgbClr val="4F4F4F"/>
                </a:solidFill>
                <a:effectLst/>
              </a:rPr>
              <a:t>	b) tepů srdce, které vykoná 75 tepů za minutu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6D9B14-5699-4D4B-AB3A-6420FC1C2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79" y="1386276"/>
            <a:ext cx="4199842" cy="242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21656DC-0A46-4710-851A-79D0A2E110DF}"/>
              </a:ext>
            </a:extLst>
          </p:cNvPr>
          <p:cNvSpPr txBox="1"/>
          <p:nvPr/>
        </p:nvSpPr>
        <p:spPr>
          <a:xfrm>
            <a:off x="209550" y="4143375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Registrační papír v elektrokardiografu se pohybuje rovnoměrně rychlostí o velikosti 20 mm.s</a:t>
            </a:r>
            <a:r>
              <a:rPr lang="cs-CZ" sz="2000" baseline="30000" dirty="0"/>
              <a:t>-1</a:t>
            </a:r>
            <a:r>
              <a:rPr lang="cs-CZ" sz="2000" dirty="0"/>
              <a:t>. Jakou délku bude mít záznam jedné periody činnosti srdce, které vykoná 72 tepů za minutu?</a:t>
            </a:r>
          </a:p>
        </p:txBody>
      </p:sp>
      <p:pic>
        <p:nvPicPr>
          <p:cNvPr id="2050" name="Picture 2" descr="Kmitavý pohyb">
            <a:extLst>
              <a:ext uri="{FF2B5EF4-FFF2-40B4-BE49-F238E27FC236}">
                <a16:creationId xmlns:a16="http://schemas.microsoft.com/office/drawing/2014/main" id="{D99AF619-9AA0-4F17-A818-FF59AA4149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52" y="4954359"/>
            <a:ext cx="2735937" cy="16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2EFC877-DB10-4EF6-B94C-66C8C4657FF0}"/>
              </a:ext>
            </a:extLst>
          </p:cNvPr>
          <p:cNvSpPr txBox="1"/>
          <p:nvPr/>
        </p:nvSpPr>
        <p:spPr>
          <a:xfrm>
            <a:off x="186079" y="51590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[17 mm]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6517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2C88800-6849-422A-B1E5-D59BFDF091BB}"/>
              </a:ext>
            </a:extLst>
          </p:cNvPr>
          <p:cNvSpPr txBox="1"/>
          <p:nvPr/>
        </p:nvSpPr>
        <p:spPr>
          <a:xfrm>
            <a:off x="142875" y="533400"/>
            <a:ext cx="882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Mechanický oscilátor je tvořen pružinou, na níž je zavěšena miska se závažím. Perioda oscilátoru  je 0,5 s. Přidáním dalšího závaží se perioda oscilátoru zvětší na 0,60 s. Určete o kolik cm se pružina přidáním závaží prodloužila.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4CA939B-B7B6-404E-86EE-864DFEAEEE8E}"/>
              </a:ext>
            </a:extLst>
          </p:cNvPr>
          <p:cNvSpPr txBox="1"/>
          <p:nvPr/>
        </p:nvSpPr>
        <p:spPr>
          <a:xfrm>
            <a:off x="285750" y="1781175"/>
            <a:ext cx="1295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0,50 s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0,60 s</a:t>
            </a:r>
          </a:p>
          <a:p>
            <a:r>
              <a:rPr lang="el-GR" sz="2000" dirty="0"/>
              <a:t>Δ</a:t>
            </a:r>
            <a:r>
              <a:rPr lang="cs-CZ" sz="2000" dirty="0"/>
              <a:t>l =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9DAAF0-ADEC-48C9-822E-680142767B27}"/>
              </a:ext>
            </a:extLst>
          </p:cNvPr>
          <p:cNvSpPr txBox="1"/>
          <p:nvPr/>
        </p:nvSpPr>
        <p:spPr>
          <a:xfrm>
            <a:off x="2695575" y="1673453"/>
            <a:ext cx="26098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.√(m/k)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.√((m+</a:t>
            </a:r>
            <a:r>
              <a:rPr lang="el-GR" sz="2000" dirty="0"/>
              <a:t>Δ</a:t>
            </a:r>
            <a:r>
              <a:rPr lang="cs-CZ" sz="2000" dirty="0"/>
              <a:t>m)/k)</a:t>
            </a:r>
          </a:p>
          <a:p>
            <a:endParaRPr lang="cs-CZ" sz="20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m/k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l/g</a:t>
            </a:r>
          </a:p>
          <a:p>
            <a:endParaRPr lang="cs-CZ" sz="2000" dirty="0"/>
          </a:p>
          <a:p>
            <a:r>
              <a:rPr lang="el-GR" sz="2000" dirty="0"/>
              <a:t>Δ</a:t>
            </a:r>
            <a:r>
              <a:rPr lang="cs-CZ" sz="2000" dirty="0"/>
              <a:t>l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)/(4.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)</a:t>
            </a:r>
          </a:p>
          <a:p>
            <a:endParaRPr lang="cs-CZ" sz="800" dirty="0"/>
          </a:p>
          <a:p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u="sng" dirty="0"/>
              <a:t>2,7 cm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8597724-0609-4F3C-BA76-829E1D3A4E9F}"/>
              </a:ext>
            </a:extLst>
          </p:cNvPr>
          <p:cNvSpPr txBox="1"/>
          <p:nvPr/>
        </p:nvSpPr>
        <p:spPr>
          <a:xfrm>
            <a:off x="285750" y="3067050"/>
            <a:ext cx="2072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/</a:t>
            </a:r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dirty="0" err="1"/>
              <a:t>m.g</a:t>
            </a:r>
            <a:r>
              <a:rPr lang="cs-CZ" sz="2000" dirty="0"/>
              <a:t> /</a:t>
            </a:r>
            <a:r>
              <a:rPr lang="el-GR" sz="2000" dirty="0"/>
              <a:t>Δ</a:t>
            </a:r>
            <a:r>
              <a:rPr lang="cs-CZ" sz="2000" dirty="0"/>
              <a:t>l</a:t>
            </a:r>
          </a:p>
        </p:txBody>
      </p:sp>
      <p:pic>
        <p:nvPicPr>
          <p:cNvPr id="1026" name="Picture 2" descr="Kmitanie mechanického oscilátora - O škole">
            <a:extLst>
              <a:ext uri="{FF2B5EF4-FFF2-40B4-BE49-F238E27FC236}">
                <a16:creationId xmlns:a16="http://schemas.microsoft.com/office/drawing/2014/main" id="{B309A70D-83AB-40E5-AB19-5F7F07375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47" y="1682978"/>
            <a:ext cx="283315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99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4F1D67A-CBA5-4791-89EB-AD3863E05117}"/>
              </a:ext>
            </a:extLst>
          </p:cNvPr>
          <p:cNvSpPr txBox="1"/>
          <p:nvPr/>
        </p:nvSpPr>
        <p:spPr>
          <a:xfrm>
            <a:off x="214308" y="571500"/>
            <a:ext cx="87868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oscil</a:t>
            </a:r>
            <a:r>
              <a:rPr lang="cs-CZ" sz="2000" dirty="0"/>
              <a:t>á</a:t>
            </a:r>
            <a:r>
              <a:rPr lang="en-US" sz="2000" dirty="0"/>
              <a:t>tor </a:t>
            </a:r>
            <a:r>
              <a:rPr lang="cs-CZ" sz="2000" dirty="0"/>
              <a:t>tvořený tělesem o hmotnosti 5 kg vykoná 45 kmitů za minutu. Určete tuhost pružiny.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[100 N.m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CD19BF-7BAA-428A-B602-14D65013B8B5}"/>
              </a:ext>
            </a:extLst>
          </p:cNvPr>
          <p:cNvSpPr txBox="1"/>
          <p:nvPr/>
        </p:nvSpPr>
        <p:spPr>
          <a:xfrm>
            <a:off x="261937" y="1924049"/>
            <a:ext cx="87391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</a:t>
            </a:r>
            <a:r>
              <a:rPr lang="cs-CZ" sz="2000" dirty="0" err="1"/>
              <a:t>lá</a:t>
            </a:r>
            <a:r>
              <a:rPr lang="en-US" sz="2000" dirty="0"/>
              <a:t>tor</a:t>
            </a:r>
            <a:r>
              <a:rPr lang="cs-CZ" sz="2000" dirty="0"/>
              <a:t> je tvořen pružinou o tuhosti 10 N.m</a:t>
            </a:r>
            <a:r>
              <a:rPr lang="cs-CZ" sz="2000" baseline="30000" dirty="0"/>
              <a:t>-1</a:t>
            </a:r>
            <a:r>
              <a:rPr lang="cs-CZ" sz="2000" dirty="0"/>
              <a:t> a tělesem o  hmotnosti 100 g. Určete periodu kmitání oscilátoru.</a:t>
            </a:r>
          </a:p>
          <a:p>
            <a:r>
              <a:rPr lang="cs-CZ" sz="2000" dirty="0">
                <a:solidFill>
                  <a:srgbClr val="FF0000"/>
                </a:solidFill>
              </a:rPr>
              <a:t>0,63 s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31E5448-A8AA-43B8-9A4A-7BC0B4DAE1C0}"/>
              </a:ext>
            </a:extLst>
          </p:cNvPr>
          <p:cNvSpPr txBox="1"/>
          <p:nvPr/>
        </p:nvSpPr>
        <p:spPr>
          <a:xfrm>
            <a:off x="261937" y="3221205"/>
            <a:ext cx="86058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hmotnost tělesa, které na pružině o tuhosti 250 N.m</a:t>
            </a:r>
            <a:r>
              <a:rPr lang="cs-CZ" sz="2000" baseline="30000" dirty="0"/>
              <a:t>-1</a:t>
            </a:r>
            <a:r>
              <a:rPr lang="cs-CZ" sz="2000" dirty="0"/>
              <a:t> kmitá tak, že za 16 s vykoná 20 kmitů. </a:t>
            </a:r>
          </a:p>
          <a:p>
            <a:r>
              <a:rPr lang="cs-CZ" sz="2000" dirty="0">
                <a:solidFill>
                  <a:srgbClr val="FF0000"/>
                </a:solidFill>
              </a:rPr>
              <a:t>4,1 kg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727E76-83E8-4302-9A70-1762BE05F5B1}"/>
              </a:ext>
            </a:extLst>
          </p:cNvPr>
          <p:cNvSpPr txBox="1"/>
          <p:nvPr/>
        </p:nvSpPr>
        <p:spPr>
          <a:xfrm flipH="1">
            <a:off x="195263" y="5562600"/>
            <a:ext cx="8739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Těleso zavěšené na pružině kmitá s periodou 0,5 s. O kolik se pružina zkrátí, jestliže těleso z pružiny sejmeme?</a:t>
            </a:r>
          </a:p>
          <a:p>
            <a:r>
              <a:rPr lang="cs-CZ" sz="2000" dirty="0">
                <a:solidFill>
                  <a:srgbClr val="FF0000"/>
                </a:solidFill>
              </a:rPr>
              <a:t>6 cm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2260705-08EC-4657-BB80-83AE7A7503AC}"/>
              </a:ext>
            </a:extLst>
          </p:cNvPr>
          <p:cNvSpPr txBox="1"/>
          <p:nvPr/>
        </p:nvSpPr>
        <p:spPr>
          <a:xfrm>
            <a:off x="261937" y="4345736"/>
            <a:ext cx="8529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Pružina se po zavěšení tělesa prodlouží o 2,5 cm. Určete frekvenci vlastního kmitání takto vzniklého oscilátoru.</a:t>
            </a:r>
          </a:p>
          <a:p>
            <a:r>
              <a:rPr lang="cs-CZ" sz="2000" dirty="0">
                <a:solidFill>
                  <a:srgbClr val="FF0000"/>
                </a:solidFill>
              </a:rPr>
              <a:t>3,2 Hz</a:t>
            </a:r>
          </a:p>
        </p:txBody>
      </p:sp>
    </p:spTree>
    <p:extLst>
      <p:ext uri="{BB962C8B-B14F-4D97-AF65-F5344CB8AC3E}">
        <p14:creationId xmlns:p14="http://schemas.microsoft.com/office/powerpoint/2010/main" val="3015751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24CD7C7-A6BB-4C3D-A060-DEC1915AEB31}"/>
              </a:ext>
            </a:extLst>
          </p:cNvPr>
          <p:cNvSpPr txBox="1"/>
          <p:nvPr/>
        </p:nvSpPr>
        <p:spPr>
          <a:xfrm>
            <a:off x="180975" y="533400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Kyvadlo na Zemi kmitá s periodou 1,0 s. Jak se změní perioda kyvadla na palubě rakety, která se pohybuje svisle vzhůru se zrychlením o velikosti 3,0 m.s</a:t>
            </a:r>
            <a:r>
              <a:rPr lang="cs-CZ" sz="2000" baseline="30000" dirty="0"/>
              <a:t>-2</a:t>
            </a:r>
            <a:r>
              <a:rPr lang="cs-CZ" sz="2000" dirty="0"/>
              <a:t>?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C33F8B-4471-4EF5-AC28-5390B7B9BB14}"/>
              </a:ext>
            </a:extLst>
          </p:cNvPr>
          <p:cNvSpPr txBox="1"/>
          <p:nvPr/>
        </p:nvSpPr>
        <p:spPr>
          <a:xfrm>
            <a:off x="257175" y="1419225"/>
            <a:ext cx="1443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1,0 s</a:t>
            </a:r>
          </a:p>
          <a:p>
            <a:r>
              <a:rPr lang="cs-CZ" sz="2000" dirty="0"/>
              <a:t>a = 3,0 m.s</a:t>
            </a:r>
            <a:r>
              <a:rPr lang="cs-CZ" sz="2000" baseline="30000" dirty="0"/>
              <a:t>-2</a:t>
            </a:r>
            <a:endParaRPr lang="cs-CZ" sz="2000" dirty="0"/>
          </a:p>
          <a:p>
            <a:r>
              <a:rPr lang="cs-CZ" sz="2000" dirty="0"/>
              <a:t>T =?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D4821EA-FCE8-4FBC-B0CC-777A224467E0}"/>
              </a:ext>
            </a:extLst>
          </p:cNvPr>
          <p:cNvSpPr txBox="1"/>
          <p:nvPr/>
        </p:nvSpPr>
        <p:spPr>
          <a:xfrm>
            <a:off x="3276600" y="1280726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endParaRPr lang="cs-CZ" sz="2000" dirty="0"/>
          </a:p>
          <a:p>
            <a:r>
              <a:rPr lang="cs-CZ" sz="2000" dirty="0"/>
              <a:t>F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+ </a:t>
            </a:r>
            <a:r>
              <a:rPr lang="cs-CZ" sz="2000" dirty="0" err="1"/>
              <a:t>F</a:t>
            </a:r>
            <a:r>
              <a:rPr lang="cs-CZ" sz="2000" baseline="-25000" dirty="0" err="1"/>
              <a:t>s</a:t>
            </a:r>
            <a:r>
              <a:rPr lang="cs-CZ" sz="2000" dirty="0"/>
              <a:t> = m.(g + a)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.√(l/g)</a:t>
            </a:r>
          </a:p>
          <a:p>
            <a:r>
              <a:rPr lang="cs-CZ" sz="2000" dirty="0"/>
              <a:t>T = 2.</a:t>
            </a:r>
            <a:r>
              <a:rPr lang="el-GR" sz="2000" dirty="0"/>
              <a:t>π</a:t>
            </a:r>
            <a:r>
              <a:rPr lang="cs-CZ" sz="2000" dirty="0"/>
              <a:t>.√(l/(g + a))</a:t>
            </a:r>
          </a:p>
          <a:p>
            <a:endParaRPr lang="cs-CZ" sz="800" dirty="0"/>
          </a:p>
          <a:p>
            <a:r>
              <a:rPr lang="cs-CZ" sz="2000" dirty="0"/>
              <a:t>T = T</a:t>
            </a:r>
            <a:r>
              <a:rPr lang="cs-CZ" sz="2000" baseline="-25000" dirty="0"/>
              <a:t>0</a:t>
            </a:r>
            <a:r>
              <a:rPr lang="cs-CZ" sz="2000" dirty="0"/>
              <a:t>.√(g/(g + a))</a:t>
            </a:r>
          </a:p>
          <a:p>
            <a:endParaRPr lang="cs-CZ" sz="800" dirty="0"/>
          </a:p>
          <a:p>
            <a:r>
              <a:rPr lang="cs-CZ" sz="2000" dirty="0"/>
              <a:t>T = </a:t>
            </a:r>
            <a:r>
              <a:rPr lang="cs-CZ" sz="2000" u="sng" dirty="0"/>
              <a:t>0,88 s</a:t>
            </a:r>
          </a:p>
        </p:txBody>
      </p:sp>
    </p:spTree>
    <p:extLst>
      <p:ext uri="{BB962C8B-B14F-4D97-AF65-F5344CB8AC3E}">
        <p14:creationId xmlns:p14="http://schemas.microsoft.com/office/powerpoint/2010/main" val="3351279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C92FF9F-721A-4EAA-A538-5109F79D850A}"/>
              </a:ext>
            </a:extLst>
          </p:cNvPr>
          <p:cNvSpPr txBox="1"/>
          <p:nvPr/>
        </p:nvSpPr>
        <p:spPr>
          <a:xfrm>
            <a:off x="257175" y="457200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Kyvadlo délky 150 cm vykonalo 125 kmitů za 300 s. Určete velikost tíhového zrychlení.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10,3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5C421AC-5797-4F7A-8E92-492A37C568F9}"/>
              </a:ext>
            </a:extLst>
          </p:cNvPr>
          <p:cNvSpPr txBox="1"/>
          <p:nvPr/>
        </p:nvSpPr>
        <p:spPr>
          <a:xfrm>
            <a:off x="257175" y="1695450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 tutéž dobu vykoná jedno kyvadlo 50 kmitů a druhé 30 kmitů. Určete délku kyvadel, jestliže rozdíl jejich délek je 32 cm. </a:t>
            </a:r>
          </a:p>
          <a:p>
            <a:r>
              <a:rPr lang="cs-CZ" sz="2000" dirty="0">
                <a:solidFill>
                  <a:srgbClr val="FF0000"/>
                </a:solidFill>
              </a:rPr>
              <a:t>18 cm, 50 cm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2C35C8-D0B6-49B4-8EE9-D775179AE4CA}"/>
              </a:ext>
            </a:extLst>
          </p:cNvPr>
          <p:cNvSpPr txBox="1"/>
          <p:nvPr/>
        </p:nvSpPr>
        <p:spPr>
          <a:xfrm>
            <a:off x="257175" y="2933700"/>
            <a:ext cx="8639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 kabině výtahu visí kyvadlo, kmitající s periodou 1 s. Když se kabina pohybuje se stálým zrychlením, kyvadlo kmitá s periodou 1,2 s. Určete velikost a směr zrychlení výtahu.</a:t>
            </a:r>
          </a:p>
          <a:p>
            <a:r>
              <a:rPr lang="cs-CZ" sz="2000" dirty="0">
                <a:solidFill>
                  <a:srgbClr val="FF0000"/>
                </a:solidFill>
              </a:rPr>
              <a:t>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cs-CZ" sz="2000" dirty="0">
                <a:solidFill>
                  <a:srgbClr val="FF0000"/>
                </a:solidFill>
              </a:rPr>
              <a:t>, dolů </a:t>
            </a:r>
          </a:p>
        </p:txBody>
      </p:sp>
    </p:spTree>
    <p:extLst>
      <p:ext uri="{BB962C8B-B14F-4D97-AF65-F5344CB8AC3E}">
        <p14:creationId xmlns:p14="http://schemas.microsoft.com/office/powerpoint/2010/main" val="3419787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F2E61C0-6F23-4A28-9DDA-CD8CE3C37B3D}"/>
              </a:ext>
            </a:extLst>
          </p:cNvPr>
          <p:cNvSpPr txBox="1"/>
          <p:nvPr/>
        </p:nvSpPr>
        <p:spPr>
          <a:xfrm>
            <a:off x="238125" y="409574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Kapalina v nádobě, kterou nese chemik, má periodu vlastního kmitání 0,8 s. Při jaké rychlosti pohybu chemika se kapalina značně rozkmitá? Délka chemikova kroku je 60 cm.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464E66B-7793-49D7-B1BA-DED6B468650E}"/>
              </a:ext>
            </a:extLst>
          </p:cNvPr>
          <p:cNvSpPr txBox="1"/>
          <p:nvPr/>
        </p:nvSpPr>
        <p:spPr>
          <a:xfrm>
            <a:off x="1771650" y="1478725"/>
            <a:ext cx="6891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ω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/T</a:t>
            </a:r>
          </a:p>
          <a:p>
            <a:r>
              <a:rPr lang="cs-CZ" sz="2000" dirty="0"/>
              <a:t>s = 2.</a:t>
            </a:r>
            <a:r>
              <a:rPr lang="el-GR" sz="2000" dirty="0"/>
              <a:t> π</a:t>
            </a:r>
            <a:r>
              <a:rPr lang="cs-CZ" sz="2000" dirty="0"/>
              <a:t>.r</a:t>
            </a:r>
          </a:p>
          <a:p>
            <a:r>
              <a:rPr lang="cs-CZ" sz="2000" dirty="0"/>
              <a:t>r = s/(2.</a:t>
            </a:r>
            <a:r>
              <a:rPr lang="el-GR" sz="2000" dirty="0"/>
              <a:t>π</a:t>
            </a:r>
            <a:r>
              <a:rPr lang="cs-CZ" sz="2000" dirty="0"/>
              <a:t>)</a:t>
            </a:r>
          </a:p>
          <a:p>
            <a:r>
              <a:rPr lang="cs-CZ" sz="2000" dirty="0"/>
              <a:t>v = </a:t>
            </a:r>
            <a:r>
              <a:rPr lang="el-GR" sz="2000" dirty="0"/>
              <a:t>ω</a:t>
            </a:r>
            <a:r>
              <a:rPr lang="cs-CZ" sz="2000" dirty="0"/>
              <a:t> .r = </a:t>
            </a:r>
            <a:r>
              <a:rPr lang="el-GR" sz="2000" dirty="0"/>
              <a:t>ω</a:t>
            </a:r>
            <a:r>
              <a:rPr lang="cs-CZ" sz="2000" dirty="0"/>
              <a:t>.s/(2.</a:t>
            </a:r>
            <a:r>
              <a:rPr lang="el-GR" sz="2000" dirty="0"/>
              <a:t>π</a:t>
            </a:r>
            <a:r>
              <a:rPr lang="cs-CZ" sz="2000" dirty="0"/>
              <a:t>) = 2.</a:t>
            </a:r>
            <a:r>
              <a:rPr lang="el-GR" sz="2000" dirty="0"/>
              <a:t>π</a:t>
            </a:r>
            <a:r>
              <a:rPr lang="cs-CZ" sz="2000" dirty="0"/>
              <a:t>. s/(2.</a:t>
            </a:r>
            <a:r>
              <a:rPr lang="el-GR" sz="2000" dirty="0"/>
              <a:t>π</a:t>
            </a:r>
            <a:r>
              <a:rPr lang="cs-CZ" sz="2000" dirty="0"/>
              <a:t>.T) = </a:t>
            </a:r>
            <a:r>
              <a:rPr lang="cs-CZ" sz="2000" dirty="0" err="1"/>
              <a:t>f.s</a:t>
            </a:r>
            <a:r>
              <a:rPr lang="cs-CZ" sz="2000" dirty="0"/>
              <a:t> =s/T = 0,6/0,8 = </a:t>
            </a:r>
            <a:r>
              <a:rPr lang="cs-CZ" sz="2000" u="sng" dirty="0"/>
              <a:t>0,75 m.s</a:t>
            </a:r>
            <a:r>
              <a:rPr lang="cs-CZ" sz="2000" u="sng" baseline="30000" dirty="0"/>
              <a:t>-1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2CC577A-BCDC-458F-AD22-5E1469B874C7}"/>
              </a:ext>
            </a:extLst>
          </p:cNvPr>
          <p:cNvSpPr txBox="1"/>
          <p:nvPr/>
        </p:nvSpPr>
        <p:spPr>
          <a:xfrm>
            <a:off x="238125" y="1767988"/>
            <a:ext cx="1160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 = 0,8 s</a:t>
            </a:r>
          </a:p>
          <a:p>
            <a:r>
              <a:rPr lang="cs-CZ" sz="2000" dirty="0"/>
              <a:t>s = 60 cm</a:t>
            </a:r>
          </a:p>
        </p:txBody>
      </p:sp>
    </p:spTree>
    <p:extLst>
      <p:ext uri="{BB962C8B-B14F-4D97-AF65-F5344CB8AC3E}">
        <p14:creationId xmlns:p14="http://schemas.microsoft.com/office/powerpoint/2010/main" val="366921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BD99D2B-69EE-4B5C-AA89-C4759A0D7CBD}"/>
              </a:ext>
            </a:extLst>
          </p:cNvPr>
          <p:cNvSpPr txBox="1"/>
          <p:nvPr/>
        </p:nvSpPr>
        <p:spPr>
          <a:xfrm>
            <a:off x="238124" y="183900"/>
            <a:ext cx="8760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Jaký plošný obsah musí mít ledová kra (tvaru kvádru) tloušťky 30 cm, která unese člověka se zavazadly o celkové hmotnosti 96 kg.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0F06B4-276C-475F-89ED-78ECAA25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120" y="920967"/>
            <a:ext cx="5068690" cy="35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CEB36CE-1543-456F-A356-DCD5379F091E}"/>
              </a:ext>
            </a:extLst>
          </p:cNvPr>
          <p:cNvSpPr txBox="1"/>
          <p:nvPr/>
        </p:nvSpPr>
        <p:spPr>
          <a:xfrm>
            <a:off x="400049" y="1264647"/>
            <a:ext cx="22479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920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kg.m-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30 cm = 0,3 m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96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458CD2-F646-4359-8F16-C96FC43C3F2C}"/>
              </a:ext>
            </a:extLst>
          </p:cNvPr>
          <p:cNvSpPr txBox="1"/>
          <p:nvPr/>
        </p:nvSpPr>
        <p:spPr>
          <a:xfrm>
            <a:off x="5172075" y="12440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V‘ = V – celá kra ledu je namočená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A457ED3-C889-42AB-ADD8-59E9D302A0AE}"/>
              </a:ext>
            </a:extLst>
          </p:cNvPr>
          <p:cNvCxnSpPr/>
          <p:nvPr/>
        </p:nvCxnSpPr>
        <p:spPr>
          <a:xfrm>
            <a:off x="7505700" y="3924300"/>
            <a:ext cx="333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EB59C6F-316B-4C83-802C-26B8B3564227}"/>
              </a:ext>
            </a:extLst>
          </p:cNvPr>
          <p:cNvSpPr txBox="1"/>
          <p:nvPr/>
        </p:nvSpPr>
        <p:spPr>
          <a:xfrm>
            <a:off x="152399" y="4605411"/>
            <a:ext cx="86010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Ocelová koule (</a:t>
            </a:r>
            <a:r>
              <a:rPr lang="el-GR" sz="2000" b="0" i="0" dirty="0">
                <a:effectLst/>
              </a:rPr>
              <a:t>ρ</a:t>
            </a:r>
            <a:r>
              <a:rPr lang="el-GR" sz="2000" b="0" i="0" baseline="-25000" dirty="0">
                <a:effectLst/>
              </a:rPr>
              <a:t>1</a:t>
            </a:r>
            <a:r>
              <a:rPr lang="el-GR" sz="2000" b="0" i="0" dirty="0">
                <a:effectLst/>
              </a:rPr>
              <a:t> = 7800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 je zavěšena na vlákně a ponořena do vody (</a:t>
            </a:r>
            <a:r>
              <a:rPr lang="el-GR" sz="2000" b="0" i="0" dirty="0">
                <a:effectLst/>
              </a:rPr>
              <a:t>ρ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Objem koule je V = 1 dm</a:t>
            </a:r>
            <a:r>
              <a:rPr lang="cs-CZ" sz="2000" b="0" i="0" baseline="30000" dirty="0">
                <a:effectLst/>
              </a:rPr>
              <a:t>3</a:t>
            </a:r>
            <a:r>
              <a:rPr lang="cs-CZ" sz="2000" b="0" i="0" dirty="0">
                <a:effectLst/>
              </a:rPr>
              <a:t>. Jakou silou je napínané vlákno?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9097AD9-4F7E-4801-A350-FF83AD3F1D62}"/>
              </a:ext>
            </a:extLst>
          </p:cNvPr>
          <p:cNvSpPr txBox="1"/>
          <p:nvPr/>
        </p:nvSpPr>
        <p:spPr>
          <a:xfrm>
            <a:off x="152399" y="5697574"/>
            <a:ext cx="8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Hustota těla ryby </a:t>
            </a:r>
            <a:r>
              <a:rPr lang="en-US" sz="2000" dirty="0"/>
              <a:t>o </a:t>
            </a:r>
            <a:r>
              <a:rPr lang="en-US" sz="2000" dirty="0" err="1"/>
              <a:t>hmotnosti</a:t>
            </a:r>
            <a:r>
              <a:rPr lang="en-US" sz="2000" dirty="0"/>
              <a:t> </a:t>
            </a:r>
            <a:r>
              <a:rPr lang="cs-CZ" sz="2000" dirty="0"/>
              <a:t>5,25 kg je 1,05 g.cm</a:t>
            </a:r>
            <a:r>
              <a:rPr lang="cs-CZ" sz="2000" baseline="30000" dirty="0"/>
              <a:t>-3</a:t>
            </a:r>
            <a:r>
              <a:rPr lang="cs-CZ" sz="2000" dirty="0"/>
              <a:t>. O kolik kg musí ryba zhubnout (beze změny objemu těla), aby mohla normálně plavat? </a:t>
            </a:r>
            <a:r>
              <a:rPr lang="cs-CZ" sz="2000" b="0" i="0" dirty="0">
                <a:effectLst/>
              </a:rPr>
              <a:t>(</a:t>
            </a:r>
            <a:r>
              <a:rPr lang="el-GR" sz="2000" b="0" i="0" dirty="0">
                <a:effectLst/>
              </a:rPr>
              <a:t>ρ</a:t>
            </a:r>
            <a:r>
              <a:rPr lang="en-US" sz="2000" b="0" i="0" baseline="-25000" dirty="0">
                <a:effectLst/>
              </a:rPr>
              <a:t>H2O</a:t>
            </a:r>
            <a:r>
              <a:rPr lang="el-GR" sz="2000" b="0" i="0" dirty="0">
                <a:effectLst/>
              </a:rPr>
              <a:t>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2CE61A-57B9-4087-826C-D6A6116E9D3C}"/>
              </a:ext>
            </a:extLst>
          </p:cNvPr>
          <p:cNvSpPr txBox="1"/>
          <p:nvPr/>
        </p:nvSpPr>
        <p:spPr>
          <a:xfrm>
            <a:off x="195470" y="5248725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68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11C4E32-FAC7-4ED8-8C11-FFB244CA0C89}"/>
              </a:ext>
            </a:extLst>
          </p:cNvPr>
          <p:cNvSpPr txBox="1"/>
          <p:nvPr/>
        </p:nvSpPr>
        <p:spPr>
          <a:xfrm>
            <a:off x="208721" y="6375160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[0,25 kg]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7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04AED8-53D6-43E8-83B1-4442AFDFA07D}"/>
              </a:ext>
            </a:extLst>
          </p:cNvPr>
          <p:cNvSpPr txBox="1"/>
          <p:nvPr/>
        </p:nvSpPr>
        <p:spPr>
          <a:xfrm>
            <a:off x="209549" y="352336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Hustota mořské vody je 1030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hustota ledu je 915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Kolik procent ledovce vyčnívá nad volnou hladinou moře?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FC403BB-783D-45AF-811D-79B11091E411}"/>
              </a:ext>
            </a:extLst>
          </p:cNvPr>
          <p:cNvSpPr txBox="1"/>
          <p:nvPr/>
        </p:nvSpPr>
        <p:spPr>
          <a:xfrm>
            <a:off x="209548" y="1506500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Balón tvaru koule je naplněn vodíkem 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). Jaký musí být poloměr balónu, aby mohl nést zátěž 350 kg. Hustota vzduchu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1,3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B860BF-9FDF-4236-9628-D3B51727BB2E}"/>
              </a:ext>
            </a:extLst>
          </p:cNvPr>
          <p:cNvSpPr txBox="1"/>
          <p:nvPr/>
        </p:nvSpPr>
        <p:spPr>
          <a:xfrm>
            <a:off x="209548" y="2683143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Zkumavka se stejným průřezem zatížená broky se ponoří do vody do hloubky 18 cm, ve zředěné kyselině sírové do hloubky 16 cm. Určitě hustotu zředěné kyseliny sírové.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DD94329-1EDE-453F-A867-AA60316CA8C7}"/>
              </a:ext>
            </a:extLst>
          </p:cNvPr>
          <p:cNvSpPr txBox="1"/>
          <p:nvPr/>
        </p:nvSpPr>
        <p:spPr>
          <a:xfrm>
            <a:off x="209547" y="3887244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Kuličku zvážíme ve vzduchu i ve vodě. Získané hodnoty jsou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1,4 N, F = 0,84 N.</a:t>
            </a:r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Z jakého materiálu je kulička? Jaký je její poloměr?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Hustota vody: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1115F8D-14B3-45C6-B50F-BF00A5B5CCE0}"/>
              </a:ext>
            </a:extLst>
          </p:cNvPr>
          <p:cNvSpPr txBox="1"/>
          <p:nvPr/>
        </p:nvSpPr>
        <p:spPr>
          <a:xfrm>
            <a:off x="209548" y="5248364"/>
            <a:ext cx="8848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Pomocí hydrostatických vah se zjistilo, že pře</a:t>
            </a:r>
            <a:r>
              <a:rPr lang="en-US" sz="2000" b="0" i="0" dirty="0">
                <a:effectLst/>
              </a:rPr>
              <a:t>d</a:t>
            </a:r>
            <a:r>
              <a:rPr lang="cs-CZ" sz="2000" b="0" i="0" dirty="0" err="1">
                <a:effectLst/>
              </a:rPr>
              <a:t>mět</a:t>
            </a:r>
            <a:r>
              <a:rPr lang="cs-CZ" sz="2000" b="0" i="0" dirty="0">
                <a:effectLst/>
              </a:rPr>
              <a:t> má ve vzduchu hmotnost 1,3 kg a v destilované vodě hmotnost 1,17 kg. Je předmět ze zlata? H</a:t>
            </a:r>
            <a:r>
              <a:rPr lang="pl-PL" sz="2000" b="0" i="0" dirty="0">
                <a:effectLst/>
              </a:rPr>
              <a:t>ustota zlata je 19320 kg.m</a:t>
            </a:r>
            <a:r>
              <a:rPr lang="pl-PL" sz="2000" b="0" i="0" baseline="30000" dirty="0">
                <a:effectLst/>
              </a:rPr>
              <a:t>-3</a:t>
            </a:r>
            <a:r>
              <a:rPr lang="pl-PL" sz="2000" b="0" i="0" dirty="0">
                <a:effectLst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8CFDF1C-7215-47D3-9D9E-7ADABF47C6C4}"/>
              </a:ext>
            </a:extLst>
          </p:cNvPr>
          <p:cNvSpPr txBox="1"/>
          <p:nvPr/>
        </p:nvSpPr>
        <p:spPr>
          <a:xfrm>
            <a:off x="231914" y="95502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11 %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0E83C4-4118-49AE-A643-6A920D7EAA6A}"/>
              </a:ext>
            </a:extLst>
          </p:cNvPr>
          <p:cNvSpPr txBox="1"/>
          <p:nvPr/>
        </p:nvSpPr>
        <p:spPr>
          <a:xfrm>
            <a:off x="209548" y="207841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4,1 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26ABCB5-87ED-4BE7-9F83-D395C4CA3849}"/>
              </a:ext>
            </a:extLst>
          </p:cNvPr>
          <p:cNvSpPr txBox="1"/>
          <p:nvPr/>
        </p:nvSpPr>
        <p:spPr>
          <a:xfrm>
            <a:off x="231914" y="331462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1125 kg.m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63E0A84-EE7A-4CC5-B466-C71F0729BA42}"/>
              </a:ext>
            </a:extLst>
          </p:cNvPr>
          <p:cNvSpPr txBox="1"/>
          <p:nvPr/>
        </p:nvSpPr>
        <p:spPr>
          <a:xfrm>
            <a:off x="231914" y="45219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2500 kg.m</a:t>
            </a:r>
            <a:r>
              <a:rPr lang="cs-CZ" baseline="30000" dirty="0">
                <a:solidFill>
                  <a:srgbClr val="FF0000"/>
                </a:solidFill>
                <a:latin typeface="Segoe UI" panose="020B0502040204020203" pitchFamily="34" charset="0"/>
              </a:rPr>
              <a:t>-3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 =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sklo, 2,37 cm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AB92C1D-248E-4ACC-AA61-7EC0A0322C1B}"/>
              </a:ext>
            </a:extLst>
          </p:cNvPr>
          <p:cNvSpPr txBox="1"/>
          <p:nvPr/>
        </p:nvSpPr>
        <p:spPr>
          <a:xfrm>
            <a:off x="324678" y="62293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10000 </a:t>
            </a:r>
            <a:r>
              <a:rPr lang="pl-PL" sz="2000" b="0" i="0" dirty="0">
                <a:solidFill>
                  <a:srgbClr val="FF0000"/>
                </a:solidFill>
                <a:effectLst/>
              </a:rPr>
              <a:t>kg.m</a:t>
            </a:r>
            <a:r>
              <a:rPr lang="pl-PL" sz="2000" b="0" i="0" baseline="30000" dirty="0">
                <a:solidFill>
                  <a:srgbClr val="FF0000"/>
                </a:solidFill>
                <a:effectLst/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41218" y="4765518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70" y="5939299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69DD82-C328-4FD8-8C5F-58A33D268C6B}"/>
              </a:ext>
            </a:extLst>
          </p:cNvPr>
          <p:cNvSpPr txBox="1"/>
          <p:nvPr/>
        </p:nvSpPr>
        <p:spPr>
          <a:xfrm>
            <a:off x="139148" y="54210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E4F2F4-FEA9-426C-8480-62C5332C59C9}"/>
              </a:ext>
            </a:extLst>
          </p:cNvPr>
          <p:cNvSpPr txBox="1"/>
          <p:nvPr/>
        </p:nvSpPr>
        <p:spPr>
          <a:xfrm>
            <a:off x="178905" y="63486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179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D8E70E-C0DE-4188-9552-9F761F4DF0E8}"/>
              </a:ext>
            </a:extLst>
          </p:cNvPr>
          <p:cNvSpPr txBox="1"/>
          <p:nvPr/>
        </p:nvSpPr>
        <p:spPr>
          <a:xfrm>
            <a:off x="276225" y="356711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Malá vodní elektrárna využívá energii vody, která proudí do turbíny z výšky 4 m. Při jakém objemovém průtoku bude mít turbína výkon 600 kW, pokud její účinnost je 75%.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endParaRPr lang="en-US" sz="800" dirty="0">
              <a:solidFill>
                <a:srgbClr val="4F4F4F"/>
              </a:solidFill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h = 4m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 = 600.10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3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W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η = 0,75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ρ = 1000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g = 10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A83EE8F-F5EB-4185-991A-FC0400E4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162050"/>
            <a:ext cx="4576762" cy="478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58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28B4142-FEA8-40B9-B582-AB6571B71588}"/>
              </a:ext>
            </a:extLst>
          </p:cNvPr>
          <p:cNvSpPr txBox="1"/>
          <p:nvPr/>
        </p:nvSpPr>
        <p:spPr>
          <a:xfrm>
            <a:off x="180975" y="3471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Potrubím s proměnným průřezem proteče 5 litrů vody za sekundu. Jak velká je rychlost protékající vody v místech s průřezy</a:t>
            </a:r>
            <a:r>
              <a:rPr lang="en-US" sz="2000" dirty="0"/>
              <a:t> </a:t>
            </a:r>
            <a:r>
              <a:rPr lang="cs-CZ" sz="2000" dirty="0"/>
              <a:t>a) 20 cm</a:t>
            </a:r>
            <a:r>
              <a:rPr lang="cs-CZ" sz="2000" baseline="30000" dirty="0"/>
              <a:t>2</a:t>
            </a:r>
            <a:r>
              <a:rPr lang="en-US" sz="2000" dirty="0"/>
              <a:t> a</a:t>
            </a:r>
            <a:r>
              <a:rPr lang="cs-CZ" sz="2000" dirty="0"/>
              <a:t> b) 100 cm</a:t>
            </a:r>
            <a:r>
              <a:rPr lang="cs-CZ" sz="2000" baseline="30000" dirty="0"/>
              <a:t>2</a:t>
            </a:r>
            <a:r>
              <a:rPr lang="en-US" sz="2000" dirty="0"/>
              <a:t> 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9EC07D-2297-4D0C-9C3B-1D09F62EBE83}"/>
              </a:ext>
            </a:extLst>
          </p:cNvPr>
          <p:cNvSpPr txBox="1"/>
          <p:nvPr/>
        </p:nvSpPr>
        <p:spPr>
          <a:xfrm>
            <a:off x="180975" y="154733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Čerpadlo načerpá za 1 minutu 300 l vody. Přívodní potrubí má průměr 80 mm, výtokovým potrubím proudí voda rychlostí 8 ms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Určete rychlost vody v přívodním potrubí a průměr výtokového potrubí.</a:t>
            </a:r>
            <a:endParaRPr lang="en-US" sz="2000" b="0" i="0" dirty="0"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23CDB27-0E1A-434C-B87D-A588C1FC3896}"/>
              </a:ext>
            </a:extLst>
          </p:cNvPr>
          <p:cNvSpPr txBox="1"/>
          <p:nvPr/>
        </p:nvSpPr>
        <p:spPr>
          <a:xfrm>
            <a:off x="180975" y="2971563"/>
            <a:ext cx="8705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</a:t>
            </a:r>
            <a:r>
              <a:rPr lang="en-US" sz="2000" dirty="0" err="1"/>
              <a:t>velk</a:t>
            </a:r>
            <a:r>
              <a:rPr lang="cs-CZ" sz="2000" dirty="0"/>
              <a:t>á</a:t>
            </a:r>
            <a:r>
              <a:rPr lang="en-US" sz="2000" dirty="0"/>
              <a:t> je v</a:t>
            </a:r>
            <a:r>
              <a:rPr lang="cs-CZ" sz="2000" dirty="0"/>
              <a:t>ý</a:t>
            </a:r>
            <a:r>
              <a:rPr lang="en-US" sz="2000" dirty="0" err="1"/>
              <a:t>tokov</a:t>
            </a:r>
            <a:r>
              <a:rPr lang="cs-CZ" sz="2000" dirty="0"/>
              <a:t>á rychlost vody proudící výpustním otvorem údolní přehrady, je-li otvor 20 m pod volnou hladinou?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B9C1E1-8DCD-4547-8A51-6F331AE2C389}"/>
              </a:ext>
            </a:extLst>
          </p:cNvPr>
          <p:cNvSpPr txBox="1"/>
          <p:nvPr/>
        </p:nvSpPr>
        <p:spPr>
          <a:xfrm>
            <a:off x="180975" y="4110157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tlak vody v potrubí o průměru 3 cm, kterým proudí voda rychlostí 1 m.s</a:t>
            </a:r>
            <a:r>
              <a:rPr lang="cs-CZ" sz="2000" baseline="30000" dirty="0"/>
              <a:t>-1</a:t>
            </a:r>
            <a:r>
              <a:rPr lang="cs-CZ" sz="2000" dirty="0"/>
              <a:t>, jestliže z trysky o průměru 1 cm vystřikuje rychlostí 15 m.s</a:t>
            </a:r>
            <a:r>
              <a:rPr lang="cs-CZ" sz="2000" baseline="30000" dirty="0"/>
              <a:t>-1</a:t>
            </a:r>
            <a:r>
              <a:rPr lang="cs-CZ" sz="2000" dirty="0"/>
              <a:t>.  Vliv atmosférického tlaku a odpor vzduchu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365F4A-30FC-4D80-9711-80568CFD3905}"/>
              </a:ext>
            </a:extLst>
          </p:cNvPr>
          <p:cNvSpPr txBox="1"/>
          <p:nvPr/>
        </p:nvSpPr>
        <p:spPr>
          <a:xfrm>
            <a:off x="180976" y="5595940"/>
            <a:ext cx="8743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Voda</a:t>
            </a:r>
            <a:r>
              <a:rPr lang="en-US" sz="2000" dirty="0"/>
              <a:t> p</a:t>
            </a:r>
            <a:r>
              <a:rPr lang="cs-CZ" sz="2000" dirty="0"/>
              <a:t>ř</a:t>
            </a:r>
            <a:r>
              <a:rPr lang="en-US" sz="2000" dirty="0"/>
              <a:t>it</a:t>
            </a:r>
            <a:r>
              <a:rPr lang="cs-CZ" sz="2000" dirty="0"/>
              <a:t>é</a:t>
            </a:r>
            <a:r>
              <a:rPr lang="en-US" sz="2000" dirty="0"/>
              <a:t>k</a:t>
            </a:r>
            <a:r>
              <a:rPr lang="cs-CZ" sz="2000" dirty="0"/>
              <a:t>á potrubím o průměru 0,04 m rychlostí o velikosti 1,25 m.s</a:t>
            </a:r>
            <a:r>
              <a:rPr lang="cs-CZ" sz="2000" baseline="30000" dirty="0"/>
              <a:t>-1 </a:t>
            </a:r>
            <a:r>
              <a:rPr lang="cs-CZ" sz="2000" dirty="0"/>
              <a:t>do trysky, z níž vystřikuje rychlostí o velikosti 20 m.s</a:t>
            </a:r>
            <a:r>
              <a:rPr lang="cs-CZ" sz="2000" baseline="30000" dirty="0"/>
              <a:t>-1</a:t>
            </a:r>
            <a:r>
              <a:rPr lang="cs-CZ" sz="2000" dirty="0"/>
              <a:t>. Jak velký průměr má tryska?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16050D-41A4-49AE-A96D-5C05D6EF9CEB}"/>
              </a:ext>
            </a:extLst>
          </p:cNvPr>
          <p:cNvSpPr txBox="1"/>
          <p:nvPr/>
        </p:nvSpPr>
        <p:spPr>
          <a:xfrm>
            <a:off x="231913" y="103453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2,5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b) 0,5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337DC5-3DB7-4056-B42A-65C98940078B}"/>
              </a:ext>
            </a:extLst>
          </p:cNvPr>
          <p:cNvSpPr txBox="1"/>
          <p:nvPr/>
        </p:nvSpPr>
        <p:spPr>
          <a:xfrm>
            <a:off x="258417" y="25187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[1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cs-CZ" sz="2000" dirty="0">
                <a:solidFill>
                  <a:srgbClr val="FF0000"/>
                </a:solidFill>
              </a:rPr>
              <a:t>28,3 mm]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EEE00F6-A94E-4A36-9443-A73564366E4B}"/>
              </a:ext>
            </a:extLst>
          </p:cNvPr>
          <p:cNvSpPr txBox="1"/>
          <p:nvPr/>
        </p:nvSpPr>
        <p:spPr>
          <a:xfrm>
            <a:off x="271669" y="364521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[20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B35303-4345-4337-811F-327CEC0C3D8D}"/>
              </a:ext>
            </a:extLst>
          </p:cNvPr>
          <p:cNvSpPr txBox="1"/>
          <p:nvPr/>
        </p:nvSpPr>
        <p:spPr>
          <a:xfrm>
            <a:off x="311426" y="507644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[110 kPa]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F188B8F-84A7-4A73-B4BC-369DCA85E141}"/>
              </a:ext>
            </a:extLst>
          </p:cNvPr>
          <p:cNvSpPr txBox="1"/>
          <p:nvPr/>
        </p:nvSpPr>
        <p:spPr>
          <a:xfrm>
            <a:off x="324678" y="63088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67723" y="4818526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69" y="5979055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741D71-878B-4D5D-89E5-CC56A7F36C8B}"/>
              </a:ext>
            </a:extLst>
          </p:cNvPr>
          <p:cNvSpPr txBox="1"/>
          <p:nvPr/>
        </p:nvSpPr>
        <p:spPr>
          <a:xfrm>
            <a:off x="178904" y="54607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026297F-51B5-4594-8AA8-78C938EA7889}"/>
              </a:ext>
            </a:extLst>
          </p:cNvPr>
          <p:cNvSpPr txBox="1"/>
          <p:nvPr/>
        </p:nvSpPr>
        <p:spPr>
          <a:xfrm>
            <a:off x="192156" y="63354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62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7080E22-3A07-4B4D-BFD4-93E123194F12}"/>
              </a:ext>
            </a:extLst>
          </p:cNvPr>
          <p:cNvSpPr txBox="1"/>
          <p:nvPr/>
        </p:nvSpPr>
        <p:spPr>
          <a:xfrm>
            <a:off x="257724" y="304800"/>
            <a:ext cx="88862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Do nádoby tvaru válce přiteče každou minutu 18,84 litrů vody. Otvorem na dně s průměrem 1 cm současně voda vytéká. V jaké výšce se ustálí hladina vody za předpokladu ideálního výtoku kapaliny?</a:t>
            </a:r>
            <a:endParaRPr lang="cs-CZ" sz="2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860D0E-76AA-4727-A6EA-64FB197A8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1233627"/>
            <a:ext cx="3243263" cy="548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12E8ABD-5CD8-4CDE-8B6E-E6707606206F}"/>
              </a:ext>
            </a:extLst>
          </p:cNvPr>
          <p:cNvSpPr txBox="1"/>
          <p:nvPr/>
        </p:nvSpPr>
        <p:spPr>
          <a:xfrm>
            <a:off x="257724" y="1605260"/>
            <a:ext cx="23045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d = 1cm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 = 0,5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cm = 0,005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76530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1059</TotalTime>
  <Words>3800</Words>
  <Application>Microsoft Office PowerPoint</Application>
  <PresentationFormat>Předvádění na obrazovce (4:3)</PresentationFormat>
  <Paragraphs>283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Helvetica Neue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Termika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Vlnění a kmitání, zvuk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51</cp:revision>
  <dcterms:created xsi:type="dcterms:W3CDTF">2020-11-30T21:51:24Z</dcterms:created>
  <dcterms:modified xsi:type="dcterms:W3CDTF">2021-11-02T14:50:50Z</dcterms:modified>
</cp:coreProperties>
</file>