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539" r:id="rId3"/>
    <p:sldId id="534" r:id="rId4"/>
    <p:sldId id="330" r:id="rId5"/>
    <p:sldId id="331" r:id="rId6"/>
    <p:sldId id="332" r:id="rId7"/>
    <p:sldId id="333" r:id="rId8"/>
    <p:sldId id="448" r:id="rId9"/>
    <p:sldId id="321" r:id="rId10"/>
    <p:sldId id="322" r:id="rId11"/>
    <p:sldId id="323" r:id="rId12"/>
    <p:sldId id="324" r:id="rId13"/>
    <p:sldId id="308" r:id="rId14"/>
    <p:sldId id="453" r:id="rId15"/>
    <p:sldId id="446" r:id="rId16"/>
    <p:sldId id="309" r:id="rId17"/>
    <p:sldId id="447" r:id="rId18"/>
    <p:sldId id="257" r:id="rId19"/>
    <p:sldId id="450" r:id="rId20"/>
    <p:sldId id="454" r:id="rId21"/>
    <p:sldId id="540" r:id="rId22"/>
    <p:sldId id="671" r:id="rId23"/>
    <p:sldId id="565" r:id="rId24"/>
    <p:sldId id="459" r:id="rId25"/>
    <p:sldId id="669" r:id="rId26"/>
    <p:sldId id="670" r:id="rId27"/>
    <p:sldId id="460" r:id="rId28"/>
    <p:sldId id="672" r:id="rId29"/>
    <p:sldId id="567" r:id="rId30"/>
    <p:sldId id="572" r:id="rId31"/>
    <p:sldId id="573" r:id="rId32"/>
    <p:sldId id="458" r:id="rId33"/>
    <p:sldId id="673" r:id="rId34"/>
    <p:sldId id="571" r:id="rId35"/>
    <p:sldId id="574" r:id="rId36"/>
    <p:sldId id="56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7" autoAdjust="0"/>
    <p:restoredTop sz="94660"/>
  </p:normalViewPr>
  <p:slideViewPr>
    <p:cSldViewPr snapToGrid="0">
      <p:cViewPr varScale="1">
        <p:scale>
          <a:sx n="67" d="100"/>
          <a:sy n="67" d="100"/>
        </p:scale>
        <p:origin x="13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76953-0D10-49BA-9343-FB9C18A9C43E}" type="datetimeFigureOut">
              <a:rPr lang="cs-CZ" smtClean="0"/>
              <a:t>22.09.2021</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CB08F-19AE-4AE8-9530-B7F549256629}" type="slidenum">
              <a:rPr lang="cs-CZ" smtClean="0"/>
              <a:t>‹#›</a:t>
            </a:fld>
            <a:endParaRPr lang="cs-CZ"/>
          </a:p>
        </p:txBody>
      </p:sp>
    </p:spTree>
    <p:extLst>
      <p:ext uri="{BB962C8B-B14F-4D97-AF65-F5344CB8AC3E}">
        <p14:creationId xmlns:p14="http://schemas.microsoft.com/office/powerpoint/2010/main" val="3219431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E05A84A-4B1C-49C0-B674-1B3934FBF9DC}" type="slidenum">
              <a:rPr lang="cs-CZ" smtClean="0"/>
              <a:t>3</a:t>
            </a:fld>
            <a:endParaRPr lang="cs-CZ"/>
          </a:p>
        </p:txBody>
      </p:sp>
    </p:spTree>
    <p:extLst>
      <p:ext uri="{BB962C8B-B14F-4D97-AF65-F5344CB8AC3E}">
        <p14:creationId xmlns:p14="http://schemas.microsoft.com/office/powerpoint/2010/main" val="118161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DE3A6F-0203-4B66-835C-A37F3D562889}"/>
              </a:ext>
            </a:extLst>
          </p:cNvPr>
          <p:cNvSpPr>
            <a:spLocks noGrp="1" noChangeArrowheads="1"/>
          </p:cNvSpPr>
          <p:nvPr>
            <p:ph type="sldNum"/>
          </p:nvPr>
        </p:nvSpPr>
        <p:spPr>
          <a:ln/>
        </p:spPr>
        <p:txBody>
          <a:bodyPr/>
          <a:lstStyle/>
          <a:p>
            <a:fld id="{54149E94-823C-46CF-89B4-4886EF77710F}" type="slidenum">
              <a:rPr lang="cs-CZ" altLang="cs-CZ"/>
              <a:pPr/>
              <a:t>13</a:t>
            </a:fld>
            <a:endParaRPr lang="cs-CZ" altLang="cs-CZ"/>
          </a:p>
        </p:txBody>
      </p:sp>
      <p:sp>
        <p:nvSpPr>
          <p:cNvPr id="18433" name="Rectangle 1">
            <a:extLst>
              <a:ext uri="{FF2B5EF4-FFF2-40B4-BE49-F238E27FC236}">
                <a16:creationId xmlns:a16="http://schemas.microsoft.com/office/drawing/2014/main" id="{61AEC8D8-81FB-4597-8ACC-8B7F2CB9D75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a:extLst>
              <a:ext uri="{FF2B5EF4-FFF2-40B4-BE49-F238E27FC236}">
                <a16:creationId xmlns:a16="http://schemas.microsoft.com/office/drawing/2014/main" id="{1863280A-1ED0-4BA4-9E8D-B716F7D30524}"/>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86010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630192-5AD0-42CE-803E-7181B6EAA5A5}"/>
              </a:ext>
            </a:extLst>
          </p:cNvPr>
          <p:cNvSpPr>
            <a:spLocks noGrp="1" noChangeArrowheads="1"/>
          </p:cNvSpPr>
          <p:nvPr>
            <p:ph type="sldNum"/>
          </p:nvPr>
        </p:nvSpPr>
        <p:spPr>
          <a:ln/>
        </p:spPr>
        <p:txBody>
          <a:bodyPr/>
          <a:lstStyle/>
          <a:p>
            <a:fld id="{87E59CD1-8248-47F7-A481-72028C6AA122}" type="slidenum">
              <a:rPr lang="cs-CZ" altLang="cs-CZ"/>
              <a:pPr/>
              <a:t>18</a:t>
            </a:fld>
            <a:endParaRPr lang="cs-CZ" altLang="cs-CZ"/>
          </a:p>
        </p:txBody>
      </p:sp>
      <p:sp>
        <p:nvSpPr>
          <p:cNvPr id="19457" name="Rectangle 1">
            <a:extLst>
              <a:ext uri="{FF2B5EF4-FFF2-40B4-BE49-F238E27FC236}">
                <a16:creationId xmlns:a16="http://schemas.microsoft.com/office/drawing/2014/main" id="{C6F9CEE9-DD58-46D6-B62B-220101B8FC37}"/>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a:extLst>
              <a:ext uri="{FF2B5EF4-FFF2-40B4-BE49-F238E27FC236}">
                <a16:creationId xmlns:a16="http://schemas.microsoft.com/office/drawing/2014/main" id="{899B0B9F-391B-41A9-80CF-5299F8B2081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21774EAA-2251-48A2-96BB-D75EB395CF61}" type="datetimeFigureOut">
              <a:rPr lang="cs-CZ" smtClean="0"/>
              <a:t>22.09.2021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CD0924C-F874-4DBB-A44F-CFDACC982D64}" type="slidenum">
              <a:rPr lang="cs-CZ" smtClean="0"/>
              <a:t>‹#›</a:t>
            </a:fld>
            <a:endParaRPr lang="cs-CZ"/>
          </a:p>
        </p:txBody>
      </p:sp>
    </p:spTree>
    <p:extLst>
      <p:ext uri="{BB962C8B-B14F-4D97-AF65-F5344CB8AC3E}">
        <p14:creationId xmlns:p14="http://schemas.microsoft.com/office/powerpoint/2010/main" val="1283494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1774EAA-2251-48A2-96BB-D75EB395CF61}" type="datetimeFigureOut">
              <a:rPr lang="cs-CZ" smtClean="0"/>
              <a:t>22.09.2021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CD0924C-F874-4DBB-A44F-CFDACC982D64}" type="slidenum">
              <a:rPr lang="cs-CZ" smtClean="0"/>
              <a:t>‹#›</a:t>
            </a:fld>
            <a:endParaRPr lang="cs-CZ"/>
          </a:p>
        </p:txBody>
      </p:sp>
    </p:spTree>
    <p:extLst>
      <p:ext uri="{BB962C8B-B14F-4D97-AF65-F5344CB8AC3E}">
        <p14:creationId xmlns:p14="http://schemas.microsoft.com/office/powerpoint/2010/main" val="3045773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1774EAA-2251-48A2-96BB-D75EB395CF61}" type="datetimeFigureOut">
              <a:rPr lang="cs-CZ" smtClean="0"/>
              <a:t>22.09.2021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CD0924C-F874-4DBB-A44F-CFDACC982D64}" type="slidenum">
              <a:rPr lang="cs-CZ" smtClean="0"/>
              <a:t>‹#›</a:t>
            </a:fld>
            <a:endParaRPr lang="cs-CZ"/>
          </a:p>
        </p:txBody>
      </p:sp>
    </p:spTree>
    <p:extLst>
      <p:ext uri="{BB962C8B-B14F-4D97-AF65-F5344CB8AC3E}">
        <p14:creationId xmlns:p14="http://schemas.microsoft.com/office/powerpoint/2010/main" val="374074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1774EAA-2251-48A2-96BB-D75EB395CF61}" type="datetimeFigureOut">
              <a:rPr lang="cs-CZ" smtClean="0"/>
              <a:t>22.09.2021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CD0924C-F874-4DBB-A44F-CFDACC982D64}" type="slidenum">
              <a:rPr lang="cs-CZ" smtClean="0"/>
              <a:t>‹#›</a:t>
            </a:fld>
            <a:endParaRPr lang="cs-CZ"/>
          </a:p>
        </p:txBody>
      </p:sp>
    </p:spTree>
    <p:extLst>
      <p:ext uri="{BB962C8B-B14F-4D97-AF65-F5344CB8AC3E}">
        <p14:creationId xmlns:p14="http://schemas.microsoft.com/office/powerpoint/2010/main" val="2520419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1774EAA-2251-48A2-96BB-D75EB395CF61}" type="datetimeFigureOut">
              <a:rPr lang="cs-CZ" smtClean="0"/>
              <a:t>22.09.2021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CD0924C-F874-4DBB-A44F-CFDACC982D64}" type="slidenum">
              <a:rPr lang="cs-CZ" smtClean="0"/>
              <a:t>‹#›</a:t>
            </a:fld>
            <a:endParaRPr lang="cs-CZ"/>
          </a:p>
        </p:txBody>
      </p:sp>
    </p:spTree>
    <p:extLst>
      <p:ext uri="{BB962C8B-B14F-4D97-AF65-F5344CB8AC3E}">
        <p14:creationId xmlns:p14="http://schemas.microsoft.com/office/powerpoint/2010/main" val="319808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21774EAA-2251-48A2-96BB-D75EB395CF61}" type="datetimeFigureOut">
              <a:rPr lang="cs-CZ" smtClean="0"/>
              <a:t>22.09.2021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CD0924C-F874-4DBB-A44F-CFDACC982D64}" type="slidenum">
              <a:rPr lang="cs-CZ" smtClean="0"/>
              <a:t>‹#›</a:t>
            </a:fld>
            <a:endParaRPr lang="cs-CZ"/>
          </a:p>
        </p:txBody>
      </p:sp>
    </p:spTree>
    <p:extLst>
      <p:ext uri="{BB962C8B-B14F-4D97-AF65-F5344CB8AC3E}">
        <p14:creationId xmlns:p14="http://schemas.microsoft.com/office/powerpoint/2010/main" val="394887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29842" y="2505075"/>
            <a:ext cx="3868340"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4629150" y="2505075"/>
            <a:ext cx="3887391"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21774EAA-2251-48A2-96BB-D75EB395CF61}" type="datetimeFigureOut">
              <a:rPr lang="cs-CZ" smtClean="0"/>
              <a:t>22.09.2021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CD0924C-F874-4DBB-A44F-CFDACC982D64}" type="slidenum">
              <a:rPr lang="cs-CZ" smtClean="0"/>
              <a:t>‹#›</a:t>
            </a:fld>
            <a:endParaRPr lang="cs-CZ"/>
          </a:p>
        </p:txBody>
      </p:sp>
    </p:spTree>
    <p:extLst>
      <p:ext uri="{BB962C8B-B14F-4D97-AF65-F5344CB8AC3E}">
        <p14:creationId xmlns:p14="http://schemas.microsoft.com/office/powerpoint/2010/main" val="1591830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21774EAA-2251-48A2-96BB-D75EB395CF61}" type="datetimeFigureOut">
              <a:rPr lang="cs-CZ" smtClean="0"/>
              <a:t>22.09.2021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CD0924C-F874-4DBB-A44F-CFDACC982D64}" type="slidenum">
              <a:rPr lang="cs-CZ" smtClean="0"/>
              <a:t>‹#›</a:t>
            </a:fld>
            <a:endParaRPr lang="cs-CZ"/>
          </a:p>
        </p:txBody>
      </p:sp>
    </p:spTree>
    <p:extLst>
      <p:ext uri="{BB962C8B-B14F-4D97-AF65-F5344CB8AC3E}">
        <p14:creationId xmlns:p14="http://schemas.microsoft.com/office/powerpoint/2010/main" val="377193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74EAA-2251-48A2-96BB-D75EB395CF61}" type="datetimeFigureOut">
              <a:rPr lang="cs-CZ" smtClean="0"/>
              <a:t>22.09.2021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CD0924C-F874-4DBB-A44F-CFDACC982D64}" type="slidenum">
              <a:rPr lang="cs-CZ" smtClean="0"/>
              <a:t>‹#›</a:t>
            </a:fld>
            <a:endParaRPr lang="cs-CZ"/>
          </a:p>
        </p:txBody>
      </p:sp>
    </p:spTree>
    <p:extLst>
      <p:ext uri="{BB962C8B-B14F-4D97-AF65-F5344CB8AC3E}">
        <p14:creationId xmlns:p14="http://schemas.microsoft.com/office/powerpoint/2010/main" val="7286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21774EAA-2251-48A2-96BB-D75EB395CF61}" type="datetimeFigureOut">
              <a:rPr lang="cs-CZ" smtClean="0"/>
              <a:t>22.09.2021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CD0924C-F874-4DBB-A44F-CFDACC982D64}" type="slidenum">
              <a:rPr lang="cs-CZ" smtClean="0"/>
              <a:t>‹#›</a:t>
            </a:fld>
            <a:endParaRPr lang="cs-CZ"/>
          </a:p>
        </p:txBody>
      </p:sp>
    </p:spTree>
    <p:extLst>
      <p:ext uri="{BB962C8B-B14F-4D97-AF65-F5344CB8AC3E}">
        <p14:creationId xmlns:p14="http://schemas.microsoft.com/office/powerpoint/2010/main" val="564973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21774EAA-2251-48A2-96BB-D75EB395CF61}" type="datetimeFigureOut">
              <a:rPr lang="cs-CZ" smtClean="0"/>
              <a:t>22.09.2021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CD0924C-F874-4DBB-A44F-CFDACC982D64}" type="slidenum">
              <a:rPr lang="cs-CZ" smtClean="0"/>
              <a:t>‹#›</a:t>
            </a:fld>
            <a:endParaRPr lang="cs-CZ"/>
          </a:p>
        </p:txBody>
      </p:sp>
    </p:spTree>
    <p:extLst>
      <p:ext uri="{BB962C8B-B14F-4D97-AF65-F5344CB8AC3E}">
        <p14:creationId xmlns:p14="http://schemas.microsoft.com/office/powerpoint/2010/main" val="136824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74EAA-2251-48A2-96BB-D75EB395CF61}" type="datetimeFigureOut">
              <a:rPr lang="cs-CZ" smtClean="0"/>
              <a:t>22.09.2021</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0924C-F874-4DBB-A44F-CFDACC982D64}" type="slidenum">
              <a:rPr lang="cs-CZ" smtClean="0"/>
              <a:t>‹#›</a:t>
            </a:fld>
            <a:endParaRPr lang="cs-CZ"/>
          </a:p>
        </p:txBody>
      </p:sp>
    </p:spTree>
    <p:extLst>
      <p:ext uri="{BB962C8B-B14F-4D97-AF65-F5344CB8AC3E}">
        <p14:creationId xmlns:p14="http://schemas.microsoft.com/office/powerpoint/2010/main" val="3859487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jednotky.cz/"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7EF80E-32CE-4EB8-B57D-4129F9AD035B}"/>
              </a:ext>
            </a:extLst>
          </p:cNvPr>
          <p:cNvSpPr>
            <a:spLocks noGrp="1"/>
          </p:cNvSpPr>
          <p:nvPr>
            <p:ph type="ctrTitle"/>
          </p:nvPr>
        </p:nvSpPr>
        <p:spPr>
          <a:xfrm>
            <a:off x="762000" y="1360488"/>
            <a:ext cx="7772400" cy="2387600"/>
          </a:xfrm>
        </p:spPr>
        <p:txBody>
          <a:bodyPr>
            <a:normAutofit fontScale="90000"/>
          </a:bodyPr>
          <a:lstStyle/>
          <a:p>
            <a:r>
              <a:rPr lang="cs-CZ" b="1" dirty="0"/>
              <a:t>Seminář FC3802</a:t>
            </a:r>
            <a:br>
              <a:rPr lang="cs-CZ" dirty="0"/>
            </a:br>
            <a:br>
              <a:rPr lang="cs-CZ" dirty="0"/>
            </a:br>
            <a:r>
              <a:rPr lang="cs-CZ" b="1" dirty="0"/>
              <a:t>úvod</a:t>
            </a:r>
          </a:p>
        </p:txBody>
      </p:sp>
    </p:spTree>
    <p:extLst>
      <p:ext uri="{BB962C8B-B14F-4D97-AF65-F5344CB8AC3E}">
        <p14:creationId xmlns:p14="http://schemas.microsoft.com/office/powerpoint/2010/main" val="3168110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5D4D351F-012C-458B-8A75-D81E09B70E71}"/>
              </a:ext>
            </a:extLst>
          </p:cNvPr>
          <p:cNvSpPr txBox="1"/>
          <p:nvPr/>
        </p:nvSpPr>
        <p:spPr>
          <a:xfrm>
            <a:off x="295275" y="2115652"/>
            <a:ext cx="8610599" cy="3170099"/>
          </a:xfrm>
          <a:prstGeom prst="rect">
            <a:avLst/>
          </a:prstGeom>
          <a:noFill/>
        </p:spPr>
        <p:txBody>
          <a:bodyPr wrap="square">
            <a:spAutoFit/>
          </a:bodyPr>
          <a:lstStyle/>
          <a:p>
            <a:r>
              <a:rPr lang="cs-CZ" sz="2400" b="1" dirty="0"/>
              <a:t>Příklad</a:t>
            </a:r>
            <a:r>
              <a:rPr lang="cs-CZ" sz="2400" dirty="0"/>
              <a:t> </a:t>
            </a:r>
            <a:endParaRPr lang="en-US" sz="2400" dirty="0"/>
          </a:p>
          <a:p>
            <a:endParaRPr lang="en-US" sz="800" dirty="0"/>
          </a:p>
          <a:p>
            <a:pPr algn="just"/>
            <a:r>
              <a:rPr lang="cs-CZ" sz="2400" dirty="0"/>
              <a:t>Máme určit rozměr práce. Práce je určena mimo jiné vzorcem </a:t>
            </a:r>
            <a:r>
              <a:rPr lang="cs-CZ" sz="2400" i="1" dirty="0"/>
              <a:t>W</a:t>
            </a:r>
            <a:r>
              <a:rPr lang="cs-CZ" sz="2400" dirty="0"/>
              <a:t> </a:t>
            </a:r>
            <a:r>
              <a:rPr lang="en-US" sz="2400" dirty="0"/>
              <a:t>=</a:t>
            </a:r>
            <a:r>
              <a:rPr lang="cs-CZ" sz="2400" dirty="0"/>
              <a:t> </a:t>
            </a:r>
            <a:r>
              <a:rPr lang="cs-CZ" sz="2400" i="1" dirty="0"/>
              <a:t>F</a:t>
            </a:r>
            <a:r>
              <a:rPr lang="en-US" sz="2400" dirty="0"/>
              <a:t>.</a:t>
            </a:r>
            <a:r>
              <a:rPr lang="cs-CZ" sz="2400" i="1" dirty="0"/>
              <a:t>s</a:t>
            </a:r>
            <a:r>
              <a:rPr lang="cs-CZ" sz="2400" dirty="0"/>
              <a:t> , kde </a:t>
            </a:r>
            <a:r>
              <a:rPr lang="cs-CZ" sz="2400" i="1" dirty="0"/>
              <a:t>F</a:t>
            </a:r>
            <a:r>
              <a:rPr lang="cs-CZ" sz="2400" dirty="0"/>
              <a:t> je síla, </a:t>
            </a:r>
            <a:r>
              <a:rPr lang="cs-CZ" sz="2400" i="1" dirty="0"/>
              <a:t>s</a:t>
            </a:r>
            <a:r>
              <a:rPr lang="cs-CZ" sz="2400" dirty="0"/>
              <a:t> je dráha. Síla je určena vzorcem </a:t>
            </a:r>
            <a:r>
              <a:rPr lang="cs-CZ" sz="2400" i="1" dirty="0"/>
              <a:t>F</a:t>
            </a:r>
            <a:r>
              <a:rPr lang="cs-CZ" sz="2400" dirty="0"/>
              <a:t> </a:t>
            </a:r>
            <a:r>
              <a:rPr lang="en-US" sz="2400" dirty="0"/>
              <a:t>=</a:t>
            </a:r>
            <a:r>
              <a:rPr lang="cs-CZ" sz="2400" dirty="0"/>
              <a:t> </a:t>
            </a:r>
            <a:r>
              <a:rPr lang="cs-CZ" sz="2400" i="1" dirty="0" err="1"/>
              <a:t>m</a:t>
            </a:r>
            <a:r>
              <a:rPr lang="cs-CZ" sz="2400" dirty="0" err="1"/>
              <a:t>.</a:t>
            </a:r>
            <a:r>
              <a:rPr lang="cs-CZ" sz="2400" i="1" dirty="0" err="1"/>
              <a:t>a</a:t>
            </a:r>
            <a:r>
              <a:rPr lang="cs-CZ" sz="2400" dirty="0"/>
              <a:t> , kde m je hmotnost a </a:t>
            </a:r>
            <a:r>
              <a:rPr lang="cs-CZ" sz="2400" i="1" dirty="0" err="1"/>
              <a:t>a</a:t>
            </a:r>
            <a:r>
              <a:rPr lang="cs-CZ" sz="2400" dirty="0"/>
              <a:t> je zrychlení, zrychlení je dáno rovnicí </a:t>
            </a:r>
            <a:r>
              <a:rPr lang="cs-CZ" sz="2400" i="1" dirty="0"/>
              <a:t>a</a:t>
            </a:r>
            <a:r>
              <a:rPr lang="cs-CZ" sz="2400" dirty="0"/>
              <a:t> = </a:t>
            </a:r>
            <a:r>
              <a:rPr lang="cs-CZ" sz="2400" i="1" dirty="0"/>
              <a:t>v</a:t>
            </a:r>
            <a:r>
              <a:rPr lang="cs-CZ" sz="2400" dirty="0"/>
              <a:t>/</a:t>
            </a:r>
            <a:r>
              <a:rPr lang="cs-CZ" sz="2400" i="1" dirty="0"/>
              <a:t>t</a:t>
            </a:r>
            <a:r>
              <a:rPr lang="cs-CZ" sz="2400" dirty="0"/>
              <a:t> , rychlost je určena rovnicí </a:t>
            </a:r>
            <a:r>
              <a:rPr lang="cs-CZ" sz="2400" i="1" dirty="0"/>
              <a:t>v</a:t>
            </a:r>
            <a:r>
              <a:rPr lang="cs-CZ" sz="2400" dirty="0"/>
              <a:t> = </a:t>
            </a:r>
            <a:r>
              <a:rPr lang="cs-CZ" sz="2400" i="1" dirty="0"/>
              <a:t>s</a:t>
            </a:r>
            <a:r>
              <a:rPr lang="cs-CZ" sz="2400" dirty="0"/>
              <a:t>/</a:t>
            </a:r>
            <a:r>
              <a:rPr lang="cs-CZ" sz="2400" i="1" dirty="0"/>
              <a:t>t</a:t>
            </a:r>
            <a:r>
              <a:rPr lang="cs-CZ" sz="2400" dirty="0"/>
              <a:t> . </a:t>
            </a:r>
          </a:p>
          <a:p>
            <a:pPr algn="just"/>
            <a:r>
              <a:rPr lang="cs-CZ" sz="2400" dirty="0"/>
              <a:t>Pokud známe více rovnic pro určení některé z veličin, vybereme tu </a:t>
            </a:r>
            <a:r>
              <a:rPr lang="cs-CZ" sz="2400" u="sng" dirty="0"/>
              <a:t>nejjednodušší</a:t>
            </a:r>
            <a:r>
              <a:rPr lang="cs-CZ" sz="2400" dirty="0"/>
              <a:t>, stačí totiž sledovat její rozměr, ne velikost. Rozměr pak určíme takto: </a:t>
            </a:r>
          </a:p>
        </p:txBody>
      </p:sp>
      <p:sp>
        <p:nvSpPr>
          <p:cNvPr id="7" name="TextovéPole 6">
            <a:extLst>
              <a:ext uri="{FF2B5EF4-FFF2-40B4-BE49-F238E27FC236}">
                <a16:creationId xmlns:a16="http://schemas.microsoft.com/office/drawing/2014/main" id="{0B859CF0-DC30-4B5D-9FA3-6C2412FD2399}"/>
              </a:ext>
            </a:extLst>
          </p:cNvPr>
          <p:cNvSpPr txBox="1"/>
          <p:nvPr/>
        </p:nvSpPr>
        <p:spPr>
          <a:xfrm>
            <a:off x="447675" y="5471637"/>
            <a:ext cx="8458199" cy="954107"/>
          </a:xfrm>
          <a:prstGeom prst="rect">
            <a:avLst/>
          </a:prstGeom>
          <a:noFill/>
        </p:spPr>
        <p:txBody>
          <a:bodyPr wrap="square">
            <a:spAutoFit/>
          </a:bodyPr>
          <a:lstStyle/>
          <a:p>
            <a:r>
              <a:rPr lang="cs-CZ" sz="2400" i="1" dirty="0"/>
              <a:t>W</a:t>
            </a:r>
            <a:r>
              <a:rPr lang="cs-CZ" sz="2400" dirty="0"/>
              <a:t> </a:t>
            </a:r>
            <a:r>
              <a:rPr lang="en-US" sz="2400" dirty="0"/>
              <a:t>=</a:t>
            </a:r>
            <a:r>
              <a:rPr lang="cs-CZ" sz="2400" dirty="0"/>
              <a:t> </a:t>
            </a:r>
            <a:r>
              <a:rPr lang="cs-CZ" sz="2400" i="1" dirty="0" err="1"/>
              <a:t>F</a:t>
            </a:r>
            <a:r>
              <a:rPr lang="cs-CZ" sz="2400" dirty="0" err="1"/>
              <a:t>.</a:t>
            </a:r>
            <a:r>
              <a:rPr lang="cs-CZ" sz="2400" i="1" dirty="0" err="1"/>
              <a:t>s</a:t>
            </a:r>
            <a:r>
              <a:rPr lang="cs-CZ" sz="2400" dirty="0"/>
              <a:t> = </a:t>
            </a:r>
            <a:r>
              <a:rPr lang="pl-PL" sz="2400" i="1" dirty="0"/>
              <a:t>m</a:t>
            </a:r>
            <a:r>
              <a:rPr lang="pl-PL" sz="2400" dirty="0"/>
              <a:t>.</a:t>
            </a:r>
            <a:r>
              <a:rPr lang="pl-PL" sz="2400" i="1" dirty="0"/>
              <a:t>a</a:t>
            </a:r>
            <a:r>
              <a:rPr lang="pl-PL" sz="2400" dirty="0"/>
              <a:t>.</a:t>
            </a:r>
            <a:r>
              <a:rPr lang="pl-PL" sz="2400" i="1" dirty="0"/>
              <a:t>s</a:t>
            </a:r>
            <a:r>
              <a:rPr lang="pl-PL" sz="2400" dirty="0"/>
              <a:t> = </a:t>
            </a:r>
            <a:r>
              <a:rPr lang="pl-PL" sz="2400" i="1" dirty="0"/>
              <a:t>m</a:t>
            </a:r>
            <a:r>
              <a:rPr lang="pl-PL" sz="2400" dirty="0"/>
              <a:t>.(</a:t>
            </a:r>
            <a:r>
              <a:rPr lang="pl-PL" sz="2400" i="1" dirty="0"/>
              <a:t>v/t</a:t>
            </a:r>
            <a:r>
              <a:rPr lang="pl-PL" sz="2400" dirty="0"/>
              <a:t>).</a:t>
            </a:r>
            <a:r>
              <a:rPr lang="pl-PL" sz="2400" i="1" dirty="0"/>
              <a:t>s</a:t>
            </a:r>
            <a:r>
              <a:rPr lang="pl-PL" sz="2400" dirty="0"/>
              <a:t> = (</a:t>
            </a:r>
            <a:r>
              <a:rPr lang="pl-PL" sz="2400" i="1" dirty="0"/>
              <a:t>m</a:t>
            </a:r>
            <a:r>
              <a:rPr lang="pl-PL" sz="2400" dirty="0"/>
              <a:t>.</a:t>
            </a:r>
            <a:r>
              <a:rPr lang="pl-PL" sz="2400" i="1" dirty="0"/>
              <a:t>v</a:t>
            </a:r>
            <a:r>
              <a:rPr lang="pl-PL" sz="2400" dirty="0"/>
              <a:t>.</a:t>
            </a:r>
            <a:r>
              <a:rPr lang="pl-PL" sz="2400" i="1" dirty="0"/>
              <a:t>s</a:t>
            </a:r>
            <a:r>
              <a:rPr lang="pl-PL" sz="2400" dirty="0"/>
              <a:t>)</a:t>
            </a:r>
            <a:r>
              <a:rPr lang="pl-PL" sz="2400" i="1" dirty="0"/>
              <a:t>/t = </a:t>
            </a:r>
            <a:r>
              <a:rPr lang="pl-PL" sz="2400" dirty="0"/>
              <a:t>(</a:t>
            </a:r>
            <a:r>
              <a:rPr lang="pl-PL" sz="2400" i="1" dirty="0"/>
              <a:t>m</a:t>
            </a:r>
            <a:r>
              <a:rPr lang="pl-PL" sz="2400" dirty="0"/>
              <a:t>.</a:t>
            </a:r>
            <a:r>
              <a:rPr lang="pl-PL" sz="2400" i="1" dirty="0"/>
              <a:t>s</a:t>
            </a:r>
            <a:r>
              <a:rPr lang="pl-PL" sz="2400" dirty="0"/>
              <a:t>.</a:t>
            </a:r>
            <a:r>
              <a:rPr lang="pl-PL" sz="2400" i="1" dirty="0"/>
              <a:t>s</a:t>
            </a:r>
            <a:r>
              <a:rPr lang="pl-PL" sz="2400" dirty="0"/>
              <a:t>)</a:t>
            </a:r>
            <a:r>
              <a:rPr lang="pl-PL" sz="2400" i="1" dirty="0"/>
              <a:t>/</a:t>
            </a:r>
            <a:r>
              <a:rPr lang="pl-PL" sz="2400" dirty="0"/>
              <a:t>(</a:t>
            </a:r>
            <a:r>
              <a:rPr lang="pl-PL" sz="2400" i="1" dirty="0"/>
              <a:t>t.t</a:t>
            </a:r>
            <a:r>
              <a:rPr lang="pl-PL" sz="2400" dirty="0"/>
              <a:t>) = </a:t>
            </a:r>
            <a:r>
              <a:rPr lang="pl-PL" sz="2400" i="1" dirty="0"/>
              <a:t>m</a:t>
            </a:r>
            <a:r>
              <a:rPr lang="pl-PL" sz="2400" dirty="0"/>
              <a:t>.</a:t>
            </a:r>
            <a:r>
              <a:rPr lang="pl-PL" sz="2400" i="1" dirty="0"/>
              <a:t>s</a:t>
            </a:r>
            <a:r>
              <a:rPr lang="pl-PL" sz="2400" baseline="30000" dirty="0"/>
              <a:t>2</a:t>
            </a:r>
            <a:r>
              <a:rPr lang="pl-PL" sz="2400" dirty="0"/>
              <a:t>/</a:t>
            </a:r>
            <a:r>
              <a:rPr lang="pl-PL" sz="2400" i="1" dirty="0"/>
              <a:t>t</a:t>
            </a:r>
            <a:r>
              <a:rPr lang="pl-PL" sz="2400" baseline="30000" dirty="0"/>
              <a:t>2</a:t>
            </a:r>
            <a:r>
              <a:rPr lang="pl-PL" sz="2400" dirty="0"/>
              <a:t> </a:t>
            </a:r>
          </a:p>
          <a:p>
            <a:endParaRPr lang="en-US" sz="800" dirty="0"/>
          </a:p>
          <a:p>
            <a:r>
              <a:rPr lang="en-US" sz="2400" dirty="0"/>
              <a:t>= &gt;  [</a:t>
            </a:r>
            <a:r>
              <a:rPr lang="cs-CZ" sz="2400" i="1" dirty="0"/>
              <a:t>W</a:t>
            </a:r>
            <a:r>
              <a:rPr lang="en-US" sz="2400" dirty="0"/>
              <a:t>]</a:t>
            </a:r>
            <a:r>
              <a:rPr lang="cs-CZ" sz="2400" dirty="0"/>
              <a:t> </a:t>
            </a:r>
            <a:r>
              <a:rPr lang="en-US" sz="2400" dirty="0"/>
              <a:t>=</a:t>
            </a:r>
            <a:r>
              <a:rPr lang="cs-CZ" sz="2400" dirty="0"/>
              <a:t> </a:t>
            </a:r>
            <a:r>
              <a:rPr lang="pl-PL" sz="2400" dirty="0"/>
              <a:t>kg.m</a:t>
            </a:r>
            <a:r>
              <a:rPr lang="en-US" sz="2400" baseline="30000" dirty="0"/>
              <a:t>2</a:t>
            </a:r>
            <a:r>
              <a:rPr lang="pl-PL" sz="2400" dirty="0"/>
              <a:t>.s</a:t>
            </a:r>
            <a:r>
              <a:rPr lang="en-US" sz="2400" baseline="30000" dirty="0"/>
              <a:t>2</a:t>
            </a:r>
            <a:endParaRPr lang="cs-CZ" sz="2400" baseline="30000" dirty="0"/>
          </a:p>
        </p:txBody>
      </p:sp>
      <p:sp>
        <p:nvSpPr>
          <p:cNvPr id="6" name="TextovéPole 5">
            <a:extLst>
              <a:ext uri="{FF2B5EF4-FFF2-40B4-BE49-F238E27FC236}">
                <a16:creationId xmlns:a16="http://schemas.microsoft.com/office/drawing/2014/main" id="{4023DF81-4D3E-487E-966A-6B78D9AAC5CC}"/>
              </a:ext>
            </a:extLst>
          </p:cNvPr>
          <p:cNvSpPr txBox="1"/>
          <p:nvPr/>
        </p:nvSpPr>
        <p:spPr>
          <a:xfrm>
            <a:off x="295275" y="337483"/>
            <a:ext cx="8534398" cy="1200329"/>
          </a:xfrm>
          <a:prstGeom prst="rect">
            <a:avLst/>
          </a:prstGeom>
          <a:noFill/>
        </p:spPr>
        <p:txBody>
          <a:bodyPr wrap="square">
            <a:spAutoFit/>
          </a:bodyPr>
          <a:lstStyle/>
          <a:p>
            <a:pPr algn="just"/>
            <a:r>
              <a:rPr lang="cs-CZ" sz="2400" dirty="0"/>
              <a:t>Pokud ve vzorci figuruje číselný koeficient nebo bezrozměrná veličina, nahradíme je jedničkou. Tím získáme rozměr fyzikální veličiny. </a:t>
            </a:r>
          </a:p>
        </p:txBody>
      </p:sp>
    </p:spTree>
    <p:extLst>
      <p:ext uri="{BB962C8B-B14F-4D97-AF65-F5344CB8AC3E}">
        <p14:creationId xmlns:p14="http://schemas.microsoft.com/office/powerpoint/2010/main" val="3848371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0FC93DA-5451-41DD-A31E-10ED0B46ED43}"/>
              </a:ext>
            </a:extLst>
          </p:cNvPr>
          <p:cNvSpPr txBox="1"/>
          <p:nvPr/>
        </p:nvSpPr>
        <p:spPr>
          <a:xfrm>
            <a:off x="161925" y="223748"/>
            <a:ext cx="8820150" cy="6370975"/>
          </a:xfrm>
          <a:prstGeom prst="rect">
            <a:avLst/>
          </a:prstGeom>
          <a:noFill/>
        </p:spPr>
        <p:txBody>
          <a:bodyPr wrap="square">
            <a:spAutoFit/>
          </a:bodyPr>
          <a:lstStyle/>
          <a:p>
            <a:r>
              <a:rPr lang="cs-CZ" sz="2400" b="1" dirty="0"/>
              <a:t>Fyzikální rovnice </a:t>
            </a:r>
            <a:endParaRPr lang="en-US" sz="2400" b="1" dirty="0"/>
          </a:p>
          <a:p>
            <a:endParaRPr lang="en-US" sz="1200" dirty="0"/>
          </a:p>
          <a:p>
            <a:pPr algn="just"/>
            <a:r>
              <a:rPr lang="cs-CZ" sz="2400" dirty="0"/>
              <a:t>Vztahy mezi fyzikálními veličinami popisují </a:t>
            </a:r>
            <a:r>
              <a:rPr lang="cs-CZ" sz="2400" b="1" dirty="0"/>
              <a:t>fyzikální rovnice</a:t>
            </a:r>
            <a:r>
              <a:rPr lang="cs-CZ" sz="2400" dirty="0"/>
              <a:t>. Ve fyzikální rovnici tedy vystupují nejen číselné hodnoty a matematické funkce, ale vždy i příslušné jednotky fyzikálních veličin. </a:t>
            </a:r>
            <a:endParaRPr lang="en-US" sz="2400" dirty="0"/>
          </a:p>
          <a:p>
            <a:pPr algn="just"/>
            <a:endParaRPr lang="en-US" sz="800" dirty="0"/>
          </a:p>
          <a:p>
            <a:pPr algn="ctr"/>
            <a:r>
              <a:rPr lang="cs-CZ" sz="2400" dirty="0"/>
              <a:t>Každá fyzikální rovnice (dále pouze rovnice) splňuje pravidlo, že </a:t>
            </a:r>
            <a:r>
              <a:rPr lang="cs-CZ" sz="2400" u="sng" dirty="0"/>
              <a:t>rozměr (jednotka) levé strany musí být roven rozměru (jednotce) pravé strany</a:t>
            </a:r>
            <a:r>
              <a:rPr lang="cs-CZ" sz="2400" dirty="0"/>
              <a:t>. </a:t>
            </a:r>
            <a:endParaRPr lang="en-US" sz="2400" dirty="0"/>
          </a:p>
          <a:p>
            <a:pPr algn="just"/>
            <a:endParaRPr lang="en-US" sz="2000" dirty="0"/>
          </a:p>
          <a:p>
            <a:pPr algn="just"/>
            <a:r>
              <a:rPr lang="cs-CZ" sz="2400" b="1" dirty="0"/>
              <a:t>Rozměrová zkouška fyzikální rovnice </a:t>
            </a:r>
            <a:endParaRPr lang="en-US" sz="2400" b="1" dirty="0"/>
          </a:p>
          <a:p>
            <a:pPr algn="just"/>
            <a:endParaRPr lang="en-US" sz="800" dirty="0"/>
          </a:p>
          <a:p>
            <a:pPr algn="just"/>
            <a:r>
              <a:rPr lang="cs-CZ" sz="2400" dirty="0"/>
              <a:t>Pokud chceme zkontrolovat správnost rovnice, porovnáme rozměr pravé a levé strany fyzikální rovnice. Pokud je rozměr shodný, je </a:t>
            </a:r>
            <a:r>
              <a:rPr lang="cs-CZ" sz="2400" u="sng" dirty="0"/>
              <a:t>předpoklad</a:t>
            </a:r>
            <a:r>
              <a:rPr lang="cs-CZ" sz="2400" dirty="0"/>
              <a:t> (nikoliv jistota), že rovnice je správná. Pokud porovnání rozměru nevychází, hledáme chybu v rovnici, přičemž podle odchylek v rozměrech pravé a levé strany dokážeme většinou odhadnout, která veličina a na kterém místě v rovnici chybí, přebývá nebo je v jiné mocnině než má být. </a:t>
            </a:r>
          </a:p>
        </p:txBody>
      </p:sp>
    </p:spTree>
    <p:extLst>
      <p:ext uri="{BB962C8B-B14F-4D97-AF65-F5344CB8AC3E}">
        <p14:creationId xmlns:p14="http://schemas.microsoft.com/office/powerpoint/2010/main" val="3113658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855692A9-835B-47BB-9398-C9BFDC988896}"/>
              </a:ext>
            </a:extLst>
          </p:cNvPr>
          <p:cNvSpPr txBox="1"/>
          <p:nvPr/>
        </p:nvSpPr>
        <p:spPr>
          <a:xfrm>
            <a:off x="219075" y="268665"/>
            <a:ext cx="8705850" cy="5786199"/>
          </a:xfrm>
          <a:prstGeom prst="rect">
            <a:avLst/>
          </a:prstGeom>
          <a:noFill/>
        </p:spPr>
        <p:txBody>
          <a:bodyPr wrap="square">
            <a:spAutoFit/>
          </a:bodyPr>
          <a:lstStyle/>
          <a:p>
            <a:pPr algn="just"/>
            <a:r>
              <a:rPr lang="cs-CZ" sz="2400" b="1" dirty="0"/>
              <a:t>Příklad </a:t>
            </a:r>
          </a:p>
          <a:p>
            <a:pPr algn="just"/>
            <a:endParaRPr lang="cs-CZ" dirty="0"/>
          </a:p>
          <a:p>
            <a:pPr algn="just"/>
            <a:r>
              <a:rPr lang="cs-CZ" sz="2400" dirty="0"/>
              <a:t>Předpokládejme, že chceme pomocí rozměrové zkoušky ověřit správnost rovnice </a:t>
            </a:r>
            <a:r>
              <a:rPr lang="cs-CZ" sz="2400" i="1" dirty="0"/>
              <a:t>F</a:t>
            </a:r>
            <a:r>
              <a:rPr lang="en-US" sz="2400" dirty="0"/>
              <a:t>.</a:t>
            </a:r>
            <a:r>
              <a:rPr lang="cs-CZ" sz="2400" i="1" dirty="0"/>
              <a:t>s</a:t>
            </a:r>
            <a:r>
              <a:rPr lang="cs-CZ" sz="2400" dirty="0"/>
              <a:t> </a:t>
            </a:r>
            <a:r>
              <a:rPr lang="en-US" sz="2400" dirty="0"/>
              <a:t>=</a:t>
            </a:r>
            <a:r>
              <a:rPr lang="cs-CZ" sz="2400" dirty="0"/>
              <a:t> </a:t>
            </a:r>
            <a:r>
              <a:rPr lang="cs-CZ" sz="2400" i="1" dirty="0"/>
              <a:t>m</a:t>
            </a:r>
            <a:r>
              <a:rPr lang="en-US" sz="2400" dirty="0"/>
              <a:t>.</a:t>
            </a:r>
            <a:r>
              <a:rPr lang="cs-CZ" sz="2400" i="1" dirty="0"/>
              <a:t>v</a:t>
            </a:r>
            <a:r>
              <a:rPr lang="cs-CZ" sz="2400" dirty="0"/>
              <a:t> , kde </a:t>
            </a:r>
            <a:r>
              <a:rPr lang="cs-CZ" sz="2400" i="1" dirty="0"/>
              <a:t>F</a:t>
            </a:r>
            <a:r>
              <a:rPr lang="cs-CZ" sz="2400" dirty="0"/>
              <a:t> je síla, </a:t>
            </a:r>
            <a:r>
              <a:rPr lang="cs-CZ" sz="2400" i="1" dirty="0"/>
              <a:t>s</a:t>
            </a:r>
            <a:r>
              <a:rPr lang="cs-CZ" sz="2400" dirty="0"/>
              <a:t> je délka dráhy, </a:t>
            </a:r>
            <a:r>
              <a:rPr lang="cs-CZ" sz="2400" i="1" dirty="0"/>
              <a:t>m</a:t>
            </a:r>
            <a:r>
              <a:rPr lang="cs-CZ" sz="2400" dirty="0"/>
              <a:t> je hmotnost a </a:t>
            </a:r>
            <a:r>
              <a:rPr lang="cs-CZ" sz="2400" i="1" dirty="0"/>
              <a:t>v</a:t>
            </a:r>
            <a:r>
              <a:rPr lang="cs-CZ" sz="2400" dirty="0"/>
              <a:t> je rychlost. </a:t>
            </a:r>
            <a:endParaRPr lang="en-US" sz="2400" dirty="0"/>
          </a:p>
          <a:p>
            <a:pPr algn="just"/>
            <a:r>
              <a:rPr lang="cs-CZ" sz="2400" dirty="0"/>
              <a:t>Za veličiny dosadíme jejich jednotky a upravíme na rozměry jednotek. </a:t>
            </a:r>
            <a:endParaRPr lang="en-US" sz="2400" dirty="0"/>
          </a:p>
          <a:p>
            <a:pPr algn="ctr"/>
            <a:r>
              <a:rPr lang="cs-CZ" sz="2400" dirty="0" err="1"/>
              <a:t>N.m</a:t>
            </a:r>
            <a:r>
              <a:rPr lang="cs-CZ" sz="2400" dirty="0"/>
              <a:t> = kg.m.s</a:t>
            </a:r>
            <a:r>
              <a:rPr lang="cs-CZ" sz="2400" baseline="30000" dirty="0"/>
              <a:t>-1</a:t>
            </a:r>
            <a:r>
              <a:rPr lang="cs-CZ" sz="2400" dirty="0"/>
              <a:t> </a:t>
            </a:r>
          </a:p>
          <a:p>
            <a:pPr algn="ctr"/>
            <a:endParaRPr lang="cs-CZ" sz="800" dirty="0"/>
          </a:p>
          <a:p>
            <a:pPr algn="ctr"/>
            <a:r>
              <a:rPr lang="cs-CZ" sz="2400" dirty="0"/>
              <a:t>kg.m</a:t>
            </a:r>
            <a:r>
              <a:rPr lang="cs-CZ" sz="2400" baseline="30000" dirty="0"/>
              <a:t>-2</a:t>
            </a:r>
            <a:r>
              <a:rPr lang="cs-CZ" sz="2400" dirty="0"/>
              <a:t>.s</a:t>
            </a:r>
            <a:r>
              <a:rPr lang="cs-CZ" sz="2400" baseline="30000" dirty="0"/>
              <a:t>-2</a:t>
            </a:r>
            <a:r>
              <a:rPr lang="cs-CZ" sz="2400" dirty="0"/>
              <a:t> ≠ kg.m.s</a:t>
            </a:r>
            <a:r>
              <a:rPr lang="cs-CZ" sz="2400" baseline="30000" dirty="0"/>
              <a:t>-1</a:t>
            </a:r>
            <a:r>
              <a:rPr lang="cs-CZ" sz="2400" dirty="0"/>
              <a:t> </a:t>
            </a:r>
            <a:endParaRPr lang="en-US" sz="2400" dirty="0"/>
          </a:p>
          <a:p>
            <a:pPr algn="just"/>
            <a:endParaRPr lang="cs-CZ" sz="800" dirty="0"/>
          </a:p>
          <a:p>
            <a:pPr algn="just"/>
            <a:r>
              <a:rPr lang="cs-CZ" sz="2400" dirty="0"/>
              <a:t>Je zřejmé, že kontrola nesouhlasí. Buď chybí na levé straně m</a:t>
            </a:r>
            <a:r>
              <a:rPr lang="cs-CZ" sz="2400" baseline="30000" dirty="0"/>
              <a:t>-1</a:t>
            </a:r>
            <a:r>
              <a:rPr lang="cs-CZ" sz="2400" dirty="0"/>
              <a:t>.s nebo chybí na pravé straně m.s</a:t>
            </a:r>
            <a:r>
              <a:rPr lang="cs-CZ" sz="2400" baseline="30000" dirty="0"/>
              <a:t>-1</a:t>
            </a:r>
            <a:r>
              <a:rPr lang="cs-CZ" sz="2400" dirty="0"/>
              <a:t>. </a:t>
            </a:r>
            <a:endParaRPr lang="en-US" sz="2400" dirty="0"/>
          </a:p>
          <a:p>
            <a:pPr algn="just"/>
            <a:endParaRPr lang="cs-CZ" sz="2400" dirty="0"/>
          </a:p>
          <a:p>
            <a:pPr algn="just"/>
            <a:r>
              <a:rPr lang="cs-CZ" sz="2400" dirty="0"/>
              <a:t>Správná rovnice je </a:t>
            </a:r>
          </a:p>
          <a:p>
            <a:pPr algn="ctr"/>
            <a:r>
              <a:rPr lang="cs-CZ" sz="2400" dirty="0" err="1"/>
              <a:t>F.s</a:t>
            </a:r>
            <a:r>
              <a:rPr lang="cs-CZ" sz="2400" dirty="0"/>
              <a:t> = ½.m.v</a:t>
            </a:r>
            <a:r>
              <a:rPr lang="cs-CZ" sz="2400" baseline="30000" dirty="0"/>
              <a:t>2</a:t>
            </a:r>
            <a:r>
              <a:rPr lang="cs-CZ" sz="2400" dirty="0"/>
              <a:t> </a:t>
            </a:r>
          </a:p>
          <a:p>
            <a:pPr algn="just"/>
            <a:r>
              <a:rPr lang="cs-CZ" sz="2400" dirty="0"/>
              <a:t>(pro daný případ je práce rovna kinetické energii a nikoliv hybnosti). </a:t>
            </a:r>
          </a:p>
        </p:txBody>
      </p:sp>
    </p:spTree>
    <p:extLst>
      <p:ext uri="{BB962C8B-B14F-4D97-AF65-F5344CB8AC3E}">
        <p14:creationId xmlns:p14="http://schemas.microsoft.com/office/powerpoint/2010/main" val="399382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3237C74-665B-42F7-9319-908F8C4C31EF}"/>
              </a:ext>
            </a:extLst>
          </p:cNvPr>
          <p:cNvSpPr txBox="1"/>
          <p:nvPr/>
        </p:nvSpPr>
        <p:spPr>
          <a:xfrm>
            <a:off x="271462" y="166210"/>
            <a:ext cx="8705850" cy="3262432"/>
          </a:xfrm>
          <a:prstGeom prst="rect">
            <a:avLst/>
          </a:prstGeom>
          <a:noFill/>
        </p:spPr>
        <p:txBody>
          <a:bodyPr wrap="square">
            <a:spAutoFit/>
          </a:bodyPr>
          <a:lstStyle/>
          <a:p>
            <a:r>
              <a:rPr lang="cs-CZ" sz="3200" b="1" dirty="0"/>
              <a:t>Mezinárodní soustava jednotek </a:t>
            </a:r>
            <a:endParaRPr lang="en-US" sz="3200" b="1" dirty="0"/>
          </a:p>
          <a:p>
            <a:endParaRPr lang="en-US" dirty="0"/>
          </a:p>
          <a:p>
            <a:r>
              <a:rPr lang="en-US" dirty="0"/>
              <a:t>  </a:t>
            </a:r>
            <a:r>
              <a:rPr lang="cs-CZ" sz="2400" dirty="0"/>
              <a:t>Mezinárodní soustavu jednotek tvoří tyto skupiny jednotek:</a:t>
            </a:r>
            <a:endParaRPr lang="en-US" sz="2400" dirty="0"/>
          </a:p>
          <a:p>
            <a:r>
              <a:rPr lang="cs-CZ" dirty="0"/>
              <a:t> </a:t>
            </a:r>
            <a:endParaRPr lang="en-US" dirty="0"/>
          </a:p>
          <a:p>
            <a:endParaRPr lang="cs-CZ" sz="2400" b="1" dirty="0"/>
          </a:p>
          <a:p>
            <a:r>
              <a:rPr lang="cs-CZ" sz="2400" b="1" dirty="0"/>
              <a:t>Základní jednotky (a veličiny) </a:t>
            </a:r>
            <a:endParaRPr lang="en-US" sz="2400" b="1" dirty="0"/>
          </a:p>
          <a:p>
            <a:endParaRPr lang="en-US" dirty="0"/>
          </a:p>
          <a:p>
            <a:pPr algn="just"/>
            <a:r>
              <a:rPr lang="cs-CZ" sz="2400" dirty="0"/>
              <a:t>Definují se přírodním dějem. </a:t>
            </a:r>
            <a:endParaRPr lang="en-US" sz="2400" dirty="0"/>
          </a:p>
          <a:p>
            <a:pPr algn="just"/>
            <a:r>
              <a:rPr lang="cs-CZ" sz="2400" dirty="0"/>
              <a:t>Jde o 7 jednotek a veličin. </a:t>
            </a:r>
          </a:p>
        </p:txBody>
      </p:sp>
      <p:sp>
        <p:nvSpPr>
          <p:cNvPr id="7" name="TextovéPole 6">
            <a:extLst>
              <a:ext uri="{FF2B5EF4-FFF2-40B4-BE49-F238E27FC236}">
                <a16:creationId xmlns:a16="http://schemas.microsoft.com/office/drawing/2014/main" id="{E0983C77-FC27-47D4-9F26-4A67D1D2E3D5}"/>
              </a:ext>
            </a:extLst>
          </p:cNvPr>
          <p:cNvSpPr txBox="1"/>
          <p:nvPr/>
        </p:nvSpPr>
        <p:spPr>
          <a:xfrm>
            <a:off x="211931" y="3944542"/>
            <a:ext cx="8824912" cy="2585323"/>
          </a:xfrm>
          <a:prstGeom prst="rect">
            <a:avLst/>
          </a:prstGeom>
          <a:noFill/>
        </p:spPr>
        <p:txBody>
          <a:bodyPr wrap="square">
            <a:spAutoFit/>
          </a:bodyPr>
          <a:lstStyle/>
          <a:p>
            <a:r>
              <a:rPr lang="cs-CZ" sz="2400" b="1" dirty="0"/>
              <a:t>Odvozené jednotky </a:t>
            </a:r>
            <a:endParaRPr lang="en-US" sz="2400" b="1" dirty="0"/>
          </a:p>
          <a:p>
            <a:endParaRPr lang="en-US" dirty="0"/>
          </a:p>
          <a:p>
            <a:r>
              <a:rPr lang="en-US" dirty="0"/>
              <a:t>   </a:t>
            </a:r>
            <a:r>
              <a:rPr lang="cs-CZ" sz="2400" dirty="0"/>
              <a:t>Odvozují se ze základních jednotek pomocí definičních vztahů odpovídajících fyzikálních veličin: </a:t>
            </a:r>
          </a:p>
          <a:p>
            <a:r>
              <a:rPr lang="cs-CZ" sz="2400" dirty="0"/>
              <a:t>		</a:t>
            </a:r>
            <a:r>
              <a:rPr lang="cs-CZ" sz="2400" dirty="0" err="1"/>
              <a:t>m.s</a:t>
            </a:r>
            <a:r>
              <a:rPr lang="en-US" sz="2400" baseline="30000" dirty="0"/>
              <a:t>-1</a:t>
            </a:r>
            <a:r>
              <a:rPr lang="cs-CZ" sz="2400" dirty="0"/>
              <a:t>, </a:t>
            </a:r>
            <a:r>
              <a:rPr lang="cs-CZ" sz="2400" dirty="0" err="1"/>
              <a:t>kg.m</a:t>
            </a:r>
            <a:r>
              <a:rPr lang="en-US" sz="2400" baseline="30000" dirty="0"/>
              <a:t>-3</a:t>
            </a:r>
            <a:r>
              <a:rPr lang="cs-CZ" sz="2400" dirty="0"/>
              <a:t> , … </a:t>
            </a:r>
            <a:endParaRPr lang="en-US" sz="2400" dirty="0"/>
          </a:p>
          <a:p>
            <a:r>
              <a:rPr lang="en-US" sz="2400" dirty="0"/>
              <a:t>   </a:t>
            </a:r>
            <a:r>
              <a:rPr lang="cs-CZ" sz="2400" dirty="0"/>
              <a:t>Některé z nich mají své názvy podle význačných</a:t>
            </a:r>
            <a:r>
              <a:rPr lang="en-US" sz="2400" dirty="0"/>
              <a:t> </a:t>
            </a:r>
            <a:r>
              <a:rPr lang="cs-CZ" sz="2400" dirty="0"/>
              <a:t> fyziků</a:t>
            </a:r>
            <a:r>
              <a:rPr lang="en-US" sz="2400" dirty="0"/>
              <a:t>: </a:t>
            </a:r>
            <a:endParaRPr lang="cs-CZ" sz="2400" dirty="0"/>
          </a:p>
          <a:p>
            <a:r>
              <a:rPr lang="cs-CZ" sz="2400" dirty="0"/>
              <a:t>		např. N </a:t>
            </a:r>
            <a:r>
              <a:rPr lang="en-US" sz="2400" dirty="0"/>
              <a:t>= </a:t>
            </a:r>
            <a:r>
              <a:rPr lang="cs-CZ" sz="2400" dirty="0" err="1"/>
              <a:t>kg.m.s</a:t>
            </a:r>
            <a:r>
              <a:rPr lang="en-US" sz="2400" baseline="30000" dirty="0"/>
              <a:t>-2</a:t>
            </a:r>
            <a:r>
              <a:rPr lang="en-US" sz="2400" dirty="0"/>
              <a:t> </a:t>
            </a:r>
            <a:r>
              <a:rPr lang="cs-CZ" sz="2400" dirty="0"/>
              <a:t>(newton), </a:t>
            </a:r>
            <a:r>
              <a:rPr lang="en-US" sz="2400" dirty="0"/>
              <a:t> </a:t>
            </a:r>
            <a:r>
              <a:rPr lang="cs-CZ" sz="2400" dirty="0"/>
              <a:t>J</a:t>
            </a:r>
            <a:r>
              <a:rPr lang="en-US" sz="2400" dirty="0"/>
              <a:t> =</a:t>
            </a:r>
            <a:r>
              <a:rPr lang="cs-CZ" sz="2400" dirty="0"/>
              <a:t> </a:t>
            </a:r>
            <a:r>
              <a:rPr lang="cs-CZ" sz="2400" dirty="0" err="1"/>
              <a:t>kg.m</a:t>
            </a:r>
            <a:r>
              <a:rPr lang="en-US" sz="2400" baseline="30000" dirty="0"/>
              <a:t>2</a:t>
            </a:r>
            <a:r>
              <a:rPr lang="cs-CZ" sz="2400" dirty="0"/>
              <a:t>.s</a:t>
            </a:r>
            <a:r>
              <a:rPr lang="en-US" sz="2400" baseline="30000" dirty="0"/>
              <a:t>-2</a:t>
            </a:r>
            <a:r>
              <a:rPr lang="cs-CZ" sz="2400" dirty="0"/>
              <a:t> (joule), … </a:t>
            </a:r>
            <a:endParaRPr lang="en-US" sz="2400" dirty="0"/>
          </a:p>
        </p:txBody>
      </p:sp>
      <p:pic>
        <p:nvPicPr>
          <p:cNvPr id="10" name="Obrázek 9">
            <a:extLst>
              <a:ext uri="{FF2B5EF4-FFF2-40B4-BE49-F238E27FC236}">
                <a16:creationId xmlns:a16="http://schemas.microsoft.com/office/drawing/2014/main" id="{E1E061B4-786A-4BF8-BA3E-8C170E849F68}"/>
              </a:ext>
            </a:extLst>
          </p:cNvPr>
          <p:cNvPicPr>
            <a:picLocks noChangeAspect="1"/>
          </p:cNvPicPr>
          <p:nvPr/>
        </p:nvPicPr>
        <p:blipFill>
          <a:blip r:embed="rId3"/>
          <a:stretch>
            <a:fillRect/>
          </a:stretch>
        </p:blipFill>
        <p:spPr>
          <a:xfrm>
            <a:off x="4197935" y="1356755"/>
            <a:ext cx="4541253" cy="3113405"/>
          </a:xfrm>
          <a:prstGeom prst="rect">
            <a:avLst/>
          </a:prstGeom>
        </p:spPr>
      </p:pic>
    </p:spTree>
    <p:extLst>
      <p:ext uri="{BB962C8B-B14F-4D97-AF65-F5344CB8AC3E}">
        <p14:creationId xmlns:p14="http://schemas.microsoft.com/office/powerpoint/2010/main" val="42102486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BE4F54-62CC-4947-8F36-4ADF9640CA2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6B63366-54A0-4A7B-81F2-CE9C3F155047}"/>
              </a:ext>
            </a:extLst>
          </p:cNvPr>
          <p:cNvSpPr>
            <a:spLocks noGrp="1"/>
          </p:cNvSpPr>
          <p:nvPr>
            <p:ph idx="1"/>
          </p:nvPr>
        </p:nvSpPr>
        <p:spPr/>
        <p:txBody>
          <a:bodyPr/>
          <a:lstStyle/>
          <a:p>
            <a:endParaRPr lang="cs-CZ"/>
          </a:p>
        </p:txBody>
      </p:sp>
      <p:pic>
        <p:nvPicPr>
          <p:cNvPr id="122882" name="Picture 2" descr="See the source image">
            <a:extLst>
              <a:ext uri="{FF2B5EF4-FFF2-40B4-BE49-F238E27FC236}">
                <a16:creationId xmlns:a16="http://schemas.microsoft.com/office/drawing/2014/main" id="{32232CC1-F18D-4151-BBD4-990729605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42899"/>
            <a:ext cx="8058150" cy="604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261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DC7CD4E-F7BA-4D50-85D4-7C95A32B34C8}"/>
              </a:ext>
            </a:extLst>
          </p:cNvPr>
          <p:cNvSpPr txBox="1"/>
          <p:nvPr/>
        </p:nvSpPr>
        <p:spPr>
          <a:xfrm>
            <a:off x="295274" y="269439"/>
            <a:ext cx="8696325" cy="1785104"/>
          </a:xfrm>
          <a:prstGeom prst="rect">
            <a:avLst/>
          </a:prstGeom>
          <a:noFill/>
        </p:spPr>
        <p:txBody>
          <a:bodyPr wrap="square">
            <a:spAutoFit/>
          </a:bodyPr>
          <a:lstStyle/>
          <a:p>
            <a:r>
              <a:rPr lang="en-US" sz="2200" dirty="0"/>
              <a:t> </a:t>
            </a:r>
            <a:r>
              <a:rPr lang="cs-CZ" sz="2200" dirty="0"/>
              <a:t>Mezi jednotky odvozené patří též dvě </a:t>
            </a:r>
            <a:r>
              <a:rPr lang="cs-CZ" sz="2200" b="1" dirty="0"/>
              <a:t>doplňkové jednotky</a:t>
            </a:r>
            <a:r>
              <a:rPr lang="cs-CZ" sz="2200" dirty="0"/>
              <a:t>: </a:t>
            </a:r>
            <a:r>
              <a:rPr lang="cs-CZ" sz="2200" i="1" dirty="0"/>
              <a:t>radián</a:t>
            </a:r>
            <a:r>
              <a:rPr lang="cs-CZ" sz="2200" dirty="0"/>
              <a:t> (rad) jako jednotka rovinného úhlu a </a:t>
            </a:r>
            <a:r>
              <a:rPr lang="cs-CZ" sz="2200" i="1" dirty="0"/>
              <a:t>steradián</a:t>
            </a:r>
            <a:r>
              <a:rPr lang="cs-CZ" sz="2200" dirty="0"/>
              <a:t> (</a:t>
            </a:r>
            <a:r>
              <a:rPr lang="cs-CZ" sz="2200" dirty="0" err="1"/>
              <a:t>sr</a:t>
            </a:r>
            <a:r>
              <a:rPr lang="cs-CZ" sz="2200" dirty="0"/>
              <a:t>) jako jednotka prostorového úhlu. Tyto jednotky nelze vyjádřit pomocí jednotek základních - považujeme je za bezrozměrné. Je-li např. </a:t>
            </a:r>
            <a:r>
              <a:rPr lang="el-GR" sz="2200" dirty="0"/>
              <a:t>α</a:t>
            </a:r>
            <a:r>
              <a:rPr lang="cs-CZ" sz="2200" dirty="0"/>
              <a:t> označení rovinného úhlu, lze psát </a:t>
            </a:r>
            <a:r>
              <a:rPr lang="el-GR" sz="2200" dirty="0"/>
              <a:t>α </a:t>
            </a:r>
            <a:r>
              <a:rPr lang="en-US" sz="2200" dirty="0"/>
              <a:t>=</a:t>
            </a:r>
            <a:r>
              <a:rPr lang="cs-CZ" sz="2200" dirty="0"/>
              <a:t> </a:t>
            </a:r>
            <a:r>
              <a:rPr lang="el-GR" sz="2200" dirty="0"/>
              <a:t>π</a:t>
            </a:r>
            <a:r>
              <a:rPr lang="cs-CZ" sz="2200" dirty="0"/>
              <a:t> rad , ale při přepisu do soustavy SI se píše jen </a:t>
            </a:r>
            <a:r>
              <a:rPr lang="el-GR" sz="2200" dirty="0"/>
              <a:t>α </a:t>
            </a:r>
            <a:r>
              <a:rPr lang="en-US" sz="2200" dirty="0"/>
              <a:t>=</a:t>
            </a:r>
            <a:r>
              <a:rPr lang="cs-CZ" sz="2200" dirty="0"/>
              <a:t> </a:t>
            </a:r>
            <a:r>
              <a:rPr lang="el-GR" sz="2200" dirty="0"/>
              <a:t>π</a:t>
            </a:r>
            <a:r>
              <a:rPr lang="cs-CZ" sz="2200" dirty="0"/>
              <a:t>, tj. </a:t>
            </a:r>
            <a:r>
              <a:rPr lang="el-GR" sz="2200" dirty="0"/>
              <a:t>α </a:t>
            </a:r>
            <a:r>
              <a:rPr lang="en-US" sz="2200" dirty="0"/>
              <a:t>= </a:t>
            </a:r>
            <a:r>
              <a:rPr lang="cs-CZ" sz="2200" dirty="0"/>
              <a:t>1. </a:t>
            </a:r>
          </a:p>
        </p:txBody>
      </p:sp>
      <p:pic>
        <p:nvPicPr>
          <p:cNvPr id="7" name="Obrázek 6">
            <a:extLst>
              <a:ext uri="{FF2B5EF4-FFF2-40B4-BE49-F238E27FC236}">
                <a16:creationId xmlns:a16="http://schemas.microsoft.com/office/drawing/2014/main" id="{A1AB3FFE-FD39-46DD-8497-0AFEC5337972}"/>
              </a:ext>
            </a:extLst>
          </p:cNvPr>
          <p:cNvPicPr>
            <a:picLocks noChangeAspect="1"/>
          </p:cNvPicPr>
          <p:nvPr/>
        </p:nvPicPr>
        <p:blipFill>
          <a:blip r:embed="rId2"/>
          <a:stretch>
            <a:fillRect/>
          </a:stretch>
        </p:blipFill>
        <p:spPr>
          <a:xfrm>
            <a:off x="1700210" y="2371725"/>
            <a:ext cx="6024813" cy="4283511"/>
          </a:xfrm>
          <a:prstGeom prst="rect">
            <a:avLst/>
          </a:prstGeom>
        </p:spPr>
      </p:pic>
    </p:spTree>
    <p:extLst>
      <p:ext uri="{BB962C8B-B14F-4D97-AF65-F5344CB8AC3E}">
        <p14:creationId xmlns:p14="http://schemas.microsoft.com/office/powerpoint/2010/main" val="826233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FC0CF807-1C0D-4CF0-9A18-4908E13F1E47}"/>
              </a:ext>
            </a:extLst>
          </p:cNvPr>
          <p:cNvSpPr txBox="1"/>
          <p:nvPr/>
        </p:nvSpPr>
        <p:spPr>
          <a:xfrm>
            <a:off x="161925" y="478185"/>
            <a:ext cx="8820149" cy="830997"/>
          </a:xfrm>
          <a:prstGeom prst="rect">
            <a:avLst/>
          </a:prstGeom>
          <a:noFill/>
        </p:spPr>
        <p:txBody>
          <a:bodyPr wrap="square">
            <a:spAutoFit/>
          </a:bodyPr>
          <a:lstStyle/>
          <a:p>
            <a:pPr algn="just"/>
            <a:r>
              <a:rPr lang="cs-CZ" sz="2400" dirty="0"/>
              <a:t>Násobné a dílčí jednotky tvoří se ze základních a odvozených jednotek </a:t>
            </a:r>
            <a:r>
              <a:rPr lang="cs-CZ" sz="2400" u="sng" dirty="0"/>
              <a:t>pomocí mocnin o základu 10</a:t>
            </a:r>
            <a:r>
              <a:rPr lang="en-US" sz="2400" u="sng" dirty="0"/>
              <a:t>:</a:t>
            </a:r>
            <a:r>
              <a:rPr lang="cs-CZ" sz="2400" dirty="0"/>
              <a:t> </a:t>
            </a:r>
            <a:endParaRPr lang="en-US" sz="2400" dirty="0"/>
          </a:p>
        </p:txBody>
      </p:sp>
      <p:pic>
        <p:nvPicPr>
          <p:cNvPr id="7" name="Obrázek 6">
            <a:extLst>
              <a:ext uri="{FF2B5EF4-FFF2-40B4-BE49-F238E27FC236}">
                <a16:creationId xmlns:a16="http://schemas.microsoft.com/office/drawing/2014/main" id="{6F462B03-8D8A-4BFC-A112-F8F042F1849E}"/>
              </a:ext>
            </a:extLst>
          </p:cNvPr>
          <p:cNvPicPr>
            <a:picLocks noChangeAspect="1"/>
          </p:cNvPicPr>
          <p:nvPr/>
        </p:nvPicPr>
        <p:blipFill>
          <a:blip r:embed="rId2"/>
          <a:stretch>
            <a:fillRect/>
          </a:stretch>
        </p:blipFill>
        <p:spPr>
          <a:xfrm>
            <a:off x="2613761" y="1474020"/>
            <a:ext cx="3835516" cy="2547251"/>
          </a:xfrm>
          <a:prstGeom prst="rect">
            <a:avLst/>
          </a:prstGeom>
        </p:spPr>
      </p:pic>
      <p:sp>
        <p:nvSpPr>
          <p:cNvPr id="9" name="TextovéPole 8">
            <a:extLst>
              <a:ext uri="{FF2B5EF4-FFF2-40B4-BE49-F238E27FC236}">
                <a16:creationId xmlns:a16="http://schemas.microsoft.com/office/drawing/2014/main" id="{614F5904-478E-45B6-8F0B-9C93CFB2B1C3}"/>
              </a:ext>
            </a:extLst>
          </p:cNvPr>
          <p:cNvSpPr txBox="1"/>
          <p:nvPr/>
        </p:nvSpPr>
        <p:spPr>
          <a:xfrm>
            <a:off x="447676" y="5592544"/>
            <a:ext cx="8167686" cy="830997"/>
          </a:xfrm>
          <a:prstGeom prst="rect">
            <a:avLst/>
          </a:prstGeom>
          <a:noFill/>
        </p:spPr>
        <p:txBody>
          <a:bodyPr wrap="square">
            <a:spAutoFit/>
          </a:bodyPr>
          <a:lstStyle/>
          <a:p>
            <a:pPr algn="just"/>
            <a:r>
              <a:rPr lang="cs-CZ" sz="2400" dirty="0"/>
              <a:t>Pozor! Je zde jedna výjimka: </a:t>
            </a:r>
            <a:r>
              <a:rPr lang="cs-CZ" sz="2400" u="sng" dirty="0"/>
              <a:t>kilogram je jednotka základní, nikoli násobná </a:t>
            </a:r>
            <a:r>
              <a:rPr lang="en-US" sz="2400" u="sng" dirty="0"/>
              <a:t>!!!</a:t>
            </a:r>
            <a:endParaRPr lang="cs-CZ" sz="2400" u="sng" dirty="0"/>
          </a:p>
        </p:txBody>
      </p:sp>
      <p:sp>
        <p:nvSpPr>
          <p:cNvPr id="8" name="TextovéPole 7">
            <a:extLst>
              <a:ext uri="{FF2B5EF4-FFF2-40B4-BE49-F238E27FC236}">
                <a16:creationId xmlns:a16="http://schemas.microsoft.com/office/drawing/2014/main" id="{410F921D-0BE7-4B75-8AFF-8A6326EFE0DA}"/>
              </a:ext>
            </a:extLst>
          </p:cNvPr>
          <p:cNvSpPr txBox="1"/>
          <p:nvPr/>
        </p:nvSpPr>
        <p:spPr>
          <a:xfrm>
            <a:off x="528637" y="4144919"/>
            <a:ext cx="8086724" cy="1200329"/>
          </a:xfrm>
          <a:prstGeom prst="rect">
            <a:avLst/>
          </a:prstGeom>
          <a:noFill/>
        </p:spPr>
        <p:txBody>
          <a:bodyPr wrap="square">
            <a:spAutoFit/>
          </a:bodyPr>
          <a:lstStyle/>
          <a:p>
            <a:pPr algn="just"/>
            <a:r>
              <a:rPr lang="cs-CZ" sz="2400" dirty="0"/>
              <a:t>V některých případech je možné též použít předpon </a:t>
            </a:r>
            <a:r>
              <a:rPr lang="cs-CZ" sz="2400" i="1" dirty="0" err="1"/>
              <a:t>centi</a:t>
            </a:r>
            <a:r>
              <a:rPr lang="cs-CZ" sz="2400" dirty="0"/>
              <a:t>- (se značkou c), </a:t>
            </a:r>
            <a:r>
              <a:rPr lang="cs-CZ" sz="2400" i="1" dirty="0"/>
              <a:t>deci</a:t>
            </a:r>
            <a:r>
              <a:rPr lang="cs-CZ" sz="2400" dirty="0"/>
              <a:t>- (d) a </a:t>
            </a:r>
            <a:r>
              <a:rPr lang="cs-CZ" sz="2400" i="1" dirty="0"/>
              <a:t>hekto</a:t>
            </a:r>
            <a:r>
              <a:rPr lang="cs-CZ" sz="2400" dirty="0"/>
              <a:t>- (h) - např. 1 cm = 0,01 m, 1 dm = 0,1 m, 1 hl = 100 l, … </a:t>
            </a:r>
            <a:endParaRPr lang="en-US" sz="2400" dirty="0"/>
          </a:p>
        </p:txBody>
      </p:sp>
    </p:spTree>
    <p:extLst>
      <p:ext uri="{BB962C8B-B14F-4D97-AF65-F5344CB8AC3E}">
        <p14:creationId xmlns:p14="http://schemas.microsoft.com/office/powerpoint/2010/main" val="2956713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See the source image">
            <a:extLst>
              <a:ext uri="{FF2B5EF4-FFF2-40B4-BE49-F238E27FC236}">
                <a16:creationId xmlns:a16="http://schemas.microsoft.com/office/drawing/2014/main" id="{ADCF04F9-8271-41F4-9E3C-592112127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518" y="3431089"/>
            <a:ext cx="7570964" cy="311893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B53925F5-9EE0-4ACC-B72B-F97F250AA25F}"/>
              </a:ext>
            </a:extLst>
          </p:cNvPr>
          <p:cNvSpPr txBox="1"/>
          <p:nvPr/>
        </p:nvSpPr>
        <p:spPr>
          <a:xfrm>
            <a:off x="203596" y="307976"/>
            <a:ext cx="8736807" cy="2800767"/>
          </a:xfrm>
          <a:prstGeom prst="rect">
            <a:avLst/>
          </a:prstGeom>
          <a:noFill/>
        </p:spPr>
        <p:txBody>
          <a:bodyPr wrap="square">
            <a:spAutoFit/>
          </a:bodyPr>
          <a:lstStyle/>
          <a:p>
            <a:r>
              <a:rPr lang="cs-CZ" sz="2400" b="1" dirty="0"/>
              <a:t>Vedlejší jednotky </a:t>
            </a:r>
            <a:endParaRPr lang="en-US" sz="2400" b="1" dirty="0"/>
          </a:p>
          <a:p>
            <a:endParaRPr lang="en-US" sz="800" dirty="0"/>
          </a:p>
          <a:p>
            <a:endParaRPr lang="cs-CZ" sz="800" dirty="0"/>
          </a:p>
          <a:p>
            <a:pPr algn="just"/>
            <a:r>
              <a:rPr lang="cs-CZ" sz="2400" dirty="0"/>
              <a:t>jejich používání je příslušnou normou dovoleno, i když do jednotek soustavy SI nepatří. Povolení bylo uděleno na základě praktických důvodů. Jedná se např. o tyto jednotky: </a:t>
            </a:r>
          </a:p>
          <a:p>
            <a:endParaRPr lang="cs-CZ" sz="800" dirty="0"/>
          </a:p>
          <a:p>
            <a:r>
              <a:rPr lang="cs-CZ" sz="2400" dirty="0"/>
              <a:t>             minuta (min), hodina (h), litr (l), tuna (t), … </a:t>
            </a:r>
          </a:p>
          <a:p>
            <a:endParaRPr lang="en-US" sz="800" dirty="0"/>
          </a:p>
          <a:p>
            <a:pPr algn="just"/>
            <a:r>
              <a:rPr lang="cs-CZ" sz="2400" dirty="0"/>
              <a:t>Při výpočtech je ale převádíme na jednotky soustavy SI. </a:t>
            </a:r>
          </a:p>
        </p:txBody>
      </p:sp>
    </p:spTree>
    <p:extLst>
      <p:ext uri="{BB962C8B-B14F-4D97-AF65-F5344CB8AC3E}">
        <p14:creationId xmlns:p14="http://schemas.microsoft.com/office/powerpoint/2010/main" val="3912468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a:extLst>
              <a:ext uri="{FF2B5EF4-FFF2-40B4-BE49-F238E27FC236}">
                <a16:creationId xmlns:a16="http://schemas.microsoft.com/office/drawing/2014/main" id="{F4866DEB-953A-41AD-89E2-670928DD0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504" y="942975"/>
            <a:ext cx="6296441" cy="42195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ovéPole 1">
            <a:extLst>
              <a:ext uri="{FF2B5EF4-FFF2-40B4-BE49-F238E27FC236}">
                <a16:creationId xmlns:a16="http://schemas.microsoft.com/office/drawing/2014/main" id="{E4530599-4668-48C9-B51B-48BEA75223C4}"/>
              </a:ext>
            </a:extLst>
          </p:cNvPr>
          <p:cNvSpPr txBox="1"/>
          <p:nvPr/>
        </p:nvSpPr>
        <p:spPr>
          <a:xfrm>
            <a:off x="3219447" y="295275"/>
            <a:ext cx="2876557" cy="523220"/>
          </a:xfrm>
          <a:prstGeom prst="rect">
            <a:avLst/>
          </a:prstGeom>
          <a:noFill/>
        </p:spPr>
        <p:txBody>
          <a:bodyPr wrap="none" rtlCol="0">
            <a:spAutoFit/>
          </a:bodyPr>
          <a:lstStyle/>
          <a:p>
            <a:r>
              <a:rPr lang="cs-CZ" sz="2800" b="1" dirty="0"/>
              <a:t>Násobky jednotek</a:t>
            </a:r>
          </a:p>
        </p:txBody>
      </p:sp>
      <p:sp>
        <p:nvSpPr>
          <p:cNvPr id="5" name="TextovéPole 4">
            <a:extLst>
              <a:ext uri="{FF2B5EF4-FFF2-40B4-BE49-F238E27FC236}">
                <a16:creationId xmlns:a16="http://schemas.microsoft.com/office/drawing/2014/main" id="{9711EB32-F4BE-4F02-96BB-17DA9FADBB5D}"/>
              </a:ext>
            </a:extLst>
          </p:cNvPr>
          <p:cNvSpPr txBox="1"/>
          <p:nvPr/>
        </p:nvSpPr>
        <p:spPr>
          <a:xfrm>
            <a:off x="3119643" y="5730359"/>
            <a:ext cx="2681082" cy="369332"/>
          </a:xfrm>
          <a:prstGeom prst="rect">
            <a:avLst/>
          </a:prstGeom>
          <a:noFill/>
        </p:spPr>
        <p:txBody>
          <a:bodyPr wrap="square">
            <a:spAutoFit/>
          </a:bodyPr>
          <a:lstStyle/>
          <a:p>
            <a:r>
              <a:rPr lang="cs-CZ" dirty="0">
                <a:hlinkClick r:id="rId4"/>
              </a:rPr>
              <a:t>https://www.jednotky.cz/</a:t>
            </a:r>
            <a:endParaRPr lang="cs-CZ"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FE71F15-FDA4-456F-989D-458948A9F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020" y="452206"/>
            <a:ext cx="5446430" cy="595358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F0EC09C3-9B93-4A28-8BA7-D3779D64F245}"/>
              </a:ext>
            </a:extLst>
          </p:cNvPr>
          <p:cNvSpPr txBox="1"/>
          <p:nvPr/>
        </p:nvSpPr>
        <p:spPr>
          <a:xfrm>
            <a:off x="295276" y="704850"/>
            <a:ext cx="2076450" cy="954107"/>
          </a:xfrm>
          <a:prstGeom prst="rect">
            <a:avLst/>
          </a:prstGeom>
          <a:noFill/>
        </p:spPr>
        <p:txBody>
          <a:bodyPr wrap="square" rtlCol="0">
            <a:spAutoFit/>
          </a:bodyPr>
          <a:lstStyle/>
          <a:p>
            <a:pPr algn="ctr"/>
            <a:r>
              <a:rPr lang="cs-CZ" sz="2800" b="1" dirty="0"/>
              <a:t>Převod jednotek</a:t>
            </a:r>
          </a:p>
        </p:txBody>
      </p:sp>
      <p:pic>
        <p:nvPicPr>
          <p:cNvPr id="1028" name="Picture 4" descr="See the source image">
            <a:extLst>
              <a:ext uri="{FF2B5EF4-FFF2-40B4-BE49-F238E27FC236}">
                <a16:creationId xmlns:a16="http://schemas.microsoft.com/office/drawing/2014/main" id="{614B295D-9B11-4C34-97AE-9C23B9EF8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2981324"/>
            <a:ext cx="2990850" cy="1575181"/>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31EC2D93-5640-4FCA-B9DB-11810F6E5C47}"/>
              </a:ext>
            </a:extLst>
          </p:cNvPr>
          <p:cNvSpPr txBox="1"/>
          <p:nvPr/>
        </p:nvSpPr>
        <p:spPr>
          <a:xfrm>
            <a:off x="142698" y="2611993"/>
            <a:ext cx="1205908" cy="307777"/>
          </a:xfrm>
          <a:prstGeom prst="rect">
            <a:avLst/>
          </a:prstGeom>
          <a:noFill/>
        </p:spPr>
        <p:txBody>
          <a:bodyPr wrap="none" rtlCol="0">
            <a:spAutoFit/>
          </a:bodyPr>
          <a:lstStyle/>
          <a:p>
            <a:r>
              <a:rPr lang="cs-CZ" sz="1400" dirty="0"/>
              <a:t>jednotky času</a:t>
            </a:r>
          </a:p>
        </p:txBody>
      </p:sp>
    </p:spTree>
    <p:extLst>
      <p:ext uri="{BB962C8B-B14F-4D97-AF65-F5344CB8AC3E}">
        <p14:creationId xmlns:p14="http://schemas.microsoft.com/office/powerpoint/2010/main" val="2341032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Right Tool for the Job. Tool Use in Foraging | by Derek de Witt |  Nature Stories | Medium">
            <a:extLst>
              <a:ext uri="{FF2B5EF4-FFF2-40B4-BE49-F238E27FC236}">
                <a16:creationId xmlns:a16="http://schemas.microsoft.com/office/drawing/2014/main" id="{F684149D-CB91-4175-A689-0FD54C654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545" y="4201671"/>
            <a:ext cx="3178463" cy="25427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impanzee - Intelligence | Britannica">
            <a:extLst>
              <a:ext uri="{FF2B5EF4-FFF2-40B4-BE49-F238E27FC236}">
                <a16:creationId xmlns:a16="http://schemas.microsoft.com/office/drawing/2014/main" id="{EE1A3D31-FAFB-477A-B619-0AF12FE4E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64" y="4201671"/>
            <a:ext cx="3528392" cy="2542770"/>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2D307E56-B107-4A75-9CCA-06EDEE474DB8}"/>
              </a:ext>
            </a:extLst>
          </p:cNvPr>
          <p:cNvSpPr txBox="1"/>
          <p:nvPr/>
        </p:nvSpPr>
        <p:spPr>
          <a:xfrm>
            <a:off x="179512" y="534616"/>
            <a:ext cx="8784976" cy="3416320"/>
          </a:xfrm>
          <a:prstGeom prst="rect">
            <a:avLst/>
          </a:prstGeom>
          <a:noFill/>
        </p:spPr>
        <p:txBody>
          <a:bodyPr wrap="square">
            <a:spAutoFit/>
          </a:bodyPr>
          <a:lstStyle/>
          <a:p>
            <a:pPr algn="just"/>
            <a:r>
              <a:rPr lang="cs-CZ" sz="2000" b="0" i="0" dirty="0">
                <a:solidFill>
                  <a:srgbClr val="333333"/>
                </a:solidFill>
                <a:effectLst/>
                <a:latin typeface="+mn-lt"/>
              </a:rPr>
              <a:t>Člověk se rozhoduje na základě </a:t>
            </a:r>
            <a:r>
              <a:rPr lang="cs-CZ" sz="2000" b="1" i="0" dirty="0">
                <a:solidFill>
                  <a:srgbClr val="333333"/>
                </a:solidFill>
                <a:effectLst/>
                <a:latin typeface="+mn-lt"/>
              </a:rPr>
              <a:t>dvou druhů myšlení</a:t>
            </a:r>
            <a:r>
              <a:rPr lang="cs-CZ" sz="2000" b="0" i="0" dirty="0">
                <a:solidFill>
                  <a:srgbClr val="333333"/>
                </a:solidFill>
                <a:effectLst/>
                <a:latin typeface="+mn-lt"/>
              </a:rPr>
              <a:t>: </a:t>
            </a:r>
          </a:p>
          <a:p>
            <a:pPr algn="just"/>
            <a:endParaRPr lang="cs-CZ" sz="800" b="0" i="0" dirty="0">
              <a:solidFill>
                <a:srgbClr val="333333"/>
              </a:solidFill>
              <a:effectLst/>
              <a:latin typeface="+mn-lt"/>
            </a:endParaRPr>
          </a:p>
          <a:p>
            <a:pPr algn="just"/>
            <a:r>
              <a:rPr lang="cs-CZ" sz="2000" b="0" i="0" dirty="0">
                <a:solidFill>
                  <a:srgbClr val="333333"/>
                </a:solidFill>
                <a:effectLst/>
                <a:latin typeface="+mn-lt"/>
              </a:rPr>
              <a:t>1) </a:t>
            </a:r>
            <a:r>
              <a:rPr lang="cs-CZ" sz="2000" b="1" i="0" dirty="0">
                <a:solidFill>
                  <a:srgbClr val="333333"/>
                </a:solidFill>
                <a:effectLst/>
                <a:latin typeface="+mn-lt"/>
              </a:rPr>
              <a:t>Intuitivní</a:t>
            </a:r>
            <a:r>
              <a:rPr lang="cs-CZ" sz="2000" b="0" i="0" dirty="0">
                <a:solidFill>
                  <a:srgbClr val="333333"/>
                </a:solidFill>
                <a:effectLst/>
                <a:latin typeface="+mn-lt"/>
              </a:rPr>
              <a:t> (tzv. </a:t>
            </a:r>
            <a:r>
              <a:rPr lang="cs-CZ" sz="2000" b="0" i="1" dirty="0">
                <a:solidFill>
                  <a:srgbClr val="333333"/>
                </a:solidFill>
                <a:effectLst/>
                <a:latin typeface="+mn-lt"/>
              </a:rPr>
              <a:t>rychlé</a:t>
            </a:r>
            <a:r>
              <a:rPr lang="cs-CZ" sz="2000" b="0" i="0" dirty="0">
                <a:solidFill>
                  <a:srgbClr val="333333"/>
                </a:solidFill>
                <a:effectLst/>
                <a:latin typeface="+mn-lt"/>
              </a:rPr>
              <a:t>) – je velmi rychlé, málo náročné na energii. Je evolučně velmi staré. Hlavním úkolem je ochránit nás před nebezpečím a umožnit nám přežít. Používáme ho především v kritických situacích, když si vytváříme první dojem o neznámém člověku</a:t>
            </a:r>
            <a:r>
              <a:rPr lang="en-US" sz="2000" b="0" i="0" dirty="0">
                <a:solidFill>
                  <a:srgbClr val="333333"/>
                </a:solidFill>
                <a:effectLst/>
                <a:latin typeface="+mn-lt"/>
              </a:rPr>
              <a:t>,</a:t>
            </a:r>
            <a:r>
              <a:rPr lang="cs-CZ" sz="2000" b="0" i="0" dirty="0">
                <a:solidFill>
                  <a:srgbClr val="333333"/>
                </a:solidFill>
                <a:effectLst/>
                <a:latin typeface="+mn-lt"/>
              </a:rPr>
              <a:t> apod. </a:t>
            </a:r>
          </a:p>
          <a:p>
            <a:pPr algn="just"/>
            <a:endParaRPr lang="cs-CZ" sz="800" b="0" i="0" dirty="0">
              <a:solidFill>
                <a:srgbClr val="333333"/>
              </a:solidFill>
              <a:effectLst/>
              <a:latin typeface="+mn-lt"/>
            </a:endParaRPr>
          </a:p>
          <a:p>
            <a:pPr algn="just"/>
            <a:r>
              <a:rPr lang="cs-CZ" sz="2000" b="0" i="0" dirty="0">
                <a:solidFill>
                  <a:srgbClr val="333333"/>
                </a:solidFill>
                <a:effectLst/>
                <a:latin typeface="+mn-lt"/>
              </a:rPr>
              <a:t>2</a:t>
            </a:r>
            <a:r>
              <a:rPr lang="cs-CZ" sz="2000" b="0" i="0" dirty="0">
                <a:solidFill>
                  <a:srgbClr val="333333"/>
                </a:solidFill>
                <a:effectLst/>
              </a:rPr>
              <a:t>) </a:t>
            </a:r>
            <a:r>
              <a:rPr lang="cs-CZ" sz="2000" b="1" i="0" dirty="0">
                <a:solidFill>
                  <a:srgbClr val="333333"/>
                </a:solidFill>
                <a:effectLst/>
              </a:rPr>
              <a:t>Záměrné</a:t>
            </a:r>
            <a:r>
              <a:rPr lang="cs-CZ" sz="2000" b="0" i="0" dirty="0">
                <a:solidFill>
                  <a:srgbClr val="333333"/>
                </a:solidFill>
                <a:effectLst/>
              </a:rPr>
              <a:t> (logické/kognitivní, tzv. </a:t>
            </a:r>
            <a:r>
              <a:rPr lang="cs-CZ" sz="2000" b="0" i="1" dirty="0">
                <a:solidFill>
                  <a:srgbClr val="333333"/>
                </a:solidFill>
                <a:effectLst/>
              </a:rPr>
              <a:t>pomalé</a:t>
            </a:r>
            <a:r>
              <a:rPr lang="cs-CZ" sz="2000" b="0" i="0" dirty="0">
                <a:solidFill>
                  <a:srgbClr val="333333"/>
                </a:solidFill>
                <a:effectLst/>
              </a:rPr>
              <a:t>) - je značně energeticky náročné a evolučně velmi mladé, vyskytuje se pouze u vyšších primátů (člověk, šimpanz) a krkavcovitých ptáků (vrány). Lidé mívají sklon se kognitivnímu myšlení (mnohdy podvědomě) vyhýbat a raději důvěřují své intuici. Pokud však máme činit dlouhodobě správná rozhodnutí, bez pomalého myšlení se neobejdeme</a:t>
            </a:r>
          </a:p>
        </p:txBody>
      </p:sp>
      <p:sp>
        <p:nvSpPr>
          <p:cNvPr id="2" name="TextovéPole 1">
            <a:extLst>
              <a:ext uri="{FF2B5EF4-FFF2-40B4-BE49-F238E27FC236}">
                <a16:creationId xmlns:a16="http://schemas.microsoft.com/office/drawing/2014/main" id="{015A8E99-7FD6-4BFD-9194-8B7B56F1BFC8}"/>
              </a:ext>
            </a:extLst>
          </p:cNvPr>
          <p:cNvSpPr txBox="1"/>
          <p:nvPr/>
        </p:nvSpPr>
        <p:spPr>
          <a:xfrm>
            <a:off x="179512" y="129992"/>
            <a:ext cx="6963316" cy="461665"/>
          </a:xfrm>
          <a:prstGeom prst="rect">
            <a:avLst/>
          </a:prstGeom>
          <a:noFill/>
        </p:spPr>
        <p:txBody>
          <a:bodyPr wrap="none" rtlCol="0">
            <a:spAutoFit/>
          </a:bodyPr>
          <a:lstStyle/>
          <a:p>
            <a:r>
              <a:rPr lang="en-US" sz="2400" b="1" dirty="0"/>
              <a:t>Du</a:t>
            </a:r>
            <a:r>
              <a:rPr lang="cs-CZ" sz="2400" b="1" dirty="0"/>
              <a:t>á</a:t>
            </a:r>
            <a:r>
              <a:rPr lang="en-US" sz="2400" b="1" dirty="0"/>
              <a:t>ln</a:t>
            </a:r>
            <a:r>
              <a:rPr lang="cs-CZ" sz="2400" b="1" dirty="0"/>
              <a:t>í systém myšlení</a:t>
            </a:r>
            <a:r>
              <a:rPr lang="en-US" sz="2400" b="1" dirty="0"/>
              <a:t> </a:t>
            </a:r>
            <a:r>
              <a:rPr lang="en-US" sz="2000" dirty="0"/>
              <a:t>(</a:t>
            </a:r>
            <a:r>
              <a:rPr lang="en-US" sz="2000" dirty="0" err="1"/>
              <a:t>podle</a:t>
            </a:r>
            <a:r>
              <a:rPr lang="en-US" sz="2000" dirty="0"/>
              <a:t> </a:t>
            </a:r>
            <a:r>
              <a:rPr lang="cs-CZ" sz="2000" dirty="0"/>
              <a:t>A. </a:t>
            </a:r>
            <a:r>
              <a:rPr lang="en-US" sz="2000" dirty="0" err="1"/>
              <a:t>Tverskyho</a:t>
            </a:r>
            <a:r>
              <a:rPr lang="en-US" sz="2000" dirty="0"/>
              <a:t> a </a:t>
            </a:r>
            <a:r>
              <a:rPr lang="cs-CZ" sz="2000" dirty="0"/>
              <a:t>D. </a:t>
            </a:r>
            <a:r>
              <a:rPr lang="en-US" sz="2000" dirty="0" err="1"/>
              <a:t>Kahnemana</a:t>
            </a:r>
            <a:r>
              <a:rPr lang="en-US" sz="2000" dirty="0"/>
              <a:t>)</a:t>
            </a:r>
            <a:endParaRPr lang="cs-CZ" sz="2000" dirty="0"/>
          </a:p>
        </p:txBody>
      </p:sp>
    </p:spTree>
    <p:extLst>
      <p:ext uri="{BB962C8B-B14F-4D97-AF65-F5344CB8AC3E}">
        <p14:creationId xmlns:p14="http://schemas.microsoft.com/office/powerpoint/2010/main" val="1015411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EBAB8B8-1314-4227-81A3-7845C21612DE}"/>
              </a:ext>
            </a:extLst>
          </p:cNvPr>
          <p:cNvSpPr txBox="1"/>
          <p:nvPr/>
        </p:nvSpPr>
        <p:spPr>
          <a:xfrm>
            <a:off x="561975" y="320457"/>
            <a:ext cx="2656176" cy="1631216"/>
          </a:xfrm>
          <a:prstGeom prst="rect">
            <a:avLst/>
          </a:prstGeom>
          <a:noFill/>
        </p:spPr>
        <p:txBody>
          <a:bodyPr wrap="none" rtlCol="0">
            <a:spAutoFit/>
          </a:bodyPr>
          <a:lstStyle/>
          <a:p>
            <a:r>
              <a:rPr lang="cs-CZ" sz="2000" dirty="0"/>
              <a:t>Převeďte na jednotky SI</a:t>
            </a:r>
          </a:p>
          <a:p>
            <a:pPr marL="514350" indent="-514350">
              <a:buAutoNum type="alphaLcParenR"/>
            </a:pPr>
            <a:r>
              <a:rPr lang="cs-CZ" sz="2000" dirty="0"/>
              <a:t>750 mm</a:t>
            </a:r>
            <a:r>
              <a:rPr lang="cs-CZ" sz="2000" baseline="30000" dirty="0"/>
              <a:t>2</a:t>
            </a:r>
          </a:p>
          <a:p>
            <a:pPr marL="514350" indent="-514350">
              <a:buAutoNum type="alphaLcParenR"/>
            </a:pPr>
            <a:r>
              <a:rPr lang="en-US" sz="2000" dirty="0"/>
              <a:t>0,35 cm</a:t>
            </a:r>
            <a:r>
              <a:rPr lang="en-US" sz="2000" baseline="30000" dirty="0"/>
              <a:t>2</a:t>
            </a:r>
          </a:p>
          <a:p>
            <a:pPr marL="514350" indent="-514350">
              <a:buAutoNum type="alphaLcParenR"/>
            </a:pPr>
            <a:r>
              <a:rPr lang="en-US" sz="2000" dirty="0"/>
              <a:t>3.10</a:t>
            </a:r>
            <a:r>
              <a:rPr lang="en-US" sz="2000" baseline="30000" dirty="0"/>
              <a:t>2</a:t>
            </a:r>
            <a:r>
              <a:rPr lang="en-US" sz="2000" dirty="0"/>
              <a:t> dm</a:t>
            </a:r>
            <a:r>
              <a:rPr lang="en-US" sz="2000" baseline="30000" dirty="0"/>
              <a:t>2</a:t>
            </a:r>
          </a:p>
          <a:p>
            <a:pPr marL="514350" indent="-514350">
              <a:buAutoNum type="alphaLcParenR"/>
            </a:pPr>
            <a:r>
              <a:rPr lang="en-US" sz="2000" dirty="0"/>
              <a:t>0,6 km</a:t>
            </a:r>
            <a:r>
              <a:rPr lang="en-US" sz="2000" baseline="30000" dirty="0"/>
              <a:t>2</a:t>
            </a:r>
            <a:endParaRPr lang="cs-CZ" sz="2000" baseline="30000" dirty="0"/>
          </a:p>
        </p:txBody>
      </p:sp>
      <p:sp>
        <p:nvSpPr>
          <p:cNvPr id="4" name="TextovéPole 3">
            <a:extLst>
              <a:ext uri="{FF2B5EF4-FFF2-40B4-BE49-F238E27FC236}">
                <a16:creationId xmlns:a16="http://schemas.microsoft.com/office/drawing/2014/main" id="{ED727234-99AC-4135-B76B-F8C89C0EBF4D}"/>
              </a:ext>
            </a:extLst>
          </p:cNvPr>
          <p:cNvSpPr txBox="1"/>
          <p:nvPr/>
        </p:nvSpPr>
        <p:spPr>
          <a:xfrm>
            <a:off x="4791075" y="320457"/>
            <a:ext cx="2838450" cy="1631216"/>
          </a:xfrm>
          <a:prstGeom prst="rect">
            <a:avLst/>
          </a:prstGeom>
          <a:noFill/>
        </p:spPr>
        <p:txBody>
          <a:bodyPr wrap="square">
            <a:spAutoFit/>
          </a:bodyPr>
          <a:lstStyle/>
          <a:p>
            <a:r>
              <a:rPr lang="cs-CZ" sz="2000" dirty="0"/>
              <a:t>Převeďte na jednotky SI</a:t>
            </a:r>
          </a:p>
          <a:p>
            <a:pPr marL="514350" indent="-514350">
              <a:buAutoNum type="alphaLcParenR"/>
            </a:pPr>
            <a:r>
              <a:rPr lang="en-US" sz="2000" dirty="0"/>
              <a:t>3</a:t>
            </a:r>
            <a:r>
              <a:rPr lang="cs-CZ" sz="2000" dirty="0"/>
              <a:t>70 mm</a:t>
            </a:r>
            <a:r>
              <a:rPr lang="en-US" sz="2000" baseline="30000" dirty="0"/>
              <a:t>3</a:t>
            </a:r>
            <a:endParaRPr lang="cs-CZ" sz="2000" baseline="30000" dirty="0"/>
          </a:p>
          <a:p>
            <a:pPr marL="514350" indent="-514350">
              <a:buAutoNum type="alphaLcParenR"/>
            </a:pPr>
            <a:r>
              <a:rPr lang="en-US" sz="2000" dirty="0"/>
              <a:t>0,95 cm</a:t>
            </a:r>
            <a:r>
              <a:rPr lang="en-US" sz="2000" baseline="30000" dirty="0"/>
              <a:t>3</a:t>
            </a:r>
          </a:p>
          <a:p>
            <a:pPr marL="514350" indent="-514350">
              <a:buAutoNum type="alphaLcParenR"/>
            </a:pPr>
            <a:r>
              <a:rPr lang="en-US" sz="2000" dirty="0"/>
              <a:t>6.10</a:t>
            </a:r>
            <a:r>
              <a:rPr lang="en-US" sz="2000" baseline="30000" dirty="0"/>
              <a:t>2</a:t>
            </a:r>
            <a:r>
              <a:rPr lang="en-US" sz="2000" dirty="0"/>
              <a:t> dm</a:t>
            </a:r>
            <a:r>
              <a:rPr lang="en-US" sz="2000" baseline="30000" dirty="0"/>
              <a:t>3</a:t>
            </a:r>
          </a:p>
          <a:p>
            <a:pPr marL="514350" indent="-514350">
              <a:buAutoNum type="alphaLcParenR"/>
            </a:pPr>
            <a:r>
              <a:rPr lang="en-US" sz="2000" dirty="0"/>
              <a:t>0,8 km</a:t>
            </a:r>
            <a:r>
              <a:rPr lang="en-US" sz="2000" baseline="30000" dirty="0"/>
              <a:t>3</a:t>
            </a:r>
            <a:endParaRPr lang="cs-CZ" sz="2000" baseline="30000" dirty="0"/>
          </a:p>
        </p:txBody>
      </p:sp>
      <p:sp>
        <p:nvSpPr>
          <p:cNvPr id="3" name="TextovéPole 2">
            <a:extLst>
              <a:ext uri="{FF2B5EF4-FFF2-40B4-BE49-F238E27FC236}">
                <a16:creationId xmlns:a16="http://schemas.microsoft.com/office/drawing/2014/main" id="{D68B5796-2600-4F7B-9A48-4EEB86C58973}"/>
              </a:ext>
            </a:extLst>
          </p:cNvPr>
          <p:cNvSpPr txBox="1"/>
          <p:nvPr/>
        </p:nvSpPr>
        <p:spPr>
          <a:xfrm>
            <a:off x="5381625" y="4171950"/>
            <a:ext cx="3133725" cy="1938992"/>
          </a:xfrm>
          <a:prstGeom prst="rect">
            <a:avLst/>
          </a:prstGeom>
          <a:noFill/>
        </p:spPr>
        <p:txBody>
          <a:bodyPr wrap="square">
            <a:spAutoFit/>
          </a:bodyPr>
          <a:lstStyle/>
          <a:p>
            <a:r>
              <a:rPr lang="cs-CZ" sz="2000" dirty="0"/>
              <a:t>Jedna tuna je ekvivalentem</a:t>
            </a:r>
          </a:p>
          <a:p>
            <a:pPr marL="514350" indent="-514350">
              <a:buAutoNum type="alphaLcParenR"/>
            </a:pPr>
            <a:r>
              <a:rPr lang="cs-CZ" sz="2000" dirty="0"/>
              <a:t>100 kg</a:t>
            </a:r>
          </a:p>
          <a:p>
            <a:pPr marL="514350" indent="-514350">
              <a:buAutoNum type="alphaLcParenR"/>
            </a:pPr>
            <a:r>
              <a:rPr lang="cs-CZ" sz="2000" dirty="0"/>
              <a:t>10</a:t>
            </a:r>
            <a:r>
              <a:rPr lang="cs-CZ" sz="2000" baseline="30000" dirty="0"/>
              <a:t>9</a:t>
            </a:r>
            <a:r>
              <a:rPr lang="cs-CZ" sz="2000" dirty="0"/>
              <a:t> µg</a:t>
            </a:r>
          </a:p>
          <a:p>
            <a:pPr marL="514350" indent="-514350">
              <a:buFontTx/>
              <a:buAutoNum type="alphaLcParenR"/>
            </a:pPr>
            <a:r>
              <a:rPr lang="cs-CZ" sz="2000" dirty="0"/>
              <a:t>10</a:t>
            </a:r>
            <a:r>
              <a:rPr lang="cs-CZ" sz="2000" baseline="30000" dirty="0"/>
              <a:t>9</a:t>
            </a:r>
            <a:r>
              <a:rPr lang="cs-CZ" sz="2000" dirty="0"/>
              <a:t> </a:t>
            </a:r>
            <a:r>
              <a:rPr lang="cs-CZ" sz="2000" dirty="0" err="1"/>
              <a:t>ng</a:t>
            </a:r>
            <a:endParaRPr lang="cs-CZ" sz="2000" dirty="0"/>
          </a:p>
          <a:p>
            <a:pPr marL="514350" indent="-514350">
              <a:buFontTx/>
              <a:buAutoNum type="alphaLcParenR"/>
            </a:pPr>
            <a:r>
              <a:rPr lang="cs-CZ" sz="2000" dirty="0"/>
              <a:t>10</a:t>
            </a:r>
            <a:r>
              <a:rPr lang="cs-CZ" sz="2000" baseline="30000" dirty="0"/>
              <a:t>12</a:t>
            </a:r>
            <a:r>
              <a:rPr lang="cs-CZ" sz="2000" dirty="0"/>
              <a:t> </a:t>
            </a:r>
            <a:r>
              <a:rPr lang="cs-CZ" sz="2000" dirty="0" err="1"/>
              <a:t>pg</a:t>
            </a:r>
            <a:endParaRPr lang="cs-CZ" sz="2000" dirty="0"/>
          </a:p>
          <a:p>
            <a:pPr marL="514350" indent="-514350">
              <a:buFontTx/>
              <a:buAutoNum type="alphaLcParenR"/>
            </a:pPr>
            <a:r>
              <a:rPr lang="cs-CZ" sz="2000" dirty="0"/>
              <a:t>10</a:t>
            </a:r>
            <a:r>
              <a:rPr lang="cs-CZ" sz="2000" baseline="30000" dirty="0"/>
              <a:t>12</a:t>
            </a:r>
            <a:r>
              <a:rPr lang="cs-CZ" sz="2000" dirty="0"/>
              <a:t> </a:t>
            </a:r>
            <a:r>
              <a:rPr lang="cs-CZ" sz="2000" dirty="0" err="1"/>
              <a:t>ng</a:t>
            </a:r>
            <a:endParaRPr lang="cs-CZ" sz="2000" dirty="0"/>
          </a:p>
        </p:txBody>
      </p:sp>
      <p:sp>
        <p:nvSpPr>
          <p:cNvPr id="7" name="TextovéPole 6">
            <a:extLst>
              <a:ext uri="{FF2B5EF4-FFF2-40B4-BE49-F238E27FC236}">
                <a16:creationId xmlns:a16="http://schemas.microsoft.com/office/drawing/2014/main" id="{612A35F9-A68E-403B-AB01-90B96A014549}"/>
              </a:ext>
            </a:extLst>
          </p:cNvPr>
          <p:cNvSpPr txBox="1"/>
          <p:nvPr/>
        </p:nvSpPr>
        <p:spPr>
          <a:xfrm>
            <a:off x="561975" y="4347686"/>
            <a:ext cx="2962275" cy="1631216"/>
          </a:xfrm>
          <a:prstGeom prst="rect">
            <a:avLst/>
          </a:prstGeom>
          <a:noFill/>
        </p:spPr>
        <p:txBody>
          <a:bodyPr wrap="square">
            <a:spAutoFit/>
          </a:bodyPr>
          <a:lstStyle/>
          <a:p>
            <a:r>
              <a:rPr lang="cs-CZ" sz="2000" dirty="0"/>
              <a:t>Převeďte na jednotky SI</a:t>
            </a:r>
          </a:p>
          <a:p>
            <a:pPr marL="514350" indent="-514350">
              <a:buAutoNum type="alphaLcParenR"/>
            </a:pPr>
            <a:r>
              <a:rPr lang="en-US" sz="2000" dirty="0"/>
              <a:t>0,5</a:t>
            </a:r>
            <a:r>
              <a:rPr lang="cs-CZ" sz="2000" dirty="0"/>
              <a:t> mm</a:t>
            </a:r>
            <a:r>
              <a:rPr lang="en-US" sz="2000" baseline="30000" dirty="0"/>
              <a:t>2</a:t>
            </a:r>
            <a:endParaRPr lang="cs-CZ" sz="2000" baseline="30000" dirty="0"/>
          </a:p>
          <a:p>
            <a:pPr marL="514350" indent="-514350">
              <a:buAutoNum type="alphaLcParenR"/>
            </a:pPr>
            <a:r>
              <a:rPr lang="en-US" sz="2000" dirty="0"/>
              <a:t>7 dm</a:t>
            </a:r>
            <a:r>
              <a:rPr lang="en-US" sz="2000" baseline="30000" dirty="0"/>
              <a:t>3</a:t>
            </a:r>
          </a:p>
          <a:p>
            <a:pPr marL="514350" indent="-514350">
              <a:buAutoNum type="alphaLcParenR"/>
            </a:pPr>
            <a:r>
              <a:rPr lang="en-US" sz="2000" dirty="0"/>
              <a:t>12 nm</a:t>
            </a:r>
            <a:endParaRPr lang="en-US" sz="2000" baseline="30000" dirty="0"/>
          </a:p>
          <a:p>
            <a:pPr marL="514350" indent="-514350">
              <a:buAutoNum type="alphaLcParenR"/>
            </a:pPr>
            <a:r>
              <a:rPr lang="en-US" sz="2000" dirty="0"/>
              <a:t>0,5 g.cm</a:t>
            </a:r>
            <a:r>
              <a:rPr lang="en-US" sz="2000" baseline="30000" dirty="0"/>
              <a:t>-3</a:t>
            </a:r>
            <a:endParaRPr lang="cs-CZ" sz="2000" baseline="30000" dirty="0"/>
          </a:p>
        </p:txBody>
      </p:sp>
      <p:sp>
        <p:nvSpPr>
          <p:cNvPr id="9" name="TextovéPole 8">
            <a:extLst>
              <a:ext uri="{FF2B5EF4-FFF2-40B4-BE49-F238E27FC236}">
                <a16:creationId xmlns:a16="http://schemas.microsoft.com/office/drawing/2014/main" id="{61D6B2F3-1009-475C-AAE9-C9A708BC5DC3}"/>
              </a:ext>
            </a:extLst>
          </p:cNvPr>
          <p:cNvSpPr txBox="1"/>
          <p:nvPr/>
        </p:nvSpPr>
        <p:spPr>
          <a:xfrm>
            <a:off x="561975" y="2299811"/>
            <a:ext cx="3505200" cy="1631216"/>
          </a:xfrm>
          <a:prstGeom prst="rect">
            <a:avLst/>
          </a:prstGeom>
          <a:noFill/>
        </p:spPr>
        <p:txBody>
          <a:bodyPr wrap="square">
            <a:spAutoFit/>
          </a:bodyPr>
          <a:lstStyle/>
          <a:p>
            <a:r>
              <a:rPr lang="cs-CZ" sz="2000" dirty="0"/>
              <a:t>Převeďte na </a:t>
            </a:r>
            <a:r>
              <a:rPr lang="en-US" sz="2000" dirty="0"/>
              <a:t>m.s</a:t>
            </a:r>
            <a:r>
              <a:rPr lang="en-US" sz="2000" baseline="30000" dirty="0"/>
              <a:t>-1</a:t>
            </a:r>
            <a:endParaRPr lang="cs-CZ" sz="2000" baseline="30000" dirty="0"/>
          </a:p>
          <a:p>
            <a:pPr marL="514350" indent="-514350">
              <a:buAutoNum type="alphaLcParenR"/>
            </a:pPr>
            <a:r>
              <a:rPr lang="cs-CZ" sz="2000" dirty="0"/>
              <a:t>100 kg</a:t>
            </a:r>
          </a:p>
          <a:p>
            <a:pPr marL="514350" indent="-514350">
              <a:buAutoNum type="alphaLcParenR"/>
            </a:pPr>
            <a:r>
              <a:rPr lang="cs-CZ" sz="2000" dirty="0"/>
              <a:t>10</a:t>
            </a:r>
            <a:r>
              <a:rPr lang="cs-CZ" sz="2000" baseline="30000" dirty="0"/>
              <a:t>9</a:t>
            </a:r>
            <a:r>
              <a:rPr lang="cs-CZ" sz="2000" dirty="0"/>
              <a:t> µg</a:t>
            </a:r>
          </a:p>
          <a:p>
            <a:pPr marL="514350" indent="-514350">
              <a:buFontTx/>
              <a:buAutoNum type="alphaLcParenR"/>
            </a:pPr>
            <a:r>
              <a:rPr lang="cs-CZ" sz="2000" dirty="0"/>
              <a:t>10</a:t>
            </a:r>
            <a:r>
              <a:rPr lang="cs-CZ" sz="2000" baseline="30000" dirty="0"/>
              <a:t>9</a:t>
            </a:r>
            <a:r>
              <a:rPr lang="cs-CZ" sz="2000" dirty="0"/>
              <a:t> </a:t>
            </a:r>
            <a:r>
              <a:rPr lang="cs-CZ" sz="2000" dirty="0" err="1"/>
              <a:t>ng</a:t>
            </a:r>
            <a:endParaRPr lang="cs-CZ" sz="2000" dirty="0"/>
          </a:p>
          <a:p>
            <a:pPr marL="514350" indent="-514350">
              <a:buFontTx/>
              <a:buAutoNum type="alphaLcParenR"/>
            </a:pPr>
            <a:r>
              <a:rPr lang="cs-CZ" sz="2000" dirty="0"/>
              <a:t>10</a:t>
            </a:r>
            <a:r>
              <a:rPr lang="cs-CZ" sz="2000" baseline="30000" dirty="0"/>
              <a:t>12</a:t>
            </a:r>
            <a:r>
              <a:rPr lang="cs-CZ" sz="2000" dirty="0"/>
              <a:t> </a:t>
            </a:r>
            <a:r>
              <a:rPr lang="cs-CZ" sz="2000" dirty="0" err="1"/>
              <a:t>pg</a:t>
            </a:r>
            <a:endParaRPr lang="cs-CZ" sz="2000" dirty="0"/>
          </a:p>
        </p:txBody>
      </p:sp>
      <p:sp>
        <p:nvSpPr>
          <p:cNvPr id="11" name="TextovéPole 10">
            <a:extLst>
              <a:ext uri="{FF2B5EF4-FFF2-40B4-BE49-F238E27FC236}">
                <a16:creationId xmlns:a16="http://schemas.microsoft.com/office/drawing/2014/main" id="{F7ECB01C-8DB5-487A-99A3-E6A1BBEB2E0C}"/>
              </a:ext>
            </a:extLst>
          </p:cNvPr>
          <p:cNvSpPr txBox="1"/>
          <p:nvPr/>
        </p:nvSpPr>
        <p:spPr>
          <a:xfrm>
            <a:off x="4166787" y="2586841"/>
            <a:ext cx="4348563" cy="1015663"/>
          </a:xfrm>
          <a:prstGeom prst="rect">
            <a:avLst/>
          </a:prstGeom>
          <a:noFill/>
        </p:spPr>
        <p:txBody>
          <a:bodyPr wrap="none" rtlCol="0">
            <a:spAutoFit/>
          </a:bodyPr>
          <a:lstStyle/>
          <a:p>
            <a:r>
              <a:rPr lang="cs-CZ" sz="2000" dirty="0"/>
              <a:t>Která veličina má fyzikální rozměr m.s</a:t>
            </a:r>
            <a:r>
              <a:rPr lang="cs-CZ" sz="2000" baseline="30000" dirty="0"/>
              <a:t>-2</a:t>
            </a:r>
            <a:r>
              <a:rPr lang="cs-CZ" sz="2000" dirty="0"/>
              <a:t>?</a:t>
            </a:r>
          </a:p>
          <a:p>
            <a:endParaRPr lang="cs-CZ" sz="2000" dirty="0"/>
          </a:p>
          <a:p>
            <a:r>
              <a:rPr lang="cs-CZ" sz="2000" dirty="0"/>
              <a:t>Která veličina má fyzikální rozměr s</a:t>
            </a:r>
            <a:r>
              <a:rPr lang="cs-CZ" sz="2000" baseline="30000" dirty="0"/>
              <a:t>-2</a:t>
            </a:r>
            <a:r>
              <a:rPr lang="cs-CZ" sz="2000" dirty="0"/>
              <a:t>?</a:t>
            </a:r>
          </a:p>
        </p:txBody>
      </p:sp>
    </p:spTree>
    <p:extLst>
      <p:ext uri="{BB962C8B-B14F-4D97-AF65-F5344CB8AC3E}">
        <p14:creationId xmlns:p14="http://schemas.microsoft.com/office/powerpoint/2010/main" val="1553639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7EF80E-32CE-4EB8-B57D-4129F9AD035B}"/>
              </a:ext>
            </a:extLst>
          </p:cNvPr>
          <p:cNvSpPr>
            <a:spLocks noGrp="1"/>
          </p:cNvSpPr>
          <p:nvPr>
            <p:ph type="ctrTitle"/>
          </p:nvPr>
        </p:nvSpPr>
        <p:spPr/>
        <p:txBody>
          <a:bodyPr>
            <a:normAutofit/>
          </a:bodyPr>
          <a:lstStyle/>
          <a:p>
            <a:r>
              <a:rPr lang="en-US" sz="4800" b="1" dirty="0" err="1">
                <a:latin typeface="+mn-lt"/>
              </a:rPr>
              <a:t>Kinematika</a:t>
            </a:r>
            <a:endParaRPr lang="cs-CZ" sz="4800" b="1" dirty="0">
              <a:latin typeface="+mn-lt"/>
            </a:endParaRPr>
          </a:p>
        </p:txBody>
      </p:sp>
    </p:spTree>
    <p:extLst>
      <p:ext uri="{BB962C8B-B14F-4D97-AF65-F5344CB8AC3E}">
        <p14:creationId xmlns:p14="http://schemas.microsoft.com/office/powerpoint/2010/main" val="2578926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1A8A43-8740-423D-BE3D-13DBA0371B7E}"/>
              </a:ext>
            </a:extLst>
          </p:cNvPr>
          <p:cNvSpPr>
            <a:spLocks noGrp="1"/>
          </p:cNvSpPr>
          <p:nvPr>
            <p:ph type="title"/>
          </p:nvPr>
        </p:nvSpPr>
        <p:spPr>
          <a:xfrm>
            <a:off x="1733550" y="831851"/>
            <a:ext cx="5105400" cy="1325563"/>
          </a:xfrm>
        </p:spPr>
        <p:txBody>
          <a:bodyPr>
            <a:normAutofit/>
          </a:bodyPr>
          <a:lstStyle/>
          <a:p>
            <a:r>
              <a:rPr lang="cs-CZ" sz="3200" b="1" dirty="0"/>
              <a:t>Rovnoměrný přímočarý pohyb</a:t>
            </a:r>
          </a:p>
        </p:txBody>
      </p:sp>
    </p:spTree>
    <p:extLst>
      <p:ext uri="{BB962C8B-B14F-4D97-AF65-F5344CB8AC3E}">
        <p14:creationId xmlns:p14="http://schemas.microsoft.com/office/powerpoint/2010/main" val="3017767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16A90A23-F810-4012-B22F-9C3A4A6F2D9D}"/>
              </a:ext>
            </a:extLst>
          </p:cNvPr>
          <p:cNvSpPr txBox="1"/>
          <p:nvPr/>
        </p:nvSpPr>
        <p:spPr>
          <a:xfrm>
            <a:off x="270991" y="2476499"/>
            <a:ext cx="8429625" cy="1754326"/>
          </a:xfrm>
          <a:prstGeom prst="rect">
            <a:avLst/>
          </a:prstGeom>
          <a:noFill/>
        </p:spPr>
        <p:txBody>
          <a:bodyPr wrap="square" rtlCol="0">
            <a:spAutoFit/>
          </a:bodyPr>
          <a:lstStyle/>
          <a:p>
            <a:r>
              <a:rPr lang="cs-CZ" sz="2000" dirty="0"/>
              <a:t>Chodec ujde za 1 minutu 140 kroků po 0,8 m. Jakou má chodec rychlost (v m.s</a:t>
            </a:r>
            <a:r>
              <a:rPr lang="cs-CZ" sz="2000" baseline="30000" dirty="0"/>
              <a:t>-1</a:t>
            </a:r>
            <a:r>
              <a:rPr lang="cs-CZ" sz="2000" dirty="0"/>
              <a:t>) a kolik kilometrů ujde za hodinu?</a:t>
            </a:r>
          </a:p>
          <a:p>
            <a:endParaRPr lang="cs-CZ" sz="800" dirty="0"/>
          </a:p>
          <a:p>
            <a:r>
              <a:rPr lang="cs-CZ" sz="2000" dirty="0"/>
              <a:t>s = 140 . 0,8 = 112 m</a:t>
            </a:r>
          </a:p>
          <a:p>
            <a:r>
              <a:rPr lang="cs-CZ" sz="2000" dirty="0"/>
              <a:t>t = 60 s</a:t>
            </a:r>
          </a:p>
          <a:p>
            <a:r>
              <a:rPr lang="cs-CZ" sz="2000" dirty="0"/>
              <a:t>v = s / t = 112 / 60 m.s</a:t>
            </a:r>
            <a:r>
              <a:rPr lang="cs-CZ" sz="2000" baseline="30000" dirty="0"/>
              <a:t>-1</a:t>
            </a:r>
            <a:r>
              <a:rPr lang="cs-CZ" sz="2000" dirty="0"/>
              <a:t> = </a:t>
            </a:r>
            <a:r>
              <a:rPr lang="cs-CZ" sz="2000" u="sng" dirty="0"/>
              <a:t>1,87 m.s</a:t>
            </a:r>
            <a:r>
              <a:rPr lang="cs-CZ" sz="2000" u="sng" baseline="30000" dirty="0"/>
              <a:t>-1</a:t>
            </a:r>
            <a:r>
              <a:rPr lang="cs-CZ" sz="2000" u="sng" dirty="0"/>
              <a:t> </a:t>
            </a:r>
            <a:r>
              <a:rPr lang="cs-CZ" sz="2000" dirty="0"/>
              <a:t>= 1,87 . 3,6 km.h</a:t>
            </a:r>
            <a:r>
              <a:rPr lang="cs-CZ" sz="2000" baseline="30000" dirty="0"/>
              <a:t>-1</a:t>
            </a:r>
            <a:r>
              <a:rPr lang="cs-CZ" sz="2000" dirty="0"/>
              <a:t> = </a:t>
            </a:r>
            <a:r>
              <a:rPr lang="cs-CZ" sz="2000" u="sng" dirty="0"/>
              <a:t>6,73 km.h</a:t>
            </a:r>
            <a:r>
              <a:rPr lang="cs-CZ" sz="2000" u="sng" baseline="30000" dirty="0"/>
              <a:t>-1</a:t>
            </a:r>
          </a:p>
        </p:txBody>
      </p:sp>
      <p:sp>
        <p:nvSpPr>
          <p:cNvPr id="11" name="TextovéPole 10">
            <a:extLst>
              <a:ext uri="{FF2B5EF4-FFF2-40B4-BE49-F238E27FC236}">
                <a16:creationId xmlns:a16="http://schemas.microsoft.com/office/drawing/2014/main" id="{C2F70962-B7A2-4BE9-AFB2-2A63BE35686E}"/>
              </a:ext>
            </a:extLst>
          </p:cNvPr>
          <p:cNvSpPr txBox="1"/>
          <p:nvPr/>
        </p:nvSpPr>
        <p:spPr>
          <a:xfrm>
            <a:off x="357187" y="522509"/>
            <a:ext cx="8718190" cy="1446550"/>
          </a:xfrm>
          <a:prstGeom prst="rect">
            <a:avLst/>
          </a:prstGeom>
          <a:noFill/>
        </p:spPr>
        <p:txBody>
          <a:bodyPr wrap="square">
            <a:spAutoFit/>
          </a:bodyPr>
          <a:lstStyle/>
          <a:p>
            <a:r>
              <a:rPr lang="cs-CZ" sz="2000" dirty="0"/>
              <a:t>Za 6 sekund po blesku jsme uslyšeli začátek hřmění. Jak daleko od nás uhodil blesk? Rychlost zvuku ve vzduchu je přibližně 330 m.s</a:t>
            </a:r>
            <a:r>
              <a:rPr lang="cs-CZ" sz="2000" baseline="30000" dirty="0"/>
              <a:t>-1</a:t>
            </a:r>
            <a:r>
              <a:rPr lang="cs-CZ" sz="2000" dirty="0"/>
              <a:t>. </a:t>
            </a:r>
          </a:p>
          <a:p>
            <a:endParaRPr lang="cs-CZ" sz="800" dirty="0"/>
          </a:p>
          <a:p>
            <a:r>
              <a:rPr lang="cs-CZ" sz="2000" dirty="0"/>
              <a:t>v = 330 m.s</a:t>
            </a:r>
            <a:r>
              <a:rPr lang="cs-CZ" sz="2000" baseline="30000" dirty="0"/>
              <a:t>-1</a:t>
            </a:r>
            <a:endParaRPr lang="cs-CZ" sz="2000" dirty="0"/>
          </a:p>
          <a:p>
            <a:r>
              <a:rPr lang="cs-CZ" sz="2000" dirty="0"/>
              <a:t> t = 6 s                           </a:t>
            </a:r>
            <a:r>
              <a:rPr lang="cs-CZ" sz="2000" dirty="0" err="1"/>
              <a:t>s</a:t>
            </a:r>
            <a:r>
              <a:rPr lang="cs-CZ" sz="2000" dirty="0"/>
              <a:t> = v . t = 330 . 6 m = 1980 m = </a:t>
            </a:r>
            <a:r>
              <a:rPr lang="cs-CZ" sz="2000" u="sng" dirty="0"/>
              <a:t>1.98 km</a:t>
            </a:r>
          </a:p>
        </p:txBody>
      </p:sp>
      <p:sp>
        <p:nvSpPr>
          <p:cNvPr id="3" name="TextovéPole 2">
            <a:extLst>
              <a:ext uri="{FF2B5EF4-FFF2-40B4-BE49-F238E27FC236}">
                <a16:creationId xmlns:a16="http://schemas.microsoft.com/office/drawing/2014/main" id="{E8CC613A-CA35-471F-8676-47FAF061DA31}"/>
              </a:ext>
            </a:extLst>
          </p:cNvPr>
          <p:cNvSpPr txBox="1"/>
          <p:nvPr/>
        </p:nvSpPr>
        <p:spPr>
          <a:xfrm>
            <a:off x="357187" y="4794546"/>
            <a:ext cx="8705850" cy="1754326"/>
          </a:xfrm>
          <a:prstGeom prst="rect">
            <a:avLst/>
          </a:prstGeom>
          <a:noFill/>
        </p:spPr>
        <p:txBody>
          <a:bodyPr wrap="square">
            <a:spAutoFit/>
          </a:bodyPr>
          <a:lstStyle/>
          <a:p>
            <a:pPr algn="just"/>
            <a:r>
              <a:rPr lang="cs-CZ" sz="2000" dirty="0"/>
              <a:t>Za jakou dobu projede vlak tunelem, jestliže se pohybuje rychlostí o velikosti 54  km.h</a:t>
            </a:r>
            <a:r>
              <a:rPr lang="cs-CZ" sz="2000" baseline="30000" dirty="0"/>
              <a:t>-1</a:t>
            </a:r>
            <a:r>
              <a:rPr lang="cs-CZ" sz="2000" dirty="0"/>
              <a:t>? Délka vlaku je 350 m a délka tunelu 1450 m. </a:t>
            </a:r>
            <a:endParaRPr lang="cs-CZ" sz="2000" dirty="0">
              <a:solidFill>
                <a:srgbClr val="FF0000"/>
              </a:solidFill>
            </a:endParaRPr>
          </a:p>
          <a:p>
            <a:pPr algn="just"/>
            <a:endParaRPr lang="cs-CZ" sz="800" dirty="0">
              <a:solidFill>
                <a:srgbClr val="FF0000"/>
              </a:solidFill>
            </a:endParaRPr>
          </a:p>
          <a:p>
            <a:pPr algn="just"/>
            <a:r>
              <a:rPr lang="cs-CZ" sz="2000" dirty="0"/>
              <a:t>v = 54 km.h</a:t>
            </a:r>
            <a:r>
              <a:rPr lang="cs-CZ" sz="2000" baseline="30000" dirty="0"/>
              <a:t>-1</a:t>
            </a:r>
            <a:r>
              <a:rPr lang="cs-CZ" sz="2000" dirty="0"/>
              <a:t> = 15 m.s</a:t>
            </a:r>
            <a:r>
              <a:rPr lang="cs-CZ" sz="2000" baseline="30000" dirty="0"/>
              <a:t>-1</a:t>
            </a:r>
          </a:p>
          <a:p>
            <a:pPr algn="just"/>
            <a:r>
              <a:rPr lang="cs-CZ" sz="2000" dirty="0" err="1"/>
              <a:t>d</a:t>
            </a:r>
            <a:r>
              <a:rPr lang="cs-CZ" sz="2000" baseline="-25000" dirty="0" err="1"/>
              <a:t>t</a:t>
            </a:r>
            <a:r>
              <a:rPr lang="cs-CZ" sz="2000" dirty="0"/>
              <a:t> = 1450 m</a:t>
            </a:r>
          </a:p>
          <a:p>
            <a:pPr algn="just"/>
            <a:r>
              <a:rPr lang="cs-CZ" sz="2000" dirty="0" err="1"/>
              <a:t>d</a:t>
            </a:r>
            <a:r>
              <a:rPr lang="cs-CZ" sz="2000" baseline="-25000" dirty="0" err="1"/>
              <a:t>v</a:t>
            </a:r>
            <a:r>
              <a:rPr lang="cs-CZ" sz="2000" dirty="0"/>
              <a:t> = 350 m</a:t>
            </a:r>
          </a:p>
        </p:txBody>
      </p:sp>
      <p:sp>
        <p:nvSpPr>
          <p:cNvPr id="6" name="TextovéPole 5">
            <a:extLst>
              <a:ext uri="{FF2B5EF4-FFF2-40B4-BE49-F238E27FC236}">
                <a16:creationId xmlns:a16="http://schemas.microsoft.com/office/drawing/2014/main" id="{1D68AB5B-CE41-4DB0-BDC9-BD3328A4A73B}"/>
              </a:ext>
            </a:extLst>
          </p:cNvPr>
          <p:cNvSpPr txBox="1"/>
          <p:nvPr/>
        </p:nvSpPr>
        <p:spPr>
          <a:xfrm>
            <a:off x="4572000" y="5671709"/>
            <a:ext cx="3599062" cy="707886"/>
          </a:xfrm>
          <a:prstGeom prst="rect">
            <a:avLst/>
          </a:prstGeom>
          <a:noFill/>
        </p:spPr>
        <p:txBody>
          <a:bodyPr wrap="none" rtlCol="0">
            <a:spAutoFit/>
          </a:bodyPr>
          <a:lstStyle/>
          <a:p>
            <a:r>
              <a:rPr lang="cs-CZ" sz="2000" dirty="0"/>
              <a:t>s = </a:t>
            </a:r>
            <a:r>
              <a:rPr lang="cs-CZ" sz="2000" dirty="0" err="1"/>
              <a:t>d</a:t>
            </a:r>
            <a:r>
              <a:rPr lang="cs-CZ" sz="2000" baseline="-25000" dirty="0" err="1"/>
              <a:t>t</a:t>
            </a:r>
            <a:r>
              <a:rPr lang="cs-CZ" sz="2000" dirty="0"/>
              <a:t> + </a:t>
            </a:r>
            <a:r>
              <a:rPr lang="cs-CZ" sz="2000" dirty="0" err="1"/>
              <a:t>d</a:t>
            </a:r>
            <a:r>
              <a:rPr lang="cs-CZ" sz="2000" baseline="-25000" dirty="0" err="1"/>
              <a:t>v</a:t>
            </a:r>
            <a:r>
              <a:rPr lang="cs-CZ" sz="2000" dirty="0"/>
              <a:t> = 1450 + 350 = 1800 m</a:t>
            </a:r>
          </a:p>
          <a:p>
            <a:r>
              <a:rPr lang="cs-CZ" sz="2000" dirty="0"/>
              <a:t>t = s/v = 120 s = </a:t>
            </a:r>
            <a:r>
              <a:rPr lang="cs-CZ" sz="2000" u="sng" dirty="0"/>
              <a:t>2 min</a:t>
            </a:r>
          </a:p>
        </p:txBody>
      </p:sp>
    </p:spTree>
    <p:extLst>
      <p:ext uri="{BB962C8B-B14F-4D97-AF65-F5344CB8AC3E}">
        <p14:creationId xmlns:p14="http://schemas.microsoft.com/office/powerpoint/2010/main" val="2661714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D8CAA3AB-3960-4A1C-86A8-A601F7C54A31}"/>
              </a:ext>
            </a:extLst>
          </p:cNvPr>
          <p:cNvSpPr txBox="1"/>
          <p:nvPr/>
        </p:nvSpPr>
        <p:spPr>
          <a:xfrm>
            <a:off x="376236" y="156675"/>
            <a:ext cx="8391527" cy="3293209"/>
          </a:xfrm>
          <a:prstGeom prst="rect">
            <a:avLst/>
          </a:prstGeom>
          <a:noFill/>
        </p:spPr>
        <p:txBody>
          <a:bodyPr wrap="square">
            <a:spAutoFit/>
          </a:bodyPr>
          <a:lstStyle/>
          <a:p>
            <a:pPr algn="just"/>
            <a:r>
              <a:rPr lang="cs-CZ" sz="2000" dirty="0"/>
              <a:t>Traktor a motocykl vyjedou současně proti sobě po přímé silnici. Počáteční vzdálenost vozidel je 6 km, traktor jede rychlostí 10 m.s</a:t>
            </a:r>
            <a:r>
              <a:rPr lang="cs-CZ" sz="2000" baseline="30000" dirty="0"/>
              <a:t>-1</a:t>
            </a:r>
            <a:r>
              <a:rPr lang="cs-CZ" sz="2000" dirty="0"/>
              <a:t>,  motocykl rychlostí 20 m.s</a:t>
            </a:r>
            <a:r>
              <a:rPr lang="cs-CZ" sz="2000" baseline="30000" dirty="0"/>
              <a:t>-1</a:t>
            </a:r>
            <a:r>
              <a:rPr lang="cs-CZ" sz="2000" dirty="0"/>
              <a:t>. Za jakou dobu od startu a v jaké vzdálenosti od počáteční polohy traktoru se obě vozidla míjejí? </a:t>
            </a:r>
          </a:p>
          <a:p>
            <a:pPr algn="just"/>
            <a:endParaRPr lang="cs-CZ" sz="800" dirty="0">
              <a:solidFill>
                <a:srgbClr val="FF0000"/>
              </a:solidFill>
            </a:endParaRPr>
          </a:p>
          <a:p>
            <a:pPr algn="just"/>
            <a:r>
              <a:rPr lang="cs-CZ" sz="2000" dirty="0" err="1"/>
              <a:t>v</a:t>
            </a:r>
            <a:r>
              <a:rPr lang="cs-CZ" sz="2000" baseline="-25000" dirty="0" err="1"/>
              <a:t>t</a:t>
            </a:r>
            <a:r>
              <a:rPr lang="cs-CZ" sz="2000" dirty="0"/>
              <a:t> = 10 m.s</a:t>
            </a:r>
            <a:r>
              <a:rPr lang="cs-CZ" sz="2000" baseline="30000" dirty="0"/>
              <a:t>-1</a:t>
            </a:r>
            <a:endParaRPr lang="cs-CZ" sz="2000" dirty="0"/>
          </a:p>
          <a:p>
            <a:pPr algn="just"/>
            <a:r>
              <a:rPr lang="cs-CZ" sz="2000" dirty="0" err="1"/>
              <a:t>v</a:t>
            </a:r>
            <a:r>
              <a:rPr lang="cs-CZ" sz="2000" baseline="-25000" dirty="0" err="1"/>
              <a:t>m</a:t>
            </a:r>
            <a:r>
              <a:rPr lang="cs-CZ" sz="2000" dirty="0"/>
              <a:t> = 20 m.s</a:t>
            </a:r>
            <a:r>
              <a:rPr lang="cs-CZ" sz="2000" baseline="30000" dirty="0"/>
              <a:t>-1</a:t>
            </a:r>
          </a:p>
          <a:p>
            <a:pPr algn="just"/>
            <a:r>
              <a:rPr lang="cs-CZ" sz="2000" dirty="0"/>
              <a:t>s</a:t>
            </a:r>
            <a:r>
              <a:rPr lang="cs-CZ" sz="2000" baseline="-25000" dirty="0"/>
              <a:t>0 </a:t>
            </a:r>
            <a:r>
              <a:rPr lang="cs-CZ" sz="2000" dirty="0"/>
              <a:t>= 6 km = 6000 m</a:t>
            </a:r>
          </a:p>
          <a:p>
            <a:pPr algn="just"/>
            <a:r>
              <a:rPr lang="cs-CZ" sz="2000" dirty="0"/>
              <a:t>s = v</a:t>
            </a:r>
            <a:r>
              <a:rPr lang="cs-CZ" sz="2000" baseline="-25000" dirty="0"/>
              <a:t>t</a:t>
            </a:r>
            <a:r>
              <a:rPr lang="cs-CZ" sz="2000" dirty="0"/>
              <a:t>.t = s</a:t>
            </a:r>
            <a:r>
              <a:rPr lang="cs-CZ" sz="2000" baseline="-25000" dirty="0"/>
              <a:t>0</a:t>
            </a:r>
            <a:r>
              <a:rPr lang="cs-CZ" sz="2000" dirty="0"/>
              <a:t> – v</a:t>
            </a:r>
            <a:r>
              <a:rPr lang="cs-CZ" sz="2000" baseline="-25000" dirty="0"/>
              <a:t>m</a:t>
            </a:r>
            <a:r>
              <a:rPr lang="cs-CZ" sz="2000" dirty="0"/>
              <a:t>.t = 0</a:t>
            </a:r>
          </a:p>
          <a:p>
            <a:pPr algn="just"/>
            <a:r>
              <a:rPr lang="cs-CZ" sz="2000" dirty="0"/>
              <a:t>t = s</a:t>
            </a:r>
            <a:r>
              <a:rPr lang="cs-CZ" sz="2000" baseline="-25000" dirty="0"/>
              <a:t>0</a:t>
            </a:r>
            <a:r>
              <a:rPr lang="cs-CZ" sz="2000" dirty="0"/>
              <a:t>/(</a:t>
            </a:r>
            <a:r>
              <a:rPr lang="cs-CZ" sz="2000" dirty="0" err="1"/>
              <a:t>v</a:t>
            </a:r>
            <a:r>
              <a:rPr lang="cs-CZ" sz="2000" baseline="-25000" dirty="0" err="1"/>
              <a:t>t</a:t>
            </a:r>
            <a:r>
              <a:rPr lang="cs-CZ" sz="2000" dirty="0"/>
              <a:t> + </a:t>
            </a:r>
            <a:r>
              <a:rPr lang="cs-CZ" sz="2000" dirty="0" err="1"/>
              <a:t>v</a:t>
            </a:r>
            <a:r>
              <a:rPr lang="cs-CZ" sz="2000" baseline="-25000" dirty="0" err="1"/>
              <a:t>m</a:t>
            </a:r>
            <a:r>
              <a:rPr lang="cs-CZ" sz="2000" dirty="0"/>
              <a:t>) = 6000/(10 + 20) = </a:t>
            </a:r>
            <a:r>
              <a:rPr lang="en-US" sz="2000" u="sng" dirty="0"/>
              <a:t>200 s</a:t>
            </a:r>
            <a:endParaRPr lang="cs-CZ" sz="2000" u="sng" dirty="0"/>
          </a:p>
          <a:p>
            <a:pPr algn="just"/>
            <a:r>
              <a:rPr lang="cs-CZ" sz="2000" dirty="0"/>
              <a:t>st = v</a:t>
            </a:r>
            <a:r>
              <a:rPr lang="cs-CZ" sz="2000" baseline="-25000" dirty="0"/>
              <a:t>t</a:t>
            </a:r>
            <a:r>
              <a:rPr lang="cs-CZ" sz="2000" dirty="0"/>
              <a:t>.t = 10. 200 = 2000 m = </a:t>
            </a:r>
            <a:r>
              <a:rPr lang="cs-CZ" sz="2000" u="sng" dirty="0"/>
              <a:t>2 km</a:t>
            </a:r>
          </a:p>
        </p:txBody>
      </p:sp>
      <p:sp>
        <p:nvSpPr>
          <p:cNvPr id="2" name="TextovéPole 1">
            <a:extLst>
              <a:ext uri="{FF2B5EF4-FFF2-40B4-BE49-F238E27FC236}">
                <a16:creationId xmlns:a16="http://schemas.microsoft.com/office/drawing/2014/main" id="{702EF757-62E2-4C8A-B8B7-683DC39C1632}"/>
              </a:ext>
            </a:extLst>
          </p:cNvPr>
          <p:cNvSpPr txBox="1"/>
          <p:nvPr/>
        </p:nvSpPr>
        <p:spPr>
          <a:xfrm>
            <a:off x="259554" y="4162424"/>
            <a:ext cx="8624889" cy="1323439"/>
          </a:xfrm>
          <a:prstGeom prst="rect">
            <a:avLst/>
          </a:prstGeom>
          <a:noFill/>
        </p:spPr>
        <p:txBody>
          <a:bodyPr wrap="square" rtlCol="0">
            <a:spAutoFit/>
          </a:bodyPr>
          <a:lstStyle/>
          <a:p>
            <a:pPr algn="just"/>
            <a:r>
              <a:rPr lang="cs-CZ" sz="2000" dirty="0"/>
              <a:t>Křižovatkou projel traktor rychlostí 36 km.h</a:t>
            </a:r>
            <a:r>
              <a:rPr lang="cs-CZ" sz="2000" baseline="30000" dirty="0"/>
              <a:t>-1</a:t>
            </a:r>
            <a:r>
              <a:rPr lang="cs-CZ" sz="2000" dirty="0"/>
              <a:t>. Za 10 minut projel křižovatkou týmž směrem osobní automobil rychlostí 54 km.h</a:t>
            </a:r>
            <a:r>
              <a:rPr lang="cs-CZ" sz="2000" baseline="30000" dirty="0"/>
              <a:t>-1</a:t>
            </a:r>
            <a:r>
              <a:rPr lang="cs-CZ" sz="2000" dirty="0"/>
              <a:t>. Za jakou dobu a v jaké vzdálenosti od křižovatky dohoní osobní automobil traktor? Obě vozidla se pohybují rovnoměrně.   </a:t>
            </a:r>
          </a:p>
        </p:txBody>
      </p:sp>
      <p:sp>
        <p:nvSpPr>
          <p:cNvPr id="5" name="TextovéPole 4">
            <a:extLst>
              <a:ext uri="{FF2B5EF4-FFF2-40B4-BE49-F238E27FC236}">
                <a16:creationId xmlns:a16="http://schemas.microsoft.com/office/drawing/2014/main" id="{26A41857-85AC-4C68-9810-E676E32146CB}"/>
              </a:ext>
            </a:extLst>
          </p:cNvPr>
          <p:cNvSpPr txBox="1"/>
          <p:nvPr/>
        </p:nvSpPr>
        <p:spPr>
          <a:xfrm>
            <a:off x="259554" y="5628201"/>
            <a:ext cx="8624888" cy="707886"/>
          </a:xfrm>
          <a:prstGeom prst="rect">
            <a:avLst/>
          </a:prstGeom>
          <a:noFill/>
        </p:spPr>
        <p:txBody>
          <a:bodyPr wrap="square">
            <a:spAutoFit/>
          </a:bodyPr>
          <a:lstStyle/>
          <a:p>
            <a:pPr algn="just"/>
            <a:r>
              <a:rPr lang="en-US" sz="2000" dirty="0">
                <a:solidFill>
                  <a:srgbClr val="0070C0"/>
                </a:solidFill>
              </a:rPr>
              <a:t>[</a:t>
            </a:r>
            <a:r>
              <a:rPr lang="cs-CZ" sz="2000" dirty="0">
                <a:solidFill>
                  <a:srgbClr val="0070C0"/>
                </a:solidFill>
              </a:rPr>
              <a:t>30 min od průjezdu traktoru, 20 min od průjezdu osobního auta, 18 km od křižovatky</a:t>
            </a:r>
            <a:r>
              <a:rPr lang="en-US" sz="2000" dirty="0">
                <a:solidFill>
                  <a:srgbClr val="0070C0"/>
                </a:solidFill>
              </a:rPr>
              <a:t>]</a:t>
            </a:r>
            <a:endParaRPr lang="cs-CZ" sz="2000" dirty="0">
              <a:solidFill>
                <a:srgbClr val="0070C0"/>
              </a:solidFill>
            </a:endParaRPr>
          </a:p>
        </p:txBody>
      </p:sp>
    </p:spTree>
    <p:extLst>
      <p:ext uri="{BB962C8B-B14F-4D97-AF65-F5344CB8AC3E}">
        <p14:creationId xmlns:p14="http://schemas.microsoft.com/office/powerpoint/2010/main" val="289453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3205EDF4-4102-4011-BCBE-DF2011776FA9}"/>
              </a:ext>
            </a:extLst>
          </p:cNvPr>
          <p:cNvSpPr txBox="1"/>
          <p:nvPr/>
        </p:nvSpPr>
        <p:spPr>
          <a:xfrm>
            <a:off x="133349" y="5142737"/>
            <a:ext cx="8705851" cy="1015663"/>
          </a:xfrm>
          <a:prstGeom prst="rect">
            <a:avLst/>
          </a:prstGeom>
          <a:noFill/>
        </p:spPr>
        <p:txBody>
          <a:bodyPr wrap="square" rtlCol="0">
            <a:spAutoFit/>
          </a:bodyPr>
          <a:lstStyle/>
          <a:p>
            <a:pPr algn="just"/>
            <a:r>
              <a:rPr lang="cs-CZ" sz="2000" dirty="0"/>
              <a:t>Doutnákem se šíří plamen rychlostí velikosti 3,2 m.min</a:t>
            </a:r>
            <a:r>
              <a:rPr lang="cs-CZ" sz="2000" baseline="30000" dirty="0"/>
              <a:t>-1</a:t>
            </a:r>
            <a:r>
              <a:rPr lang="cs-CZ" sz="2000" dirty="0"/>
              <a:t>. Vypočítejte potřebnou délku doutnáku, abyste se po </a:t>
            </a:r>
            <a:r>
              <a:rPr lang="en-US" sz="2000" dirty="0" err="1"/>
              <a:t>jeho</a:t>
            </a:r>
            <a:r>
              <a:rPr lang="en-US" sz="2000" dirty="0"/>
              <a:t> </a:t>
            </a:r>
            <a:r>
              <a:rPr lang="cs-CZ" sz="2000" dirty="0"/>
              <a:t>zapálení měli čas přemístit do bezpečné vzdálenosti 300 m, je-li rychlost vaší chůze 6 m.s</a:t>
            </a:r>
            <a:r>
              <a:rPr lang="cs-CZ" sz="2000" baseline="30000" dirty="0"/>
              <a:t>-1</a:t>
            </a:r>
            <a:r>
              <a:rPr lang="en-US" sz="2000" dirty="0"/>
              <a:t>.</a:t>
            </a:r>
            <a:endParaRPr lang="cs-CZ" sz="2000" dirty="0"/>
          </a:p>
        </p:txBody>
      </p:sp>
      <p:sp>
        <p:nvSpPr>
          <p:cNvPr id="5" name="TextovéPole 4">
            <a:extLst>
              <a:ext uri="{FF2B5EF4-FFF2-40B4-BE49-F238E27FC236}">
                <a16:creationId xmlns:a16="http://schemas.microsoft.com/office/drawing/2014/main" id="{402E2896-A593-470E-B72F-529A7698A81B}"/>
              </a:ext>
            </a:extLst>
          </p:cNvPr>
          <p:cNvSpPr txBox="1"/>
          <p:nvPr/>
        </p:nvSpPr>
        <p:spPr>
          <a:xfrm>
            <a:off x="219068" y="2101049"/>
            <a:ext cx="8620132" cy="1015663"/>
          </a:xfrm>
          <a:prstGeom prst="rect">
            <a:avLst/>
          </a:prstGeom>
          <a:noFill/>
        </p:spPr>
        <p:txBody>
          <a:bodyPr wrap="square">
            <a:spAutoFit/>
          </a:bodyPr>
          <a:lstStyle/>
          <a:p>
            <a:pPr algn="just"/>
            <a:r>
              <a:rPr lang="cs-CZ" sz="2000" dirty="0"/>
              <a:t>V jaké nejmenší vzdálenosti od přechodu musí být automobil, který přijíždí stálou rychlostí 60 km.h</a:t>
            </a:r>
            <a:r>
              <a:rPr lang="cs-CZ" sz="2000" baseline="30000" dirty="0"/>
              <a:t>-1</a:t>
            </a:r>
            <a:r>
              <a:rPr lang="cs-CZ" sz="2000" dirty="0"/>
              <a:t>, abychom bezpečně přešli ulici, potřebujeme-li na přecházení dobu 9 s? </a:t>
            </a:r>
            <a:endParaRPr lang="cs-CZ" sz="2000" dirty="0">
              <a:solidFill>
                <a:srgbClr val="FF0000"/>
              </a:solidFill>
            </a:endParaRPr>
          </a:p>
        </p:txBody>
      </p:sp>
      <p:sp>
        <p:nvSpPr>
          <p:cNvPr id="6" name="TextovéPole 5">
            <a:extLst>
              <a:ext uri="{FF2B5EF4-FFF2-40B4-BE49-F238E27FC236}">
                <a16:creationId xmlns:a16="http://schemas.microsoft.com/office/drawing/2014/main" id="{AA73535F-C301-4DBD-A8A6-5B0B3B68DB2D}"/>
              </a:ext>
            </a:extLst>
          </p:cNvPr>
          <p:cNvSpPr txBox="1"/>
          <p:nvPr/>
        </p:nvSpPr>
        <p:spPr>
          <a:xfrm>
            <a:off x="176208" y="3661756"/>
            <a:ext cx="8705851" cy="707886"/>
          </a:xfrm>
          <a:prstGeom prst="rect">
            <a:avLst/>
          </a:prstGeom>
          <a:noFill/>
        </p:spPr>
        <p:txBody>
          <a:bodyPr wrap="square">
            <a:spAutoFit/>
          </a:bodyPr>
          <a:lstStyle/>
          <a:p>
            <a:pPr algn="just"/>
            <a:r>
              <a:rPr lang="cs-CZ" sz="2000" dirty="0"/>
              <a:t>Kombajn poseče za hodinu pole o rozloze 0,72 ha. Jak velkou rychlostí se pohybuje, seče-li pás široký 2 m?</a:t>
            </a:r>
            <a:r>
              <a:rPr lang="en-US" sz="2000" dirty="0"/>
              <a:t> </a:t>
            </a:r>
            <a:endParaRPr lang="cs-CZ" sz="2000" dirty="0">
              <a:solidFill>
                <a:srgbClr val="FF0000"/>
              </a:solidFill>
            </a:endParaRPr>
          </a:p>
        </p:txBody>
      </p:sp>
      <p:sp>
        <p:nvSpPr>
          <p:cNvPr id="7" name="TextovéPole 6">
            <a:extLst>
              <a:ext uri="{FF2B5EF4-FFF2-40B4-BE49-F238E27FC236}">
                <a16:creationId xmlns:a16="http://schemas.microsoft.com/office/drawing/2014/main" id="{6715AB66-BA4C-4BFA-9A31-810D9C0D7548}"/>
              </a:ext>
            </a:extLst>
          </p:cNvPr>
          <p:cNvSpPr txBox="1"/>
          <p:nvPr/>
        </p:nvSpPr>
        <p:spPr>
          <a:xfrm>
            <a:off x="269075" y="431086"/>
            <a:ext cx="8463917" cy="1015663"/>
          </a:xfrm>
          <a:prstGeom prst="rect">
            <a:avLst/>
          </a:prstGeom>
          <a:noFill/>
        </p:spPr>
        <p:txBody>
          <a:bodyPr wrap="square">
            <a:spAutoFit/>
          </a:bodyPr>
          <a:lstStyle/>
          <a:p>
            <a:pPr algn="just"/>
            <a:r>
              <a:rPr lang="cs-CZ" sz="2000" dirty="0"/>
              <a:t>Autobus vyjede z místa vzdáleného 54 km průměrnou rychlostí 15 m.s</a:t>
            </a:r>
            <a:r>
              <a:rPr lang="cs-CZ" sz="2000" baseline="30000" dirty="0"/>
              <a:t>-1</a:t>
            </a:r>
            <a:r>
              <a:rPr lang="cs-CZ" sz="2000" dirty="0"/>
              <a:t>. Za 15 minut po odjezdu autobusu vyjede za ním z téhož místa automobil. Jakou průměrnou rychlostí musí jet automobil, aby dosáhl cíle současně s autobusem?</a:t>
            </a:r>
            <a:r>
              <a:rPr lang="en-US" sz="2000" dirty="0"/>
              <a:t> </a:t>
            </a:r>
            <a:endParaRPr lang="cs-CZ" sz="2000" dirty="0">
              <a:solidFill>
                <a:srgbClr val="FF0000"/>
              </a:solidFill>
            </a:endParaRPr>
          </a:p>
        </p:txBody>
      </p:sp>
      <p:sp>
        <p:nvSpPr>
          <p:cNvPr id="8" name="TextovéPole 7">
            <a:extLst>
              <a:ext uri="{FF2B5EF4-FFF2-40B4-BE49-F238E27FC236}">
                <a16:creationId xmlns:a16="http://schemas.microsoft.com/office/drawing/2014/main" id="{598816D1-2C0F-4B75-8266-EEF3FA98D224}"/>
              </a:ext>
            </a:extLst>
          </p:cNvPr>
          <p:cNvSpPr txBox="1"/>
          <p:nvPr/>
        </p:nvSpPr>
        <p:spPr>
          <a:xfrm>
            <a:off x="269075" y="1467519"/>
            <a:ext cx="1226350" cy="400110"/>
          </a:xfrm>
          <a:prstGeom prst="rect">
            <a:avLst/>
          </a:prstGeom>
          <a:noFill/>
        </p:spPr>
        <p:txBody>
          <a:bodyPr wrap="square">
            <a:spAutoFit/>
          </a:bodyPr>
          <a:lstStyle/>
          <a:p>
            <a:r>
              <a:rPr lang="en-US" sz="2000" dirty="0">
                <a:solidFill>
                  <a:srgbClr val="0070C0"/>
                </a:solidFill>
              </a:rPr>
              <a:t>[20 m.s</a:t>
            </a:r>
            <a:r>
              <a:rPr lang="en-US" sz="2000" baseline="30000" dirty="0">
                <a:solidFill>
                  <a:srgbClr val="0070C0"/>
                </a:solidFill>
              </a:rPr>
              <a:t>-1</a:t>
            </a:r>
            <a:r>
              <a:rPr lang="en-US" sz="2000" dirty="0">
                <a:solidFill>
                  <a:srgbClr val="0070C0"/>
                </a:solidFill>
              </a:rPr>
              <a:t>]</a:t>
            </a:r>
            <a:r>
              <a:rPr lang="cs-CZ" sz="2000" dirty="0">
                <a:solidFill>
                  <a:srgbClr val="0070C0"/>
                </a:solidFill>
              </a:rPr>
              <a:t> </a:t>
            </a:r>
          </a:p>
        </p:txBody>
      </p:sp>
      <p:sp>
        <p:nvSpPr>
          <p:cNvPr id="9" name="TextovéPole 8">
            <a:extLst>
              <a:ext uri="{FF2B5EF4-FFF2-40B4-BE49-F238E27FC236}">
                <a16:creationId xmlns:a16="http://schemas.microsoft.com/office/drawing/2014/main" id="{E08D9E64-FDB6-4089-B096-008F99D47986}"/>
              </a:ext>
            </a:extLst>
          </p:cNvPr>
          <p:cNvSpPr txBox="1"/>
          <p:nvPr/>
        </p:nvSpPr>
        <p:spPr>
          <a:xfrm>
            <a:off x="219068" y="3099699"/>
            <a:ext cx="1419232" cy="400110"/>
          </a:xfrm>
          <a:prstGeom prst="rect">
            <a:avLst/>
          </a:prstGeom>
          <a:noFill/>
        </p:spPr>
        <p:txBody>
          <a:bodyPr wrap="square">
            <a:spAutoFit/>
          </a:bodyPr>
          <a:lstStyle/>
          <a:p>
            <a:r>
              <a:rPr lang="en-US" sz="2000" dirty="0">
                <a:solidFill>
                  <a:srgbClr val="0070C0"/>
                </a:solidFill>
              </a:rPr>
              <a:t>[</a:t>
            </a:r>
            <a:r>
              <a:rPr lang="en-US" sz="2000" dirty="0" err="1">
                <a:solidFill>
                  <a:srgbClr val="0070C0"/>
                </a:solidFill>
              </a:rPr>
              <a:t>cca</a:t>
            </a:r>
            <a:r>
              <a:rPr lang="en-US" sz="2000" dirty="0">
                <a:solidFill>
                  <a:srgbClr val="0070C0"/>
                </a:solidFill>
              </a:rPr>
              <a:t> 150 m]</a:t>
            </a:r>
            <a:endParaRPr lang="cs-CZ" sz="2000" dirty="0">
              <a:solidFill>
                <a:srgbClr val="0070C0"/>
              </a:solidFill>
            </a:endParaRPr>
          </a:p>
        </p:txBody>
      </p:sp>
      <p:sp>
        <p:nvSpPr>
          <p:cNvPr id="11" name="TextovéPole 10">
            <a:extLst>
              <a:ext uri="{FF2B5EF4-FFF2-40B4-BE49-F238E27FC236}">
                <a16:creationId xmlns:a16="http://schemas.microsoft.com/office/drawing/2014/main" id="{A23DAA26-76BD-44FD-AE25-0FC341EF6461}"/>
              </a:ext>
            </a:extLst>
          </p:cNvPr>
          <p:cNvSpPr txBox="1"/>
          <p:nvPr/>
        </p:nvSpPr>
        <p:spPr>
          <a:xfrm>
            <a:off x="269075" y="4464527"/>
            <a:ext cx="1083475" cy="400110"/>
          </a:xfrm>
          <a:prstGeom prst="rect">
            <a:avLst/>
          </a:prstGeom>
          <a:noFill/>
        </p:spPr>
        <p:txBody>
          <a:bodyPr wrap="square">
            <a:spAutoFit/>
          </a:bodyPr>
          <a:lstStyle/>
          <a:p>
            <a:r>
              <a:rPr lang="en-US" sz="2000" dirty="0">
                <a:solidFill>
                  <a:srgbClr val="0070C0"/>
                </a:solidFill>
              </a:rPr>
              <a:t>[1 m.s</a:t>
            </a:r>
            <a:r>
              <a:rPr lang="en-US" sz="2000" baseline="30000" dirty="0">
                <a:solidFill>
                  <a:srgbClr val="0070C0"/>
                </a:solidFill>
              </a:rPr>
              <a:t>-1</a:t>
            </a:r>
            <a:r>
              <a:rPr lang="en-US" sz="2000" dirty="0">
                <a:solidFill>
                  <a:srgbClr val="0070C0"/>
                </a:solidFill>
              </a:rPr>
              <a:t>]</a:t>
            </a:r>
            <a:endParaRPr lang="cs-CZ" sz="2000" dirty="0">
              <a:solidFill>
                <a:srgbClr val="0070C0"/>
              </a:solidFill>
            </a:endParaRPr>
          </a:p>
        </p:txBody>
      </p:sp>
      <p:sp>
        <p:nvSpPr>
          <p:cNvPr id="13" name="TextovéPole 12">
            <a:extLst>
              <a:ext uri="{FF2B5EF4-FFF2-40B4-BE49-F238E27FC236}">
                <a16:creationId xmlns:a16="http://schemas.microsoft.com/office/drawing/2014/main" id="{971454BE-3C07-4374-94EC-1D15E952A4E0}"/>
              </a:ext>
            </a:extLst>
          </p:cNvPr>
          <p:cNvSpPr txBox="1"/>
          <p:nvPr/>
        </p:nvSpPr>
        <p:spPr>
          <a:xfrm>
            <a:off x="269075" y="6226859"/>
            <a:ext cx="1504951" cy="400110"/>
          </a:xfrm>
          <a:prstGeom prst="rect">
            <a:avLst/>
          </a:prstGeom>
          <a:noFill/>
        </p:spPr>
        <p:txBody>
          <a:bodyPr wrap="square">
            <a:spAutoFit/>
          </a:bodyPr>
          <a:lstStyle/>
          <a:p>
            <a:r>
              <a:rPr lang="en-US" sz="2000" dirty="0">
                <a:solidFill>
                  <a:srgbClr val="0070C0"/>
                </a:solidFill>
              </a:rPr>
              <a:t>[</a:t>
            </a:r>
            <a:r>
              <a:rPr lang="en-US" sz="2000" dirty="0" err="1">
                <a:solidFill>
                  <a:srgbClr val="0070C0"/>
                </a:solidFill>
              </a:rPr>
              <a:t>cca</a:t>
            </a:r>
            <a:r>
              <a:rPr lang="en-US" sz="2000" dirty="0">
                <a:solidFill>
                  <a:srgbClr val="0070C0"/>
                </a:solidFill>
              </a:rPr>
              <a:t> 2,7 m]</a:t>
            </a:r>
            <a:endParaRPr lang="cs-CZ" sz="2000" dirty="0">
              <a:solidFill>
                <a:srgbClr val="0070C0"/>
              </a:solidFill>
            </a:endParaRPr>
          </a:p>
        </p:txBody>
      </p:sp>
    </p:spTree>
    <p:extLst>
      <p:ext uri="{BB962C8B-B14F-4D97-AF65-F5344CB8AC3E}">
        <p14:creationId xmlns:p14="http://schemas.microsoft.com/office/powerpoint/2010/main" val="227963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7A63F26-3F6E-4745-9A95-F9EF97A14AF9}"/>
              </a:ext>
            </a:extLst>
          </p:cNvPr>
          <p:cNvSpPr txBox="1"/>
          <p:nvPr/>
        </p:nvSpPr>
        <p:spPr>
          <a:xfrm>
            <a:off x="145247" y="248157"/>
            <a:ext cx="8703475" cy="1015663"/>
          </a:xfrm>
          <a:prstGeom prst="rect">
            <a:avLst/>
          </a:prstGeom>
          <a:noFill/>
        </p:spPr>
        <p:txBody>
          <a:bodyPr wrap="square" rtlCol="0">
            <a:spAutoFit/>
          </a:bodyPr>
          <a:lstStyle/>
          <a:p>
            <a:pPr algn="just"/>
            <a:r>
              <a:rPr lang="en-US" sz="2000" dirty="0"/>
              <a:t>Ze </a:t>
            </a:r>
            <a:r>
              <a:rPr lang="en-US" sz="2000" dirty="0" err="1"/>
              <a:t>stanic</a:t>
            </a:r>
            <a:r>
              <a:rPr lang="en-US" sz="2000" dirty="0"/>
              <a:t> A </a:t>
            </a:r>
            <a:r>
              <a:rPr lang="en-US" sz="2000" dirty="0" err="1"/>
              <a:t>a</a:t>
            </a:r>
            <a:r>
              <a:rPr lang="en-US" sz="2000" dirty="0"/>
              <a:t> B v</a:t>
            </a:r>
            <a:r>
              <a:rPr lang="cs-CZ" sz="2000" dirty="0"/>
              <a:t>zdá</a:t>
            </a:r>
            <a:r>
              <a:rPr lang="en-US" sz="2000" dirty="0" err="1"/>
              <a:t>len</a:t>
            </a:r>
            <a:r>
              <a:rPr lang="cs-CZ" sz="2000" dirty="0"/>
              <a:t>ý</a:t>
            </a:r>
            <a:r>
              <a:rPr lang="en-US" sz="2000" dirty="0" err="1"/>
              <a:t>ch</a:t>
            </a:r>
            <a:r>
              <a:rPr lang="en-US" sz="2000" dirty="0"/>
              <a:t> od </a:t>
            </a:r>
            <a:r>
              <a:rPr lang="en-US" sz="2000" dirty="0" err="1"/>
              <a:t>sebe</a:t>
            </a:r>
            <a:r>
              <a:rPr lang="cs-CZ" sz="2000" dirty="0"/>
              <a:t> 150 km vyjedou po dvoukolejné trati proti sobě dva vlaky. Setkají se za </a:t>
            </a:r>
            <a:r>
              <a:rPr lang="en-US" sz="2000" dirty="0"/>
              <a:t> </a:t>
            </a:r>
            <a:r>
              <a:rPr lang="cs-CZ" sz="2000" dirty="0"/>
              <a:t>tři hodiny ve vzdálenosti 90 km od stanice A. Určete, kdy každý z vlaků přijede do své konečné stanice a jaké byly jejich rychlosti.</a:t>
            </a:r>
          </a:p>
        </p:txBody>
      </p:sp>
      <p:sp>
        <p:nvSpPr>
          <p:cNvPr id="14" name="TextovéPole 13">
            <a:extLst>
              <a:ext uri="{FF2B5EF4-FFF2-40B4-BE49-F238E27FC236}">
                <a16:creationId xmlns:a16="http://schemas.microsoft.com/office/drawing/2014/main" id="{E40A842D-ED60-45EC-8E68-9516AA37A930}"/>
              </a:ext>
            </a:extLst>
          </p:cNvPr>
          <p:cNvSpPr txBox="1"/>
          <p:nvPr/>
        </p:nvSpPr>
        <p:spPr>
          <a:xfrm>
            <a:off x="145246" y="1263820"/>
            <a:ext cx="5131601" cy="400110"/>
          </a:xfrm>
          <a:prstGeom prst="rect">
            <a:avLst/>
          </a:prstGeom>
          <a:noFill/>
        </p:spPr>
        <p:txBody>
          <a:bodyPr wrap="square">
            <a:spAutoFit/>
          </a:bodyPr>
          <a:lstStyle/>
          <a:p>
            <a:r>
              <a:rPr lang="en-US" sz="2000" dirty="0">
                <a:solidFill>
                  <a:srgbClr val="0070C0"/>
                </a:solidFill>
              </a:rPr>
              <a:t>[</a:t>
            </a:r>
            <a:r>
              <a:rPr lang="cs-CZ" sz="2000" dirty="0">
                <a:solidFill>
                  <a:srgbClr val="0070C0"/>
                </a:solidFill>
              </a:rPr>
              <a:t>1. vlak: 5 h, 3</a:t>
            </a:r>
            <a:r>
              <a:rPr lang="en-US" sz="2000" dirty="0">
                <a:solidFill>
                  <a:srgbClr val="0070C0"/>
                </a:solidFill>
              </a:rPr>
              <a:t>0 </a:t>
            </a:r>
            <a:r>
              <a:rPr lang="cs-CZ" sz="2000" dirty="0">
                <a:solidFill>
                  <a:srgbClr val="0070C0"/>
                </a:solidFill>
              </a:rPr>
              <a:t>k</a:t>
            </a:r>
            <a:r>
              <a:rPr lang="en-US" sz="2000" dirty="0">
                <a:solidFill>
                  <a:srgbClr val="0070C0"/>
                </a:solidFill>
              </a:rPr>
              <a:t>m.</a:t>
            </a:r>
            <a:r>
              <a:rPr lang="cs-CZ" sz="2000" dirty="0">
                <a:solidFill>
                  <a:srgbClr val="0070C0"/>
                </a:solidFill>
              </a:rPr>
              <a:t>h</a:t>
            </a:r>
            <a:r>
              <a:rPr lang="en-US" sz="2000" baseline="30000" dirty="0">
                <a:solidFill>
                  <a:srgbClr val="0070C0"/>
                </a:solidFill>
              </a:rPr>
              <a:t>-1</a:t>
            </a:r>
            <a:r>
              <a:rPr lang="cs-CZ" sz="2000" dirty="0">
                <a:solidFill>
                  <a:srgbClr val="0070C0"/>
                </a:solidFill>
              </a:rPr>
              <a:t> 2. vlak: 7,5 h, 2</a:t>
            </a:r>
            <a:r>
              <a:rPr lang="en-US" sz="2000" dirty="0">
                <a:solidFill>
                  <a:srgbClr val="0070C0"/>
                </a:solidFill>
              </a:rPr>
              <a:t>0 </a:t>
            </a:r>
            <a:r>
              <a:rPr lang="cs-CZ" sz="2000" dirty="0">
                <a:solidFill>
                  <a:srgbClr val="0070C0"/>
                </a:solidFill>
              </a:rPr>
              <a:t>k</a:t>
            </a:r>
            <a:r>
              <a:rPr lang="en-US" sz="2000" dirty="0">
                <a:solidFill>
                  <a:srgbClr val="0070C0"/>
                </a:solidFill>
              </a:rPr>
              <a:t>m.</a:t>
            </a:r>
            <a:r>
              <a:rPr lang="cs-CZ" sz="2000" dirty="0">
                <a:solidFill>
                  <a:srgbClr val="0070C0"/>
                </a:solidFill>
              </a:rPr>
              <a:t>h</a:t>
            </a:r>
            <a:r>
              <a:rPr lang="en-US" sz="2000" baseline="30000" dirty="0">
                <a:solidFill>
                  <a:srgbClr val="0070C0"/>
                </a:solidFill>
              </a:rPr>
              <a:t>-1</a:t>
            </a:r>
            <a:r>
              <a:rPr lang="en-US" sz="2000" dirty="0">
                <a:solidFill>
                  <a:srgbClr val="0070C0"/>
                </a:solidFill>
              </a:rPr>
              <a:t>]</a:t>
            </a:r>
            <a:r>
              <a:rPr lang="cs-CZ" sz="2000" dirty="0">
                <a:solidFill>
                  <a:srgbClr val="0070C0"/>
                </a:solidFill>
              </a:rPr>
              <a:t> </a:t>
            </a:r>
          </a:p>
        </p:txBody>
      </p:sp>
      <p:sp>
        <p:nvSpPr>
          <p:cNvPr id="15" name="TextovéPole 14">
            <a:extLst>
              <a:ext uri="{FF2B5EF4-FFF2-40B4-BE49-F238E27FC236}">
                <a16:creationId xmlns:a16="http://schemas.microsoft.com/office/drawing/2014/main" id="{261F6AC5-9879-4131-99D1-99E60D4EEEC9}"/>
              </a:ext>
            </a:extLst>
          </p:cNvPr>
          <p:cNvSpPr txBox="1"/>
          <p:nvPr/>
        </p:nvSpPr>
        <p:spPr>
          <a:xfrm>
            <a:off x="145246" y="1927562"/>
            <a:ext cx="8703475" cy="1015663"/>
          </a:xfrm>
          <a:prstGeom prst="rect">
            <a:avLst/>
          </a:prstGeom>
          <a:noFill/>
        </p:spPr>
        <p:txBody>
          <a:bodyPr wrap="square" rtlCol="0">
            <a:spAutoFit/>
          </a:bodyPr>
          <a:lstStyle/>
          <a:p>
            <a:pPr algn="just"/>
            <a:r>
              <a:rPr lang="en-US" sz="2000" dirty="0"/>
              <a:t>Ze </a:t>
            </a:r>
            <a:r>
              <a:rPr lang="en-US" sz="2000" dirty="0" err="1"/>
              <a:t>stanic</a:t>
            </a:r>
            <a:r>
              <a:rPr lang="cs-CZ" sz="2000" dirty="0"/>
              <a:t>e</a:t>
            </a:r>
            <a:r>
              <a:rPr lang="en-US" sz="2000" dirty="0"/>
              <a:t> A v</a:t>
            </a:r>
            <a:r>
              <a:rPr lang="cs-CZ" sz="2000" dirty="0"/>
              <a:t>zdá</a:t>
            </a:r>
            <a:r>
              <a:rPr lang="en-US" sz="2000" dirty="0" err="1"/>
              <a:t>len</a:t>
            </a:r>
            <a:r>
              <a:rPr lang="cs-CZ" sz="2000" dirty="0"/>
              <a:t>é </a:t>
            </a:r>
            <a:r>
              <a:rPr lang="en-US" sz="2000" dirty="0"/>
              <a:t>od a </a:t>
            </a:r>
            <a:r>
              <a:rPr lang="cs-CZ" sz="2000" dirty="0"/>
              <a:t>stanice </a:t>
            </a:r>
            <a:r>
              <a:rPr lang="en-US" sz="2000" dirty="0"/>
              <a:t>B </a:t>
            </a:r>
            <a:r>
              <a:rPr lang="cs-CZ" sz="2000" dirty="0"/>
              <a:t>180 km, vyjede po dvoukolejné trati vlak do B. Za hodinu vyjede jiný vlak ze stanice B do A. Vlaky se setkají 3 hodiny po odjezdu vlaku z A ve vzdálenosti 120 km od A. Určete rychlosti vlaků.</a:t>
            </a:r>
          </a:p>
        </p:txBody>
      </p:sp>
      <p:sp>
        <p:nvSpPr>
          <p:cNvPr id="16" name="TextovéPole 15">
            <a:extLst>
              <a:ext uri="{FF2B5EF4-FFF2-40B4-BE49-F238E27FC236}">
                <a16:creationId xmlns:a16="http://schemas.microsoft.com/office/drawing/2014/main" id="{2FCF5ACF-8BF1-4ED2-AD9A-D693291A4BB4}"/>
              </a:ext>
            </a:extLst>
          </p:cNvPr>
          <p:cNvSpPr txBox="1"/>
          <p:nvPr/>
        </p:nvSpPr>
        <p:spPr>
          <a:xfrm>
            <a:off x="145246" y="2905125"/>
            <a:ext cx="5081587" cy="400110"/>
          </a:xfrm>
          <a:prstGeom prst="rect">
            <a:avLst/>
          </a:prstGeom>
          <a:noFill/>
        </p:spPr>
        <p:txBody>
          <a:bodyPr wrap="square">
            <a:spAutoFit/>
          </a:bodyPr>
          <a:lstStyle/>
          <a:p>
            <a:r>
              <a:rPr lang="en-US" sz="2000" dirty="0">
                <a:solidFill>
                  <a:srgbClr val="0070C0"/>
                </a:solidFill>
              </a:rPr>
              <a:t>[</a:t>
            </a:r>
            <a:r>
              <a:rPr lang="cs-CZ" sz="2000" dirty="0">
                <a:solidFill>
                  <a:srgbClr val="0070C0"/>
                </a:solidFill>
              </a:rPr>
              <a:t>4</a:t>
            </a:r>
            <a:r>
              <a:rPr lang="en-US" sz="2000" dirty="0">
                <a:solidFill>
                  <a:srgbClr val="0070C0"/>
                </a:solidFill>
              </a:rPr>
              <a:t>0 </a:t>
            </a:r>
            <a:r>
              <a:rPr lang="cs-CZ" sz="2000" dirty="0">
                <a:solidFill>
                  <a:srgbClr val="0070C0"/>
                </a:solidFill>
              </a:rPr>
              <a:t>k</a:t>
            </a:r>
            <a:r>
              <a:rPr lang="en-US" sz="2000" dirty="0">
                <a:solidFill>
                  <a:srgbClr val="0070C0"/>
                </a:solidFill>
              </a:rPr>
              <a:t>m.</a:t>
            </a:r>
            <a:r>
              <a:rPr lang="cs-CZ" sz="2000" dirty="0">
                <a:solidFill>
                  <a:srgbClr val="0070C0"/>
                </a:solidFill>
              </a:rPr>
              <a:t>h</a:t>
            </a:r>
            <a:r>
              <a:rPr lang="en-US" sz="2000" baseline="30000" dirty="0">
                <a:solidFill>
                  <a:srgbClr val="0070C0"/>
                </a:solidFill>
              </a:rPr>
              <a:t>-1</a:t>
            </a:r>
            <a:r>
              <a:rPr lang="cs-CZ" sz="2000" dirty="0">
                <a:solidFill>
                  <a:srgbClr val="0070C0"/>
                </a:solidFill>
              </a:rPr>
              <a:t>, 3</a:t>
            </a:r>
            <a:r>
              <a:rPr lang="en-US" sz="2000" dirty="0">
                <a:solidFill>
                  <a:srgbClr val="0070C0"/>
                </a:solidFill>
              </a:rPr>
              <a:t>0 </a:t>
            </a:r>
            <a:r>
              <a:rPr lang="cs-CZ" sz="2000" dirty="0">
                <a:solidFill>
                  <a:srgbClr val="0070C0"/>
                </a:solidFill>
              </a:rPr>
              <a:t>k</a:t>
            </a:r>
            <a:r>
              <a:rPr lang="en-US" sz="2000" dirty="0">
                <a:solidFill>
                  <a:srgbClr val="0070C0"/>
                </a:solidFill>
              </a:rPr>
              <a:t>m.</a:t>
            </a:r>
            <a:r>
              <a:rPr lang="cs-CZ" sz="2000" dirty="0">
                <a:solidFill>
                  <a:srgbClr val="0070C0"/>
                </a:solidFill>
              </a:rPr>
              <a:t>h</a:t>
            </a:r>
            <a:r>
              <a:rPr lang="en-US" sz="2000" baseline="30000" dirty="0">
                <a:solidFill>
                  <a:srgbClr val="0070C0"/>
                </a:solidFill>
              </a:rPr>
              <a:t>-1</a:t>
            </a:r>
            <a:r>
              <a:rPr lang="en-US" sz="2000" dirty="0">
                <a:solidFill>
                  <a:srgbClr val="0070C0"/>
                </a:solidFill>
              </a:rPr>
              <a:t>]</a:t>
            </a:r>
            <a:r>
              <a:rPr lang="cs-CZ" sz="2000" dirty="0">
                <a:solidFill>
                  <a:srgbClr val="0070C0"/>
                </a:solidFill>
              </a:rPr>
              <a:t> </a:t>
            </a:r>
          </a:p>
        </p:txBody>
      </p:sp>
      <p:sp>
        <p:nvSpPr>
          <p:cNvPr id="9" name="TextovéPole 8">
            <a:extLst>
              <a:ext uri="{FF2B5EF4-FFF2-40B4-BE49-F238E27FC236}">
                <a16:creationId xmlns:a16="http://schemas.microsoft.com/office/drawing/2014/main" id="{2ED278F2-8BE2-4BC8-9325-1D41CC1EC35F}"/>
              </a:ext>
            </a:extLst>
          </p:cNvPr>
          <p:cNvSpPr txBox="1"/>
          <p:nvPr/>
        </p:nvSpPr>
        <p:spPr>
          <a:xfrm>
            <a:off x="231932" y="3566604"/>
            <a:ext cx="8586788" cy="1015663"/>
          </a:xfrm>
          <a:prstGeom prst="rect">
            <a:avLst/>
          </a:prstGeom>
          <a:noFill/>
        </p:spPr>
        <p:txBody>
          <a:bodyPr wrap="square" rtlCol="0">
            <a:spAutoFit/>
          </a:bodyPr>
          <a:lstStyle/>
          <a:p>
            <a:pPr algn="just"/>
            <a:r>
              <a:rPr lang="cs-CZ" sz="2000" dirty="0"/>
              <a:t>První třetinu dráhy projel automobil rychlostí v</a:t>
            </a:r>
            <a:r>
              <a:rPr lang="cs-CZ" sz="2000" baseline="-25000" dirty="0"/>
              <a:t>1</a:t>
            </a:r>
            <a:r>
              <a:rPr lang="cs-CZ" sz="2000" dirty="0"/>
              <a:t> = 15 km.h</a:t>
            </a:r>
            <a:r>
              <a:rPr lang="cs-CZ" sz="2000" baseline="30000" dirty="0"/>
              <a:t>-1</a:t>
            </a:r>
            <a:r>
              <a:rPr lang="cs-CZ" sz="2000" dirty="0"/>
              <a:t>, druhou třetinu rychlostí v</a:t>
            </a:r>
            <a:r>
              <a:rPr lang="cs-CZ" sz="2000" baseline="-25000" dirty="0"/>
              <a:t>2</a:t>
            </a:r>
            <a:r>
              <a:rPr lang="cs-CZ" sz="2000" dirty="0"/>
              <a:t> = 30 km.h</a:t>
            </a:r>
            <a:r>
              <a:rPr lang="cs-CZ" sz="2000" baseline="30000" dirty="0"/>
              <a:t>-1</a:t>
            </a:r>
            <a:r>
              <a:rPr lang="cs-CZ" sz="2000" dirty="0"/>
              <a:t> a poslední třetinu v</a:t>
            </a:r>
            <a:r>
              <a:rPr lang="cs-CZ" sz="2000" baseline="-25000" dirty="0"/>
              <a:t>3</a:t>
            </a:r>
            <a:r>
              <a:rPr lang="cs-CZ" sz="2000" dirty="0"/>
              <a:t> = 90 km.h</a:t>
            </a:r>
            <a:r>
              <a:rPr lang="cs-CZ" sz="2000" baseline="30000" dirty="0"/>
              <a:t>-1</a:t>
            </a:r>
            <a:r>
              <a:rPr lang="cs-CZ" sz="2000" dirty="0"/>
              <a:t>. Určete průměrnou rychlost automobilu.</a:t>
            </a:r>
          </a:p>
        </p:txBody>
      </p:sp>
      <p:sp>
        <p:nvSpPr>
          <p:cNvPr id="10" name="TextovéPole 9">
            <a:extLst>
              <a:ext uri="{FF2B5EF4-FFF2-40B4-BE49-F238E27FC236}">
                <a16:creationId xmlns:a16="http://schemas.microsoft.com/office/drawing/2014/main" id="{3A64F253-EBEB-45C2-B849-4AD9B6CAE6FD}"/>
              </a:ext>
            </a:extLst>
          </p:cNvPr>
          <p:cNvSpPr txBox="1"/>
          <p:nvPr/>
        </p:nvSpPr>
        <p:spPr>
          <a:xfrm flipH="1">
            <a:off x="229073" y="5181433"/>
            <a:ext cx="8619648" cy="1015663"/>
          </a:xfrm>
          <a:prstGeom prst="rect">
            <a:avLst/>
          </a:prstGeom>
          <a:noFill/>
        </p:spPr>
        <p:txBody>
          <a:bodyPr wrap="square" rtlCol="0">
            <a:spAutoFit/>
          </a:bodyPr>
          <a:lstStyle/>
          <a:p>
            <a:pPr algn="just"/>
            <a:r>
              <a:rPr lang="cs-CZ" sz="2000" dirty="0"/>
              <a:t>Automobil jede hodinu po dálnici rychlostí 100 km.h</a:t>
            </a:r>
            <a:r>
              <a:rPr lang="cs-CZ" sz="2000" baseline="30000" dirty="0"/>
              <a:t>-1</a:t>
            </a:r>
            <a:r>
              <a:rPr lang="cs-CZ" sz="2000" dirty="0"/>
              <a:t>, pak půl hodiny po silnici rychlostí 60 km.h</a:t>
            </a:r>
            <a:r>
              <a:rPr lang="cs-CZ" sz="2000" baseline="30000" dirty="0"/>
              <a:t>-1</a:t>
            </a:r>
            <a:r>
              <a:rPr lang="cs-CZ" sz="2000" dirty="0"/>
              <a:t> a další půl hodiny v terénu rychlostí 20 km.h</a:t>
            </a:r>
            <a:r>
              <a:rPr lang="cs-CZ" sz="2000" baseline="30000" dirty="0"/>
              <a:t>-1</a:t>
            </a:r>
            <a:r>
              <a:rPr lang="cs-CZ" sz="2000" dirty="0"/>
              <a:t>. Jaká je průměrná rychlost automobilu? Jakou celkovou dráhu urazí? </a:t>
            </a:r>
            <a:endParaRPr lang="cs-CZ" sz="2000" dirty="0">
              <a:solidFill>
                <a:srgbClr val="FF0000"/>
              </a:solidFill>
            </a:endParaRPr>
          </a:p>
        </p:txBody>
      </p:sp>
      <p:sp>
        <p:nvSpPr>
          <p:cNvPr id="11" name="TextovéPole 10">
            <a:extLst>
              <a:ext uri="{FF2B5EF4-FFF2-40B4-BE49-F238E27FC236}">
                <a16:creationId xmlns:a16="http://schemas.microsoft.com/office/drawing/2014/main" id="{F8D12A33-08AD-4C2D-9D26-DCA21DEA24A5}"/>
              </a:ext>
            </a:extLst>
          </p:cNvPr>
          <p:cNvSpPr txBox="1"/>
          <p:nvPr/>
        </p:nvSpPr>
        <p:spPr>
          <a:xfrm>
            <a:off x="241932" y="4582267"/>
            <a:ext cx="1506379" cy="400110"/>
          </a:xfrm>
          <a:prstGeom prst="rect">
            <a:avLst/>
          </a:prstGeom>
          <a:noFill/>
        </p:spPr>
        <p:txBody>
          <a:bodyPr wrap="square">
            <a:spAutoFit/>
          </a:bodyPr>
          <a:lstStyle/>
          <a:p>
            <a:r>
              <a:rPr lang="en-US" sz="2000" dirty="0">
                <a:solidFill>
                  <a:srgbClr val="0070C0"/>
                </a:solidFill>
              </a:rPr>
              <a:t>[27 km.h</a:t>
            </a:r>
            <a:r>
              <a:rPr lang="en-US" sz="2000" baseline="30000" dirty="0">
                <a:solidFill>
                  <a:srgbClr val="0070C0"/>
                </a:solidFill>
              </a:rPr>
              <a:t>-1</a:t>
            </a:r>
            <a:r>
              <a:rPr lang="en-US" sz="2000" dirty="0">
                <a:solidFill>
                  <a:srgbClr val="0070C0"/>
                </a:solidFill>
              </a:rPr>
              <a:t>]</a:t>
            </a:r>
            <a:endParaRPr lang="cs-CZ" sz="2000" dirty="0">
              <a:solidFill>
                <a:srgbClr val="0070C0"/>
              </a:solidFill>
            </a:endParaRPr>
          </a:p>
        </p:txBody>
      </p:sp>
      <p:sp>
        <p:nvSpPr>
          <p:cNvPr id="12" name="TextovéPole 11">
            <a:extLst>
              <a:ext uri="{FF2B5EF4-FFF2-40B4-BE49-F238E27FC236}">
                <a16:creationId xmlns:a16="http://schemas.microsoft.com/office/drawing/2014/main" id="{E369363E-CCF8-46A2-806C-55B54D406B6F}"/>
              </a:ext>
            </a:extLst>
          </p:cNvPr>
          <p:cNvSpPr txBox="1"/>
          <p:nvPr/>
        </p:nvSpPr>
        <p:spPr>
          <a:xfrm>
            <a:off x="229073" y="6209733"/>
            <a:ext cx="2211229" cy="400110"/>
          </a:xfrm>
          <a:prstGeom prst="rect">
            <a:avLst/>
          </a:prstGeom>
          <a:noFill/>
        </p:spPr>
        <p:txBody>
          <a:bodyPr wrap="square">
            <a:spAutoFit/>
          </a:bodyPr>
          <a:lstStyle/>
          <a:p>
            <a:r>
              <a:rPr lang="en-US" sz="2000" dirty="0">
                <a:solidFill>
                  <a:srgbClr val="0070C0"/>
                </a:solidFill>
              </a:rPr>
              <a:t>[70 km.h</a:t>
            </a:r>
            <a:r>
              <a:rPr lang="en-US" sz="2000" baseline="30000" dirty="0">
                <a:solidFill>
                  <a:srgbClr val="0070C0"/>
                </a:solidFill>
              </a:rPr>
              <a:t>-1</a:t>
            </a:r>
            <a:r>
              <a:rPr lang="en-US" sz="2000" dirty="0">
                <a:solidFill>
                  <a:srgbClr val="0070C0"/>
                </a:solidFill>
              </a:rPr>
              <a:t>, 140 km]</a:t>
            </a:r>
            <a:endParaRPr lang="cs-CZ" sz="2000" dirty="0">
              <a:solidFill>
                <a:srgbClr val="0070C0"/>
              </a:solidFill>
            </a:endParaRPr>
          </a:p>
        </p:txBody>
      </p:sp>
    </p:spTree>
    <p:extLst>
      <p:ext uri="{BB962C8B-B14F-4D97-AF65-F5344CB8AC3E}">
        <p14:creationId xmlns:p14="http://schemas.microsoft.com/office/powerpoint/2010/main" val="101186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667BC95-E2A3-4838-B98F-09CAC084DFEE}"/>
              </a:ext>
            </a:extLst>
          </p:cNvPr>
          <p:cNvSpPr txBox="1"/>
          <p:nvPr/>
        </p:nvSpPr>
        <p:spPr>
          <a:xfrm>
            <a:off x="130492" y="190441"/>
            <a:ext cx="8619650" cy="1323439"/>
          </a:xfrm>
          <a:prstGeom prst="rect">
            <a:avLst/>
          </a:prstGeom>
          <a:noFill/>
        </p:spPr>
        <p:txBody>
          <a:bodyPr wrap="square" rtlCol="0">
            <a:spAutoFit/>
          </a:bodyPr>
          <a:lstStyle/>
          <a:p>
            <a:pPr algn="just"/>
            <a:r>
              <a:rPr lang="cs-CZ" sz="2000" dirty="0"/>
              <a:t>Osobní automobil jedoucí rychlostí 80 km.h</a:t>
            </a:r>
            <a:r>
              <a:rPr lang="cs-CZ" sz="2000" baseline="30000" dirty="0"/>
              <a:t>-1</a:t>
            </a:r>
            <a:r>
              <a:rPr lang="cs-CZ" sz="2000" dirty="0"/>
              <a:t> předjíždí 10 m dlouhý nákladní automobil. Nákladní automobil jede rychlostí 60 km.h</a:t>
            </a:r>
            <a:r>
              <a:rPr lang="cs-CZ" sz="2000" baseline="30000" dirty="0"/>
              <a:t>-1</a:t>
            </a:r>
            <a:r>
              <a:rPr lang="cs-CZ" sz="2000" dirty="0"/>
              <a:t>. Jakou dráhu potřebuje osobní automobil k předjetí, jestliže začíná předjíždět 20 m za a končí 20 m před nákladním automobilem? Jak dlouho bude předjíždění trvat?</a:t>
            </a:r>
          </a:p>
        </p:txBody>
      </p:sp>
      <p:sp>
        <p:nvSpPr>
          <p:cNvPr id="10" name="TextovéPole 9">
            <a:extLst>
              <a:ext uri="{FF2B5EF4-FFF2-40B4-BE49-F238E27FC236}">
                <a16:creationId xmlns:a16="http://schemas.microsoft.com/office/drawing/2014/main" id="{6F9B7719-A94C-40AA-AEA4-76C197FE109F}"/>
              </a:ext>
            </a:extLst>
          </p:cNvPr>
          <p:cNvSpPr txBox="1"/>
          <p:nvPr/>
        </p:nvSpPr>
        <p:spPr>
          <a:xfrm>
            <a:off x="216217" y="1623119"/>
            <a:ext cx="4572000" cy="2957861"/>
          </a:xfrm>
          <a:prstGeom prst="rect">
            <a:avLst/>
          </a:prstGeom>
          <a:noFill/>
        </p:spPr>
        <p:txBody>
          <a:bodyPr wrap="square">
            <a:spAutoFit/>
          </a:bodyPr>
          <a:lstStyle/>
          <a:p>
            <a:pPr algn="just">
              <a:lnSpc>
                <a:spcPct val="150000"/>
              </a:lnSpc>
            </a:pPr>
            <a:r>
              <a:rPr lang="cs-CZ" sz="1800" dirty="0" err="1"/>
              <a:t>v</a:t>
            </a:r>
            <a:r>
              <a:rPr lang="cs-CZ" sz="1800" baseline="-25000" dirty="0" err="1"/>
              <a:t>A</a:t>
            </a:r>
            <a:r>
              <a:rPr lang="cs-CZ" sz="1800" dirty="0"/>
              <a:t> = 80 km.h</a:t>
            </a:r>
            <a:r>
              <a:rPr lang="cs-CZ" sz="1800" baseline="30000" dirty="0"/>
              <a:t>-1 </a:t>
            </a:r>
            <a:r>
              <a:rPr lang="cs-CZ" sz="1800" dirty="0"/>
              <a:t>= 22,2 m.s</a:t>
            </a:r>
            <a:r>
              <a:rPr lang="cs-CZ" sz="1800" baseline="30000" dirty="0"/>
              <a:t>-1</a:t>
            </a:r>
            <a:endParaRPr lang="cs-CZ" sz="1800" dirty="0"/>
          </a:p>
          <a:p>
            <a:pPr algn="just">
              <a:lnSpc>
                <a:spcPct val="150000"/>
              </a:lnSpc>
            </a:pPr>
            <a:r>
              <a:rPr lang="cs-CZ" sz="1800" dirty="0" err="1"/>
              <a:t>v</a:t>
            </a:r>
            <a:r>
              <a:rPr lang="cs-CZ" sz="1800" baseline="-25000" dirty="0" err="1"/>
              <a:t>N</a:t>
            </a:r>
            <a:r>
              <a:rPr lang="cs-CZ" sz="1800" dirty="0"/>
              <a:t> = 60 km.h</a:t>
            </a:r>
            <a:r>
              <a:rPr lang="cs-CZ" sz="1800" baseline="30000" dirty="0"/>
              <a:t>-1 </a:t>
            </a:r>
            <a:r>
              <a:rPr lang="cs-CZ" sz="1800" dirty="0"/>
              <a:t>= 16,7 m.s</a:t>
            </a:r>
            <a:r>
              <a:rPr lang="cs-CZ" sz="1800" baseline="30000" dirty="0"/>
              <a:t>-1</a:t>
            </a:r>
          </a:p>
          <a:p>
            <a:pPr algn="just">
              <a:lnSpc>
                <a:spcPct val="150000"/>
              </a:lnSpc>
            </a:pPr>
            <a:r>
              <a:rPr lang="cs-CZ" sz="1800" dirty="0"/>
              <a:t>s</a:t>
            </a:r>
            <a:r>
              <a:rPr lang="cs-CZ" sz="1800" baseline="-25000" dirty="0"/>
              <a:t>0 </a:t>
            </a:r>
            <a:r>
              <a:rPr lang="cs-CZ" sz="1800" dirty="0"/>
              <a:t>= 20 + 20 + 10 m = 50 m</a:t>
            </a:r>
          </a:p>
          <a:p>
            <a:pPr algn="just">
              <a:lnSpc>
                <a:spcPct val="150000"/>
              </a:lnSpc>
            </a:pPr>
            <a:r>
              <a:rPr lang="cs-CZ" dirty="0" err="1"/>
              <a:t>s</a:t>
            </a:r>
            <a:r>
              <a:rPr lang="cs-CZ" baseline="-25000" dirty="0" err="1"/>
              <a:t>A</a:t>
            </a:r>
            <a:r>
              <a:rPr lang="cs-CZ" dirty="0"/>
              <a:t> = </a:t>
            </a:r>
            <a:r>
              <a:rPr lang="cs-CZ" sz="1800" dirty="0"/>
              <a:t>s</a:t>
            </a:r>
            <a:r>
              <a:rPr lang="cs-CZ" sz="1800" baseline="-25000" dirty="0"/>
              <a:t>0</a:t>
            </a:r>
            <a:r>
              <a:rPr lang="cs-CZ" sz="1800" dirty="0"/>
              <a:t> + </a:t>
            </a:r>
            <a:r>
              <a:rPr lang="cs-CZ" sz="1800" dirty="0" err="1"/>
              <a:t>s</a:t>
            </a:r>
            <a:r>
              <a:rPr lang="cs-CZ" sz="1800" baseline="-25000" dirty="0" err="1"/>
              <a:t>N</a:t>
            </a:r>
            <a:endParaRPr lang="cs-CZ" sz="1800" dirty="0"/>
          </a:p>
          <a:p>
            <a:pPr algn="just">
              <a:lnSpc>
                <a:spcPct val="150000"/>
              </a:lnSpc>
            </a:pPr>
            <a:r>
              <a:rPr lang="cs-CZ" sz="1800" dirty="0"/>
              <a:t>v</a:t>
            </a:r>
            <a:r>
              <a:rPr lang="cs-CZ" sz="1800" baseline="-25000" dirty="0"/>
              <a:t>A</a:t>
            </a:r>
            <a:r>
              <a:rPr lang="cs-CZ" sz="1800" dirty="0"/>
              <a:t>.t = s</a:t>
            </a:r>
            <a:r>
              <a:rPr lang="cs-CZ" sz="1800" baseline="-25000" dirty="0"/>
              <a:t>0</a:t>
            </a:r>
            <a:r>
              <a:rPr lang="cs-CZ" sz="1800" dirty="0"/>
              <a:t> + v</a:t>
            </a:r>
            <a:r>
              <a:rPr lang="cs-CZ" sz="1800" baseline="-25000" dirty="0"/>
              <a:t>N</a:t>
            </a:r>
            <a:r>
              <a:rPr lang="cs-CZ" sz="1800" dirty="0"/>
              <a:t>.t </a:t>
            </a:r>
          </a:p>
          <a:p>
            <a:pPr algn="just">
              <a:lnSpc>
                <a:spcPct val="150000"/>
              </a:lnSpc>
            </a:pPr>
            <a:r>
              <a:rPr lang="cs-CZ" sz="1800" dirty="0"/>
              <a:t>t = s</a:t>
            </a:r>
            <a:r>
              <a:rPr lang="cs-CZ" sz="1800" baseline="-25000" dirty="0"/>
              <a:t>0</a:t>
            </a:r>
            <a:r>
              <a:rPr lang="cs-CZ" sz="1800" dirty="0"/>
              <a:t>/(</a:t>
            </a:r>
            <a:r>
              <a:rPr lang="cs-CZ" sz="1800" dirty="0" err="1"/>
              <a:t>v</a:t>
            </a:r>
            <a:r>
              <a:rPr lang="cs-CZ" sz="1800" baseline="-25000" dirty="0" err="1"/>
              <a:t>A</a:t>
            </a:r>
            <a:r>
              <a:rPr lang="cs-CZ" sz="1800" dirty="0"/>
              <a:t> - </a:t>
            </a:r>
            <a:r>
              <a:rPr lang="cs-CZ" sz="1800" dirty="0" err="1"/>
              <a:t>v</a:t>
            </a:r>
            <a:r>
              <a:rPr lang="cs-CZ" sz="1800" baseline="-25000" dirty="0" err="1"/>
              <a:t>N</a:t>
            </a:r>
            <a:r>
              <a:rPr lang="cs-CZ" sz="1800" dirty="0"/>
              <a:t>) = 50/(22,2-16,7) = </a:t>
            </a:r>
            <a:r>
              <a:rPr lang="cs-CZ" sz="1800" u="sng" dirty="0"/>
              <a:t>9</a:t>
            </a:r>
            <a:r>
              <a:rPr lang="en-US" sz="1800" u="sng" dirty="0"/>
              <a:t> s</a:t>
            </a:r>
            <a:endParaRPr lang="cs-CZ" sz="1800" u="sng" dirty="0"/>
          </a:p>
          <a:p>
            <a:pPr algn="just">
              <a:lnSpc>
                <a:spcPct val="150000"/>
              </a:lnSpc>
            </a:pPr>
            <a:r>
              <a:rPr lang="cs-CZ" sz="1800" dirty="0" err="1"/>
              <a:t>s</a:t>
            </a:r>
            <a:r>
              <a:rPr lang="cs-CZ" sz="1800" baseline="-25000" dirty="0" err="1"/>
              <a:t>A</a:t>
            </a:r>
            <a:r>
              <a:rPr lang="cs-CZ" sz="1800" dirty="0"/>
              <a:t> = v</a:t>
            </a:r>
            <a:r>
              <a:rPr lang="cs-CZ" sz="1800" baseline="-25000" dirty="0"/>
              <a:t>A</a:t>
            </a:r>
            <a:r>
              <a:rPr lang="cs-CZ" sz="1800" dirty="0"/>
              <a:t>.t = </a:t>
            </a:r>
            <a:r>
              <a:rPr lang="cs-CZ" dirty="0"/>
              <a:t>22,2</a:t>
            </a:r>
            <a:r>
              <a:rPr lang="cs-CZ" sz="1800" dirty="0"/>
              <a:t>. </a:t>
            </a:r>
            <a:r>
              <a:rPr lang="cs-CZ" dirty="0"/>
              <a:t>9</a:t>
            </a:r>
            <a:r>
              <a:rPr lang="cs-CZ" sz="1800" dirty="0"/>
              <a:t> = </a:t>
            </a:r>
            <a:r>
              <a:rPr lang="cs-CZ" sz="1800" u="sng" dirty="0"/>
              <a:t>202 m</a:t>
            </a:r>
          </a:p>
        </p:txBody>
      </p:sp>
    </p:spTree>
    <p:extLst>
      <p:ext uri="{BB962C8B-B14F-4D97-AF65-F5344CB8AC3E}">
        <p14:creationId xmlns:p14="http://schemas.microsoft.com/office/powerpoint/2010/main" val="4186884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1A8A43-8740-423D-BE3D-13DBA0371B7E}"/>
              </a:ext>
            </a:extLst>
          </p:cNvPr>
          <p:cNvSpPr>
            <a:spLocks noGrp="1"/>
          </p:cNvSpPr>
          <p:nvPr>
            <p:ph type="title"/>
          </p:nvPr>
        </p:nvSpPr>
        <p:spPr>
          <a:xfrm>
            <a:off x="1066800" y="1060451"/>
            <a:ext cx="6819900" cy="1325563"/>
          </a:xfrm>
        </p:spPr>
        <p:txBody>
          <a:bodyPr>
            <a:normAutofit/>
          </a:bodyPr>
          <a:lstStyle/>
          <a:p>
            <a:r>
              <a:rPr lang="cs-CZ" sz="3200" b="1" dirty="0"/>
              <a:t>Rovnoměrně zrychlený přímočarý pohyb</a:t>
            </a:r>
          </a:p>
        </p:txBody>
      </p:sp>
    </p:spTree>
    <p:extLst>
      <p:ext uri="{BB962C8B-B14F-4D97-AF65-F5344CB8AC3E}">
        <p14:creationId xmlns:p14="http://schemas.microsoft.com/office/powerpoint/2010/main" val="3858635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578D7A2-EB00-42D4-B318-A11CA5E22570}"/>
              </a:ext>
            </a:extLst>
          </p:cNvPr>
          <p:cNvSpPr txBox="1"/>
          <p:nvPr/>
        </p:nvSpPr>
        <p:spPr>
          <a:xfrm>
            <a:off x="261937" y="549809"/>
            <a:ext cx="8753475" cy="3600986"/>
          </a:xfrm>
          <a:prstGeom prst="rect">
            <a:avLst/>
          </a:prstGeom>
          <a:noFill/>
        </p:spPr>
        <p:txBody>
          <a:bodyPr wrap="square" rtlCol="0">
            <a:spAutoFit/>
          </a:bodyPr>
          <a:lstStyle/>
          <a:p>
            <a:r>
              <a:rPr lang="cs-CZ" sz="2000" dirty="0"/>
              <a:t>Zdeněk sjel na saních za 10 s svah dlouhý 40 m a pak ještě pokračoval po zasněžené vodorovné louce 20 m až do úplného zastavení. Určete velikost zrychlení na svahu, velikost rychlosti na konci svahu, celkovou dobu pohybu a průměrnou rychlost po celé trajektorii.</a:t>
            </a:r>
          </a:p>
          <a:p>
            <a:endParaRPr lang="cs-CZ" sz="800" dirty="0"/>
          </a:p>
          <a:p>
            <a:r>
              <a:rPr lang="cs-CZ" sz="2000" dirty="0"/>
              <a:t>s</a:t>
            </a:r>
            <a:r>
              <a:rPr lang="cs-CZ" sz="2000" baseline="-25000" dirty="0"/>
              <a:t>1</a:t>
            </a:r>
            <a:r>
              <a:rPr lang="cs-CZ" sz="2000" dirty="0"/>
              <a:t> = 40 m</a:t>
            </a:r>
          </a:p>
          <a:p>
            <a:r>
              <a:rPr lang="cs-CZ" sz="2000" dirty="0"/>
              <a:t>t</a:t>
            </a:r>
            <a:r>
              <a:rPr lang="cs-CZ" sz="2000" baseline="-25000" dirty="0"/>
              <a:t>1</a:t>
            </a:r>
            <a:r>
              <a:rPr lang="cs-CZ" sz="2000" dirty="0"/>
              <a:t> = 10 s</a:t>
            </a:r>
          </a:p>
          <a:p>
            <a:r>
              <a:rPr lang="cs-CZ" sz="2000" dirty="0"/>
              <a:t>s</a:t>
            </a:r>
            <a:r>
              <a:rPr lang="cs-CZ" sz="2000" baseline="-25000" dirty="0"/>
              <a:t>2</a:t>
            </a:r>
            <a:r>
              <a:rPr lang="cs-CZ" sz="2000" dirty="0"/>
              <a:t> = 20 m</a:t>
            </a:r>
          </a:p>
          <a:p>
            <a:r>
              <a:rPr lang="cs-CZ" sz="2000" dirty="0"/>
              <a:t>a</a:t>
            </a:r>
            <a:r>
              <a:rPr lang="cs-CZ" sz="2000" baseline="-25000" dirty="0"/>
              <a:t>1</a:t>
            </a:r>
            <a:r>
              <a:rPr lang="cs-CZ" sz="2000" dirty="0"/>
              <a:t> = ?</a:t>
            </a:r>
          </a:p>
          <a:p>
            <a:r>
              <a:rPr lang="cs-CZ" sz="2000" dirty="0"/>
              <a:t>v</a:t>
            </a:r>
            <a:r>
              <a:rPr lang="cs-CZ" sz="2000" baseline="-25000" dirty="0"/>
              <a:t>1</a:t>
            </a:r>
            <a:r>
              <a:rPr lang="cs-CZ" sz="2000" dirty="0"/>
              <a:t> = ?</a:t>
            </a:r>
          </a:p>
          <a:p>
            <a:r>
              <a:rPr lang="cs-CZ" sz="2000" dirty="0"/>
              <a:t>t = ?</a:t>
            </a:r>
          </a:p>
          <a:p>
            <a:r>
              <a:rPr lang="cs-CZ" sz="2000" dirty="0" err="1"/>
              <a:t>v</a:t>
            </a:r>
            <a:r>
              <a:rPr lang="cs-CZ" sz="2000" baseline="-25000" dirty="0" err="1"/>
              <a:t>p</a:t>
            </a:r>
            <a:r>
              <a:rPr lang="cs-CZ" sz="2000" dirty="0"/>
              <a:t> = ?</a:t>
            </a:r>
          </a:p>
        </p:txBody>
      </p:sp>
      <p:sp>
        <p:nvSpPr>
          <p:cNvPr id="7" name="TextovéPole 6">
            <a:extLst>
              <a:ext uri="{FF2B5EF4-FFF2-40B4-BE49-F238E27FC236}">
                <a16:creationId xmlns:a16="http://schemas.microsoft.com/office/drawing/2014/main" id="{F34271E1-69B0-4A5A-BB0A-DB281E6168FA}"/>
              </a:ext>
            </a:extLst>
          </p:cNvPr>
          <p:cNvSpPr txBox="1"/>
          <p:nvPr/>
        </p:nvSpPr>
        <p:spPr>
          <a:xfrm>
            <a:off x="2114551" y="2027137"/>
            <a:ext cx="6305550" cy="2369880"/>
          </a:xfrm>
          <a:prstGeom prst="rect">
            <a:avLst/>
          </a:prstGeom>
          <a:noFill/>
        </p:spPr>
        <p:txBody>
          <a:bodyPr wrap="square" rtlCol="0">
            <a:spAutoFit/>
          </a:bodyPr>
          <a:lstStyle/>
          <a:p>
            <a:r>
              <a:rPr lang="cs-CZ" sz="2000" dirty="0"/>
              <a:t>s</a:t>
            </a:r>
            <a:r>
              <a:rPr lang="cs-CZ" sz="2000" baseline="-25000" dirty="0"/>
              <a:t>1</a:t>
            </a:r>
            <a:r>
              <a:rPr lang="cs-CZ" sz="2000" dirty="0"/>
              <a:t> = ½.a</a:t>
            </a:r>
            <a:r>
              <a:rPr lang="cs-CZ" sz="2000" baseline="-25000" dirty="0"/>
              <a:t>1</a:t>
            </a:r>
            <a:r>
              <a:rPr lang="cs-CZ" sz="2000" dirty="0"/>
              <a:t>.t</a:t>
            </a:r>
            <a:r>
              <a:rPr lang="cs-CZ" sz="2000" baseline="-25000" dirty="0"/>
              <a:t>1</a:t>
            </a:r>
            <a:r>
              <a:rPr lang="cs-CZ" sz="2000" baseline="30000" dirty="0"/>
              <a:t>2</a:t>
            </a:r>
            <a:r>
              <a:rPr lang="cs-CZ" sz="2000" dirty="0"/>
              <a:t>  odtud  a</a:t>
            </a:r>
            <a:r>
              <a:rPr lang="cs-CZ" sz="2000" baseline="-25000" dirty="0"/>
              <a:t>1</a:t>
            </a:r>
            <a:r>
              <a:rPr lang="cs-CZ" sz="2000" dirty="0"/>
              <a:t> = 2.s</a:t>
            </a:r>
            <a:r>
              <a:rPr lang="cs-CZ" sz="2000" baseline="-25000" dirty="0"/>
              <a:t>1</a:t>
            </a:r>
            <a:r>
              <a:rPr lang="cs-CZ" sz="2000" dirty="0"/>
              <a:t>/t</a:t>
            </a:r>
            <a:r>
              <a:rPr lang="cs-CZ" sz="2000" baseline="-25000" dirty="0"/>
              <a:t>1</a:t>
            </a:r>
            <a:r>
              <a:rPr lang="cs-CZ" sz="2000" baseline="30000" dirty="0"/>
              <a:t>2</a:t>
            </a:r>
            <a:r>
              <a:rPr lang="cs-CZ" sz="2000" dirty="0"/>
              <a:t> = 2.40/10</a:t>
            </a:r>
            <a:r>
              <a:rPr lang="cs-CZ" sz="2000" baseline="30000" dirty="0"/>
              <a:t>2</a:t>
            </a:r>
            <a:r>
              <a:rPr lang="cs-CZ" sz="2000" dirty="0"/>
              <a:t> = </a:t>
            </a:r>
            <a:r>
              <a:rPr lang="cs-CZ" sz="2000" u="sng" dirty="0"/>
              <a:t>0,8 m.s</a:t>
            </a:r>
            <a:r>
              <a:rPr lang="cs-CZ" sz="2000" u="sng" baseline="30000" dirty="0"/>
              <a:t>-2</a:t>
            </a:r>
            <a:r>
              <a:rPr lang="cs-CZ" sz="2000" u="sng" dirty="0"/>
              <a:t> </a:t>
            </a:r>
          </a:p>
          <a:p>
            <a:r>
              <a:rPr lang="cs-CZ" sz="2000" dirty="0"/>
              <a:t>v</a:t>
            </a:r>
            <a:r>
              <a:rPr lang="cs-CZ" sz="2000" baseline="-25000" dirty="0"/>
              <a:t>1</a:t>
            </a:r>
            <a:r>
              <a:rPr lang="cs-CZ" sz="2000" dirty="0"/>
              <a:t> = a</a:t>
            </a:r>
            <a:r>
              <a:rPr lang="cs-CZ" sz="2000" baseline="-25000" dirty="0"/>
              <a:t>1</a:t>
            </a:r>
            <a:r>
              <a:rPr lang="cs-CZ" sz="2000" dirty="0"/>
              <a:t>.t</a:t>
            </a:r>
            <a:r>
              <a:rPr lang="cs-CZ" sz="2000" baseline="-25000" dirty="0"/>
              <a:t>1</a:t>
            </a:r>
            <a:r>
              <a:rPr lang="cs-CZ" sz="2000" dirty="0"/>
              <a:t> = 2.s</a:t>
            </a:r>
            <a:r>
              <a:rPr lang="cs-CZ" sz="2000" baseline="-25000" dirty="0"/>
              <a:t>1</a:t>
            </a:r>
            <a:r>
              <a:rPr lang="cs-CZ" sz="2000" dirty="0"/>
              <a:t>/t</a:t>
            </a:r>
            <a:r>
              <a:rPr lang="cs-CZ" sz="2000" baseline="-25000" dirty="0"/>
              <a:t>1</a:t>
            </a:r>
            <a:r>
              <a:rPr lang="cs-CZ" sz="2000" dirty="0"/>
              <a:t> = 2.40/10 = </a:t>
            </a:r>
            <a:r>
              <a:rPr lang="cs-CZ" sz="2000" u="sng" dirty="0"/>
              <a:t>8 m.s</a:t>
            </a:r>
            <a:r>
              <a:rPr lang="cs-CZ" sz="2000" u="sng" baseline="30000" dirty="0"/>
              <a:t>-1</a:t>
            </a:r>
            <a:r>
              <a:rPr lang="cs-CZ" sz="2000" u="sng" dirty="0"/>
              <a:t> </a:t>
            </a:r>
          </a:p>
          <a:p>
            <a:endParaRPr lang="cs-CZ" sz="800" u="sng" dirty="0"/>
          </a:p>
          <a:p>
            <a:r>
              <a:rPr lang="cs-CZ" sz="2000" dirty="0"/>
              <a:t>v</a:t>
            </a:r>
            <a:r>
              <a:rPr lang="cs-CZ" sz="2000" baseline="-25000" dirty="0"/>
              <a:t>2</a:t>
            </a:r>
            <a:r>
              <a:rPr lang="cs-CZ" sz="2000" dirty="0"/>
              <a:t> = v</a:t>
            </a:r>
            <a:r>
              <a:rPr lang="cs-CZ" sz="2000" baseline="-25000" dirty="0"/>
              <a:t>1</a:t>
            </a:r>
            <a:r>
              <a:rPr lang="cs-CZ" sz="2000" dirty="0"/>
              <a:t> – a</a:t>
            </a:r>
            <a:r>
              <a:rPr lang="cs-CZ" sz="2000" baseline="-25000" dirty="0"/>
              <a:t>2</a:t>
            </a:r>
            <a:r>
              <a:rPr lang="cs-CZ" sz="2000" dirty="0"/>
              <a:t>.t</a:t>
            </a:r>
            <a:r>
              <a:rPr lang="cs-CZ" sz="2000" baseline="-25000" dirty="0"/>
              <a:t>2</a:t>
            </a:r>
            <a:r>
              <a:rPr lang="cs-CZ" sz="2000" dirty="0"/>
              <a:t> = 0  odtud  t</a:t>
            </a:r>
            <a:r>
              <a:rPr lang="cs-CZ" sz="2000" baseline="-25000" dirty="0"/>
              <a:t>2</a:t>
            </a:r>
            <a:r>
              <a:rPr lang="cs-CZ" sz="2000" dirty="0"/>
              <a:t> = v</a:t>
            </a:r>
            <a:r>
              <a:rPr lang="cs-CZ" sz="2000" baseline="-25000" dirty="0"/>
              <a:t>1</a:t>
            </a:r>
            <a:r>
              <a:rPr lang="cs-CZ" sz="2000" dirty="0"/>
              <a:t>/a</a:t>
            </a:r>
            <a:r>
              <a:rPr lang="cs-CZ" sz="2000" baseline="-25000" dirty="0"/>
              <a:t>2</a:t>
            </a:r>
            <a:r>
              <a:rPr lang="cs-CZ" sz="2000" dirty="0"/>
              <a:t> </a:t>
            </a:r>
          </a:p>
          <a:p>
            <a:r>
              <a:rPr lang="cs-CZ" sz="2000" dirty="0"/>
              <a:t>s</a:t>
            </a:r>
            <a:r>
              <a:rPr lang="cs-CZ" sz="2000" baseline="-25000" dirty="0"/>
              <a:t>2</a:t>
            </a:r>
            <a:r>
              <a:rPr lang="cs-CZ" sz="2000" dirty="0"/>
              <a:t> = v</a:t>
            </a:r>
            <a:r>
              <a:rPr lang="cs-CZ" sz="2000" baseline="-25000" dirty="0"/>
              <a:t>1</a:t>
            </a:r>
            <a:r>
              <a:rPr lang="cs-CZ" sz="2000" dirty="0"/>
              <a:t>.t</a:t>
            </a:r>
            <a:r>
              <a:rPr lang="cs-CZ" sz="2000" baseline="-25000" dirty="0"/>
              <a:t>2</a:t>
            </a:r>
            <a:r>
              <a:rPr lang="cs-CZ" sz="2000" dirty="0"/>
              <a:t> - ½.a</a:t>
            </a:r>
            <a:r>
              <a:rPr lang="cs-CZ" sz="2000" baseline="-25000" dirty="0"/>
              <a:t>2</a:t>
            </a:r>
            <a:r>
              <a:rPr lang="cs-CZ" sz="2000" dirty="0"/>
              <a:t>.t</a:t>
            </a:r>
            <a:r>
              <a:rPr lang="cs-CZ" sz="2000" baseline="-25000" dirty="0"/>
              <a:t>2</a:t>
            </a:r>
            <a:r>
              <a:rPr lang="cs-CZ" sz="2000" baseline="30000" dirty="0"/>
              <a:t>2</a:t>
            </a:r>
            <a:r>
              <a:rPr lang="cs-CZ" sz="2000" dirty="0"/>
              <a:t>  odtud a</a:t>
            </a:r>
            <a:r>
              <a:rPr lang="cs-CZ" sz="2000" baseline="-25000" dirty="0"/>
              <a:t>2</a:t>
            </a:r>
            <a:r>
              <a:rPr lang="cs-CZ" sz="2000" dirty="0"/>
              <a:t> = v</a:t>
            </a:r>
            <a:r>
              <a:rPr lang="cs-CZ" sz="2000" baseline="-25000" dirty="0"/>
              <a:t>1</a:t>
            </a:r>
            <a:r>
              <a:rPr lang="cs-CZ" sz="2000" baseline="30000" dirty="0"/>
              <a:t>2</a:t>
            </a:r>
            <a:r>
              <a:rPr lang="cs-CZ" sz="2000" dirty="0"/>
              <a:t>/2.s</a:t>
            </a:r>
            <a:r>
              <a:rPr lang="cs-CZ" sz="2000" baseline="-25000" dirty="0"/>
              <a:t>2</a:t>
            </a:r>
            <a:r>
              <a:rPr lang="cs-CZ" sz="2000" dirty="0"/>
              <a:t> </a:t>
            </a:r>
          </a:p>
          <a:p>
            <a:r>
              <a:rPr lang="cs-CZ" sz="2000" dirty="0"/>
              <a:t>t</a:t>
            </a:r>
            <a:r>
              <a:rPr lang="cs-CZ" sz="2000" baseline="-25000" dirty="0"/>
              <a:t>2</a:t>
            </a:r>
            <a:r>
              <a:rPr lang="cs-CZ" sz="2000" dirty="0"/>
              <a:t> = v</a:t>
            </a:r>
            <a:r>
              <a:rPr lang="cs-CZ" sz="2000" baseline="-25000" dirty="0"/>
              <a:t>1</a:t>
            </a:r>
            <a:r>
              <a:rPr lang="cs-CZ" sz="2000" dirty="0"/>
              <a:t>/a</a:t>
            </a:r>
            <a:r>
              <a:rPr lang="cs-CZ" sz="2000" baseline="-25000" dirty="0"/>
              <a:t>2</a:t>
            </a:r>
            <a:r>
              <a:rPr lang="cs-CZ" sz="2000" dirty="0"/>
              <a:t> = 2.s</a:t>
            </a:r>
            <a:r>
              <a:rPr lang="cs-CZ" sz="2000" baseline="-25000" dirty="0"/>
              <a:t>2</a:t>
            </a:r>
            <a:r>
              <a:rPr lang="cs-CZ" sz="2000" dirty="0"/>
              <a:t>/v</a:t>
            </a:r>
            <a:r>
              <a:rPr lang="cs-CZ" sz="2000" baseline="-25000" dirty="0"/>
              <a:t>1</a:t>
            </a:r>
            <a:r>
              <a:rPr lang="cs-CZ" sz="2000" dirty="0"/>
              <a:t> = s</a:t>
            </a:r>
            <a:r>
              <a:rPr lang="cs-CZ" sz="2000" baseline="-25000" dirty="0"/>
              <a:t>2</a:t>
            </a:r>
            <a:r>
              <a:rPr lang="cs-CZ" sz="2000" dirty="0"/>
              <a:t>/s</a:t>
            </a:r>
            <a:r>
              <a:rPr lang="cs-CZ" sz="2000" baseline="-25000" dirty="0"/>
              <a:t>1</a:t>
            </a:r>
            <a:r>
              <a:rPr lang="cs-CZ" sz="2000" dirty="0"/>
              <a:t> . t</a:t>
            </a:r>
            <a:r>
              <a:rPr lang="cs-CZ" sz="2000" baseline="-25000" dirty="0"/>
              <a:t>1</a:t>
            </a:r>
            <a:endParaRPr lang="cs-CZ" sz="2000" dirty="0"/>
          </a:p>
          <a:p>
            <a:r>
              <a:rPr lang="cs-CZ" sz="2000" dirty="0"/>
              <a:t>t = t</a:t>
            </a:r>
            <a:r>
              <a:rPr lang="en-US" sz="2000" baseline="-25000" dirty="0"/>
              <a:t>1</a:t>
            </a:r>
            <a:r>
              <a:rPr lang="cs-CZ" sz="2000" dirty="0"/>
              <a:t> </a:t>
            </a:r>
            <a:r>
              <a:rPr lang="en-US" sz="2000" dirty="0"/>
              <a:t>+</a:t>
            </a:r>
            <a:r>
              <a:rPr lang="cs-CZ" sz="2000" dirty="0"/>
              <a:t> s</a:t>
            </a:r>
            <a:r>
              <a:rPr lang="cs-CZ" sz="2000" baseline="-25000" dirty="0"/>
              <a:t>2</a:t>
            </a:r>
            <a:r>
              <a:rPr lang="cs-CZ" sz="2000" dirty="0"/>
              <a:t>/s</a:t>
            </a:r>
            <a:r>
              <a:rPr lang="cs-CZ" sz="2000" baseline="-25000" dirty="0"/>
              <a:t>1</a:t>
            </a:r>
            <a:r>
              <a:rPr lang="cs-CZ" sz="2000" dirty="0"/>
              <a:t> . t</a:t>
            </a:r>
            <a:r>
              <a:rPr lang="cs-CZ" sz="2000" baseline="-25000" dirty="0"/>
              <a:t>1 </a:t>
            </a:r>
            <a:r>
              <a:rPr lang="cs-CZ" sz="2000" dirty="0"/>
              <a:t>= t</a:t>
            </a:r>
            <a:r>
              <a:rPr lang="cs-CZ" sz="2000" baseline="-25000" dirty="0"/>
              <a:t>1</a:t>
            </a:r>
            <a:r>
              <a:rPr lang="en-US" sz="2000" dirty="0"/>
              <a:t> . (1 + </a:t>
            </a:r>
            <a:r>
              <a:rPr lang="cs-CZ" sz="2000" dirty="0"/>
              <a:t>s</a:t>
            </a:r>
            <a:r>
              <a:rPr lang="cs-CZ" sz="2000" baseline="-25000" dirty="0"/>
              <a:t>2</a:t>
            </a:r>
            <a:r>
              <a:rPr lang="cs-CZ" sz="2000" dirty="0"/>
              <a:t>/s</a:t>
            </a:r>
            <a:r>
              <a:rPr lang="cs-CZ" sz="2000" baseline="-25000" dirty="0"/>
              <a:t>1</a:t>
            </a:r>
            <a:r>
              <a:rPr lang="en-US" sz="2000" dirty="0"/>
              <a:t>) </a:t>
            </a:r>
            <a:r>
              <a:rPr lang="cs-CZ" sz="2000" dirty="0"/>
              <a:t>= </a:t>
            </a:r>
            <a:r>
              <a:rPr lang="en-US" sz="2000" dirty="0"/>
              <a:t>10 . (1 + 20</a:t>
            </a:r>
            <a:r>
              <a:rPr lang="cs-CZ" sz="2000" dirty="0"/>
              <a:t>/</a:t>
            </a:r>
            <a:r>
              <a:rPr lang="en-US" sz="2000" dirty="0"/>
              <a:t>40) = </a:t>
            </a:r>
            <a:r>
              <a:rPr lang="en-US" sz="2000" u="sng" dirty="0"/>
              <a:t>15 s</a:t>
            </a:r>
          </a:p>
          <a:p>
            <a:r>
              <a:rPr lang="en-US" sz="2000" dirty="0"/>
              <a:t>v</a:t>
            </a:r>
            <a:r>
              <a:rPr lang="en-US" sz="2000" baseline="-25000" dirty="0"/>
              <a:t>s</a:t>
            </a:r>
            <a:r>
              <a:rPr lang="en-US" sz="2000" dirty="0"/>
              <a:t> = (</a:t>
            </a:r>
            <a:r>
              <a:rPr lang="cs-CZ" sz="2000" dirty="0"/>
              <a:t>s</a:t>
            </a:r>
            <a:r>
              <a:rPr lang="cs-CZ" sz="2000" baseline="-25000" dirty="0"/>
              <a:t>2</a:t>
            </a:r>
            <a:r>
              <a:rPr lang="en-US" sz="2000" dirty="0"/>
              <a:t> + </a:t>
            </a:r>
            <a:r>
              <a:rPr lang="cs-CZ" sz="2000" dirty="0"/>
              <a:t>s</a:t>
            </a:r>
            <a:r>
              <a:rPr lang="cs-CZ" sz="2000" baseline="-25000" dirty="0"/>
              <a:t>1</a:t>
            </a:r>
            <a:r>
              <a:rPr lang="en-US" sz="2000" dirty="0"/>
              <a:t>)/</a:t>
            </a:r>
            <a:r>
              <a:rPr lang="cs-CZ" sz="2000" dirty="0"/>
              <a:t> t</a:t>
            </a:r>
            <a:r>
              <a:rPr lang="en-US" sz="2000" dirty="0"/>
              <a:t> = (20 + 40)/</a:t>
            </a:r>
            <a:r>
              <a:rPr lang="cs-CZ" sz="2000" dirty="0"/>
              <a:t> </a:t>
            </a:r>
            <a:r>
              <a:rPr lang="en-US" sz="2000" dirty="0"/>
              <a:t>15 = </a:t>
            </a:r>
            <a:r>
              <a:rPr lang="en-US" sz="2000" u="sng" dirty="0"/>
              <a:t>4</a:t>
            </a:r>
            <a:r>
              <a:rPr lang="cs-CZ" sz="2000" u="sng" dirty="0"/>
              <a:t> m.s</a:t>
            </a:r>
            <a:r>
              <a:rPr lang="cs-CZ" sz="2000" u="sng" baseline="30000" dirty="0"/>
              <a:t>-1</a:t>
            </a:r>
            <a:r>
              <a:rPr lang="cs-CZ" sz="2000" u="sng" dirty="0"/>
              <a:t> </a:t>
            </a:r>
            <a:endParaRPr lang="cs-CZ" sz="2000" dirty="0"/>
          </a:p>
        </p:txBody>
      </p:sp>
    </p:spTree>
    <p:extLst>
      <p:ext uri="{BB962C8B-B14F-4D97-AF65-F5344CB8AC3E}">
        <p14:creationId xmlns:p14="http://schemas.microsoft.com/office/powerpoint/2010/main" val="620703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a:extLst>
              <a:ext uri="{FF2B5EF4-FFF2-40B4-BE49-F238E27FC236}">
                <a16:creationId xmlns:a16="http://schemas.microsoft.com/office/drawing/2014/main" id="{347EFF1F-52EA-4563-B59D-0C576E2A9C04}"/>
              </a:ext>
            </a:extLst>
          </p:cNvPr>
          <p:cNvSpPr txBox="1"/>
          <p:nvPr/>
        </p:nvSpPr>
        <p:spPr>
          <a:xfrm>
            <a:off x="250313" y="836712"/>
            <a:ext cx="8643373" cy="646331"/>
          </a:xfrm>
          <a:prstGeom prst="rect">
            <a:avLst/>
          </a:prstGeom>
          <a:noFill/>
        </p:spPr>
        <p:txBody>
          <a:bodyPr wrap="square">
            <a:spAutoFit/>
          </a:bodyPr>
          <a:lstStyle/>
          <a:p>
            <a:pPr algn="just"/>
            <a:r>
              <a:rPr lang="cs-CZ" b="0" i="0" dirty="0">
                <a:solidFill>
                  <a:srgbClr val="000000"/>
                </a:solidFill>
                <a:effectLst/>
                <a:latin typeface="Arial" panose="020B0604020202020204" pitchFamily="34" charset="0"/>
              </a:rPr>
              <a:t>1. Pálka a míček stojí dohromady 110 Kč. Pálka stojí o 100 Kč více než míček. Kolik stojí míček a kolik pálka?</a:t>
            </a:r>
            <a:endParaRPr lang="cs-CZ" dirty="0">
              <a:solidFill>
                <a:srgbClr val="FF0000"/>
              </a:solidFill>
            </a:endParaRPr>
          </a:p>
        </p:txBody>
      </p:sp>
      <p:sp>
        <p:nvSpPr>
          <p:cNvPr id="12" name="TextovéPole 11">
            <a:extLst>
              <a:ext uri="{FF2B5EF4-FFF2-40B4-BE49-F238E27FC236}">
                <a16:creationId xmlns:a16="http://schemas.microsoft.com/office/drawing/2014/main" id="{67CA931D-39F0-4079-B529-EB13D8568CA7}"/>
              </a:ext>
            </a:extLst>
          </p:cNvPr>
          <p:cNvSpPr txBox="1"/>
          <p:nvPr/>
        </p:nvSpPr>
        <p:spPr>
          <a:xfrm>
            <a:off x="184312" y="270049"/>
            <a:ext cx="4572000" cy="369332"/>
          </a:xfrm>
          <a:prstGeom prst="rect">
            <a:avLst/>
          </a:prstGeom>
          <a:noFill/>
        </p:spPr>
        <p:txBody>
          <a:bodyPr wrap="square">
            <a:spAutoFit/>
          </a:bodyPr>
          <a:lstStyle/>
          <a:p>
            <a:r>
              <a:rPr lang="cs-CZ" b="1" i="0" dirty="0" err="1">
                <a:effectLst/>
                <a:latin typeface="Arial" panose="020B0604020202020204" pitchFamily="34" charset="0"/>
              </a:rPr>
              <a:t>Kahneman</a:t>
            </a:r>
            <a:r>
              <a:rPr lang="cs-CZ" b="1" i="0" dirty="0">
                <a:effectLst/>
                <a:latin typeface="Arial" panose="020B0604020202020204" pitchFamily="34" charset="0"/>
              </a:rPr>
              <a:t> - </a:t>
            </a:r>
            <a:r>
              <a:rPr lang="cs-CZ" b="1" i="0" dirty="0" err="1">
                <a:effectLst/>
                <a:latin typeface="Arial" panose="020B0604020202020204" pitchFamily="34" charset="0"/>
              </a:rPr>
              <a:t>Frederickův</a:t>
            </a:r>
            <a:r>
              <a:rPr lang="cs-CZ" b="1" i="0" dirty="0">
                <a:effectLst/>
                <a:latin typeface="Arial" panose="020B0604020202020204" pitchFamily="34" charset="0"/>
              </a:rPr>
              <a:t> test</a:t>
            </a:r>
            <a:endParaRPr lang="cs-CZ" dirty="0"/>
          </a:p>
        </p:txBody>
      </p:sp>
      <p:sp>
        <p:nvSpPr>
          <p:cNvPr id="14" name="TextovéPole 13">
            <a:extLst>
              <a:ext uri="{FF2B5EF4-FFF2-40B4-BE49-F238E27FC236}">
                <a16:creationId xmlns:a16="http://schemas.microsoft.com/office/drawing/2014/main" id="{D4D564FD-EDBD-4F86-9A68-E829F0A0A096}"/>
              </a:ext>
            </a:extLst>
          </p:cNvPr>
          <p:cNvSpPr txBox="1"/>
          <p:nvPr/>
        </p:nvSpPr>
        <p:spPr>
          <a:xfrm>
            <a:off x="250313" y="2037041"/>
            <a:ext cx="8677396" cy="646331"/>
          </a:xfrm>
          <a:prstGeom prst="rect">
            <a:avLst/>
          </a:prstGeom>
          <a:noFill/>
        </p:spPr>
        <p:txBody>
          <a:bodyPr wrap="square">
            <a:spAutoFit/>
          </a:bodyPr>
          <a:lstStyle/>
          <a:p>
            <a:pPr algn="just"/>
            <a:r>
              <a:rPr lang="cs-CZ" b="0" i="0" dirty="0">
                <a:solidFill>
                  <a:srgbClr val="000000"/>
                </a:solidFill>
                <a:effectLst/>
                <a:latin typeface="Arial" panose="020B0604020202020204" pitchFamily="34" charset="0"/>
              </a:rPr>
              <a:t>2. 5 strojů potřebuje 5 minut na to, aby vyrobilo 5 výrobků. Jak dlouho bude trvat, než 100 strojů vyrobí 100 výrobků?</a:t>
            </a:r>
          </a:p>
        </p:txBody>
      </p:sp>
      <p:sp>
        <p:nvSpPr>
          <p:cNvPr id="16" name="TextovéPole 15">
            <a:extLst>
              <a:ext uri="{FF2B5EF4-FFF2-40B4-BE49-F238E27FC236}">
                <a16:creationId xmlns:a16="http://schemas.microsoft.com/office/drawing/2014/main" id="{DCB92377-B96C-4376-8A47-DBF96F663A41}"/>
              </a:ext>
            </a:extLst>
          </p:cNvPr>
          <p:cNvSpPr txBox="1"/>
          <p:nvPr/>
        </p:nvSpPr>
        <p:spPr>
          <a:xfrm>
            <a:off x="259254" y="3123231"/>
            <a:ext cx="8643372" cy="923330"/>
          </a:xfrm>
          <a:prstGeom prst="rect">
            <a:avLst/>
          </a:prstGeom>
          <a:noFill/>
        </p:spPr>
        <p:txBody>
          <a:bodyPr wrap="square">
            <a:spAutoFit/>
          </a:bodyPr>
          <a:lstStyle/>
          <a:p>
            <a:pPr algn="just"/>
            <a:r>
              <a:rPr lang="cs-CZ" b="0" i="0" dirty="0">
                <a:solidFill>
                  <a:srgbClr val="000000"/>
                </a:solidFill>
                <a:effectLst/>
                <a:latin typeface="Arial" panose="020B0604020202020204" pitchFamily="34" charset="0"/>
                <a:cs typeface="Arial" panose="020B0604020202020204" pitchFamily="34" charset="0"/>
              </a:rPr>
              <a:t>3. </a:t>
            </a:r>
            <a:r>
              <a:rPr lang="cs-CZ" dirty="0">
                <a:solidFill>
                  <a:srgbClr val="000000"/>
                </a:solidFill>
                <a:latin typeface="Arial" panose="020B0604020202020204" pitchFamily="34" charset="0"/>
                <a:cs typeface="Arial" panose="020B0604020202020204" pitchFamily="34" charset="0"/>
              </a:rPr>
              <a:t>Hladina jezírka se postupně pokrývá vodními rostlinami tak, že se ka</a:t>
            </a:r>
            <a:r>
              <a:rPr lang="cs-CZ" b="0" i="0" dirty="0">
                <a:solidFill>
                  <a:srgbClr val="000000"/>
                </a:solidFill>
                <a:effectLst/>
                <a:latin typeface="Arial" panose="020B0604020202020204" pitchFamily="34" charset="0"/>
                <a:cs typeface="Arial" panose="020B0604020202020204" pitchFamily="34" charset="0"/>
              </a:rPr>
              <a:t>ždý den velikost pokryté plochy zdvojnásobí. Celá hladina jezírka je pokryta 48. den. Kolikátý den bude pokryta polovina jezírka?</a:t>
            </a:r>
          </a:p>
        </p:txBody>
      </p:sp>
      <p:sp>
        <p:nvSpPr>
          <p:cNvPr id="18" name="TextovéPole 17">
            <a:extLst>
              <a:ext uri="{FF2B5EF4-FFF2-40B4-BE49-F238E27FC236}">
                <a16:creationId xmlns:a16="http://schemas.microsoft.com/office/drawing/2014/main" id="{91579DB2-79EB-4B81-9D70-A18C8D97F1F6}"/>
              </a:ext>
            </a:extLst>
          </p:cNvPr>
          <p:cNvSpPr txBox="1"/>
          <p:nvPr/>
        </p:nvSpPr>
        <p:spPr>
          <a:xfrm>
            <a:off x="259254" y="1540154"/>
            <a:ext cx="1648450" cy="369332"/>
          </a:xfrm>
          <a:prstGeom prst="rect">
            <a:avLst/>
          </a:prstGeom>
          <a:noFill/>
        </p:spPr>
        <p:txBody>
          <a:bodyPr wrap="square">
            <a:spAutoFit/>
          </a:bodyPr>
          <a:lstStyle/>
          <a:p>
            <a:r>
              <a:rPr lang="cs-CZ" b="0" i="0" dirty="0">
                <a:solidFill>
                  <a:srgbClr val="FF0000"/>
                </a:solidFill>
                <a:effectLst/>
                <a:latin typeface="Arial" panose="020B0604020202020204" pitchFamily="34" charset="0"/>
              </a:rPr>
              <a:t>5 Kč a 105 Kč</a:t>
            </a:r>
            <a:endParaRPr lang="cs-CZ" dirty="0"/>
          </a:p>
        </p:txBody>
      </p:sp>
      <p:sp>
        <p:nvSpPr>
          <p:cNvPr id="20" name="TextovéPole 19">
            <a:extLst>
              <a:ext uri="{FF2B5EF4-FFF2-40B4-BE49-F238E27FC236}">
                <a16:creationId xmlns:a16="http://schemas.microsoft.com/office/drawing/2014/main" id="{E4EB69F5-6D07-4B75-8901-891F939AF536}"/>
              </a:ext>
            </a:extLst>
          </p:cNvPr>
          <p:cNvSpPr txBox="1"/>
          <p:nvPr/>
        </p:nvSpPr>
        <p:spPr>
          <a:xfrm>
            <a:off x="250313" y="2653462"/>
            <a:ext cx="937311" cy="369332"/>
          </a:xfrm>
          <a:prstGeom prst="rect">
            <a:avLst/>
          </a:prstGeom>
          <a:noFill/>
        </p:spPr>
        <p:txBody>
          <a:bodyPr wrap="square">
            <a:spAutoFit/>
          </a:bodyPr>
          <a:lstStyle/>
          <a:p>
            <a:r>
              <a:rPr lang="cs-CZ" b="0" i="0" dirty="0">
                <a:solidFill>
                  <a:srgbClr val="000000"/>
                </a:solidFill>
                <a:effectLst/>
                <a:latin typeface="Arial" panose="020B0604020202020204" pitchFamily="34" charset="0"/>
              </a:rPr>
              <a:t> </a:t>
            </a:r>
            <a:r>
              <a:rPr lang="cs-CZ" b="0" i="0" dirty="0">
                <a:solidFill>
                  <a:srgbClr val="FF0000"/>
                </a:solidFill>
                <a:effectLst/>
                <a:latin typeface="Arial" panose="020B0604020202020204" pitchFamily="34" charset="0"/>
              </a:rPr>
              <a:t>5 min.</a:t>
            </a:r>
            <a:endParaRPr lang="cs-CZ" dirty="0">
              <a:solidFill>
                <a:srgbClr val="FF0000"/>
              </a:solidFill>
            </a:endParaRPr>
          </a:p>
        </p:txBody>
      </p:sp>
      <p:sp>
        <p:nvSpPr>
          <p:cNvPr id="22" name="TextovéPole 21">
            <a:extLst>
              <a:ext uri="{FF2B5EF4-FFF2-40B4-BE49-F238E27FC236}">
                <a16:creationId xmlns:a16="http://schemas.microsoft.com/office/drawing/2014/main" id="{26E430F7-4271-4111-AB5A-A12FF17D62D3}"/>
              </a:ext>
            </a:extLst>
          </p:cNvPr>
          <p:cNvSpPr txBox="1"/>
          <p:nvPr/>
        </p:nvSpPr>
        <p:spPr>
          <a:xfrm>
            <a:off x="395536" y="4083085"/>
            <a:ext cx="1008112" cy="369332"/>
          </a:xfrm>
          <a:prstGeom prst="rect">
            <a:avLst/>
          </a:prstGeom>
          <a:noFill/>
        </p:spPr>
        <p:txBody>
          <a:bodyPr wrap="square">
            <a:spAutoFit/>
          </a:bodyPr>
          <a:lstStyle/>
          <a:p>
            <a:r>
              <a:rPr lang="cs-CZ" b="0" i="0" dirty="0">
                <a:solidFill>
                  <a:srgbClr val="FF0000"/>
                </a:solidFill>
                <a:effectLst/>
                <a:latin typeface="Arial" panose="020B0604020202020204" pitchFamily="34" charset="0"/>
              </a:rPr>
              <a:t>47. den</a:t>
            </a:r>
            <a:endParaRPr lang="cs-CZ" dirty="0">
              <a:solidFill>
                <a:srgbClr val="FF0000"/>
              </a:solidFill>
            </a:endParaRPr>
          </a:p>
        </p:txBody>
      </p:sp>
      <p:sp>
        <p:nvSpPr>
          <p:cNvPr id="13" name="TextovéPole 12">
            <a:extLst>
              <a:ext uri="{FF2B5EF4-FFF2-40B4-BE49-F238E27FC236}">
                <a16:creationId xmlns:a16="http://schemas.microsoft.com/office/drawing/2014/main" id="{0405D00A-4BF7-4376-B635-B1CDDF74E6BA}"/>
              </a:ext>
            </a:extLst>
          </p:cNvPr>
          <p:cNvSpPr txBox="1"/>
          <p:nvPr/>
        </p:nvSpPr>
        <p:spPr>
          <a:xfrm>
            <a:off x="216290" y="4590490"/>
            <a:ext cx="6851259" cy="2062103"/>
          </a:xfrm>
          <a:prstGeom prst="rect">
            <a:avLst/>
          </a:prstGeom>
          <a:noFill/>
        </p:spPr>
        <p:txBody>
          <a:bodyPr wrap="square">
            <a:spAutoFit/>
          </a:bodyPr>
          <a:lstStyle/>
          <a:p>
            <a:pPr algn="just"/>
            <a:r>
              <a:rPr lang="cs-CZ" sz="1600" b="0" i="0" dirty="0">
                <a:solidFill>
                  <a:srgbClr val="333333"/>
                </a:solidFill>
                <a:effectLst/>
                <a:latin typeface="Arial" panose="020B0604020202020204" pitchFamily="34" charset="0"/>
                <a:cs typeface="Arial" panose="020B0604020202020204" pitchFamily="34" charset="0"/>
              </a:rPr>
              <a:t>Výzkumy D. </a:t>
            </a:r>
            <a:r>
              <a:rPr lang="cs-CZ" sz="1600" b="0" i="0" dirty="0" err="1">
                <a:solidFill>
                  <a:srgbClr val="333333"/>
                </a:solidFill>
                <a:effectLst/>
                <a:latin typeface="Arial" panose="020B0604020202020204" pitchFamily="34" charset="0"/>
                <a:cs typeface="Arial" panose="020B0604020202020204" pitchFamily="34" charset="0"/>
              </a:rPr>
              <a:t>Kahnemana</a:t>
            </a:r>
            <a:r>
              <a:rPr lang="cs-CZ" sz="1600" b="0" i="0" dirty="0">
                <a:solidFill>
                  <a:srgbClr val="333333"/>
                </a:solidFill>
                <a:effectLst/>
                <a:latin typeface="Arial" panose="020B0604020202020204" pitchFamily="34" charset="0"/>
                <a:cs typeface="Arial" panose="020B0604020202020204" pitchFamily="34" charset="0"/>
              </a:rPr>
              <a:t> (Nobelova cena za ekonomii 2002) a dalších badatelů jasně ukazují, že mnoho lidí nadměrně důvěřuje své intuici, což často může vést k tzv. „kognitivnímu zkreslení“. Kognitivní myšlení je pro nás namáhavé („myšlení bolí“), nepříjemné, vyžaduje naši energii, proto se mu často vyhýbáme. Avšak ve světě výpočtů či statistiky nám obvykle dává správné odpovědi na naše otázky. </a:t>
            </a:r>
            <a:r>
              <a:rPr lang="cs-CZ" sz="1600" dirty="0">
                <a:solidFill>
                  <a:srgbClr val="333333"/>
                </a:solidFill>
                <a:latin typeface="Arial" panose="020B0604020202020204" pitchFamily="34" charset="0"/>
                <a:cs typeface="Arial" panose="020B0604020202020204" pitchFamily="34" charset="0"/>
              </a:rPr>
              <a:t>R</a:t>
            </a:r>
            <a:r>
              <a:rPr lang="cs-CZ" sz="1600" b="0" i="0" dirty="0">
                <a:solidFill>
                  <a:srgbClr val="333333"/>
                </a:solidFill>
                <a:effectLst/>
                <a:latin typeface="Arial" panose="020B0604020202020204" pitchFamily="34" charset="0"/>
                <a:cs typeface="Arial" panose="020B0604020202020204" pitchFamily="34" charset="0"/>
              </a:rPr>
              <a:t>ozhodnutí ze světa čísel není radno dělat na základě intuice. Vše promyslete, spočítejte a zanalyzujte, teprve potom se rozhodujte.</a:t>
            </a:r>
            <a:r>
              <a:rPr lang="cs-CZ" sz="1600" dirty="0">
                <a:solidFill>
                  <a:srgbClr val="333333"/>
                </a:solidFill>
                <a:latin typeface="Arial" panose="020B0604020202020204" pitchFamily="34" charset="0"/>
                <a:cs typeface="Arial" panose="020B0604020202020204" pitchFamily="34" charset="0"/>
              </a:rPr>
              <a:t> </a:t>
            </a:r>
            <a:endParaRPr lang="cs-CZ" sz="1600" b="0" i="0" dirty="0">
              <a:solidFill>
                <a:srgbClr val="333333"/>
              </a:solidFill>
              <a:effectLst/>
              <a:latin typeface="Arial" panose="020B0604020202020204" pitchFamily="34" charset="0"/>
              <a:cs typeface="Arial" panose="020B0604020202020204" pitchFamily="34" charset="0"/>
            </a:endParaRPr>
          </a:p>
        </p:txBody>
      </p:sp>
      <p:pic>
        <p:nvPicPr>
          <p:cNvPr id="17" name="Picture 2" descr="ZonerPress.cz">
            <a:extLst>
              <a:ext uri="{FF2B5EF4-FFF2-40B4-BE49-F238E27FC236}">
                <a16:creationId xmlns:a16="http://schemas.microsoft.com/office/drawing/2014/main" id="{057357E5-285F-4650-B277-86988D2FB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046561"/>
            <a:ext cx="1688709" cy="260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6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1FF2A4F-DF82-420D-8499-92AE2D2F1E8D}"/>
              </a:ext>
            </a:extLst>
          </p:cNvPr>
          <p:cNvSpPr>
            <a:spLocks noChangeArrowheads="1"/>
          </p:cNvSpPr>
          <p:nvPr/>
        </p:nvSpPr>
        <p:spPr bwMode="auto">
          <a:xfrm>
            <a:off x="2066925" y="647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5" name="Objekt 4">
            <a:extLst>
              <a:ext uri="{FF2B5EF4-FFF2-40B4-BE49-F238E27FC236}">
                <a16:creationId xmlns:a16="http://schemas.microsoft.com/office/drawing/2014/main" id="{42B9FF0D-428C-4F60-AEDB-714B645BBA3C}"/>
              </a:ext>
            </a:extLst>
          </p:cNvPr>
          <p:cNvGraphicFramePr>
            <a:graphicFrameLocks noChangeAspect="1"/>
          </p:cNvGraphicFramePr>
          <p:nvPr/>
        </p:nvGraphicFramePr>
        <p:xfrm>
          <a:off x="2952542" y="3796129"/>
          <a:ext cx="5029616" cy="2966621"/>
        </p:xfrm>
        <a:graphic>
          <a:graphicData uri="http://schemas.openxmlformats.org/presentationml/2006/ole">
            <mc:AlternateContent xmlns:mc="http://schemas.openxmlformats.org/markup-compatibility/2006">
              <mc:Choice xmlns:v="urn:schemas-microsoft-com:vml" Requires="v">
                <p:oleObj name="Chart" r:id="rId2" imgW="3743325" imgH="2209800" progId="Excel.Chart.8">
                  <p:embed/>
                </p:oleObj>
              </mc:Choice>
              <mc:Fallback>
                <p:oleObj name="Chart" r:id="rId2" imgW="3743325" imgH="2209800" progId="Excel.Chart.8">
                  <p:embed/>
                  <p:pic>
                    <p:nvPicPr>
                      <p:cNvPr id="5" name="Objekt 4">
                        <a:extLst>
                          <a:ext uri="{FF2B5EF4-FFF2-40B4-BE49-F238E27FC236}">
                            <a16:creationId xmlns:a16="http://schemas.microsoft.com/office/drawing/2014/main" id="{42B9FF0D-428C-4F60-AEDB-714B645BB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542" y="3796129"/>
                        <a:ext cx="5029616" cy="2966621"/>
                      </a:xfrm>
                      <a:prstGeom prst="rect">
                        <a:avLst/>
                      </a:prstGeom>
                      <a:noFill/>
                    </p:spPr>
                  </p:pic>
                </p:oleObj>
              </mc:Fallback>
            </mc:AlternateContent>
          </a:graphicData>
        </a:graphic>
      </p:graphicFrame>
      <p:sp>
        <p:nvSpPr>
          <p:cNvPr id="7" name="TextovéPole 6">
            <a:extLst>
              <a:ext uri="{FF2B5EF4-FFF2-40B4-BE49-F238E27FC236}">
                <a16:creationId xmlns:a16="http://schemas.microsoft.com/office/drawing/2014/main" id="{674264B3-B466-45B5-BC96-50FB650D1D63}"/>
              </a:ext>
            </a:extLst>
          </p:cNvPr>
          <p:cNvSpPr txBox="1"/>
          <p:nvPr/>
        </p:nvSpPr>
        <p:spPr>
          <a:xfrm>
            <a:off x="2362200" y="318254"/>
            <a:ext cx="6781800" cy="3477875"/>
          </a:xfrm>
          <a:prstGeom prst="rect">
            <a:avLst/>
          </a:prstGeom>
          <a:noFill/>
        </p:spPr>
        <p:txBody>
          <a:bodyPr wrap="square">
            <a:spAutoFit/>
          </a:bodyPr>
          <a:lstStyle/>
          <a:p>
            <a:pPr marL="742950" marR="0" lvl="1" indent="-285750" algn="just">
              <a:spcBef>
                <a:spcPts val="0"/>
              </a:spcBef>
              <a:spcAft>
                <a:spcPts val="0"/>
              </a:spcAft>
              <a:buFont typeface="+mj-lt"/>
              <a:buAutoNum type="alphaLcParenR"/>
              <a:tabLst>
                <a:tab pos="228600" algn="l"/>
                <a:tab pos="914400" algn="l"/>
              </a:tabLst>
            </a:pPr>
            <a:r>
              <a:rPr lang="cs-CZ" sz="2000" dirty="0">
                <a:effectLst/>
                <a:ea typeface="Times New Roman" panose="02020603050405020304" pitchFamily="18" charset="0"/>
              </a:rPr>
              <a:t>druh pohybu od nulté do čtvrté sekundy,</a:t>
            </a:r>
          </a:p>
          <a:p>
            <a:pPr marL="742950" marR="0" lvl="1" indent="-285750" algn="just">
              <a:spcBef>
                <a:spcPts val="0"/>
              </a:spcBef>
              <a:spcAft>
                <a:spcPts val="0"/>
              </a:spcAft>
              <a:buFont typeface="+mj-lt"/>
              <a:buAutoNum type="alphaLcParenR"/>
              <a:tabLst>
                <a:tab pos="228600" algn="l"/>
                <a:tab pos="914400" algn="l"/>
              </a:tabLst>
            </a:pPr>
            <a:r>
              <a:rPr lang="cs-CZ" sz="2000" dirty="0">
                <a:effectLst/>
                <a:ea typeface="Times New Roman" panose="02020603050405020304" pitchFamily="18" charset="0"/>
              </a:rPr>
              <a:t>druh pohybu od čtvrté do šesté sekundy,</a:t>
            </a:r>
          </a:p>
          <a:p>
            <a:pPr marL="742950" marR="0" lvl="1" indent="-285750" algn="just">
              <a:spcBef>
                <a:spcPts val="0"/>
              </a:spcBef>
              <a:spcAft>
                <a:spcPts val="0"/>
              </a:spcAft>
              <a:buFont typeface="+mj-lt"/>
              <a:buAutoNum type="alphaLcParenR"/>
              <a:tabLst>
                <a:tab pos="228600" algn="l"/>
                <a:tab pos="914400" algn="l"/>
              </a:tabLst>
            </a:pPr>
            <a:r>
              <a:rPr lang="cs-CZ" sz="2000" dirty="0">
                <a:effectLst/>
                <a:ea typeface="Times New Roman" panose="02020603050405020304" pitchFamily="18" charset="0"/>
              </a:rPr>
              <a:t>druh pohybu od šesté do osmé sekundy,</a:t>
            </a:r>
          </a:p>
          <a:p>
            <a:pPr marL="742950" marR="0" lvl="1" indent="-285750" algn="just">
              <a:spcBef>
                <a:spcPts val="0"/>
              </a:spcBef>
              <a:spcAft>
                <a:spcPts val="0"/>
              </a:spcAft>
              <a:buFont typeface="+mj-lt"/>
              <a:buAutoNum type="alphaLcParenR"/>
              <a:tabLst>
                <a:tab pos="228600" algn="l"/>
                <a:tab pos="914400" algn="l"/>
              </a:tabLst>
            </a:pPr>
            <a:r>
              <a:rPr lang="cs-CZ" sz="2000" dirty="0">
                <a:effectLst/>
                <a:ea typeface="Times New Roman" panose="02020603050405020304" pitchFamily="18" charset="0"/>
              </a:rPr>
              <a:t>rychlost v páté sekundě,</a:t>
            </a:r>
          </a:p>
          <a:p>
            <a:pPr marL="742950" marR="0" lvl="1" indent="-285750" algn="just">
              <a:spcBef>
                <a:spcPts val="0"/>
              </a:spcBef>
              <a:spcAft>
                <a:spcPts val="0"/>
              </a:spcAft>
              <a:buFont typeface="+mj-lt"/>
              <a:buAutoNum type="alphaLcParenR"/>
              <a:tabLst>
                <a:tab pos="228600" algn="l"/>
                <a:tab pos="914400" algn="l"/>
              </a:tabLst>
            </a:pPr>
            <a:r>
              <a:rPr lang="cs-CZ" sz="2000" dirty="0">
                <a:effectLst/>
                <a:ea typeface="Times New Roman" panose="02020603050405020304" pitchFamily="18" charset="0"/>
              </a:rPr>
              <a:t>dráhu, kterou těleso urazí od čtvrté do šesté sekundy,</a:t>
            </a:r>
          </a:p>
          <a:p>
            <a:pPr marL="742950" marR="0" lvl="1" indent="-285750" algn="just">
              <a:spcBef>
                <a:spcPts val="0"/>
              </a:spcBef>
              <a:spcAft>
                <a:spcPts val="0"/>
              </a:spcAft>
              <a:buFont typeface="+mj-lt"/>
              <a:buAutoNum type="alphaLcParenR"/>
              <a:tabLst>
                <a:tab pos="228600" algn="l"/>
                <a:tab pos="914400" algn="l"/>
              </a:tabLst>
            </a:pPr>
            <a:r>
              <a:rPr lang="cs-CZ" sz="2000" dirty="0">
                <a:effectLst/>
                <a:ea typeface="Times New Roman" panose="02020603050405020304" pitchFamily="18" charset="0"/>
              </a:rPr>
              <a:t>zrychlení ve třetí sekundě,</a:t>
            </a:r>
          </a:p>
          <a:p>
            <a:pPr marL="742950" marR="0" lvl="1" indent="-285750" algn="just">
              <a:spcBef>
                <a:spcPts val="0"/>
              </a:spcBef>
              <a:spcAft>
                <a:spcPts val="0"/>
              </a:spcAft>
              <a:buFont typeface="+mj-lt"/>
              <a:buAutoNum type="alphaLcParenR"/>
              <a:tabLst>
                <a:tab pos="228600" algn="l"/>
                <a:tab pos="914400" algn="l"/>
              </a:tabLst>
            </a:pPr>
            <a:r>
              <a:rPr lang="cs-CZ" sz="2000" dirty="0">
                <a:effectLst/>
                <a:ea typeface="Times New Roman" panose="02020603050405020304" pitchFamily="18" charset="0"/>
              </a:rPr>
              <a:t>dráhu, kterou těleso urazí během prvních dvou sekund,</a:t>
            </a:r>
          </a:p>
          <a:p>
            <a:pPr marL="742950" marR="0" lvl="1" indent="-285750" algn="just">
              <a:spcBef>
                <a:spcPts val="0"/>
              </a:spcBef>
              <a:spcAft>
                <a:spcPts val="0"/>
              </a:spcAft>
              <a:buFont typeface="+mj-lt"/>
              <a:buAutoNum type="alphaLcParenR"/>
              <a:tabLst>
                <a:tab pos="228600" algn="l"/>
                <a:tab pos="914400" algn="l"/>
              </a:tabLst>
            </a:pPr>
            <a:r>
              <a:rPr lang="cs-CZ" sz="2000" dirty="0">
                <a:effectLst/>
                <a:ea typeface="Times New Roman" panose="02020603050405020304" pitchFamily="18" charset="0"/>
              </a:rPr>
              <a:t>dráhu, kterou urazí od druhé do čtvrté sekundy,</a:t>
            </a:r>
          </a:p>
          <a:p>
            <a:pPr marL="742950" marR="0" lvl="1" indent="-285750" algn="just">
              <a:spcBef>
                <a:spcPts val="0"/>
              </a:spcBef>
              <a:spcAft>
                <a:spcPts val="0"/>
              </a:spcAft>
              <a:buFont typeface="+mj-lt"/>
              <a:buAutoNum type="alphaLcParenR"/>
              <a:tabLst>
                <a:tab pos="228600" algn="l"/>
                <a:tab pos="914400" algn="l"/>
              </a:tabLst>
            </a:pPr>
            <a:r>
              <a:rPr lang="cs-CZ" sz="2000" dirty="0">
                <a:effectLst/>
                <a:ea typeface="Times New Roman" panose="02020603050405020304" pitchFamily="18" charset="0"/>
              </a:rPr>
              <a:t>pohyb, kterým se pohybuje od šesté do osmé sekundy,</a:t>
            </a:r>
          </a:p>
          <a:p>
            <a:pPr marL="742950" marR="0" lvl="1" indent="-285750" algn="just">
              <a:spcBef>
                <a:spcPts val="0"/>
              </a:spcBef>
              <a:spcAft>
                <a:spcPts val="0"/>
              </a:spcAft>
              <a:buFont typeface="+mj-lt"/>
              <a:buAutoNum type="alphaLcParenR"/>
              <a:tabLst>
                <a:tab pos="228600" algn="l"/>
                <a:tab pos="914400" algn="l"/>
              </a:tabLst>
            </a:pPr>
            <a:r>
              <a:rPr lang="cs-CZ" sz="2000" dirty="0">
                <a:effectLst/>
                <a:ea typeface="Times New Roman" panose="02020603050405020304" pitchFamily="18" charset="0"/>
              </a:rPr>
              <a:t>zpomalení pohybu od šesté do osmé sekundy,</a:t>
            </a:r>
          </a:p>
          <a:p>
            <a:pPr marL="742950" marR="0" lvl="1" indent="-285750" algn="just">
              <a:spcBef>
                <a:spcPts val="0"/>
              </a:spcBef>
              <a:spcAft>
                <a:spcPts val="0"/>
              </a:spcAft>
              <a:buFont typeface="+mj-lt"/>
              <a:buAutoNum type="alphaLcParenR"/>
              <a:tabLst>
                <a:tab pos="228600" algn="l"/>
                <a:tab pos="914400" algn="l"/>
              </a:tabLst>
            </a:pPr>
            <a:r>
              <a:rPr lang="cs-CZ" sz="2000" dirty="0">
                <a:effectLst/>
                <a:ea typeface="Times New Roman" panose="02020603050405020304" pitchFamily="18" charset="0"/>
              </a:rPr>
              <a:t>dráhu, kterou urazí od šesté do osmé sekundy.</a:t>
            </a:r>
          </a:p>
        </p:txBody>
      </p:sp>
      <p:sp>
        <p:nvSpPr>
          <p:cNvPr id="9" name="TextovéPole 8">
            <a:extLst>
              <a:ext uri="{FF2B5EF4-FFF2-40B4-BE49-F238E27FC236}">
                <a16:creationId xmlns:a16="http://schemas.microsoft.com/office/drawing/2014/main" id="{EC348E6A-615B-48B7-BD57-E90FDBBFE00E}"/>
              </a:ext>
            </a:extLst>
          </p:cNvPr>
          <p:cNvSpPr txBox="1"/>
          <p:nvPr/>
        </p:nvSpPr>
        <p:spPr>
          <a:xfrm>
            <a:off x="542925" y="1349305"/>
            <a:ext cx="1524000" cy="707886"/>
          </a:xfrm>
          <a:prstGeom prst="rect">
            <a:avLst/>
          </a:prstGeom>
          <a:noFill/>
        </p:spPr>
        <p:txBody>
          <a:bodyPr wrap="square">
            <a:spAutoFit/>
          </a:bodyPr>
          <a:lstStyle/>
          <a:p>
            <a:pPr marR="0" lvl="0" algn="just">
              <a:spcBef>
                <a:spcPts val="0"/>
              </a:spcBef>
              <a:spcAft>
                <a:spcPts val="0"/>
              </a:spcAft>
              <a:tabLst>
                <a:tab pos="228600" algn="l"/>
                <a:tab pos="457200" algn="l"/>
              </a:tabLst>
            </a:pPr>
            <a:r>
              <a:rPr lang="cs-CZ" sz="2000" dirty="0">
                <a:effectLst/>
                <a:ea typeface="Times New Roman" panose="02020603050405020304" pitchFamily="18" charset="0"/>
              </a:rPr>
              <a:t>Určete podle obrázku:</a:t>
            </a:r>
          </a:p>
        </p:txBody>
      </p:sp>
    </p:spTree>
    <p:extLst>
      <p:ext uri="{BB962C8B-B14F-4D97-AF65-F5344CB8AC3E}">
        <p14:creationId xmlns:p14="http://schemas.microsoft.com/office/powerpoint/2010/main" val="4290860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04DE4646-37B5-4FED-8CC3-14807C9D961C}"/>
              </a:ext>
            </a:extLst>
          </p:cNvPr>
          <p:cNvSpPr txBox="1"/>
          <p:nvPr/>
        </p:nvSpPr>
        <p:spPr>
          <a:xfrm>
            <a:off x="104775" y="291071"/>
            <a:ext cx="8934450" cy="4031873"/>
          </a:xfrm>
          <a:prstGeom prst="rect">
            <a:avLst/>
          </a:prstGeom>
          <a:noFill/>
        </p:spPr>
        <p:txBody>
          <a:bodyPr wrap="square" rtlCol="0">
            <a:spAutoFit/>
          </a:bodyPr>
          <a:lstStyle/>
          <a:p>
            <a:r>
              <a:rPr lang="cs-CZ" sz="2000" dirty="0"/>
              <a:t>Vůz má v jistém místě své dráhy rychlost 60 km.h</a:t>
            </a:r>
            <a:r>
              <a:rPr lang="cs-CZ" sz="2000" baseline="30000" dirty="0"/>
              <a:t>-1</a:t>
            </a:r>
            <a:r>
              <a:rPr lang="cs-CZ" sz="2000" dirty="0"/>
              <a:t> a o 100 m dále rychlost 40 km.h</a:t>
            </a:r>
            <a:r>
              <a:rPr lang="cs-CZ" sz="2000" baseline="30000" dirty="0"/>
              <a:t>-1</a:t>
            </a:r>
            <a:r>
              <a:rPr lang="cs-CZ" sz="2000" dirty="0"/>
              <a:t>. Jaké je jeho zpoždění?</a:t>
            </a:r>
          </a:p>
          <a:p>
            <a:endParaRPr lang="cs-CZ" sz="800" dirty="0"/>
          </a:p>
          <a:p>
            <a:r>
              <a:rPr lang="cs-CZ" sz="2000" dirty="0"/>
              <a:t>v</a:t>
            </a:r>
            <a:r>
              <a:rPr lang="cs-CZ" sz="2000" baseline="-25000" dirty="0"/>
              <a:t>0</a:t>
            </a:r>
            <a:r>
              <a:rPr lang="cs-CZ" sz="2000" dirty="0"/>
              <a:t> = 60 km.h</a:t>
            </a:r>
            <a:r>
              <a:rPr lang="cs-CZ" sz="2000" baseline="30000" dirty="0"/>
              <a:t>-1</a:t>
            </a:r>
            <a:r>
              <a:rPr lang="cs-CZ" sz="2000" dirty="0"/>
              <a:t> = 16,67 m.s</a:t>
            </a:r>
            <a:r>
              <a:rPr lang="cs-CZ" sz="2000" baseline="30000" dirty="0"/>
              <a:t>-1</a:t>
            </a:r>
          </a:p>
          <a:p>
            <a:r>
              <a:rPr lang="cs-CZ" sz="2000" dirty="0"/>
              <a:t>v = 40 km.h</a:t>
            </a:r>
            <a:r>
              <a:rPr lang="cs-CZ" sz="2000" baseline="30000" dirty="0"/>
              <a:t>-1</a:t>
            </a:r>
            <a:r>
              <a:rPr lang="cs-CZ" sz="2000" dirty="0"/>
              <a:t> = 11,11 m.s</a:t>
            </a:r>
            <a:r>
              <a:rPr lang="cs-CZ" sz="2000" baseline="30000" dirty="0"/>
              <a:t>-1</a:t>
            </a:r>
            <a:endParaRPr lang="cs-CZ" sz="2000" dirty="0"/>
          </a:p>
          <a:p>
            <a:r>
              <a:rPr lang="cs-CZ" sz="2000" dirty="0"/>
              <a:t>s = 100 m</a:t>
            </a:r>
          </a:p>
          <a:p>
            <a:r>
              <a:rPr lang="cs-CZ" sz="2000" dirty="0"/>
              <a:t>a = ?</a:t>
            </a:r>
          </a:p>
          <a:p>
            <a:endParaRPr lang="cs-CZ" sz="800" dirty="0"/>
          </a:p>
          <a:p>
            <a:r>
              <a:rPr lang="cs-CZ" sz="2000" dirty="0"/>
              <a:t>v = v</a:t>
            </a:r>
            <a:r>
              <a:rPr lang="cs-CZ" sz="2000" baseline="-25000" dirty="0"/>
              <a:t>0</a:t>
            </a:r>
            <a:r>
              <a:rPr lang="cs-CZ" sz="2000" dirty="0"/>
              <a:t> + a.t </a:t>
            </a:r>
          </a:p>
          <a:p>
            <a:r>
              <a:rPr lang="cs-CZ" sz="2000" dirty="0"/>
              <a:t>t = (v – v</a:t>
            </a:r>
            <a:r>
              <a:rPr lang="cs-CZ" sz="2000" baseline="-25000" dirty="0"/>
              <a:t>0</a:t>
            </a:r>
            <a:r>
              <a:rPr lang="cs-CZ" sz="2000" dirty="0"/>
              <a:t>)/a</a:t>
            </a:r>
          </a:p>
          <a:p>
            <a:r>
              <a:rPr lang="cs-CZ" sz="2000" dirty="0"/>
              <a:t>s = v</a:t>
            </a:r>
            <a:r>
              <a:rPr lang="cs-CZ" sz="2000" baseline="-25000" dirty="0"/>
              <a:t>0</a:t>
            </a:r>
            <a:r>
              <a:rPr lang="cs-CZ" sz="2000" dirty="0"/>
              <a:t>. (v – v</a:t>
            </a:r>
            <a:r>
              <a:rPr lang="cs-CZ" sz="2000" baseline="-25000" dirty="0"/>
              <a:t>0</a:t>
            </a:r>
            <a:r>
              <a:rPr lang="cs-CZ" sz="2000" dirty="0"/>
              <a:t>)/a  + ½.a.((v – v</a:t>
            </a:r>
            <a:r>
              <a:rPr lang="cs-CZ" sz="2000" baseline="-25000" dirty="0"/>
              <a:t>0</a:t>
            </a:r>
            <a:r>
              <a:rPr lang="cs-CZ" sz="2000" dirty="0"/>
              <a:t>)/a)</a:t>
            </a:r>
            <a:r>
              <a:rPr lang="cs-CZ" sz="2000" baseline="30000" dirty="0"/>
              <a:t>2</a:t>
            </a:r>
            <a:r>
              <a:rPr lang="cs-CZ" sz="2000" dirty="0"/>
              <a:t> = (v</a:t>
            </a:r>
            <a:r>
              <a:rPr lang="cs-CZ" sz="2000" baseline="-25000" dirty="0"/>
              <a:t>0</a:t>
            </a:r>
            <a:r>
              <a:rPr lang="cs-CZ" sz="2000" dirty="0"/>
              <a:t>.v – v</a:t>
            </a:r>
            <a:r>
              <a:rPr lang="cs-CZ" sz="2000" baseline="-25000" dirty="0"/>
              <a:t>0</a:t>
            </a:r>
            <a:r>
              <a:rPr lang="cs-CZ" sz="2000" baseline="30000" dirty="0"/>
              <a:t>2</a:t>
            </a:r>
            <a:r>
              <a:rPr lang="cs-CZ" sz="2000" dirty="0"/>
              <a:t>)/a + (½.v</a:t>
            </a:r>
            <a:r>
              <a:rPr lang="cs-CZ" sz="2000" baseline="30000" dirty="0"/>
              <a:t>2</a:t>
            </a:r>
            <a:r>
              <a:rPr lang="cs-CZ" sz="2000" dirty="0"/>
              <a:t> – v.v</a:t>
            </a:r>
            <a:r>
              <a:rPr lang="cs-CZ" sz="2000" baseline="-25000" dirty="0"/>
              <a:t>0</a:t>
            </a:r>
            <a:r>
              <a:rPr lang="cs-CZ" sz="2000" dirty="0"/>
              <a:t> + ½.v</a:t>
            </a:r>
            <a:r>
              <a:rPr lang="cs-CZ" sz="2000" baseline="-25000" dirty="0"/>
              <a:t>0</a:t>
            </a:r>
            <a:r>
              <a:rPr lang="cs-CZ" sz="2000" baseline="30000" dirty="0"/>
              <a:t>2</a:t>
            </a:r>
            <a:r>
              <a:rPr lang="cs-CZ" sz="2000" dirty="0"/>
              <a:t>)/a =</a:t>
            </a:r>
          </a:p>
          <a:p>
            <a:r>
              <a:rPr lang="cs-CZ" sz="2000" dirty="0"/>
              <a:t> = ½.(v</a:t>
            </a:r>
            <a:r>
              <a:rPr lang="cs-CZ" sz="2000" baseline="30000" dirty="0"/>
              <a:t>2</a:t>
            </a:r>
            <a:r>
              <a:rPr lang="cs-CZ" sz="2000" dirty="0"/>
              <a:t> – v</a:t>
            </a:r>
            <a:r>
              <a:rPr lang="cs-CZ" sz="2000" baseline="-25000" dirty="0"/>
              <a:t>0</a:t>
            </a:r>
            <a:r>
              <a:rPr lang="cs-CZ" sz="2000" baseline="30000" dirty="0"/>
              <a:t>2</a:t>
            </a:r>
            <a:r>
              <a:rPr lang="cs-CZ" sz="2000" dirty="0"/>
              <a:t>)/a = (v</a:t>
            </a:r>
            <a:r>
              <a:rPr lang="cs-CZ" sz="2000" baseline="30000" dirty="0"/>
              <a:t>2</a:t>
            </a:r>
            <a:r>
              <a:rPr lang="cs-CZ" sz="2000" dirty="0"/>
              <a:t> – v</a:t>
            </a:r>
            <a:r>
              <a:rPr lang="cs-CZ" sz="2000" baseline="-25000" dirty="0"/>
              <a:t>0</a:t>
            </a:r>
            <a:r>
              <a:rPr lang="cs-CZ" sz="2000" baseline="30000" dirty="0"/>
              <a:t>2</a:t>
            </a:r>
            <a:r>
              <a:rPr lang="cs-CZ" sz="2000" dirty="0"/>
              <a:t>)/2.a</a:t>
            </a:r>
          </a:p>
          <a:p>
            <a:r>
              <a:rPr lang="cs-CZ" sz="2000" dirty="0"/>
              <a:t>a = (v</a:t>
            </a:r>
            <a:r>
              <a:rPr lang="cs-CZ" sz="2000" baseline="30000" dirty="0"/>
              <a:t>2</a:t>
            </a:r>
            <a:r>
              <a:rPr lang="cs-CZ" sz="2000" dirty="0"/>
              <a:t> – v</a:t>
            </a:r>
            <a:r>
              <a:rPr lang="cs-CZ" sz="2000" baseline="-25000" dirty="0"/>
              <a:t>0</a:t>
            </a:r>
            <a:r>
              <a:rPr lang="cs-CZ" sz="2000" baseline="30000" dirty="0"/>
              <a:t>2</a:t>
            </a:r>
            <a:r>
              <a:rPr lang="cs-CZ" sz="2000" dirty="0"/>
              <a:t>)/2.s = (11,11</a:t>
            </a:r>
            <a:r>
              <a:rPr lang="cs-CZ" sz="2000" baseline="30000" dirty="0"/>
              <a:t>2</a:t>
            </a:r>
            <a:r>
              <a:rPr lang="cs-CZ" sz="2000" dirty="0"/>
              <a:t> – 16,67</a:t>
            </a:r>
            <a:r>
              <a:rPr lang="cs-CZ" sz="2000" baseline="30000" dirty="0"/>
              <a:t>2</a:t>
            </a:r>
            <a:r>
              <a:rPr lang="cs-CZ" sz="2000" dirty="0"/>
              <a:t>)/2.100 = </a:t>
            </a:r>
            <a:r>
              <a:rPr lang="cs-CZ" sz="2000" u="sng" dirty="0"/>
              <a:t>0,78 m.s</a:t>
            </a:r>
            <a:r>
              <a:rPr lang="cs-CZ" sz="2000" u="sng" baseline="30000" dirty="0"/>
              <a:t>-2</a:t>
            </a:r>
          </a:p>
          <a:p>
            <a:endParaRPr lang="cs-CZ" sz="2000" dirty="0"/>
          </a:p>
        </p:txBody>
      </p:sp>
      <p:sp>
        <p:nvSpPr>
          <p:cNvPr id="3" name="TextovéPole 2">
            <a:extLst>
              <a:ext uri="{FF2B5EF4-FFF2-40B4-BE49-F238E27FC236}">
                <a16:creationId xmlns:a16="http://schemas.microsoft.com/office/drawing/2014/main" id="{E5B25C97-421D-4CEC-AA48-D7A67216B095}"/>
              </a:ext>
            </a:extLst>
          </p:cNvPr>
          <p:cNvSpPr txBox="1"/>
          <p:nvPr/>
        </p:nvSpPr>
        <p:spPr>
          <a:xfrm flipH="1">
            <a:off x="161926" y="4394537"/>
            <a:ext cx="8820148" cy="707886"/>
          </a:xfrm>
          <a:prstGeom prst="rect">
            <a:avLst/>
          </a:prstGeom>
          <a:noFill/>
        </p:spPr>
        <p:txBody>
          <a:bodyPr wrap="square" rtlCol="0">
            <a:spAutoFit/>
          </a:bodyPr>
          <a:lstStyle/>
          <a:p>
            <a:pPr algn="just"/>
            <a:r>
              <a:rPr lang="cs-CZ" sz="2000" dirty="0"/>
              <a:t>Motocykl jede rovnoměrně zrychleně  a během 10 s zvýší rychlost z 6 m.s</a:t>
            </a:r>
            <a:r>
              <a:rPr lang="cs-CZ" sz="2000" baseline="30000" dirty="0"/>
              <a:t>-1</a:t>
            </a:r>
            <a:r>
              <a:rPr lang="cs-CZ" sz="2000" dirty="0"/>
              <a:t> na 16 m.s</a:t>
            </a:r>
            <a:r>
              <a:rPr lang="cs-CZ" sz="2000" baseline="30000" dirty="0"/>
              <a:t>-1</a:t>
            </a:r>
            <a:r>
              <a:rPr lang="cs-CZ" sz="2000" dirty="0"/>
              <a:t>. Určete velikost zrychlení motocyklu a dráhu, kterou za danou dobu urazí. </a:t>
            </a:r>
            <a:endParaRPr lang="en-US" sz="2000" dirty="0"/>
          </a:p>
        </p:txBody>
      </p:sp>
      <p:sp>
        <p:nvSpPr>
          <p:cNvPr id="5" name="TextovéPole 4">
            <a:extLst>
              <a:ext uri="{FF2B5EF4-FFF2-40B4-BE49-F238E27FC236}">
                <a16:creationId xmlns:a16="http://schemas.microsoft.com/office/drawing/2014/main" id="{768FF70A-27AD-4B20-AC99-8E098F618AB0}"/>
              </a:ext>
            </a:extLst>
          </p:cNvPr>
          <p:cNvSpPr txBox="1"/>
          <p:nvPr/>
        </p:nvSpPr>
        <p:spPr>
          <a:xfrm>
            <a:off x="104775" y="5635118"/>
            <a:ext cx="8934450" cy="707886"/>
          </a:xfrm>
          <a:prstGeom prst="rect">
            <a:avLst/>
          </a:prstGeom>
          <a:noFill/>
        </p:spPr>
        <p:txBody>
          <a:bodyPr wrap="square" rtlCol="0">
            <a:spAutoFit/>
          </a:bodyPr>
          <a:lstStyle/>
          <a:p>
            <a:pPr algn="just"/>
            <a:r>
              <a:rPr lang="cs-CZ" sz="2000" dirty="0"/>
              <a:t>Jaká je brzdná dráha automobilu, který jede rychlostí 80 km.h</a:t>
            </a:r>
            <a:r>
              <a:rPr lang="cs-CZ" sz="2000" baseline="30000" dirty="0"/>
              <a:t>-1</a:t>
            </a:r>
            <a:r>
              <a:rPr lang="cs-CZ" sz="2000" dirty="0"/>
              <a:t>, je-li velikost zrychlení při brzdění  3 m.s</a:t>
            </a:r>
            <a:r>
              <a:rPr lang="cs-CZ" sz="2000" baseline="30000" dirty="0"/>
              <a:t>-2</a:t>
            </a:r>
            <a:r>
              <a:rPr lang="cs-CZ" sz="2000" dirty="0"/>
              <a:t>, resp. 5 m.s</a:t>
            </a:r>
            <a:r>
              <a:rPr lang="cs-CZ" sz="2000" baseline="30000" dirty="0"/>
              <a:t>-2</a:t>
            </a:r>
            <a:r>
              <a:rPr lang="cs-CZ" sz="2000" dirty="0"/>
              <a:t>. </a:t>
            </a:r>
          </a:p>
        </p:txBody>
      </p:sp>
      <p:sp>
        <p:nvSpPr>
          <p:cNvPr id="8" name="TextovéPole 7">
            <a:extLst>
              <a:ext uri="{FF2B5EF4-FFF2-40B4-BE49-F238E27FC236}">
                <a16:creationId xmlns:a16="http://schemas.microsoft.com/office/drawing/2014/main" id="{64E6BE34-D952-4667-88CF-77D48A704BAE}"/>
              </a:ext>
            </a:extLst>
          </p:cNvPr>
          <p:cNvSpPr txBox="1"/>
          <p:nvPr/>
        </p:nvSpPr>
        <p:spPr>
          <a:xfrm>
            <a:off x="161926" y="5102423"/>
            <a:ext cx="4572000" cy="400110"/>
          </a:xfrm>
          <a:prstGeom prst="rect">
            <a:avLst/>
          </a:prstGeom>
          <a:noFill/>
        </p:spPr>
        <p:txBody>
          <a:bodyPr wrap="square">
            <a:spAutoFit/>
          </a:bodyPr>
          <a:lstStyle/>
          <a:p>
            <a:pPr algn="just"/>
            <a:r>
              <a:rPr lang="en-US" sz="2000" dirty="0">
                <a:solidFill>
                  <a:srgbClr val="0070C0"/>
                </a:solidFill>
              </a:rPr>
              <a:t>[</a:t>
            </a:r>
            <a:r>
              <a:rPr lang="cs-CZ" sz="2000" dirty="0">
                <a:solidFill>
                  <a:srgbClr val="0070C0"/>
                </a:solidFill>
              </a:rPr>
              <a:t>1</a:t>
            </a:r>
            <a:r>
              <a:rPr lang="en-US" sz="2000" dirty="0">
                <a:solidFill>
                  <a:srgbClr val="0070C0"/>
                </a:solidFill>
              </a:rPr>
              <a:t> m.s</a:t>
            </a:r>
            <a:r>
              <a:rPr lang="en-US" sz="2000" baseline="30000" dirty="0">
                <a:solidFill>
                  <a:srgbClr val="0070C0"/>
                </a:solidFill>
              </a:rPr>
              <a:t>-1</a:t>
            </a:r>
            <a:r>
              <a:rPr lang="en-US" sz="2000" dirty="0">
                <a:solidFill>
                  <a:srgbClr val="0070C0"/>
                </a:solidFill>
              </a:rPr>
              <a:t>,</a:t>
            </a:r>
            <a:r>
              <a:rPr lang="cs-CZ" sz="2000" dirty="0">
                <a:solidFill>
                  <a:srgbClr val="0070C0"/>
                </a:solidFill>
              </a:rPr>
              <a:t> 110 m</a:t>
            </a:r>
            <a:r>
              <a:rPr lang="en-US" sz="2000" dirty="0">
                <a:solidFill>
                  <a:srgbClr val="0070C0"/>
                </a:solidFill>
              </a:rPr>
              <a:t>]</a:t>
            </a:r>
            <a:endParaRPr lang="cs-CZ" sz="2000" dirty="0">
              <a:solidFill>
                <a:srgbClr val="0070C0"/>
              </a:solidFill>
            </a:endParaRPr>
          </a:p>
        </p:txBody>
      </p:sp>
      <p:sp>
        <p:nvSpPr>
          <p:cNvPr id="9" name="TextovéPole 8">
            <a:extLst>
              <a:ext uri="{FF2B5EF4-FFF2-40B4-BE49-F238E27FC236}">
                <a16:creationId xmlns:a16="http://schemas.microsoft.com/office/drawing/2014/main" id="{D37B890D-B7F3-4C9E-AE3A-D4E257259D75}"/>
              </a:ext>
            </a:extLst>
          </p:cNvPr>
          <p:cNvSpPr txBox="1"/>
          <p:nvPr/>
        </p:nvSpPr>
        <p:spPr>
          <a:xfrm>
            <a:off x="161926" y="6313783"/>
            <a:ext cx="4572000" cy="400110"/>
          </a:xfrm>
          <a:prstGeom prst="rect">
            <a:avLst/>
          </a:prstGeom>
          <a:noFill/>
        </p:spPr>
        <p:txBody>
          <a:bodyPr wrap="square">
            <a:spAutoFit/>
          </a:bodyPr>
          <a:lstStyle/>
          <a:p>
            <a:r>
              <a:rPr lang="en-US" sz="2000" dirty="0">
                <a:solidFill>
                  <a:srgbClr val="0070C0"/>
                </a:solidFill>
              </a:rPr>
              <a:t>[</a:t>
            </a:r>
            <a:r>
              <a:rPr lang="cs-CZ" sz="2000" dirty="0">
                <a:solidFill>
                  <a:srgbClr val="0070C0"/>
                </a:solidFill>
              </a:rPr>
              <a:t>82 m</a:t>
            </a:r>
            <a:r>
              <a:rPr lang="en-US" sz="2000" dirty="0">
                <a:solidFill>
                  <a:srgbClr val="0070C0"/>
                </a:solidFill>
              </a:rPr>
              <a:t>,</a:t>
            </a:r>
            <a:r>
              <a:rPr lang="cs-CZ" sz="2000" dirty="0">
                <a:solidFill>
                  <a:srgbClr val="0070C0"/>
                </a:solidFill>
              </a:rPr>
              <a:t> 49 m</a:t>
            </a:r>
            <a:r>
              <a:rPr lang="en-US" sz="2000" dirty="0">
                <a:solidFill>
                  <a:srgbClr val="0070C0"/>
                </a:solidFill>
              </a:rPr>
              <a:t>]</a:t>
            </a:r>
            <a:endParaRPr lang="cs-CZ" sz="2000" dirty="0">
              <a:solidFill>
                <a:srgbClr val="0070C0"/>
              </a:solidFill>
            </a:endParaRPr>
          </a:p>
        </p:txBody>
      </p:sp>
    </p:spTree>
    <p:extLst>
      <p:ext uri="{BB962C8B-B14F-4D97-AF65-F5344CB8AC3E}">
        <p14:creationId xmlns:p14="http://schemas.microsoft.com/office/powerpoint/2010/main" val="347778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a:extLst>
              <a:ext uri="{FF2B5EF4-FFF2-40B4-BE49-F238E27FC236}">
                <a16:creationId xmlns:a16="http://schemas.microsoft.com/office/drawing/2014/main" id="{C35E09F4-79F5-4F29-91BB-FBC41B9B6E6B}"/>
              </a:ext>
            </a:extLst>
          </p:cNvPr>
          <p:cNvSpPr txBox="1"/>
          <p:nvPr/>
        </p:nvSpPr>
        <p:spPr>
          <a:xfrm>
            <a:off x="114299" y="291219"/>
            <a:ext cx="8824913" cy="707886"/>
          </a:xfrm>
          <a:prstGeom prst="rect">
            <a:avLst/>
          </a:prstGeom>
          <a:noFill/>
        </p:spPr>
        <p:txBody>
          <a:bodyPr wrap="square" rtlCol="0">
            <a:spAutoFit/>
          </a:bodyPr>
          <a:lstStyle/>
          <a:p>
            <a:pPr algn="just"/>
            <a:r>
              <a:rPr lang="cs-CZ" sz="2000" dirty="0"/>
              <a:t>Hlaveň pušky má délku 60 cm. Střela proběhne hlavní za dobu 0,002 s. Vypočítejte průměrné zrychlení střely a velikost rychlosti střely v okamžiku opuštění hlavně. </a:t>
            </a:r>
            <a:endParaRPr lang="cs-CZ" sz="2000" dirty="0">
              <a:solidFill>
                <a:srgbClr val="FF0000"/>
              </a:solidFill>
            </a:endParaRPr>
          </a:p>
        </p:txBody>
      </p:sp>
      <p:sp>
        <p:nvSpPr>
          <p:cNvPr id="2" name="TextovéPole 1">
            <a:extLst>
              <a:ext uri="{FF2B5EF4-FFF2-40B4-BE49-F238E27FC236}">
                <a16:creationId xmlns:a16="http://schemas.microsoft.com/office/drawing/2014/main" id="{A2A281B5-0007-4193-B401-A0B52DAA6A5C}"/>
              </a:ext>
            </a:extLst>
          </p:cNvPr>
          <p:cNvSpPr txBox="1"/>
          <p:nvPr/>
        </p:nvSpPr>
        <p:spPr>
          <a:xfrm>
            <a:off x="80960" y="1624720"/>
            <a:ext cx="8824914" cy="707886"/>
          </a:xfrm>
          <a:prstGeom prst="rect">
            <a:avLst/>
          </a:prstGeom>
          <a:noFill/>
        </p:spPr>
        <p:txBody>
          <a:bodyPr wrap="square" rtlCol="0">
            <a:spAutoFit/>
          </a:bodyPr>
          <a:lstStyle/>
          <a:p>
            <a:r>
              <a:rPr lang="en-US" sz="2000" dirty="0"/>
              <a:t>R</a:t>
            </a:r>
            <a:r>
              <a:rPr lang="cs-CZ" sz="2000" dirty="0"/>
              <a:t>y</a:t>
            </a:r>
            <a:r>
              <a:rPr lang="en-US" sz="2000" dirty="0" err="1"/>
              <a:t>chl</a:t>
            </a:r>
            <a:r>
              <a:rPr lang="cs-CZ" sz="2000" dirty="0"/>
              <a:t>í</a:t>
            </a:r>
            <a:r>
              <a:rPr lang="en-US" sz="2000" dirty="0"/>
              <a:t>k </a:t>
            </a:r>
            <a:r>
              <a:rPr lang="en-US" sz="2000" dirty="0" err="1"/>
              <a:t>jedouc</a:t>
            </a:r>
            <a:r>
              <a:rPr lang="cs-CZ" sz="2000" dirty="0"/>
              <a:t>í rychlostí 120 km.h</a:t>
            </a:r>
            <a:r>
              <a:rPr lang="cs-CZ" sz="2000" baseline="30000" dirty="0"/>
              <a:t>-1</a:t>
            </a:r>
            <a:r>
              <a:rPr lang="cs-CZ" sz="2000" dirty="0"/>
              <a:t> brzdí se záporným zrychlením </a:t>
            </a:r>
            <a:r>
              <a:rPr lang="en-US" sz="2000" dirty="0"/>
              <a:t>-0.3 m.s</a:t>
            </a:r>
            <a:r>
              <a:rPr lang="en-US" sz="2000" baseline="30000" dirty="0"/>
              <a:t>-2</a:t>
            </a:r>
            <a:r>
              <a:rPr lang="en-US" sz="2000" dirty="0"/>
              <a:t>. V jak</a:t>
            </a:r>
            <a:r>
              <a:rPr lang="cs-CZ" sz="2000" dirty="0"/>
              <a:t>é vzdálenosti před stanicí začne rovnoměrně brzdit, má-li se ve stanici zastavit?</a:t>
            </a:r>
          </a:p>
        </p:txBody>
      </p:sp>
      <p:sp>
        <p:nvSpPr>
          <p:cNvPr id="3" name="TextovéPole 2">
            <a:extLst>
              <a:ext uri="{FF2B5EF4-FFF2-40B4-BE49-F238E27FC236}">
                <a16:creationId xmlns:a16="http://schemas.microsoft.com/office/drawing/2014/main" id="{B5137BA5-E4E4-4DB9-8531-EB4113427A90}"/>
              </a:ext>
            </a:extLst>
          </p:cNvPr>
          <p:cNvSpPr txBox="1"/>
          <p:nvPr/>
        </p:nvSpPr>
        <p:spPr>
          <a:xfrm>
            <a:off x="147638" y="3029948"/>
            <a:ext cx="8758236" cy="1631216"/>
          </a:xfrm>
          <a:prstGeom prst="rect">
            <a:avLst/>
          </a:prstGeom>
          <a:noFill/>
        </p:spPr>
        <p:txBody>
          <a:bodyPr wrap="square">
            <a:spAutoFit/>
          </a:bodyPr>
          <a:lstStyle/>
          <a:p>
            <a:pPr algn="just"/>
            <a:r>
              <a:rPr lang="en-US" sz="2000" dirty="0"/>
              <a:t>N</a:t>
            </a:r>
            <a:r>
              <a:rPr lang="cs-CZ" sz="2000" dirty="0" err="1"/>
              <a:t>ákladní</a:t>
            </a:r>
            <a:r>
              <a:rPr lang="cs-CZ" sz="2000" dirty="0"/>
              <a:t> výtah dopravuje materiál do výše 12,0 m. Rozjíždí se se stálým zrychlením 0,90 m.s</a:t>
            </a:r>
            <a:r>
              <a:rPr lang="cs-CZ" sz="2000" baseline="30000" dirty="0"/>
              <a:t>-2</a:t>
            </a:r>
            <a:r>
              <a:rPr lang="cs-CZ" sz="2000" dirty="0"/>
              <a:t>.  Potom se pohybuje rovnoměrně rychlostí 2,0 m.s</a:t>
            </a:r>
            <a:r>
              <a:rPr lang="cs-CZ" sz="2000" baseline="30000" dirty="0"/>
              <a:t>-1</a:t>
            </a:r>
            <a:r>
              <a:rPr lang="cs-CZ" sz="2000" dirty="0"/>
              <a:t>. Zbytek dráhy 2,5 m před zastavením se pohybuje rovnoměrně zpomaleným pohybem. Na jak dlouhé dráze koná výtah pohyb rovnoměrně zrychlený? Jak dlouho se výtah pohybuje rovnoměrně? Určete velikost záporného zrychlení. Určete dobu výstupu. </a:t>
            </a:r>
            <a:endParaRPr lang="cs-CZ" sz="2000" dirty="0">
              <a:solidFill>
                <a:srgbClr val="FF0000"/>
              </a:solidFill>
            </a:endParaRPr>
          </a:p>
        </p:txBody>
      </p:sp>
      <p:sp>
        <p:nvSpPr>
          <p:cNvPr id="6" name="TextovéPole 5">
            <a:extLst>
              <a:ext uri="{FF2B5EF4-FFF2-40B4-BE49-F238E27FC236}">
                <a16:creationId xmlns:a16="http://schemas.microsoft.com/office/drawing/2014/main" id="{1D0A9DB9-D367-4E09-AAA9-FB9313918E97}"/>
              </a:ext>
            </a:extLst>
          </p:cNvPr>
          <p:cNvSpPr txBox="1"/>
          <p:nvPr/>
        </p:nvSpPr>
        <p:spPr>
          <a:xfrm>
            <a:off x="147638" y="999105"/>
            <a:ext cx="4572000" cy="400110"/>
          </a:xfrm>
          <a:prstGeom prst="rect">
            <a:avLst/>
          </a:prstGeom>
          <a:noFill/>
        </p:spPr>
        <p:txBody>
          <a:bodyPr wrap="square">
            <a:spAutoFit/>
          </a:bodyPr>
          <a:lstStyle/>
          <a:p>
            <a:r>
              <a:rPr lang="en-US" sz="2000" dirty="0">
                <a:solidFill>
                  <a:srgbClr val="0070C0"/>
                </a:solidFill>
              </a:rPr>
              <a:t>[3.10</a:t>
            </a:r>
            <a:r>
              <a:rPr lang="en-US" sz="2000" baseline="30000" dirty="0">
                <a:solidFill>
                  <a:srgbClr val="0070C0"/>
                </a:solidFill>
              </a:rPr>
              <a:t>5</a:t>
            </a:r>
            <a:r>
              <a:rPr lang="en-US" sz="2000" dirty="0">
                <a:solidFill>
                  <a:srgbClr val="0070C0"/>
                </a:solidFill>
              </a:rPr>
              <a:t> m.s</a:t>
            </a:r>
            <a:r>
              <a:rPr lang="en-US" sz="2000" baseline="30000" dirty="0">
                <a:solidFill>
                  <a:srgbClr val="0070C0"/>
                </a:solidFill>
              </a:rPr>
              <a:t>-2</a:t>
            </a:r>
            <a:r>
              <a:rPr lang="en-US" sz="2000" dirty="0">
                <a:solidFill>
                  <a:srgbClr val="0070C0"/>
                </a:solidFill>
              </a:rPr>
              <a:t>, 600 m.s</a:t>
            </a:r>
            <a:r>
              <a:rPr lang="en-US" sz="2000" baseline="30000" dirty="0">
                <a:solidFill>
                  <a:srgbClr val="0070C0"/>
                </a:solidFill>
              </a:rPr>
              <a:t>-1</a:t>
            </a:r>
            <a:r>
              <a:rPr lang="en-US" sz="2000" dirty="0">
                <a:solidFill>
                  <a:srgbClr val="0070C0"/>
                </a:solidFill>
              </a:rPr>
              <a:t>]</a:t>
            </a:r>
            <a:endParaRPr lang="cs-CZ" sz="2000" dirty="0">
              <a:solidFill>
                <a:srgbClr val="0070C0"/>
              </a:solidFill>
            </a:endParaRPr>
          </a:p>
        </p:txBody>
      </p:sp>
      <p:sp>
        <p:nvSpPr>
          <p:cNvPr id="8" name="TextovéPole 7">
            <a:extLst>
              <a:ext uri="{FF2B5EF4-FFF2-40B4-BE49-F238E27FC236}">
                <a16:creationId xmlns:a16="http://schemas.microsoft.com/office/drawing/2014/main" id="{7521C158-3666-4FBA-91E5-2737E5759473}"/>
              </a:ext>
            </a:extLst>
          </p:cNvPr>
          <p:cNvSpPr txBox="1"/>
          <p:nvPr/>
        </p:nvSpPr>
        <p:spPr>
          <a:xfrm>
            <a:off x="147638" y="2322062"/>
            <a:ext cx="4572000" cy="400110"/>
          </a:xfrm>
          <a:prstGeom prst="rect">
            <a:avLst/>
          </a:prstGeom>
          <a:noFill/>
        </p:spPr>
        <p:txBody>
          <a:bodyPr wrap="square">
            <a:spAutoFit/>
          </a:bodyPr>
          <a:lstStyle/>
          <a:p>
            <a:r>
              <a:rPr lang="en-US" sz="2000" dirty="0">
                <a:solidFill>
                  <a:srgbClr val="0070C0"/>
                </a:solidFill>
              </a:rPr>
              <a:t>[</a:t>
            </a:r>
            <a:r>
              <a:rPr lang="cs-CZ" sz="2000" dirty="0">
                <a:solidFill>
                  <a:srgbClr val="0070C0"/>
                </a:solidFill>
              </a:rPr>
              <a:t>1</a:t>
            </a:r>
            <a:r>
              <a:rPr lang="en-US" sz="2000" dirty="0">
                <a:solidFill>
                  <a:srgbClr val="0070C0"/>
                </a:solidFill>
              </a:rPr>
              <a:t>,</a:t>
            </a:r>
            <a:r>
              <a:rPr lang="cs-CZ" sz="2000" dirty="0">
                <a:solidFill>
                  <a:srgbClr val="0070C0"/>
                </a:solidFill>
              </a:rPr>
              <a:t>85 k</a:t>
            </a:r>
            <a:r>
              <a:rPr lang="en-US" sz="2000" dirty="0">
                <a:solidFill>
                  <a:srgbClr val="0070C0"/>
                </a:solidFill>
              </a:rPr>
              <a:t>m] </a:t>
            </a:r>
            <a:endParaRPr lang="cs-CZ" sz="2000" dirty="0">
              <a:solidFill>
                <a:srgbClr val="0070C0"/>
              </a:solidFill>
            </a:endParaRPr>
          </a:p>
        </p:txBody>
      </p:sp>
      <p:sp>
        <p:nvSpPr>
          <p:cNvPr id="10" name="TextovéPole 9">
            <a:extLst>
              <a:ext uri="{FF2B5EF4-FFF2-40B4-BE49-F238E27FC236}">
                <a16:creationId xmlns:a16="http://schemas.microsoft.com/office/drawing/2014/main" id="{FED880FC-0A61-471C-B30E-DBD67A403F52}"/>
              </a:ext>
            </a:extLst>
          </p:cNvPr>
          <p:cNvSpPr txBox="1"/>
          <p:nvPr/>
        </p:nvSpPr>
        <p:spPr>
          <a:xfrm>
            <a:off x="219075" y="4768885"/>
            <a:ext cx="4572000" cy="400110"/>
          </a:xfrm>
          <a:prstGeom prst="rect">
            <a:avLst/>
          </a:prstGeom>
          <a:noFill/>
        </p:spPr>
        <p:txBody>
          <a:bodyPr wrap="square">
            <a:spAutoFit/>
          </a:bodyPr>
          <a:lstStyle/>
          <a:p>
            <a:r>
              <a:rPr lang="en-US" sz="2000" dirty="0">
                <a:solidFill>
                  <a:srgbClr val="0070C0"/>
                </a:solidFill>
              </a:rPr>
              <a:t>[2,2 m, 3,6 s, -0,8 m.s</a:t>
            </a:r>
            <a:r>
              <a:rPr lang="en-US" sz="2000" baseline="30000" dirty="0">
                <a:solidFill>
                  <a:srgbClr val="0070C0"/>
                </a:solidFill>
              </a:rPr>
              <a:t>-2</a:t>
            </a:r>
            <a:r>
              <a:rPr lang="en-US" sz="2000" dirty="0">
                <a:solidFill>
                  <a:srgbClr val="0070C0"/>
                </a:solidFill>
              </a:rPr>
              <a:t>, 2,2 s, 8,3 s]</a:t>
            </a:r>
            <a:endParaRPr lang="cs-CZ" sz="2000" dirty="0">
              <a:solidFill>
                <a:srgbClr val="0070C0"/>
              </a:solidFill>
            </a:endParaRPr>
          </a:p>
        </p:txBody>
      </p:sp>
    </p:spTree>
    <p:extLst>
      <p:ext uri="{BB962C8B-B14F-4D97-AF65-F5344CB8AC3E}">
        <p14:creationId xmlns:p14="http://schemas.microsoft.com/office/powerpoint/2010/main" val="243935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1A8A43-8740-423D-BE3D-13DBA0371B7E}"/>
              </a:ext>
            </a:extLst>
          </p:cNvPr>
          <p:cNvSpPr>
            <a:spLocks noGrp="1"/>
          </p:cNvSpPr>
          <p:nvPr>
            <p:ph type="title"/>
          </p:nvPr>
        </p:nvSpPr>
        <p:spPr>
          <a:xfrm>
            <a:off x="1733550" y="831851"/>
            <a:ext cx="6191250" cy="1325563"/>
          </a:xfrm>
        </p:spPr>
        <p:txBody>
          <a:bodyPr>
            <a:normAutofit/>
          </a:bodyPr>
          <a:lstStyle/>
          <a:p>
            <a:r>
              <a:rPr lang="cs-CZ" sz="3200" b="1" dirty="0"/>
              <a:t>Rovnoměrný pohyb po kružnici</a:t>
            </a:r>
          </a:p>
        </p:txBody>
      </p:sp>
    </p:spTree>
    <p:extLst>
      <p:ext uri="{BB962C8B-B14F-4D97-AF65-F5344CB8AC3E}">
        <p14:creationId xmlns:p14="http://schemas.microsoft.com/office/powerpoint/2010/main" val="3953256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D51154C2-B7B4-4AE9-A5CD-D925E4E07932}"/>
              </a:ext>
            </a:extLst>
          </p:cNvPr>
          <p:cNvSpPr txBox="1"/>
          <p:nvPr/>
        </p:nvSpPr>
        <p:spPr>
          <a:xfrm>
            <a:off x="143172" y="243350"/>
            <a:ext cx="8705849" cy="2677656"/>
          </a:xfrm>
          <a:prstGeom prst="rect">
            <a:avLst/>
          </a:prstGeom>
          <a:noFill/>
        </p:spPr>
        <p:txBody>
          <a:bodyPr wrap="square">
            <a:spAutoFit/>
          </a:bodyPr>
          <a:lstStyle/>
          <a:p>
            <a:pPr algn="l"/>
            <a:r>
              <a:rPr lang="cs-CZ" sz="2000" b="0" i="0" u="none" strike="noStrike" baseline="0" dirty="0"/>
              <a:t>Vrtule letadla se otáčí úhlovou rychlostí 220 s</a:t>
            </a:r>
            <a:r>
              <a:rPr lang="cs-CZ" sz="2000" b="0" i="0" u="none" strike="noStrike" baseline="30000" dirty="0"/>
              <a:t>-1</a:t>
            </a:r>
            <a:r>
              <a:rPr lang="cs-CZ" sz="2000" b="0" i="0" u="none" strike="noStrike" baseline="0" dirty="0"/>
              <a:t>. Jak velkou rychlostí </a:t>
            </a:r>
            <a:r>
              <a:rPr lang="cs-CZ" sz="2000" b="0" i="1" u="none" strike="noStrike" baseline="0" dirty="0"/>
              <a:t>v </a:t>
            </a:r>
            <a:r>
              <a:rPr lang="cs-CZ" sz="2000" b="0" i="0" u="none" strike="noStrike" baseline="0" dirty="0"/>
              <a:t>se pohybují body na</a:t>
            </a:r>
            <a:r>
              <a:rPr lang="en-US" sz="2000" b="0" i="0" u="none" strike="noStrike" baseline="0" dirty="0"/>
              <a:t> </a:t>
            </a:r>
            <a:r>
              <a:rPr lang="cs-CZ" sz="2000" b="0" i="0" u="none" strike="noStrike" baseline="0" dirty="0"/>
              <a:t>koncích vrtule, jejichž vzdálenost od osy otáčení je 160 cm? Jakou dráhu </a:t>
            </a:r>
            <a:r>
              <a:rPr lang="cs-CZ" sz="2000" b="0" i="1" u="none" strike="noStrike" baseline="0" dirty="0"/>
              <a:t>s </a:t>
            </a:r>
            <a:r>
              <a:rPr lang="cs-CZ" sz="2000" b="0" i="0" u="none" strike="noStrike" baseline="0" dirty="0"/>
              <a:t>uletí letadlo</a:t>
            </a:r>
            <a:r>
              <a:rPr lang="en-US" sz="2000" b="0" i="0" u="none" strike="noStrike" baseline="0" dirty="0"/>
              <a:t> </a:t>
            </a:r>
            <a:r>
              <a:rPr lang="cs-CZ" sz="2000" b="0" i="0" u="none" strike="noStrike" baseline="0" dirty="0"/>
              <a:t>během jedné otáčky vrtule, letí-li rychlostí 600 km.h</a:t>
            </a:r>
            <a:r>
              <a:rPr lang="cs-CZ" sz="2000" b="0" i="0" u="none" strike="noStrike" baseline="30000" dirty="0"/>
              <a:t>-1</a:t>
            </a:r>
            <a:r>
              <a:rPr lang="cs-CZ" sz="2000" b="0" i="0" u="none" strike="noStrike" baseline="0" dirty="0"/>
              <a:t>?</a:t>
            </a:r>
            <a:endParaRPr lang="en-US" sz="2000" b="0" i="0" u="none" strike="noStrike" baseline="0" dirty="0"/>
          </a:p>
          <a:p>
            <a:pPr algn="l"/>
            <a:endParaRPr lang="en-US" sz="800" dirty="0"/>
          </a:p>
          <a:p>
            <a:pPr algn="l"/>
            <a:r>
              <a:rPr lang="cs-CZ" sz="2000" dirty="0"/>
              <a:t>ω</a:t>
            </a:r>
            <a:r>
              <a:rPr lang="en-US" sz="2000" dirty="0"/>
              <a:t> = </a:t>
            </a:r>
            <a:r>
              <a:rPr lang="cs-CZ" sz="2000" b="0" i="0" u="none" strike="noStrike" baseline="0" dirty="0"/>
              <a:t>220 s</a:t>
            </a:r>
            <a:r>
              <a:rPr lang="cs-CZ" sz="2000" b="0" i="0" u="none" strike="noStrike" baseline="30000" dirty="0"/>
              <a:t>-1</a:t>
            </a:r>
            <a:endParaRPr lang="en-US" sz="2000" dirty="0"/>
          </a:p>
          <a:p>
            <a:pPr algn="l"/>
            <a:r>
              <a:rPr lang="en-US" sz="2000" dirty="0"/>
              <a:t>r = </a:t>
            </a:r>
            <a:r>
              <a:rPr lang="cs-CZ" sz="2000" b="0" i="0" u="none" strike="noStrike" baseline="0" dirty="0"/>
              <a:t>160 cm</a:t>
            </a:r>
            <a:r>
              <a:rPr lang="en-US" sz="2000" b="0" i="0" u="none" strike="noStrike" baseline="0" dirty="0"/>
              <a:t> = </a:t>
            </a:r>
            <a:r>
              <a:rPr lang="cs-CZ" sz="2000" b="0" i="0" u="none" strike="noStrike" baseline="0" dirty="0"/>
              <a:t>1</a:t>
            </a:r>
            <a:r>
              <a:rPr lang="en-US" sz="2000" dirty="0"/>
              <a:t>,</a:t>
            </a:r>
            <a:r>
              <a:rPr lang="cs-CZ" sz="2000" b="0" i="0" u="none" strike="noStrike" baseline="0" dirty="0"/>
              <a:t>60 m</a:t>
            </a:r>
            <a:endParaRPr lang="en-US" sz="2000" b="0" i="0" u="none" strike="noStrike" baseline="0" dirty="0"/>
          </a:p>
          <a:p>
            <a:pPr algn="l"/>
            <a:r>
              <a:rPr lang="en-US" sz="2000" dirty="0"/>
              <a:t>v = ?</a:t>
            </a:r>
            <a:endParaRPr lang="en-US" sz="2000" b="0" i="0" u="none" strike="noStrike" baseline="0" dirty="0"/>
          </a:p>
          <a:p>
            <a:pPr algn="l"/>
            <a:r>
              <a:rPr lang="en-US" sz="2000" dirty="0"/>
              <a:t>v</a:t>
            </a:r>
            <a:r>
              <a:rPr lang="en-US" sz="2000" baseline="-25000" dirty="0"/>
              <a:t>2</a:t>
            </a:r>
            <a:r>
              <a:rPr lang="en-US" sz="2000" dirty="0"/>
              <a:t> = </a:t>
            </a:r>
            <a:r>
              <a:rPr lang="cs-CZ" sz="2000" b="0" i="0" u="none" strike="noStrike" baseline="0" dirty="0"/>
              <a:t>600 km.h</a:t>
            </a:r>
            <a:r>
              <a:rPr lang="cs-CZ" sz="2000" b="0" i="0" u="none" strike="noStrike" baseline="30000" dirty="0"/>
              <a:t>-1</a:t>
            </a:r>
            <a:r>
              <a:rPr lang="en-US" sz="2000" b="0" i="0" u="none" strike="noStrike" baseline="0" dirty="0"/>
              <a:t> = 166,67 </a:t>
            </a:r>
            <a:r>
              <a:rPr lang="cs-CZ" sz="2000" b="0" i="0" u="none" strike="noStrike" baseline="0" dirty="0"/>
              <a:t>m.s</a:t>
            </a:r>
            <a:r>
              <a:rPr lang="cs-CZ" sz="2000" b="0" i="0" u="none" strike="noStrike" baseline="30000" dirty="0"/>
              <a:t>-1</a:t>
            </a:r>
            <a:endParaRPr lang="en-US" sz="2000" dirty="0"/>
          </a:p>
          <a:p>
            <a:pPr algn="l"/>
            <a:r>
              <a:rPr lang="en-US" sz="2000" dirty="0"/>
              <a:t>s</a:t>
            </a:r>
            <a:r>
              <a:rPr lang="en-US" sz="2000" baseline="-25000" dirty="0"/>
              <a:t>2</a:t>
            </a:r>
            <a:r>
              <a:rPr lang="en-US" sz="2000" dirty="0"/>
              <a:t> = ?</a:t>
            </a:r>
          </a:p>
        </p:txBody>
      </p:sp>
      <p:sp>
        <p:nvSpPr>
          <p:cNvPr id="7" name="TextovéPole 6">
            <a:extLst>
              <a:ext uri="{FF2B5EF4-FFF2-40B4-BE49-F238E27FC236}">
                <a16:creationId xmlns:a16="http://schemas.microsoft.com/office/drawing/2014/main" id="{758C7C81-E310-4A56-BFCB-3F07A03CBE8D}"/>
              </a:ext>
            </a:extLst>
          </p:cNvPr>
          <p:cNvSpPr txBox="1"/>
          <p:nvPr/>
        </p:nvSpPr>
        <p:spPr>
          <a:xfrm>
            <a:off x="4496098" y="1707731"/>
            <a:ext cx="4133851" cy="1138773"/>
          </a:xfrm>
          <a:prstGeom prst="rect">
            <a:avLst/>
          </a:prstGeom>
          <a:noFill/>
        </p:spPr>
        <p:txBody>
          <a:bodyPr wrap="square" rtlCol="0">
            <a:spAutoFit/>
          </a:bodyPr>
          <a:lstStyle/>
          <a:p>
            <a:r>
              <a:rPr lang="en-US" sz="2000" dirty="0"/>
              <a:t>v = </a:t>
            </a:r>
            <a:r>
              <a:rPr lang="cs-CZ" sz="2000" dirty="0"/>
              <a:t>ω</a:t>
            </a:r>
            <a:r>
              <a:rPr lang="en-US" sz="2000" dirty="0"/>
              <a:t> . r = 220 . 1,6 = </a:t>
            </a:r>
            <a:r>
              <a:rPr lang="cs-CZ" sz="2000" b="0" i="0" u="sng" strike="noStrike" baseline="0" dirty="0"/>
              <a:t>352 m.s</a:t>
            </a:r>
            <a:r>
              <a:rPr lang="cs-CZ" sz="2000" b="0" i="0" u="sng" strike="noStrike" baseline="30000" dirty="0"/>
              <a:t>-1</a:t>
            </a:r>
            <a:endParaRPr lang="en-US" sz="2000" b="0" i="0" u="sng" strike="noStrike" baseline="30000" dirty="0"/>
          </a:p>
          <a:p>
            <a:endParaRPr lang="en-US" sz="800" dirty="0"/>
          </a:p>
          <a:p>
            <a:r>
              <a:rPr lang="cs-CZ" sz="2000" dirty="0"/>
              <a:t>ω</a:t>
            </a:r>
            <a:r>
              <a:rPr lang="en-US" sz="2000" dirty="0"/>
              <a:t> = 2.</a:t>
            </a:r>
            <a:r>
              <a:rPr lang="el-GR" sz="2000" dirty="0"/>
              <a:t>π</a:t>
            </a:r>
            <a:r>
              <a:rPr lang="en-US" sz="2000" dirty="0"/>
              <a:t>.f   </a:t>
            </a:r>
            <a:r>
              <a:rPr lang="en-US" sz="2000" dirty="0" err="1"/>
              <a:t>odtud</a:t>
            </a:r>
            <a:r>
              <a:rPr lang="en-US" sz="2000" dirty="0"/>
              <a:t>  f = </a:t>
            </a:r>
            <a:r>
              <a:rPr lang="cs-CZ" sz="2000" dirty="0"/>
              <a:t>ω</a:t>
            </a:r>
            <a:r>
              <a:rPr lang="en-US" sz="2000" dirty="0"/>
              <a:t>/2.</a:t>
            </a:r>
            <a:r>
              <a:rPr lang="el-GR" sz="2000" dirty="0"/>
              <a:t>π</a:t>
            </a:r>
            <a:endParaRPr lang="en-US" sz="2000" dirty="0"/>
          </a:p>
          <a:p>
            <a:r>
              <a:rPr lang="en-US" sz="2000" dirty="0"/>
              <a:t> s</a:t>
            </a:r>
            <a:r>
              <a:rPr lang="en-US" sz="2000" baseline="-25000" dirty="0"/>
              <a:t>2</a:t>
            </a:r>
            <a:r>
              <a:rPr lang="en-US" sz="2000" dirty="0"/>
              <a:t> = v</a:t>
            </a:r>
            <a:r>
              <a:rPr lang="en-US" sz="2000" baseline="-25000" dirty="0"/>
              <a:t>2</a:t>
            </a:r>
            <a:r>
              <a:rPr lang="en-US" sz="2000" dirty="0"/>
              <a:t>.t = v</a:t>
            </a:r>
            <a:r>
              <a:rPr lang="en-US" sz="2000" baseline="-25000" dirty="0"/>
              <a:t>2</a:t>
            </a:r>
            <a:r>
              <a:rPr lang="en-US" sz="2000" dirty="0"/>
              <a:t>/f = 2.</a:t>
            </a:r>
            <a:r>
              <a:rPr lang="el-GR" sz="2000" dirty="0"/>
              <a:t>π</a:t>
            </a:r>
            <a:r>
              <a:rPr lang="en-US" sz="2000" dirty="0"/>
              <a:t>.v</a:t>
            </a:r>
            <a:r>
              <a:rPr lang="en-US" sz="2000" baseline="-25000" dirty="0"/>
              <a:t>2</a:t>
            </a:r>
            <a:r>
              <a:rPr lang="en-US" sz="2000" dirty="0"/>
              <a:t>/</a:t>
            </a:r>
            <a:r>
              <a:rPr lang="cs-CZ" sz="2000" dirty="0"/>
              <a:t>ω</a:t>
            </a:r>
            <a:r>
              <a:rPr lang="en-US" sz="2000" dirty="0"/>
              <a:t> = </a:t>
            </a:r>
            <a:r>
              <a:rPr lang="en-US" sz="2000" u="sng" dirty="0"/>
              <a:t>4.76 m</a:t>
            </a:r>
            <a:endParaRPr lang="cs-CZ" sz="2000" u="sng" dirty="0"/>
          </a:p>
        </p:txBody>
      </p:sp>
      <p:sp>
        <p:nvSpPr>
          <p:cNvPr id="3" name="TextovéPole 2">
            <a:extLst>
              <a:ext uri="{FF2B5EF4-FFF2-40B4-BE49-F238E27FC236}">
                <a16:creationId xmlns:a16="http://schemas.microsoft.com/office/drawing/2014/main" id="{269E27FA-D80B-437E-AC9B-B1E2D4643162}"/>
              </a:ext>
            </a:extLst>
          </p:cNvPr>
          <p:cNvSpPr txBox="1"/>
          <p:nvPr/>
        </p:nvSpPr>
        <p:spPr>
          <a:xfrm>
            <a:off x="214761" y="3677501"/>
            <a:ext cx="8562673" cy="707886"/>
          </a:xfrm>
          <a:prstGeom prst="rect">
            <a:avLst/>
          </a:prstGeom>
          <a:noFill/>
        </p:spPr>
        <p:txBody>
          <a:bodyPr wrap="square" rtlCol="0">
            <a:spAutoFit/>
          </a:bodyPr>
          <a:lstStyle/>
          <a:p>
            <a:pPr algn="just"/>
            <a:r>
              <a:rPr lang="cs-CZ" sz="2000" dirty="0"/>
              <a:t>Lokomotiva jedoucí rychlostí 20 m.s</a:t>
            </a:r>
            <a:r>
              <a:rPr lang="cs-CZ" sz="2000" baseline="30000" dirty="0"/>
              <a:t>-1</a:t>
            </a:r>
            <a:r>
              <a:rPr lang="cs-CZ" sz="2000" dirty="0"/>
              <a:t> má hnací kola poloměru 0,85 m. Kolikrát se kolo otočí za 1 minutu? </a:t>
            </a:r>
          </a:p>
        </p:txBody>
      </p:sp>
      <p:sp>
        <p:nvSpPr>
          <p:cNvPr id="4" name="TextovéPole 3">
            <a:extLst>
              <a:ext uri="{FF2B5EF4-FFF2-40B4-BE49-F238E27FC236}">
                <a16:creationId xmlns:a16="http://schemas.microsoft.com/office/drawing/2014/main" id="{7DF4BE72-C23B-4DA9-B463-FF93B08183EB}"/>
              </a:ext>
            </a:extLst>
          </p:cNvPr>
          <p:cNvSpPr txBox="1"/>
          <p:nvPr/>
        </p:nvSpPr>
        <p:spPr>
          <a:xfrm>
            <a:off x="214761" y="5237270"/>
            <a:ext cx="8705848" cy="707886"/>
          </a:xfrm>
          <a:prstGeom prst="rect">
            <a:avLst/>
          </a:prstGeom>
          <a:noFill/>
        </p:spPr>
        <p:txBody>
          <a:bodyPr wrap="square" rtlCol="0">
            <a:spAutoFit/>
          </a:bodyPr>
          <a:lstStyle/>
          <a:p>
            <a:pPr algn="just"/>
            <a:r>
              <a:rPr lang="cs-CZ" sz="2000" dirty="0"/>
              <a:t>Automobil projíždí zatáčkou o poloměru 200 m rychlostí o stálé velikosti 72 km.h</a:t>
            </a:r>
            <a:r>
              <a:rPr lang="cs-CZ" sz="2000" baseline="30000" dirty="0"/>
              <a:t>-1</a:t>
            </a:r>
            <a:r>
              <a:rPr lang="cs-CZ" sz="2000" dirty="0"/>
              <a:t>. Jak velká je úhlová rychlost jeho pohybu? Jak velké má automobil zrychlení? </a:t>
            </a:r>
          </a:p>
        </p:txBody>
      </p:sp>
      <p:sp>
        <p:nvSpPr>
          <p:cNvPr id="8" name="TextovéPole 7">
            <a:extLst>
              <a:ext uri="{FF2B5EF4-FFF2-40B4-BE49-F238E27FC236}">
                <a16:creationId xmlns:a16="http://schemas.microsoft.com/office/drawing/2014/main" id="{6C36702C-B2D1-4EB4-9104-345BCCEA56BB}"/>
              </a:ext>
            </a:extLst>
          </p:cNvPr>
          <p:cNvSpPr txBox="1"/>
          <p:nvPr/>
        </p:nvSpPr>
        <p:spPr>
          <a:xfrm>
            <a:off x="238425" y="4360699"/>
            <a:ext cx="4572000" cy="400110"/>
          </a:xfrm>
          <a:prstGeom prst="rect">
            <a:avLst/>
          </a:prstGeom>
          <a:noFill/>
        </p:spPr>
        <p:txBody>
          <a:bodyPr wrap="square">
            <a:spAutoFit/>
          </a:bodyPr>
          <a:lstStyle/>
          <a:p>
            <a:r>
              <a:rPr lang="en-US" sz="2000" dirty="0">
                <a:solidFill>
                  <a:srgbClr val="0070C0"/>
                </a:solidFill>
              </a:rPr>
              <a:t>[</a:t>
            </a:r>
            <a:r>
              <a:rPr lang="cs-CZ" sz="2000" dirty="0">
                <a:solidFill>
                  <a:srgbClr val="0070C0"/>
                </a:solidFill>
              </a:rPr>
              <a:t>225 otáček</a:t>
            </a:r>
            <a:r>
              <a:rPr lang="en-US" sz="2000" dirty="0">
                <a:solidFill>
                  <a:srgbClr val="0070C0"/>
                </a:solidFill>
              </a:rPr>
              <a:t>]</a:t>
            </a:r>
            <a:endParaRPr lang="cs-CZ" sz="2000" dirty="0">
              <a:solidFill>
                <a:srgbClr val="0070C0"/>
              </a:solidFill>
            </a:endParaRPr>
          </a:p>
        </p:txBody>
      </p:sp>
      <p:sp>
        <p:nvSpPr>
          <p:cNvPr id="9" name="TextovéPole 8">
            <a:extLst>
              <a:ext uri="{FF2B5EF4-FFF2-40B4-BE49-F238E27FC236}">
                <a16:creationId xmlns:a16="http://schemas.microsoft.com/office/drawing/2014/main" id="{C76B2480-D814-45CD-80BE-5A33D44111E1}"/>
              </a:ext>
            </a:extLst>
          </p:cNvPr>
          <p:cNvSpPr txBox="1"/>
          <p:nvPr/>
        </p:nvSpPr>
        <p:spPr>
          <a:xfrm>
            <a:off x="238425" y="5915296"/>
            <a:ext cx="4572000" cy="400110"/>
          </a:xfrm>
          <a:prstGeom prst="rect">
            <a:avLst/>
          </a:prstGeom>
          <a:noFill/>
        </p:spPr>
        <p:txBody>
          <a:bodyPr wrap="square">
            <a:spAutoFit/>
          </a:bodyPr>
          <a:lstStyle/>
          <a:p>
            <a:r>
              <a:rPr lang="en-US" sz="2000" dirty="0">
                <a:solidFill>
                  <a:srgbClr val="0070C0"/>
                </a:solidFill>
              </a:rPr>
              <a:t>[</a:t>
            </a:r>
            <a:r>
              <a:rPr lang="cs-CZ" sz="2000" dirty="0">
                <a:solidFill>
                  <a:srgbClr val="0070C0"/>
                </a:solidFill>
              </a:rPr>
              <a:t>0,1 rad.s</a:t>
            </a:r>
            <a:r>
              <a:rPr lang="cs-CZ" sz="2000" baseline="30000" dirty="0">
                <a:solidFill>
                  <a:srgbClr val="0070C0"/>
                </a:solidFill>
              </a:rPr>
              <a:t>-1</a:t>
            </a:r>
            <a:r>
              <a:rPr lang="cs-CZ" sz="2000" dirty="0">
                <a:solidFill>
                  <a:srgbClr val="0070C0"/>
                </a:solidFill>
              </a:rPr>
              <a:t>, 2</a:t>
            </a:r>
            <a:r>
              <a:rPr lang="en-US" sz="2000" dirty="0">
                <a:solidFill>
                  <a:srgbClr val="0070C0"/>
                </a:solidFill>
              </a:rPr>
              <a:t> </a:t>
            </a:r>
            <a:r>
              <a:rPr lang="en-US" sz="2000" dirty="0" err="1">
                <a:solidFill>
                  <a:srgbClr val="0070C0"/>
                </a:solidFill>
              </a:rPr>
              <a:t>m.s</a:t>
            </a:r>
            <a:r>
              <a:rPr lang="en-US" sz="2000" baseline="30000" dirty="0">
                <a:solidFill>
                  <a:srgbClr val="0070C0"/>
                </a:solidFill>
              </a:rPr>
              <a:t>-</a:t>
            </a:r>
            <a:r>
              <a:rPr lang="cs-CZ" sz="2000" baseline="30000" dirty="0">
                <a:solidFill>
                  <a:srgbClr val="0070C0"/>
                </a:solidFill>
              </a:rPr>
              <a:t>2</a:t>
            </a:r>
            <a:r>
              <a:rPr lang="en-US" sz="2000" dirty="0">
                <a:solidFill>
                  <a:srgbClr val="0070C0"/>
                </a:solidFill>
              </a:rPr>
              <a:t>]</a:t>
            </a:r>
            <a:endParaRPr lang="cs-CZ" sz="2000" dirty="0">
              <a:solidFill>
                <a:srgbClr val="0070C0"/>
              </a:solidFill>
            </a:endParaRPr>
          </a:p>
        </p:txBody>
      </p:sp>
    </p:spTree>
    <p:extLst>
      <p:ext uri="{BB962C8B-B14F-4D97-AF65-F5344CB8AC3E}">
        <p14:creationId xmlns:p14="http://schemas.microsoft.com/office/powerpoint/2010/main" val="322728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048A3D4F-DDED-4E32-8221-D5D468D45E65}"/>
              </a:ext>
            </a:extLst>
          </p:cNvPr>
          <p:cNvSpPr txBox="1"/>
          <p:nvPr/>
        </p:nvSpPr>
        <p:spPr>
          <a:xfrm>
            <a:off x="219075" y="167122"/>
            <a:ext cx="8705850" cy="2677656"/>
          </a:xfrm>
          <a:prstGeom prst="rect">
            <a:avLst/>
          </a:prstGeom>
          <a:noFill/>
        </p:spPr>
        <p:txBody>
          <a:bodyPr wrap="square">
            <a:spAutoFit/>
          </a:bodyPr>
          <a:lstStyle/>
          <a:p>
            <a:pPr algn="just"/>
            <a:r>
              <a:rPr lang="cs-CZ" sz="2000" b="0" i="0" u="none" strike="noStrike" baseline="0" dirty="0"/>
              <a:t>Sušička na prádlo vykonává maximálně 1400 </a:t>
            </a:r>
            <a:r>
              <a:rPr lang="cs-CZ" sz="2000" b="0" i="0" u="none" strike="noStrike" baseline="0" dirty="0" err="1"/>
              <a:t>ot</a:t>
            </a:r>
            <a:r>
              <a:rPr lang="en-US" sz="2000" b="0" i="0" u="none" strike="noStrike" baseline="0" dirty="0"/>
              <a:t>.</a:t>
            </a:r>
            <a:r>
              <a:rPr lang="cs-CZ" sz="2000" b="0" i="0" u="none" strike="noStrike" baseline="0" dirty="0"/>
              <a:t>min</a:t>
            </a:r>
            <a:r>
              <a:rPr lang="en-US" sz="2000" baseline="30000" dirty="0"/>
              <a:t>-1</a:t>
            </a:r>
            <a:r>
              <a:rPr lang="cs-CZ" sz="2000" b="0" i="0" u="none" strike="noStrike" baseline="0" dirty="0"/>
              <a:t>. Za jak dlouho klesne frekvence</a:t>
            </a:r>
            <a:r>
              <a:rPr lang="en-US" sz="2000" b="0" i="0" u="none" strike="noStrike" baseline="0" dirty="0"/>
              <a:t> </a:t>
            </a:r>
            <a:r>
              <a:rPr lang="cs-CZ" sz="2000" b="0" i="0" u="none" strike="noStrike" baseline="0" dirty="0"/>
              <a:t>otáčení na polovinu, pohybuje-li se sušička s konstantním úhlovým zpomalením</a:t>
            </a:r>
            <a:r>
              <a:rPr lang="en-US" sz="2000" b="0" i="0" u="none" strike="noStrike" baseline="0" dirty="0"/>
              <a:t> </a:t>
            </a:r>
            <a:r>
              <a:rPr lang="cs-CZ" sz="2000" b="0" i="0" u="none" strike="noStrike" baseline="0" dirty="0"/>
              <a:t>1,5s</a:t>
            </a:r>
            <a:r>
              <a:rPr lang="cs-CZ" sz="2000" b="0" i="0" u="none" strike="noStrike" baseline="30000" dirty="0"/>
              <a:t>-2</a:t>
            </a:r>
            <a:r>
              <a:rPr lang="cs-CZ" sz="2000" b="0" i="0" u="none" strike="noStrike" baseline="0" dirty="0"/>
              <a:t> . Kolik otáček při tom vykoná</a:t>
            </a:r>
            <a:r>
              <a:rPr lang="en-US" sz="2000" dirty="0"/>
              <a:t>?</a:t>
            </a:r>
          </a:p>
          <a:p>
            <a:pPr algn="just"/>
            <a:endParaRPr lang="en-US" sz="800" dirty="0"/>
          </a:p>
          <a:p>
            <a:pPr algn="l"/>
            <a:r>
              <a:rPr lang="sv-SE" sz="2000" b="0" i="1" u="none" strike="noStrike" baseline="0" dirty="0"/>
              <a:t>f</a:t>
            </a:r>
            <a:r>
              <a:rPr lang="sv-SE" sz="2000" b="0" i="1" u="none" strike="noStrike" baseline="-25000" dirty="0"/>
              <a:t>0</a:t>
            </a:r>
            <a:r>
              <a:rPr lang="sv-SE" sz="2000" b="0" i="1" u="none" strike="noStrike" baseline="0" dirty="0"/>
              <a:t> </a:t>
            </a:r>
            <a:r>
              <a:rPr lang="sv-SE" sz="2000" b="0" i="0" u="none" strike="noStrike" baseline="0" dirty="0"/>
              <a:t>= 1400 </a:t>
            </a:r>
            <a:r>
              <a:rPr lang="cs-CZ" sz="2000" b="0" i="0" u="none" strike="noStrike" baseline="0" dirty="0" err="1"/>
              <a:t>ot</a:t>
            </a:r>
            <a:r>
              <a:rPr lang="en-US" sz="2000" b="0" i="0" u="none" strike="noStrike" baseline="0" dirty="0"/>
              <a:t>.</a:t>
            </a:r>
            <a:r>
              <a:rPr lang="cs-CZ" sz="2000" b="0" i="0" u="none" strike="noStrike" baseline="0" dirty="0"/>
              <a:t>min</a:t>
            </a:r>
            <a:r>
              <a:rPr lang="en-US" sz="2000" baseline="30000" dirty="0"/>
              <a:t>-1</a:t>
            </a:r>
            <a:r>
              <a:rPr lang="sv-SE" sz="2000" b="0" i="0" u="none" strike="noStrike" baseline="0" dirty="0"/>
              <a:t> = 23,3 ot.s</a:t>
            </a:r>
            <a:r>
              <a:rPr lang="sv-SE" sz="2000" b="0" i="0" u="none" strike="noStrike" baseline="30000" dirty="0"/>
              <a:t>-1</a:t>
            </a:r>
          </a:p>
          <a:p>
            <a:pPr algn="l"/>
            <a:r>
              <a:rPr lang="sv-SE" sz="2000" b="0" i="1" u="none" strike="noStrike" baseline="0" dirty="0"/>
              <a:t>f </a:t>
            </a:r>
            <a:r>
              <a:rPr lang="sv-SE" sz="2000" b="0" i="0" u="none" strike="noStrike" baseline="0" dirty="0"/>
              <a:t>= </a:t>
            </a:r>
            <a:r>
              <a:rPr lang="sv-SE" sz="2000" b="0" i="1" u="none" strike="noStrike" baseline="0" dirty="0"/>
              <a:t>f</a:t>
            </a:r>
            <a:r>
              <a:rPr lang="sv-SE" sz="2000" b="0" i="0" u="none" strike="noStrike" baseline="-25000" dirty="0"/>
              <a:t>0</a:t>
            </a:r>
            <a:r>
              <a:rPr lang="sv-SE" sz="2000" b="0" i="0" u="none" strike="noStrike" baseline="0" dirty="0"/>
              <a:t>/2 = 700 </a:t>
            </a:r>
            <a:r>
              <a:rPr lang="cs-CZ" sz="2000" b="0" i="0" u="none" strike="noStrike" baseline="0" dirty="0" err="1"/>
              <a:t>ot</a:t>
            </a:r>
            <a:r>
              <a:rPr lang="en-US" sz="2000" b="0" i="0" u="none" strike="noStrike" baseline="0" dirty="0"/>
              <a:t>.</a:t>
            </a:r>
            <a:r>
              <a:rPr lang="cs-CZ" sz="2000" b="0" i="0" u="none" strike="noStrike" baseline="0" dirty="0"/>
              <a:t>min</a:t>
            </a:r>
            <a:r>
              <a:rPr lang="en-US" sz="2000" baseline="30000" dirty="0"/>
              <a:t>-1  </a:t>
            </a:r>
            <a:r>
              <a:rPr lang="sv-SE" sz="2000" b="0" i="0" u="none" strike="noStrike" baseline="0" dirty="0"/>
              <a:t>= 11,7 ot.s</a:t>
            </a:r>
            <a:r>
              <a:rPr lang="sv-SE" sz="2000" b="0" i="0" u="none" strike="noStrike" baseline="30000" dirty="0"/>
              <a:t>-1</a:t>
            </a:r>
          </a:p>
          <a:p>
            <a:pPr algn="l"/>
            <a:r>
              <a:rPr lang="el-GR" sz="2000" b="0" i="0" u="none" strike="noStrike" baseline="0" dirty="0"/>
              <a:t>ε</a:t>
            </a:r>
            <a:r>
              <a:rPr lang="cs-CZ" sz="2000" b="0" i="0" u="none" strike="noStrike" baseline="0" dirty="0"/>
              <a:t> = -1,5 s</a:t>
            </a:r>
            <a:r>
              <a:rPr lang="cs-CZ" sz="2000" b="0" i="0" u="none" strike="noStrike" baseline="30000" dirty="0"/>
              <a:t>-2</a:t>
            </a:r>
          </a:p>
          <a:p>
            <a:pPr algn="l"/>
            <a:r>
              <a:rPr lang="cs-CZ" sz="2000" b="0" i="1" u="none" strike="noStrike" baseline="0" dirty="0"/>
              <a:t>t </a:t>
            </a:r>
            <a:r>
              <a:rPr lang="cs-CZ" sz="2000" b="0" i="0" u="none" strike="noStrike" baseline="0" dirty="0"/>
              <a:t>= ?</a:t>
            </a:r>
          </a:p>
          <a:p>
            <a:pPr algn="l"/>
            <a:r>
              <a:rPr lang="en-US" sz="2000" b="0" i="1" u="none" strike="noStrike" baseline="0" dirty="0"/>
              <a:t>n</a:t>
            </a:r>
            <a:r>
              <a:rPr lang="cs-CZ" sz="2000" b="0" i="1" u="none" strike="noStrike" baseline="0" dirty="0"/>
              <a:t> </a:t>
            </a:r>
            <a:r>
              <a:rPr lang="cs-CZ" sz="2000" b="0" i="0" u="none" strike="noStrike" baseline="0" dirty="0"/>
              <a:t>= ?</a:t>
            </a:r>
            <a:endParaRPr lang="en-US" sz="2000" dirty="0"/>
          </a:p>
        </p:txBody>
      </p:sp>
      <p:sp>
        <p:nvSpPr>
          <p:cNvPr id="7" name="TextovéPole 6">
            <a:extLst>
              <a:ext uri="{FF2B5EF4-FFF2-40B4-BE49-F238E27FC236}">
                <a16:creationId xmlns:a16="http://schemas.microsoft.com/office/drawing/2014/main" id="{55EBACF2-0D11-43D6-B36F-5172D1F04BED}"/>
              </a:ext>
            </a:extLst>
          </p:cNvPr>
          <p:cNvSpPr txBox="1"/>
          <p:nvPr/>
        </p:nvSpPr>
        <p:spPr>
          <a:xfrm>
            <a:off x="4133846" y="1213562"/>
            <a:ext cx="4791079" cy="2985433"/>
          </a:xfrm>
          <a:prstGeom prst="rect">
            <a:avLst/>
          </a:prstGeom>
          <a:noFill/>
        </p:spPr>
        <p:txBody>
          <a:bodyPr wrap="square" rtlCol="0">
            <a:spAutoFit/>
          </a:bodyPr>
          <a:lstStyle/>
          <a:p>
            <a:r>
              <a:rPr lang="cs-CZ" sz="2000" dirty="0"/>
              <a:t>ω</a:t>
            </a:r>
            <a:r>
              <a:rPr lang="en-US" sz="2000" dirty="0"/>
              <a:t> = </a:t>
            </a:r>
            <a:r>
              <a:rPr lang="cs-CZ" sz="2000" dirty="0"/>
              <a:t>ω</a:t>
            </a:r>
            <a:r>
              <a:rPr lang="en-US" sz="2000" baseline="-25000" dirty="0"/>
              <a:t>0</a:t>
            </a:r>
            <a:r>
              <a:rPr lang="en-US" sz="2000" dirty="0"/>
              <a:t> +</a:t>
            </a:r>
            <a:r>
              <a:rPr lang="cs-CZ" sz="2000" b="0" i="0" u="none" strike="noStrike" baseline="0" dirty="0"/>
              <a:t> </a:t>
            </a:r>
            <a:r>
              <a:rPr lang="el-GR" sz="2000" b="0" i="0" u="none" strike="noStrike" baseline="0" dirty="0"/>
              <a:t>ε</a:t>
            </a:r>
            <a:r>
              <a:rPr lang="cs-CZ" sz="2000" b="0" i="0" u="none" strike="noStrike" baseline="0" dirty="0"/>
              <a:t>.</a:t>
            </a:r>
            <a:r>
              <a:rPr lang="cs-CZ" sz="2000" b="0" u="none" strike="noStrike" baseline="0" dirty="0"/>
              <a:t>t</a:t>
            </a:r>
            <a:r>
              <a:rPr lang="cs-CZ" sz="2000" b="0" i="1" u="none" strike="noStrike" baseline="0" dirty="0"/>
              <a:t> </a:t>
            </a:r>
            <a:r>
              <a:rPr lang="en-US" sz="2000" b="0" i="0" u="none" strike="noStrike" baseline="0" dirty="0"/>
              <a:t>= </a:t>
            </a:r>
            <a:r>
              <a:rPr lang="en-US" sz="2000" dirty="0"/>
              <a:t>2.</a:t>
            </a:r>
            <a:r>
              <a:rPr lang="el-GR" sz="2000" dirty="0"/>
              <a:t>π</a:t>
            </a:r>
            <a:r>
              <a:rPr lang="en-US" sz="2000" dirty="0"/>
              <a:t>.f</a:t>
            </a:r>
          </a:p>
          <a:p>
            <a:r>
              <a:rPr lang="en-US" sz="2000" b="0" i="0" u="none" strike="noStrike" baseline="0" dirty="0"/>
              <a:t>t = (</a:t>
            </a:r>
            <a:r>
              <a:rPr lang="cs-CZ" sz="2000" dirty="0"/>
              <a:t>ω</a:t>
            </a:r>
            <a:r>
              <a:rPr lang="en-US" sz="2000" dirty="0"/>
              <a:t> - </a:t>
            </a:r>
            <a:r>
              <a:rPr lang="cs-CZ" sz="2000" dirty="0"/>
              <a:t>ω</a:t>
            </a:r>
            <a:r>
              <a:rPr lang="en-US" sz="2000" baseline="-25000" dirty="0"/>
              <a:t>0</a:t>
            </a:r>
            <a:r>
              <a:rPr lang="en-US" sz="2000" b="0" i="0" u="none" strike="noStrike" baseline="0" dirty="0"/>
              <a:t>)/</a:t>
            </a:r>
            <a:r>
              <a:rPr lang="el-GR" sz="2000" b="0" i="0" u="none" strike="noStrike" baseline="0" dirty="0"/>
              <a:t>ε</a:t>
            </a:r>
            <a:r>
              <a:rPr lang="en-US" sz="2000" b="0" i="0" u="none" strike="noStrike" baseline="0" dirty="0"/>
              <a:t> = </a:t>
            </a:r>
            <a:r>
              <a:rPr lang="en-US" sz="2000" dirty="0"/>
              <a:t>2.</a:t>
            </a:r>
            <a:r>
              <a:rPr lang="el-GR" sz="2000" dirty="0"/>
              <a:t>π</a:t>
            </a:r>
            <a:r>
              <a:rPr lang="en-US" sz="2000" dirty="0"/>
              <a:t>.(f - f</a:t>
            </a:r>
            <a:r>
              <a:rPr lang="en-US" sz="2000" baseline="-25000" dirty="0"/>
              <a:t>0</a:t>
            </a:r>
            <a:r>
              <a:rPr lang="en-US" sz="2000" b="0" i="0" u="none" strike="noStrike" baseline="0" dirty="0"/>
              <a:t>)/</a:t>
            </a:r>
            <a:r>
              <a:rPr lang="el-GR" sz="2000" b="0" i="0" u="none" strike="noStrike" baseline="0" dirty="0"/>
              <a:t>ε</a:t>
            </a:r>
            <a:endParaRPr lang="en-US" sz="2000" dirty="0"/>
          </a:p>
          <a:p>
            <a:r>
              <a:rPr lang="en-US" sz="2000" b="0" i="0" u="none" strike="noStrike" baseline="0" dirty="0"/>
              <a:t>= </a:t>
            </a:r>
            <a:r>
              <a:rPr lang="en-US" sz="2000" dirty="0"/>
              <a:t>2.</a:t>
            </a:r>
            <a:r>
              <a:rPr lang="el-GR" sz="2000" dirty="0"/>
              <a:t>π</a:t>
            </a:r>
            <a:r>
              <a:rPr lang="en-US" sz="2000" dirty="0"/>
              <a:t>.(11,67 - 23,33</a:t>
            </a:r>
            <a:r>
              <a:rPr lang="en-US" sz="2000" b="0" i="0" u="none" strike="noStrike" baseline="0" dirty="0"/>
              <a:t>)/-</a:t>
            </a:r>
            <a:r>
              <a:rPr lang="cs-CZ" sz="2000" b="0" i="0" u="none" strike="noStrike" baseline="0" dirty="0"/>
              <a:t>1,5</a:t>
            </a:r>
            <a:r>
              <a:rPr lang="en-US" sz="2000" b="0" i="0" u="none" strike="noStrike" baseline="0" dirty="0"/>
              <a:t> = </a:t>
            </a:r>
            <a:r>
              <a:rPr lang="en-US" sz="2000" b="0" i="0" u="sng" strike="noStrike" baseline="0" dirty="0"/>
              <a:t>48,8 s</a:t>
            </a:r>
            <a:r>
              <a:rPr lang="en-US" sz="2000" b="0" i="0" u="none" strike="noStrike" baseline="0" dirty="0"/>
              <a:t> </a:t>
            </a:r>
          </a:p>
          <a:p>
            <a:endParaRPr lang="cs-CZ" sz="800" dirty="0"/>
          </a:p>
          <a:p>
            <a:r>
              <a:rPr lang="cs-CZ" sz="2000" dirty="0"/>
              <a:t>n = </a:t>
            </a:r>
            <a:r>
              <a:rPr lang="el-GR" sz="2000" dirty="0"/>
              <a:t>ϕ</a:t>
            </a:r>
            <a:r>
              <a:rPr lang="cs-CZ" sz="2000" dirty="0"/>
              <a:t> /2.</a:t>
            </a:r>
            <a:r>
              <a:rPr lang="el-GR" sz="2000" dirty="0"/>
              <a:t>π</a:t>
            </a:r>
            <a:endParaRPr lang="cs-CZ" sz="2000" dirty="0"/>
          </a:p>
          <a:p>
            <a:r>
              <a:rPr lang="el-GR" sz="2000" dirty="0"/>
              <a:t>ϕ</a:t>
            </a:r>
            <a:r>
              <a:rPr lang="cs-CZ" sz="2000" dirty="0"/>
              <a:t> = ω</a:t>
            </a:r>
            <a:r>
              <a:rPr lang="en-US" sz="2000" baseline="-25000" dirty="0"/>
              <a:t>0</a:t>
            </a:r>
            <a:r>
              <a:rPr lang="cs-CZ" sz="2000" dirty="0"/>
              <a:t>.t</a:t>
            </a:r>
            <a:r>
              <a:rPr lang="en-US" sz="2000" dirty="0"/>
              <a:t> +</a:t>
            </a:r>
            <a:r>
              <a:rPr lang="cs-CZ" sz="2000" b="0" i="0" u="none" strike="noStrike" baseline="0" dirty="0"/>
              <a:t> ½.</a:t>
            </a:r>
            <a:r>
              <a:rPr lang="el-GR" sz="2000" b="0" i="0" u="none" strike="noStrike" baseline="0" dirty="0"/>
              <a:t>ε</a:t>
            </a:r>
            <a:r>
              <a:rPr lang="cs-CZ" sz="2000" b="0" i="0" u="none" strike="noStrike" baseline="0" dirty="0"/>
              <a:t>.</a:t>
            </a:r>
            <a:r>
              <a:rPr lang="cs-CZ" sz="2000" b="0" u="none" strike="noStrike" baseline="0" dirty="0"/>
              <a:t>t</a:t>
            </a:r>
            <a:r>
              <a:rPr lang="cs-CZ" sz="2000" b="0" u="none" strike="noStrike" baseline="30000" dirty="0"/>
              <a:t>2</a:t>
            </a:r>
            <a:r>
              <a:rPr lang="cs-CZ" sz="2000" b="0" u="none" strike="noStrike" baseline="0" dirty="0"/>
              <a:t> </a:t>
            </a:r>
          </a:p>
          <a:p>
            <a:r>
              <a:rPr lang="cs-CZ" sz="2000" dirty="0"/>
              <a:t>n = </a:t>
            </a:r>
            <a:r>
              <a:rPr lang="el-GR" sz="2000" dirty="0"/>
              <a:t>ϕ</a:t>
            </a:r>
            <a:r>
              <a:rPr lang="cs-CZ" sz="2000" dirty="0"/>
              <a:t> /2.</a:t>
            </a:r>
            <a:r>
              <a:rPr lang="el-GR" sz="2000" dirty="0"/>
              <a:t>π</a:t>
            </a:r>
            <a:r>
              <a:rPr lang="cs-CZ" sz="2000" dirty="0"/>
              <a:t> </a:t>
            </a:r>
            <a:r>
              <a:rPr lang="cs-CZ" sz="2000" b="0" u="none" strike="noStrike" baseline="0" dirty="0"/>
              <a:t>=</a:t>
            </a:r>
            <a:r>
              <a:rPr lang="cs-CZ" sz="2000" b="0" i="1" u="none" strike="noStrike" baseline="0" dirty="0"/>
              <a:t> </a:t>
            </a:r>
            <a:r>
              <a:rPr lang="cs-CZ" sz="2000" b="0" u="none" strike="noStrike" baseline="0" dirty="0"/>
              <a:t>(</a:t>
            </a:r>
            <a:r>
              <a:rPr lang="cs-CZ" sz="2000" dirty="0"/>
              <a:t>ω</a:t>
            </a:r>
            <a:r>
              <a:rPr lang="en-US" sz="2000" baseline="-25000" dirty="0"/>
              <a:t>0</a:t>
            </a:r>
            <a:r>
              <a:rPr lang="cs-CZ" sz="2000" dirty="0"/>
              <a:t>.t</a:t>
            </a:r>
            <a:r>
              <a:rPr lang="en-US" sz="2000" dirty="0"/>
              <a:t> +</a:t>
            </a:r>
            <a:r>
              <a:rPr lang="cs-CZ" sz="2000" b="0" i="0" u="none" strike="noStrike" baseline="0" dirty="0"/>
              <a:t> ½.</a:t>
            </a:r>
            <a:r>
              <a:rPr lang="el-GR" sz="2000" b="0" i="0" u="none" strike="noStrike" baseline="0" dirty="0"/>
              <a:t>ε</a:t>
            </a:r>
            <a:r>
              <a:rPr lang="cs-CZ" sz="2000" b="0" i="0" u="none" strike="noStrike" baseline="0" dirty="0"/>
              <a:t>.</a:t>
            </a:r>
            <a:r>
              <a:rPr lang="cs-CZ" sz="2000" b="0" u="none" strike="noStrike" baseline="0" dirty="0"/>
              <a:t>t</a:t>
            </a:r>
            <a:r>
              <a:rPr lang="cs-CZ" sz="2000" b="0" u="none" strike="noStrike" baseline="30000" dirty="0"/>
              <a:t>2</a:t>
            </a:r>
            <a:r>
              <a:rPr lang="cs-CZ" sz="2000" b="0" u="none" strike="noStrike" baseline="0" dirty="0"/>
              <a:t> )</a:t>
            </a:r>
            <a:r>
              <a:rPr lang="cs-CZ" sz="2000" dirty="0"/>
              <a:t>/2.</a:t>
            </a:r>
            <a:r>
              <a:rPr lang="el-GR" sz="2000" dirty="0"/>
              <a:t>π</a:t>
            </a:r>
            <a:endParaRPr lang="cs-CZ" sz="2000" dirty="0"/>
          </a:p>
          <a:p>
            <a:r>
              <a:rPr lang="cs-CZ" sz="2000" dirty="0"/>
              <a:t>n = </a:t>
            </a:r>
            <a:r>
              <a:rPr lang="cs-CZ" sz="2000" b="0" u="none" strike="noStrike" baseline="0" dirty="0"/>
              <a:t>(</a:t>
            </a:r>
            <a:r>
              <a:rPr lang="cs-CZ" sz="2000" dirty="0"/>
              <a:t>2.</a:t>
            </a:r>
            <a:r>
              <a:rPr lang="el-GR" sz="2000" dirty="0"/>
              <a:t>π</a:t>
            </a:r>
            <a:r>
              <a:rPr lang="cs-CZ" sz="2000" dirty="0"/>
              <a:t>.f</a:t>
            </a:r>
            <a:r>
              <a:rPr lang="en-US" sz="2000" baseline="-25000" dirty="0"/>
              <a:t>0</a:t>
            </a:r>
            <a:r>
              <a:rPr lang="cs-CZ" sz="2000" dirty="0"/>
              <a:t>.t</a:t>
            </a:r>
            <a:r>
              <a:rPr lang="en-US" sz="2000" dirty="0"/>
              <a:t> +</a:t>
            </a:r>
            <a:r>
              <a:rPr lang="cs-CZ" sz="2000" b="0" i="0" u="none" strike="noStrike" baseline="0" dirty="0"/>
              <a:t> ½.</a:t>
            </a:r>
            <a:r>
              <a:rPr lang="el-GR" sz="2000" b="0" i="0" u="none" strike="noStrike" baseline="0" dirty="0"/>
              <a:t>ε</a:t>
            </a:r>
            <a:r>
              <a:rPr lang="cs-CZ" sz="2000" b="0" i="0" u="none" strike="noStrike" baseline="0" dirty="0"/>
              <a:t>.</a:t>
            </a:r>
            <a:r>
              <a:rPr lang="cs-CZ" sz="2000" b="0" u="none" strike="noStrike" baseline="0" dirty="0"/>
              <a:t>t</a:t>
            </a:r>
            <a:r>
              <a:rPr lang="cs-CZ" sz="2000" b="0" u="none" strike="noStrike" baseline="30000" dirty="0"/>
              <a:t>2</a:t>
            </a:r>
            <a:r>
              <a:rPr lang="cs-CZ" sz="2000" b="0" u="none" strike="noStrike" baseline="0" dirty="0"/>
              <a:t> )</a:t>
            </a:r>
            <a:r>
              <a:rPr lang="cs-CZ" sz="2000" dirty="0"/>
              <a:t>/2.</a:t>
            </a:r>
            <a:r>
              <a:rPr lang="el-GR" sz="2000" dirty="0"/>
              <a:t>π</a:t>
            </a:r>
            <a:endParaRPr lang="cs-CZ" sz="2000" dirty="0"/>
          </a:p>
          <a:p>
            <a:r>
              <a:rPr lang="cs-CZ" sz="2000" dirty="0"/>
              <a:t>n = </a:t>
            </a:r>
            <a:r>
              <a:rPr lang="cs-CZ" sz="2000" b="0" u="none" strike="noStrike" baseline="0" dirty="0"/>
              <a:t>(</a:t>
            </a:r>
            <a:r>
              <a:rPr lang="cs-CZ" sz="2000" dirty="0"/>
              <a:t>2.</a:t>
            </a:r>
            <a:r>
              <a:rPr lang="el-GR" sz="2000" dirty="0"/>
              <a:t>π</a:t>
            </a:r>
            <a:r>
              <a:rPr lang="cs-CZ" sz="2000" dirty="0"/>
              <a:t>.23,3.48,8</a:t>
            </a:r>
            <a:r>
              <a:rPr lang="en-US" sz="2000" dirty="0"/>
              <a:t> </a:t>
            </a:r>
            <a:r>
              <a:rPr lang="cs-CZ" sz="2000" dirty="0"/>
              <a:t>+</a:t>
            </a:r>
            <a:r>
              <a:rPr lang="cs-CZ" sz="2000" b="0" i="0" u="none" strike="noStrike" baseline="0" dirty="0"/>
              <a:t> ½.-1,5.</a:t>
            </a:r>
            <a:r>
              <a:rPr lang="cs-CZ" sz="2000" dirty="0"/>
              <a:t> 48,8</a:t>
            </a:r>
            <a:r>
              <a:rPr lang="cs-CZ" sz="2000" b="0" u="none" strike="noStrike" baseline="30000" dirty="0"/>
              <a:t>2</a:t>
            </a:r>
            <a:r>
              <a:rPr lang="cs-CZ" sz="2000" b="0" u="none" strike="noStrike" baseline="0" dirty="0"/>
              <a:t> )</a:t>
            </a:r>
            <a:r>
              <a:rPr lang="cs-CZ" sz="2000" dirty="0"/>
              <a:t>/2.</a:t>
            </a:r>
            <a:r>
              <a:rPr lang="el-GR" sz="2000" dirty="0"/>
              <a:t>π</a:t>
            </a:r>
            <a:r>
              <a:rPr lang="cs-CZ" sz="2000" dirty="0"/>
              <a:t> = </a:t>
            </a:r>
            <a:r>
              <a:rPr lang="cs-CZ" sz="2000" u="sng" dirty="0"/>
              <a:t>854</a:t>
            </a:r>
          </a:p>
          <a:p>
            <a:endParaRPr lang="cs-CZ" sz="2000" dirty="0"/>
          </a:p>
        </p:txBody>
      </p:sp>
      <p:sp>
        <p:nvSpPr>
          <p:cNvPr id="2" name="TextovéPole 1">
            <a:extLst>
              <a:ext uri="{FF2B5EF4-FFF2-40B4-BE49-F238E27FC236}">
                <a16:creationId xmlns:a16="http://schemas.microsoft.com/office/drawing/2014/main" id="{9B105AA3-6FFC-40CE-BBF3-979E98FF97DF}"/>
              </a:ext>
            </a:extLst>
          </p:cNvPr>
          <p:cNvSpPr txBox="1"/>
          <p:nvPr/>
        </p:nvSpPr>
        <p:spPr>
          <a:xfrm>
            <a:off x="171444" y="4227528"/>
            <a:ext cx="8724900" cy="707886"/>
          </a:xfrm>
          <a:prstGeom prst="rect">
            <a:avLst/>
          </a:prstGeom>
          <a:noFill/>
        </p:spPr>
        <p:txBody>
          <a:bodyPr wrap="square" rtlCol="0">
            <a:spAutoFit/>
          </a:bodyPr>
          <a:lstStyle/>
          <a:p>
            <a:pPr algn="just"/>
            <a:r>
              <a:rPr lang="cs-CZ" sz="2000" dirty="0"/>
              <a:t>Ventilátor rotující 5krát za sekundu se po vypnutí proudu zastaví za 5 s. Určete úhlové zrychlení a počet otáček do zastavení.</a:t>
            </a:r>
          </a:p>
        </p:txBody>
      </p:sp>
      <p:sp>
        <p:nvSpPr>
          <p:cNvPr id="3" name="TextovéPole 2">
            <a:extLst>
              <a:ext uri="{FF2B5EF4-FFF2-40B4-BE49-F238E27FC236}">
                <a16:creationId xmlns:a16="http://schemas.microsoft.com/office/drawing/2014/main" id="{442713AE-FBFC-433D-95DC-021C8C16C7F4}"/>
              </a:ext>
            </a:extLst>
          </p:cNvPr>
          <p:cNvSpPr txBox="1"/>
          <p:nvPr/>
        </p:nvSpPr>
        <p:spPr>
          <a:xfrm>
            <a:off x="171444" y="5412889"/>
            <a:ext cx="8705848" cy="707886"/>
          </a:xfrm>
          <a:prstGeom prst="rect">
            <a:avLst/>
          </a:prstGeom>
          <a:noFill/>
        </p:spPr>
        <p:txBody>
          <a:bodyPr wrap="square" rtlCol="0">
            <a:spAutoFit/>
          </a:bodyPr>
          <a:lstStyle/>
          <a:p>
            <a:r>
              <a:rPr lang="cs-CZ" sz="2000" dirty="0"/>
              <a:t>Mixér má 14000 otáček za minutu. Po vypnutí se zastaví za 3 s. Kolik otáček vykoná do zastavení? </a:t>
            </a:r>
          </a:p>
        </p:txBody>
      </p:sp>
      <p:sp>
        <p:nvSpPr>
          <p:cNvPr id="8" name="TextovéPole 7">
            <a:extLst>
              <a:ext uri="{FF2B5EF4-FFF2-40B4-BE49-F238E27FC236}">
                <a16:creationId xmlns:a16="http://schemas.microsoft.com/office/drawing/2014/main" id="{65032FEB-C615-44D0-A347-F1E85ED2346D}"/>
              </a:ext>
            </a:extLst>
          </p:cNvPr>
          <p:cNvSpPr txBox="1"/>
          <p:nvPr/>
        </p:nvSpPr>
        <p:spPr>
          <a:xfrm>
            <a:off x="219075" y="4845325"/>
            <a:ext cx="4572000" cy="400110"/>
          </a:xfrm>
          <a:prstGeom prst="rect">
            <a:avLst/>
          </a:prstGeom>
          <a:noFill/>
        </p:spPr>
        <p:txBody>
          <a:bodyPr wrap="square">
            <a:spAutoFit/>
          </a:bodyPr>
          <a:lstStyle/>
          <a:p>
            <a:r>
              <a:rPr lang="en-US" sz="2000" dirty="0">
                <a:solidFill>
                  <a:srgbClr val="0070C0"/>
                </a:solidFill>
              </a:rPr>
              <a:t>[</a:t>
            </a:r>
            <a:r>
              <a:rPr lang="cs-CZ" sz="2000" dirty="0">
                <a:solidFill>
                  <a:srgbClr val="0070C0"/>
                </a:solidFill>
              </a:rPr>
              <a:t>2</a:t>
            </a:r>
            <a:r>
              <a:rPr lang="el-GR" sz="2000" dirty="0">
                <a:solidFill>
                  <a:srgbClr val="0070C0"/>
                </a:solidFill>
              </a:rPr>
              <a:t>π</a:t>
            </a:r>
            <a:r>
              <a:rPr lang="cs-CZ" sz="2000" dirty="0">
                <a:solidFill>
                  <a:srgbClr val="0070C0"/>
                </a:solidFill>
              </a:rPr>
              <a:t> s</a:t>
            </a:r>
            <a:r>
              <a:rPr lang="cs-CZ" sz="2000" baseline="30000" dirty="0">
                <a:solidFill>
                  <a:srgbClr val="0070C0"/>
                </a:solidFill>
              </a:rPr>
              <a:t>-2</a:t>
            </a:r>
            <a:r>
              <a:rPr lang="cs-CZ" sz="2000" dirty="0">
                <a:solidFill>
                  <a:srgbClr val="0070C0"/>
                </a:solidFill>
              </a:rPr>
              <a:t>, 12</a:t>
            </a:r>
            <a:r>
              <a:rPr lang="en-US" sz="2000" dirty="0">
                <a:solidFill>
                  <a:srgbClr val="0070C0"/>
                </a:solidFill>
              </a:rPr>
              <a:t>,</a:t>
            </a:r>
            <a:r>
              <a:rPr lang="cs-CZ" sz="2000" dirty="0">
                <a:solidFill>
                  <a:srgbClr val="0070C0"/>
                </a:solidFill>
              </a:rPr>
              <a:t>5</a:t>
            </a:r>
            <a:r>
              <a:rPr lang="en-US" sz="2000" dirty="0">
                <a:solidFill>
                  <a:srgbClr val="0070C0"/>
                </a:solidFill>
              </a:rPr>
              <a:t>] </a:t>
            </a:r>
            <a:endParaRPr lang="cs-CZ" sz="2000" dirty="0">
              <a:solidFill>
                <a:srgbClr val="0070C0"/>
              </a:solidFill>
            </a:endParaRPr>
          </a:p>
        </p:txBody>
      </p:sp>
      <p:sp>
        <p:nvSpPr>
          <p:cNvPr id="9" name="TextovéPole 8">
            <a:extLst>
              <a:ext uri="{FF2B5EF4-FFF2-40B4-BE49-F238E27FC236}">
                <a16:creationId xmlns:a16="http://schemas.microsoft.com/office/drawing/2014/main" id="{2BAAB94A-CDD7-4204-8CCD-E080BDB83F42}"/>
              </a:ext>
            </a:extLst>
          </p:cNvPr>
          <p:cNvSpPr txBox="1"/>
          <p:nvPr/>
        </p:nvSpPr>
        <p:spPr>
          <a:xfrm>
            <a:off x="219075" y="6103563"/>
            <a:ext cx="4572000" cy="400110"/>
          </a:xfrm>
          <a:prstGeom prst="rect">
            <a:avLst/>
          </a:prstGeom>
          <a:noFill/>
        </p:spPr>
        <p:txBody>
          <a:bodyPr wrap="square">
            <a:spAutoFit/>
          </a:bodyPr>
          <a:lstStyle/>
          <a:p>
            <a:r>
              <a:rPr lang="en-US" sz="2000" dirty="0">
                <a:solidFill>
                  <a:srgbClr val="0070C0"/>
                </a:solidFill>
              </a:rPr>
              <a:t>[</a:t>
            </a:r>
            <a:r>
              <a:rPr lang="cs-CZ" sz="2000" dirty="0">
                <a:solidFill>
                  <a:srgbClr val="0070C0"/>
                </a:solidFill>
              </a:rPr>
              <a:t>350 otáček</a:t>
            </a:r>
            <a:r>
              <a:rPr lang="en-US" sz="2000" dirty="0">
                <a:solidFill>
                  <a:srgbClr val="0070C0"/>
                </a:solidFill>
              </a:rPr>
              <a:t>] </a:t>
            </a:r>
            <a:endParaRPr lang="cs-CZ" sz="2000" dirty="0">
              <a:solidFill>
                <a:srgbClr val="0070C0"/>
              </a:solidFill>
            </a:endParaRPr>
          </a:p>
        </p:txBody>
      </p:sp>
    </p:spTree>
    <p:extLst>
      <p:ext uri="{BB962C8B-B14F-4D97-AF65-F5344CB8AC3E}">
        <p14:creationId xmlns:p14="http://schemas.microsoft.com/office/powerpoint/2010/main" val="177310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557643F5-73AE-4205-9D0C-395F742B0909}"/>
              </a:ext>
            </a:extLst>
          </p:cNvPr>
          <p:cNvSpPr txBox="1"/>
          <p:nvPr/>
        </p:nvSpPr>
        <p:spPr>
          <a:xfrm>
            <a:off x="228601" y="1667406"/>
            <a:ext cx="8658222" cy="1015663"/>
          </a:xfrm>
          <a:prstGeom prst="rect">
            <a:avLst/>
          </a:prstGeom>
          <a:noFill/>
        </p:spPr>
        <p:txBody>
          <a:bodyPr wrap="square" rtlCol="0">
            <a:spAutoFit/>
          </a:bodyPr>
          <a:lstStyle/>
          <a:p>
            <a:pPr algn="just"/>
            <a:r>
              <a:rPr lang="cs-CZ" sz="2000" dirty="0"/>
              <a:t>Řemenice elektromotoru má poloměr 3 cm a pohání řemenovým pohonem kolo o poloměru 15 cm. Jaká je frekvence otáčení kola, je-li frekvence otáček elektromotoru 50 s</a:t>
            </a:r>
            <a:r>
              <a:rPr lang="cs-CZ" sz="2000" baseline="30000" dirty="0"/>
              <a:t>-1</a:t>
            </a:r>
            <a:r>
              <a:rPr lang="cs-CZ" sz="2000" dirty="0"/>
              <a:t>. </a:t>
            </a:r>
            <a:endParaRPr lang="cs-CZ" sz="2000" dirty="0">
              <a:solidFill>
                <a:srgbClr val="FF0000"/>
              </a:solidFill>
            </a:endParaRPr>
          </a:p>
        </p:txBody>
      </p:sp>
      <p:sp>
        <p:nvSpPr>
          <p:cNvPr id="2" name="TextovéPole 1">
            <a:extLst>
              <a:ext uri="{FF2B5EF4-FFF2-40B4-BE49-F238E27FC236}">
                <a16:creationId xmlns:a16="http://schemas.microsoft.com/office/drawing/2014/main" id="{33E51058-F1FA-408C-8DBB-27B660A1F562}"/>
              </a:ext>
            </a:extLst>
          </p:cNvPr>
          <p:cNvSpPr txBox="1"/>
          <p:nvPr/>
        </p:nvSpPr>
        <p:spPr>
          <a:xfrm>
            <a:off x="276227" y="428625"/>
            <a:ext cx="8610596" cy="400110"/>
          </a:xfrm>
          <a:prstGeom prst="rect">
            <a:avLst/>
          </a:prstGeom>
          <a:noFill/>
        </p:spPr>
        <p:txBody>
          <a:bodyPr wrap="square" rtlCol="0">
            <a:spAutoFit/>
          </a:bodyPr>
          <a:lstStyle/>
          <a:p>
            <a:r>
              <a:rPr lang="en-US" sz="2000" dirty="0"/>
              <a:t>Jak</a:t>
            </a:r>
            <a:r>
              <a:rPr lang="cs-CZ" sz="2000" dirty="0"/>
              <a:t>á</a:t>
            </a:r>
            <a:r>
              <a:rPr lang="en-US" sz="2000" dirty="0"/>
              <a:t> je </a:t>
            </a:r>
            <a:r>
              <a:rPr lang="cs-CZ" sz="2000" dirty="0"/>
              <a:t>ú</a:t>
            </a:r>
            <a:r>
              <a:rPr lang="en-US" sz="2000" dirty="0" err="1"/>
              <a:t>hlov</a:t>
            </a:r>
            <a:r>
              <a:rPr lang="cs-CZ" sz="2000" dirty="0"/>
              <a:t>á rychlost hodinové, minutové a sekundové ručičky na hodinách?   </a:t>
            </a:r>
          </a:p>
        </p:txBody>
      </p:sp>
      <p:sp>
        <p:nvSpPr>
          <p:cNvPr id="5" name="TextovéPole 4">
            <a:extLst>
              <a:ext uri="{FF2B5EF4-FFF2-40B4-BE49-F238E27FC236}">
                <a16:creationId xmlns:a16="http://schemas.microsoft.com/office/drawing/2014/main" id="{09525755-B6C6-40F3-9DA8-B0336C16A08A}"/>
              </a:ext>
            </a:extLst>
          </p:cNvPr>
          <p:cNvSpPr txBox="1"/>
          <p:nvPr/>
        </p:nvSpPr>
        <p:spPr>
          <a:xfrm>
            <a:off x="276227" y="878738"/>
            <a:ext cx="4572000" cy="400110"/>
          </a:xfrm>
          <a:prstGeom prst="rect">
            <a:avLst/>
          </a:prstGeom>
          <a:noFill/>
        </p:spPr>
        <p:txBody>
          <a:bodyPr wrap="square">
            <a:spAutoFit/>
          </a:bodyPr>
          <a:lstStyle/>
          <a:p>
            <a:r>
              <a:rPr lang="en-US" sz="2000" dirty="0">
                <a:solidFill>
                  <a:srgbClr val="0070C0"/>
                </a:solidFill>
              </a:rPr>
              <a:t>[</a:t>
            </a:r>
            <a:r>
              <a:rPr lang="cs-CZ" sz="2000" dirty="0">
                <a:solidFill>
                  <a:srgbClr val="0070C0"/>
                </a:solidFill>
              </a:rPr>
              <a:t>2</a:t>
            </a:r>
            <a:r>
              <a:rPr lang="el-GR" sz="2000" dirty="0">
                <a:solidFill>
                  <a:srgbClr val="0070C0"/>
                </a:solidFill>
              </a:rPr>
              <a:t>π</a:t>
            </a:r>
            <a:r>
              <a:rPr lang="cs-CZ" sz="2000" dirty="0">
                <a:solidFill>
                  <a:srgbClr val="0070C0"/>
                </a:solidFill>
              </a:rPr>
              <a:t> s</a:t>
            </a:r>
            <a:r>
              <a:rPr lang="cs-CZ" sz="2000" baseline="30000" dirty="0">
                <a:solidFill>
                  <a:srgbClr val="0070C0"/>
                </a:solidFill>
              </a:rPr>
              <a:t>-1</a:t>
            </a:r>
            <a:r>
              <a:rPr lang="cs-CZ" sz="2000" dirty="0">
                <a:solidFill>
                  <a:srgbClr val="0070C0"/>
                </a:solidFill>
              </a:rPr>
              <a:t>, </a:t>
            </a:r>
            <a:r>
              <a:rPr lang="el-GR" sz="2000" dirty="0">
                <a:solidFill>
                  <a:srgbClr val="0070C0"/>
                </a:solidFill>
              </a:rPr>
              <a:t>π</a:t>
            </a:r>
            <a:r>
              <a:rPr lang="cs-CZ" sz="2000" dirty="0">
                <a:solidFill>
                  <a:srgbClr val="0070C0"/>
                </a:solidFill>
              </a:rPr>
              <a:t>/30 s</a:t>
            </a:r>
            <a:r>
              <a:rPr lang="cs-CZ" sz="2000" baseline="30000" dirty="0">
                <a:solidFill>
                  <a:srgbClr val="0070C0"/>
                </a:solidFill>
              </a:rPr>
              <a:t>-1</a:t>
            </a:r>
            <a:r>
              <a:rPr lang="cs-CZ" sz="2000" dirty="0">
                <a:solidFill>
                  <a:srgbClr val="0070C0"/>
                </a:solidFill>
              </a:rPr>
              <a:t>, </a:t>
            </a:r>
            <a:r>
              <a:rPr lang="el-GR" sz="2000" dirty="0">
                <a:solidFill>
                  <a:srgbClr val="0070C0"/>
                </a:solidFill>
              </a:rPr>
              <a:t>π</a:t>
            </a:r>
            <a:r>
              <a:rPr lang="cs-CZ" sz="2000" dirty="0">
                <a:solidFill>
                  <a:srgbClr val="0070C0"/>
                </a:solidFill>
              </a:rPr>
              <a:t> /1800 s</a:t>
            </a:r>
            <a:r>
              <a:rPr lang="cs-CZ" sz="2000" baseline="30000" dirty="0">
                <a:solidFill>
                  <a:srgbClr val="0070C0"/>
                </a:solidFill>
              </a:rPr>
              <a:t>-1</a:t>
            </a:r>
            <a:r>
              <a:rPr lang="en-US" sz="2000" dirty="0">
                <a:solidFill>
                  <a:srgbClr val="0070C0"/>
                </a:solidFill>
              </a:rPr>
              <a:t>]</a:t>
            </a:r>
            <a:r>
              <a:rPr lang="cs-CZ" sz="2000" dirty="0">
                <a:solidFill>
                  <a:srgbClr val="0070C0"/>
                </a:solidFill>
              </a:rPr>
              <a:t>  </a:t>
            </a:r>
          </a:p>
        </p:txBody>
      </p:sp>
      <p:sp>
        <p:nvSpPr>
          <p:cNvPr id="8" name="TextovéPole 7">
            <a:extLst>
              <a:ext uri="{FF2B5EF4-FFF2-40B4-BE49-F238E27FC236}">
                <a16:creationId xmlns:a16="http://schemas.microsoft.com/office/drawing/2014/main" id="{BB65E9AC-2129-4C16-8360-7C1396123738}"/>
              </a:ext>
            </a:extLst>
          </p:cNvPr>
          <p:cNvSpPr txBox="1"/>
          <p:nvPr/>
        </p:nvSpPr>
        <p:spPr>
          <a:xfrm>
            <a:off x="361950" y="2806184"/>
            <a:ext cx="4572000" cy="400110"/>
          </a:xfrm>
          <a:prstGeom prst="rect">
            <a:avLst/>
          </a:prstGeom>
          <a:noFill/>
        </p:spPr>
        <p:txBody>
          <a:bodyPr wrap="square">
            <a:spAutoFit/>
          </a:bodyPr>
          <a:lstStyle/>
          <a:p>
            <a:r>
              <a:rPr lang="en-US" sz="2000" dirty="0">
                <a:solidFill>
                  <a:srgbClr val="0070C0"/>
                </a:solidFill>
              </a:rPr>
              <a:t>[</a:t>
            </a:r>
            <a:r>
              <a:rPr lang="cs-CZ" sz="2000" dirty="0">
                <a:solidFill>
                  <a:srgbClr val="0070C0"/>
                </a:solidFill>
              </a:rPr>
              <a:t>10 s</a:t>
            </a:r>
            <a:r>
              <a:rPr lang="cs-CZ" sz="2000" baseline="30000" dirty="0">
                <a:solidFill>
                  <a:srgbClr val="0070C0"/>
                </a:solidFill>
              </a:rPr>
              <a:t>-1</a:t>
            </a:r>
            <a:r>
              <a:rPr lang="en-US" sz="2000" dirty="0">
                <a:solidFill>
                  <a:srgbClr val="0070C0"/>
                </a:solidFill>
              </a:rPr>
              <a:t>]</a:t>
            </a:r>
            <a:endParaRPr lang="cs-CZ" sz="2000" dirty="0">
              <a:solidFill>
                <a:srgbClr val="0070C0"/>
              </a:solidFill>
            </a:endParaRPr>
          </a:p>
        </p:txBody>
      </p:sp>
    </p:spTree>
    <p:extLst>
      <p:ext uri="{BB962C8B-B14F-4D97-AF65-F5344CB8AC3E}">
        <p14:creationId xmlns:p14="http://schemas.microsoft.com/office/powerpoint/2010/main" val="21886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D0EDD-9CEB-4B55-87A6-42A06381423F}"/>
              </a:ext>
            </a:extLst>
          </p:cNvPr>
          <p:cNvSpPr>
            <a:spLocks noGrp="1"/>
          </p:cNvSpPr>
          <p:nvPr>
            <p:ph type="title"/>
          </p:nvPr>
        </p:nvSpPr>
        <p:spPr>
          <a:xfrm>
            <a:off x="1552574" y="184152"/>
            <a:ext cx="6810375" cy="701674"/>
          </a:xfrm>
        </p:spPr>
        <p:txBody>
          <a:bodyPr>
            <a:normAutofit/>
          </a:bodyPr>
          <a:lstStyle/>
          <a:p>
            <a:r>
              <a:rPr lang="cs-CZ" sz="2800" b="1" dirty="0">
                <a:latin typeface="+mn-lt"/>
              </a:rPr>
              <a:t>Obecný postup řešení fyzikálních úloh</a:t>
            </a:r>
          </a:p>
        </p:txBody>
      </p:sp>
      <p:sp>
        <p:nvSpPr>
          <p:cNvPr id="4" name="TextovéPole 3">
            <a:extLst>
              <a:ext uri="{FF2B5EF4-FFF2-40B4-BE49-F238E27FC236}">
                <a16:creationId xmlns:a16="http://schemas.microsoft.com/office/drawing/2014/main" id="{D0C00EF9-33B8-464C-8406-5A6A417B8452}"/>
              </a:ext>
            </a:extLst>
          </p:cNvPr>
          <p:cNvSpPr txBox="1"/>
          <p:nvPr/>
        </p:nvSpPr>
        <p:spPr>
          <a:xfrm>
            <a:off x="219075" y="885826"/>
            <a:ext cx="8705850" cy="5693866"/>
          </a:xfrm>
          <a:prstGeom prst="rect">
            <a:avLst/>
          </a:prstGeom>
          <a:noFill/>
        </p:spPr>
        <p:txBody>
          <a:bodyPr wrap="square" rtlCol="0">
            <a:spAutoFit/>
          </a:bodyPr>
          <a:lstStyle/>
          <a:p>
            <a:pPr marL="342900" indent="-342900" algn="just">
              <a:buAutoNum type="arabicPeriod"/>
            </a:pPr>
            <a:r>
              <a:rPr lang="cs-CZ" sz="2400" b="1" i="1" dirty="0"/>
              <a:t>Porozumění obsahu úlohy</a:t>
            </a:r>
            <a:r>
              <a:rPr lang="cs-CZ" sz="2400" b="1" dirty="0"/>
              <a:t>:</a:t>
            </a:r>
            <a:r>
              <a:rPr lang="cs-CZ" sz="2400" dirty="0"/>
              <a:t> je nutno porozumět tomu co je dáno (zadaným údajům) a tomu, co se po nás chce, zaměřte se na slova pro řešení úlohy podstatná.  </a:t>
            </a:r>
          </a:p>
          <a:p>
            <a:pPr algn="just"/>
            <a:endParaRPr lang="cs-CZ" sz="1000" dirty="0"/>
          </a:p>
          <a:p>
            <a:pPr algn="just"/>
            <a:r>
              <a:rPr lang="cs-CZ" sz="2000" dirty="0"/>
              <a:t>Automobil jedoucí rychlostí 54 km.h</a:t>
            </a:r>
            <a:r>
              <a:rPr lang="cs-CZ" sz="2000" baseline="30000" dirty="0"/>
              <a:t>-1</a:t>
            </a:r>
            <a:r>
              <a:rPr lang="cs-CZ" sz="2000" dirty="0"/>
              <a:t>,  zvětší za dobu 10 s svoji rychlost na 90 km.h</a:t>
            </a:r>
            <a:r>
              <a:rPr lang="cs-CZ" sz="2000" baseline="30000" dirty="0"/>
              <a:t>-1</a:t>
            </a:r>
            <a:r>
              <a:rPr lang="cs-CZ" sz="2000" dirty="0"/>
              <a:t>. Jakou dráhu ujede za předpokladu, že jeho pohyb je rovnoměrně zrychlený? </a:t>
            </a:r>
          </a:p>
          <a:p>
            <a:pPr algn="just"/>
            <a:endParaRPr lang="cs-CZ" sz="1000" dirty="0"/>
          </a:p>
          <a:p>
            <a:pPr algn="just"/>
            <a:r>
              <a:rPr lang="cs-CZ" sz="2400" dirty="0"/>
              <a:t>    Důležité jsou údaje </a:t>
            </a:r>
            <a:r>
              <a:rPr lang="cs-CZ" sz="2400" i="1" dirty="0"/>
              <a:t>rychlost</a:t>
            </a:r>
            <a:r>
              <a:rPr lang="cs-CZ" sz="2400" dirty="0"/>
              <a:t>, </a:t>
            </a:r>
            <a:r>
              <a:rPr lang="cs-CZ" sz="2400" i="1" dirty="0"/>
              <a:t>doba</a:t>
            </a:r>
            <a:r>
              <a:rPr lang="cs-CZ" sz="2400" dirty="0"/>
              <a:t>, </a:t>
            </a:r>
            <a:r>
              <a:rPr lang="cs-CZ" sz="2400" i="1" dirty="0"/>
              <a:t>dráha</a:t>
            </a:r>
            <a:r>
              <a:rPr lang="cs-CZ" sz="2400" dirty="0"/>
              <a:t> a pojem </a:t>
            </a:r>
            <a:r>
              <a:rPr lang="cs-CZ" sz="2400" i="1" dirty="0"/>
              <a:t>pohyb rovnoměrně zrychlený</a:t>
            </a:r>
            <a:r>
              <a:rPr lang="cs-CZ" sz="2400" dirty="0"/>
              <a:t>, s nímž souvisí veličina </a:t>
            </a:r>
            <a:r>
              <a:rPr lang="cs-CZ" sz="2400" i="1" dirty="0"/>
              <a:t>zrychlení</a:t>
            </a:r>
            <a:r>
              <a:rPr lang="cs-CZ" sz="2400" dirty="0"/>
              <a:t>.</a:t>
            </a:r>
          </a:p>
          <a:p>
            <a:pPr algn="just"/>
            <a:endParaRPr lang="cs-CZ" sz="2400" dirty="0"/>
          </a:p>
          <a:p>
            <a:pPr algn="just"/>
            <a:r>
              <a:rPr lang="cs-CZ" sz="2400" dirty="0"/>
              <a:t>2. </a:t>
            </a:r>
            <a:r>
              <a:rPr lang="cs-CZ" sz="2400" b="1" i="1" dirty="0"/>
              <a:t>Zápis úlohy</a:t>
            </a:r>
            <a:r>
              <a:rPr lang="cs-CZ" sz="2400" dirty="0"/>
              <a:t>: příslušné veličiny označíme patřičnými symboly a zapíšeme hodnoty zadaných veličin. Pro daný příklad:</a:t>
            </a:r>
          </a:p>
          <a:p>
            <a:pPr algn="just"/>
            <a:endParaRPr lang="cs-CZ" sz="800" dirty="0"/>
          </a:p>
          <a:p>
            <a:pPr algn="just"/>
            <a:r>
              <a:rPr lang="cs-CZ" sz="2400" i="1" dirty="0"/>
              <a:t>   </a:t>
            </a:r>
            <a:r>
              <a:rPr lang="cs-CZ" sz="2000" i="1" dirty="0"/>
              <a:t>v</a:t>
            </a:r>
            <a:r>
              <a:rPr lang="cs-CZ" sz="2000" baseline="-25000" dirty="0"/>
              <a:t>0</a:t>
            </a:r>
            <a:r>
              <a:rPr lang="cs-CZ" sz="2000" dirty="0"/>
              <a:t> = 54 km.h</a:t>
            </a:r>
            <a:r>
              <a:rPr lang="cs-CZ" sz="2000" baseline="30000" dirty="0"/>
              <a:t>-1</a:t>
            </a:r>
            <a:r>
              <a:rPr lang="cs-CZ" sz="2000" dirty="0"/>
              <a:t> = 15 m.s</a:t>
            </a:r>
            <a:r>
              <a:rPr lang="cs-CZ" sz="2000" baseline="30000" dirty="0"/>
              <a:t>-1</a:t>
            </a:r>
          </a:p>
          <a:p>
            <a:pPr algn="just"/>
            <a:r>
              <a:rPr lang="cs-CZ" sz="2000" i="1" dirty="0"/>
              <a:t>    v</a:t>
            </a:r>
            <a:r>
              <a:rPr lang="cs-CZ" sz="2000" dirty="0"/>
              <a:t> = 90 km.h</a:t>
            </a:r>
            <a:r>
              <a:rPr lang="cs-CZ" sz="2000" baseline="30000" dirty="0"/>
              <a:t>-1</a:t>
            </a:r>
            <a:r>
              <a:rPr lang="cs-CZ" sz="2000" dirty="0"/>
              <a:t> = 25 m.s</a:t>
            </a:r>
            <a:r>
              <a:rPr lang="cs-CZ" sz="2000" baseline="30000" dirty="0"/>
              <a:t>-1</a:t>
            </a:r>
          </a:p>
          <a:p>
            <a:pPr algn="just"/>
            <a:r>
              <a:rPr lang="cs-CZ" sz="2000" i="1" dirty="0"/>
              <a:t>    t</a:t>
            </a:r>
            <a:r>
              <a:rPr lang="cs-CZ" sz="2000" dirty="0"/>
              <a:t> = 10 s</a:t>
            </a:r>
          </a:p>
          <a:p>
            <a:pPr algn="just"/>
            <a:r>
              <a:rPr lang="cs-CZ" sz="2000" i="1" dirty="0"/>
              <a:t>    s</a:t>
            </a:r>
            <a:r>
              <a:rPr lang="cs-CZ" sz="2000" dirty="0"/>
              <a:t> = ?</a:t>
            </a:r>
          </a:p>
        </p:txBody>
      </p:sp>
    </p:spTree>
    <p:extLst>
      <p:ext uri="{BB962C8B-B14F-4D97-AF65-F5344CB8AC3E}">
        <p14:creationId xmlns:p14="http://schemas.microsoft.com/office/powerpoint/2010/main" val="1385075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DD0890B6-11CC-4279-8C27-7385CA9ABFD4}"/>
              </a:ext>
            </a:extLst>
          </p:cNvPr>
          <p:cNvSpPr txBox="1"/>
          <p:nvPr/>
        </p:nvSpPr>
        <p:spPr>
          <a:xfrm>
            <a:off x="161925" y="581025"/>
            <a:ext cx="8820150" cy="5940088"/>
          </a:xfrm>
          <a:prstGeom prst="rect">
            <a:avLst/>
          </a:prstGeom>
          <a:noFill/>
        </p:spPr>
        <p:txBody>
          <a:bodyPr wrap="square" rtlCol="0">
            <a:spAutoFit/>
          </a:bodyPr>
          <a:lstStyle/>
          <a:p>
            <a:pPr algn="just"/>
            <a:r>
              <a:rPr lang="cs-CZ" sz="2400" dirty="0"/>
              <a:t>3. </a:t>
            </a:r>
            <a:r>
              <a:rPr lang="cs-CZ" sz="2400" b="1" i="1" dirty="0"/>
              <a:t>Fyzikální rozbor situace</a:t>
            </a:r>
            <a:r>
              <a:rPr lang="cs-CZ" sz="2400" dirty="0"/>
              <a:t>: zahrnuje několik dílčích kroků jako jsou vytvoření náčrtku nebo schématu a zjištění patřičných fyzikálních zákonitostí a vztahů. Následuje </a:t>
            </a:r>
            <a:r>
              <a:rPr lang="cs-CZ" sz="2400" u="sng" dirty="0"/>
              <a:t>zápis vztahů</a:t>
            </a:r>
            <a:r>
              <a:rPr lang="cs-CZ" sz="2400" dirty="0"/>
              <a:t>, kterými jsou dané a hledané veličiny navzájem vázány. Pro daný příklad:</a:t>
            </a:r>
          </a:p>
          <a:p>
            <a:pPr algn="just"/>
            <a:endParaRPr lang="cs-CZ" sz="800" dirty="0"/>
          </a:p>
          <a:p>
            <a:r>
              <a:rPr lang="cs-CZ" sz="2000" i="1" dirty="0"/>
              <a:t>	   v</a:t>
            </a:r>
            <a:r>
              <a:rPr lang="cs-CZ" sz="2000" dirty="0"/>
              <a:t> = </a:t>
            </a:r>
            <a:r>
              <a:rPr lang="cs-CZ" sz="2000" i="1" dirty="0"/>
              <a:t>v</a:t>
            </a:r>
            <a:r>
              <a:rPr lang="cs-CZ" sz="2000" baseline="-25000" dirty="0"/>
              <a:t>0</a:t>
            </a:r>
            <a:r>
              <a:rPr lang="cs-CZ" sz="2000" dirty="0"/>
              <a:t> + </a:t>
            </a:r>
            <a:r>
              <a:rPr lang="cs-CZ" sz="2000" i="1" dirty="0"/>
              <a:t>a</a:t>
            </a:r>
            <a:r>
              <a:rPr lang="cs-CZ" sz="2000" dirty="0"/>
              <a:t>.</a:t>
            </a:r>
            <a:r>
              <a:rPr lang="cs-CZ" sz="2000" i="1" dirty="0"/>
              <a:t>t		=</a:t>
            </a:r>
            <a:r>
              <a:rPr lang="en-US" sz="2000" i="1" dirty="0"/>
              <a:t>&gt;    </a:t>
            </a:r>
            <a:r>
              <a:rPr lang="cs-CZ" sz="2000" i="1" dirty="0"/>
              <a:t>	a</a:t>
            </a:r>
            <a:r>
              <a:rPr lang="cs-CZ" sz="2000" dirty="0"/>
              <a:t> = </a:t>
            </a:r>
            <a:r>
              <a:rPr lang="en-US" sz="2000" dirty="0"/>
              <a:t>(</a:t>
            </a:r>
            <a:r>
              <a:rPr lang="cs-CZ" sz="2000" i="1" dirty="0"/>
              <a:t>v</a:t>
            </a:r>
            <a:r>
              <a:rPr lang="cs-CZ" sz="2000" dirty="0"/>
              <a:t> - </a:t>
            </a:r>
            <a:r>
              <a:rPr lang="cs-CZ" sz="2000" i="1" dirty="0"/>
              <a:t>v</a:t>
            </a:r>
            <a:r>
              <a:rPr lang="cs-CZ" sz="2000" baseline="-25000" dirty="0"/>
              <a:t>0</a:t>
            </a:r>
            <a:r>
              <a:rPr lang="cs-CZ" sz="2000" i="1" dirty="0"/>
              <a:t> </a:t>
            </a:r>
            <a:r>
              <a:rPr lang="en-US" sz="2000" dirty="0"/>
              <a:t>)/</a:t>
            </a:r>
            <a:r>
              <a:rPr lang="cs-CZ" sz="2000" i="1" dirty="0"/>
              <a:t>t</a:t>
            </a:r>
          </a:p>
          <a:p>
            <a:r>
              <a:rPr lang="cs-CZ" sz="2000" i="1" dirty="0"/>
              <a:t>           s</a:t>
            </a:r>
            <a:r>
              <a:rPr lang="cs-CZ" sz="2000" dirty="0"/>
              <a:t> = </a:t>
            </a:r>
            <a:r>
              <a:rPr lang="cs-CZ" sz="2000" i="1" dirty="0"/>
              <a:t>v</a:t>
            </a:r>
            <a:r>
              <a:rPr lang="cs-CZ" sz="2000" baseline="-25000" dirty="0"/>
              <a:t>0</a:t>
            </a:r>
            <a:r>
              <a:rPr lang="cs-CZ" sz="2000" dirty="0"/>
              <a:t>.t + ½.</a:t>
            </a:r>
            <a:r>
              <a:rPr lang="cs-CZ" sz="2000" i="1" dirty="0"/>
              <a:t>a</a:t>
            </a:r>
            <a:r>
              <a:rPr lang="cs-CZ" sz="2000" dirty="0"/>
              <a:t>.</a:t>
            </a:r>
            <a:r>
              <a:rPr lang="cs-CZ" sz="2000" i="1" dirty="0"/>
              <a:t>t</a:t>
            </a:r>
            <a:r>
              <a:rPr lang="cs-CZ" sz="2000" baseline="30000" dirty="0"/>
              <a:t>2</a:t>
            </a:r>
          </a:p>
          <a:p>
            <a:endParaRPr lang="cs-CZ" sz="800" dirty="0"/>
          </a:p>
          <a:p>
            <a:r>
              <a:rPr lang="cs-CZ" sz="2400" dirty="0"/>
              <a:t>U složitějších úloh je třeba </a:t>
            </a:r>
            <a:r>
              <a:rPr lang="cs-CZ" sz="2400" u="sng" dirty="0"/>
              <a:t>doplnit další veličiny či konstanty </a:t>
            </a:r>
            <a:r>
              <a:rPr lang="cs-CZ" sz="2400" dirty="0"/>
              <a:t>z tabulek.</a:t>
            </a:r>
          </a:p>
          <a:p>
            <a:endParaRPr lang="cs-CZ" sz="800" dirty="0"/>
          </a:p>
          <a:p>
            <a:r>
              <a:rPr lang="cs-CZ" sz="2400" dirty="0"/>
              <a:t>Někdy je třeba </a:t>
            </a:r>
            <a:r>
              <a:rPr lang="cs-CZ" sz="2400" u="sng" dirty="0"/>
              <a:t>vymezit zjednodušující podmínky</a:t>
            </a:r>
            <a:r>
              <a:rPr lang="cs-CZ" sz="2400" dirty="0"/>
              <a:t>, např. zanedbání tření, odporu prostředí, vnitřního odporu el. zdroje, ideální plyn, …</a:t>
            </a:r>
          </a:p>
          <a:p>
            <a:endParaRPr lang="cs-CZ" sz="2400" dirty="0"/>
          </a:p>
          <a:p>
            <a:pPr algn="just"/>
            <a:r>
              <a:rPr lang="cs-CZ" sz="2400" dirty="0"/>
              <a:t>4. </a:t>
            </a:r>
            <a:r>
              <a:rPr lang="cs-CZ" sz="2400" b="1" i="1" dirty="0"/>
              <a:t>Obecné řešení úlohy</a:t>
            </a:r>
            <a:r>
              <a:rPr lang="cs-CZ" sz="2400" dirty="0"/>
              <a:t>: pomocí vztahů z předchozího kroku vytvoříme rovnici (obecné řešení) na jejíž levé straně je symbol hledané veličiny a na pravé straně symboly označující dané veličiny. Pro daný příklad:</a:t>
            </a:r>
          </a:p>
          <a:p>
            <a:pPr algn="ctr"/>
            <a:r>
              <a:rPr lang="cs-CZ" sz="2000" i="1" dirty="0"/>
              <a:t>s</a:t>
            </a:r>
            <a:r>
              <a:rPr lang="cs-CZ" sz="2000" dirty="0"/>
              <a:t> = ½.</a:t>
            </a:r>
            <a:r>
              <a:rPr lang="en-US" sz="2000" dirty="0"/>
              <a:t>(</a:t>
            </a:r>
            <a:r>
              <a:rPr lang="cs-CZ" sz="2000" i="1" dirty="0"/>
              <a:t>v</a:t>
            </a:r>
            <a:r>
              <a:rPr lang="cs-CZ" sz="2000" baseline="-25000" dirty="0"/>
              <a:t>0</a:t>
            </a:r>
            <a:r>
              <a:rPr lang="cs-CZ" sz="2000" i="1" dirty="0"/>
              <a:t> + v</a:t>
            </a:r>
            <a:r>
              <a:rPr lang="en-US" sz="2000" dirty="0"/>
              <a:t>)</a:t>
            </a:r>
            <a:r>
              <a:rPr lang="cs-CZ" sz="2000" dirty="0"/>
              <a:t>.</a:t>
            </a:r>
            <a:r>
              <a:rPr lang="cs-CZ" sz="2000" i="1" dirty="0"/>
              <a:t>t</a:t>
            </a:r>
            <a:endParaRPr lang="en-US" sz="2000" i="1" dirty="0"/>
          </a:p>
          <a:p>
            <a:pPr algn="ctr"/>
            <a:endParaRPr lang="en-US" sz="800" dirty="0"/>
          </a:p>
        </p:txBody>
      </p:sp>
    </p:spTree>
    <p:extLst>
      <p:ext uri="{BB962C8B-B14F-4D97-AF65-F5344CB8AC3E}">
        <p14:creationId xmlns:p14="http://schemas.microsoft.com/office/powerpoint/2010/main" val="216105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88FFAB12-B808-480A-AC06-9A7F8434F508}"/>
              </a:ext>
            </a:extLst>
          </p:cNvPr>
          <p:cNvSpPr txBox="1"/>
          <p:nvPr/>
        </p:nvSpPr>
        <p:spPr>
          <a:xfrm>
            <a:off x="300037" y="828288"/>
            <a:ext cx="8543925" cy="5201424"/>
          </a:xfrm>
          <a:prstGeom prst="rect">
            <a:avLst/>
          </a:prstGeom>
          <a:noFill/>
        </p:spPr>
        <p:txBody>
          <a:bodyPr wrap="square">
            <a:spAutoFit/>
          </a:bodyPr>
          <a:lstStyle/>
          <a:p>
            <a:pPr algn="just"/>
            <a:r>
              <a:rPr lang="en-US" sz="2400" dirty="0"/>
              <a:t>V </a:t>
            </a:r>
            <a:r>
              <a:rPr lang="en-US" sz="2400" dirty="0" err="1"/>
              <a:t>komplikovan</a:t>
            </a:r>
            <a:r>
              <a:rPr lang="cs-CZ" sz="2400" dirty="0" err="1"/>
              <a:t>ější</a:t>
            </a:r>
            <a:r>
              <a:rPr lang="en-US" sz="2400" dirty="0" err="1"/>
              <a:t>ch</a:t>
            </a:r>
            <a:r>
              <a:rPr lang="en-US" sz="2400" dirty="0"/>
              <a:t> p</a:t>
            </a:r>
            <a:r>
              <a:rPr lang="cs-CZ" sz="2400" dirty="0"/>
              <a:t>ří</a:t>
            </a:r>
            <a:r>
              <a:rPr lang="en-US" sz="2400" dirty="0" err="1"/>
              <a:t>padech</a:t>
            </a:r>
            <a:r>
              <a:rPr lang="en-US" sz="2400" dirty="0"/>
              <a:t> </a:t>
            </a:r>
            <a:r>
              <a:rPr lang="cs-CZ" sz="2400" dirty="0"/>
              <a:t>lze používat i výsledky z dílčích výpočtů. Pro daný příklad např.</a:t>
            </a:r>
          </a:p>
          <a:p>
            <a:endParaRPr lang="cs-CZ" sz="800" dirty="0"/>
          </a:p>
          <a:p>
            <a:pPr algn="ctr"/>
            <a:r>
              <a:rPr lang="cs-CZ" sz="2000" i="1" dirty="0"/>
              <a:t>a</a:t>
            </a:r>
            <a:r>
              <a:rPr lang="cs-CZ" sz="2000" dirty="0"/>
              <a:t> = </a:t>
            </a:r>
            <a:r>
              <a:rPr lang="en-US" sz="2000" dirty="0"/>
              <a:t>(</a:t>
            </a:r>
            <a:r>
              <a:rPr lang="cs-CZ" sz="2000" i="1" dirty="0"/>
              <a:t>v</a:t>
            </a:r>
            <a:r>
              <a:rPr lang="cs-CZ" sz="2000" dirty="0"/>
              <a:t> - </a:t>
            </a:r>
            <a:r>
              <a:rPr lang="cs-CZ" sz="2000" i="1" dirty="0"/>
              <a:t>v</a:t>
            </a:r>
            <a:r>
              <a:rPr lang="cs-CZ" sz="2000" baseline="-25000" dirty="0"/>
              <a:t>0</a:t>
            </a:r>
            <a:r>
              <a:rPr lang="cs-CZ" sz="2000" i="1" dirty="0"/>
              <a:t> </a:t>
            </a:r>
            <a:r>
              <a:rPr lang="en-US" sz="2000" dirty="0"/>
              <a:t>)/</a:t>
            </a:r>
            <a:r>
              <a:rPr lang="cs-CZ" sz="2000" i="1" dirty="0"/>
              <a:t>t 	=</a:t>
            </a:r>
            <a:r>
              <a:rPr lang="en-US" sz="2000" i="1" dirty="0"/>
              <a:t>&gt;</a:t>
            </a:r>
            <a:r>
              <a:rPr lang="cs-CZ" sz="2000" i="1" dirty="0"/>
              <a:t>      a</a:t>
            </a:r>
            <a:r>
              <a:rPr lang="cs-CZ" sz="2000" dirty="0"/>
              <a:t> = </a:t>
            </a:r>
            <a:r>
              <a:rPr lang="en-US" sz="2000" dirty="0"/>
              <a:t>(</a:t>
            </a:r>
            <a:r>
              <a:rPr lang="cs-CZ" sz="2000" dirty="0"/>
              <a:t>25 - 15 </a:t>
            </a:r>
            <a:r>
              <a:rPr lang="en-US" sz="2000" dirty="0"/>
              <a:t>)/</a:t>
            </a:r>
            <a:r>
              <a:rPr lang="cs-CZ" sz="2000" dirty="0"/>
              <a:t>10 m.s</a:t>
            </a:r>
            <a:r>
              <a:rPr lang="cs-CZ" sz="2000" baseline="30000" dirty="0"/>
              <a:t>-2</a:t>
            </a:r>
            <a:r>
              <a:rPr lang="cs-CZ" sz="2000" dirty="0"/>
              <a:t> = 1 m.s</a:t>
            </a:r>
            <a:r>
              <a:rPr lang="cs-CZ" sz="2000" baseline="30000" dirty="0"/>
              <a:t>-2</a:t>
            </a:r>
          </a:p>
          <a:p>
            <a:endParaRPr lang="cs-CZ" sz="2400" dirty="0"/>
          </a:p>
          <a:p>
            <a:pPr algn="just"/>
            <a:r>
              <a:rPr lang="cs-CZ" sz="2400" dirty="0"/>
              <a:t>5. </a:t>
            </a:r>
            <a:r>
              <a:rPr lang="cs-CZ" sz="2400" b="1" i="1" dirty="0"/>
              <a:t>Kontrola jednotky výsledku</a:t>
            </a:r>
            <a:r>
              <a:rPr lang="cs-CZ" sz="2400" dirty="0"/>
              <a:t>: do obecného řešení dosadíme za symboly veličin jejich jednotky. Pro daný příklad </a:t>
            </a:r>
          </a:p>
          <a:p>
            <a:pPr algn="just"/>
            <a:endParaRPr lang="cs-CZ" sz="800" dirty="0"/>
          </a:p>
          <a:p>
            <a:pPr algn="ctr"/>
            <a:r>
              <a:rPr lang="cs-CZ" sz="2000" i="1" dirty="0"/>
              <a:t>s</a:t>
            </a:r>
            <a:r>
              <a:rPr lang="cs-CZ" sz="2000" dirty="0"/>
              <a:t> = ½.</a:t>
            </a:r>
            <a:r>
              <a:rPr lang="en-US" sz="2000" dirty="0"/>
              <a:t>(</a:t>
            </a:r>
            <a:r>
              <a:rPr lang="cs-CZ" sz="2000" i="1" dirty="0"/>
              <a:t>v</a:t>
            </a:r>
            <a:r>
              <a:rPr lang="cs-CZ" sz="2000" dirty="0"/>
              <a:t> - </a:t>
            </a:r>
            <a:r>
              <a:rPr lang="cs-CZ" sz="2000" i="1" dirty="0"/>
              <a:t>v</a:t>
            </a:r>
            <a:r>
              <a:rPr lang="cs-CZ" sz="2000" baseline="-25000" dirty="0"/>
              <a:t>0</a:t>
            </a:r>
            <a:r>
              <a:rPr lang="cs-CZ" sz="2000" i="1" dirty="0"/>
              <a:t> </a:t>
            </a:r>
            <a:r>
              <a:rPr lang="en-US" sz="2000" dirty="0"/>
              <a:t>)</a:t>
            </a:r>
            <a:r>
              <a:rPr lang="cs-CZ" sz="2000" dirty="0"/>
              <a:t>.</a:t>
            </a:r>
            <a:r>
              <a:rPr lang="cs-CZ" sz="2000" i="1" dirty="0"/>
              <a:t>t</a:t>
            </a:r>
          </a:p>
          <a:p>
            <a:pPr algn="ctr"/>
            <a:endParaRPr lang="en-US" sz="800" i="1" dirty="0"/>
          </a:p>
          <a:p>
            <a:pPr algn="ctr"/>
            <a:r>
              <a:rPr lang="cs-CZ" sz="2000" dirty="0"/>
              <a:t>m = m.s</a:t>
            </a:r>
            <a:r>
              <a:rPr lang="cs-CZ" sz="2000" baseline="30000" dirty="0"/>
              <a:t>-1</a:t>
            </a:r>
            <a:r>
              <a:rPr lang="cs-CZ" sz="2000" dirty="0"/>
              <a:t>.s = m</a:t>
            </a:r>
          </a:p>
          <a:p>
            <a:endParaRPr lang="cs-CZ" sz="2400" dirty="0"/>
          </a:p>
          <a:p>
            <a:pPr algn="just"/>
            <a:r>
              <a:rPr lang="cs-CZ" sz="2400" dirty="0"/>
              <a:t>6. </a:t>
            </a:r>
            <a:r>
              <a:rPr lang="cs-CZ" sz="2400" b="1" i="1" dirty="0"/>
              <a:t>Řešení pro dané hodnoty</a:t>
            </a:r>
            <a:r>
              <a:rPr lang="cs-CZ" sz="2400" dirty="0"/>
              <a:t>: dosazení číselných hodnot do obecného výsledku, následný výpočet hledané veličiny a doplnění jednotky za daný výraz. Pro daný příklad </a:t>
            </a:r>
          </a:p>
          <a:p>
            <a:pPr algn="just"/>
            <a:endParaRPr lang="cs-CZ" sz="800" dirty="0"/>
          </a:p>
          <a:p>
            <a:pPr algn="ctr"/>
            <a:r>
              <a:rPr lang="cs-CZ" sz="2000" i="1" dirty="0"/>
              <a:t>s</a:t>
            </a:r>
            <a:r>
              <a:rPr lang="cs-CZ" sz="2000" dirty="0"/>
              <a:t> = ½.</a:t>
            </a:r>
            <a:r>
              <a:rPr lang="en-US" sz="2000" dirty="0"/>
              <a:t>(</a:t>
            </a:r>
            <a:r>
              <a:rPr lang="cs-CZ" sz="2000" dirty="0"/>
              <a:t>15 + 25</a:t>
            </a:r>
            <a:r>
              <a:rPr lang="en-US" sz="2000" dirty="0"/>
              <a:t>)</a:t>
            </a:r>
            <a:r>
              <a:rPr lang="cs-CZ" sz="2000" dirty="0"/>
              <a:t>.10 m </a:t>
            </a:r>
            <a:r>
              <a:rPr lang="cs-CZ" sz="2000" i="1" dirty="0"/>
              <a:t>= </a:t>
            </a:r>
            <a:r>
              <a:rPr lang="cs-CZ" sz="2000" dirty="0"/>
              <a:t>200 m</a:t>
            </a:r>
            <a:endParaRPr lang="en-US" sz="2000" dirty="0"/>
          </a:p>
        </p:txBody>
      </p:sp>
    </p:spTree>
    <p:extLst>
      <p:ext uri="{BB962C8B-B14F-4D97-AF65-F5344CB8AC3E}">
        <p14:creationId xmlns:p14="http://schemas.microsoft.com/office/powerpoint/2010/main" val="1410520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56D89EB9-A764-49CA-BF5B-4B97B6E1EC7E}"/>
              </a:ext>
            </a:extLst>
          </p:cNvPr>
          <p:cNvSpPr txBox="1"/>
          <p:nvPr/>
        </p:nvSpPr>
        <p:spPr>
          <a:xfrm>
            <a:off x="304799" y="434459"/>
            <a:ext cx="8534401" cy="3877985"/>
          </a:xfrm>
          <a:prstGeom prst="rect">
            <a:avLst/>
          </a:prstGeom>
          <a:noFill/>
        </p:spPr>
        <p:txBody>
          <a:bodyPr wrap="square">
            <a:spAutoFit/>
          </a:bodyPr>
          <a:lstStyle/>
          <a:p>
            <a:pPr algn="just"/>
            <a:r>
              <a:rPr lang="cs-CZ" sz="2400" dirty="0"/>
              <a:t>6. </a:t>
            </a:r>
            <a:r>
              <a:rPr lang="cs-CZ" sz="2400" b="1" i="1" dirty="0"/>
              <a:t>Diskuse řešení</a:t>
            </a:r>
            <a:r>
              <a:rPr lang="cs-CZ" sz="2400" dirty="0"/>
              <a:t>: slouží k ověření hodnověrnosti výsledku, t.j. zda může vypočtená hodnota veličiny odpovídat skutečnosti. Lze tak učinit na základě zkušenosti, či údajů v tabulkách nebo literatuře.</a:t>
            </a:r>
          </a:p>
          <a:p>
            <a:pPr algn="just"/>
            <a:endParaRPr lang="cs-CZ" sz="2400" dirty="0"/>
          </a:p>
          <a:p>
            <a:pPr algn="just"/>
            <a:r>
              <a:rPr lang="cs-CZ" dirty="0"/>
              <a:t>Pokud by pro daný příklad vyšlo, že automobil  urazil za 10 s dráhu 2000 m, znamenalo by to, že by musel jet průměrnou rychlostí 200 m.s</a:t>
            </a:r>
            <a:r>
              <a:rPr lang="cs-CZ" baseline="30000" dirty="0"/>
              <a:t>-1</a:t>
            </a:r>
            <a:r>
              <a:rPr lang="cs-CZ" dirty="0"/>
              <a:t> = 720 km.h</a:t>
            </a:r>
            <a:r>
              <a:rPr lang="cs-CZ" baseline="30000" dirty="0"/>
              <a:t>-1</a:t>
            </a:r>
            <a:r>
              <a:rPr lang="cs-CZ" dirty="0"/>
              <a:t>, což není reálné.  Hodnota 2000 m je tudíž chybná.</a:t>
            </a:r>
          </a:p>
          <a:p>
            <a:pPr algn="just"/>
            <a:endParaRPr lang="cs-CZ" sz="2400" dirty="0"/>
          </a:p>
          <a:p>
            <a:pPr algn="just"/>
            <a:r>
              <a:rPr lang="en-US" sz="2400" dirty="0"/>
              <a:t>7</a:t>
            </a:r>
            <a:r>
              <a:rPr lang="cs-CZ" sz="2400" dirty="0"/>
              <a:t>. </a:t>
            </a:r>
            <a:r>
              <a:rPr lang="cs-CZ" sz="2400" b="1" dirty="0"/>
              <a:t>Formulace odpovědi</a:t>
            </a:r>
            <a:r>
              <a:rPr lang="cs-CZ" sz="2400" dirty="0"/>
              <a:t>: formulace odpovědi na otázku v zadání úlohy. U výpočtových úloh obsahuje odpověď vždy číselnou hodnotu hledané veličiny.</a:t>
            </a:r>
          </a:p>
        </p:txBody>
      </p:sp>
    </p:spTree>
    <p:extLst>
      <p:ext uri="{BB962C8B-B14F-4D97-AF65-F5344CB8AC3E}">
        <p14:creationId xmlns:p14="http://schemas.microsoft.com/office/powerpoint/2010/main" val="4010677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ovéPole 12">
            <a:extLst>
              <a:ext uri="{FF2B5EF4-FFF2-40B4-BE49-F238E27FC236}">
                <a16:creationId xmlns:a16="http://schemas.microsoft.com/office/drawing/2014/main" id="{2FE2B2E9-81C0-4695-B847-590A2B7663D3}"/>
              </a:ext>
            </a:extLst>
          </p:cNvPr>
          <p:cNvSpPr txBox="1"/>
          <p:nvPr/>
        </p:nvSpPr>
        <p:spPr>
          <a:xfrm>
            <a:off x="276224" y="300781"/>
            <a:ext cx="8429625" cy="830997"/>
          </a:xfrm>
          <a:prstGeom prst="rect">
            <a:avLst/>
          </a:prstGeom>
          <a:noFill/>
        </p:spPr>
        <p:txBody>
          <a:bodyPr wrap="square">
            <a:spAutoFit/>
          </a:bodyPr>
          <a:lstStyle/>
          <a:p>
            <a:r>
              <a:rPr lang="cs-CZ" sz="2400" b="1" dirty="0"/>
              <a:t>Příklad</a:t>
            </a:r>
            <a:r>
              <a:rPr lang="cs-CZ" sz="2400" dirty="0"/>
              <a:t>: Ledová kra o objemu 2 m</a:t>
            </a:r>
            <a:r>
              <a:rPr lang="cs-CZ" sz="2400" baseline="30000" dirty="0"/>
              <a:t>3</a:t>
            </a:r>
            <a:r>
              <a:rPr lang="cs-CZ" sz="2400" dirty="0"/>
              <a:t> má hmotnost 1834 kg. Určete hustotu ledu.</a:t>
            </a:r>
          </a:p>
        </p:txBody>
      </p:sp>
      <p:sp>
        <p:nvSpPr>
          <p:cNvPr id="15" name="TextovéPole 14">
            <a:extLst>
              <a:ext uri="{FF2B5EF4-FFF2-40B4-BE49-F238E27FC236}">
                <a16:creationId xmlns:a16="http://schemas.microsoft.com/office/drawing/2014/main" id="{38B8AECB-79E9-4821-A961-B189B499C67D}"/>
              </a:ext>
            </a:extLst>
          </p:cNvPr>
          <p:cNvSpPr txBox="1"/>
          <p:nvPr/>
        </p:nvSpPr>
        <p:spPr>
          <a:xfrm>
            <a:off x="381001" y="1588115"/>
            <a:ext cx="8324848" cy="3416320"/>
          </a:xfrm>
          <a:prstGeom prst="rect">
            <a:avLst/>
          </a:prstGeom>
          <a:noFill/>
        </p:spPr>
        <p:txBody>
          <a:bodyPr wrap="square">
            <a:spAutoFit/>
          </a:bodyPr>
          <a:lstStyle/>
          <a:p>
            <a:r>
              <a:rPr lang="cs-CZ" sz="2000" dirty="0"/>
              <a:t>m = 1834 kg</a:t>
            </a:r>
          </a:p>
          <a:p>
            <a:r>
              <a:rPr lang="cs-CZ" sz="2000" dirty="0"/>
              <a:t>V = 2 m</a:t>
            </a:r>
            <a:r>
              <a:rPr lang="cs-CZ" sz="2000" baseline="30000" dirty="0"/>
              <a:t>3</a:t>
            </a:r>
            <a:r>
              <a:rPr lang="cs-CZ" sz="2000" dirty="0"/>
              <a:t> </a:t>
            </a:r>
          </a:p>
          <a:p>
            <a:r>
              <a:rPr lang="el-GR" sz="2000" dirty="0"/>
              <a:t>ρ</a:t>
            </a:r>
            <a:r>
              <a:rPr lang="cs-CZ" sz="2000" dirty="0"/>
              <a:t> = ? </a:t>
            </a:r>
            <a:r>
              <a:rPr lang="en-US" sz="2000" dirty="0"/>
              <a:t>  [</a:t>
            </a:r>
            <a:r>
              <a:rPr lang="cs-CZ" sz="2000" dirty="0"/>
              <a:t>kg.m</a:t>
            </a:r>
            <a:r>
              <a:rPr lang="cs-CZ" sz="2000" baseline="30000" dirty="0"/>
              <a:t>-3</a:t>
            </a:r>
            <a:r>
              <a:rPr lang="en-US" sz="2000" dirty="0"/>
              <a:t>]</a:t>
            </a:r>
            <a:endParaRPr lang="cs-CZ" sz="2000" dirty="0"/>
          </a:p>
          <a:p>
            <a:endParaRPr lang="cs-CZ" sz="2000" dirty="0"/>
          </a:p>
          <a:p>
            <a:r>
              <a:rPr lang="el-GR" sz="2000" dirty="0"/>
              <a:t>ρ</a:t>
            </a:r>
            <a:r>
              <a:rPr lang="cs-CZ" sz="2000" dirty="0"/>
              <a:t> = m/V</a:t>
            </a:r>
          </a:p>
          <a:p>
            <a:r>
              <a:rPr lang="el-GR" sz="2000" dirty="0"/>
              <a:t>ρ</a:t>
            </a:r>
            <a:r>
              <a:rPr lang="cs-CZ" sz="2000" dirty="0"/>
              <a:t> = 1834/2 kg.m</a:t>
            </a:r>
            <a:r>
              <a:rPr lang="cs-CZ" sz="2000" baseline="30000" dirty="0"/>
              <a:t>-3</a:t>
            </a:r>
            <a:r>
              <a:rPr lang="cs-CZ" sz="2000" dirty="0"/>
              <a:t> = </a:t>
            </a:r>
            <a:r>
              <a:rPr lang="cs-CZ" sz="2000" u="sng" dirty="0"/>
              <a:t>917 kg.m</a:t>
            </a:r>
            <a:r>
              <a:rPr lang="cs-CZ" sz="2000" baseline="30000" dirty="0"/>
              <a:t>-3</a:t>
            </a:r>
            <a:endParaRPr lang="cs-CZ" sz="2000" u="sng" baseline="30000" dirty="0"/>
          </a:p>
          <a:p>
            <a:endParaRPr lang="cs-CZ" sz="2000" dirty="0"/>
          </a:p>
          <a:p>
            <a:r>
              <a:rPr lang="cs-CZ" dirty="0"/>
              <a:t>Kapalná voda má podle tabulek hustotu 1000 kg.m</a:t>
            </a:r>
            <a:r>
              <a:rPr lang="cs-CZ" baseline="30000" dirty="0"/>
              <a:t>-3</a:t>
            </a:r>
            <a:r>
              <a:rPr lang="cs-CZ" dirty="0"/>
              <a:t>, vzhledem k tomu, že led plave na hladině vody je jeho hustota menší než hustota vody. Vypočtená hodnota je realistická.  </a:t>
            </a:r>
          </a:p>
          <a:p>
            <a:endParaRPr lang="en-US" sz="2000" dirty="0"/>
          </a:p>
          <a:p>
            <a:r>
              <a:rPr lang="cs-CZ" sz="2000" dirty="0"/>
              <a:t>Led má hustotu 917 kg.m</a:t>
            </a:r>
            <a:r>
              <a:rPr lang="cs-CZ" sz="2000" baseline="30000" dirty="0"/>
              <a:t>-3</a:t>
            </a:r>
            <a:r>
              <a:rPr lang="en-US" sz="2000" dirty="0"/>
              <a:t>.</a:t>
            </a:r>
            <a:endParaRPr lang="cs-CZ" sz="2000" dirty="0"/>
          </a:p>
        </p:txBody>
      </p:sp>
      <p:pic>
        <p:nvPicPr>
          <p:cNvPr id="1026" name="Picture 2" descr="ZŠ STRÁŽ - Výpočet hustoty, objemu a hmotnosti">
            <a:extLst>
              <a:ext uri="{FF2B5EF4-FFF2-40B4-BE49-F238E27FC236}">
                <a16:creationId xmlns:a16="http://schemas.microsoft.com/office/drawing/2014/main" id="{94DBD515-037D-4C8A-A3FC-FF122E294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175" y="1950928"/>
            <a:ext cx="184785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229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188FB00-0264-4E1A-A85E-E56A774AB092}"/>
              </a:ext>
            </a:extLst>
          </p:cNvPr>
          <p:cNvSpPr txBox="1"/>
          <p:nvPr/>
        </p:nvSpPr>
        <p:spPr>
          <a:xfrm>
            <a:off x="200025" y="428178"/>
            <a:ext cx="8743950" cy="6001643"/>
          </a:xfrm>
          <a:prstGeom prst="rect">
            <a:avLst/>
          </a:prstGeom>
          <a:noFill/>
        </p:spPr>
        <p:txBody>
          <a:bodyPr wrap="square">
            <a:spAutoFit/>
          </a:bodyPr>
          <a:lstStyle/>
          <a:p>
            <a:r>
              <a:rPr lang="cs-CZ" sz="2400" b="1" dirty="0"/>
              <a:t>Rozměr (dimenze) fyzikální veličiny </a:t>
            </a:r>
            <a:endParaRPr lang="en-US" sz="2400" b="1" dirty="0"/>
          </a:p>
          <a:p>
            <a:endParaRPr lang="en-US" sz="2400" dirty="0"/>
          </a:p>
          <a:p>
            <a:pPr algn="just"/>
            <a:r>
              <a:rPr lang="cs-CZ" sz="2400" dirty="0"/>
              <a:t>Rozměr fyzikální veličiny je zápis její jednotky do součinu mocnin jednotek základních veličin, rozšířený o dvě doplňkové jednotky pro rovinný (grad) a prostorový úhel (rad). </a:t>
            </a:r>
            <a:endParaRPr lang="en-US" sz="2400" dirty="0"/>
          </a:p>
          <a:p>
            <a:pPr algn="just"/>
            <a:endParaRPr lang="en-US" sz="2400" dirty="0"/>
          </a:p>
          <a:p>
            <a:pPr algn="just"/>
            <a:r>
              <a:rPr lang="cs-CZ" sz="2400" i="1" dirty="0"/>
              <a:t>Postupujeme takto</a:t>
            </a:r>
            <a:r>
              <a:rPr lang="cs-CZ" sz="2400" dirty="0"/>
              <a:t>: </a:t>
            </a:r>
            <a:endParaRPr lang="en-US" sz="2400" dirty="0"/>
          </a:p>
          <a:p>
            <a:pPr algn="just"/>
            <a:endParaRPr lang="en-US" sz="2400" dirty="0"/>
          </a:p>
          <a:p>
            <a:pPr algn="just"/>
            <a:r>
              <a:rPr lang="cs-CZ" sz="2400" dirty="0"/>
              <a:t>Pokud je některou z veličin, figurujících ve vzorci, jiná než základní veličina, nahradíme ji její definiční rovnicí. </a:t>
            </a:r>
            <a:endParaRPr lang="en-US" sz="2400" dirty="0"/>
          </a:p>
          <a:p>
            <a:pPr algn="just"/>
            <a:endParaRPr lang="en-US" sz="2400" dirty="0"/>
          </a:p>
          <a:p>
            <a:pPr algn="just"/>
            <a:r>
              <a:rPr lang="cs-CZ" sz="2400" dirty="0"/>
              <a:t>To opakujeme tak dlouho, dokud ve vzorci nevystupují jen základní veličiny, bezrozměrné veličiny a bezrozměrné koeficienty. </a:t>
            </a:r>
            <a:endParaRPr lang="en-US" sz="2400" dirty="0"/>
          </a:p>
          <a:p>
            <a:pPr algn="just"/>
            <a:endParaRPr lang="en-US" sz="2400" dirty="0"/>
          </a:p>
          <a:p>
            <a:pPr algn="just"/>
            <a:r>
              <a:rPr lang="cs-CZ" sz="2400" dirty="0"/>
              <a:t>Pokud ve vzorci vystupuje veličina základní, nahradíme ji symbolem její jednotky.</a:t>
            </a:r>
            <a:endParaRPr lang="en-US" sz="2400" dirty="0"/>
          </a:p>
        </p:txBody>
      </p:sp>
    </p:spTree>
    <p:extLst>
      <p:ext uri="{BB962C8B-B14F-4D97-AF65-F5344CB8AC3E}">
        <p14:creationId xmlns:p14="http://schemas.microsoft.com/office/powerpoint/2010/main" val="552720760"/>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3422</TotalTime>
  <Words>4063</Words>
  <Application>Microsoft Office PowerPoint</Application>
  <PresentationFormat>Předvádění na obrazovce (4:3)</PresentationFormat>
  <Paragraphs>316</Paragraphs>
  <Slides>36</Slides>
  <Notes>3</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1</vt:i4>
      </vt:variant>
      <vt:variant>
        <vt:lpstr>Nadpisy snímků</vt:lpstr>
      </vt:variant>
      <vt:variant>
        <vt:i4>36</vt:i4>
      </vt:variant>
    </vt:vector>
  </HeadingPairs>
  <TitlesOfParts>
    <vt:vector size="41" baseType="lpstr">
      <vt:lpstr>Arial</vt:lpstr>
      <vt:lpstr>Calibri</vt:lpstr>
      <vt:lpstr>Calibri Light</vt:lpstr>
      <vt:lpstr>Motiv Office</vt:lpstr>
      <vt:lpstr>Chart</vt:lpstr>
      <vt:lpstr>Seminář FC3802  úvod</vt:lpstr>
      <vt:lpstr>Prezentace aplikace PowerPoint</vt:lpstr>
      <vt:lpstr>Prezentace aplikace PowerPoint</vt:lpstr>
      <vt:lpstr>Obecný postup řešení fyzikálních úloh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Kinematika</vt:lpstr>
      <vt:lpstr>Rovnoměrný přímočarý pohyb</vt:lpstr>
      <vt:lpstr>Prezentace aplikace PowerPoint</vt:lpstr>
      <vt:lpstr>Prezentace aplikace PowerPoint</vt:lpstr>
      <vt:lpstr>Prezentace aplikace PowerPoint</vt:lpstr>
      <vt:lpstr>Prezentace aplikace PowerPoint</vt:lpstr>
      <vt:lpstr>Prezentace aplikace PowerPoint</vt:lpstr>
      <vt:lpstr>Rovnoměrně zrychlený přímočarý pohyb</vt:lpstr>
      <vt:lpstr>Prezentace aplikace PowerPoint</vt:lpstr>
      <vt:lpstr>Prezentace aplikace PowerPoint</vt:lpstr>
      <vt:lpstr>Prezentace aplikace PowerPoint</vt:lpstr>
      <vt:lpstr>Prezentace aplikace PowerPoint</vt:lpstr>
      <vt:lpstr>Rovnoměrný pohyb po kružnici</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Lubomír Prokeš</dc:creator>
  <cp:lastModifiedBy>Lubomír Prokeš</cp:lastModifiedBy>
  <cp:revision>93</cp:revision>
  <dcterms:created xsi:type="dcterms:W3CDTF">2020-09-26T08:34:05Z</dcterms:created>
  <dcterms:modified xsi:type="dcterms:W3CDTF">2021-09-22T12:39:27Z</dcterms:modified>
</cp:coreProperties>
</file>