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0" r:id="rId3"/>
    <p:sldId id="261" r:id="rId4"/>
    <p:sldId id="262" r:id="rId5"/>
    <p:sldId id="263" r:id="rId6"/>
    <p:sldId id="265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47F0D-AED1-43F7-9392-98A46A5B55A1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3FF4F-176D-4C62-A2C9-2251120A6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Hydroxidy a jejich názvosloví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Tvorba vzorců hydroxidů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Vytvořte vzorec HYDROXIDU BERYLNATÉHO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Nejprve vytvoříme kostru vzorce hydroxidu, a to tak, že do vzorce napíšeme na první místo značku prvku, podle kterého je hydroxid pojmenován. Za něj napíšeme hydroxidovou skupinu: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náboje </a:t>
            </a:r>
            <a:r>
              <a:rPr lang="cs-C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nad atom </a:t>
            </a:r>
            <a:r>
              <a:rPr lang="cs-CZ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berylia</a:t>
            </a:r>
            <a:r>
              <a:rPr lang="cs-C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nad hydroxidovou skupinu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Náboje „padají“ ve vzorci do kříže, tzn. náboj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</a:t>
            </a:r>
            <a:r>
              <a:rPr lang="cs-CZ" sz="2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Beryliem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(OH)</a:t>
            </a:r>
            <a:r>
              <a:rPr lang="cs-CZ" sz="2000" b="1" baseline="4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náboj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hydroxidovou skupinou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24300" y="2564904"/>
            <a:ext cx="2376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OH</a:t>
            </a:r>
            <a:endParaRPr lang="cs-CZ" sz="3200" baseline="60000" dirty="0">
              <a:solidFill>
                <a:srgbClr val="6633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23928" y="3789040"/>
            <a:ext cx="28086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baseline="6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3200" b="1" baseline="6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cs-CZ" sz="3200" baseline="600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95936" y="5733256"/>
            <a:ext cx="2304852" cy="91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32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3200" baseline="-25000" dirty="0" smtClean="0">
              <a:solidFill>
                <a:srgbClr val="663300"/>
              </a:solidFill>
            </a:endParaRPr>
          </a:p>
          <a:p>
            <a:pPr>
              <a:defRPr/>
            </a:pPr>
            <a:endParaRPr lang="cs-CZ" sz="3200" baseline="-25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Doplňte vzorce hydroxidů: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4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strontnatý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hlinitý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sodný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barnatý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bismutitý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cínatý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draselný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hydroxid </a:t>
            </a:r>
            <a:r>
              <a:rPr lang="cs-CZ" sz="2400" b="1" i="1" dirty="0" err="1" smtClean="0"/>
              <a:t>galitý</a:t>
            </a:r>
            <a:r>
              <a:rPr lang="cs-CZ" b="1" i="1" dirty="0" smtClean="0"/>
              <a:t> 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779912" y="1412875"/>
            <a:ext cx="216024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779912" y="1844675"/>
            <a:ext cx="3744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Al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779912" y="2276475"/>
            <a:ext cx="1871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OH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779912" y="2781300"/>
            <a:ext cx="2592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Ba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400" b="1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779912" y="3213100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Bi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endParaRPr lang="cs-CZ" sz="24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779912" y="3644900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400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779912" y="4076700"/>
            <a:ext cx="15842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/>
              <a:buChar char="®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K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OH</a:t>
            </a:r>
            <a:endParaRPr lang="cs-CZ" sz="2400" dirty="0" smtClean="0"/>
          </a:p>
          <a:p>
            <a:pPr>
              <a:buFont typeface="Symbol"/>
              <a:buChar char="®"/>
            </a:pPr>
            <a:endParaRPr lang="cs-CZ" sz="2400" baseline="-25000" dirty="0"/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779912" y="450850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/>
              <a:buChar char="®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19209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Tvorba názvů hydroxidů ze vzorce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Vytvořte název následujícího hydroxidu: </a:t>
            </a:r>
            <a:r>
              <a:rPr lang="cs-CZ" sz="28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cs-CZ" sz="28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28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3200" b="1" baseline="-25000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elektrický náboj tam, kde ho známe (nad OH):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Spočítáme celkový záporný náboj na záporné části molekuly: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Celkový kladný náboj na kladné části molekuly musí být stejný, ale opačného znaménka, takže: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Tímto způsobem zjistíme hodnotu elektrického náboje nad chromem a můžeme hydroxid pojmenovat:  </a:t>
            </a:r>
          </a:p>
        </p:txBody>
      </p:sp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2339752" y="2060848"/>
            <a:ext cx="43204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32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baseline="6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19459" name="TextovéPole 4"/>
          <p:cNvSpPr txBox="1">
            <a:spLocks noChangeArrowheads="1"/>
          </p:cNvSpPr>
          <p:nvPr/>
        </p:nvSpPr>
        <p:spPr bwMode="auto">
          <a:xfrm>
            <a:off x="2987824" y="3213100"/>
            <a:ext cx="396066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cs-C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(-1)   </a:t>
            </a:r>
            <a:r>
              <a:rPr lang="cs-C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 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cs-CZ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TextovéPole 5"/>
          <p:cNvSpPr txBox="1">
            <a:spLocks noChangeArrowheads="1"/>
          </p:cNvSpPr>
          <p:nvPr/>
        </p:nvSpPr>
        <p:spPr bwMode="auto">
          <a:xfrm>
            <a:off x="3995935" y="4581525"/>
            <a:ext cx="1080121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endParaRPr lang="cs-CZ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TextovéPole 6"/>
          <p:cNvSpPr txBox="1">
            <a:spLocks noChangeArrowheads="1"/>
          </p:cNvSpPr>
          <p:nvPr/>
        </p:nvSpPr>
        <p:spPr bwMode="auto">
          <a:xfrm>
            <a:off x="251520" y="5949950"/>
            <a:ext cx="842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cs-CZ" sz="3200" b="1" baseline="6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32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baseline="60000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cs-CZ" sz="3200" b="1" baseline="6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3200" b="1" baseline="6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Hydroxid chromitý</a:t>
            </a:r>
            <a:endParaRPr lang="cs-CZ" sz="32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549275"/>
            <a:ext cx="8075612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Vytvořte názvy k následujícím vzorcům hydroxidů: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/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Mg(OH)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Ir(OH)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LiOH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Cd(OH)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La(OH)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Au(OH)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915816" y="1557338"/>
            <a:ext cx="3888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xid hořečnatý</a:t>
            </a:r>
            <a:endParaRPr lang="cs-CZ" sz="2400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915816" y="2060575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xid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iriditý</a:t>
            </a:r>
            <a:endParaRPr lang="cs-CZ" sz="2400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915816" y="2565400"/>
            <a:ext cx="27356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hydroxid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lithný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915816" y="3068638"/>
            <a:ext cx="3888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oxid kademnatý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915816" y="3573463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oxid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lanthanitý</a:t>
            </a:r>
            <a:endParaRPr lang="cs-CZ" sz="2400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915816" y="4076700"/>
            <a:ext cx="280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hydr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oxid zlatitý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95288" y="2780928"/>
            <a:ext cx="8497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Hydroxidová skupina (OH)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nemůže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(jakožto skupina atomů) mít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oxidační číslo (značené římskou číslicí)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68313" y="5013176"/>
            <a:ext cx="7991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jednom vzorci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není možné kombinovat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oxidační čísla s elektrickými náboji, proto i nad značkou prvku, podle kterého je hydroxid pojmenován, je uveden elektrický náboj.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TextovéPole 8"/>
          <p:cNvSpPr txBox="1">
            <a:spLocks noChangeArrowheads="1"/>
          </p:cNvSpPr>
          <p:nvPr/>
        </p:nvSpPr>
        <p:spPr bwMode="auto">
          <a:xfrm>
            <a:off x="395288" y="692696"/>
            <a:ext cx="81371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Některá specifická názvoslovná pravidla </a:t>
            </a:r>
          </a:p>
          <a:p>
            <a:pPr algn="ctr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 názvosloví hydroxidů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1772816"/>
            <a:ext cx="87129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Proč jsou ve vzorcích hydroxidů oxidační čísla nahrazena elektrickými náboji?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5" y="3861048"/>
            <a:ext cx="82166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Pro jakoukoliv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skupinu atomů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(např. OH) platí, že mohou nést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pouze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elektrický náboj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nikoliv oxidační číslo.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Možné formy zapisování vzorců hydroxidů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Vzorec HYDROXIDU BERYLNATÉHO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Vzorec hydroxidu je možno zapsat buď pomocí oxidačních čísel: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Nebo je možno vzorec hydroxidu zapsat pomocí elektrických nábojů: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Kombinace oxidačních čísel a nábojů v jednom vzorci je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nepřípustná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!!! </a:t>
            </a:r>
          </a:p>
          <a:p>
            <a:pPr marL="457200" indent="-457200"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131840" y="2276872"/>
            <a:ext cx="4680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baseline="40000" dirty="0" smtClean="0">
                <a:latin typeface="Times New Roman" pitchFamily="18" charset="0"/>
                <a:cs typeface="Times New Roman" pitchFamily="18" charset="0"/>
              </a:rPr>
              <a:t>+II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(O</a:t>
            </a:r>
            <a:r>
              <a:rPr lang="cs-CZ" sz="3200" b="1" baseline="40000" dirty="0" smtClean="0">
                <a:latin typeface="Times New Roman" pitchFamily="18" charset="0"/>
                <a:cs typeface="Times New Roman" pitchFamily="18" charset="0"/>
              </a:rPr>
              <a:t>-II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200" b="1" baseline="40000" dirty="0" smtClean="0"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32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3200" baseline="-25000" dirty="0">
              <a:solidFill>
                <a:srgbClr val="6633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23928" y="4077072"/>
            <a:ext cx="28086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baseline="6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cs-CZ" sz="32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baseline="6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cs-CZ" sz="3200" baseline="600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03848" y="5877272"/>
            <a:ext cx="4104456" cy="91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3200" b="1" baseline="6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+II</a:t>
            </a:r>
            <a:r>
              <a:rPr lang="cs-C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(OH)</a:t>
            </a:r>
            <a:r>
              <a:rPr lang="cs-CZ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baseline="6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cs-CZ" sz="3200" baseline="6000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cs-CZ" sz="3200" baseline="-25000" dirty="0">
              <a:solidFill>
                <a:srgbClr val="00B0F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99592" y="5949280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ŠPATNĚ </a:t>
            </a:r>
            <a:r>
              <a:rPr lang="cs-CZ" sz="3200" b="1" dirty="0" smtClean="0">
                <a:solidFill>
                  <a:srgbClr val="FF0000"/>
                </a:solidFill>
                <a:sym typeface="Symbol"/>
              </a:rPr>
              <a:t>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</TotalTime>
  <Words>382</Words>
  <Application>Microsoft Office PowerPoint</Application>
  <PresentationFormat>Předvádění na obrazovce (4:3)</PresentationFormat>
  <Paragraphs>99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Hydroxidy a jejich názvosloví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Hydroxidy a jejich názvosloví</dc:title>
  <dc:creator>Ptacek</dc:creator>
  <cp:lastModifiedBy>Ptacek</cp:lastModifiedBy>
  <cp:revision>41</cp:revision>
  <dcterms:created xsi:type="dcterms:W3CDTF">2013-01-09T14:29:40Z</dcterms:created>
  <dcterms:modified xsi:type="dcterms:W3CDTF">2015-04-11T13:24:38Z</dcterms:modified>
</cp:coreProperties>
</file>