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58" r:id="rId10"/>
    <p:sldId id="274" r:id="rId11"/>
    <p:sldId id="273" r:id="rId12"/>
    <p:sldId id="263" r:id="rId13"/>
    <p:sldId id="264" r:id="rId14"/>
    <p:sldId id="275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71" autoAdjust="0"/>
    <p:restoredTop sz="94660"/>
  </p:normalViewPr>
  <p:slideViewPr>
    <p:cSldViewPr>
      <p:cViewPr varScale="1">
        <p:scale>
          <a:sx n="102" d="100"/>
          <a:sy n="102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D337AEB-ADC3-4E87-89A1-095515409FCB}" type="datetimeFigureOut">
              <a:rPr lang="cs-CZ"/>
              <a:pPr>
                <a:defRPr/>
              </a:pPr>
              <a:t>11.4.2015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51039C3-9196-4769-9427-F433144B57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F1DB6D4-2C48-49E3-B5D9-47E9A52DB6B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D5962-80D1-4B15-9794-09112C6FD373}" type="datetimeFigureOut">
              <a:rPr lang="cs-CZ"/>
              <a:pPr>
                <a:defRPr/>
              </a:pPr>
              <a:t>11.4.2015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E00A4-01C2-4ECD-ADA5-89EF208324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7260F-03B8-4B82-B852-56D6C87A023D}" type="datetimeFigureOut">
              <a:rPr lang="cs-CZ"/>
              <a:pPr>
                <a:defRPr/>
              </a:pPr>
              <a:t>11.4.2015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C72E8-CE45-4824-B81F-AE7897E9A9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D0E4D-2716-45FA-8DA7-E294C8CA18D7}" type="datetimeFigureOut">
              <a:rPr lang="cs-CZ"/>
              <a:pPr>
                <a:defRPr/>
              </a:pPr>
              <a:t>11.4.2015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15E1B-5D34-42AB-B543-E545296E16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66A4E-F39E-4CC9-A80A-FF7021F42273}" type="datetimeFigureOut">
              <a:rPr lang="cs-CZ"/>
              <a:pPr>
                <a:defRPr/>
              </a:pPr>
              <a:t>11.4.2015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F2799-CCBA-42A0-92AC-9771D3CE8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AD22B-2A16-420E-8072-2B979A28685B}" type="datetimeFigureOut">
              <a:rPr lang="cs-CZ"/>
              <a:pPr>
                <a:defRPr/>
              </a:pPr>
              <a:t>11.4.2015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C4E1D-00AB-4668-AD41-98C7C10960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3DC81-5C96-4FB8-811C-828EC0000DB8}" type="datetimeFigureOut">
              <a:rPr lang="cs-CZ"/>
              <a:pPr>
                <a:defRPr/>
              </a:pPr>
              <a:t>11.4.2015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C8868-DBAE-4BA3-95E7-454DB7CEF2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0C2FC-3B4F-40FD-93F8-B6345E4E93B7}" type="datetimeFigureOut">
              <a:rPr lang="cs-CZ"/>
              <a:pPr>
                <a:defRPr/>
              </a:pPr>
              <a:t>11.4.2015</a:t>
            </a:fld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7D2DE-86CB-4C28-B7AA-32FFB45A3F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D30E6-DB93-4B89-8C37-74DCBBB7D542}" type="datetimeFigureOut">
              <a:rPr lang="cs-CZ"/>
              <a:pPr>
                <a:defRPr/>
              </a:pPr>
              <a:t>11.4.2015</a:t>
            </a:fld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2FC05-A778-4CD8-A5E7-7E110EAAB2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68574-76F2-4226-B263-8C0BAF8BEEC9}" type="datetimeFigureOut">
              <a:rPr lang="cs-CZ"/>
              <a:pPr>
                <a:defRPr/>
              </a:pPr>
              <a:t>11.4.2015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F5C73-A56A-436F-B09F-E35EE1B358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91722-5225-4086-9CA2-37D0F3265048}" type="datetimeFigureOut">
              <a:rPr lang="cs-CZ"/>
              <a:pPr>
                <a:defRPr/>
              </a:pPr>
              <a:t>11.4.2015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0646A-16A1-44EB-AB1C-3ABEB4DC92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úhlý trojúhelník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99D46-747F-47CC-B812-F797A9EEE026}" type="datetimeFigureOut">
              <a:rPr lang="cs-CZ"/>
              <a:pPr>
                <a:defRPr/>
              </a:pPr>
              <a:t>11.4.2015</a:t>
            </a:fld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F9AC8-8607-4834-848F-69F39B6166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ADD3EDE-A517-46B7-8E60-47C311D5FD77}" type="datetimeFigureOut">
              <a:rPr lang="cs-CZ"/>
              <a:pPr>
                <a:defRPr/>
              </a:pPr>
              <a:t>11.4.2015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1365B22-7E13-4F1C-B773-8938944D22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4" r:id="rId2"/>
    <p:sldLayoutId id="2147483673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4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//upload.wikimedia.org/wikipedia/commons/c/c7/Schema_kopie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4.wav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//upload.wikimedia.org/wikipedia/commons/b/be/Heme_b.sv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//upload.wikimedia.org/wikipedia/commons/8/8a/Magnetit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//upload.wikimedia.org/wikipedia/commons/f/fc/Mineral_Olixisto_GDFL101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//upload.wikimedia.org/wikipedia/commons/2/2a/Mineral_Limonita_GDFL120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z/url?sa=i&amp;rct=j&amp;q=siderit&amp;source=images&amp;cd=&amp;cad=rja&amp;docid=K3Mj3mgPAbZgFM&amp;tbnid=DXnDvc-uIcQhrM:&amp;ved=0CAUQjRw&amp;url=http://www.oskole.sk/?id_cat=53&amp;clanok=5046&amp;ei=wCsaUe_AA-qw0AG1vYDQCw&amp;bvm=bv.42261806,d.ZG4&amp;psig=AFQjCNF04N11aZeWn2Mj8KTaJGPHRCpERQ&amp;ust=1360755926687225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>Železo 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4" descr="Soubor:Schema kopi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45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TextovéPole 2"/>
          <p:cNvSpPr txBox="1">
            <a:spLocks noChangeArrowheads="1"/>
          </p:cNvSpPr>
          <p:nvPr/>
        </p:nvSpPr>
        <p:spPr bwMode="auto">
          <a:xfrm>
            <a:off x="179388" y="6381750"/>
            <a:ext cx="8137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>
                <a:latin typeface="Times New Roman" pitchFamily="18" charset="0"/>
                <a:cs typeface="Times New Roman" pitchFamily="18" charset="0"/>
              </a:rPr>
              <a:t>Obr. 6.: schéma vysoké pece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23850" y="620713"/>
            <a:ext cx="8496300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je to litina a jaké má technické vlastnosti a k čemu se používá ? 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23850" y="1557338"/>
            <a:ext cx="85693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Pojmem litina se označuje </a:t>
            </a:r>
            <a:r>
              <a:rPr lang="cs-CZ" sz="2400" b="1" i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surové železo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s vysokým obsahem </a:t>
            </a:r>
            <a:r>
              <a:rPr lang="cs-CZ" sz="2400" b="1" i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nežádoucích příměsí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uhlík, křemík, fosfor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), které jí dávají nežádoucí vlastnosti (</a:t>
            </a:r>
            <a:r>
              <a:rPr lang="cs-CZ" sz="2400" b="1" i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křehkost, nekujnost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).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50825" y="3860800"/>
            <a:ext cx="8721725" cy="492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je to ocel, z čeho a jak se vyrábí a k čemu se používá ? </a:t>
            </a: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323850" y="4508500"/>
            <a:ext cx="864076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Ocel se vyrábí z litiny a to odstraňováním nežádoucích příměsí (viz výše), čímž získá nové vlastnosti (kujnost, tažnost, ohebnost). 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23850" y="2781300"/>
            <a:ext cx="87931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Litina se používá na výrobu plátů kamen, radiátorů ústředního topení, kanálových poklopů nebo podstavců těžkých strojů.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23850" y="5516563"/>
            <a:ext cx="894556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Ocel se používá na výrobu drátů, plechů, hřebíků, nosníků, kolejnic atd.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619283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cs-CZ" b="1" smtClean="0"/>
          </a:p>
          <a:p>
            <a:pPr>
              <a:buFont typeface="Wingdings 2" pitchFamily="18" charset="2"/>
              <a:buNone/>
            </a:pPr>
            <a:r>
              <a:rPr lang="cs-CZ" b="1" smtClean="0"/>
              <a:t>Citace:</a:t>
            </a:r>
          </a:p>
          <a:p>
            <a:pPr>
              <a:buFont typeface="Wingdings 2" pitchFamily="18" charset="2"/>
              <a:buNone/>
            </a:pPr>
            <a:r>
              <a:rPr lang="cs-CZ" sz="2400" smtClean="0"/>
              <a:t>    </a:t>
            </a:r>
          </a:p>
          <a:p>
            <a:pPr>
              <a:buFont typeface="Wingdings 2" pitchFamily="18" charset="2"/>
              <a:buNone/>
            </a:pPr>
            <a:r>
              <a:rPr lang="cs-CZ" sz="2400" smtClean="0"/>
              <a:t> </a:t>
            </a:r>
            <a:r>
              <a:rPr lang="en-US" sz="2400" smtClean="0"/>
              <a:t>Železo. In: </a:t>
            </a:r>
            <a:r>
              <a:rPr lang="en-US" sz="2400" i="1" smtClean="0"/>
              <a:t>Wikipedia: the free encyclopedia</a:t>
            </a:r>
            <a:r>
              <a:rPr lang="en-US" sz="2400" smtClean="0"/>
              <a:t> [online]. Creative Commons. San Francisco (CA): Wikimedia Foundation, 2001- [cit. 2013-02-12]. Dostupné z: http://cs.wikipedia.org/wiki/%C5%BDelezo</a:t>
            </a:r>
            <a:endParaRPr lang="cs-CZ" sz="2400" b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cs-CZ" b="1" smtClean="0"/>
          </a:p>
        </p:txBody>
      </p:sp>
      <p:sp>
        <p:nvSpPr>
          <p:cNvPr id="26626" name="Obdélník 3"/>
          <p:cNvSpPr>
            <a:spLocks noChangeArrowheads="1"/>
          </p:cNvSpPr>
          <p:nvPr/>
        </p:nvSpPr>
        <p:spPr bwMode="auto">
          <a:xfrm>
            <a:off x="395288" y="3860800"/>
            <a:ext cx="83534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>
                <a:latin typeface="Constantia" pitchFamily="18" charset="0"/>
              </a:rPr>
              <a:t>VACÍK, Jiří. </a:t>
            </a:r>
            <a:r>
              <a:rPr lang="cs-CZ" sz="2400" i="1">
                <a:latin typeface="Constantia" pitchFamily="18" charset="0"/>
              </a:rPr>
              <a:t>Přehled středoškolské chemie</a:t>
            </a:r>
            <a:r>
              <a:rPr lang="cs-CZ" sz="2400">
                <a:latin typeface="Constantia" pitchFamily="18" charset="0"/>
              </a:rPr>
              <a:t>. 1. vyd. Praha: Státní pedagogické nakladatelství, 1990, 365 s. Kostka. ISBN 80-042-2463-6.</a:t>
            </a:r>
            <a:endParaRPr lang="cs-CZ" sz="24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619283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b="1" smtClean="0"/>
              <a:t>Citace:</a:t>
            </a:r>
          </a:p>
          <a:p>
            <a:pPr>
              <a:buFont typeface="Wingdings 2" pitchFamily="18" charset="2"/>
              <a:buNone/>
            </a:pPr>
            <a:r>
              <a:rPr lang="cs-CZ" sz="2400" smtClean="0"/>
              <a:t>    </a:t>
            </a:r>
            <a:endParaRPr lang="cs-CZ" b="1" smtClean="0"/>
          </a:p>
        </p:txBody>
      </p:sp>
      <p:sp>
        <p:nvSpPr>
          <p:cNvPr id="27650" name="Obdélník 4"/>
          <p:cNvSpPr>
            <a:spLocks noChangeArrowheads="1"/>
          </p:cNvSpPr>
          <p:nvPr/>
        </p:nvSpPr>
        <p:spPr bwMode="auto">
          <a:xfrm>
            <a:off x="179388" y="1125538"/>
            <a:ext cx="8640762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>
                <a:latin typeface="Constantia" pitchFamily="18" charset="0"/>
                <a:cs typeface="Times New Roman" pitchFamily="18" charset="0"/>
              </a:rPr>
              <a:t>Obr. 1</a:t>
            </a:r>
            <a:r>
              <a:rPr lang="cs-CZ" sz="2400" b="1">
                <a:latin typeface="Times New Roman" pitchFamily="18" charset="0"/>
                <a:cs typeface="Times New Roman" pitchFamily="18" charset="0"/>
              </a:rPr>
              <a:t>.: </a:t>
            </a:r>
            <a:r>
              <a:rPr lang="cs-CZ" sz="2400">
                <a:latin typeface="Constantia" pitchFamily="18" charset="0"/>
              </a:rPr>
              <a:t>Soubor:Heme b.svg. In: </a:t>
            </a:r>
            <a:r>
              <a:rPr lang="cs-CZ" sz="2400" i="1">
                <a:latin typeface="Constantia" pitchFamily="18" charset="0"/>
              </a:rPr>
              <a:t>Wikipedia: the free encyclopedia</a:t>
            </a:r>
            <a:r>
              <a:rPr lang="cs-CZ" sz="2400">
                <a:latin typeface="Constantia" pitchFamily="18" charset="0"/>
              </a:rPr>
              <a:t> [online]. Creative Commons. San Francisco (CA): Wikimedia Foundation, 2001- [cit. 2013-02-12]. Dostupné z: http://cs.wikipedia.org/wiki/Soubor:Heme_b.svg</a:t>
            </a:r>
          </a:p>
        </p:txBody>
      </p:sp>
      <p:sp>
        <p:nvSpPr>
          <p:cNvPr id="27651" name="Obdélník 6"/>
          <p:cNvSpPr>
            <a:spLocks noChangeArrowheads="1"/>
          </p:cNvSpPr>
          <p:nvPr/>
        </p:nvSpPr>
        <p:spPr bwMode="auto">
          <a:xfrm>
            <a:off x="179388" y="2924175"/>
            <a:ext cx="8569325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>
                <a:latin typeface="Constantia" pitchFamily="18" charset="0"/>
                <a:cs typeface="Times New Roman" pitchFamily="18" charset="0"/>
              </a:rPr>
              <a:t>Obr. 2.: </a:t>
            </a:r>
            <a:r>
              <a:rPr lang="en-US" sz="2400">
                <a:latin typeface="Constantia" pitchFamily="18" charset="0"/>
              </a:rPr>
              <a:t>Soubor:Magnetit.jpg. In: </a:t>
            </a:r>
            <a:r>
              <a:rPr lang="en-US" sz="2400" i="1">
                <a:latin typeface="Constantia" pitchFamily="18" charset="0"/>
              </a:rPr>
              <a:t>Wikipedia: the free encyclopedia</a:t>
            </a:r>
            <a:r>
              <a:rPr lang="en-US" sz="2400">
                <a:latin typeface="Constantia" pitchFamily="18" charset="0"/>
              </a:rPr>
              <a:t> [online]. Creative Commons. San Francisco (CA): Wikimedia Foundation, 2001- [cit. 2013-02-12]. </a:t>
            </a:r>
            <a:endParaRPr lang="cs-CZ" sz="2400">
              <a:latin typeface="Constantia" pitchFamily="18" charset="0"/>
            </a:endParaRPr>
          </a:p>
        </p:txBody>
      </p:sp>
      <p:sp>
        <p:nvSpPr>
          <p:cNvPr id="27652" name="Obdélník 5"/>
          <p:cNvSpPr>
            <a:spLocks noChangeArrowheads="1"/>
          </p:cNvSpPr>
          <p:nvPr/>
        </p:nvSpPr>
        <p:spPr bwMode="auto">
          <a:xfrm>
            <a:off x="250825" y="4221163"/>
            <a:ext cx="8650288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>
                <a:latin typeface="Constantia" pitchFamily="18" charset="0"/>
                <a:cs typeface="Times New Roman" pitchFamily="18" charset="0"/>
              </a:rPr>
              <a:t>Obr. 3.: </a:t>
            </a:r>
            <a:r>
              <a:rPr lang="cs-CZ" sz="2400">
                <a:latin typeface="Constantia" pitchFamily="18" charset="0"/>
              </a:rPr>
              <a:t>BUGALLO SÁNCHEZ, Luis Miguel. Soubor:Mineral Olixisto GDFL101.jpg. In: </a:t>
            </a:r>
            <a:r>
              <a:rPr lang="cs-CZ" sz="2400" i="1">
                <a:latin typeface="Constantia" pitchFamily="18" charset="0"/>
              </a:rPr>
              <a:t>Wikipedia: the free encyclopedia</a:t>
            </a:r>
            <a:r>
              <a:rPr lang="cs-CZ" sz="2400">
                <a:latin typeface="Constantia" pitchFamily="18" charset="0"/>
              </a:rPr>
              <a:t> [online]. Creative Commons. San Francisco (CA): Wikimedia Foundation, 2001- [cit. 2013-02-12].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Obdélník 4"/>
          <p:cNvSpPr>
            <a:spLocks noChangeArrowheads="1"/>
          </p:cNvSpPr>
          <p:nvPr/>
        </p:nvSpPr>
        <p:spPr bwMode="auto">
          <a:xfrm>
            <a:off x="250825" y="765175"/>
            <a:ext cx="8802688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>
                <a:latin typeface="Constantia" pitchFamily="18" charset="0"/>
                <a:cs typeface="Times New Roman" pitchFamily="18" charset="0"/>
              </a:rPr>
              <a:t>Obr. 4.: </a:t>
            </a:r>
            <a:r>
              <a:rPr lang="cs-CZ" sz="2400">
                <a:latin typeface="Constantia" pitchFamily="18" charset="0"/>
              </a:rPr>
              <a:t>BUGALLO SÁNCHEZ, Luis Miguel. Soubor:Mineral Limonita GDFL120.jpg. In: </a:t>
            </a:r>
            <a:r>
              <a:rPr lang="cs-CZ" sz="2400" i="1">
                <a:latin typeface="Constantia" pitchFamily="18" charset="0"/>
              </a:rPr>
              <a:t>Wikipedia: the free encyclopedia</a:t>
            </a:r>
            <a:r>
              <a:rPr lang="cs-CZ" sz="2400">
                <a:latin typeface="Constantia" pitchFamily="18" charset="0"/>
              </a:rPr>
              <a:t> [online]. Creative Commons. San Francisco (CA): Wikimedia Foundation, 2001- [cit. 2013-02-12]. Dostupné z: http://cs.wikipedia.org/wiki/Soubor:Mineral_Limonita_GDFL120.jpg</a:t>
            </a:r>
            <a:r>
              <a:rPr lang="cs-CZ" sz="2400" b="1">
                <a:latin typeface="Constantia" pitchFamily="18" charset="0"/>
                <a:cs typeface="Times New Roman" pitchFamily="18" charset="0"/>
              </a:rPr>
              <a:t> </a:t>
            </a:r>
            <a:endParaRPr lang="cs-CZ" sz="2400">
              <a:latin typeface="Constantia" pitchFamily="18" charset="0"/>
            </a:endParaRPr>
          </a:p>
        </p:txBody>
      </p:sp>
      <p:sp>
        <p:nvSpPr>
          <p:cNvPr id="28674" name="Obdélník 5"/>
          <p:cNvSpPr>
            <a:spLocks noChangeArrowheads="1"/>
          </p:cNvSpPr>
          <p:nvPr/>
        </p:nvSpPr>
        <p:spPr bwMode="auto">
          <a:xfrm>
            <a:off x="250825" y="3141663"/>
            <a:ext cx="8802688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>
                <a:latin typeface="Constantia" pitchFamily="18" charset="0"/>
                <a:cs typeface="Times New Roman" pitchFamily="18" charset="0"/>
              </a:rPr>
              <a:t>Obr. 5.: </a:t>
            </a:r>
            <a:r>
              <a:rPr lang="cs-CZ" sz="2400">
                <a:latin typeface="Constantia" pitchFamily="18" charset="0"/>
              </a:rPr>
              <a:t>DESCOUENS, Didier. Soubor:SideriteBresil2.jpg. In: </a:t>
            </a:r>
            <a:r>
              <a:rPr lang="cs-CZ" sz="2400" i="1">
                <a:latin typeface="Constantia" pitchFamily="18" charset="0"/>
              </a:rPr>
              <a:t>Wikipedia: the free encyclopedia</a:t>
            </a:r>
            <a:r>
              <a:rPr lang="cs-CZ" sz="2400">
                <a:latin typeface="Constantia" pitchFamily="18" charset="0"/>
              </a:rPr>
              <a:t> [online]. Creative Commons. San Francisco (CA): Wikimedia Foundation, 2001- [cit. 2013-02-12]. Dostupné z: http://cs.wikipedia.org/wiki/Soubor:SideriteBresil2.jpg</a:t>
            </a:r>
          </a:p>
        </p:txBody>
      </p:sp>
      <p:sp>
        <p:nvSpPr>
          <p:cNvPr id="28675" name="Obdélník 6"/>
          <p:cNvSpPr>
            <a:spLocks noChangeArrowheads="1"/>
          </p:cNvSpPr>
          <p:nvPr/>
        </p:nvSpPr>
        <p:spPr bwMode="auto">
          <a:xfrm>
            <a:off x="323850" y="5300663"/>
            <a:ext cx="88820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>
                <a:latin typeface="Constantia" pitchFamily="18" charset="0"/>
                <a:cs typeface="Times New Roman" pitchFamily="18" charset="0"/>
              </a:rPr>
              <a:t>Obr. 6.: </a:t>
            </a:r>
            <a:r>
              <a:rPr lang="en-US" sz="2400">
                <a:latin typeface="Constantia" pitchFamily="18" charset="0"/>
              </a:rPr>
              <a:t>Soubor:Schema kopie.jpg. In: </a:t>
            </a:r>
            <a:r>
              <a:rPr lang="en-US" sz="2400" i="1">
                <a:latin typeface="Constantia" pitchFamily="18" charset="0"/>
              </a:rPr>
              <a:t>Wikipedia: the free encyclopedia</a:t>
            </a:r>
            <a:r>
              <a:rPr lang="en-US" sz="2400">
                <a:latin typeface="Constantia" pitchFamily="18" charset="0"/>
              </a:rPr>
              <a:t> [online]. Creative Commons. San Francisco (CA): Wikimedia Foundation, 2001- [cit. 2013-02-12]. </a:t>
            </a:r>
            <a:endParaRPr lang="cs-CZ" sz="240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3850" y="1557338"/>
            <a:ext cx="85693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4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4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ferrum</a:t>
            </a:r>
            <a:r>
              <a:rPr lang="cs-CZ" sz="4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23850" y="3429000"/>
            <a:ext cx="8721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je šedý, stříbřitě-lesklý, středně tvrdý, feromagnetický kov.</a:t>
            </a:r>
            <a:endParaRPr lang="cs-CZ" sz="2400" b="1" i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23850" y="908050"/>
            <a:ext cx="8928100" cy="4937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Jakou značku a latinský název má železo ?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23850" y="2708275"/>
            <a:ext cx="8820150" cy="4937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alespoň tři důležité charakteristické vlastnosti železa:</a:t>
            </a: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323850" y="4221163"/>
            <a:ext cx="8874125" cy="126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ve vlhku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ochotně reaguje se vzdušným kyslíkem  a koroduje:</a:t>
            </a:r>
          </a:p>
          <a:p>
            <a:pPr algn="ctr"/>
            <a:r>
              <a:rPr lang="cs-CZ" sz="28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 Fe    +    3 O</a:t>
            </a:r>
            <a:r>
              <a:rPr lang="cs-CZ" sz="2800" b="1" i="1" baseline="-250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+    6 H</a:t>
            </a:r>
            <a:r>
              <a:rPr lang="cs-CZ" sz="2800" b="1" i="1" baseline="-250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    </a:t>
            </a:r>
            <a:r>
              <a:rPr lang="cs-CZ" sz="28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 4 Fe(OH)</a:t>
            </a:r>
            <a:r>
              <a:rPr lang="cs-CZ" sz="2800" b="1" i="1" baseline="-250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endParaRPr lang="cs-CZ" sz="2800" b="1" i="1" baseline="-250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400" b="1" i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23850" y="5445125"/>
            <a:ext cx="88741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cs-CZ" sz="2400" b="1" i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biogenním prvkem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, který je ve formě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2400" b="1" i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+2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nejdůležitější částí hemoglobinu, ve kterém se na něj váže 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b="1" i="1" baseline="-250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2400" b="1" i="1" baseline="-250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i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10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Soubor:Heme b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1412875"/>
            <a:ext cx="8928100" cy="525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250825" y="836613"/>
            <a:ext cx="80660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>
                <a:latin typeface="Times New Roman" pitchFamily="18" charset="0"/>
                <a:cs typeface="Times New Roman" pitchFamily="18" charset="0"/>
              </a:rPr>
              <a:t>Obr. 1.: uložení železnatého iontu v hemové skupině hemoglobinu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3850" y="2708275"/>
            <a:ext cx="85693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V přírodě se železo nachází vázané v nerostech (minerálech), označovaných jako </a:t>
            </a:r>
            <a:r>
              <a:rPr lang="cs-CZ" sz="2400" b="1" i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tzv. rudy železa</a:t>
            </a: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23850" y="2276475"/>
            <a:ext cx="8928100" cy="492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V jaké formě se železo v přírodě vyskytuje ? 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95288" y="3860800"/>
            <a:ext cx="8748712" cy="492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průmyslově nejvýznamnější minerály železa:</a:t>
            </a: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323850" y="4437063"/>
            <a:ext cx="87217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Magnetit (magnetovec – až 71 % </a:t>
            </a:r>
            <a:r>
              <a:rPr lang="cs-CZ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cs-CZ" sz="24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323850" y="5013325"/>
            <a:ext cx="8874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Hematit  (krevel – až 70 % </a:t>
            </a:r>
            <a:r>
              <a:rPr lang="cs-CZ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cs-CZ" sz="24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323850" y="5589588"/>
            <a:ext cx="90265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Limonit (hnědel – až </a:t>
            </a:r>
            <a:r>
              <a:rPr lang="cs-CZ" sz="2400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63 % Fe</a:t>
            </a: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9" name="TextovéPole 18"/>
          <p:cNvSpPr txBox="1">
            <a:spLocks noChangeArrowheads="1"/>
          </p:cNvSpPr>
          <p:nvPr/>
        </p:nvSpPr>
        <p:spPr bwMode="auto">
          <a:xfrm>
            <a:off x="323850" y="6165850"/>
            <a:ext cx="91789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 startAt="4"/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Siderit (ocelek – až 48 % </a:t>
            </a:r>
            <a:r>
              <a:rPr lang="cs-CZ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95288" y="765175"/>
            <a:ext cx="8901112" cy="492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Vysvětlete význam pojmu feromagnetický kov:</a:t>
            </a: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23850" y="1268413"/>
            <a:ext cx="8721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Je to takový kov, který </a:t>
            </a:r>
            <a:r>
              <a:rPr lang="cs-CZ" sz="24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je přitahován magnetem </a:t>
            </a: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má další magnetické vlastnosti.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6" grpId="0"/>
      <p:bldP spid="17" grpId="0"/>
      <p:bldP spid="19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Soubor:Magnetit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1412875"/>
            <a:ext cx="7848600" cy="525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extovéPole 4"/>
          <p:cNvSpPr txBox="1">
            <a:spLocks noChangeArrowheads="1"/>
          </p:cNvSpPr>
          <p:nvPr/>
        </p:nvSpPr>
        <p:spPr bwMode="auto">
          <a:xfrm>
            <a:off x="250825" y="908050"/>
            <a:ext cx="80660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>
                <a:latin typeface="Times New Roman" pitchFamily="18" charset="0"/>
                <a:cs typeface="Times New Roman" pitchFamily="18" charset="0"/>
              </a:rPr>
              <a:t>Obr. 2.: krystaly magnetitu (Fe</a:t>
            </a:r>
            <a:r>
              <a:rPr lang="cs-CZ" sz="2000" b="1" baseline="-25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000" b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000" b="1" baseline="-2500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000" b="1">
                <a:latin typeface="Times New Roman" pitchFamily="18" charset="0"/>
                <a:cs typeface="Times New Roman" pitchFamily="18" charset="0"/>
              </a:rPr>
              <a:t> - oxid železnato-železitý)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Soubor:Mineral Olixisto GDFL10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1268413"/>
            <a:ext cx="79089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extovéPole 5"/>
          <p:cNvSpPr txBox="1">
            <a:spLocks noChangeArrowheads="1"/>
          </p:cNvSpPr>
          <p:nvPr/>
        </p:nvSpPr>
        <p:spPr bwMode="auto">
          <a:xfrm>
            <a:off x="250825" y="836613"/>
            <a:ext cx="80660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>
                <a:latin typeface="Times New Roman" pitchFamily="18" charset="0"/>
                <a:cs typeface="Times New Roman" pitchFamily="18" charset="0"/>
              </a:rPr>
              <a:t>Obr. 3.: hematit (Fe</a:t>
            </a:r>
            <a:r>
              <a:rPr lang="cs-CZ" sz="2000" b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000" b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000" b="1" baseline="-25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000" b="1">
                <a:latin typeface="Times New Roman" pitchFamily="18" charset="0"/>
                <a:cs typeface="Times New Roman" pitchFamily="18" charset="0"/>
              </a:rPr>
              <a:t> - oxid železitý)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 descr="Soubor:Mineral Limonita GDFL12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1341438"/>
            <a:ext cx="849630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TextovéPole 4"/>
          <p:cNvSpPr txBox="1">
            <a:spLocks noChangeArrowheads="1"/>
          </p:cNvSpPr>
          <p:nvPr/>
        </p:nvSpPr>
        <p:spPr bwMode="auto">
          <a:xfrm>
            <a:off x="250825" y="836613"/>
            <a:ext cx="80660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>
                <a:latin typeface="Times New Roman" pitchFamily="18" charset="0"/>
                <a:cs typeface="Times New Roman" pitchFamily="18" charset="0"/>
              </a:rPr>
              <a:t>Obr. 4.: limonit (Fe</a:t>
            </a:r>
            <a:r>
              <a:rPr lang="cs-CZ" sz="2000" b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000" b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000" b="1" baseline="-2500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cs-CZ" sz="2000" b="1">
                <a:latin typeface="Times New Roman" pitchFamily="18" charset="0"/>
                <a:cs typeface="Times New Roman" pitchFamily="18" charset="0"/>
              </a:rPr>
              <a:t>· xH</a:t>
            </a:r>
            <a:r>
              <a:rPr lang="cs-CZ" sz="2000" b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000" b="1">
                <a:latin typeface="Times New Roman" pitchFamily="18" charset="0"/>
                <a:cs typeface="Times New Roman" pitchFamily="18" charset="0"/>
              </a:rPr>
              <a:t>O –směs oxidů a hydroxidů železa)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AutoShape 4" descr="data:image/jpeg;base64,/9j/4AAQSkZJRgABAQAAAQABAAD/2wCEAAkGBwgHBgkIBwgKCgkLDRYPDQwMDRsUFRAWIB0iIiAdHx8kKDQsJCYxJx8fLT0tMTU3Ojo6Iys/RD84QzQ5OjcBCgoKDQwNGg8PGjclHyU3Nzc3Nzc3Nzc3Nzc3Nzc3Nzc3Nzc3Nzc3Nzc3Nzc3Nzc3Nzc3Nzc3Nzc3Nzc3Nzc3N//AABEIAFoAfAMBIgACEQEDEQH/xAAbAAABBQEBAAAAAAAAAAAAAAAFAgMEBgcBAP/EAD8QAAIBAgMEBgYIBQQDAAAAAAECAwARBBIhBTFBUQYTImFxshQyM1SBkxU0kaGxwdLwI0KSotFDUuHxRGKC/8QAGAEAAwEBAAAAAAAAAAAAAAAAAAECAwT/xAAgEQACAgAHAQEAAAAAAAAAAAAAAQIRAxITITEyUUFh/9oADAMBAAIRAxEAPwDTMGiQSJPEJsxVSV65iN1+0AlibH89+tPICsiSBJM6yNIDrvbf/p0vZvsT4J5Fompsl+AG+oUm2aSSXwEBB6E+EMchjfKCSWvZQoH+n/6j76aXDAMzZsWcwsR18lreGSpOL6R7Kwl1bFLI+4JH2iT47qBnpyFds2DUpfsBZNSL25UnNL6Kl4FpI+saJiJ1eKPq0ZHcED+jw17qZEUWEynrcRCLWF8Q6g7tfU5ADwqtbT6a4/EqY8MPRwToYtWPx3igp2nNLii+Ld5my2cOSW++s5Y1cFKC+l/kkgkhgSSdj1NwjmZs2vM5NaUgSSzJiMUwWwuuKkI8lUjESh5h1JDoF0FwBu4j48KQgfPIWVShIa+gUAVOvLweSJoWDzYSTOoxD9ki0kshGpve2TfUz6Rl93H9/wCiqBs7a2NwDWSWZYSN3rAX3Hl8asmzOluGmmEGLtEx0Et+yfHlWkcWxOKXwN/SMvu4/v8A0V76Rl93H9/6KkCQEAg3B3EcaUDWu5Frwi/SMvu4/v8A0V76Rl93H9/6KmVyjcLXhEO0pR/44+1/0VFxW3mw7qvoqvcXuJTzI/291T5fX+FVja3t08G87VKk7o1hGLDGzfYnwTyLWf8ASnaDY7a06YlyohcxIBuCg2+Pf41oOzPYnwTyLWe7WjGI2xiIXW6md1DC175mJGv/AHWMmwfINWKMNlaS2oFlbNpT0cUUiNfQX7IB9YcxXptnrG2WNJi5vZQB+zr3V1I2XMXyKyJexJue4/bWV7DEMiRT2NxYE3S4++uTRlArwkZju5kX33qS7AsI5I1Ive4a+nG1OQ5+pLucsd8ikgkEC+4HTnSzDB0buGs4so0Nhc253+ypizNIShuzC1xw1rjwXzTFOyul7b/srkUUc0llUqT/ADcD307EO4lepwzoQw0upRgfhb7fuob12mSI68WI1+NEHineJ4B1TZRqwJut7c/sqEzksVC9nLqRY35jWpQyeOkeIw00QwhmgVdHAkLAm2/KSRa/40Zj6X7RwyhsQ2HlW9rqthfv3WqtNDY5WjDBr6nSxpD4fJCHX1M9ih7Vl49x3DhVKbXDFSNC2N0xwuOZIsQvVO7hFZTdSTu7xVlDCsWnDYReuf8AhppkZuIOv7FH9ldJtoQMsSv1yNIojR1zMb/ygjXUmtYY3pDh4aNL6/wqs7W9uvg3narCj9ZGrlSpYXytvHjVe2t7dfBvO1aLsXhBfZvsT4J5FrP+kBMG2ceqXVjI1m4i+v78a0DZvsT4J5FrONvSt9OYoYhgmadhnOlgCbfhWcwfILgmnw8iSK7rIDo++x5imJ8ZMzFCzZSxvmG8nnT86iJM5u4BNl11pqOBpgrEatq5vootWVgF4py6IZJFZVUXbXQkcqUACHAlIRgCSUsDl5VA/ix5upBWFjv0uTb42ppce8YMdg2f/eDcfE1LTfAWWSOeH0dmMhjbQKCL2A+4aXqHI8ELsM11HI6+Fv8AFDhinWMBpCqkfytmA52rjzqGv2SxIOcoAL0KIWTXZJGTMrorcU8eHdXNHxDZoQ66kPmsbDjTXpEgUr1dnca3NwTfu3UmN5ReyAczyFufCmwR2KSGbOsBIZWJUvv46UuDaYETdXmz5STmvYd1CNq45UUYeGKzMbh0vdRx17+VScAsuGw6lFzM7ZdTc9rdblUtDHMZI+1dm9WHVxpcpxI13cKN9D4I4Nq4TrbStcgXHqNY60DKxpIwjiWMNcsQTb4a6UZ6JSX2xhhlUNm4akaG/wBwNXBboT4NKqubW9uvg3narEKru1vbr4N52rqXZhhBjZnsfgnkWs26XRiXpFi0EZYhrhRu9Ufn+daRs32J8E8i1nvSvDPDt7FPewkcEEb9f2aymD5AMspljjQqLIltL/vnUjZzWjV2QldQUUDfrY35UwR1koUqBGPWN99FNnYeKXDSESdWFADlWOhrFjI87ZYkz5mvwU7zzI4U0rMrZwsYsfUNjpT+KMcUwGGaV4jYa9onmL8t9IKSiYOY0Sw0vfThTtImjogzRJPlIzaEltx8KjNA6lw4Q6G4Jsd++n1YgrFJlyrc+tTQw5aQoNb62tYAf5pWOiPEsmHGclrEadrfXVln7SXIDixub2+2pDKGV4pGVE3iw7JrjpH1+Rci9kXe/DupoCPLHGxBZeslQW7P5/fTzYpxohyPpfna1rU9iIwBljVWLDTS5t3U0US3WOTmIt1YXUU0rE2JUOwbrHNm/PnVl6ApEu05S+UShDksLX8Pheq8nWWBI7OpAZRu770b6EyyPthRiIxlFxGQNxsTrVrshGkpqKru1vbr4N52qwx+rVe2t7dfBvO1arsysIL7N9ifBPItVrp1hgcPHirWMcmVm5AnSrLs32J8E8i1G2pg4sfhp8LOD1cmhtvGuhFS1difJlM5VGHUyq1xc8dNeNSIZRBgWzE5r9pbWtT23tizbKdBMueAiyyoND3H9/bQ+GQ4ZsufMlri99ORF/wrBquR2PFpbKXVUTW3Y0HG9SWcdUmUlrCwOa1/E1GxUiIi9S7BQQSGN768uApC4iMJkDxltSdT++dOrC6F9eOt1WMtw10+6n1xCuq+tEw3BSd/Ei1D5ZEmO45rj1RYAc65EU0HWMDzH/NTQBAYaPqi+bQg7mIBNIeNYs2RmJAAzFbb7X07qYSZlXMLMOAZ78+dJSV3mVpAGQa2Sw++qSYOgjh2MID9UHZ7gDdc7rmlYh0LFWJ00ta1768NedQpplGHMYd8pNwC3aFMtjZUzSR/xM/ZsRfN+706oQ/MytoSI4lBvdfj/wA0b6ERSR7XjWIO0ahzIWtoLWH3mgUWHn2lMiRrmlLaBBdRurROjGx22fh2ZhmnltntuUDgPtNXCLbE9kWGL1PjVf2t7dfBvO1WMLlAHG1Vza3t08G87VouzKw+QpgJooorSSIhKoQGa38i0qSSC9xPF/WKr8OLxKxIBiJgAosA5pfpmKt9Zm+YarLTLeFYTxSYXEwvDM0MkbixViCKp20uiKZ2bAYxBHwV2uR3Uf8ATMVb6zN8w170zFW+szfMNJxsNIo8/R3aSjsoj/8A0DURuje1pfXjbQ6KrgCtDGMxXvM3zDXvS8Tf6xN/WaWUNIo+H2BtK5X0XLbTMZR/mn36L7QexWOEa63nUVcfTMVf6zN8w1wYzFe8zfMNGRBpFXXoXjWyE4vBKeN5tBU9OhPaUna+HTTXJv8Axo16ZiveZvmGvemYr3mb5hp5UGkC4+hGGEgZ9sKw4g5f81Lw3QzZSNfEbR61LaLnVfwqR6ZiveZvmGu+mYq31mb5hopBpP0L4HAbIwKZcMYEHc4uaIR4rCAWE0S9xcVWPTMV7zN8w170zFe8zfMNVuTofpZXxWHLaYiL+sVX9qkGZCCCCrEHmM7UyMZiveZvmGh+OxEzyqWmkY5d5Y0lHc0hh0z/2Q=="/>
          <p:cNvSpPr>
            <a:spLocks noChangeAspect="1" noChangeArrowheads="1"/>
          </p:cNvSpPr>
          <p:nvPr/>
        </p:nvSpPr>
        <p:spPr bwMode="auto">
          <a:xfrm>
            <a:off x="155575" y="-433388"/>
            <a:ext cx="1181100" cy="857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2530" name="AutoShape 6" descr="data:image/jpeg;base64,/9j/4AAQSkZJRgABAQAAAQABAAD/2wCEAAkGBwgHBgkIBwgKCgkLDRYPDQwMDRsUFRAWIB0iIiAdHx8kKDQsJCYxJx8fLT0tMTU3Ojo6Iys/RD84QzQ5OjcBCgoKDQwNGg8PGjclHyU3Nzc3Nzc3Nzc3Nzc3Nzc3Nzc3Nzc3Nzc3Nzc3Nzc3Nzc3Nzc3Nzc3Nzc3Nzc3Nzc3N//AABEIAFoAfAMBIgACEQEDEQH/xAAbAAABBQEBAAAAAAAAAAAAAAAFAgMEBgcBAP/EAD8QAAIBAgMEBgYIBQQDAAAAAAECAwARBBIhBTFBUQYTImFxshQyM1SBkxU0kaGxwdLwI0KSotFDUuHxRGKC/8QAGAEAAwEBAAAAAAAAAAAAAAAAAAECAwT/xAAgEQACAgAHAQEAAAAAAAAAAAAAAQIRAxITITEyUUFh/9oADAMBAAIRAxEAPwDTMGiQSJPEJsxVSV65iN1+0AlibH89+tPICsiSBJM6yNIDrvbf/p0vZvsT4J5Fompsl+AG+oUm2aSSXwEBB6E+EMchjfKCSWvZQoH+n/6j76aXDAMzZsWcwsR18lreGSpOL6R7Kwl1bFLI+4JH2iT47qBnpyFds2DUpfsBZNSL25UnNL6Kl4FpI+saJiJ1eKPq0ZHcED+jw17qZEUWEynrcRCLWF8Q6g7tfU5ADwqtbT6a4/EqY8MPRwToYtWPx3igp2nNLii+Ld5my2cOSW++s5Y1cFKC+l/kkgkhgSSdj1NwjmZs2vM5NaUgSSzJiMUwWwuuKkI8lUjESh5h1JDoF0FwBu4j48KQgfPIWVShIa+gUAVOvLweSJoWDzYSTOoxD9ki0kshGpve2TfUz6Rl93H9/wCiqBs7a2NwDWSWZYSN3rAX3Hl8asmzOluGmmEGLtEx0Et+yfHlWkcWxOKXwN/SMvu4/v8A0V76Rl93H9/6KkCQEAg3B3EcaUDWu5Frwi/SMvu4/v8A0V76Rl93H9/6KmVyjcLXhEO0pR/44+1/0VFxW3mw7qvoqvcXuJTzI/291T5fX+FVja3t08G87VKk7o1hGLDGzfYnwTyLWf8ASnaDY7a06YlyohcxIBuCg2+Pf41oOzPYnwTyLWe7WjGI2xiIXW6md1DC175mJGv/AHWMmwfINWKMNlaS2oFlbNpT0cUUiNfQX7IB9YcxXptnrG2WNJi5vZQB+zr3V1I2XMXyKyJexJue4/bWV7DEMiRT2NxYE3S4++uTRlArwkZju5kX33qS7AsI5I1Ive4a+nG1OQ5+pLucsd8ikgkEC+4HTnSzDB0buGs4so0Nhc253+ypizNIShuzC1xw1rjwXzTFOyul7b/srkUUc0llUqT/ADcD307EO4lepwzoQw0upRgfhb7fuob12mSI68WI1+NEHineJ4B1TZRqwJut7c/sqEzksVC9nLqRY35jWpQyeOkeIw00QwhmgVdHAkLAm2/KSRa/40Zj6X7RwyhsQ2HlW9rqthfv3WqtNDY5WjDBr6nSxpD4fJCHX1M9ih7Vl49x3DhVKbXDFSNC2N0xwuOZIsQvVO7hFZTdSTu7xVlDCsWnDYReuf8AhppkZuIOv7FH9ldJtoQMsSv1yNIojR1zMb/ygjXUmtYY3pDh4aNL6/wqs7W9uvg3narCj9ZGrlSpYXytvHjVe2t7dfBvO1aLsXhBfZvsT4J5FrP+kBMG2ceqXVjI1m4i+v78a0DZvsT4J5FrONvSt9OYoYhgmadhnOlgCbfhWcwfILgmnw8iSK7rIDo++x5imJ8ZMzFCzZSxvmG8nnT86iJM5u4BNl11pqOBpgrEatq5vootWVgF4py6IZJFZVUXbXQkcqUACHAlIRgCSUsDl5VA/ix5upBWFjv0uTb42ppce8YMdg2f/eDcfE1LTfAWWSOeH0dmMhjbQKCL2A+4aXqHI8ELsM11HI6+Fv8AFDhinWMBpCqkfytmA52rjzqGv2SxIOcoAL0KIWTXZJGTMrorcU8eHdXNHxDZoQ66kPmsbDjTXpEgUr1dnca3NwTfu3UmN5ReyAczyFufCmwR2KSGbOsBIZWJUvv46UuDaYETdXmz5STmvYd1CNq45UUYeGKzMbh0vdRx17+VScAsuGw6lFzM7ZdTc9rdblUtDHMZI+1dm9WHVxpcpxI13cKN9D4I4Nq4TrbStcgXHqNY60DKxpIwjiWMNcsQTb4a6UZ6JSX2xhhlUNm4akaG/wBwNXBboT4NKqubW9uvg3narEKru1vbr4N52rqXZhhBjZnsfgnkWs26XRiXpFi0EZYhrhRu9Ufn+daRs32J8E8i1nvSvDPDt7FPewkcEEb9f2aymD5AMspljjQqLIltL/vnUjZzWjV2QldQUUDfrY35UwR1koUqBGPWN99FNnYeKXDSESdWFADlWOhrFjI87ZYkz5mvwU7zzI4U0rMrZwsYsfUNjpT+KMcUwGGaV4jYa9onmL8t9IKSiYOY0Sw0vfThTtImjogzRJPlIzaEltx8KjNA6lw4Q6G4Jsd++n1YgrFJlyrc+tTQw5aQoNb62tYAf5pWOiPEsmHGclrEadrfXVln7SXIDixub2+2pDKGV4pGVE3iw7JrjpH1+Rci9kXe/DupoCPLHGxBZeslQW7P5/fTzYpxohyPpfna1rU9iIwBljVWLDTS5t3U0US3WOTmIt1YXUU0rE2JUOwbrHNm/PnVl6ApEu05S+UShDksLX8Pheq8nWWBI7OpAZRu770b6EyyPthRiIxlFxGQNxsTrVrshGkpqKru1vbr4N52qwx+rVe2t7dfBvO1arsysIL7N9ifBPItVrp1hgcPHirWMcmVm5AnSrLs32J8E8i1G2pg4sfhp8LOD1cmhtvGuhFS1difJlM5VGHUyq1xc8dNeNSIZRBgWzE5r9pbWtT23tizbKdBMueAiyyoND3H9/bQ+GQ4ZsufMlri99ORF/wrBquR2PFpbKXVUTW3Y0HG9SWcdUmUlrCwOa1/E1GxUiIi9S7BQQSGN768uApC4iMJkDxltSdT++dOrC6F9eOt1WMtw10+6n1xCuq+tEw3BSd/Ei1D5ZEmO45rj1RYAc65EU0HWMDzH/NTQBAYaPqi+bQg7mIBNIeNYs2RmJAAzFbb7X07qYSZlXMLMOAZ78+dJSV3mVpAGQa2Sw++qSYOgjh2MID9UHZ7gDdc7rmlYh0LFWJ00ta1768NedQpplGHMYd8pNwC3aFMtjZUzSR/xM/ZsRfN+706oQ/MytoSI4lBvdfj/wA0b6ERSR7XjWIO0ahzIWtoLWH3mgUWHn2lMiRrmlLaBBdRurROjGx22fh2ZhmnltntuUDgPtNXCLbE9kWGL1PjVf2t7dfBvO1WMLlAHG1Vza3t08G87VouzKw+QpgJooorSSIhKoQGa38i0qSSC9xPF/WKr8OLxKxIBiJgAosA5pfpmKt9Zm+YarLTLeFYTxSYXEwvDM0MkbixViCKp20uiKZ2bAYxBHwV2uR3Uf8ATMVb6zN8w170zFW+szfMNJxsNIo8/R3aSjsoj/8A0DURuje1pfXjbQ6KrgCtDGMxXvM3zDXvS8Tf6xN/WaWUNIo+H2BtK5X0XLbTMZR/mn36L7QexWOEa63nUVcfTMVf6zN8w1wYzFe8zfMNGRBpFXXoXjWyE4vBKeN5tBU9OhPaUna+HTTXJv8Axo16ZiveZvmGvemYr3mb5hp5UGkC4+hGGEgZ9sKw4g5f81Lw3QzZSNfEbR61LaLnVfwqR6ZiveZvmGu+mYq31mb5hopBpP0L4HAbIwKZcMYEHc4uaIR4rCAWE0S9xcVWPTMV7zN8w170zFe8zfMNVuTofpZXxWHLaYiL+sVX9qkGZCCCCrEHmM7UyMZiveZvmGh+OxEzyqWmkY5d5Y0lHc0hh0z/2Q=="/>
          <p:cNvSpPr>
            <a:spLocks noChangeAspect="1" noChangeArrowheads="1"/>
          </p:cNvSpPr>
          <p:nvPr/>
        </p:nvSpPr>
        <p:spPr bwMode="auto">
          <a:xfrm>
            <a:off x="155575" y="-433388"/>
            <a:ext cx="1181100" cy="857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pic>
        <p:nvPicPr>
          <p:cNvPr id="22531" name="Picture 11" descr="http://www.oskole.sk/userfiles/image/chémia/MO/4d%20prvky/Syderyt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8888" y="1341438"/>
            <a:ext cx="6553200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TextovéPole 9"/>
          <p:cNvSpPr txBox="1">
            <a:spLocks noChangeArrowheads="1"/>
          </p:cNvSpPr>
          <p:nvPr/>
        </p:nvSpPr>
        <p:spPr bwMode="auto">
          <a:xfrm>
            <a:off x="250825" y="836613"/>
            <a:ext cx="80660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>
                <a:latin typeface="Times New Roman" pitchFamily="18" charset="0"/>
                <a:cs typeface="Times New Roman" pitchFamily="18" charset="0"/>
              </a:rPr>
              <a:t>Obr. 5.: siderit  (FeCO</a:t>
            </a:r>
            <a:r>
              <a:rPr lang="cs-CZ" sz="2000" b="1" baseline="-25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000" b="1">
                <a:latin typeface="Times New Roman" pitchFamily="18" charset="0"/>
                <a:cs typeface="Times New Roman" pitchFamily="18" charset="0"/>
              </a:rPr>
              <a:t> – uhličitan železnatý)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23850" y="1628775"/>
            <a:ext cx="8721725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Calibri" pitchFamily="34" charset="0"/>
              <a:buAutoNum type="arabicPeriod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Při spalování </a:t>
            </a:r>
            <a:r>
              <a:rPr lang="cs-CZ" sz="2400" b="1" i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koksu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vzniká mimo jiné </a:t>
            </a:r>
            <a:r>
              <a:rPr lang="cs-CZ" sz="2400" b="1" i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oxid uhelnatý: </a:t>
            </a:r>
          </a:p>
          <a:p>
            <a:pPr marL="457200" indent="-457200" algn="ctr"/>
            <a:r>
              <a:rPr lang="cs-CZ" sz="28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 C    </a:t>
            </a:r>
            <a:r>
              <a:rPr lang="cs-CZ" sz="2800" b="1">
                <a:latin typeface="Times New Roman" pitchFamily="18" charset="0"/>
                <a:cs typeface="Times New Roman" pitchFamily="18" charset="0"/>
              </a:rPr>
              <a:t>+    O</a:t>
            </a:r>
            <a:r>
              <a:rPr lang="cs-CZ" sz="2800" b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>
                <a:latin typeface="Times New Roman" pitchFamily="18" charset="0"/>
                <a:cs typeface="Times New Roman" pitchFamily="18" charset="0"/>
              </a:rPr>
              <a:t>    →    </a:t>
            </a:r>
            <a:r>
              <a:rPr lang="cs-CZ" sz="2800" b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2 CO</a:t>
            </a:r>
            <a:endParaRPr lang="cs-CZ" sz="2800" b="1" i="1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23850" y="692150"/>
            <a:ext cx="8820150" cy="8937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Popište chemickými rovnicemi princip získávání železa 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z železných rud ve vysoké peci: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23850" y="2708275"/>
            <a:ext cx="8712200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cs-CZ" sz="24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Oxid železitý 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(obsažený v rudě) reaguje s </a:t>
            </a:r>
            <a:r>
              <a:rPr lang="cs-CZ" sz="2400" b="1" i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oxidem uhelnatým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a vzniká </a:t>
            </a:r>
            <a:r>
              <a:rPr lang="cs-CZ" sz="24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oxid </a:t>
            </a:r>
            <a:r>
              <a:rPr lang="cs-CZ" sz="2400" b="1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železnato</a:t>
            </a:r>
            <a:r>
              <a:rPr lang="cs-CZ" sz="24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-železitý: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 Fe</a:t>
            </a:r>
            <a:r>
              <a:rPr lang="cs-CZ" sz="2800" b="1" baseline="-25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800" b="1" baseline="-25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+    </a:t>
            </a:r>
            <a:r>
              <a:rPr lang="cs-CZ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    →    </a:t>
            </a: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 Fe</a:t>
            </a:r>
            <a:r>
              <a:rPr lang="cs-CZ" sz="2800" b="1" baseline="-25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800" b="1" baseline="-25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+    CO</a:t>
            </a:r>
            <a:r>
              <a:rPr lang="cs-CZ" sz="28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cs-CZ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23850" y="4005263"/>
            <a:ext cx="8864600" cy="126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cs-CZ" sz="24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Oxid </a:t>
            </a:r>
            <a:r>
              <a:rPr lang="cs-CZ" sz="2400" b="1" i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železnato</a:t>
            </a:r>
            <a:r>
              <a:rPr lang="cs-CZ" sz="24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-železitý  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reaguje opět s </a:t>
            </a:r>
            <a:r>
              <a:rPr lang="cs-CZ" sz="2400" b="1" i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oxidem uhelnatým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a vzniká </a:t>
            </a:r>
            <a:r>
              <a:rPr lang="cs-CZ" sz="24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oxid železnatý: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2800" b="1" baseline="-25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800" b="1" baseline="-25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+    </a:t>
            </a:r>
            <a:r>
              <a:rPr lang="cs-CZ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    →    </a:t>
            </a:r>
            <a:r>
              <a:rPr lang="cs-CZ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cs-CZ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FeO</a:t>
            </a:r>
            <a:r>
              <a:rPr lang="cs-CZ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+    CO</a:t>
            </a:r>
            <a:r>
              <a:rPr lang="cs-CZ" sz="28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cs-CZ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476250" y="5373688"/>
            <a:ext cx="8199438" cy="126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 startAt="4"/>
              <a:defRPr/>
            </a:pPr>
            <a:r>
              <a:rPr lang="cs-CZ" sz="24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Oxid železnatý  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reaguje opět s </a:t>
            </a:r>
            <a:r>
              <a:rPr lang="cs-CZ" sz="2400" b="1" i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oxidem uhelnatým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a vzniká </a:t>
            </a:r>
            <a:r>
              <a:rPr lang="cs-CZ" sz="24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železo: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FeO</a:t>
            </a:r>
            <a:r>
              <a:rPr lang="cs-CZ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   +    </a:t>
            </a:r>
            <a:r>
              <a:rPr lang="cs-CZ" sz="28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CO   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→   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   +    CO</a:t>
            </a:r>
            <a:r>
              <a:rPr lang="cs-CZ" sz="28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cs-CZ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8" grpId="0"/>
      <p:bldP spid="12" grpId="0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589</TotalTime>
  <Words>773</Words>
  <Application>Microsoft Office PowerPoint</Application>
  <PresentationFormat>Předvádění na obrazovce (4:3)</PresentationFormat>
  <Paragraphs>78</Paragraphs>
  <Slides>14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Tok</vt:lpstr>
      <vt:lpstr>Železo 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Amoniak </dc:title>
  <dc:creator>Ptacek</dc:creator>
  <cp:lastModifiedBy>Ptacek</cp:lastModifiedBy>
  <cp:revision>41</cp:revision>
  <dcterms:created xsi:type="dcterms:W3CDTF">2013-01-26T21:54:16Z</dcterms:created>
  <dcterms:modified xsi:type="dcterms:W3CDTF">2015-04-11T13:26:41Z</dcterms:modified>
</cp:coreProperties>
</file>