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2"/>
  </p:notesMasterIdLst>
  <p:handoutMasterIdLst>
    <p:handoutMasterId r:id="rId63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57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5" d="100"/>
          <a:sy n="65" d="100"/>
        </p:scale>
        <p:origin x="67" y="25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heme" Target="theme/theme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IMAp01</a:t>
            </a:r>
            <a:r>
              <a:rPr lang="cs-CZ"/>
              <a:t>, IMAk01 </a:t>
            </a:r>
            <a:r>
              <a:rPr lang="cs-CZ" dirty="0"/>
              <a:t>– podzim 2021</a:t>
            </a:r>
            <a:br>
              <a:rPr lang="cs-CZ" dirty="0"/>
            </a:br>
            <a:r>
              <a:rPr lang="cs-CZ" dirty="0"/>
              <a:t>Dělitelnost v oboru přirozených čísel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</a:t>
            </a:r>
            <a:r>
              <a:rPr lang="cs-CZ" dirty="0" err="1"/>
              <a:t>Durnová</a:t>
            </a:r>
            <a:r>
              <a:rPr lang="cs-CZ" dirty="0"/>
              <a:t>, Ph.D.</a:t>
            </a:r>
          </a:p>
          <a:p>
            <a:r>
              <a:rPr lang="cs-CZ" dirty="0"/>
              <a:t>RNDr. Petra Bušková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5</a:t>
                </a:r>
              </a:p>
              <a:p>
                <a:pPr marL="72000" indent="0">
                  <a:buNone/>
                </a:pPr>
                <a:r>
                  <a:rPr lang="cs-CZ" sz="2000" dirty="0"/>
                  <a:t>Dokažte, že 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tří po sobě jdoucích celých čísel, z nichž prostřední je sudé, je dělitelný šesti;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/>
                  <a:t>součet každých tří po sobě jdoucích mocnin čísla 2 (počínaje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cs-CZ" sz="2000" dirty="0"/>
                  <a:t>) je dělitelný 7;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sz="2000" dirty="0">
                    <a:solidFill>
                      <a:schemeClr val="bg1">
                        <a:lumMod val="65000"/>
                      </a:schemeClr>
                    </a:solidFill>
                  </a:rPr>
                  <a:t>druhá mocnina každého lichého čísla zmenšená o 1 je dělitelná 8.</a:t>
                </a:r>
              </a:p>
              <a:p>
                <a:pPr marL="586350" indent="-514350">
                  <a:buFont typeface="+mj-lt"/>
                  <a:buAutoNum type="alphaLcParenR"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sz="2000" dirty="0">
                  <a:solidFill>
                    <a:schemeClr val="bg1">
                      <a:lumMod val="65000"/>
                    </a:schemeClr>
                  </a:solidFill>
                </a:endParaRP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B37FF98F-86BC-4CA2-B0A8-DA5487002E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359001"/>
                <a:ext cx="10753200" cy="4139998"/>
              </a:xfrm>
              <a:blipFill>
                <a:blip r:embed="rId2"/>
                <a:stretch>
                  <a:fillRect l="-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228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E0B875-644D-41D4-BAB5-96BD0949D1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6A03BA-B8E7-4956-8E2A-AE2C6654D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253275"/>
            <a:ext cx="10753200" cy="451576"/>
          </a:xfrm>
        </p:spPr>
        <p:txBody>
          <a:bodyPr/>
          <a:lstStyle/>
          <a:p>
            <a:r>
              <a:rPr lang="cs-CZ" dirty="0"/>
              <a:t>Výsledky příkladů 2-5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2: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2n+(2m+1)=2(</a:t>
                </a:r>
                <a:r>
                  <a:rPr lang="cs-CZ" sz="2400" dirty="0" err="1"/>
                  <a:t>n+m</a:t>
                </a:r>
                <a:r>
                  <a:rPr lang="cs-CZ" sz="2400" dirty="0"/>
                  <a:t>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(2n+1)(2m+1)=4mn+2n+2m+1=2(2mn+n+m)+1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2n(2m+1)=4mn+2n=2(2mn+n)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3</a:t>
                </a:r>
                <a:r>
                  <a:rPr lang="cs-CZ" sz="2400" dirty="0"/>
                  <a:t>: reflexivní, tranzitivní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4:</a:t>
                </a:r>
                <a:r>
                  <a:rPr lang="cs-CZ" sz="2400" dirty="0"/>
                  <a:t> a=8k, b=6l, </a:t>
                </a:r>
                <a:r>
                  <a:rPr lang="cs-CZ" sz="2400" dirty="0" err="1"/>
                  <a:t>a.b</a:t>
                </a:r>
                <a:r>
                  <a:rPr lang="cs-CZ" sz="2400" dirty="0"/>
                  <a:t>=8k.6l=24(2kl)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5: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(n-1)+n+(n+1)=3n, dle zadání je 2|n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1+2+4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cs-CZ" sz="24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−1=4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+1−1=4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cs-CZ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cs-CZ" sz="2400" dirty="0"/>
                  <a:t>z čísel n, n+1 je právě jedno sudé, jejich součin je tedy děl. 2</a:t>
                </a:r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A4554A-B2F0-46DC-A0D8-97FBE1603A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939527"/>
                <a:ext cx="10753200" cy="4139998"/>
              </a:xfrm>
              <a:blipFill>
                <a:blip r:embed="rId2"/>
                <a:stretch>
                  <a:fillRect l="-1020" t="-1031" r="-1417" b="-250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3745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Znaky dělitelnost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Uvedeme zde věty, na základě nichž rozhodujeme o dělitelnosti čísla jiným číslem aniž bychom dělení provedli.</a:t>
            </a:r>
          </a:p>
          <a:p>
            <a:endParaRPr lang="cs-CZ" dirty="0"/>
          </a:p>
          <a:p>
            <a:r>
              <a:rPr lang="cs-CZ" dirty="0"/>
              <a:t>Pro zjednodušení zápisu ve všech větách uvažujme přirozená čísla zapsaná v desítkové soustavě. Na základě předchozí prezentace lze věty o dělitelnosti rozšířit i na celá čísla.</a:t>
            </a:r>
          </a:p>
        </p:txBody>
      </p:sp>
    </p:spTree>
    <p:extLst>
      <p:ext uri="{BB962C8B-B14F-4D97-AF65-F5344CB8AC3E}">
        <p14:creationId xmlns:p14="http://schemas.microsoft.com/office/powerpoint/2010/main" val="3182129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D1603F-1C64-4050-ADBF-77E3F7554D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91D693-F30C-4147-B0C9-349D6240B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378000"/>
            <a:ext cx="10753200" cy="4235174"/>
          </a:xfrm>
        </p:spPr>
        <p:txBody>
          <a:bodyPr/>
          <a:lstStyle/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dvěma (pěti, deseti)</a:t>
            </a:r>
            <a:r>
              <a:rPr lang="cs-CZ" sz="2400" dirty="0"/>
              <a:t> právě tehdy, když je dvěma (pěti, deseti) dělitelné</a:t>
            </a:r>
            <a:r>
              <a:rPr lang="cs-CZ" sz="2400" b="1" dirty="0"/>
              <a:t> </a:t>
            </a:r>
            <a:r>
              <a:rPr lang="cs-CZ" sz="2400" dirty="0"/>
              <a:t>číslo zapsané jeho cifrou nultého řádu.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čtyřmi </a:t>
            </a:r>
            <a:r>
              <a:rPr lang="cs-CZ" sz="2400" dirty="0"/>
              <a:t>právě tehdy, když je čtyřmi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dvojčíslím.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osmi </a:t>
            </a:r>
            <a:r>
              <a:rPr lang="cs-CZ" sz="2400" dirty="0"/>
              <a:t>právě tehdy, když je osmi dělitelné</a:t>
            </a:r>
            <a:r>
              <a:rPr lang="cs-CZ" sz="2400" b="1" dirty="0"/>
              <a:t> </a:t>
            </a:r>
            <a:r>
              <a:rPr lang="cs-CZ" sz="2400" dirty="0"/>
              <a:t>číslo zapsané jeho posledním trojčíslím.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třemi (devíti)</a:t>
            </a:r>
            <a:r>
              <a:rPr lang="cs-CZ" sz="2400" dirty="0"/>
              <a:t> právě tehdy, když je třemi (devíti) dělitelný jeho </a:t>
            </a:r>
            <a:r>
              <a:rPr lang="cs-CZ" sz="2400" dirty="0" err="1"/>
              <a:t>ciferný</a:t>
            </a:r>
            <a:r>
              <a:rPr lang="cs-CZ" sz="2400" dirty="0"/>
              <a:t> součet (tj. součet všech čísel zapsaných jednotlivými ciframi v zápisu čísla </a:t>
            </a:r>
            <a:r>
              <a:rPr lang="cs-CZ" sz="2400" i="1" dirty="0"/>
              <a:t>a</a:t>
            </a:r>
            <a:r>
              <a:rPr lang="cs-CZ" sz="2400" dirty="0"/>
              <a:t>). </a:t>
            </a:r>
          </a:p>
          <a:p>
            <a:pPr algn="just"/>
            <a:r>
              <a:rPr lang="cs-CZ" sz="2400" dirty="0"/>
              <a:t>Přirozené číslo </a:t>
            </a:r>
            <a:r>
              <a:rPr lang="cs-CZ" sz="2400" i="1" dirty="0"/>
              <a:t>a</a:t>
            </a:r>
            <a:r>
              <a:rPr lang="cs-CZ" sz="2400" dirty="0"/>
              <a:t> je dělitelné </a:t>
            </a:r>
            <a:r>
              <a:rPr lang="cs-CZ" sz="2400" b="1" dirty="0"/>
              <a:t>jedenácti </a:t>
            </a:r>
            <a:r>
              <a:rPr lang="cs-CZ" sz="2400" dirty="0"/>
              <a:t>právě tehdy, když je jedenácti dělitelný součet čísel zapsaných jednotlivými ciframi sudého řádu zmenšený o součet čísel zapsaných jednotlivými ciframi lichého řádu v zápisu čísla </a:t>
            </a:r>
            <a:r>
              <a:rPr lang="cs-CZ" sz="2400" i="1" dirty="0"/>
              <a:t>a</a:t>
            </a:r>
            <a:r>
              <a:rPr lang="cs-CZ" sz="2400" dirty="0"/>
              <a:t>. 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6701F36-A015-4B27-ABD3-14DED6E0F972}"/>
              </a:ext>
            </a:extLst>
          </p:cNvPr>
          <p:cNvSpPr/>
          <p:nvPr/>
        </p:nvSpPr>
        <p:spPr bwMode="auto">
          <a:xfrm>
            <a:off x="312820" y="115241"/>
            <a:ext cx="11459560" cy="588579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5375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606ADEB-6E65-44C0-8F75-4C26C68E98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1EB4FE-9D93-4F25-9DCD-2AE6EBF3F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14317"/>
            <a:ext cx="10753200" cy="451576"/>
          </a:xfrm>
        </p:spPr>
        <p:txBody>
          <a:bodyPr/>
          <a:lstStyle/>
          <a:p>
            <a:r>
              <a:rPr lang="cs-CZ" dirty="0"/>
              <a:t>Znaky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</p:spPr>
            <p:txBody>
              <a:bodyPr/>
              <a:lstStyle/>
              <a:p>
                <a:r>
                  <a:rPr lang="cs-CZ" sz="2000" dirty="0"/>
                  <a:t>Na předchozím slidu chybí věta pro rozpoznání dělitelnosti </a:t>
                </a:r>
                <a:r>
                  <a:rPr lang="cs-CZ" sz="2000" b="1" dirty="0"/>
                  <a:t>šesti </a:t>
                </a:r>
                <a:r>
                  <a:rPr lang="cs-CZ" sz="2000" dirty="0"/>
                  <a:t>a </a:t>
                </a:r>
                <a:r>
                  <a:rPr lang="cs-CZ" sz="2000" b="1" dirty="0"/>
                  <a:t>sedmi</a:t>
                </a:r>
                <a:r>
                  <a:rPr lang="cs-CZ" sz="2000" dirty="0"/>
                  <a:t>. Přestože existují způsoby, jak bez výpočtu zjistit, zda je číslo dělitelné sedmi, jednoduché vydělení bývá rychlejší. </a:t>
                </a:r>
                <a:br>
                  <a:rPr lang="cs-CZ" sz="2000" dirty="0"/>
                </a:br>
                <a:r>
                  <a:rPr lang="cs-CZ" sz="2000" dirty="0"/>
                  <a:t>Znak dělitelnosti šesti si jistě snadno odvodíte z rozkladu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6=2</m:t>
                    </m:r>
                    <m:r>
                      <a:rPr lang="cs-CZ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</m:t>
                    </m:r>
                  </m:oMath>
                </a14:m>
                <a:r>
                  <a:rPr lang="cs-CZ" sz="2000" dirty="0"/>
                  <a:t>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Zjišťování dělitelnosti </a:t>
                </a:r>
                <a:r>
                  <a:rPr lang="cs-CZ" sz="2000" b="1" dirty="0"/>
                  <a:t>jedenácti</a:t>
                </a:r>
                <a:r>
                  <a:rPr lang="cs-CZ" sz="2000" dirty="0"/>
                  <a:t> demonstrujeme na příkladu s číslem </a:t>
                </a:r>
                <a:br>
                  <a:rPr lang="cs-CZ" sz="2000" dirty="0"/>
                </a:br>
                <a:r>
                  <a:rPr lang="cs-CZ" sz="2000" dirty="0"/>
                  <a:t>28 037 856:</a:t>
                </a:r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sudého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8+3+8+6=25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Součet čísel zapsaných ciframi lichého řádu: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2+0+7+5=14</m:t>
                    </m:r>
                  </m:oMath>
                </a14:m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  Rozdíl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25−14=11</m:t>
                    </m:r>
                  </m:oMath>
                </a14:m>
                <a:r>
                  <a:rPr lang="cs-CZ" sz="2000" dirty="0"/>
                  <a:t> je dělitelný jedenácti, tedy i původní číslo je dělitelné jedenácti.</a:t>
                </a:r>
              </a:p>
              <a:p>
                <a:r>
                  <a:rPr lang="cs-CZ" sz="2000" dirty="0"/>
                  <a:t>Dělitelnost 11 si můžete ověřit například u svého rodného čísla, kde musí být dodržena.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0FD4BEC3-5455-4C05-A2D6-017AFA18168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959608"/>
                <a:ext cx="10753200" cy="4139998"/>
              </a:xfrm>
              <a:blipFill>
                <a:blip r:embed="rId2"/>
                <a:stretch>
                  <a:fillRect l="-680" b="-2382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990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730D30-4AE9-4167-9478-63BFB5411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039D5CD-75BA-41AD-956F-E79E35771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209835"/>
            <a:ext cx="10753200" cy="4139998"/>
          </a:xfrm>
        </p:spPr>
        <p:txBody>
          <a:bodyPr/>
          <a:lstStyle/>
          <a:p>
            <a:r>
              <a:rPr lang="cs-CZ" dirty="0"/>
              <a:t>Všechny znaky dělitelnosti ze 3. slidu plynou z obecnějších vět:</a:t>
            </a:r>
            <a:endParaRPr lang="cs-CZ" sz="1100" dirty="0"/>
          </a:p>
          <a:p>
            <a:endParaRPr lang="cs-CZ" dirty="0"/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dvěma (pěti, deseti)</a:t>
            </a:r>
            <a:r>
              <a:rPr lang="cs-CZ" sz="1800" dirty="0"/>
              <a:t>, dostaneme stejný zbytek, jako když dělíme dvěma (pěti, deseti)</a:t>
            </a:r>
            <a:r>
              <a:rPr lang="cs-CZ" sz="1800" b="1" dirty="0"/>
              <a:t> </a:t>
            </a:r>
            <a:r>
              <a:rPr lang="cs-CZ" sz="1800" dirty="0"/>
              <a:t>číslo zapsané cifrou nultého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čtyřmi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čtyřmi</a:t>
            </a:r>
            <a:r>
              <a:rPr lang="cs-CZ" sz="1800" b="1" dirty="0"/>
              <a:t> </a:t>
            </a:r>
            <a:r>
              <a:rPr lang="cs-CZ" sz="1800" dirty="0"/>
              <a:t>číslo zapsané jeho posledním dvojčíslím (u jednociferných čísel doplníme před cifru nulu).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osmi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 osmi číslo zapsané jeho posledním trojčíslím (u méně než trojciferných čísel doplníme před cifry nuly). 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třemi (devíti)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třemi (devíti) jeho </a:t>
            </a:r>
            <a:r>
              <a:rPr lang="cs-CZ" sz="1800" dirty="0" err="1"/>
              <a:t>ciferný</a:t>
            </a:r>
            <a:r>
              <a:rPr lang="cs-CZ" sz="1800" dirty="0"/>
              <a:t> součet.</a:t>
            </a:r>
          </a:p>
          <a:p>
            <a:pPr algn="just"/>
            <a:r>
              <a:rPr lang="cs-CZ" sz="1800" dirty="0"/>
              <a:t>Dělíme-li přirozené číslo </a:t>
            </a:r>
            <a:r>
              <a:rPr lang="cs-CZ" sz="1800" i="1" dirty="0"/>
              <a:t>a</a:t>
            </a:r>
            <a:r>
              <a:rPr lang="cs-CZ" sz="1800" dirty="0"/>
              <a:t> </a:t>
            </a:r>
            <a:r>
              <a:rPr lang="cs-CZ" sz="1800" b="1" dirty="0"/>
              <a:t>jedenácti</a:t>
            </a:r>
            <a:r>
              <a:rPr lang="cs-CZ" sz="1800" dirty="0"/>
              <a:t>,</a:t>
            </a:r>
            <a:r>
              <a:rPr lang="cs-CZ" sz="1800" b="1" dirty="0"/>
              <a:t> </a:t>
            </a:r>
            <a:r>
              <a:rPr lang="cs-CZ" sz="1800" dirty="0"/>
              <a:t>dostaneme stejný zbytek, jako když dělíme</a:t>
            </a:r>
            <a:r>
              <a:rPr lang="cs-CZ" sz="1800" b="1" dirty="0"/>
              <a:t> </a:t>
            </a:r>
            <a:r>
              <a:rPr lang="cs-CZ" sz="1800" dirty="0"/>
              <a:t>jedenácti součet čísel zapsaných jednotlivými ciframi sudého řádu zmenšený o součet čísel zapsaných jednotlivými ciframi lichého řádu v zápisu čísla </a:t>
            </a:r>
            <a:r>
              <a:rPr lang="cs-CZ" sz="1800" i="1" dirty="0"/>
              <a:t>a</a:t>
            </a:r>
            <a:r>
              <a:rPr lang="cs-CZ" sz="1800" dirty="0"/>
              <a:t>. </a:t>
            </a:r>
          </a:p>
          <a:p>
            <a:endParaRPr lang="cs-CZ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9923A10-4D79-4916-B8ED-B033E515B3B5}"/>
              </a:ext>
            </a:extLst>
          </p:cNvPr>
          <p:cNvSpPr/>
          <p:nvPr/>
        </p:nvSpPr>
        <p:spPr bwMode="auto">
          <a:xfrm>
            <a:off x="178676" y="956442"/>
            <a:ext cx="11599324" cy="541282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43407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0E0BC5-57CC-4482-8A46-2126BEDA5F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Všechny věty na předchozím slidu lze dokázat pomocí věty následující.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Věta: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dirty="0"/>
                  <a:t>Je-li celé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 součtem dvou celých čísel, z nichž jedno je násobkem celého čísla </a:t>
                </a:r>
                <a:r>
                  <a:rPr lang="cs-CZ" sz="2400" i="1" dirty="0"/>
                  <a:t>b</a:t>
                </a:r>
                <a:r>
                  <a:rPr lang="cs-CZ" sz="2400" dirty="0"/>
                  <a:t>, pak druhé dává při dělení číslem </a:t>
                </a:r>
                <a:r>
                  <a:rPr lang="cs-CZ" sz="2400" i="1" dirty="0"/>
                  <a:t>b</a:t>
                </a:r>
                <a:r>
                  <a:rPr lang="cs-CZ" sz="2400" dirty="0"/>
                  <a:t> stejný zbytek jako číslo </a:t>
                </a:r>
                <a:r>
                  <a:rPr lang="cs-CZ" sz="2400" i="1" dirty="0"/>
                  <a:t>a</a:t>
                </a:r>
                <a:r>
                  <a:rPr lang="cs-CZ" sz="2400" dirty="0"/>
                  <a:t>.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>
                  <a:buNone/>
                </a:pPr>
                <a:r>
                  <a:rPr lang="cs-CZ" sz="1600" dirty="0"/>
                  <a:t>Důkaz:</a:t>
                </a:r>
              </a:p>
              <a:p>
                <a:pPr marL="72000" indent="0">
                  <a:buNone/>
                </a:pPr>
                <a:r>
                  <a:rPr lang="cs-CZ" sz="1600" dirty="0"/>
                  <a:t>Zapišme si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cs-CZ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sz="1600" dirty="0"/>
                  <a:t>, můžeme tedy zapsat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, kde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 je celé číslo. Původní rovnost tedy upravíme na </a:t>
                </a:r>
                <a14:m>
                  <m:oMath xmlns:m="http://schemas.openxmlformats.org/officeDocument/2006/math">
                    <m:r>
                      <a:rPr lang="cs-CZ" sz="16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sz="1600" dirty="0"/>
                  <a:t> a můžeme vyjádřit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1600" dirty="0"/>
                  <a:t>.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nějaký zbytek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, pro který musí platit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d>
                      <m:dPr>
                        <m:begChr m:val="|"/>
                        <m:endChr m:val="|"/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cs-CZ" sz="1600" dirty="0"/>
                  <a:t>. Můžeme zapsat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cs-CZ" sz="1600" dirty="0"/>
                  <a:t> . Nyní dosadíme do vyjádření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za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 a dostáváme rovnost </a:t>
                </a:r>
                <a:br>
                  <a:rPr lang="cs-CZ" sz="1600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ctrlP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sz="1600" dirty="0"/>
                  <a:t> </a:t>
                </a:r>
                <a:br>
                  <a:rPr lang="cs-CZ" sz="1600" dirty="0"/>
                </a:br>
                <a:r>
                  <a:rPr lang="cs-CZ" sz="1600" dirty="0"/>
                  <a:t>Je vidět, že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cs-CZ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600" dirty="0"/>
                  <a:t>dává po dělení číslem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sz="1600" dirty="0"/>
                  <a:t> stejný zbytek jako číslo </a:t>
                </a:r>
                <a14:m>
                  <m:oMath xmlns:m="http://schemas.openxmlformats.org/officeDocument/2006/math">
                    <m:r>
                      <a:rPr lang="cs-CZ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sz="1600" dirty="0"/>
                  <a:t>, věta je dokázána. 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2B995E2-1712-44C0-A891-502520ABCD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378000"/>
                <a:ext cx="10753200" cy="4139998"/>
              </a:xfrm>
              <a:blipFill>
                <a:blip r:embed="rId2"/>
                <a:stretch>
                  <a:fillRect l="-1077" t="-1031" r="-1361" b="-450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6E3FDFAE-95B5-46EE-B8CE-3C029DAFB572}"/>
              </a:ext>
            </a:extLst>
          </p:cNvPr>
          <p:cNvSpPr/>
          <p:nvPr/>
        </p:nvSpPr>
        <p:spPr bwMode="auto">
          <a:xfrm>
            <a:off x="414000" y="2175641"/>
            <a:ext cx="10879200" cy="1093076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6</a:t>
            </a:r>
          </a:p>
          <a:p>
            <a:pPr marL="72000" indent="0">
              <a:buNone/>
            </a:pPr>
            <a:r>
              <a:rPr lang="cs-CZ" sz="2000" dirty="0"/>
              <a:t>Rozhodněte, zda je číslo 4 356 dělitelné čísly 2; 3; 4; 5; 8; 9 a 11. Pokud není některým z čísel dělitelné, určete zbytek po dělení.</a:t>
            </a:r>
          </a:p>
          <a:p>
            <a:pPr marL="72000" indent="0">
              <a:buNone/>
            </a:pPr>
            <a:r>
              <a:rPr lang="cs-CZ" sz="2000" b="1" dirty="0"/>
              <a:t>Příklad 7</a:t>
            </a:r>
          </a:p>
          <a:p>
            <a:pPr marL="72000" indent="0">
              <a:buNone/>
            </a:pPr>
            <a:r>
              <a:rPr lang="cs-CZ" sz="2000" dirty="0"/>
              <a:t>V číslech 437*; 32* a 4*54 nahraďte symbol * takovou cifrou, aby vzniklé číslo bylo dělitelné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čtyřmi;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osmi;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devíti;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/>
              <a:t>jedenácti. </a:t>
            </a:r>
          </a:p>
          <a:p>
            <a:pPr marL="72000" indent="0">
              <a:buNone/>
            </a:pPr>
            <a:r>
              <a:rPr lang="cs-CZ" sz="2000" dirty="0"/>
              <a:t>Uveďte vždy všechna řešení.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35092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8</a:t>
            </a:r>
          </a:p>
          <a:p>
            <a:pPr marL="72000" indent="0">
              <a:buNone/>
            </a:pPr>
            <a:r>
              <a:rPr lang="cs-CZ" sz="2000" dirty="0"/>
              <a:t>O pěticiferném čísle 448** víme, že je dělitelné čísly 3 a 25. Doplňte cifry na místa hvězdiček.</a:t>
            </a:r>
            <a:endParaRPr lang="cs-CZ" sz="2000" b="1" dirty="0"/>
          </a:p>
          <a:p>
            <a:pPr marL="72000" indent="0">
              <a:buNone/>
            </a:pPr>
            <a:r>
              <a:rPr lang="cs-CZ" sz="2000" b="1" dirty="0"/>
              <a:t>Příklad 9</a:t>
            </a:r>
          </a:p>
          <a:p>
            <a:pPr marL="72000" indent="0">
              <a:buNone/>
            </a:pPr>
            <a:r>
              <a:rPr lang="cs-CZ" sz="2000" dirty="0"/>
              <a:t>Z čísla 74 851 562 vyškrtněte čtyři cifry tak, aby vzniklé číslo bylo dělitelné pěti a třemi. Najděte všechny možnosti. </a:t>
            </a:r>
          </a:p>
          <a:p>
            <a:pPr marL="72000" indent="0">
              <a:buNone/>
            </a:pPr>
            <a:r>
              <a:rPr lang="cs-CZ" sz="2000" b="1" dirty="0"/>
              <a:t>Příklad 10</a:t>
            </a:r>
          </a:p>
          <a:p>
            <a:pPr marL="72000" indent="0">
              <a:buNone/>
            </a:pPr>
            <a:r>
              <a:rPr lang="cs-CZ" sz="2000" dirty="0"/>
              <a:t>Doplňte rodné číslo 950324/**** tak, aby bylo platné. Stačí uvést jednu možnost.</a:t>
            </a:r>
          </a:p>
          <a:p>
            <a:pPr marL="72000" indent="0">
              <a:buNone/>
            </a:pPr>
            <a:r>
              <a:rPr lang="cs-CZ" sz="2000" b="1" dirty="0">
                <a:solidFill>
                  <a:srgbClr val="969696"/>
                </a:solidFill>
              </a:rPr>
              <a:t>Příklad 6</a:t>
            </a:r>
          </a:p>
          <a:p>
            <a:pPr marL="72000" indent="0">
              <a:buNone/>
            </a:pPr>
            <a:r>
              <a:rPr lang="cs-CZ" sz="2000" dirty="0">
                <a:solidFill>
                  <a:srgbClr val="969696"/>
                </a:solidFill>
              </a:rPr>
              <a:t>Dokažte s využitím rozvinutého zápisu čísla kritérium dělitelnosti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čtyřmi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devíti</a:t>
            </a:r>
          </a:p>
          <a:p>
            <a:pPr marL="529200" indent="-457200">
              <a:buFont typeface="+mj-lt"/>
              <a:buAutoNum type="alphaLcParenR"/>
            </a:pPr>
            <a:r>
              <a:rPr lang="cs-CZ" sz="2000" dirty="0">
                <a:solidFill>
                  <a:srgbClr val="969696"/>
                </a:solidFill>
              </a:rPr>
              <a:t>jedenácti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5886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144F7F-4BB9-45A5-8E86-A9784427EE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F94E3A6-091A-4588-90AB-A47B861B4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AE650E-4BB9-48FE-976C-24FF095D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6</a:t>
            </a:r>
            <a:r>
              <a:rPr lang="cs-CZ" sz="2400" dirty="0"/>
              <a:t>: není dělitelné pěti (</a:t>
            </a:r>
            <a:r>
              <a:rPr lang="cs-CZ" sz="2400" dirty="0" err="1"/>
              <a:t>zb</a:t>
            </a:r>
            <a:r>
              <a:rPr lang="cs-CZ" sz="2400" dirty="0"/>
              <a:t>. 1) a osmi (</a:t>
            </a:r>
            <a:r>
              <a:rPr lang="cs-CZ" sz="2400" dirty="0" err="1"/>
              <a:t>zb</a:t>
            </a:r>
            <a:r>
              <a:rPr lang="cs-CZ" sz="2400" dirty="0"/>
              <a:t>. 4)  </a:t>
            </a:r>
          </a:p>
          <a:p>
            <a:pPr marL="72000" indent="0">
              <a:buNone/>
            </a:pPr>
            <a:r>
              <a:rPr lang="cs-CZ" sz="2400" b="1" dirty="0"/>
              <a:t>Příklad 7</a:t>
            </a:r>
            <a:r>
              <a:rPr lang="cs-CZ" sz="2400" dirty="0"/>
              <a:t>:</a:t>
            </a:r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r>
              <a:rPr lang="cs-CZ" sz="2400" b="1" dirty="0"/>
              <a:t>Příklad 8</a:t>
            </a:r>
            <a:r>
              <a:rPr lang="cs-CZ" sz="2400" dirty="0"/>
              <a:t>: 50</a:t>
            </a:r>
          </a:p>
          <a:p>
            <a:pPr marL="72000" indent="0">
              <a:buNone/>
            </a:pPr>
            <a:r>
              <a:rPr lang="cs-CZ" sz="2400" b="1" dirty="0"/>
              <a:t>Příklad 9</a:t>
            </a:r>
            <a:r>
              <a:rPr lang="cs-CZ" sz="2400" dirty="0"/>
              <a:t>: pro dělitelnost pěti musíme škrtnout poslední dvě cifry, zbylé cifry škrtáme tak, abychom získali </a:t>
            </a:r>
            <a:r>
              <a:rPr lang="cs-CZ" sz="2400" dirty="0" err="1"/>
              <a:t>ciferný</a:t>
            </a:r>
            <a:r>
              <a:rPr lang="cs-CZ" sz="2400" dirty="0"/>
              <a:t> součet dělitelný třemi: 7485, 7515, 4815, 4515, 7815, 7455</a:t>
            </a:r>
          </a:p>
          <a:p>
            <a:pPr marL="72000" indent="0">
              <a:buNone/>
            </a:pPr>
            <a:r>
              <a:rPr lang="cs-CZ" sz="2400" b="1" dirty="0"/>
              <a:t>Příklad 10</a:t>
            </a:r>
            <a:r>
              <a:rPr lang="cs-CZ" sz="2400" dirty="0"/>
              <a:t>: například 1000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C5304CFB-C5B6-4B71-B915-660C06170737}"/>
              </a:ext>
            </a:extLst>
          </p:cNvPr>
          <p:cNvGraphicFramePr>
            <a:graphicFrameLocks noGrp="1"/>
          </p:cNvGraphicFramePr>
          <p:nvPr/>
        </p:nvGraphicFramePr>
        <p:xfrm>
          <a:off x="2432050" y="2192866"/>
          <a:ext cx="5997575" cy="13411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199515">
                  <a:extLst>
                    <a:ext uri="{9D8B030D-6E8A-4147-A177-3AD203B41FA5}">
                      <a16:colId xmlns:a16="http://schemas.microsoft.com/office/drawing/2014/main" val="364946814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694538378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951597452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1454914067"/>
                    </a:ext>
                  </a:extLst>
                </a:gridCol>
                <a:gridCol w="1199515">
                  <a:extLst>
                    <a:ext uri="{9D8B030D-6E8A-4147-A177-3AD203B41FA5}">
                      <a16:colId xmlns:a16="http://schemas.microsoft.com/office/drawing/2014/main" val="2044871455"/>
                    </a:ext>
                  </a:extLst>
                </a:gridCol>
              </a:tblGrid>
              <a:tr h="249502">
                <a:tc>
                  <a:txBody>
                    <a:bodyPr/>
                    <a:lstStyle/>
                    <a:p>
                      <a:pPr algn="ctr"/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6204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437*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2, 6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241665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32*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0, 4, 8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0, 8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822666"/>
                  </a:ext>
                </a:extLst>
              </a:tr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4*54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7479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43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86C4B00-34A5-4B92-BBCE-31B4FD8D9B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80509C-07DB-4519-A092-EF7264FF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dirty="0"/>
                  <a:t>Definice 1:</a:t>
                </a:r>
              </a:p>
              <a:p>
                <a:pPr marL="72000" indent="0">
                  <a:buNone/>
                </a:pPr>
                <a:endParaRPr lang="cs-CZ" sz="2400" dirty="0"/>
              </a:p>
              <a:p>
                <a:pPr marL="72000" indent="0" algn="just">
                  <a:buNone/>
                </a:pPr>
                <a:r>
                  <a:rPr lang="cs-CZ" sz="2400" dirty="0"/>
                  <a:t>Říkáme, že celé číslo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dělí </a:t>
                </a:r>
                <a:r>
                  <a:rPr lang="cs-CZ" sz="2400" dirty="0"/>
                  <a:t>celé číslo </a:t>
                </a:r>
                <a:r>
                  <a:rPr lang="cs-CZ" sz="2400" b="1" i="1" dirty="0"/>
                  <a:t>a </a:t>
                </a:r>
                <a:r>
                  <a:rPr lang="cs-CZ" sz="2400" dirty="0"/>
                  <a:t>(nebo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je dělitelem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dělitelné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</a:t>
                </a:r>
                <a:r>
                  <a:rPr lang="cs-CZ" sz="2400" dirty="0"/>
                  <a:t>nebo </a:t>
                </a:r>
                <a:r>
                  <a:rPr lang="cs-CZ" sz="2400" b="1" i="1" dirty="0"/>
                  <a:t>a</a:t>
                </a:r>
                <a:r>
                  <a:rPr lang="cs-CZ" sz="2400" b="1" dirty="0"/>
                  <a:t> je násobkem </a:t>
                </a:r>
                <a:r>
                  <a:rPr lang="cs-CZ" sz="2400" b="1" i="1" dirty="0"/>
                  <a:t>b</a:t>
                </a:r>
                <a:r>
                  <a:rPr lang="cs-CZ" sz="2400" dirty="0"/>
                  <a:t>), právě když existuje celé číslo </a:t>
                </a:r>
                <a:r>
                  <a:rPr lang="cs-CZ" sz="2400" i="1" dirty="0"/>
                  <a:t>x</a:t>
                </a:r>
                <a:r>
                  <a:rPr lang="cs-CZ" sz="2400" dirty="0"/>
                  <a:t>, pro které 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b="1" i="1" dirty="0"/>
                  <a:t> </a:t>
                </a:r>
                <a:r>
                  <a:rPr lang="cs-CZ" sz="2400" dirty="0"/>
                  <a:t>.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Symbolicky</a:t>
                </a:r>
                <a:r>
                  <a:rPr lang="cs-CZ" sz="2400" dirty="0"/>
                  <a:t>:</a:t>
                </a:r>
                <a:r>
                  <a:rPr lang="cs-CZ" sz="2400" b="1" i="1" dirty="0"/>
                  <a:t>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 ⟺(∃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𝒁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)(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i="1" dirty="0"/>
                  <a:t>)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E4711D31-7F9A-4D7E-95FA-C6EC8DCA39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999" y="1692002"/>
                <a:ext cx="9539737" cy="4139998"/>
              </a:xfrm>
              <a:blipFill>
                <a:blip r:embed="rId2"/>
                <a:stretch>
                  <a:fillRect l="-1150" t="-1178" r="-19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719C1927-8362-4223-9C87-0A99F990BFFC}"/>
              </a:ext>
            </a:extLst>
          </p:cNvPr>
          <p:cNvSpPr/>
          <p:nvPr/>
        </p:nvSpPr>
        <p:spPr bwMode="auto">
          <a:xfrm>
            <a:off x="542925" y="2438400"/>
            <a:ext cx="9982200" cy="22383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22475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Prvočísla a čísla složená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/>
              <a:t>Rozdělíme přirozená čísla na dvě velké podmnožiny a jednu jednoprvkovou:</a:t>
            </a:r>
          </a:p>
          <a:p>
            <a:pPr marL="503555" lvl="1" indent="-179705"/>
            <a:r>
              <a:rPr lang="cs-CZ">
                <a:cs typeface="Arial"/>
              </a:rPr>
              <a:t>číslo 1 bude patřit do zvláštní podmnožiny</a:t>
            </a:r>
          </a:p>
          <a:p>
            <a:pPr marL="503555" lvl="1" indent="-179705"/>
            <a:r>
              <a:rPr lang="cs-CZ">
                <a:cs typeface="Arial"/>
              </a:rPr>
              <a:t>prvočísla (čísla, která mají právě dva různé dělitele) tvoří jednu velkou podmnožinu</a:t>
            </a:r>
          </a:p>
          <a:p>
            <a:pPr marL="503555" lvl="1" indent="-179705"/>
            <a:r>
              <a:rPr lang="cs-CZ">
                <a:cs typeface="Arial"/>
              </a:rPr>
              <a:t>čísla složená (čísla s alespoň třemi různými děliteli) tvoří druhou velkou podmnožinu</a:t>
            </a:r>
          </a:p>
          <a:p>
            <a:pPr marL="503555" lvl="1" indent="-179705"/>
            <a:endParaRPr lang="cs-CZ">
              <a:cs typeface="Arial"/>
            </a:endParaRPr>
          </a:p>
          <a:p>
            <a:pPr marL="503555" lvl="1" indent="-179705"/>
            <a:r>
              <a:rPr lang="cs-CZ">
                <a:cs typeface="Arial"/>
              </a:rPr>
              <a:t>Podmnožina prvočísel a podmnožina čísel složených mají prázdný průnik</a:t>
            </a:r>
          </a:p>
          <a:p>
            <a:pPr marL="323850" lvl="1" indent="0">
              <a:buNone/>
            </a:pPr>
            <a:r>
              <a:rPr lang="cs-CZ">
                <a:cs typeface="Arial"/>
              </a:rPr>
              <a:t>(tj. číslo je buď prvočíslo, nebo číslo složené).</a:t>
            </a: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23240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Definice: prvočíslo, číslo složené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Definice 2. 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&gt;1 nazýváme </a:t>
            </a:r>
            <a:r>
              <a:rPr lang="cs-CZ" b="1">
                <a:ea typeface="+mn-lt"/>
                <a:cs typeface="+mn-lt"/>
              </a:rPr>
              <a:t>prvočíslem</a:t>
            </a:r>
            <a:r>
              <a:rPr lang="cs-CZ">
                <a:ea typeface="+mn-lt"/>
                <a:cs typeface="+mn-lt"/>
              </a:rPr>
              <a:t>, právě když má právě dva různé přirozené dělitele (tj. čísla 1 a p).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&gt;1, které není prvočíslem (tj. má více než dva  přirozené dělitele), nazýváme </a:t>
            </a:r>
            <a:r>
              <a:rPr lang="cs-CZ" b="1">
                <a:ea typeface="+mn-lt"/>
                <a:cs typeface="+mn-lt"/>
              </a:rPr>
              <a:t>složeným číslem</a:t>
            </a:r>
            <a:r>
              <a:rPr lang="cs-CZ">
                <a:ea typeface="+mn-lt"/>
                <a:cs typeface="+mn-lt"/>
              </a:rPr>
              <a:t>.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86D84838-3FA8-4F2F-AE6D-27B768C0BEF8}"/>
              </a:ext>
            </a:extLst>
          </p:cNvPr>
          <p:cNvSpPr/>
          <p:nvPr/>
        </p:nvSpPr>
        <p:spPr bwMode="auto">
          <a:xfrm>
            <a:off x="540000" y="1359001"/>
            <a:ext cx="10806000" cy="413999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2925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Příklady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r>
              <a:rPr lang="cs-CZ">
                <a:ea typeface="+mn-lt"/>
                <a:cs typeface="+mn-lt"/>
              </a:rPr>
              <a:t>Číslo  13  je prvočíslo, protože má právě dva přirozené dělitele, čísla  1 a 13. Jsou to samozřejmí </a:t>
            </a:r>
            <a:r>
              <a:rPr lang="cs-CZ" err="1">
                <a:ea typeface="+mn-lt"/>
                <a:cs typeface="+mn-lt"/>
              </a:rPr>
              <a:t>dělitelé</a:t>
            </a:r>
            <a:r>
              <a:rPr lang="cs-CZ">
                <a:ea typeface="+mn-lt"/>
                <a:cs typeface="+mn-lt"/>
              </a:rPr>
              <a:t> čísla 13.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Číslo  12  je složené číslo, protože má více než dva přirozené dělitele: 1, 2, 3, 4, 6, 12. </a:t>
            </a:r>
          </a:p>
          <a:p>
            <a:pPr marL="251460" indent="-179705"/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 Číslo 1 podle definice není prvočíslo ani číslo složené.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255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Věta o existenci prvočíselného dělitele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>
                <a:ea typeface="+mn-lt"/>
                <a:cs typeface="+mn-lt"/>
              </a:rPr>
              <a:t>Věta 2: </a:t>
            </a:r>
            <a:r>
              <a:rPr lang="cs-CZ">
                <a:ea typeface="+mn-lt"/>
                <a:cs typeface="+mn-lt"/>
              </a:rPr>
              <a:t>Každé přirozené číslo  </a:t>
            </a:r>
            <a:r>
              <a:rPr lang="cs-CZ" i="1">
                <a:ea typeface="+mn-lt"/>
                <a:cs typeface="+mn-lt"/>
              </a:rPr>
              <a:t>n </a:t>
            </a:r>
            <a:r>
              <a:rPr lang="cs-CZ">
                <a:ea typeface="+mn-lt"/>
                <a:cs typeface="+mn-lt"/>
              </a:rPr>
              <a:t>&gt; 1  má aspoň jednoho prvočíselného dělitele.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i="1">
                <a:ea typeface="+mn-lt"/>
                <a:cs typeface="+mn-lt"/>
              </a:rPr>
              <a:t>Důkaz</a:t>
            </a:r>
            <a:r>
              <a:rPr lang="cs-CZ" sz="2400" i="1">
                <a:ea typeface="+mn-lt"/>
                <a:cs typeface="+mn-lt"/>
              </a:rPr>
              <a:t>: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n </a:t>
            </a:r>
            <a:r>
              <a:rPr lang="cs-CZ" sz="2400">
                <a:ea typeface="+mn-lt"/>
                <a:cs typeface="+mn-lt"/>
              </a:rPr>
              <a:t>&gt; 1   má alespoň jednoho dělitele, který je větší než 1. Z jeho dělitelů je jeden nejmenší, označme ho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Tento nejmenší přirozený dělitel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&gt; 1   musí být prvočíslem. </a:t>
            </a:r>
          </a:p>
          <a:p>
            <a:pPr marL="71755" indent="0">
              <a:buNone/>
            </a:pPr>
            <a:r>
              <a:rPr lang="cs-CZ" sz="2400">
                <a:ea typeface="+mn-lt"/>
                <a:cs typeface="+mn-lt"/>
              </a:rPr>
              <a:t>Kdyby totiž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  bylo složené číslo, tj.  </a:t>
            </a:r>
            <a:r>
              <a:rPr lang="cs-CZ" sz="2400" i="1">
                <a:ea typeface="+mn-lt"/>
                <a:cs typeface="+mn-lt"/>
              </a:rPr>
              <a:t>p = a.b</a:t>
            </a:r>
            <a:r>
              <a:rPr lang="cs-CZ" sz="2400">
                <a:ea typeface="+mn-lt"/>
                <a:cs typeface="+mn-lt"/>
              </a:rPr>
              <a:t>, kde  1 &lt;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p ,  1 &lt; </a:t>
            </a:r>
            <a:r>
              <a:rPr lang="cs-CZ" sz="2400" i="1">
                <a:ea typeface="+mn-lt"/>
                <a:cs typeface="+mn-lt"/>
              </a:rPr>
              <a:t>b </a:t>
            </a:r>
            <a:r>
              <a:rPr lang="cs-CZ" sz="2400">
                <a:ea typeface="+mn-lt"/>
                <a:cs typeface="+mn-lt"/>
              </a:rPr>
              <a:t>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,  pak by ze vztahů  </a:t>
            </a:r>
            <a:r>
              <a:rPr lang="cs-CZ" sz="2400" i="1">
                <a:ea typeface="+mn-lt"/>
                <a:cs typeface="+mn-lt"/>
              </a:rPr>
              <a:t>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a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en-US" sz="2400">
                <a:ea typeface="+mn-lt"/>
                <a:cs typeface="+mn-lt"/>
              </a:rPr>
              <a:t>|</a:t>
            </a:r>
            <a:r>
              <a:rPr lang="cs-CZ" sz="2400" i="1">
                <a:ea typeface="+mn-lt"/>
                <a:cs typeface="+mn-lt"/>
              </a:rPr>
              <a:t>n  </a:t>
            </a:r>
            <a:r>
              <a:rPr lang="cs-CZ" sz="2400">
                <a:ea typeface="+mn-lt"/>
                <a:cs typeface="+mn-lt"/>
              </a:rPr>
              <a:t>plynulo</a:t>
            </a:r>
            <a:r>
              <a:rPr lang="cs-CZ" sz="2400" i="1">
                <a:ea typeface="+mn-lt"/>
                <a:cs typeface="+mn-lt"/>
              </a:rPr>
              <a:t>  a</a:t>
            </a:r>
            <a:r>
              <a:rPr lang="en-US" sz="2400">
                <a:ea typeface="+mn-lt"/>
                <a:cs typeface="+mn-lt"/>
              </a:rPr>
              <a:t>| </a:t>
            </a:r>
            <a:r>
              <a:rPr lang="cs-CZ" sz="2400" i="1">
                <a:ea typeface="+mn-lt"/>
                <a:cs typeface="+mn-lt"/>
              </a:rPr>
              <a:t>n,</a:t>
            </a:r>
            <a:r>
              <a:rPr lang="cs-CZ" sz="2400">
                <a:ea typeface="+mn-lt"/>
                <a:cs typeface="+mn-lt"/>
              </a:rPr>
              <a:t>  což by znamenalo, že existuje dělitel  </a:t>
            </a:r>
          </a:p>
          <a:p>
            <a:pPr marL="71755" indent="0">
              <a:buNone/>
            </a:pPr>
            <a:r>
              <a:rPr lang="cs-CZ" sz="2400" i="1">
                <a:ea typeface="+mn-lt"/>
                <a:cs typeface="+mn-lt"/>
              </a:rPr>
              <a:t>a</a:t>
            </a:r>
            <a:r>
              <a:rPr lang="cs-CZ" sz="2400">
                <a:ea typeface="+mn-lt"/>
                <a:cs typeface="+mn-lt"/>
              </a:rPr>
              <a:t> &lt;  </a:t>
            </a:r>
            <a:r>
              <a:rPr lang="cs-CZ" sz="2400" i="1">
                <a:ea typeface="+mn-lt"/>
                <a:cs typeface="+mn-lt"/>
              </a:rPr>
              <a:t>p</a:t>
            </a:r>
            <a:r>
              <a:rPr lang="cs-CZ" sz="2400">
                <a:ea typeface="+mn-lt"/>
                <a:cs typeface="+mn-lt"/>
              </a:rPr>
              <a:t> čísla  </a:t>
            </a:r>
            <a:r>
              <a:rPr lang="cs-CZ" sz="2400" i="1">
                <a:ea typeface="+mn-lt"/>
                <a:cs typeface="+mn-lt"/>
              </a:rPr>
              <a:t>n, </a:t>
            </a:r>
            <a:r>
              <a:rPr lang="cs-CZ" sz="2400">
                <a:ea typeface="+mn-lt"/>
                <a:cs typeface="+mn-lt"/>
              </a:rPr>
              <a:t>což by bylo</a:t>
            </a:r>
            <a:r>
              <a:rPr lang="cs-CZ" sz="2400" i="1">
                <a:ea typeface="+mn-lt"/>
                <a:cs typeface="+mn-lt"/>
              </a:rPr>
              <a:t>  </a:t>
            </a:r>
            <a:r>
              <a:rPr lang="cs-CZ" sz="2400">
                <a:ea typeface="+mn-lt"/>
                <a:cs typeface="+mn-lt"/>
              </a:rPr>
              <a:t>v rozporu s naším předpokladem, že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nejmenší z přirozených dělitelů čísla </a:t>
            </a:r>
            <a:r>
              <a:rPr lang="cs-CZ" sz="2400" i="1">
                <a:ea typeface="+mn-lt"/>
                <a:cs typeface="+mn-lt"/>
              </a:rPr>
              <a:t>n.  </a:t>
            </a:r>
            <a:r>
              <a:rPr lang="cs-CZ" sz="2400">
                <a:ea typeface="+mn-lt"/>
                <a:cs typeface="+mn-lt"/>
              </a:rPr>
              <a:t>Číslo  </a:t>
            </a:r>
            <a:r>
              <a:rPr lang="cs-CZ" sz="2400" i="1">
                <a:ea typeface="+mn-lt"/>
                <a:cs typeface="+mn-lt"/>
              </a:rPr>
              <a:t>p </a:t>
            </a:r>
            <a:r>
              <a:rPr lang="cs-CZ" sz="2400">
                <a:ea typeface="+mn-lt"/>
                <a:cs typeface="+mn-lt"/>
              </a:rPr>
              <a:t>je tedy prvočíslo.</a:t>
            </a:r>
            <a:endParaRPr lang="cs-CZ" sz="240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6DCC2B04-50B7-401F-B06D-5DD2ED0314D7}"/>
              </a:ext>
            </a:extLst>
          </p:cNvPr>
          <p:cNvSpPr/>
          <p:nvPr/>
        </p:nvSpPr>
        <p:spPr bwMode="auto">
          <a:xfrm>
            <a:off x="666000" y="1579246"/>
            <a:ext cx="9371852" cy="116112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1253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>
                <a:cs typeface="Arial"/>
              </a:rPr>
              <a:t>Jak rozhodneme, zda je dané číslo prvočíslo nebo číslo složené?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Máme-li rozhodnout o tom, zda dané číslo </a:t>
            </a:r>
            <a:r>
              <a:rPr lang="cs-CZ" i="1">
                <a:ea typeface="+mn-lt"/>
                <a:cs typeface="+mn-lt"/>
              </a:rPr>
              <a:t>a &gt; </a:t>
            </a:r>
            <a:r>
              <a:rPr lang="cs-CZ">
                <a:ea typeface="+mn-lt"/>
                <a:cs typeface="+mn-lt"/>
              </a:rPr>
              <a:t>1  je prvočíslem nebo složeným číslem, můžeme postupovat tak, že zjišťujeme, zda je dané číslo dělitelné prvočísly menšími než toto číslo. 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Platí totiž </a:t>
            </a:r>
            <a:r>
              <a:rPr lang="cs-CZ" b="1">
                <a:ea typeface="+mn-lt"/>
                <a:cs typeface="+mn-lt"/>
              </a:rPr>
              <a:t>věta</a:t>
            </a:r>
            <a:r>
              <a:rPr lang="cs-CZ">
                <a:ea typeface="+mn-lt"/>
                <a:cs typeface="+mn-lt"/>
              </a:rPr>
              <a:t>:  </a:t>
            </a:r>
            <a:r>
              <a:rPr lang="cs-CZ" i="1">
                <a:ea typeface="+mn-lt"/>
                <a:cs typeface="+mn-lt"/>
              </a:rPr>
              <a:t>Existuje-li prvočíslo menší než číslo a, které dělí číslo a, pak  a je složené číslo. </a:t>
            </a:r>
          </a:p>
          <a:p>
            <a:pPr marL="71755" indent="0">
              <a:buNone/>
            </a:pPr>
            <a:r>
              <a:rPr lang="cs-CZ">
                <a:ea typeface="+mn-lt"/>
                <a:cs typeface="+mn-lt"/>
              </a:rPr>
              <a:t>Uvedený postup je však  značně zdlouhavý. Proto budeme využívat následující věty: </a:t>
            </a:r>
          </a:p>
          <a:p>
            <a:pPr marL="71755" indent="0">
              <a:buNone/>
            </a:pP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3</a:t>
            </a:r>
            <a:r>
              <a:rPr lang="cs-CZ">
                <a:ea typeface="+mn-lt"/>
                <a:cs typeface="+mn-lt"/>
              </a:rPr>
              <a:t>. Jestliže přirozené číslo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není dělitelné žádným prvočíslem menším nebo rovným  odmocnině z a, pak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 je prvočíslo. </a:t>
            </a:r>
            <a:endParaRPr lang="cs-CZ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618D36E-DB5A-4BA6-83DF-F65474B6A448}"/>
              </a:ext>
            </a:extLst>
          </p:cNvPr>
          <p:cNvSpPr/>
          <p:nvPr/>
        </p:nvSpPr>
        <p:spPr bwMode="auto">
          <a:xfrm>
            <a:off x="540000" y="5260169"/>
            <a:ext cx="11444484" cy="1488558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8842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Důkaz věty 3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Provedeme nepřímý důkaz, tj. přímý důkaz věty obměněné)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>
                <a:ea typeface="+mn-lt"/>
                <a:cs typeface="+mn-lt"/>
              </a:rPr>
              <a:t>Věta obměněná k větě 3</a:t>
            </a:r>
            <a:r>
              <a:rPr lang="cs-CZ">
                <a:ea typeface="+mn-lt"/>
                <a:cs typeface="+mn-lt"/>
              </a:rPr>
              <a:t>: Není-li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 prvočíslo, pak je dělitelné aspoň jedním prvočíslem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>
                <a:ea typeface="+mn-lt"/>
                <a:cs typeface="+mn-lt"/>
              </a:rPr>
              <a:t> menším než odmocnina z </a:t>
            </a:r>
            <a:r>
              <a:rPr lang="cs-CZ" i="1">
                <a:ea typeface="+mn-lt"/>
                <a:cs typeface="+mn-lt"/>
              </a:rPr>
              <a:t>a.</a:t>
            </a:r>
            <a:r>
              <a:rPr lang="cs-CZ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>
                <a:ea typeface="+mn-lt"/>
                <a:cs typeface="+mn-lt"/>
              </a:rPr>
              <a:t>Tedy předpokládejme, že číslo</a:t>
            </a:r>
            <a:r>
              <a:rPr lang="cs-CZ" i="1">
                <a:ea typeface="+mn-lt"/>
                <a:cs typeface="+mn-lt"/>
              </a:rPr>
              <a:t> a</a:t>
            </a:r>
            <a:r>
              <a:rPr lang="cs-CZ">
                <a:ea typeface="+mn-lt"/>
                <a:cs typeface="+mn-lt"/>
              </a:rPr>
              <a:t> není prvočíslo, pak podle věty 2. existuje prvočíslo 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, které je nejmenším dělitelem čísla </a:t>
            </a:r>
            <a:r>
              <a:rPr lang="cs-CZ" i="1">
                <a:ea typeface="+mn-lt"/>
                <a:cs typeface="+mn-lt"/>
              </a:rPr>
              <a:t>a</a:t>
            </a:r>
            <a:r>
              <a:rPr lang="cs-CZ">
                <a:ea typeface="+mn-lt"/>
                <a:cs typeface="+mn-lt"/>
              </a:rPr>
              <a:t>. Můžeme psát:  </a:t>
            </a:r>
            <a:r>
              <a:rPr lang="cs-CZ" i="1">
                <a:ea typeface="+mn-lt"/>
                <a:cs typeface="+mn-lt"/>
              </a:rPr>
              <a:t>a </a:t>
            </a:r>
            <a:r>
              <a:rPr lang="cs-CZ">
                <a:ea typeface="+mn-lt"/>
                <a:cs typeface="+mn-lt"/>
              </a:rPr>
              <a:t>=</a:t>
            </a:r>
            <a:r>
              <a:rPr lang="cs-CZ" i="1">
                <a:ea typeface="+mn-lt"/>
                <a:cs typeface="+mn-lt"/>
              </a:rPr>
              <a:t> q . p   </a:t>
            </a:r>
            <a:r>
              <a:rPr lang="cs-CZ">
                <a:ea typeface="+mn-lt"/>
                <a:cs typeface="+mn-lt"/>
              </a:rPr>
              <a:t>a současně  </a:t>
            </a:r>
            <a:r>
              <a:rPr lang="cs-CZ" i="1">
                <a:ea typeface="+mn-lt"/>
                <a:cs typeface="+mn-lt"/>
              </a:rPr>
              <a:t>p </a:t>
            </a:r>
            <a:r>
              <a:rPr lang="cs-CZ">
                <a:ea typeface="+mn-lt"/>
                <a:cs typeface="+mn-lt"/>
              </a:rPr>
              <a:t>&lt;</a:t>
            </a:r>
            <a:r>
              <a:rPr lang="cs-CZ" i="1">
                <a:ea typeface="+mn-lt"/>
                <a:cs typeface="+mn-lt"/>
              </a:rPr>
              <a:t> a; </a:t>
            </a:r>
            <a:r>
              <a:rPr lang="cs-CZ">
                <a:ea typeface="+mn-lt"/>
                <a:cs typeface="+mn-lt"/>
              </a:rPr>
              <a:t>současně platí také: </a:t>
            </a:r>
            <a:r>
              <a:rPr lang="cs-CZ" i="1">
                <a:ea typeface="+mn-lt"/>
                <a:cs typeface="+mn-lt"/>
              </a:rPr>
              <a:t> p je </a:t>
            </a:r>
            <a:r>
              <a:rPr lang="cs-CZ">
                <a:ea typeface="+mn-lt"/>
                <a:cs typeface="+mn-lt"/>
              </a:rPr>
              <a:t>menší nebo rovno </a:t>
            </a:r>
            <a:r>
              <a:rPr lang="cs-CZ" i="1">
                <a:ea typeface="+mn-lt"/>
                <a:cs typeface="+mn-lt"/>
              </a:rPr>
              <a:t>q .</a:t>
            </a:r>
            <a:r>
              <a:rPr lang="cs-CZ">
                <a:ea typeface="+mn-lt"/>
                <a:cs typeface="+mn-lt"/>
              </a:rPr>
              <a:t>  Je tedy </a:t>
            </a:r>
            <a:r>
              <a:rPr lang="cs-CZ" i="1">
                <a:ea typeface="+mn-lt"/>
                <a:cs typeface="+mn-lt"/>
              </a:rPr>
              <a:t>a </a:t>
            </a:r>
            <a:r>
              <a:rPr lang="cs-CZ">
                <a:ea typeface="+mn-lt"/>
                <a:cs typeface="+mn-lt"/>
              </a:rPr>
              <a:t>větší nebo rovno</a:t>
            </a:r>
            <a:r>
              <a:rPr lang="cs-CZ" i="1">
                <a:ea typeface="+mn-lt"/>
                <a:cs typeface="+mn-lt"/>
              </a:rPr>
              <a:t> p</a:t>
            </a:r>
            <a:r>
              <a:rPr lang="cs-CZ" i="1" baseline="30000">
                <a:ea typeface="+mn-lt"/>
                <a:cs typeface="+mn-lt"/>
              </a:rPr>
              <a:t>2</a:t>
            </a:r>
            <a:r>
              <a:rPr lang="cs-CZ" i="1">
                <a:ea typeface="+mn-lt"/>
                <a:cs typeface="+mn-lt"/>
              </a:rPr>
              <a:t>   </a:t>
            </a:r>
            <a:r>
              <a:rPr lang="cs-CZ">
                <a:ea typeface="+mn-lt"/>
                <a:cs typeface="+mn-lt"/>
              </a:rPr>
              <a:t>a odtud plyne, že  </a:t>
            </a:r>
            <a:r>
              <a:rPr lang="cs-CZ" i="1">
                <a:ea typeface="+mn-lt"/>
                <a:cs typeface="+mn-lt"/>
              </a:rPr>
              <a:t>p</a:t>
            </a:r>
            <a:r>
              <a:rPr lang="cs-CZ">
                <a:ea typeface="+mn-lt"/>
                <a:cs typeface="+mn-lt"/>
              </a:rPr>
              <a:t> musí být menší nebo rovno odmocnině z</a:t>
            </a:r>
            <a:r>
              <a:rPr lang="cs-CZ" i="1">
                <a:ea typeface="+mn-lt"/>
                <a:cs typeface="+mn-lt"/>
              </a:rPr>
              <a:t> a.</a:t>
            </a:r>
            <a:r>
              <a:rPr lang="cs-CZ">
                <a:ea typeface="+mn-lt"/>
                <a:cs typeface="+mn-lt"/>
              </a:rPr>
              <a:t>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885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Arial"/>
              </a:rPr>
              <a:t>Jak zjistit, zda dané číslo je prvočíslo</a:t>
            </a:r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>
                <a:cs typeface="Arial"/>
              </a:rPr>
              <a:t>Příklad: </a:t>
            </a:r>
            <a:r>
              <a:rPr lang="cs-CZ" i="1">
                <a:cs typeface="Arial"/>
              </a:rPr>
              <a:t>Zjistěte, zda 173 je prvočíslo nebo složené číslo. </a:t>
            </a:r>
            <a:endParaRPr lang="cs-CZ">
              <a:ea typeface="+mn-lt"/>
              <a:cs typeface="+mn-lt"/>
            </a:endParaRPr>
          </a:p>
          <a:p>
            <a:pPr marL="71755" indent="0">
              <a:buNone/>
            </a:pPr>
            <a:endParaRPr lang="cs-CZ" i="1">
              <a:cs typeface="Arial"/>
            </a:endParaRPr>
          </a:p>
          <a:p>
            <a:pPr marL="71755" indent="0">
              <a:buNone/>
            </a:pPr>
            <a:r>
              <a:rPr lang="cs-CZ" i="1">
                <a:cs typeface="Arial"/>
              </a:rPr>
              <a:t>Řešení:  Odmocnina ze 173 je menší než </a:t>
            </a:r>
            <a:r>
              <a:rPr lang="cs-CZ">
                <a:cs typeface="Arial"/>
              </a:rPr>
              <a:t>14 (druhá mocnina 14 je 196), proto budeme zjišťovat, zda číslo 173 je dělitelné některým z prvočísel 2, 3, 5, 7, 11, 13. </a:t>
            </a:r>
          </a:p>
          <a:p>
            <a:pPr marL="71755" indent="0">
              <a:buNone/>
            </a:pPr>
            <a:r>
              <a:rPr lang="cs-CZ">
                <a:cs typeface="Arial"/>
              </a:rPr>
              <a:t>Číslo 173 není dělitelné žádným z těchto prvočísel, proto je prvočíslem. 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9144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BE95CF-2C40-4AC8-B377-805C07358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1F0EB6-AB4B-4A3F-9F16-C8FD96497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Prvočíselný rozklad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b="1">
                    <a:cs typeface="Arial"/>
                  </a:rPr>
                  <a:t>Věta 4</a:t>
                </a:r>
                <a:r>
                  <a:rPr lang="cs-CZ" sz="2400">
                    <a:cs typeface="Arial"/>
                  </a:rPr>
                  <a:t>: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Každé složené číslo </a:t>
                </a:r>
                <a:r>
                  <a:rPr lang="cs-CZ" sz="2400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lze vyjádřit právě jedním způsobem ve tvaru součinu konečného počtu prvočísel 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𝑎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cs typeface="Arial"/>
                        </a:rPr>
                        <m:t>=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cs typeface="Arial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cs typeface="Arial"/>
                                </a:rPr>
                                <m:t>1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2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2</m:t>
                              </m:r>
                            </m:sub>
                          </m:sSub>
                        </m:sup>
                      </m:sSubSup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3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3</m:t>
                              </m:r>
                            </m:sub>
                          </m:sSub>
                        </m:sup>
                      </m:sSubSup>
                      <m:r>
                        <a:rPr lang="cs-CZ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∙</m:t>
                      </m:r>
                      <m:r>
                        <a:rPr lang="cs-CZ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…∙</m:t>
                      </m:r>
                      <m:sSubSup>
                        <m:sSubSupPr>
                          <m:ctrlP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sSubSupPr>
                        <m:e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𝑝</m:t>
                          </m:r>
                        </m:e>
                        <m:sub>
                          <m:r>
                            <a:rPr lang="cs-CZ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𝑘</m:t>
                          </m:r>
                        </m:sub>
                        <m:sup>
                          <m:sSub>
                            <m:sSubPr>
                              <m:ctrlP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</m:ctrlPr>
                            </m:sSubPr>
                            <m:e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/>
                                </a:rPr>
                                <m:t>𝑘</m:t>
                              </m:r>
                            </m:sub>
                          </m:sSub>
                        </m:sup>
                      </m:sSubSup>
                    </m:oMath>
                  </m:oMathPara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prvočísla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i="1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sz="2400" i="1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nenulová celá čísla.</a:t>
                </a: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Tomuto zápisu se říká </a:t>
                </a:r>
                <a:r>
                  <a:rPr lang="cs-CZ" sz="2400" b="1">
                    <a:cs typeface="Arial"/>
                  </a:rPr>
                  <a:t>prvočíselný rozklad přirozeného čísla </a:t>
                </a:r>
                <a:r>
                  <a:rPr lang="cs-CZ" sz="2400" b="1" i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:r>
                  <a:rPr lang="cs-CZ" sz="2400" err="1">
                    <a:cs typeface="Arial"/>
                  </a:rPr>
                  <a:t>a</a:t>
                </a:r>
                <a:r>
                  <a:rPr lang="cs-CZ" sz="2400">
                    <a:cs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40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b>
                    </m:sSub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, …, </m:t>
                    </m:r>
                    <m:sSub>
                      <m:sSub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𝑝</m:t>
                        </m:r>
                      </m:e>
                      <m:sub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cs-CZ" sz="2400">
                    <a:cs typeface="Arial"/>
                  </a:rPr>
                  <a:t> jsou </a:t>
                </a:r>
                <a:r>
                  <a:rPr lang="cs-CZ" sz="2400" b="1" err="1">
                    <a:cs typeface="Arial"/>
                  </a:rPr>
                  <a:t>prvočinitelé</a:t>
                </a:r>
                <a:r>
                  <a:rPr lang="cs-CZ" sz="2400" b="1">
                    <a:cs typeface="Arial"/>
                  </a:rPr>
                  <a:t> </a:t>
                </a:r>
                <a:r>
                  <a:rPr lang="cs-CZ" sz="2400">
                    <a:cs typeface="Arial"/>
                  </a:rPr>
                  <a:t>rozkladu.</a:t>
                </a: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>
                    <a:cs typeface="Arial"/>
                  </a:rPr>
                  <a:t>Například prvočíselný rozklad čísla 600 lze zapsat  </a:t>
                </a:r>
                <a:r>
                  <a:rPr lang="cs-CZ" sz="2400" b="0">
                    <a:cs typeface="Arial"/>
                  </a:rPr>
                  <a:t>600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cs typeface="Arial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1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2</m:t>
                        </m:r>
                      </m:sup>
                    </m:sSup>
                  </m:oMath>
                </a14:m>
                <a:endParaRPr lang="cs-CZ" sz="2400">
                  <a:cs typeface="Arial"/>
                </a:endParaRPr>
              </a:p>
              <a:p>
                <a:pPr marL="71755" indent="0">
                  <a:buNone/>
                </a:pPr>
                <a:endParaRPr lang="cs-CZ" sz="240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517DA2F-3B33-4737-BB49-B362E545D8A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 b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199DB557-6D22-40B6-8D5A-5A914644FD49}"/>
              </a:ext>
            </a:extLst>
          </p:cNvPr>
          <p:cNvSpPr/>
          <p:nvPr/>
        </p:nvSpPr>
        <p:spPr bwMode="auto">
          <a:xfrm>
            <a:off x="414000" y="1589233"/>
            <a:ext cx="11145931" cy="3478923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06577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11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Rozhodněte a zdůvodněte, zda jsou čísla 437, 593, 1007, 2771, 3012 prvočísla, nebo čísla složená.</a:t>
            </a:r>
            <a:endParaRPr lang="cs-CZ" dirty="0"/>
          </a:p>
          <a:p>
            <a:pPr marL="71755" indent="0">
              <a:buNone/>
            </a:pPr>
            <a:r>
              <a:rPr lang="cs-CZ" sz="2000" b="1" dirty="0"/>
              <a:t>Příklad 12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prvočísla větší než 120 a zároveň menší než 150.</a:t>
            </a:r>
            <a:endParaRPr lang="cs-CZ" dirty="0"/>
          </a:p>
          <a:p>
            <a:pPr marL="71755" indent="0">
              <a:buNone/>
            </a:pPr>
            <a:r>
              <a:rPr lang="cs-CZ" sz="2000" b="1" dirty="0">
                <a:cs typeface="Arial"/>
              </a:rPr>
              <a:t>Příklad 13</a:t>
            </a:r>
            <a:endParaRPr lang="cs-CZ" sz="2000" dirty="0">
              <a:cs typeface="Arial"/>
            </a:endParaRP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Najděte největší prvočíslo, kterým je dělitelné číslo</a:t>
            </a:r>
            <a:endParaRPr lang="cs-CZ" sz="2000" b="1" dirty="0">
              <a:cs typeface="Arial"/>
            </a:endParaRP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2406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4380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25300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14</a:t>
            </a:r>
            <a:endParaRPr lang="cs-CZ" dirty="0"/>
          </a:p>
          <a:p>
            <a:pPr marL="71755" indent="0">
              <a:buNone/>
            </a:pPr>
            <a:r>
              <a:rPr lang="cs-CZ" sz="2000" dirty="0"/>
              <a:t>Rozložte na součin prvočinitelů číslo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500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2024</a:t>
            </a:r>
            <a:endParaRPr lang="cs-CZ" sz="2000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1326</a:t>
            </a:r>
            <a:endParaRPr lang="cs-CZ" sz="2000" dirty="0"/>
          </a:p>
          <a:p>
            <a:pPr marL="71755" indent="0">
              <a:buNone/>
            </a:pPr>
            <a:r>
              <a:rPr lang="cs-CZ" sz="2000" b="1" dirty="0"/>
              <a:t>Příklad 15</a:t>
            </a:r>
            <a:endParaRPr lang="cs-CZ" sz="2000" b="1" dirty="0">
              <a:cs typeface="Arial"/>
            </a:endParaRPr>
          </a:p>
          <a:p>
            <a:pPr marL="71755" indent="0">
              <a:buNone/>
            </a:pPr>
            <a:r>
              <a:rPr lang="cs-CZ" sz="2000" dirty="0"/>
              <a:t>Najděte alespoň tři přirozená čísla, která jsou dělitelná</a:t>
            </a:r>
            <a:endParaRPr lang="cs-CZ" dirty="0"/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jednocifernými prvočísly,</a:t>
            </a:r>
          </a:p>
          <a:p>
            <a:pPr marL="528955" indent="-457200">
              <a:buAutoNum type="alphaLcParenR"/>
            </a:pPr>
            <a:r>
              <a:rPr lang="cs-CZ" sz="2000" dirty="0">
                <a:cs typeface="Arial"/>
              </a:rPr>
              <a:t>všemi přirozenými čísly od jedné do deseti.</a:t>
            </a:r>
          </a:p>
          <a:p>
            <a:pPr marL="71755" indent="0">
              <a:buNone/>
            </a:pPr>
            <a:r>
              <a:rPr lang="cs-CZ" sz="2000" dirty="0">
                <a:cs typeface="Arial"/>
              </a:rPr>
              <a:t>Určete v obou případech nejmenší přirozené číslo, které podmínkám vyhovuje.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768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D3A739-EB5D-4289-A640-AED450011A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2ABB04-E863-4656-BCBA-ADAD49C13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</p:spPr>
            <p:txBody>
              <a:bodyPr/>
              <a:lstStyle/>
              <a:p>
                <a:r>
                  <a:rPr lang="cs-CZ" sz="2400" dirty="0"/>
                  <a:t>Jestliže k celým číslům </a:t>
                </a:r>
                <a:r>
                  <a:rPr lang="cs-CZ" sz="2400" i="1" dirty="0"/>
                  <a:t>a, b</a:t>
                </a:r>
                <a:r>
                  <a:rPr lang="cs-CZ" sz="2400" dirty="0"/>
                  <a:t> neexistuje takové celé číslo </a:t>
                </a:r>
                <a:r>
                  <a:rPr lang="cs-CZ" sz="2400" i="1" dirty="0"/>
                  <a:t>x,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říkáme, že </a:t>
                </a:r>
                <a:r>
                  <a:rPr lang="cs-CZ" sz="2400" b="1" i="1" dirty="0"/>
                  <a:t>b</a:t>
                </a:r>
                <a:r>
                  <a:rPr lang="cs-CZ" sz="2400" b="1" dirty="0"/>
                  <a:t> nedělí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, značíme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cs-CZ" sz="2400" b="1" dirty="0"/>
              </a:p>
              <a:p>
                <a:endParaRPr lang="cs-CZ" sz="2400" b="1" dirty="0"/>
              </a:p>
              <a:p>
                <a:r>
                  <a:rPr lang="cs-CZ" sz="2400" dirty="0"/>
                  <a:t>Platí-li, že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cs-CZ" sz="2400" dirty="0"/>
                  <a:t>, pak čísla </a:t>
                </a:r>
                <a:r>
                  <a:rPr lang="cs-CZ" sz="2400" i="1" dirty="0"/>
                  <a:t>b, x</a:t>
                </a:r>
                <a:r>
                  <a:rPr lang="cs-CZ" sz="2400" dirty="0"/>
                  <a:t> jsou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</a:t>
                </a:r>
                <a:r>
                  <a:rPr lang="cs-CZ" sz="2400" dirty="0" err="1"/>
                  <a:t>a</a:t>
                </a:r>
                <a:r>
                  <a:rPr lang="cs-CZ" sz="2400" dirty="0"/>
                  <a:t> nazývají se </a:t>
                </a:r>
                <a:r>
                  <a:rPr lang="cs-CZ" sz="2400" b="1" dirty="0"/>
                  <a:t>sdružení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  <a:p>
                <a:endParaRPr lang="cs-CZ" sz="2400" dirty="0"/>
              </a:p>
              <a:p>
                <a:r>
                  <a:rPr lang="cs-CZ" sz="2400" dirty="0" err="1"/>
                  <a:t>Dělitelé</a:t>
                </a:r>
                <a:r>
                  <a:rPr lang="cs-CZ" sz="2400" dirty="0"/>
                  <a:t> čísla </a:t>
                </a:r>
                <a:r>
                  <a:rPr lang="cs-CZ" sz="2400" i="1" dirty="0"/>
                  <a:t>a</a:t>
                </a:r>
                <a:r>
                  <a:rPr lang="cs-CZ" sz="2400" dirty="0"/>
                  <a:t> patřící do množiny přirozených čísel se nazývají </a:t>
                </a:r>
                <a:r>
                  <a:rPr lang="cs-CZ" sz="2400" b="1" dirty="0"/>
                  <a:t>přirození </a:t>
                </a:r>
                <a:r>
                  <a:rPr lang="cs-CZ" sz="2400" b="1" dirty="0" err="1"/>
                  <a:t>dělitelé</a:t>
                </a:r>
                <a:r>
                  <a:rPr lang="cs-CZ" sz="2400" b="1" dirty="0"/>
                  <a:t> čísla </a:t>
                </a:r>
                <a:r>
                  <a:rPr lang="cs-CZ" sz="2400" b="1" i="1" dirty="0"/>
                  <a:t>a</a:t>
                </a:r>
                <a:r>
                  <a:rPr lang="cs-CZ" sz="2400" dirty="0"/>
                  <a:t>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2313DC92-7FDB-4BB1-959C-C41BC9A922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1" y="1692002"/>
                <a:ext cx="9967574" cy="4139998"/>
              </a:xfrm>
              <a:blipFill>
                <a:blip r:embed="rId2"/>
                <a:stretch>
                  <a:fillRect l="-979" t="-1178" r="-79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602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965E0BD-15E5-49D8-A64C-F6B30EAC7F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5595259-A2F2-4EEF-AA8D-7F6C78FC4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11</a:t>
                </a:r>
                <a:r>
                  <a:rPr lang="cs-CZ" sz="2400" dirty="0"/>
                  <a:t>: prvočíslem je pouze 593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12</a:t>
                </a:r>
                <a:r>
                  <a:rPr lang="cs-CZ" sz="2400" dirty="0"/>
                  <a:t>: 127, 131, 137, 139, 149 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13</a:t>
                </a:r>
                <a:r>
                  <a:rPr lang="cs-CZ" sz="2400" dirty="0"/>
                  <a:t>: a) 17, b) 401, c) 73</a:t>
                </a:r>
              </a:p>
              <a:p>
                <a:pPr marL="72000" indent="0">
                  <a:buNone/>
                </a:pPr>
                <a:r>
                  <a:rPr lang="cs-CZ" sz="2400" b="1" dirty="0"/>
                  <a:t>Příklad 14</a:t>
                </a:r>
                <a:r>
                  <a:rPr lang="cs-CZ" sz="2400" dirty="0"/>
                  <a:t>: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500=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2024=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∙11∙23,   1326=2∙3∙13∙17</m:t>
                    </m:r>
                  </m:oMath>
                </a14:m>
                <a:endParaRPr lang="cs-CZ" sz="2400" dirty="0"/>
              </a:p>
              <a:p>
                <a:pPr marL="72000" indent="0">
                  <a:buNone/>
                </a:pPr>
                <a:r>
                  <a:rPr lang="cs-CZ" sz="2400" b="1" dirty="0"/>
                  <a:t>Příklad 15</a:t>
                </a:r>
                <a:r>
                  <a:rPr lang="cs-CZ" sz="2400" dirty="0"/>
                  <a:t>: 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210, další 420, 630</a:t>
                </a:r>
              </a:p>
              <a:p>
                <a:pPr marL="529200" indent="-457200">
                  <a:buAutoNum type="alphaLcParenR"/>
                </a:pPr>
                <a:r>
                  <a:rPr lang="cs-CZ" sz="2400" dirty="0"/>
                  <a:t>nejmenší 5040, další 10 080, 20 160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6981B848-CEC8-48D9-B6BC-C8B83FF5B5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20" t="-11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66523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Největší společný dělitel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Jak už název napovídá, největší společný dělitel dvou přirozených čísel je ten největší ze všech společných dělitelů.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Např. čísla 50 a 60 mají následující společné dělitele: 1, 2, 5, 10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Největší z těchto společných dělitelů je číslo 10. Formálně řečeno: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3. Společný dělitel </a:t>
            </a:r>
            <a:r>
              <a:rPr lang="cs-CZ" dirty="0">
                <a:ea typeface="+mn-lt"/>
                <a:cs typeface="+mn-lt"/>
              </a:rPr>
              <a:t>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každé přirozené číslo </a:t>
            </a:r>
            <a:r>
              <a:rPr lang="cs-CZ" i="1" dirty="0">
                <a:ea typeface="+mn-lt"/>
                <a:cs typeface="+mn-lt"/>
              </a:rPr>
              <a:t>d</a:t>
            </a:r>
            <a:r>
              <a:rPr lang="cs-CZ" dirty="0">
                <a:ea typeface="+mn-lt"/>
                <a:cs typeface="+mn-lt"/>
              </a:rPr>
              <a:t>,  pro které platí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  a   </a:t>
            </a:r>
            <a:r>
              <a:rPr lang="cs-CZ" i="1" dirty="0" err="1">
                <a:ea typeface="+mn-lt"/>
                <a:cs typeface="+mn-lt"/>
              </a:rPr>
              <a:t>d</a:t>
            </a:r>
            <a:r>
              <a:rPr lang="cs-CZ" dirty="0" err="1">
                <a:ea typeface="+mn-lt"/>
                <a:cs typeface="+mn-lt"/>
              </a:rPr>
              <a:t>│</a:t>
            </a:r>
            <a:r>
              <a:rPr lang="cs-CZ" i="1" dirty="0" err="1">
                <a:ea typeface="+mn-lt"/>
                <a:cs typeface="+mn-lt"/>
              </a:rPr>
              <a:t>b</a:t>
            </a:r>
            <a:r>
              <a:rPr lang="cs-CZ" i="1" dirty="0">
                <a:ea typeface="+mn-lt"/>
                <a:cs typeface="+mn-lt"/>
              </a:rPr>
              <a:t>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4. Největší společný dělitel</a:t>
            </a:r>
            <a:r>
              <a:rPr lang="cs-CZ" dirty="0">
                <a:ea typeface="+mn-lt"/>
                <a:cs typeface="+mn-lt"/>
              </a:rPr>
              <a:t> přirozených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ten ze společných dělitelů, který je dělitelný všemi společnými děliteli. Označujeme   </a:t>
            </a:r>
            <a:r>
              <a:rPr lang="cs-CZ" b="1" dirty="0">
                <a:ea typeface="+mn-lt"/>
                <a:cs typeface="+mn-lt"/>
              </a:rPr>
              <a:t>D(</a:t>
            </a:r>
            <a:r>
              <a:rPr lang="cs-CZ" b="1" i="1" dirty="0" err="1">
                <a:ea typeface="+mn-lt"/>
                <a:cs typeface="+mn-lt"/>
              </a:rPr>
              <a:t>a,b</a:t>
            </a:r>
            <a:r>
              <a:rPr lang="cs-CZ" b="1" dirty="0">
                <a:ea typeface="+mn-lt"/>
                <a:cs typeface="+mn-lt"/>
              </a:rPr>
              <a:t>).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>
              <a:cs typeface="Arial"/>
            </a:endParaRPr>
          </a:p>
        </p:txBody>
      </p:sp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FBCCFA5-6534-4A9F-A49E-D6B69F69D9FF}"/>
              </a:ext>
            </a:extLst>
          </p:cNvPr>
          <p:cNvSpPr/>
          <p:nvPr/>
        </p:nvSpPr>
        <p:spPr bwMode="auto">
          <a:xfrm>
            <a:off x="528277" y="3797401"/>
            <a:ext cx="10759108" cy="26042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Hledání největšího společného dělitele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C9DF8A-99FD-41AE-A2F5-C451D905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15448"/>
            <a:ext cx="10753200" cy="4585475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Největšího společného dělitele dvou přirozených čísel lze najít třemi způsoby: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(a) využitím definice;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(b) pomocí tzv. </a:t>
            </a:r>
            <a:r>
              <a:rPr lang="cs-CZ" b="1" dirty="0" err="1">
                <a:ea typeface="+mn-lt"/>
                <a:cs typeface="+mn-lt"/>
              </a:rPr>
              <a:t>Eukleidova</a:t>
            </a:r>
            <a:r>
              <a:rPr lang="cs-CZ" b="1" dirty="0">
                <a:ea typeface="+mn-lt"/>
                <a:cs typeface="+mn-lt"/>
              </a:rPr>
              <a:t> algoritmu; </a:t>
            </a: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(c) pomocí rozkladu na součin prvočinitelů.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s využitím definice lze použít u malých čísel, u větších je spíše neobratné.</a:t>
            </a:r>
          </a:p>
          <a:p>
            <a:pPr marL="71755" indent="0">
              <a:buNone/>
            </a:pPr>
            <a:r>
              <a:rPr lang="cs-CZ" dirty="0">
                <a:cs typeface="Arial"/>
              </a:rPr>
              <a:t>Hledání pomocí rozkladu na prvočísla se učí na ZŠ.</a:t>
            </a:r>
          </a:p>
          <a:p>
            <a:pPr marL="71755" indent="0">
              <a:buNone/>
            </a:pP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 nabízí silný nástroj pro hledání největšího společného dělitele.</a:t>
            </a:r>
          </a:p>
        </p:txBody>
      </p:sp>
    </p:spTree>
    <p:extLst>
      <p:ext uri="{BB962C8B-B14F-4D97-AF65-F5344CB8AC3E}">
        <p14:creationId xmlns:p14="http://schemas.microsoft.com/office/powerpoint/2010/main" val="41192712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2CE59BD-68D1-4FA9-9403-E499D3478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 </a:t>
            </a:r>
            <a:r>
              <a:rPr lang="cs-CZ" i="1" dirty="0">
                <a:ea typeface="+mn-lt"/>
                <a:cs typeface="+mn-lt"/>
              </a:rPr>
              <a:t>Určete množinu všech společných dělitelů čísel 24 a 30 a největší společný dělitel čísel 24 a 30.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 Číslo 24 je dělitelné čísly  1, 2, 3, 4, 6, 8, 12, 24. Číslo 30 je dělitelné čísly 1, 2, 3, 5,  6, 10, 15, 30. 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Množina všech společných dělitelů čísel 24 a 30 je průnik těchto dvou množin, tj. množina {1, 2, 3, 6}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D(24,30) = 6.  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Toto číslo je dělitelné všemi menšími společnými děliteli, tj. platí:</a:t>
            </a: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 1 | 6 ,  2 | 6 ,  3 | 6 ,  6 | 6  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0107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DFA27-FBF5-49E6-BCEA-1C4CA1C174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20E423-AB72-4767-A57B-F51E48BD0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Věta (</a:t>
            </a:r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67D1FC-C97A-4352-8BA8-4D49A570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4" y="1363756"/>
            <a:ext cx="11433138" cy="486682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Věta 5. </a:t>
            </a:r>
            <a:r>
              <a:rPr lang="cs-CZ" dirty="0">
                <a:ea typeface="+mn-lt"/>
                <a:cs typeface="+mn-lt"/>
              </a:rPr>
              <a:t>Jestliže přirozené číslo 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 dává při dělení nenulovým přirozeným číslem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 nenulový zbytek </a:t>
            </a:r>
            <a:r>
              <a:rPr lang="cs-CZ" i="1" dirty="0">
                <a:ea typeface="+mn-lt"/>
                <a:cs typeface="+mn-lt"/>
              </a:rPr>
              <a:t>z</a:t>
            </a:r>
            <a:r>
              <a:rPr lang="cs-CZ" dirty="0">
                <a:ea typeface="+mn-lt"/>
                <a:cs typeface="+mn-lt"/>
              </a:rPr>
              <a:t>, tzn. </a:t>
            </a:r>
            <a:r>
              <a:rPr lang="cs-CZ" i="1" dirty="0">
                <a:ea typeface="+mn-lt"/>
                <a:cs typeface="+mn-lt"/>
              </a:rPr>
              <a:t>a = b . q + z</a:t>
            </a:r>
            <a:r>
              <a:rPr lang="cs-CZ" dirty="0">
                <a:ea typeface="+mn-lt"/>
                <a:cs typeface="+mn-lt"/>
              </a:rPr>
              <a:t>  (přičemž </a:t>
            </a:r>
            <a:r>
              <a:rPr lang="cs-CZ" i="1" dirty="0">
                <a:ea typeface="+mn-lt"/>
                <a:cs typeface="+mn-lt"/>
              </a:rPr>
              <a:t>z &lt; b),</a:t>
            </a:r>
            <a:r>
              <a:rPr lang="cs-CZ" dirty="0">
                <a:ea typeface="+mn-lt"/>
                <a:cs typeface="+mn-lt"/>
              </a:rPr>
              <a:t> pak platí, že </a:t>
            </a:r>
            <a:r>
              <a:rPr lang="cs-CZ" b="1" dirty="0">
                <a:ea typeface="+mn-lt"/>
                <a:cs typeface="+mn-lt"/>
              </a:rPr>
              <a:t>množina všech společných dělitelů čísel  </a:t>
            </a:r>
            <a:r>
              <a:rPr lang="cs-CZ" b="1" i="1" dirty="0">
                <a:ea typeface="+mn-lt"/>
                <a:cs typeface="+mn-lt"/>
              </a:rPr>
              <a:t>a, b</a:t>
            </a:r>
            <a:r>
              <a:rPr lang="cs-CZ" b="1" dirty="0">
                <a:ea typeface="+mn-lt"/>
                <a:cs typeface="+mn-lt"/>
              </a:rPr>
              <a:t>  je množinou všech společných dělitelů čísel  </a:t>
            </a:r>
            <a:r>
              <a:rPr lang="cs-CZ" b="1" i="1" dirty="0">
                <a:ea typeface="+mn-lt"/>
                <a:cs typeface="+mn-lt"/>
              </a:rPr>
              <a:t>b, z</a:t>
            </a:r>
            <a:r>
              <a:rPr lang="cs-CZ" dirty="0">
                <a:ea typeface="+mn-lt"/>
                <a:cs typeface="+mn-lt"/>
              </a:rPr>
              <a:t>. </a:t>
            </a:r>
            <a:endParaRPr lang="cs-CZ"/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Dále platí: Největší společný dělitel čísel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je roven největšímu společnému děliteli čísel  b, z, tj.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Tím převádíme úkol určit D(</a:t>
            </a:r>
            <a:r>
              <a:rPr lang="cs-CZ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na určení D(</a:t>
            </a:r>
            <a:r>
              <a:rPr lang="cs-CZ" i="1" dirty="0" err="1">
                <a:ea typeface="+mn-lt"/>
                <a:cs typeface="+mn-lt"/>
              </a:rPr>
              <a:t>b,z</a:t>
            </a:r>
            <a:r>
              <a:rPr lang="cs-CZ" dirty="0">
                <a:ea typeface="+mn-lt"/>
                <a:cs typeface="+mn-lt"/>
              </a:rPr>
              <a:t>). To je výhodné, neboť čísla </a:t>
            </a:r>
            <a:r>
              <a:rPr lang="cs-CZ" i="1" dirty="0">
                <a:ea typeface="+mn-lt"/>
                <a:cs typeface="+mn-lt"/>
              </a:rPr>
              <a:t>b </a:t>
            </a:r>
            <a:r>
              <a:rPr lang="cs-CZ" dirty="0">
                <a:ea typeface="+mn-lt"/>
                <a:cs typeface="+mn-lt"/>
              </a:rPr>
              <a:t>a z jsou menší než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.  </a:t>
            </a:r>
            <a:r>
              <a:rPr lang="cs-CZ" b="1" dirty="0">
                <a:ea typeface="+mn-lt"/>
                <a:cs typeface="+mn-lt"/>
              </a:rPr>
              <a:t>Důkaz</a:t>
            </a:r>
            <a:r>
              <a:rPr lang="cs-CZ" dirty="0">
                <a:ea typeface="+mn-lt"/>
                <a:cs typeface="+mn-lt"/>
              </a:rPr>
              <a:t> je uveden v ZEA,  s. 189.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i="1" dirty="0">
                <a:ea typeface="+mn-lt"/>
                <a:cs typeface="+mn-lt"/>
              </a:rPr>
              <a:t>Na větě 5. je založen postup výpočtu největšího společného dělitele dvou přirozených čísel nazývaný </a:t>
            </a:r>
            <a:r>
              <a:rPr lang="cs-CZ" b="1" i="1" dirty="0" err="1">
                <a:ea typeface="+mn-lt"/>
                <a:cs typeface="+mn-lt"/>
              </a:rPr>
              <a:t>Eukleidův</a:t>
            </a:r>
            <a:r>
              <a:rPr lang="cs-CZ" b="1" i="1" dirty="0">
                <a:ea typeface="+mn-lt"/>
                <a:cs typeface="+mn-lt"/>
              </a:rPr>
              <a:t> algoritmus. </a:t>
            </a:r>
            <a:r>
              <a:rPr lang="cs-CZ" i="1" dirty="0">
                <a:ea typeface="+mn-lt"/>
                <a:cs typeface="+mn-lt"/>
              </a:rPr>
              <a:t> </a:t>
            </a:r>
            <a:endParaRPr lang="cs-CZ" i="1">
              <a:cs typeface="Arial"/>
            </a:endParaRP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ED00BAD7-7B74-4D39-9F87-C8791577F293}"/>
              </a:ext>
            </a:extLst>
          </p:cNvPr>
          <p:cNvSpPr/>
          <p:nvPr/>
        </p:nvSpPr>
        <p:spPr bwMode="auto">
          <a:xfrm>
            <a:off x="5639538" y="1801861"/>
            <a:ext cx="2159808" cy="48037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8D689E0C-981F-4C40-BDF4-B5D65393B6CD}"/>
              </a:ext>
            </a:extLst>
          </p:cNvPr>
          <p:cNvSpPr/>
          <p:nvPr/>
        </p:nvSpPr>
        <p:spPr bwMode="auto">
          <a:xfrm>
            <a:off x="5909169" y="3560322"/>
            <a:ext cx="2429439" cy="527267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Obdélník: se zakulacenými rohy 10">
            <a:extLst>
              <a:ext uri="{FF2B5EF4-FFF2-40B4-BE49-F238E27FC236}">
                <a16:creationId xmlns:a16="http://schemas.microsoft.com/office/drawing/2014/main" id="{33FB1F83-0DA6-4207-83D8-9E72A4FD3AEE}"/>
              </a:ext>
            </a:extLst>
          </p:cNvPr>
          <p:cNvSpPr/>
          <p:nvPr/>
        </p:nvSpPr>
        <p:spPr bwMode="auto">
          <a:xfrm>
            <a:off x="465917" y="1272857"/>
            <a:ext cx="11444484" cy="281326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364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2276A2-1714-4CF0-A008-CAF9B7A44D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4B0E-4D5C-4869-92D9-5A97A67F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4493"/>
            <a:ext cx="10753200" cy="768098"/>
          </a:xfrm>
        </p:spPr>
        <p:txBody>
          <a:bodyPr/>
          <a:lstStyle/>
          <a:p>
            <a:r>
              <a:rPr lang="cs-CZ" dirty="0" err="1">
                <a:cs typeface="Arial"/>
              </a:rPr>
              <a:t>Eukleidův</a:t>
            </a:r>
            <a:r>
              <a:rPr lang="cs-CZ" dirty="0">
                <a:cs typeface="Arial"/>
              </a:rPr>
              <a:t> algoritmus (řešený příklad)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93CEBDC-13E9-4F6A-9B64-43A8BE30FB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705370"/>
            <a:ext cx="10753200" cy="4527682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dirty="0">
                <a:ea typeface="+mn-lt"/>
                <a:cs typeface="+mn-lt"/>
              </a:rPr>
              <a:t> Zjistěte  D (268, 80), tj. největšího společného dělitele čísel 268 a 80, pomocí </a:t>
            </a:r>
            <a:r>
              <a:rPr lang="cs-CZ" dirty="0" err="1">
                <a:ea typeface="+mn-lt"/>
                <a:cs typeface="+mn-lt"/>
              </a:rPr>
              <a:t>Eukleidova</a:t>
            </a:r>
            <a:r>
              <a:rPr lang="cs-CZ" dirty="0">
                <a:ea typeface="+mn-lt"/>
                <a:cs typeface="+mn-lt"/>
              </a:rPr>
              <a:t> algoritmu.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 b="1" i="1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        268 :  80 = 3   neboli    268 = 80 . 3 + 28 (zbytek 28)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(80, 28):   80 : 28 = 2                      80 = 28 . 2 + 24 (zbytek 24)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(28, 24):   28 : 24 = 1                      28 = 24. 1 +  4    (zbytek 4)</a:t>
            </a:r>
            <a:endParaRPr lang="en-US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  D (24, 4):     24 :  4  =  6                      24 = 6 . 4            (zbytek 0)</a:t>
            </a:r>
            <a:endParaRPr lang="cs-CZ">
              <a:cs typeface="Arial"/>
            </a:endParaRPr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Největší společný dělitel  čísel 268 a 80 je  číslo 4, tj. poslední nenulový zbytek  při postupném dělení.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62241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04A78EA-4C7D-42A1-95B3-7234616553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B4F784-7756-4291-AECB-020026572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32842"/>
            <a:ext cx="10753200" cy="959576"/>
          </a:xfrm>
        </p:spPr>
        <p:txBody>
          <a:bodyPr/>
          <a:lstStyle/>
          <a:p>
            <a:r>
              <a:rPr lang="cs-CZ" dirty="0">
                <a:cs typeface="Arial"/>
              </a:rPr>
              <a:t>Rozšíření definice (největšího) společného dělitele na tři a více čísel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78CF36D-B1FC-4987-A9FE-47CD4136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26" y="1718740"/>
            <a:ext cx="10753200" cy="4474208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Definice 3 (společný dělitel dvou čísel)  a  Definici 4 (největší společný dělitel dvou čísel D (</a:t>
            </a:r>
            <a:r>
              <a:rPr lang="cs-CZ" i="1" dirty="0">
                <a:ea typeface="+mn-lt"/>
                <a:cs typeface="+mn-lt"/>
              </a:rPr>
              <a:t>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i="1" dirty="0">
                <a:ea typeface="+mn-lt"/>
                <a:cs typeface="+mn-lt"/>
              </a:rPr>
              <a:t>b</a:t>
            </a:r>
            <a:r>
              <a:rPr lang="cs-CZ" dirty="0">
                <a:ea typeface="+mn-lt"/>
                <a:cs typeface="+mn-lt"/>
              </a:rPr>
              <a:t>)) lze rozšířit na libovolný konečný počet přirozených čísel. </a:t>
            </a:r>
          </a:p>
          <a:p>
            <a:pPr marL="251460" indent="-179705">
              <a:buNone/>
            </a:pP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Příklad: Hledáme společné dělitele čísel 12, 27 a 36.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27 jsou čísla 1 a 3; D (12, 27) = 3.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Společnými děliteli čísel 27 a 36 jsou číslo 1, 3 a 9; D (27, 36) = 9.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Společnými děliteli čísel 12 a 36 jsou číslo 1, 2, 3, 4, 6 a 12; </a:t>
            </a:r>
          </a:p>
          <a:p>
            <a:pPr marL="251460" indent="-179705">
              <a:buNone/>
            </a:pPr>
            <a:r>
              <a:rPr lang="cs-CZ" dirty="0">
                <a:cs typeface="Arial"/>
              </a:rPr>
              <a:t>D (12, 36) = 12. Tedy D (12, 27, 36) = 3.</a:t>
            </a:r>
          </a:p>
        </p:txBody>
      </p:sp>
    </p:spTree>
    <p:extLst>
      <p:ext uri="{BB962C8B-B14F-4D97-AF65-F5344CB8AC3E}">
        <p14:creationId xmlns:p14="http://schemas.microsoft.com/office/powerpoint/2010/main" val="1521694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2A8ACE1-F1FF-4F07-B352-105CA65E6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49E530-6497-481E-AC53-7148FDEE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102D859-8E86-472D-9B73-E36E12BCD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2033"/>
            <a:ext cx="10753200" cy="4878551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Libovolná dvě čísla mají vždy alespoň jednoho společného dělitele.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Tím je číslo 1. Pokud jiného společného dělitele nemají, nazývají se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; v opačném případě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. 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Formálně: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5.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nesoudělná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roven 1. </a:t>
            </a: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Stručně píšeme:   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= 1 </a:t>
            </a: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Definice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6. </a:t>
            </a:r>
            <a:r>
              <a:rPr lang="cs-CZ" dirty="0">
                <a:ea typeface="+mn-lt"/>
                <a:cs typeface="+mn-lt"/>
              </a:rPr>
              <a:t>Přirozená čísla </a:t>
            </a:r>
            <a:r>
              <a:rPr lang="cs-CZ" i="1" dirty="0">
                <a:ea typeface="+mn-lt"/>
                <a:cs typeface="+mn-lt"/>
              </a:rPr>
              <a:t>a, b</a:t>
            </a:r>
            <a:r>
              <a:rPr lang="cs-CZ" dirty="0">
                <a:ea typeface="+mn-lt"/>
                <a:cs typeface="+mn-lt"/>
              </a:rPr>
              <a:t> se nazývají </a:t>
            </a:r>
            <a:r>
              <a:rPr lang="cs-CZ" b="1" dirty="0">
                <a:ea typeface="+mn-lt"/>
                <a:cs typeface="+mn-lt"/>
              </a:rPr>
              <a:t>soudělná</a:t>
            </a:r>
            <a:r>
              <a:rPr lang="cs-CZ" dirty="0">
                <a:ea typeface="+mn-lt"/>
                <a:cs typeface="+mn-lt"/>
              </a:rPr>
              <a:t>, právě když je jejich největší společný dělitel větší než 1. Stručně: D(</a:t>
            </a:r>
            <a:r>
              <a:rPr lang="cs-CZ" i="1" dirty="0" err="1">
                <a:ea typeface="+mn-lt"/>
                <a:cs typeface="+mn-lt"/>
              </a:rPr>
              <a:t>a,b</a:t>
            </a:r>
            <a:r>
              <a:rPr lang="cs-CZ" dirty="0">
                <a:ea typeface="+mn-lt"/>
                <a:cs typeface="+mn-lt"/>
              </a:rPr>
              <a:t>) </a:t>
            </a:r>
            <a:r>
              <a:rPr lang="en-US" dirty="0">
                <a:ea typeface="+mn-lt"/>
                <a:cs typeface="+mn-lt"/>
              </a:rPr>
              <a:t>&gt; 1.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>
              <a:ea typeface="+mn-lt"/>
              <a:cs typeface="+mn-lt"/>
            </a:endParaRPr>
          </a:p>
          <a:p>
            <a:pPr marL="251460" indent="-179705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DA77BCA-1FD1-4D35-B267-A37011BB73F2}"/>
              </a:ext>
            </a:extLst>
          </p:cNvPr>
          <p:cNvSpPr/>
          <p:nvPr/>
        </p:nvSpPr>
        <p:spPr bwMode="auto">
          <a:xfrm>
            <a:off x="493108" y="3548600"/>
            <a:ext cx="11210023" cy="2297450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78125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F07540-FEB3-467F-945B-98D398A469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38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2E5AC7-AB86-42F9-805A-D88F15F28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Příklady: čísla soudělná a nesoudělná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A846B0-E27B-4F15-9970-E0F3AB88B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dirty="0">
                <a:cs typeface="Arial"/>
              </a:rPr>
              <a:t>Podobně jako Definice 3 a 4 lze Definice 5 a 6 rozšířit na libovolný konečný počet přirozených čísel. </a:t>
            </a:r>
            <a:endParaRPr lang="cs-CZ" dirty="0"/>
          </a:p>
          <a:p>
            <a:pPr marL="251460" indent="-179705">
              <a:buNone/>
            </a:pPr>
            <a:endParaRPr lang="cs-CZ">
              <a:cs typeface="Arial"/>
            </a:endParaRPr>
          </a:p>
          <a:p>
            <a:pPr marL="251460" indent="-179705">
              <a:buNone/>
            </a:pPr>
            <a:r>
              <a:rPr lang="cs-CZ" i="1" dirty="0">
                <a:ea typeface="+mn-lt"/>
                <a:cs typeface="+mn-lt"/>
              </a:rPr>
              <a:t>Příklady: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dirty="0">
                <a:ea typeface="+mn-lt"/>
                <a:cs typeface="+mn-lt"/>
              </a:rPr>
              <a:t>Čísla  4, 7, 6, 9  jsou nesoudělná, protože  D(4,7,6,9) = 1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Čísla   8, 12, 32   jsou soudělná, protože  D(8, 12, 32) = 4 </a:t>
            </a:r>
            <a:endParaRPr lang="cs-CZ" dirty="0"/>
          </a:p>
          <a:p>
            <a:pPr marL="251460" indent="-179705"/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16819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16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 Určete všechny přirozené společné dělitele čísel: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60, 36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48, 72,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24, -132, 54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17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K číslu  </a:t>
            </a:r>
            <a:r>
              <a:rPr lang="cs-CZ" sz="2000" i="1" dirty="0">
                <a:ea typeface="+mn-lt"/>
                <a:cs typeface="+mn-lt"/>
              </a:rPr>
              <a:t>a </a:t>
            </a:r>
            <a:r>
              <a:rPr lang="cs-CZ" sz="2000" dirty="0">
                <a:ea typeface="+mn-lt"/>
                <a:cs typeface="+mn-lt"/>
              </a:rPr>
              <a:t>= 51  najděte číslo b  tak, aby  D(</a:t>
            </a:r>
            <a:r>
              <a:rPr lang="cs-CZ" sz="2000" i="1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= 17.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18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Najděte dvě přirozená čísla,  jejichž součet je 432 a největší společný dělitel je 36. 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2626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607673-72F9-41CF-8737-1F5BE8D518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6B75194-71A8-4A2A-A790-94BE9AF6B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cs-CZ" dirty="0"/>
                  <a:t>Každé celé 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≠0;1;−1</m:t>
                    </m:r>
                  </m:oMath>
                </a14:m>
                <a:r>
                  <a:rPr lang="cs-CZ" dirty="0"/>
                  <a:t> má alespoň 4 celočíselné dělitele, a to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1;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;−1;−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 Tyto dělitele nazýváme </a:t>
                </a:r>
                <a:r>
                  <a:rPr lang="cs-CZ" b="1" dirty="0"/>
                  <a:t>samozřejmými děliteli čísla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cs-CZ" dirty="0"/>
                  <a:t>. Ostatní dělitele (pokud existují) nazýváme nesamozřejmými děliteli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 mají právě dva celočíselné dělitele, a to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cs-CZ" dirty="0"/>
                  <a:t>.</a:t>
                </a:r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Číslo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cs-CZ" dirty="0"/>
                  <a:t> má nekonečně mnoho dělitelů, a to každé celé číslo.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E84FE79-1CEF-4C7A-9F83-E25D845474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90" t="-2798" r="-20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2693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19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Největší společný dělitel dvou přirozených čísel je 24. Jedno z nich je dvojnásobkem 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/>
              <a:t>druhého. Která jsou to čísla? 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20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</a:t>
            </a:r>
            <a:r>
              <a:rPr lang="cs-CZ" sz="2000" dirty="0" err="1">
                <a:ea typeface="+mn-lt"/>
                <a:cs typeface="+mn-lt"/>
              </a:rPr>
              <a:t>Eukleidova</a:t>
            </a:r>
            <a:r>
              <a:rPr lang="cs-CZ" sz="2000" dirty="0">
                <a:ea typeface="+mn-lt"/>
                <a:cs typeface="+mn-lt"/>
              </a:rPr>
              <a:t> algoritmu: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D(455, 273)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D(360,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D(90,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D(568, 426, 355)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8011F7-1A45-48AF-B702-ABAB7EF7E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FD91B0-2904-45FA-B06C-3B062D9F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A869C9-4915-4946-9A77-94D95CD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16</a:t>
            </a:r>
            <a:r>
              <a:rPr lang="cs-CZ" sz="2400" dirty="0"/>
              <a:t>: a) 1, 2, 3, 4, 6, 12, b) 1, 2, 3, 4, 6, 8, 12, 24, c) 1, 2, 3, 6  </a:t>
            </a:r>
          </a:p>
          <a:p>
            <a:pPr marL="72000" indent="0">
              <a:buNone/>
            </a:pPr>
            <a:r>
              <a:rPr lang="cs-CZ" sz="2400" b="1" dirty="0"/>
              <a:t>Příklad 17</a:t>
            </a:r>
            <a:r>
              <a:rPr lang="cs-CZ" sz="2400" dirty="0"/>
              <a:t>: 51= 17.3, proto b musí být násobek 17,ale ne násobek 3, tomu vyhovuje např. 17, 34, 170 atd. </a:t>
            </a:r>
          </a:p>
          <a:p>
            <a:pPr marL="72000" indent="0">
              <a:buNone/>
            </a:pPr>
            <a:r>
              <a:rPr lang="cs-CZ" sz="2400" b="1" dirty="0"/>
              <a:t>Příklad 18</a:t>
            </a:r>
            <a:r>
              <a:rPr lang="cs-CZ" sz="2400" dirty="0"/>
              <a:t>: 36 a 396, 180 a 252</a:t>
            </a:r>
          </a:p>
          <a:p>
            <a:pPr marL="72000" indent="0">
              <a:buNone/>
            </a:pPr>
            <a:r>
              <a:rPr lang="cs-CZ" sz="2400" b="1" dirty="0"/>
              <a:t>Příklad 19</a:t>
            </a:r>
            <a:r>
              <a:rPr lang="cs-CZ" sz="2400" dirty="0"/>
              <a:t>: 24 a 48</a:t>
            </a:r>
          </a:p>
          <a:p>
            <a:pPr marL="72000" indent="0">
              <a:buNone/>
            </a:pPr>
            <a:r>
              <a:rPr lang="cs-CZ" sz="2400" b="1" dirty="0"/>
              <a:t>Příklad 20</a:t>
            </a:r>
            <a:r>
              <a:rPr lang="cs-CZ" sz="2400" dirty="0"/>
              <a:t>: a) 91, b) 72, c) 6, d) 71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8967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Nejmenší společný násobek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71432"/>
            <a:ext cx="10753200" cy="4515136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400" dirty="0">
                <a:cs typeface="Arial"/>
              </a:rPr>
              <a:t>Podobně jako u největšího společného dělitele, i zde je pojem intuitivní. Ze všech společných násobků dvou čísel (kterých je ovšem nekonečně mnoho) vybíráme právě ten nejmenší.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 </a:t>
            </a:r>
          </a:p>
          <a:p>
            <a:pPr marL="71755" indent="0">
              <a:buNone/>
            </a:pPr>
            <a:r>
              <a:rPr lang="cs-CZ" sz="2400" dirty="0">
                <a:cs typeface="Arial"/>
              </a:rPr>
              <a:t>Např. čísla 15 a 6 mají následující násobky: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15 -&gt; 15;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45;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75;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105; 120; 135; 150; 165; 180 …</a:t>
            </a:r>
            <a:br>
              <a:rPr lang="cs-CZ" sz="2400" dirty="0">
                <a:cs typeface="Arial"/>
              </a:rPr>
            </a:br>
            <a:r>
              <a:rPr lang="cs-CZ" sz="2400" dirty="0">
                <a:cs typeface="Arial"/>
              </a:rPr>
              <a:t>6 -&gt; 6; 12; 18; 24; </a:t>
            </a:r>
            <a:r>
              <a:rPr lang="cs-CZ" sz="2400" b="1" dirty="0">
                <a:cs typeface="Arial"/>
              </a:rPr>
              <a:t>30</a:t>
            </a:r>
            <a:r>
              <a:rPr lang="cs-CZ" sz="2400" dirty="0">
                <a:cs typeface="Arial"/>
              </a:rPr>
              <a:t>; 36; 42; 48; 54; </a:t>
            </a:r>
            <a:r>
              <a:rPr lang="cs-CZ" sz="2400" b="1" dirty="0">
                <a:cs typeface="Arial"/>
              </a:rPr>
              <a:t>60</a:t>
            </a:r>
            <a:r>
              <a:rPr lang="cs-CZ" sz="2400" dirty="0">
                <a:cs typeface="Arial"/>
              </a:rPr>
              <a:t>; 66; 72; 78; 84; </a:t>
            </a:r>
            <a:r>
              <a:rPr lang="cs-CZ" sz="2400" b="1" dirty="0">
                <a:cs typeface="Arial"/>
              </a:rPr>
              <a:t>90</a:t>
            </a:r>
            <a:r>
              <a:rPr lang="cs-CZ" sz="2400" dirty="0">
                <a:cs typeface="Arial"/>
              </a:rPr>
              <a:t>; 96 …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Nejmenší společný násobek čísel 6 a 15 je číslo 30</a:t>
            </a:r>
            <a:r>
              <a:rPr lang="cs-CZ" sz="2400" dirty="0">
                <a:cs typeface="Arial"/>
              </a:rPr>
              <a:t>. Dalšími společnými násobky jsou čísla 60, 90, 120, 150 … Je vidět, že nejmenší společný násobek dělí všechny společné násobky daných dvou čísel.</a:t>
            </a:r>
          </a:p>
          <a:p>
            <a:pPr marL="251460" indent="-179705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17715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n(</a:t>
            </a:r>
            <a:r>
              <a:rPr lang="cs-CZ" dirty="0" err="1"/>
              <a:t>a,b</a:t>
            </a:r>
            <a:r>
              <a:rPr lang="cs-CZ" dirty="0"/>
              <a:t>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/>
              <a:t>Definice 7: </a:t>
            </a:r>
            <a:br>
              <a:rPr lang="cs-CZ" dirty="0"/>
            </a:br>
            <a:r>
              <a:rPr lang="cs-CZ" b="1" dirty="0"/>
              <a:t>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každé přirozené číslo </a:t>
            </a:r>
            <a:r>
              <a:rPr lang="cs-CZ" i="1" dirty="0"/>
              <a:t>m</a:t>
            </a:r>
            <a:r>
              <a:rPr lang="cs-CZ" dirty="0"/>
              <a:t>, které je dělitelné oběma čísly </a:t>
            </a:r>
            <a:r>
              <a:rPr lang="cs-CZ" i="1" dirty="0"/>
              <a:t>a, b</a:t>
            </a:r>
            <a:r>
              <a:rPr lang="cs-CZ" dirty="0"/>
              <a:t>, tedy </a:t>
            </a:r>
            <a:r>
              <a:rPr lang="cs-CZ" i="1" dirty="0" err="1"/>
              <a:t>a</a:t>
            </a:r>
            <a:r>
              <a:rPr lang="cs-CZ" dirty="0" err="1"/>
              <a:t>|</a:t>
            </a:r>
            <a:r>
              <a:rPr lang="cs-CZ" i="1" dirty="0" err="1"/>
              <a:t>m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 err="1"/>
              <a:t>b|m</a:t>
            </a:r>
            <a:r>
              <a:rPr lang="cs-CZ" i="1" dirty="0"/>
              <a:t>.</a:t>
            </a:r>
          </a:p>
          <a:p>
            <a:pPr marL="72000" indent="0">
              <a:buNone/>
            </a:pPr>
            <a:endParaRPr lang="cs-CZ" b="1" i="1" dirty="0"/>
          </a:p>
          <a:p>
            <a:pPr marL="72000" indent="0">
              <a:buNone/>
            </a:pPr>
            <a:r>
              <a:rPr lang="cs-CZ" b="1" dirty="0"/>
              <a:t>Definice 8:</a:t>
            </a:r>
          </a:p>
          <a:p>
            <a:pPr marL="72000" indent="0">
              <a:buNone/>
            </a:pPr>
            <a:r>
              <a:rPr lang="cs-CZ" b="1" dirty="0"/>
              <a:t>Nejmenší společný násobek </a:t>
            </a:r>
            <a:r>
              <a:rPr lang="cs-CZ" dirty="0"/>
              <a:t>přirozených čísel </a:t>
            </a:r>
            <a:r>
              <a:rPr lang="cs-CZ" i="1" dirty="0"/>
              <a:t>a, b</a:t>
            </a:r>
            <a:r>
              <a:rPr lang="cs-CZ" dirty="0"/>
              <a:t> je ten ze společných násobků, který je dělitelem všech společných násobků čísel </a:t>
            </a:r>
            <a:r>
              <a:rPr lang="cs-CZ" i="1" dirty="0"/>
              <a:t>a, b</a:t>
            </a:r>
            <a:r>
              <a:rPr lang="cs-CZ" dirty="0"/>
              <a:t>. Označujeme </a:t>
            </a:r>
            <a:r>
              <a:rPr lang="cs-CZ" b="1" dirty="0"/>
              <a:t>n(</a:t>
            </a:r>
            <a:r>
              <a:rPr lang="cs-CZ" b="1" i="1" dirty="0" err="1"/>
              <a:t>a,b</a:t>
            </a:r>
            <a:r>
              <a:rPr lang="cs-CZ" b="1" i="1" dirty="0"/>
              <a:t>)</a:t>
            </a:r>
            <a:endParaRPr lang="cs-CZ" b="1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FBEFCC71-DEC1-4087-8DC8-AB4418F18EEF}"/>
              </a:ext>
            </a:extLst>
          </p:cNvPr>
          <p:cNvSpPr/>
          <p:nvPr/>
        </p:nvSpPr>
        <p:spPr bwMode="auto">
          <a:xfrm>
            <a:off x="414000" y="1514475"/>
            <a:ext cx="11039475" cy="431752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362743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4D0F3E-F430-4CAA-B45C-5AAFF9232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9B4FD4-7B68-4628-A01F-BB174A1A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Nejmenší společný násobek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528955" indent="-457200"/>
                <a:r>
                  <a:rPr lang="cs-CZ" dirty="0">
                    <a:cs typeface="Arial"/>
                  </a:rPr>
                  <a:t>V množině přirozených čísel platí, že n(</a:t>
                </a:r>
                <a:r>
                  <a:rPr lang="cs-CZ" i="1" dirty="0" err="1">
                    <a:cs typeface="Arial"/>
                  </a:rPr>
                  <a:t>a,b</a:t>
                </a:r>
                <a:r>
                  <a:rPr lang="cs-CZ" dirty="0">
                    <a:cs typeface="Arial"/>
                  </a:rPr>
                  <a:t>) je nejmenší číslo ze společných násobků čísel </a:t>
                </a:r>
                <a:r>
                  <a:rPr lang="cs-CZ" i="1" dirty="0">
                    <a:cs typeface="Arial"/>
                  </a:rPr>
                  <a:t>a, b.</a:t>
                </a:r>
              </a:p>
              <a:p>
                <a:pPr marL="528955" indent="-457200"/>
                <a:r>
                  <a:rPr lang="cs-CZ" dirty="0">
                    <a:cs typeface="Arial"/>
                  </a:rPr>
                  <a:t>Definice 7 i 8 lze rozšířit na libovolný počet přirozených čísel </a:t>
                </a:r>
                <a:r>
                  <a:rPr lang="cs-CZ" i="1" dirty="0">
                    <a:cs typeface="Arial"/>
                  </a:rPr>
                  <a:t>a</a:t>
                </a:r>
                <a:r>
                  <a:rPr lang="cs-CZ" i="1" baseline="-25000" dirty="0">
                    <a:cs typeface="Arial"/>
                  </a:rPr>
                  <a:t>1</a:t>
                </a:r>
                <a:r>
                  <a:rPr lang="cs-CZ" i="1" dirty="0">
                    <a:cs typeface="Arial"/>
                  </a:rPr>
                  <a:t>, a</a:t>
                </a:r>
                <a:r>
                  <a:rPr lang="cs-CZ" i="1" baseline="-25000" dirty="0">
                    <a:cs typeface="Arial"/>
                  </a:rPr>
                  <a:t>2</a:t>
                </a:r>
                <a:r>
                  <a:rPr lang="cs-CZ" i="1" dirty="0">
                    <a:cs typeface="Arial"/>
                  </a:rPr>
                  <a:t>, … , </a:t>
                </a:r>
                <a:r>
                  <a:rPr lang="cs-CZ" i="1" dirty="0" err="1">
                    <a:cs typeface="Arial"/>
                  </a:rPr>
                  <a:t>a</a:t>
                </a:r>
                <a:r>
                  <a:rPr lang="cs-CZ" i="1" baseline="-25000" dirty="0" err="1">
                    <a:cs typeface="Arial"/>
                  </a:rPr>
                  <a:t>n</a:t>
                </a:r>
                <a:r>
                  <a:rPr lang="cs-CZ" dirty="0">
                    <a:cs typeface="Arial"/>
                  </a:rPr>
                  <a:t>.</a:t>
                </a:r>
              </a:p>
              <a:p>
                <a:pPr marL="528955" indent="-457200"/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1" dirty="0">
                    <a:cs typeface="Arial"/>
                  </a:rPr>
                  <a:t>Věta 6:</a:t>
                </a: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Pro každá dvě přirozená čísla </a:t>
                </a:r>
                <a:r>
                  <a:rPr lang="cs-CZ" i="1" dirty="0">
                    <a:cs typeface="Arial"/>
                  </a:rPr>
                  <a:t>a, b</a:t>
                </a:r>
                <a:r>
                  <a:rPr lang="cs-CZ" dirty="0">
                    <a:cs typeface="Arial"/>
                  </a:rPr>
                  <a:t> platí 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.</m:t>
                    </m:r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i="1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Pozor, Větu 6 nelze rozšířit na libovolný počet přirozených čísel!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0C9DF8A-99FD-41AE-A2F5-C451D905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9400" y="1715448"/>
                <a:ext cx="10753200" cy="4585475"/>
              </a:xfrm>
              <a:blipFill>
                <a:blip r:embed="rId2"/>
                <a:stretch>
                  <a:fillRect l="-1304" t="-2523" r="-14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bdélník: se zakulacenými rohy 1">
            <a:extLst>
              <a:ext uri="{FF2B5EF4-FFF2-40B4-BE49-F238E27FC236}">
                <a16:creationId xmlns:a16="http://schemas.microsoft.com/office/drawing/2014/main" id="{962BFDE2-ED1C-4BCC-A575-4304070CBAEB}"/>
              </a:ext>
            </a:extLst>
          </p:cNvPr>
          <p:cNvSpPr/>
          <p:nvPr/>
        </p:nvSpPr>
        <p:spPr bwMode="auto">
          <a:xfrm>
            <a:off x="540000" y="3875314"/>
            <a:ext cx="10753200" cy="128587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57251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14B670-CE71-4971-B764-442FDF5CE9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68000" y="6228000"/>
            <a:ext cx="252000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45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5A1EC6-1902-40A7-80B5-9EDDD9A9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Hledání n(</a:t>
            </a:r>
            <a:r>
              <a:rPr lang="cs-CZ" i="1" dirty="0" err="1"/>
              <a:t>a,b</a:t>
            </a:r>
            <a:r>
              <a:rPr lang="cs-CZ" dirty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Nejmenší společný násobek čísel </a:t>
                </a:r>
                <a:r>
                  <a:rPr lang="cs-CZ" i="1" dirty="0"/>
                  <a:t>a, b</a:t>
                </a:r>
                <a:r>
                  <a:rPr lang="cs-CZ" dirty="0"/>
                  <a:t> můžeme určit třemi způsoby: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definice, tj. vypsáním násobků obou čísel a nalezením nejmenšího společného násobku,</a:t>
                </a:r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využitím vztahu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,</m:t>
                    </m:r>
                  </m:oMath>
                </a14:m>
                <a:endParaRPr lang="cs-CZ" dirty="0"/>
              </a:p>
              <a:p>
                <a:pPr marL="586350" indent="-514350">
                  <a:buFont typeface="+mj-lt"/>
                  <a:buAutoNum type="alphaLcParenR"/>
                </a:pPr>
                <a:r>
                  <a:rPr lang="cs-CZ" dirty="0"/>
                  <a:t>pomocí rozkladu na součin prvočinitelů – n(</a:t>
                </a:r>
                <a:r>
                  <a:rPr lang="cs-CZ" i="1" dirty="0" err="1"/>
                  <a:t>a,b</a:t>
                </a:r>
                <a:r>
                  <a:rPr lang="cs-CZ" dirty="0"/>
                  <a:t>) musí obsahovat všechna prvočísla vyskytující se v rozkladu čísel </a:t>
                </a:r>
                <a:r>
                  <a:rPr lang="cs-CZ" i="1" dirty="0"/>
                  <a:t>a, b, </a:t>
                </a:r>
                <a:r>
                  <a:rPr lang="cs-CZ" dirty="0"/>
                  <a:t>a to </a:t>
                </a:r>
                <a:br>
                  <a:rPr lang="cs-CZ" dirty="0"/>
                </a:br>
                <a:r>
                  <a:rPr lang="cs-CZ" dirty="0"/>
                  <a:t>v nejvyšší mocnině, ve které se vyskytují.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AA5BA924-6CFB-4FA1-9DE8-3AC50EC3BE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r="-215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19301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46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 dirty="0">
                <a:cs typeface="Arial"/>
              </a:rPr>
              <a:t>Příklad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Najděte nejmenší společný násobek čísel 24 a 36.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podle definice: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24: 24, 48,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96, 120,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168, 192,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+mn-lt"/>
                  </a:rPr>
                  <a:t>Násobky čísla 36: 36, </a:t>
                </a:r>
                <a:r>
                  <a:rPr lang="cs-CZ" sz="2400" b="1" dirty="0">
                    <a:ea typeface="+mn-lt"/>
                    <a:cs typeface="+mn-lt"/>
                  </a:rPr>
                  <a:t>72</a:t>
                </a:r>
                <a:r>
                  <a:rPr lang="cs-CZ" sz="2400" dirty="0">
                    <a:ea typeface="+mn-lt"/>
                    <a:cs typeface="+mn-lt"/>
                  </a:rPr>
                  <a:t>, 108, </a:t>
                </a:r>
                <a:r>
                  <a:rPr lang="cs-CZ" sz="2400" b="1" dirty="0">
                    <a:ea typeface="+mn-lt"/>
                    <a:cs typeface="+mn-lt"/>
                  </a:rPr>
                  <a:t>144</a:t>
                </a:r>
                <a:r>
                  <a:rPr lang="cs-CZ" sz="2400" dirty="0">
                    <a:ea typeface="+mn-lt"/>
                    <a:cs typeface="+mn-lt"/>
                  </a:rPr>
                  <a:t>, 180, </a:t>
                </a:r>
                <a:r>
                  <a:rPr lang="cs-CZ" sz="2400" b="1" dirty="0">
                    <a:ea typeface="+mn-lt"/>
                    <a:cs typeface="+mn-lt"/>
                  </a:rPr>
                  <a:t>216</a:t>
                </a:r>
                <a:r>
                  <a:rPr lang="cs-CZ" sz="2400" dirty="0">
                    <a:ea typeface="+mn-lt"/>
                    <a:cs typeface="+mn-lt"/>
                  </a:rPr>
                  <a:t>, 252, 288, 324, …</a:t>
                </a:r>
                <a:br>
                  <a:rPr lang="cs-CZ" sz="2400" dirty="0">
                    <a:ea typeface="+mn-lt"/>
                    <a:cs typeface="+mn-lt"/>
                  </a:rPr>
                </a:br>
                <a:r>
                  <a:rPr lang="cs-CZ" sz="2400" dirty="0">
                    <a:ea typeface="+mn-lt"/>
                    <a:cs typeface="Arial"/>
                  </a:rPr>
                  <a:t>Nejmenší společný násobek </a:t>
                </a:r>
                <a:r>
                  <a:rPr lang="cs-CZ" sz="2400" b="1" dirty="0">
                    <a:ea typeface="+mn-lt"/>
                    <a:cs typeface="Arial"/>
                  </a:rPr>
                  <a:t>n(</a:t>
                </a:r>
                <a:r>
                  <a:rPr lang="cs-CZ" sz="2400" b="1" i="1" dirty="0" err="1">
                    <a:ea typeface="+mn-lt"/>
                    <a:cs typeface="Arial"/>
                  </a:rPr>
                  <a:t>a,b</a:t>
                </a:r>
                <a:r>
                  <a:rPr lang="cs-CZ" sz="2400" b="1" dirty="0">
                    <a:ea typeface="+mn-lt"/>
                    <a:cs typeface="Arial"/>
                  </a:rPr>
                  <a:t>)=72</a:t>
                </a:r>
                <a:r>
                  <a:rPr lang="cs-CZ" sz="2400" dirty="0">
                    <a:ea typeface="+mn-lt"/>
                    <a:cs typeface="Arial"/>
                  </a:rPr>
                  <a:t>.</a:t>
                </a: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/>
                  <a:t>využitím vztahu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cs typeface="Arial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𝑏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D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</m:oMath>
                </a14:m>
                <a:br>
                  <a:rPr lang="cs-CZ" sz="2400" dirty="0">
                    <a:ea typeface="+mn-lt"/>
                    <a:cs typeface="Arial"/>
                  </a:rPr>
                </a:br>
                <a:r>
                  <a:rPr lang="cs-CZ" sz="2400" dirty="0">
                    <a:ea typeface="+mn-lt"/>
                    <a:cs typeface="Arial"/>
                  </a:rPr>
                  <a:t>Libovolným způsobem určíme, že D(</a:t>
                </a:r>
                <a:r>
                  <a:rPr lang="cs-CZ" sz="2400" i="1" dirty="0" err="1">
                    <a:ea typeface="+mn-lt"/>
                    <a:cs typeface="Arial"/>
                  </a:rPr>
                  <a:t>a,b</a:t>
                </a:r>
                <a:r>
                  <a:rPr lang="cs-CZ" sz="2400" dirty="0">
                    <a:ea typeface="+mn-lt"/>
                    <a:cs typeface="Arial"/>
                  </a:rPr>
                  <a:t>)=12 (platí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24=2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∙12,  36=3∙12)</m:t>
                    </m:r>
                  </m:oMath>
                </a14:m>
                <a:r>
                  <a:rPr lang="cs-CZ" sz="2400" dirty="0">
                    <a:ea typeface="+mn-lt"/>
                    <a:cs typeface="Arial"/>
                  </a:rPr>
                  <a:t>.</a:t>
                </a:r>
                <a:br>
                  <a:rPr lang="cs-CZ" sz="2400" dirty="0">
                    <a:ea typeface="+mn-lt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Arial"/>
                      </a:rPr>
                      <m:t>24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∙36=</m:t>
                    </m:r>
                    <m:r>
                      <m:rPr>
                        <m:sty m:val="p"/>
                      </m:rPr>
                      <a:rPr lang="cs-CZ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n</m:t>
                    </m:r>
                    <m:d>
                      <m:d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𝑎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𝑏</m:t>
                        </m:r>
                      </m:e>
                    </m:d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∙12</m:t>
                    </m:r>
                  </m:oMath>
                </a14:m>
                <a:br>
                  <a:rPr lang="cs-CZ" sz="2400" b="0" dirty="0">
                    <a:ea typeface="Cambria Math" panose="02040503050406030204" pitchFamily="18" charset="0"/>
                    <a:cs typeface="Arial"/>
                  </a:rPr>
                </a:br>
                <a14:m>
                  <m:oMath xmlns:m="http://schemas.openxmlformats.org/officeDocument/2006/math"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Arial"/>
                </a:endParaRPr>
              </a:p>
              <a:p>
                <a:pPr marL="586105" indent="-514350">
                  <a:buFont typeface="+mj-lt"/>
                  <a:buAutoNum type="alphaLcParenR"/>
                </a:pPr>
                <a:r>
                  <a:rPr lang="cs-CZ" sz="2400" dirty="0">
                    <a:ea typeface="+mn-lt"/>
                    <a:cs typeface="+mn-lt"/>
                  </a:rPr>
                  <a:t>pomocí rozkladu na součin prvočinitelů:</a:t>
                </a:r>
                <a:br>
                  <a:rPr lang="cs-CZ" sz="2400" dirty="0">
                    <a:ea typeface="+mn-lt"/>
                    <a:cs typeface="+mn-lt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24=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+mn-lt"/>
                            <a:cs typeface="+mn-lt"/>
                          </a:rPr>
                          <m:t>3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∙3       36=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3</m:t>
                        </m:r>
                      </m:e>
                      <m:sup>
                        <m:r>
                          <a:rPr lang="cs-CZ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2</m:t>
                        </m:r>
                      </m:sup>
                    </m:sSup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      </m:t>
                    </m:r>
                    <m:r>
                      <a:rPr lang="cs-CZ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𝐧</m:t>
                    </m:r>
                    <m:d>
                      <m:d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d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𝒂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,</m:t>
                        </m:r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𝒃</m:t>
                        </m:r>
                      </m:e>
                    </m:d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∙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𝟕𝟐</m:t>
                    </m:r>
                  </m:oMath>
                </a14:m>
                <a:endParaRPr lang="cs-CZ" sz="2400" b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4"/>
                <a:ext cx="10981714" cy="4139998"/>
              </a:xfrm>
              <a:blipFill>
                <a:blip r:embed="rId2"/>
                <a:stretch>
                  <a:fillRect l="-999" t="-1178" b="-3092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333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21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Nalezněte alespoň tři přirozené společné násobky čísel 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5, 12                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17, 0                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  - 6, 8, 17 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22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všechny společné násobky čísel 60 a 144, které jsou větší než 1000 a menší než 2000.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b="1" dirty="0">
                <a:ea typeface="+mn-lt"/>
                <a:cs typeface="+mn-lt"/>
              </a:rPr>
              <a:t>Příklad 23</a:t>
            </a:r>
            <a:endParaRPr lang="cs-CZ" sz="2000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obecně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  n(a,1)                 c)   n(</a:t>
            </a:r>
            <a:r>
              <a:rPr lang="cs-CZ" sz="2000" dirty="0" err="1">
                <a:ea typeface="+mn-lt"/>
                <a:cs typeface="+mn-lt"/>
              </a:rPr>
              <a:t>a,ab</a:t>
            </a:r>
            <a:r>
              <a:rPr lang="cs-CZ" sz="2000" dirty="0">
                <a:ea typeface="+mn-lt"/>
                <a:cs typeface="+mn-lt"/>
              </a:rPr>
              <a:t>)       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  n(</a:t>
            </a:r>
            <a:r>
              <a:rPr lang="cs-CZ" sz="2000" dirty="0" err="1">
                <a:ea typeface="+mn-lt"/>
                <a:cs typeface="+mn-lt"/>
              </a:rPr>
              <a:t>a,a</a:t>
            </a:r>
            <a:r>
              <a:rPr lang="cs-CZ" sz="2000" dirty="0">
                <a:ea typeface="+mn-lt"/>
                <a:cs typeface="+mn-lt"/>
              </a:rPr>
              <a:t>)                 d)   n(a,a+1)</a:t>
            </a:r>
          </a:p>
          <a:p>
            <a:pPr marL="251460" indent="-179705">
              <a:buNone/>
            </a:pP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26176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r>
              <a:rPr lang="cs-CZ" sz="2000" b="1" dirty="0"/>
              <a:t>Příklad 24</a:t>
            </a:r>
            <a:endParaRPr lang="cs-CZ" dirty="0"/>
          </a:p>
          <a:p>
            <a:pPr marL="251460" indent="-179705">
              <a:buNone/>
            </a:pPr>
            <a:r>
              <a:rPr lang="cs-CZ" sz="2000" dirty="0"/>
              <a:t>  Jak se změní nejmenší společný násobek dvou přirozených čísel, když každé z nich vynásobíme třemi?</a:t>
            </a:r>
            <a:endParaRPr lang="cs-CZ" sz="2000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000" b="1" dirty="0"/>
              <a:t>Příklad 25</a:t>
            </a:r>
            <a:endParaRPr lang="cs-CZ" sz="2000" b="1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Určete pomocí rozkladu na prvočinitele i pomocí vztahu mezi n(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 a D(</a:t>
            </a:r>
            <a:r>
              <a:rPr lang="cs-CZ" sz="2000" dirty="0" err="1">
                <a:ea typeface="+mn-lt"/>
                <a:cs typeface="+mn-lt"/>
              </a:rPr>
              <a:t>a,b</a:t>
            </a:r>
            <a:r>
              <a:rPr lang="cs-CZ" sz="2000" dirty="0">
                <a:ea typeface="+mn-lt"/>
                <a:cs typeface="+mn-lt"/>
              </a:rPr>
              <a:t>)   </a:t>
            </a: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a)  n(222, 185)</a:t>
            </a:r>
            <a:endParaRPr lang="cs-CZ" dirty="0">
              <a:ea typeface="+mn-lt"/>
              <a:cs typeface="+mn-lt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b)  n(360, 504)</a:t>
            </a:r>
            <a:endParaRPr lang="cs-CZ" dirty="0"/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c)  n(90, 108, 84) </a:t>
            </a:r>
            <a:endParaRPr lang="cs-CZ" dirty="0">
              <a:cs typeface="Arial"/>
            </a:endParaRPr>
          </a:p>
          <a:p>
            <a:pPr marL="251460" indent="-179705">
              <a:buNone/>
            </a:pPr>
            <a:r>
              <a:rPr lang="cs-CZ" sz="2000" dirty="0">
                <a:ea typeface="+mn-lt"/>
                <a:cs typeface="+mn-lt"/>
              </a:rPr>
              <a:t>d)  n(156, 182, 208) </a:t>
            </a:r>
          </a:p>
          <a:p>
            <a:pPr marL="71755" indent="0">
              <a:buNone/>
            </a:pPr>
            <a:endParaRPr lang="cs-CZ" sz="20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2398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4D090C-0CCD-4695-9257-3254AF52C5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7225C2E-7513-4EDE-AEB3-79445FBDC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6DF55C-ED58-4949-8389-5D27F801D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21</a:t>
            </a:r>
            <a:r>
              <a:rPr lang="cs-CZ" sz="2400" dirty="0"/>
              <a:t>: a) 60, 120, 240, b) nelze, c) 408, 816, 1224 </a:t>
            </a:r>
          </a:p>
          <a:p>
            <a:pPr marL="72000" indent="0">
              <a:buNone/>
            </a:pPr>
            <a:r>
              <a:rPr lang="cs-CZ" sz="2400" b="1" dirty="0"/>
              <a:t>Příklad 22</a:t>
            </a:r>
            <a:r>
              <a:rPr lang="cs-CZ" sz="2400" dirty="0"/>
              <a:t>: 1440</a:t>
            </a:r>
          </a:p>
          <a:p>
            <a:pPr marL="72000" indent="0">
              <a:buNone/>
            </a:pPr>
            <a:r>
              <a:rPr lang="cs-CZ" sz="2400" b="1" dirty="0"/>
              <a:t>Příklad 23</a:t>
            </a:r>
            <a:r>
              <a:rPr lang="cs-CZ" sz="2400" dirty="0"/>
              <a:t>: a) a, b) a, c) ab, d) a.(a+1)</a:t>
            </a:r>
          </a:p>
          <a:p>
            <a:pPr marL="72000" indent="0">
              <a:buNone/>
            </a:pPr>
            <a:r>
              <a:rPr lang="cs-CZ" sz="2400" b="1" dirty="0"/>
              <a:t>Příklad 24</a:t>
            </a:r>
            <a:r>
              <a:rPr lang="cs-CZ" sz="2400" dirty="0"/>
              <a:t>: třikrát se zvětší</a:t>
            </a:r>
          </a:p>
          <a:p>
            <a:pPr marL="72000" indent="0">
              <a:buNone/>
            </a:pPr>
            <a:r>
              <a:rPr lang="cs-CZ" sz="2400" b="1" dirty="0"/>
              <a:t>Příklad 25</a:t>
            </a:r>
            <a:r>
              <a:rPr lang="cs-CZ" sz="2400" dirty="0"/>
              <a:t>: a) 1110, b) 2520, c) 3780, d) 4368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05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4BA2A-43B7-47FE-AB33-075D279FBB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63B8E0-10C5-4760-B1CF-B167EC7F6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400" b="1" dirty="0"/>
                  <a:t>Příklad 1</a:t>
                </a:r>
              </a:p>
              <a:p>
                <a:pPr marL="72000" indent="0">
                  <a:buNone/>
                </a:pPr>
                <a:r>
                  <a:rPr lang="cs-CZ" sz="2400" dirty="0"/>
                  <a:t>Rozeberme si dělitele čísla 10</a:t>
                </a:r>
              </a:p>
              <a:p>
                <a:r>
                  <a:rPr lang="cs-CZ" sz="2400" dirty="0"/>
                  <a:t>Celočíselných dělitelů čísla 10 je osm, jsou to čísla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1;2;5;10;−1;−2;−5;−10</m:t>
                    </m:r>
                  </m:oMath>
                </a14:m>
                <a:r>
                  <a:rPr lang="cs-CZ" sz="2400" dirty="0"/>
                  <a:t>.</a:t>
                </a:r>
              </a:p>
              <a:p>
                <a:r>
                  <a:rPr lang="cs-CZ" sz="2400" dirty="0"/>
                  <a:t>Dvojice sdružených dělitelů čísla 10 jsou: </a:t>
                </a:r>
                <a:br>
                  <a:rPr lang="cs-CZ" sz="24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     2;5     −1;−10     −2;−5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Samozřejmí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1;10;−1;−10 </m:t>
                    </m:r>
                  </m:oMath>
                </a14:m>
                <a:endParaRPr lang="cs-CZ" sz="2400" dirty="0"/>
              </a:p>
              <a:p>
                <a:r>
                  <a:rPr lang="cs-CZ" sz="2400" dirty="0"/>
                  <a:t>Přirození </a:t>
                </a:r>
                <a:r>
                  <a:rPr lang="cs-CZ" sz="2400" dirty="0" err="1"/>
                  <a:t>dělitelé</a:t>
                </a:r>
                <a:r>
                  <a:rPr lang="cs-CZ" sz="2400" dirty="0"/>
                  <a:t> čísla 10 jsou čísla </a:t>
                </a:r>
                <a:br>
                  <a:rPr lang="cs-CZ" sz="2400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1;2;5;10</m:t>
                    </m:r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7CF998A2-BB7A-490F-9A42-3973B1660D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285875"/>
                <a:ext cx="8585925" cy="4546125"/>
              </a:xfrm>
              <a:blipFill>
                <a:blip r:embed="rId2"/>
                <a:stretch>
                  <a:fillRect l="-1278" t="-107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9512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Rozklad přirozeného čísla na součin prvočinitelů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BA541F6-6440-4B9C-86E2-1C9385AC4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723225"/>
            <a:ext cx="10753200" cy="3963343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sz="2400" b="1" dirty="0">
                <a:ea typeface="+mn-lt"/>
                <a:cs typeface="+mn-lt"/>
              </a:rPr>
              <a:t>Prvočíselný rozklad přirozeného čísla</a:t>
            </a:r>
            <a:r>
              <a:rPr lang="cs-CZ" sz="2400" dirty="0">
                <a:ea typeface="+mn-lt"/>
                <a:cs typeface="+mn-lt"/>
              </a:rPr>
              <a:t>  využíváme především  k výpočtu největšího společného dělitele  a nejmenšího společného násobku daných čísel a k určení počtu všech přirozených dělitelů daného přirozeného čísla. </a:t>
            </a:r>
            <a:endParaRPr lang="cs-CZ" dirty="0">
              <a:ea typeface="+mn-lt"/>
              <a:cs typeface="+mn-lt"/>
            </a:endParaRPr>
          </a:p>
          <a:p>
            <a:pPr marL="71755" indent="0">
              <a:buNone/>
            </a:pPr>
            <a:endParaRPr lang="cs-CZ" sz="2400" b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Příklady - prvočíselný rozklad: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132 = 2 </a:t>
            </a:r>
            <a:r>
              <a:rPr lang="cs-CZ" sz="2400" b="1" dirty="0">
                <a:ea typeface="+mn-lt"/>
                <a:cs typeface="+mn-lt"/>
              </a:rPr>
              <a:t>•</a:t>
            </a:r>
            <a:r>
              <a:rPr lang="cs-CZ" sz="2400" b="1" dirty="0">
                <a:cs typeface="Arial"/>
              </a:rPr>
              <a:t> 2 • 3 </a:t>
            </a:r>
            <a:r>
              <a:rPr lang="cs-CZ" sz="2400" b="1" dirty="0">
                <a:ea typeface="+mn-lt"/>
                <a:cs typeface="+mn-lt"/>
              </a:rPr>
              <a:t>• </a:t>
            </a:r>
            <a:r>
              <a:rPr lang="cs-CZ" sz="2400" b="1" dirty="0">
                <a:cs typeface="Arial"/>
              </a:rPr>
              <a:t>11</a:t>
            </a:r>
          </a:p>
          <a:p>
            <a:pPr marL="71755" indent="0">
              <a:buNone/>
            </a:pPr>
            <a:r>
              <a:rPr lang="cs-CZ" sz="2400" b="1" dirty="0">
                <a:cs typeface="Arial"/>
              </a:rPr>
              <a:t>121 = 11 </a:t>
            </a:r>
            <a:r>
              <a:rPr lang="cs-CZ" sz="2400" b="1" dirty="0">
                <a:ea typeface="+mn-lt"/>
                <a:cs typeface="+mn-lt"/>
              </a:rPr>
              <a:t>• 11</a:t>
            </a:r>
          </a:p>
          <a:p>
            <a:pPr marL="71755" indent="0">
              <a:buNone/>
            </a:pPr>
            <a:r>
              <a:rPr lang="cs-CZ" sz="2400" b="1" dirty="0">
                <a:ea typeface="+mn-lt"/>
                <a:cs typeface="+mn-lt"/>
              </a:rPr>
              <a:t>72 = 2 • 2 • 2 • 3 • 3</a:t>
            </a: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71755" indent="0">
              <a:buNone/>
            </a:pPr>
            <a:endParaRPr lang="cs-CZ" sz="2400" dirty="0">
              <a:cs typeface="Arial"/>
            </a:endParaRPr>
          </a:p>
          <a:p>
            <a:pPr marL="251460" indent="-179705">
              <a:buNone/>
            </a:pPr>
            <a:endParaRPr lang="cs-CZ" sz="2400" b="1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481530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761658-573A-4C99-B638-CC64195954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50DCA4-2AC0-48AB-9DBD-C3A04299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436920"/>
          </a:xfrm>
        </p:spPr>
        <p:txBody>
          <a:bodyPr/>
          <a:lstStyle/>
          <a:p>
            <a:r>
              <a:rPr lang="cs-CZ" sz="3200" dirty="0"/>
              <a:t>Výpočet největšího společného dělitele a nejmenšího společného násobku z rozkladu daných čísel  na součin prvočinitelů.</a:t>
            </a:r>
            <a:r>
              <a:rPr lang="cs-CZ" sz="3200" b="0" dirty="0"/>
              <a:t> </a:t>
            </a:r>
            <a:endParaRPr lang="cs-CZ" sz="32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1C6A61-5DD9-4CAE-BABE-A17907BA9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427726"/>
            <a:ext cx="10753200" cy="3404274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179705">
              <a:buNone/>
            </a:pPr>
            <a:r>
              <a:rPr lang="cs-CZ" b="1" dirty="0">
                <a:ea typeface="+mn-lt"/>
                <a:cs typeface="+mn-lt"/>
              </a:rPr>
              <a:t>Největší společný dělitel</a:t>
            </a:r>
            <a:r>
              <a:rPr lang="cs-CZ" dirty="0">
                <a:ea typeface="+mn-lt"/>
                <a:cs typeface="+mn-lt"/>
              </a:rPr>
              <a:t> daných přirozených čísel je součinem všech prvočinitelů, kteří se současně vyskytují v prvočíselných rozkladech všech daných čísel, a to s nejmenším s vyskytujících se exponentů.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b="1" dirty="0">
                <a:ea typeface="+mn-lt"/>
                <a:cs typeface="+mn-lt"/>
              </a:rPr>
              <a:t>Nejmenší společný násobek</a:t>
            </a:r>
            <a:r>
              <a:rPr lang="cs-CZ" dirty="0">
                <a:ea typeface="+mn-lt"/>
                <a:cs typeface="+mn-lt"/>
              </a:rPr>
              <a:t> daných čísel je součinem všech různých prvočinitelů, kteří se vyskytují v rozkladech daných čísel, a to v největší mocnině. 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41085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DCFBA5-512E-448B-B996-89C7ECCBC5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D92128-F920-4375-971F-0AEDFE2B9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095334"/>
          </a:xfrm>
        </p:spPr>
        <p:txBody>
          <a:bodyPr/>
          <a:lstStyle/>
          <a:p>
            <a:r>
              <a:rPr lang="cs-CZ" dirty="0">
                <a:cs typeface="Arial"/>
              </a:rPr>
              <a:t>Hledání D(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a n(</a:t>
            </a:r>
            <a:r>
              <a:rPr lang="cs-CZ" dirty="0" err="1">
                <a:cs typeface="Arial"/>
              </a:rPr>
              <a:t>a,b</a:t>
            </a:r>
            <a:r>
              <a:rPr lang="cs-CZ" dirty="0">
                <a:cs typeface="Arial"/>
              </a:rPr>
              <a:t>) pomocí prvočíselného rozkladu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042BD7-7602-4D58-AD25-50C21D9F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56933"/>
            <a:ext cx="10753200" cy="3575067"/>
          </a:xfrm>
        </p:spPr>
        <p:txBody>
          <a:bodyPr vert="horz" lIns="0" tIns="0" rIns="0" bIns="0" rtlCol="0" anchor="t">
            <a:noAutofit/>
          </a:bodyPr>
          <a:lstStyle/>
          <a:p>
            <a:pPr marL="71755" indent="0">
              <a:buNone/>
            </a:pPr>
            <a:endParaRPr lang="cs-CZ" b="1" i="1" u="sng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u="sng" dirty="0">
                <a:ea typeface="+mn-lt"/>
                <a:cs typeface="+mn-lt"/>
              </a:rPr>
              <a:t>Příklad:</a:t>
            </a:r>
            <a:r>
              <a:rPr lang="cs-CZ" i="1" u="sng" dirty="0">
                <a:ea typeface="+mn-lt"/>
                <a:cs typeface="+mn-lt"/>
              </a:rPr>
              <a:t> </a:t>
            </a:r>
            <a:r>
              <a:rPr lang="cs-CZ" dirty="0">
                <a:ea typeface="+mn-lt"/>
                <a:cs typeface="+mn-lt"/>
              </a:rPr>
              <a:t> </a:t>
            </a:r>
            <a:r>
              <a:rPr lang="cs-CZ" i="1" dirty="0">
                <a:ea typeface="+mn-lt"/>
                <a:cs typeface="+mn-lt"/>
              </a:rPr>
              <a:t>Zjistěte </a:t>
            </a:r>
            <a:r>
              <a:rPr lang="cs-CZ" dirty="0">
                <a:ea typeface="+mn-lt"/>
                <a:cs typeface="+mn-lt"/>
              </a:rPr>
              <a:t> D(108, 90)  a   n(108, 90). </a:t>
            </a:r>
            <a:endParaRPr lang="cs-CZ">
              <a:cs typeface="Arial"/>
            </a:endParaRPr>
          </a:p>
          <a:p>
            <a:pPr marL="71755" indent="0">
              <a:buNone/>
            </a:pPr>
            <a:endParaRPr lang="cs-CZ" b="1" i="1" dirty="0">
              <a:ea typeface="+mn-lt"/>
              <a:cs typeface="+mn-lt"/>
            </a:endParaRPr>
          </a:p>
          <a:p>
            <a:pPr marL="71755" indent="0">
              <a:buNone/>
            </a:pPr>
            <a:r>
              <a:rPr lang="cs-CZ" b="1" i="1" dirty="0">
                <a:ea typeface="+mn-lt"/>
                <a:cs typeface="+mn-lt"/>
              </a:rPr>
              <a:t>Řešení:</a:t>
            </a:r>
            <a:r>
              <a:rPr lang="cs-CZ" dirty="0">
                <a:ea typeface="+mn-lt"/>
                <a:cs typeface="+mn-lt"/>
              </a:rPr>
              <a:t>           108 =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3      </a:t>
            </a:r>
            <a:r>
              <a:rPr lang="cs-CZ" dirty="0">
                <a:ea typeface="+mn-lt"/>
                <a:cs typeface="+mn-lt"/>
              </a:rPr>
              <a:t>     90 = 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. 5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                   D(108, 90) = 2 . 3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 =  18 </a:t>
            </a:r>
            <a:endParaRPr lang="cs-CZ">
              <a:cs typeface="Arial"/>
            </a:endParaRPr>
          </a:p>
          <a:p>
            <a:pPr marL="71755" indent="0">
              <a:buNone/>
            </a:pPr>
            <a:r>
              <a:rPr lang="cs-CZ" dirty="0">
                <a:ea typeface="+mn-lt"/>
                <a:cs typeface="+mn-lt"/>
              </a:rPr>
              <a:t>                         n(108, 90) =  2</a:t>
            </a:r>
            <a:r>
              <a:rPr lang="cs-CZ" baseline="30000" dirty="0">
                <a:ea typeface="+mn-lt"/>
                <a:cs typeface="+mn-lt"/>
              </a:rPr>
              <a:t>2</a:t>
            </a:r>
            <a:r>
              <a:rPr lang="cs-CZ" dirty="0">
                <a:ea typeface="+mn-lt"/>
                <a:cs typeface="+mn-lt"/>
              </a:rPr>
              <a:t>. 3</a:t>
            </a:r>
            <a:r>
              <a:rPr lang="cs-CZ" baseline="30000" dirty="0">
                <a:ea typeface="+mn-lt"/>
                <a:cs typeface="+mn-lt"/>
              </a:rPr>
              <a:t>3</a:t>
            </a:r>
            <a:r>
              <a:rPr lang="cs-CZ" dirty="0">
                <a:ea typeface="+mn-lt"/>
                <a:cs typeface="+mn-lt"/>
              </a:rPr>
              <a:t>. 5 = 540 </a:t>
            </a:r>
            <a:endParaRPr lang="cs-CZ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8897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DB86D-E348-4DED-8084-89D64CDF2A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B8FEC99-5354-4F74-BEB6-77F012E7B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Arial"/>
              </a:rPr>
              <a:t>Určení počtu dělitelů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Věta: Je </a:t>
                </a:r>
                <a:r>
                  <a:rPr lang="cs-CZ" dirty="0" err="1">
                    <a:cs typeface="Arial"/>
                  </a:rPr>
                  <a:t>li</a:t>
                </a:r>
                <a:r>
                  <a:rPr lang="cs-CZ" dirty="0">
                    <a:cs typeface="Arial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bSup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cs-CZ" dirty="0"/>
                  <a:t>…</a:t>
                </a:r>
                <a:r>
                  <a:rPr lang="cs-CZ" b="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p>
                    </m:sSubSup>
                  </m:oMath>
                </a14:m>
                <a:endParaRPr lang="cs-CZ" dirty="0"/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rozklad přirozeného čísla a </a:t>
                </a:r>
                <a:r>
                  <a:rPr lang="en-GB" dirty="0">
                    <a:cs typeface="Arial"/>
                  </a:rPr>
                  <a:t>&gt; 1 </a:t>
                </a:r>
                <a:r>
                  <a:rPr lang="en-US" dirty="0" err="1">
                    <a:cs typeface="Arial"/>
                  </a:rPr>
                  <a:t>na</a:t>
                </a:r>
                <a:r>
                  <a:rPr lang="en-US" dirty="0">
                    <a:cs typeface="Arial"/>
                  </a:rPr>
                  <a:t> </a:t>
                </a:r>
                <a:r>
                  <a:rPr lang="en-US" dirty="0" err="1">
                    <a:cs typeface="Arial"/>
                  </a:rPr>
                  <a:t>prvo</a:t>
                </a:r>
                <a:r>
                  <a:rPr lang="cs-CZ" dirty="0">
                    <a:cs typeface="Arial"/>
                  </a:rPr>
                  <a:t>činitele, pak počet dělitelů čísla a je určen vztahem</a:t>
                </a:r>
              </a:p>
              <a:p>
                <a:pPr marL="71755" indent="0" algn="ctr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  <a:cs typeface="Arial"/>
                      </a:rPr>
                      <m:t>(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+1)(</m:t>
                    </m:r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Arial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𝑒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Arial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  <a:cs typeface="Arial"/>
                      </a:rPr>
                      <m:t>+1)</m:t>
                    </m:r>
                  </m:oMath>
                </a14:m>
                <a:r>
                  <a:rPr lang="cs-CZ" dirty="0">
                    <a:cs typeface="Arial"/>
                  </a:rPr>
                  <a:t>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cs typeface="Arial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𝑒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cs typeface="Arial"/>
                              </a:rPr>
                              <m:t>𝑘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cs typeface="Arial"/>
                          </a:rPr>
                          <m:t>+1</m:t>
                        </m:r>
                      </m:e>
                    </m:d>
                  </m:oMath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dirty="0">
                    <a:cs typeface="Arial"/>
                  </a:rPr>
                  <a:t>Všechny přirozené dělitele čísla a určíme jako všechny možné součiny prvočinitelů, přičemž každý prvočinitel, probíhá všechny mocniny od 0. po tu, ve které se vyskytují v rozkladu.</a:t>
                </a:r>
              </a:p>
            </p:txBody>
          </p:sp>
        </mc:Choice>
        <mc:Fallback xmlns="">
          <p:sp>
            <p:nvSpPr>
              <p:cNvPr id="9" name="Zástupný obsah 8">
                <a:extLst>
                  <a:ext uri="{FF2B5EF4-FFF2-40B4-BE49-F238E27FC236}">
                    <a16:creationId xmlns:a16="http://schemas.microsoft.com/office/drawing/2014/main" id="{E61447E8-EF08-4FE5-8EA4-120637BE18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 b="-36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06270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125FE97-3609-4E07-9C7D-3D44CB3F60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/>
              <a:pPr/>
              <a:t>54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4D8C09-8565-465A-AACB-4EDF0EF89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6343"/>
            <a:ext cx="10753200" cy="451576"/>
          </a:xfrm>
        </p:spPr>
        <p:txBody>
          <a:bodyPr/>
          <a:lstStyle/>
          <a:p>
            <a:r>
              <a:rPr lang="cs-CZ">
                <a:cs typeface="Arial"/>
              </a:rPr>
              <a:t>Příklad</a:t>
            </a:r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sz="2400" dirty="0">
                    <a:ea typeface="+mn-lt"/>
                    <a:cs typeface="+mn-lt"/>
                  </a:rPr>
                  <a:t>Zjistěte počet všech přirozených dělitelů čísla 90 a napište je všechny.</a:t>
                </a:r>
                <a:endParaRPr lang="cs-CZ" sz="2400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Řešení: </a:t>
                </a:r>
                <a14:m>
                  <m:oMath xmlns:m="http://schemas.openxmlformats.org/officeDocument/2006/math"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𝟗𝟎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=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+mn-lt"/>
                        <a:cs typeface="+mn-lt"/>
                      </a:rPr>
                      <m:t>𝟐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𝟓</m:t>
                    </m:r>
                    <m:r>
                      <a:rPr lang="cs-CZ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+mn-lt"/>
                      </a:rPr>
                      <m:t>×</m:t>
                    </m:r>
                    <m:sSup>
                      <m:sSupPr>
                        <m:ctrlP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</m:ctrlPr>
                      </m:sSupPr>
                      <m:e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𝟑</m:t>
                        </m:r>
                      </m:e>
                      <m:sup>
                        <m:r>
                          <a:rPr lang="cs-CZ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lt"/>
                          </a:rPr>
                          <m:t>𝟐</m:t>
                        </m:r>
                      </m:sup>
                    </m:sSup>
                  </m:oMath>
                </a14:m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neobsahující č. 5		</a:t>
                </a:r>
                <a:r>
                  <a:rPr lang="cs-CZ" sz="2400" b="1" i="1" dirty="0" err="1">
                    <a:ea typeface="+mn-lt"/>
                    <a:cs typeface="+mn-lt"/>
                  </a:rPr>
                  <a:t>Dělitelé</a:t>
                </a:r>
                <a:r>
                  <a:rPr lang="cs-CZ" sz="2400" b="1" i="1" dirty="0">
                    <a:ea typeface="+mn-lt"/>
                    <a:cs typeface="+mn-lt"/>
                  </a:rPr>
                  <a:t> obsahující č. 5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	1	3	9			1	3	9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1</a:t>
                </a:r>
                <a:r>
                  <a:rPr lang="cs-CZ" sz="2400" b="1" i="1" dirty="0">
                    <a:ea typeface="+mn-lt"/>
                    <a:cs typeface="+mn-lt"/>
                  </a:rPr>
                  <a:t>	1	3	9			5	15	45</a:t>
                </a:r>
              </a:p>
              <a:p>
                <a:pPr marL="71755" indent="0">
                  <a:buNone/>
                </a:pPr>
                <a:r>
                  <a:rPr lang="cs-CZ" sz="2400" i="1" dirty="0">
                    <a:ea typeface="+mn-lt"/>
                    <a:cs typeface="+mn-lt"/>
                  </a:rPr>
                  <a:t>2</a:t>
                </a:r>
                <a:r>
                  <a:rPr lang="cs-CZ" sz="2400" b="1" i="1" dirty="0">
                    <a:ea typeface="+mn-lt"/>
                    <a:cs typeface="+mn-lt"/>
                  </a:rPr>
                  <a:t>	2	6	18			10	30	90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r>
                  <a:rPr lang="cs-CZ" sz="2400" b="1" i="1" dirty="0">
                    <a:ea typeface="+mn-lt"/>
                    <a:cs typeface="+mn-lt"/>
                  </a:rPr>
                  <a:t>Číslo 90 má 12 přirozených dělitelů.</a:t>
                </a: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  <a:p>
                <a:pPr marL="71755" indent="0">
                  <a:buNone/>
                </a:pPr>
                <a:endParaRPr lang="cs-CZ" sz="2400" b="1" i="1" dirty="0">
                  <a:ea typeface="+mn-lt"/>
                  <a:cs typeface="+mn-lt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2CE59BD-68D1-4FA9-9403-E499D3478B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869143"/>
                <a:ext cx="10981714" cy="4790251"/>
              </a:xfrm>
              <a:blipFill>
                <a:blip r:embed="rId2"/>
                <a:stretch>
                  <a:fillRect l="-999" t="-101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91245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94179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87808"/>
            <a:ext cx="10753200" cy="4139998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26.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Vypočítejte  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  D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[n(84, 54), n(24, 132)]   </a:t>
            </a:r>
            <a:b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sz="2400" dirty="0">
                <a:ea typeface="Times New Roman" panose="02020603050405020304" pitchFamily="18" charset="0"/>
                <a:cs typeface="Calibri" panose="020F0502020204030204" pitchFamily="34" charset="0"/>
              </a:rPr>
              <a:t>b)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n[D(84, 132), n(24, 54)]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143000" lvl="2" indent="-228600">
              <a:spcAft>
                <a:spcPts val="400"/>
              </a:spcAft>
              <a:buFont typeface="+mj-lt"/>
              <a:buAutoNum type="alphaLcParenR" startAt="2"/>
              <a:tabLst>
                <a:tab pos="14859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27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Zjistěte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zda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ES" sz="24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platí</a:t>
            </a:r>
            <a:r>
              <a:rPr lang="es-E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:   D[n(48, 72), n(48, 144)] =    n [48, D(72, 144)]   </a:t>
            </a: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>
              <a:spcAft>
                <a:spcPts val="400"/>
              </a:spcAft>
              <a:buFont typeface="+mj-lt"/>
              <a:buAutoNum type="arabicPeriod"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Příklad 28</a:t>
            </a: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Určete nejmenší nenulové přirozené číslo, kterým je třeba násobit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a) číslo 1224, abychom dostali druhou mocninu přirozeného čísla</a:t>
            </a:r>
          </a:p>
          <a:p>
            <a:pPr marL="457200" lvl="1" indent="0">
              <a:spcAft>
                <a:spcPts val="400"/>
              </a:spcAft>
              <a:buNone/>
              <a:tabLst>
                <a:tab pos="9144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b) číslo 600, abychom dostali třetí mocninu přirozeného čísla.</a:t>
            </a:r>
          </a:p>
        </p:txBody>
      </p:sp>
    </p:spTree>
    <p:extLst>
      <p:ext uri="{BB962C8B-B14F-4D97-AF65-F5344CB8AC3E}">
        <p14:creationId xmlns:p14="http://schemas.microsoft.com/office/powerpoint/2010/main" val="17936924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41628"/>
            <a:ext cx="10753200" cy="451576"/>
          </a:xfrm>
        </p:spPr>
        <p:txBody>
          <a:bodyPr/>
          <a:lstStyle/>
          <a:p>
            <a:r>
              <a:rPr lang="cs-CZ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1381"/>
            <a:ext cx="10753200" cy="4968716"/>
          </a:xfrm>
        </p:spPr>
        <p:txBody>
          <a:bodyPr vert="horz" lIns="0" tIns="0" rIns="0" bIns="0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29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všechny přirozené dělitele čísel   68,   360,  504.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30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Určete počet všech přirozených dělitelů čísel   420,  824,  687.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31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Obdélník o rozměrech 56cm  a  98cm se má rozdělit příčkami rovnoběžnými se stranami obdélníku na čtverce co možná největší. Kolik bude čtverců a jak velká bude jejich strana?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ffectLst/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400" b="1" dirty="0">
                <a:effectLst/>
                <a:ea typeface="Times New Roman" panose="02020603050405020304" pitchFamily="18" charset="0"/>
              </a:rPr>
              <a:t>Příklad 32</a:t>
            </a:r>
            <a:r>
              <a:rPr lang="cs-CZ" sz="2400" dirty="0">
                <a:effectLst/>
                <a:ea typeface="Times New Roman" panose="02020603050405020304" pitchFamily="18" charset="0"/>
              </a:rPr>
              <a:t>. V krabici jsou tužky. Víme, že je jich více než 200 a méně než 300 a že se dají svázat do svazků po 10  a po 12. Kolik je tužek  krabici?</a:t>
            </a:r>
          </a:p>
        </p:txBody>
      </p:sp>
    </p:spTree>
    <p:extLst>
      <p:ext uri="{BB962C8B-B14F-4D97-AF65-F5344CB8AC3E}">
        <p14:creationId xmlns:p14="http://schemas.microsoft.com/office/powerpoint/2010/main" val="26302592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D37387-70F8-48FC-BB1A-239FC7B348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FCA6D2B-0518-4B06-8085-2541E1C5C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47388"/>
            <a:ext cx="10753200" cy="451576"/>
          </a:xfrm>
        </p:spPr>
        <p:txBody>
          <a:bodyPr/>
          <a:lstStyle/>
          <a:p>
            <a:r>
              <a:rPr lang="cs-CZ" dirty="0"/>
              <a:t>Výsledky příkladů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034EF0-BA7F-4579-87CF-EE35AB8B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2263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/>
              <a:t>Příklad 26</a:t>
            </a:r>
            <a:r>
              <a:rPr lang="cs-CZ" sz="2400" dirty="0"/>
              <a:t>: a) 12, b) 216 </a:t>
            </a:r>
          </a:p>
          <a:p>
            <a:pPr marL="72000" indent="0">
              <a:buNone/>
            </a:pPr>
            <a:r>
              <a:rPr lang="cs-CZ" sz="2400" b="1" dirty="0"/>
              <a:t>Příklad 27</a:t>
            </a:r>
            <a:r>
              <a:rPr lang="cs-CZ" sz="2400" dirty="0"/>
              <a:t>: ano, obě strany se rovnají 144</a:t>
            </a:r>
          </a:p>
          <a:p>
            <a:pPr marL="72000" indent="0">
              <a:buNone/>
            </a:pPr>
            <a:r>
              <a:rPr lang="cs-CZ" sz="2400" b="1" dirty="0"/>
              <a:t>Příklad 28</a:t>
            </a:r>
            <a:r>
              <a:rPr lang="cs-CZ" sz="2400" dirty="0"/>
              <a:t>: a) 34, b) 45</a:t>
            </a:r>
          </a:p>
          <a:p>
            <a:pPr marL="72000" indent="0">
              <a:buNone/>
            </a:pPr>
            <a:r>
              <a:rPr lang="cs-CZ" sz="2400" b="1" dirty="0"/>
              <a:t>Příklad 29</a:t>
            </a:r>
            <a:r>
              <a:rPr lang="cs-CZ" sz="2400" dirty="0"/>
              <a:t>: </a:t>
            </a:r>
            <a:br>
              <a:rPr lang="cs-CZ" sz="2400" dirty="0"/>
            </a:br>
            <a:r>
              <a:rPr lang="cs-CZ" sz="2400" i="1" dirty="0"/>
              <a:t>68</a:t>
            </a:r>
            <a:r>
              <a:rPr lang="cs-CZ" sz="2400" dirty="0"/>
              <a:t>: 1, 2, 4, 17, 34, 68</a:t>
            </a:r>
            <a:br>
              <a:rPr lang="cs-CZ" sz="2400" dirty="0"/>
            </a:br>
            <a:r>
              <a:rPr lang="cs-CZ" sz="2400" i="1" dirty="0"/>
              <a:t>360</a:t>
            </a:r>
            <a:r>
              <a:rPr lang="cs-CZ" sz="2400" dirty="0"/>
              <a:t>: 1, 2, 3, 4, 5, 6, 8, 9, 10, 12, 15, 18, 20, 24, 30, 36, 40, 45, 60, 72, 90, 120, 180, 360</a:t>
            </a:r>
          </a:p>
          <a:p>
            <a:pPr marL="72000" indent="0">
              <a:buNone/>
            </a:pPr>
            <a:r>
              <a:rPr lang="cs-CZ" sz="2400" i="1" dirty="0"/>
              <a:t>504</a:t>
            </a:r>
            <a:r>
              <a:rPr lang="cs-CZ" sz="2400" dirty="0"/>
              <a:t>: 1, 2, 3, 4, 6, 7, 8, 9, 12, 14, 18, 21, 24, 28, 36, 42, 56, 63, 72, 84, 126, 168, 252, 504</a:t>
            </a:r>
          </a:p>
          <a:p>
            <a:pPr marL="72000" indent="0">
              <a:buNone/>
            </a:pPr>
            <a:r>
              <a:rPr lang="cs-CZ" sz="2400" b="1" dirty="0"/>
              <a:t>Příklad 30</a:t>
            </a:r>
            <a:r>
              <a:rPr lang="cs-CZ" sz="2400" dirty="0"/>
              <a:t>: 420 má 24 dělitelů, 824 má 8 dělitelů, 687 má 4 dělitele</a:t>
            </a:r>
          </a:p>
          <a:p>
            <a:pPr marL="72000" indent="0">
              <a:buNone/>
            </a:pPr>
            <a:r>
              <a:rPr lang="cs-CZ" sz="2400" b="1" dirty="0"/>
              <a:t>Příklad 31</a:t>
            </a:r>
            <a:r>
              <a:rPr lang="cs-CZ" sz="2400" dirty="0"/>
              <a:t>: 28 čtverců s hranou délky 14 cm</a:t>
            </a:r>
          </a:p>
          <a:p>
            <a:pPr marL="72000" indent="0">
              <a:buNone/>
            </a:pPr>
            <a:r>
              <a:rPr lang="cs-CZ" sz="2400" b="1"/>
              <a:t>Příklad 32</a:t>
            </a:r>
            <a:r>
              <a:rPr lang="cs-CZ" sz="2400"/>
              <a:t>: </a:t>
            </a:r>
            <a:r>
              <a:rPr lang="cs-CZ" sz="2400" dirty="0"/>
              <a:t>240 tužek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92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F24AE89-B9CD-40EA-A1A3-6E2ECEF0F2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27BECB1-3C0D-4581-BE3F-3C8416D1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Věta 1: 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platí:</a:t>
                </a:r>
              </a:p>
              <a:p>
                <a:r>
                  <a:rPr lang="cs-CZ" dirty="0"/>
                  <a:t> 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zároveň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cs-CZ" dirty="0"/>
                </a:br>
                <a:r>
                  <a:rPr lang="cs-CZ" dirty="0"/>
                  <a:t> symbolicky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 ∧ 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d>
                      <m:dPr>
                        <m:begChr m:val="|"/>
                        <m:endChr m:val="|"/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</m:d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∧  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))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cs-CZ" dirty="0"/>
              </a:p>
              <a:p>
                <a:r>
                  <a:rPr lang="cs-CZ" dirty="0"/>
                  <a:t>jestliže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, pak také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, symbolicky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 ⟹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|(−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D606E2-5E00-408A-9813-62EA15C0B3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04" t="-279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B2B39886-EA55-47E4-990E-00C12E874332}"/>
              </a:ext>
            </a:extLst>
          </p:cNvPr>
          <p:cNvSpPr/>
          <p:nvPr/>
        </p:nvSpPr>
        <p:spPr bwMode="auto">
          <a:xfrm>
            <a:off x="444295" y="2532993"/>
            <a:ext cx="9633890" cy="2633005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7431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588920-B2DA-43DE-89FC-2B40464C7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dirty="0"/>
                  <a:t>Důkaz věty 1:</a:t>
                </a:r>
              </a:p>
              <a:p>
                <a:pPr marL="72000" indent="0">
                  <a:buNone/>
                </a:pPr>
                <a:endParaRPr lang="cs-CZ" dirty="0"/>
              </a:p>
              <a:p>
                <a:r>
                  <a:rPr lang="cs-CZ" dirty="0"/>
                  <a:t> Předpokládejme, že pro libovolná celá čísla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 platí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cs-CZ" dirty="0"/>
                  <a:t>. Podle definice 1 to znamená, že existují celá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taková, že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. Po úpravě dostáváme </a:t>
                </a:r>
              </a:p>
              <a:p>
                <a:pPr marL="720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∙(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pPr marL="72000" indent="0">
                  <a:buNone/>
                </a:pPr>
                <a:r>
                  <a:rPr lang="cs-CZ" dirty="0"/>
                  <a:t>   Protože součet a rozdíl celých čísel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zase celé číslo, platí </a:t>
                </a:r>
                <a:br>
                  <a:rPr lang="cs-CZ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|(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cs-CZ" dirty="0"/>
                  <a:t>.</a:t>
                </a:r>
              </a:p>
              <a:p>
                <a:r>
                  <a:rPr lang="cs-CZ" dirty="0"/>
                  <a:t>Plyne z možnosti zapsat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=(−1)∙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cs-CZ" dirty="0"/>
                  <a:t>.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96659D37-FB08-4E7D-B6EA-876B914C73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472966"/>
                <a:ext cx="10753200" cy="5359034"/>
              </a:xfrm>
              <a:blipFill>
                <a:blip r:embed="rId2"/>
                <a:stretch>
                  <a:fillRect l="-1304" t="-2162" r="-2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510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E980D91-8CB3-4B56-BA3C-5521872EE8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671B71-8098-4FD6-84D8-8B13856D9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C2D5AA2-B504-4293-A364-D90449BD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Definice 2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 dělitelné dvěma se nazývá </a:t>
            </a:r>
            <a:r>
              <a:rPr lang="cs-CZ" b="1" dirty="0"/>
              <a:t>sudé číslo</a:t>
            </a:r>
            <a:r>
              <a:rPr lang="cs-CZ" dirty="0"/>
              <a:t>.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Celé číslo, které není dělitelné dvěma (dává při dělení dvěma zbytek 1), se nazývá </a:t>
            </a:r>
            <a:r>
              <a:rPr lang="cs-CZ" b="1" dirty="0"/>
              <a:t>liché číslo</a:t>
            </a:r>
            <a:r>
              <a:rPr lang="cs-CZ" dirty="0"/>
              <a:t>.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0928340A-34B3-4D3E-96C2-25E6C6813034}"/>
              </a:ext>
            </a:extLst>
          </p:cNvPr>
          <p:cNvSpPr/>
          <p:nvPr/>
        </p:nvSpPr>
        <p:spPr bwMode="auto">
          <a:xfrm>
            <a:off x="567559" y="2480441"/>
            <a:ext cx="10079420" cy="2238704"/>
          </a:xfrm>
          <a:prstGeom prst="roundRect">
            <a:avLst/>
          </a:prstGeom>
          <a:solidFill>
            <a:schemeClr val="accent1"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7158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BD16CB-3AC5-449D-82A1-90724B00FA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ACB0E1-11C1-4654-BAF0-039F43AFC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Relace dělitelnosti - 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37FF98F-86BC-4CA2-B0A8-DA5487002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1"/>
            <a:ext cx="10753200" cy="4139998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2</a:t>
            </a:r>
          </a:p>
          <a:p>
            <a:pPr marL="72000" indent="0">
              <a:buNone/>
            </a:pPr>
            <a:r>
              <a:rPr lang="cs-CZ" sz="2000" dirty="0"/>
              <a:t>Dokažte, že 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součet libovolného sudého čísla a libovolného lichého čísla je liché 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/>
              <a:t>součin </a:t>
            </a:r>
            <a:r>
              <a:rPr lang="cs-CZ" sz="2000" dirty="0"/>
              <a:t>libovolných dvou lichých čísel </a:t>
            </a:r>
            <a:r>
              <a:rPr lang="cs-CZ" sz="2000"/>
              <a:t>je liché </a:t>
            </a:r>
            <a:r>
              <a:rPr lang="cs-CZ" sz="2000" dirty="0"/>
              <a:t>číslo;</a:t>
            </a:r>
          </a:p>
          <a:p>
            <a:pPr marL="586350" indent="-514350">
              <a:buFont typeface="+mj-lt"/>
              <a:buAutoNum type="alphaLcParenR"/>
            </a:pPr>
            <a:r>
              <a:rPr lang="cs-CZ" sz="2000" dirty="0"/>
              <a:t>součin libovolného sudého čísla s libovolným lichým číslem je sudé číslo.</a:t>
            </a:r>
          </a:p>
          <a:p>
            <a:pPr marL="72000" indent="0">
              <a:buNone/>
            </a:pPr>
            <a:r>
              <a:rPr lang="cs-CZ" sz="2000" b="1" dirty="0"/>
              <a:t>Příklad 3</a:t>
            </a:r>
          </a:p>
          <a:p>
            <a:pPr marL="72000" indent="0">
              <a:buNone/>
            </a:pPr>
            <a:r>
              <a:rPr lang="cs-CZ" sz="2000" dirty="0"/>
              <a:t>Určete vlastnosti relace „dělitelnost celých čísel“ a tvrzení zdůvodněte.</a:t>
            </a:r>
          </a:p>
          <a:p>
            <a:pPr marL="72000" indent="0">
              <a:buNone/>
            </a:pPr>
            <a:r>
              <a:rPr lang="cs-CZ" sz="2000" b="1" dirty="0"/>
              <a:t>Příklad 4</a:t>
            </a:r>
          </a:p>
          <a:p>
            <a:pPr marL="72000" indent="0">
              <a:buNone/>
            </a:pPr>
            <a:r>
              <a:rPr lang="cs-CZ" sz="2000" dirty="0"/>
              <a:t>Jsou dána čísla </a:t>
            </a:r>
            <a:r>
              <a:rPr lang="cs-CZ" sz="2000" i="1" dirty="0"/>
              <a:t>a, b</a:t>
            </a:r>
            <a:r>
              <a:rPr lang="cs-CZ" sz="2000" dirty="0"/>
              <a:t>, pro která platí, že </a:t>
            </a:r>
            <a:r>
              <a:rPr lang="cs-CZ" sz="2000" i="1" dirty="0"/>
              <a:t>a </a:t>
            </a:r>
            <a:r>
              <a:rPr lang="cs-CZ" sz="2000" dirty="0"/>
              <a:t>je dělitelné osmi a </a:t>
            </a:r>
            <a:r>
              <a:rPr lang="cs-CZ" sz="2000" i="1" dirty="0"/>
              <a:t>b</a:t>
            </a:r>
            <a:r>
              <a:rPr lang="cs-CZ" sz="2000" dirty="0"/>
              <a:t> je dělitelné šesti. Dokažte, že jejich součin je dělitelný číslem 24.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1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2" ma:contentTypeDescription="Vytvoří nový dokument" ma:contentTypeScope="" ma:versionID="5957f70aae1bf6d4f3c413232a838aaf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a7d58375dfd1408270f1bef9ca8bba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F38DF-F8CA-42D8-8500-71622EDA5167}">
  <ds:schemaRefs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aead6d3a-feb0-4a8c-9062-9bbd8c74d735"/>
    <ds:schemaRef ds:uri="http://schemas.microsoft.com/office/2006/documentManagement/types"/>
    <ds:schemaRef ds:uri="a248b50f-04c3-43c7-88f4-d651881e6eee"/>
  </ds:schemaRefs>
</ds:datastoreItem>
</file>

<file path=customXml/itemProps2.xml><?xml version="1.0" encoding="utf-8"?>
<ds:datastoreItem xmlns:ds="http://schemas.openxmlformats.org/officeDocument/2006/customXml" ds:itemID="{5FFA4532-ED02-477D-A099-543593A79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EA35CB5-3824-41CF-93C8-5F3893FD54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190</TotalTime>
  <Words>5419</Words>
  <Application>Microsoft Office PowerPoint</Application>
  <PresentationFormat>Widescreen</PresentationFormat>
  <Paragraphs>502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2" baseType="lpstr">
      <vt:lpstr>Arial</vt:lpstr>
      <vt:lpstr>Cambria Math</vt:lpstr>
      <vt:lpstr>Tahoma</vt:lpstr>
      <vt:lpstr>Wingdings</vt:lpstr>
      <vt:lpstr>Prezentace_MU_CZ</vt:lpstr>
      <vt:lpstr>IMAp01, IMAk01 – podzim 2021 Dělitelnost v oboru přirozených čísel</vt:lpstr>
      <vt:lpstr>Relace dělitelnosti</vt:lpstr>
      <vt:lpstr>Relace dělitelnosti</vt:lpstr>
      <vt:lpstr>Relace dělitelnosti</vt:lpstr>
      <vt:lpstr>Relace dělitelnosti</vt:lpstr>
      <vt:lpstr>Relace dělitelnosti</vt:lpstr>
      <vt:lpstr>PowerPoint Presentation</vt:lpstr>
      <vt:lpstr>Relace dělitelnosti</vt:lpstr>
      <vt:lpstr>Relace dělitelnosti - příklady</vt:lpstr>
      <vt:lpstr>Relace dělitelnosti - příklady</vt:lpstr>
      <vt:lpstr>Výsledky příkladů 2-5</vt:lpstr>
      <vt:lpstr>Znaky dělitelnost</vt:lpstr>
      <vt:lpstr>PowerPoint Presentation</vt:lpstr>
      <vt:lpstr>Znaky dělitelnosti</vt:lpstr>
      <vt:lpstr>PowerPoint Presentation</vt:lpstr>
      <vt:lpstr>PowerPoint Presentation</vt:lpstr>
      <vt:lpstr>Příklady</vt:lpstr>
      <vt:lpstr>Příklady</vt:lpstr>
      <vt:lpstr>Výsledky příkladů</vt:lpstr>
      <vt:lpstr>Prvočísla a čísla složená</vt:lpstr>
      <vt:lpstr>Definice: prvočíslo, číslo složené</vt:lpstr>
      <vt:lpstr>Příklady</vt:lpstr>
      <vt:lpstr>Věta o existenci prvočíselného dělitele</vt:lpstr>
      <vt:lpstr>Jak rozhodneme, zda je dané číslo prvočíslo nebo číslo složené? </vt:lpstr>
      <vt:lpstr>Důkaz věty 3</vt:lpstr>
      <vt:lpstr>Jak zjistit, zda dané číslo je prvočíslo</vt:lpstr>
      <vt:lpstr>Prvočíselný rozklad</vt:lpstr>
      <vt:lpstr>Příklady</vt:lpstr>
      <vt:lpstr>Příklady</vt:lpstr>
      <vt:lpstr>Výsledky příkladů</vt:lpstr>
      <vt:lpstr>Největší společný dělitel</vt:lpstr>
      <vt:lpstr>Hledání největšího společného dělitele</vt:lpstr>
      <vt:lpstr>Příklad</vt:lpstr>
      <vt:lpstr>Věta (Eukleidův algoritmus)</vt:lpstr>
      <vt:lpstr>Eukleidův algoritmus (řešený příklad)</vt:lpstr>
      <vt:lpstr>Rozšíření definice (největšího) společného dělitele na tři a více čísel</vt:lpstr>
      <vt:lpstr>Čísla soudělná a nesoudělná</vt:lpstr>
      <vt:lpstr>Příklady: čísla soudělná a nesoudělná</vt:lpstr>
      <vt:lpstr>Příklady</vt:lpstr>
      <vt:lpstr>Příklady</vt:lpstr>
      <vt:lpstr>Výsledky příkladů</vt:lpstr>
      <vt:lpstr>Nejmenší společný násobek</vt:lpstr>
      <vt:lpstr>Definice n(a,b)</vt:lpstr>
      <vt:lpstr>Nejmenší společný násobek</vt:lpstr>
      <vt:lpstr>Hledání n(a,b)</vt:lpstr>
      <vt:lpstr>Příklad</vt:lpstr>
      <vt:lpstr>Příklady</vt:lpstr>
      <vt:lpstr>Příklady</vt:lpstr>
      <vt:lpstr>Výsledky příkladů</vt:lpstr>
      <vt:lpstr>Rozklad přirozeného čísla na součin prvočinitelů</vt:lpstr>
      <vt:lpstr>Výpočet největšího společného dělitele a nejmenšího společného násobku z rozkladu daných čísel  na součin prvočinitelů. </vt:lpstr>
      <vt:lpstr>Hledání D(a,b) a n(a,b) pomocí prvočíselného rozkladu</vt:lpstr>
      <vt:lpstr>Určení počtu dělitelů</vt:lpstr>
      <vt:lpstr>Příklad</vt:lpstr>
      <vt:lpstr>Příklady</vt:lpstr>
      <vt:lpstr>Příklady</vt:lpstr>
      <vt:lpstr>Výsledky příkladů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Aritmetika 2 – jaro 2021</dc:title>
  <dc:creator>Petra Bušková</dc:creator>
  <cp:lastModifiedBy>lektor</cp:lastModifiedBy>
  <cp:revision>12</cp:revision>
  <cp:lastPrinted>1601-01-01T00:00:00Z</cp:lastPrinted>
  <dcterms:created xsi:type="dcterms:W3CDTF">2021-02-28T16:34:58Z</dcterms:created>
  <dcterms:modified xsi:type="dcterms:W3CDTF">2021-10-05T12:56:35Z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