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4" r:id="rId4"/>
    <p:sldId id="297" r:id="rId5"/>
    <p:sldId id="298" r:id="rId6"/>
    <p:sldId id="299" r:id="rId7"/>
    <p:sldId id="300" r:id="rId8"/>
    <p:sldId id="302" r:id="rId9"/>
    <p:sldId id="303" r:id="rId10"/>
    <p:sldId id="304" r:id="rId11"/>
    <p:sldId id="305" r:id="rId12"/>
    <p:sldId id="306" r:id="rId13"/>
    <p:sldId id="307" r:id="rId14"/>
    <p:sldId id="310" r:id="rId15"/>
    <p:sldId id="309" r:id="rId16"/>
    <p:sldId id="308" r:id="rId17"/>
    <p:sldId id="311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33CC"/>
    <a:srgbClr val="3333CC"/>
    <a:srgbClr val="0000FF"/>
    <a:srgbClr val="6254B4"/>
    <a:srgbClr val="3548D3"/>
    <a:srgbClr val="3B0EFA"/>
    <a:srgbClr val="4C2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větlý sty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Světlý styl 1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B95671-EA8D-4765-BAED-F6F71B464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2EA42F-91E3-4818-A98B-72131E9D4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106688-B6A3-4D69-9610-5CF35516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2. 5. 2020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47DA4D-E694-4E60-BE3D-A2AFF7ABF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101B8A-867A-4620-A62E-FF5D0329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4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4963F-2130-49BA-AEC3-5BDE4A96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2853FE-F392-4E21-8D87-2ED9F4ADB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037A2A-E9F4-427F-96BC-1CC7950EF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2. 5. 2020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391287-1F1D-4F61-82DB-CAA481ACF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673CB5-96D0-4D68-A9F0-8395876C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18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4D693BE-6476-482A-B665-854D605E8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3658EB-4B6B-4720-AB00-90E5A549A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577E12-1550-4D2A-B817-D3EDD327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2. 5. 2020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C8F3EE-568F-48DA-A371-A9135181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2D937A-0D69-443F-9EFD-5F11A711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1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961CC4-2D04-4EC4-AA5D-1F8A645D9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63143A-8E5A-46D4-BC05-4F62ABE2D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B39995-1107-49FC-A867-8C5EEE6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2. 5. 2020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492A4F-C217-4537-88E1-AD253B7B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0714D1-6775-4364-8B52-D609BF98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2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8C7DE-BA0C-4200-B6CE-EA11FB02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2A2E6B-AABC-4406-B87D-E1563F4D2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4890F9-A951-4604-919D-B3D921363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2. 5. 2020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89A66B-EBA5-4DFD-A0C4-A09A180E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A41AF7-D8AC-4FA3-9889-0F79BB6A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35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7CEA3-4137-4277-B415-14DBB256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0CBD93-C020-4EF5-A8EF-F9455F9F6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DB6903-9019-4111-89B3-E1752C4A7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4B26B9-A8B0-4F21-A56E-9A9A8DE1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2. 5. 2020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CA9602-CFD6-4AF8-9780-D3B45B8F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214C99-AEC3-4857-9F84-33401BCF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06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4539F8-ACF3-44D5-8F3B-1FDEBA2D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5E1A34-45F4-4968-9B01-1E1944CEC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ACDAAF-9DC3-4FB3-BD05-221B84582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115E95-21BC-4B32-BE4C-5A725A64A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E6CD70D-82BD-427B-B2A7-8E6B4B20A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DD3FBF5-B2FF-41A1-AF71-A42CA34F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2. 5. 2020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5A72378-9B79-443B-B5E3-F47AE0CA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62F1C6-EF61-478D-8929-3BBE166E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5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CA0820-F9F4-40A1-8208-026BD701C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8A847-4373-4D7C-A9D7-D627AF26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2. 5. 2020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5AC1AE-4D2C-4185-87F0-07CC6971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B1BBAB-1D8F-44A7-88C5-8B027F94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33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F13A7B4-1806-4EFB-87CF-3A446F42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2. 5. 2020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726A4D4-5836-4C2F-8902-DBBB5F04F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0A0B7A-E84B-4F21-9D8E-434343A7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95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DE8AFF-3B4E-490D-8516-43CDDC70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F5B755-F9AC-4AAA-87D6-5A10A41A3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67A55A-984F-4A59-88A2-1BE343235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0CBD0C-2C88-49B8-BCE7-B56D9EB0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2. 5. 2020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B0100-0A08-4F07-BC1D-F50E1638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188D26-6A33-4E6E-ABA3-3BB57B3B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23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A7A4B-3388-4D5C-8232-8F76C6BE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1B4890-6260-4376-87D0-0AE018158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E0D52F-087F-4F70-82B6-2CDBFF9EE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F41462-B7C9-468B-BE67-BEE741F0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2. 5. 2020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2A262F-6048-4BCD-97AD-F726EE6D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AAD0CB-2E54-46C2-9339-C281A146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00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D896E88-70C3-49DA-BDBB-A7381708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90E518-9083-4A30-8FBA-61873831C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9F70FA-A20B-43D0-9035-9771EC52B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D84B7-4AD1-44A4-B0E7-7D8D9BA29469}" type="datetimeFigureOut">
              <a:rPr lang="cs-CZ" smtClean="0"/>
              <a:t>2. 5. 2020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DCE2BA-0D8A-469D-BD0D-E2F2081A9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2B034A-624F-41F0-AAD9-38A61B006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00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jp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7" y="959244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Možnosti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distanční</a:t>
            </a: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výuky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Aritmetika 2 </a:t>
            </a:r>
          </a:p>
          <a:p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IMAp0</a:t>
            </a:r>
            <a:r>
              <a:rPr lang="cs-CZ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4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Mgr. Helena </a:t>
            </a:r>
            <a:r>
              <a:rPr lang="cs-CZ" dirty="0" err="1">
                <a:solidFill>
                  <a:srgbClr val="0033CC"/>
                </a:solidFill>
              </a:rPr>
              <a:t>Durnová</a:t>
            </a:r>
            <a:r>
              <a:rPr lang="cs-CZ" dirty="0">
                <a:solidFill>
                  <a:srgbClr val="0033CC"/>
                </a:solidFill>
              </a:rPr>
              <a:t>, Ph.D.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96"/>
    </mc:Choice>
    <mc:Fallback xmlns="">
      <p:transition spd="slow" advTm="9979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6DD3B-9558-4996-BC41-0303D5E32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b="1" cap="all" dirty="0"/>
            </a:br>
            <a:r>
              <a:rPr lang="cs-CZ" b="1" cap="all" dirty="0"/>
              <a:t>Neurčité rovnice</a:t>
            </a:r>
            <a:br>
              <a:rPr lang="cs-CZ" b="1" dirty="0"/>
            </a:br>
            <a:r>
              <a:rPr lang="cs-CZ" dirty="0"/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CC79D94-6514-4A82-89E0-FE5BEA381047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838200" y="1290462"/>
                <a:ext cx="10949651" cy="4867452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endParaRPr lang="cs-CZ" sz="2000" i="1" dirty="0"/>
              </a:p>
              <a:p>
                <a:pPr marL="0" indent="0">
                  <a:buNone/>
                </a:pPr>
                <a:r>
                  <a:rPr lang="cs-CZ" sz="2400" i="1" dirty="0"/>
                  <a:t>Příklad 3:</a:t>
                </a:r>
              </a:p>
              <a:p>
                <a:pPr marL="0" indent="0">
                  <a:buNone/>
                </a:pPr>
                <a:r>
                  <a:rPr lang="cs-CZ" dirty="0"/>
                  <a:t>Řešte neurčitou rovnici 4x + 5y = 1.</a:t>
                </a:r>
              </a:p>
              <a:p>
                <a:pPr marL="0" indent="0">
                  <a:buNone/>
                </a:pPr>
                <a:r>
                  <a:rPr lang="cs-CZ" sz="2000" i="1" dirty="0"/>
                  <a:t>------------------------------------------------------------------------------------------------------------------------------------------Řešení:</a:t>
                </a:r>
              </a:p>
              <a:p>
                <a:pPr marL="0" indent="0">
                  <a:buNone/>
                </a:pPr>
                <a:r>
                  <a:rPr lang="cs-CZ" sz="2400" dirty="0"/>
                  <a:t>D(4,5) = 1   ʌ   1|1, rovnice má nekonečně mnoho řešení, která určíme tzv. </a:t>
                </a:r>
                <a:r>
                  <a:rPr lang="cs-CZ" sz="2400" dirty="0">
                    <a:highlight>
                      <a:srgbClr val="FFFF00"/>
                    </a:highlight>
                  </a:rPr>
                  <a:t>redukční metodou:</a:t>
                </a:r>
              </a:p>
              <a:p>
                <a:pPr marL="0" indent="0">
                  <a:buNone/>
                </a:pPr>
                <a:r>
                  <a:rPr lang="cs-CZ" sz="2400" dirty="0"/>
                  <a:t>Vyjádříme si tu neznámou, u které je koeficient s menší absolutní hodnotou.</a:t>
                </a:r>
              </a:p>
              <a:p>
                <a:pPr marL="0" indent="0">
                  <a:buNone/>
                </a:pPr>
                <a:r>
                  <a:rPr lang="cs-CZ" sz="2400" dirty="0"/>
                  <a:t>	</a:t>
                </a:r>
                <a:r>
                  <a:rPr lang="cs-CZ" sz="2400" i="1" dirty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cs-CZ" sz="2400" i="1" dirty="0"/>
                  <a:t>    x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∈ ℂ, </a:t>
                </a:r>
                <a:r>
                  <a:rPr lang="cs-CZ" sz="2400" dirty="0"/>
                  <a:t>tedy i zlomek na pravé straně této rovnosti je celé číslo</a:t>
                </a:r>
              </a:p>
              <a:p>
                <a:pPr marL="0" indent="0">
                  <a:buNone/>
                </a:pPr>
                <a:endParaRPr lang="cs-CZ" sz="2400" dirty="0"/>
              </a:p>
              <a:p>
                <a:pPr marL="0" indent="0">
                  <a:buNone/>
                </a:pPr>
                <a:r>
                  <a:rPr lang="cs-CZ" sz="2400" dirty="0"/>
                  <a:t>	</a:t>
                </a:r>
                <a:r>
                  <a:rPr lang="cs-CZ" sz="2400" i="1" dirty="0"/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+ 1</m:t>
                        </m:r>
                      </m:num>
                      <m:den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cs-CZ" sz="2400" i="1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cs-CZ" sz="2400" i="1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400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cs-CZ" sz="2400" dirty="0"/>
                  <a:t> </a:t>
                </a:r>
                <a:endParaRPr lang="cs-CZ" sz="2400" i="1" dirty="0"/>
              </a:p>
              <a:p>
                <a:pPr marL="0" indent="0">
                  <a:buNone/>
                </a:pPr>
                <a:r>
                  <a:rPr lang="cs-CZ" sz="2400" dirty="0"/>
                  <a:t>	 x = - y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cs-CZ" sz="24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cs-CZ" sz="2400" dirty="0"/>
                  <a:t> 	                      x = - y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cs-CZ" sz="24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cs-CZ" sz="2400" dirty="0"/>
                  <a:t>                substituce:      t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cs-CZ" sz="24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CC79D94-6514-4A82-89E0-FE5BEA3810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838200" y="1290462"/>
                <a:ext cx="10949651" cy="4867452"/>
              </a:xfrm>
              <a:blipFill>
                <a:blip r:embed="rId4"/>
                <a:stretch>
                  <a:fillRect l="-1002" b="-137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ál 3">
            <a:extLst>
              <a:ext uri="{FF2B5EF4-FFF2-40B4-BE49-F238E27FC236}">
                <a16:creationId xmlns:a16="http://schemas.microsoft.com/office/drawing/2014/main" id="{32B41DB1-7E26-4463-A465-4B3A35D6A34C}"/>
              </a:ext>
            </a:extLst>
          </p:cNvPr>
          <p:cNvSpPr/>
          <p:nvPr/>
        </p:nvSpPr>
        <p:spPr>
          <a:xfrm>
            <a:off x="5744308" y="5458953"/>
            <a:ext cx="973015" cy="7418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623FA26B-A886-42F2-B91F-AAAD2060E072}"/>
              </a:ext>
            </a:extLst>
          </p:cNvPr>
          <p:cNvCxnSpPr/>
          <p:nvPr/>
        </p:nvCxnSpPr>
        <p:spPr>
          <a:xfrm flipV="1">
            <a:off x="6248400" y="4958862"/>
            <a:ext cx="468923" cy="3751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993083A-4E98-4567-9FD8-9C5ED3F8D823}"/>
              </a:ext>
            </a:extLst>
          </p:cNvPr>
          <p:cNvSpPr txBox="1"/>
          <p:nvPr/>
        </p:nvSpPr>
        <p:spPr>
          <a:xfrm>
            <a:off x="6717323" y="4583725"/>
            <a:ext cx="1019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t </a:t>
            </a:r>
            <a:r>
              <a:rPr lang="cs-CZ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∈ ℂ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BAE18D9A-C52E-4DFB-9087-77B1C787E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9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2C1AD6F1-6FCD-4673-AD20-8A712607CD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156802" y="5985141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215"/>
    </mc:Choice>
    <mc:Fallback xmlns="">
      <p:transition spd="slow" advTm="194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6DD3B-9558-4996-BC41-0303D5E32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b="1" cap="all" dirty="0"/>
            </a:br>
            <a:r>
              <a:rPr lang="cs-CZ" b="1" cap="all" dirty="0"/>
              <a:t>Neurčité rovnice</a:t>
            </a:r>
            <a:br>
              <a:rPr lang="cs-CZ" b="1" dirty="0"/>
            </a:br>
            <a:r>
              <a:rPr lang="cs-CZ" dirty="0"/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CC79D94-6514-4A82-89E0-FE5BEA381047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838200" y="1290462"/>
                <a:ext cx="10949651" cy="5344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z="2000" i="1" dirty="0"/>
                  <a:t>Řešení:</a:t>
                </a:r>
              </a:p>
              <a:p>
                <a:pPr marL="0" indent="0">
                  <a:buNone/>
                </a:pPr>
                <a:r>
                  <a:rPr lang="cs-CZ" sz="2400" dirty="0"/>
                  <a:t> x = - y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cs-CZ" sz="24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cs-CZ" sz="2400" dirty="0"/>
              </a:p>
              <a:p>
                <a:pPr marL="0" indent="0">
                  <a:buNone/>
                </a:pPr>
                <a:r>
                  <a:rPr lang="cs-CZ" sz="2400" dirty="0"/>
                  <a:t>       substituce :      t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cs-CZ" sz="24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cs-CZ" sz="2400" dirty="0"/>
                  <a:t>     z této rovnosti vyjádříme y:    </a:t>
                </a:r>
                <a:r>
                  <a:rPr lang="cs-CZ" sz="2400" i="1" dirty="0">
                    <a:highlight>
                      <a:srgbClr val="00FFFF"/>
                    </a:highlight>
                  </a:rPr>
                  <a:t>y = - 4t + 1</a:t>
                </a:r>
                <a:r>
                  <a:rPr lang="cs-CZ" sz="2400" dirty="0">
                    <a:highlight>
                      <a:srgbClr val="00FFFF"/>
                    </a:highlight>
                  </a:rPr>
                  <a:t> </a:t>
                </a:r>
                <a:r>
                  <a:rPr lang="cs-CZ" sz="2400" dirty="0"/>
                  <a:t>    kde t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∈ ℂ</a:t>
                </a:r>
                <a:endParaRPr lang="cs-CZ" sz="2400" dirty="0"/>
              </a:p>
              <a:p>
                <a:pPr marL="0" indent="0">
                  <a:buNone/>
                </a:pPr>
                <a:endParaRPr lang="cs-CZ" sz="2400" dirty="0"/>
              </a:p>
              <a:p>
                <a:pPr marL="0" indent="0">
                  <a:buNone/>
                </a:pPr>
                <a:r>
                  <a:rPr lang="cs-CZ" sz="2400" i="1" dirty="0"/>
                  <a:t> </a:t>
                </a:r>
                <a:r>
                  <a:rPr lang="cs-CZ" sz="2400" dirty="0"/>
                  <a:t>x = - y +</a:t>
                </a:r>
                <a:r>
                  <a:rPr lang="cs-CZ" sz="2400" i="1" dirty="0"/>
                  <a:t> t = - (-4t + 1) + t = 4t - 1 + t = 5t - 1                            </a:t>
                </a:r>
                <a:r>
                  <a:rPr lang="cs-CZ" sz="2400" i="1" dirty="0">
                    <a:highlight>
                      <a:srgbClr val="00FFFF"/>
                    </a:highlight>
                  </a:rPr>
                  <a:t>x = 5t - 1 </a:t>
                </a:r>
              </a:p>
              <a:p>
                <a:pPr marL="0" indent="0">
                  <a:buNone/>
                </a:pPr>
                <a:endParaRPr lang="cs-CZ" sz="2400" dirty="0"/>
              </a:p>
              <a:p>
                <a:pPr marL="0" indent="0">
                  <a:buNone/>
                </a:pPr>
                <a:r>
                  <a:rPr lang="cs-CZ" sz="2400" dirty="0"/>
                  <a:t>Řešením rovnice je nekonečně mnoho dvojic celých čísel </a:t>
                </a:r>
                <a:r>
                  <a:rPr lang="cs-CZ" sz="2400" i="1" dirty="0"/>
                  <a:t>x, y</a:t>
                </a:r>
                <a:r>
                  <a:rPr lang="cs-CZ" sz="2400" dirty="0"/>
                  <a:t>, kde </a:t>
                </a:r>
                <a:r>
                  <a:rPr lang="cs-CZ" sz="2400" i="1" dirty="0">
                    <a:highlight>
                      <a:srgbClr val="00FFFF"/>
                    </a:highlight>
                  </a:rPr>
                  <a:t>x = 5t - 1 , y = - 4t + 1</a:t>
                </a:r>
                <a:r>
                  <a:rPr lang="cs-CZ" sz="2400" dirty="0">
                    <a:highlight>
                      <a:srgbClr val="00FFFF"/>
                    </a:highlight>
                  </a:rPr>
                  <a:t> </a:t>
                </a:r>
                <a:r>
                  <a:rPr lang="cs-CZ" sz="2400" i="1" dirty="0">
                    <a:highlight>
                      <a:srgbClr val="00FFFF"/>
                    </a:highlight>
                  </a:rPr>
                  <a:t> </a:t>
                </a:r>
              </a:p>
              <a:p>
                <a:pPr marL="0" indent="0">
                  <a:buNone/>
                </a:pPr>
                <a:r>
                  <a:rPr lang="cs-CZ" sz="2400" dirty="0"/>
                  <a:t>přičemž </a:t>
                </a:r>
                <a:r>
                  <a:rPr lang="cs-CZ" sz="2400" i="1" dirty="0"/>
                  <a:t>t</a:t>
                </a:r>
                <a:r>
                  <a:rPr lang="cs-CZ" sz="2400" dirty="0"/>
                  <a:t> je libovolné celé číslo.</a:t>
                </a:r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CC79D94-6514-4A82-89E0-FE5BEA3810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838200" y="1290462"/>
                <a:ext cx="10949651" cy="5344800"/>
              </a:xfrm>
              <a:blipFill>
                <a:blip r:embed="rId4"/>
                <a:stretch>
                  <a:fillRect l="-891" t="-125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ál 3">
            <a:extLst>
              <a:ext uri="{FF2B5EF4-FFF2-40B4-BE49-F238E27FC236}">
                <a16:creationId xmlns:a16="http://schemas.microsoft.com/office/drawing/2014/main" id="{32B41DB1-7E26-4463-A465-4B3A35D6A34C}"/>
              </a:ext>
            </a:extLst>
          </p:cNvPr>
          <p:cNvSpPr/>
          <p:nvPr/>
        </p:nvSpPr>
        <p:spPr>
          <a:xfrm>
            <a:off x="1723292" y="1581773"/>
            <a:ext cx="937846" cy="7418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623FA26B-A886-42F2-B91F-AAAD2060E072}"/>
              </a:ext>
            </a:extLst>
          </p:cNvPr>
          <p:cNvCxnSpPr>
            <a:cxnSpLocks/>
          </p:cNvCxnSpPr>
          <p:nvPr/>
        </p:nvCxnSpPr>
        <p:spPr>
          <a:xfrm flipV="1">
            <a:off x="2872154" y="1804932"/>
            <a:ext cx="984738" cy="943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993083A-4E98-4567-9FD8-9C5ED3F8D823}"/>
              </a:ext>
            </a:extLst>
          </p:cNvPr>
          <p:cNvSpPr txBox="1"/>
          <p:nvPr/>
        </p:nvSpPr>
        <p:spPr>
          <a:xfrm>
            <a:off x="3856892" y="1574100"/>
            <a:ext cx="1019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t </a:t>
            </a:r>
            <a:r>
              <a:rPr lang="cs-CZ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∈ ℂ</a:t>
            </a:r>
            <a:endParaRPr lang="cs-CZ" sz="2400" dirty="0">
              <a:solidFill>
                <a:srgbClr val="FF0000"/>
              </a:solidFill>
            </a:endParaRPr>
          </a:p>
        </p:txBody>
      </p:sp>
      <p:cxnSp>
        <p:nvCxnSpPr>
          <p:cNvPr id="11" name="Spojnice: zakřivená 10">
            <a:extLst>
              <a:ext uri="{FF2B5EF4-FFF2-40B4-BE49-F238E27FC236}">
                <a16:creationId xmlns:a16="http://schemas.microsoft.com/office/drawing/2014/main" id="{C5047B61-DF67-48E8-9B4C-378C5BE52E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707115" y="2547637"/>
            <a:ext cx="1036873" cy="338990"/>
          </a:xfrm>
          <a:prstGeom prst="curvedConnector3">
            <a:avLst/>
          </a:prstGeom>
          <a:ln w="190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51D6DF92-4222-4D67-B6E6-A6652936CD56}"/>
              </a:ext>
            </a:extLst>
          </p:cNvPr>
          <p:cNvCxnSpPr>
            <a:cxnSpLocks/>
          </p:cNvCxnSpPr>
          <p:nvPr/>
        </p:nvCxnSpPr>
        <p:spPr>
          <a:xfrm flipH="1">
            <a:off x="1723292" y="2681136"/>
            <a:ext cx="6330462" cy="74491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ulka 23">
            <a:extLst>
              <a:ext uri="{FF2B5EF4-FFF2-40B4-BE49-F238E27FC236}">
                <a16:creationId xmlns:a16="http://schemas.microsoft.com/office/drawing/2014/main" id="{C2928509-0894-4387-BCFA-B8B648861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108094"/>
              </p:ext>
            </p:extLst>
          </p:nvPr>
        </p:nvGraphicFramePr>
        <p:xfrm>
          <a:off x="838200" y="5299563"/>
          <a:ext cx="6423276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3338">
                  <a:extLst>
                    <a:ext uri="{9D8B030D-6E8A-4147-A177-3AD203B41FA5}">
                      <a16:colId xmlns:a16="http://schemas.microsoft.com/office/drawing/2014/main" val="848106155"/>
                    </a:ext>
                  </a:extLst>
                </a:gridCol>
                <a:gridCol w="927754">
                  <a:extLst>
                    <a:ext uri="{9D8B030D-6E8A-4147-A177-3AD203B41FA5}">
                      <a16:colId xmlns:a16="http://schemas.microsoft.com/office/drawing/2014/main" val="2102735078"/>
                    </a:ext>
                  </a:extLst>
                </a:gridCol>
                <a:gridCol w="1070546">
                  <a:extLst>
                    <a:ext uri="{9D8B030D-6E8A-4147-A177-3AD203B41FA5}">
                      <a16:colId xmlns:a16="http://schemas.microsoft.com/office/drawing/2014/main" val="1917652117"/>
                    </a:ext>
                  </a:extLst>
                </a:gridCol>
                <a:gridCol w="1070546">
                  <a:extLst>
                    <a:ext uri="{9D8B030D-6E8A-4147-A177-3AD203B41FA5}">
                      <a16:colId xmlns:a16="http://schemas.microsoft.com/office/drawing/2014/main" val="2491362871"/>
                    </a:ext>
                  </a:extLst>
                </a:gridCol>
                <a:gridCol w="1070546">
                  <a:extLst>
                    <a:ext uri="{9D8B030D-6E8A-4147-A177-3AD203B41FA5}">
                      <a16:colId xmlns:a16="http://schemas.microsoft.com/office/drawing/2014/main" val="1022205084"/>
                    </a:ext>
                  </a:extLst>
                </a:gridCol>
                <a:gridCol w="1070546">
                  <a:extLst>
                    <a:ext uri="{9D8B030D-6E8A-4147-A177-3AD203B41FA5}">
                      <a16:colId xmlns:a16="http://schemas.microsoft.com/office/drawing/2014/main" val="298790741"/>
                    </a:ext>
                  </a:extLst>
                </a:gridCol>
              </a:tblGrid>
              <a:tr h="361755">
                <a:tc>
                  <a:txBody>
                    <a:bodyPr/>
                    <a:lstStyle/>
                    <a:p>
                      <a:r>
                        <a:rPr lang="cs-CZ" i="1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95106"/>
                  </a:ext>
                </a:extLst>
              </a:tr>
              <a:tr h="361755">
                <a:tc>
                  <a:txBody>
                    <a:bodyPr/>
                    <a:lstStyle/>
                    <a:p>
                      <a:r>
                        <a:rPr lang="cs-CZ" i="1" dirty="0"/>
                        <a:t>x = 5t –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- 6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- 11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255458"/>
                  </a:ext>
                </a:extLst>
              </a:tr>
              <a:tr h="361755">
                <a:tc>
                  <a:txBody>
                    <a:bodyPr/>
                    <a:lstStyle/>
                    <a:p>
                      <a:r>
                        <a:rPr lang="cs-CZ" i="1" dirty="0"/>
                        <a:t>y = - 4t + 1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- 3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806369"/>
                  </a:ext>
                </a:extLst>
              </a:tr>
            </a:tbl>
          </a:graphicData>
        </a:graphic>
      </p:graphicFrame>
      <p:sp>
        <p:nvSpPr>
          <p:cNvPr id="25" name="TextovéPole 24">
            <a:extLst>
              <a:ext uri="{FF2B5EF4-FFF2-40B4-BE49-F238E27FC236}">
                <a16:creationId xmlns:a16="http://schemas.microsoft.com/office/drawing/2014/main" id="{231E27E9-50A5-40DA-8AEB-D7CC297890AD}"/>
              </a:ext>
            </a:extLst>
          </p:cNvPr>
          <p:cNvSpPr txBox="1"/>
          <p:nvPr/>
        </p:nvSpPr>
        <p:spPr>
          <a:xfrm>
            <a:off x="7666892" y="5279963"/>
            <a:ext cx="3950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Zkouška:           4x + 5y = 1</a:t>
            </a:r>
          </a:p>
          <a:p>
            <a:r>
              <a:rPr lang="cs-CZ" dirty="0"/>
              <a:t>                 L =  4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· (-1) + 5 · (1) = 1 = P</a:t>
            </a:r>
            <a:endParaRPr lang="cs-CZ" dirty="0"/>
          </a:p>
          <a:p>
            <a:r>
              <a:rPr lang="cs-CZ" dirty="0"/>
              <a:t>	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E54EEB2-33EB-4C8A-A3E4-1130F2AB58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28" end="12731.111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2C1AD6F1-6FCD-4673-AD20-8A712607CD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016009" y="5883015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4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392"/>
    </mc:Choice>
    <mc:Fallback xmlns="">
      <p:transition spd="slow" advTm="246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CC79D94-6514-4A82-89E0-FE5BEA381047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386862" y="351693"/>
                <a:ext cx="11558953" cy="636563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z="2400" i="1" dirty="0"/>
                  <a:t>Příklad 4:</a:t>
                </a:r>
              </a:p>
              <a:p>
                <a:pPr marL="0" indent="0">
                  <a:buNone/>
                </a:pPr>
                <a:r>
                  <a:rPr lang="cs-CZ" dirty="0"/>
                  <a:t>Kolika způsoby můžeme vyplatit 69 Kč pouze dvoukorunovými a pětikorunovými mincemi?</a:t>
                </a:r>
              </a:p>
              <a:p>
                <a:pPr marL="0" indent="0">
                  <a:buNone/>
                </a:pPr>
                <a:r>
                  <a:rPr lang="cs-CZ" sz="2000" i="1" dirty="0"/>
                  <a:t>------------------------------------------------------------------------------------------------------------------------------------------Řešení:</a:t>
                </a:r>
              </a:p>
              <a:p>
                <a:pPr marL="0" indent="0">
                  <a:buNone/>
                </a:pPr>
                <a:r>
                  <a:rPr lang="cs-CZ" dirty="0"/>
                  <a:t>Počet dvoukorunových mincí … </a:t>
                </a:r>
                <a:r>
                  <a:rPr lang="cs-CZ" i="1" dirty="0"/>
                  <a:t>x</a:t>
                </a:r>
              </a:p>
              <a:p>
                <a:pPr marL="0" indent="0">
                  <a:buNone/>
                </a:pPr>
                <a:r>
                  <a:rPr lang="cs-CZ" dirty="0"/>
                  <a:t>Počet pětikorunových mincí … </a:t>
                </a:r>
                <a:r>
                  <a:rPr lang="cs-CZ" i="1" dirty="0"/>
                  <a:t>y</a:t>
                </a:r>
                <a:r>
                  <a:rPr lang="cs-CZ" dirty="0"/>
                  <a:t>       </a:t>
                </a:r>
                <a:r>
                  <a:rPr lang="cs-CZ" sz="1600" dirty="0"/>
                  <a:t>rovnice má nekonečně mnoho řešení, která určíme tzv. redukční metodou</a:t>
                </a:r>
              </a:p>
              <a:p>
                <a:pPr marL="0" indent="0">
                  <a:buNone/>
                </a:pPr>
                <a:r>
                  <a:rPr lang="cs-CZ" sz="2400" i="1" dirty="0"/>
                  <a:t>2x + 5y = 69</a:t>
                </a:r>
              </a:p>
              <a:p>
                <a:pPr marL="0" indent="0">
                  <a:buNone/>
                </a:pPr>
                <a:r>
                  <a:rPr lang="cs-CZ" sz="2400" i="1" dirty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−5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 +69</m:t>
                        </m:r>
                      </m:num>
                      <m:den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8 +1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dirty="0"/>
                  <a:t> = </a:t>
                </a:r>
                <a:r>
                  <a:rPr lang="cs-CZ" sz="2400" i="1" dirty="0"/>
                  <a:t>- 2y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i="1" dirty="0"/>
                  <a:t> + 34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i="1" dirty="0"/>
                  <a:t> = - 2y + 34 -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i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1 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i="1" dirty="0"/>
                  <a:t> </a:t>
                </a:r>
              </a:p>
              <a:p>
                <a:pPr marL="0" indent="0">
                  <a:buNone/>
                </a:pPr>
                <a:r>
                  <a:rPr lang="cs-CZ" sz="2400" i="1" dirty="0"/>
                  <a:t>x = - 2y + 34 + t                           </a:t>
                </a:r>
                <a:r>
                  <a:rPr lang="cs-CZ" sz="2400" dirty="0"/>
                  <a:t>substituce: </a:t>
                </a:r>
                <a:r>
                  <a:rPr lang="cs-CZ" sz="2400" i="1" dirty="0"/>
                  <a:t>t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i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1 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i="1" dirty="0"/>
                  <a:t>     </a:t>
                </a:r>
                <a:r>
                  <a:rPr lang="cs-CZ" sz="1800" dirty="0"/>
                  <a:t>z této rovnosti vyjádříme y:</a:t>
                </a:r>
                <a:r>
                  <a:rPr lang="cs-CZ" dirty="0"/>
                  <a:t>   </a:t>
                </a:r>
                <a:r>
                  <a:rPr lang="cs-CZ" i="1" dirty="0">
                    <a:highlight>
                      <a:srgbClr val="00FFFF"/>
                    </a:highlight>
                  </a:rPr>
                  <a:t>y = 1 – 2t </a:t>
                </a:r>
              </a:p>
              <a:p>
                <a:pPr marL="0" indent="0">
                  <a:buNone/>
                </a:pPr>
                <a:r>
                  <a:rPr lang="cs-CZ" sz="2400" i="1" dirty="0"/>
                  <a:t>x = - 2y + 34 + t = -2(1 – 2t) + 34 + t = -2 + 4t + 34 + t = 32 + 5t</a:t>
                </a:r>
                <a:r>
                  <a:rPr lang="cs-CZ" i="1" dirty="0"/>
                  <a:t>	</a:t>
                </a:r>
                <a:r>
                  <a:rPr lang="cs-CZ" dirty="0"/>
                  <a:t>	    </a:t>
                </a:r>
                <a:r>
                  <a:rPr lang="cs-CZ" i="1" dirty="0">
                    <a:highlight>
                      <a:srgbClr val="00FFFF"/>
                    </a:highlight>
                  </a:rPr>
                  <a:t>x = 32 + 5t</a:t>
                </a:r>
                <a:r>
                  <a:rPr lang="cs-CZ" i="1" dirty="0"/>
                  <a:t>	</a:t>
                </a:r>
                <a:r>
                  <a:rPr lang="cs-CZ" dirty="0"/>
                  <a:t>									</a:t>
                </a:r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CC79D94-6514-4A82-89E0-FE5BEA3810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386862" y="351693"/>
                <a:ext cx="11558953" cy="6365630"/>
              </a:xfrm>
              <a:blipFill>
                <a:blip r:embed="rId4"/>
                <a:stretch>
                  <a:fillRect l="-1054" t="-134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ál 3">
            <a:extLst>
              <a:ext uri="{FF2B5EF4-FFF2-40B4-BE49-F238E27FC236}">
                <a16:creationId xmlns:a16="http://schemas.microsoft.com/office/drawing/2014/main" id="{32B41DB1-7E26-4463-A465-4B3A35D6A34C}"/>
              </a:ext>
            </a:extLst>
          </p:cNvPr>
          <p:cNvSpPr/>
          <p:nvPr/>
        </p:nvSpPr>
        <p:spPr>
          <a:xfrm>
            <a:off x="7350370" y="3768690"/>
            <a:ext cx="1125414" cy="7615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623FA26B-A886-42F2-B91F-AAAD2060E072}"/>
              </a:ext>
            </a:extLst>
          </p:cNvPr>
          <p:cNvCxnSpPr>
            <a:cxnSpLocks/>
          </p:cNvCxnSpPr>
          <p:nvPr/>
        </p:nvCxnSpPr>
        <p:spPr>
          <a:xfrm>
            <a:off x="8584296" y="4169995"/>
            <a:ext cx="65649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993083A-4E98-4567-9FD8-9C5ED3F8D823}"/>
              </a:ext>
            </a:extLst>
          </p:cNvPr>
          <p:cNvSpPr txBox="1"/>
          <p:nvPr/>
        </p:nvSpPr>
        <p:spPr>
          <a:xfrm>
            <a:off x="9443085" y="3939164"/>
            <a:ext cx="1019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solidFill>
                  <a:srgbClr val="FF0000"/>
                </a:solidFill>
              </a:rPr>
              <a:t>t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∈ ℂ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7FF1707-EE1C-43B9-8AC7-3F896539F63F}"/>
              </a:ext>
            </a:extLst>
          </p:cNvPr>
          <p:cNvSpPr txBox="1"/>
          <p:nvPr/>
        </p:nvSpPr>
        <p:spPr>
          <a:xfrm>
            <a:off x="6195498" y="2457172"/>
            <a:ext cx="5750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highlight>
                  <a:srgbClr val="FFFF00"/>
                </a:highlight>
              </a:rPr>
              <a:t>2x + 5y = 69</a:t>
            </a:r>
            <a:r>
              <a:rPr lang="cs-CZ" sz="2400" i="1" dirty="0"/>
              <a:t>      </a:t>
            </a:r>
            <a:r>
              <a:rPr lang="cs-CZ" sz="2400" dirty="0"/>
              <a:t>D(2,5)=1    ʌ   1|69</a:t>
            </a: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8CF02C9B-03F3-4122-8434-DC4860871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0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2C1AD6F1-6FCD-4673-AD20-8A712607CD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070912" y="5982888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007"/>
    </mc:Choice>
    <mc:Fallback xmlns="">
      <p:transition spd="slow" advTm="407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CC79D94-6514-4A82-89E0-FE5BEA381047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386862" y="351693"/>
                <a:ext cx="11558953" cy="636563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z="2000" i="1" dirty="0"/>
                  <a:t>Řešení:</a:t>
                </a:r>
              </a:p>
              <a:p>
                <a:pPr marL="0" indent="0">
                  <a:buNone/>
                </a:pPr>
                <a:r>
                  <a:rPr lang="cs-CZ" sz="2400" dirty="0"/>
                  <a:t>Neurčitá rovnice </a:t>
                </a:r>
                <a:r>
                  <a:rPr lang="cs-CZ" sz="2400" i="1" dirty="0"/>
                  <a:t>2x + 5y = 69 </a:t>
                </a:r>
                <a:r>
                  <a:rPr lang="cs-CZ" sz="2400" dirty="0"/>
                  <a:t>má řešení</a:t>
                </a:r>
                <a:r>
                  <a:rPr lang="cs-CZ" sz="2400" i="1" dirty="0"/>
                  <a:t>:      </a:t>
                </a:r>
                <a:r>
                  <a:rPr lang="cs-CZ" sz="2400" i="1" dirty="0">
                    <a:highlight>
                      <a:srgbClr val="00FFFF"/>
                    </a:highlight>
                  </a:rPr>
                  <a:t>x = 32 + 5t, y = 1 – 2t</a:t>
                </a:r>
                <a:r>
                  <a:rPr lang="cs-CZ" sz="2400" i="1" dirty="0"/>
                  <a:t>  </a:t>
                </a:r>
                <a:r>
                  <a:rPr lang="cs-CZ" sz="2400" dirty="0"/>
                  <a:t>(</a:t>
                </a:r>
                <a:r>
                  <a:rPr lang="cs-CZ" sz="2000" dirty="0"/>
                  <a:t>pro t = 1: x = 37, y = -1</a:t>
                </a:r>
                <a:r>
                  <a:rPr lang="cs-CZ" sz="2400" dirty="0"/>
                  <a:t>)</a:t>
                </a:r>
              </a:p>
              <a:p>
                <a:pPr marL="0" indent="0">
                  <a:buNone/>
                </a:pPr>
                <a:r>
                  <a:rPr lang="cs-CZ" sz="2400" i="1" dirty="0">
                    <a:solidFill>
                      <a:srgbClr val="FF0000"/>
                    </a:solidFill>
                  </a:rPr>
                  <a:t>! Slovní úloha musí splňovat následující podmínky:</a:t>
                </a:r>
              </a:p>
              <a:p>
                <a:pPr marL="0" indent="0">
                  <a:buNone/>
                </a:pPr>
                <a:r>
                  <a:rPr lang="cs-CZ" sz="2400" dirty="0"/>
                  <a:t>            </a:t>
                </a:r>
                <a:r>
                  <a:rPr lang="cs-CZ" sz="2400" u="sng" dirty="0"/>
                  <a:t>x </a:t>
                </a:r>
                <a:r>
                  <a:rPr lang="cs-CZ" sz="2400" u="sng" dirty="0">
                    <a:ea typeface="Cambria Math" panose="02040503050406030204" pitchFamily="18" charset="0"/>
                  </a:rPr>
                  <a:t>≥ 0</a:t>
                </a:r>
                <a:r>
                  <a:rPr lang="cs-CZ" sz="2400" dirty="0">
                    <a:ea typeface="Cambria Math" panose="02040503050406030204" pitchFamily="18" charset="0"/>
                  </a:rPr>
                  <a:t>             </a:t>
                </a:r>
                <a:r>
                  <a:rPr lang="cs-CZ" sz="2400" dirty="0"/>
                  <a:t>ʌ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        </a:t>
                </a:r>
                <a:r>
                  <a:rPr lang="cs-CZ" sz="2400" u="sng" dirty="0">
                    <a:ea typeface="Cambria Math" panose="02040503050406030204" pitchFamily="18" charset="0"/>
                  </a:rPr>
                  <a:t>y  ≥ 0</a:t>
                </a:r>
                <a:endParaRPr lang="cs-CZ" sz="2400" u="sng" dirty="0"/>
              </a:p>
              <a:p>
                <a:pPr marL="0" indent="0">
                  <a:buNone/>
                </a:pPr>
                <a:r>
                  <a:rPr lang="cs-CZ" sz="2400" i="1" dirty="0"/>
                  <a:t>32 + 5t</a:t>
                </a:r>
                <a:r>
                  <a:rPr lang="cs-CZ" i="1" dirty="0"/>
                  <a:t>	</a:t>
                </a:r>
                <a:r>
                  <a:rPr lang="cs-CZ" dirty="0">
                    <a:ea typeface="Cambria Math" panose="02040503050406030204" pitchFamily="18" charset="0"/>
                  </a:rPr>
                  <a:t> </a:t>
                </a:r>
                <a:r>
                  <a:rPr lang="cs-CZ" sz="2400" dirty="0">
                    <a:ea typeface="Cambria Math" panose="02040503050406030204" pitchFamily="18" charset="0"/>
                  </a:rPr>
                  <a:t>≥ 0 </a:t>
                </a:r>
                <a:r>
                  <a:rPr lang="cs-CZ" dirty="0"/>
                  <a:t>	      </a:t>
                </a:r>
                <a:r>
                  <a:rPr lang="cs-CZ" sz="2400" dirty="0"/>
                  <a:t>ʌ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</a:t>
                </a:r>
                <a:r>
                  <a:rPr lang="cs-CZ" sz="2400" i="1" dirty="0"/>
                  <a:t> 1 – 2t </a:t>
                </a:r>
                <a:r>
                  <a:rPr lang="cs-CZ" sz="2400" dirty="0">
                    <a:ea typeface="Cambria Math" panose="02040503050406030204" pitchFamily="18" charset="0"/>
                  </a:rPr>
                  <a:t>≥ 0</a:t>
                </a:r>
                <a:endParaRPr lang="cs-CZ" sz="2400" dirty="0"/>
              </a:p>
              <a:p>
                <a:pPr marL="0" indent="0">
                  <a:buNone/>
                </a:pPr>
                <a:r>
                  <a:rPr lang="cs-CZ" sz="2400" i="1" dirty="0"/>
                  <a:t>          5t </a:t>
                </a:r>
                <a:r>
                  <a:rPr lang="cs-CZ" sz="2400" dirty="0">
                    <a:ea typeface="Cambria Math" panose="02040503050406030204" pitchFamily="18" charset="0"/>
                  </a:rPr>
                  <a:t>≥ -32</a:t>
                </a:r>
                <a:r>
                  <a:rPr lang="cs-CZ" dirty="0"/>
                  <a:t>	      </a:t>
                </a:r>
                <a:r>
                  <a:rPr lang="cs-CZ" sz="2400" dirty="0"/>
                  <a:t>ʌ		  2t ≤ 1</a:t>
                </a:r>
              </a:p>
              <a:p>
                <a:pPr marL="0" indent="0">
                  <a:buNone/>
                </a:pPr>
                <a:r>
                  <a:rPr lang="cs-CZ" dirty="0"/>
                  <a:t>	</a:t>
                </a:r>
                <a:r>
                  <a:rPr lang="cs-CZ" sz="2400" dirty="0"/>
                  <a:t>t </a:t>
                </a:r>
                <a:r>
                  <a:rPr lang="cs-CZ" sz="2400" dirty="0">
                    <a:ea typeface="Cambria Math" panose="02040503050406030204" pitchFamily="18" charset="0"/>
                  </a:rPr>
                  <a:t>≥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num>
                      <m:den>
                        <m:r>
                          <a:rPr lang="cs-CZ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cs-CZ" sz="2400" dirty="0"/>
                  <a:t>	       ʌ </a:t>
                </a:r>
                <a:r>
                  <a:rPr lang="cs-CZ" dirty="0"/>
                  <a:t>		</a:t>
                </a:r>
                <a:r>
                  <a:rPr lang="cs-CZ" sz="2400" dirty="0"/>
                  <a:t>     t ≤ </a:t>
                </a:r>
                <a:r>
                  <a:rPr lang="cs-CZ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cs-CZ" sz="2400" dirty="0"/>
              </a:p>
              <a:p>
                <a:pPr marL="0" indent="0">
                  <a:buNone/>
                </a:pPr>
                <a:r>
                  <a:rPr lang="cs-CZ" dirty="0"/>
                  <a:t>	</a:t>
                </a:r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r>
                  <a:rPr lang="cs-CZ" dirty="0">
                    <a:ea typeface="Cambria Math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cs-CZ" dirty="0"/>
                  <a:t> ≤ t ≤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dirty="0"/>
                  <a:t>    ʌ   </a:t>
                </a:r>
                <a:r>
                  <a:rPr lang="cs-CZ" i="1" dirty="0"/>
                  <a:t>t</a:t>
                </a:r>
                <a:r>
                  <a:rPr lang="cs-CZ" dirty="0"/>
                  <a:t> 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∈ ℂ            ….. </a:t>
                </a:r>
                <a:r>
                  <a:rPr lang="cs-CZ" sz="2400" dirty="0">
                    <a:ea typeface="Cambria Math" panose="02040503050406030204" pitchFamily="18" charset="0"/>
                  </a:rPr>
                  <a:t>tedy </a:t>
                </a:r>
                <a:r>
                  <a:rPr lang="cs-CZ" sz="2400" i="1" dirty="0"/>
                  <a:t>t</a:t>
                </a:r>
                <a:r>
                  <a:rPr lang="cs-CZ" sz="2400" dirty="0"/>
                  <a:t>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∈ 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{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-6, -5, -4, -3, -2, -1, 0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}</a:t>
                </a:r>
                <a:endParaRPr lang="cs-CZ" sz="2400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r>
                  <a:rPr lang="cs-CZ" dirty="0"/>
                  <a:t>	</a:t>
                </a:r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CC79D94-6514-4A82-89E0-FE5BEA3810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386862" y="351693"/>
                <a:ext cx="11558953" cy="6365630"/>
              </a:xfrm>
              <a:blipFill>
                <a:blip r:embed="rId4"/>
                <a:stretch>
                  <a:fillRect l="-1054" t="-105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ovéPole 6">
            <a:extLst>
              <a:ext uri="{FF2B5EF4-FFF2-40B4-BE49-F238E27FC236}">
                <a16:creationId xmlns:a16="http://schemas.microsoft.com/office/drawing/2014/main" id="{8993083A-4E98-4567-9FD8-9C5ED3F8D823}"/>
              </a:ext>
            </a:extLst>
          </p:cNvPr>
          <p:cNvSpPr txBox="1"/>
          <p:nvPr/>
        </p:nvSpPr>
        <p:spPr>
          <a:xfrm>
            <a:off x="2416472" y="4034201"/>
            <a:ext cx="1019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solidFill>
                  <a:srgbClr val="FF0000"/>
                </a:solidFill>
              </a:rPr>
              <a:t>t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∈ ℂ</a:t>
            </a:r>
            <a:endParaRPr lang="cs-CZ" sz="2400" dirty="0">
              <a:solidFill>
                <a:srgbClr val="FF0000"/>
              </a:solidFill>
            </a:endParaRPr>
          </a:p>
        </p:txBody>
      </p:sp>
      <p:graphicFrame>
        <p:nvGraphicFramePr>
          <p:cNvPr id="11" name="Tabulka 11">
            <a:extLst>
              <a:ext uri="{FF2B5EF4-FFF2-40B4-BE49-F238E27FC236}">
                <a16:creationId xmlns:a16="http://schemas.microsoft.com/office/drawing/2014/main" id="{88635A14-5FAF-44BE-A783-67AC4626C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113469"/>
              </p:ext>
            </p:extLst>
          </p:nvPr>
        </p:nvGraphicFramePr>
        <p:xfrm>
          <a:off x="1037590" y="5393787"/>
          <a:ext cx="81280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3645595245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376596440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53254786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39252428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50524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56749097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69066729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42410069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591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i="1" dirty="0"/>
                        <a:t>x = 32 + 5t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17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482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i="1" dirty="0"/>
                        <a:t>y = 1 – 2t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87792"/>
                  </a:ext>
                </a:extLst>
              </a:tr>
            </a:tbl>
          </a:graphicData>
        </a:graphic>
      </p:graphicFrame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F96FD06-1DDF-4B58-BC1F-95032505F8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2C1AD6F1-6FCD-4673-AD20-8A712607CD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185024" y="5950047"/>
            <a:ext cx="2006976" cy="829732"/>
          </a:xfrm>
          <a:prstGeom prst="rect">
            <a:avLst/>
          </a:prstGeom>
        </p:spPr>
      </p:pic>
      <p:pic>
        <p:nvPicPr>
          <p:cNvPr id="4" name="Obrázek 3" descr="Obsah obrázku hodiny, voda, zastavit, bílá&#10;&#10;Popis byl vytvořen automaticky">
            <a:extLst>
              <a:ext uri="{FF2B5EF4-FFF2-40B4-BE49-F238E27FC236}">
                <a16:creationId xmlns:a16="http://schemas.microsoft.com/office/drawing/2014/main" id="{2DF97F99-765B-4C19-AD10-A808A04792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60" y="3148857"/>
            <a:ext cx="5654040" cy="146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4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029"/>
    </mc:Choice>
    <mc:Fallback xmlns="">
      <p:transition spd="slow" advTm="367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CC79D94-6514-4A82-89E0-FE5BEA381047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633047" y="385983"/>
                <a:ext cx="11558953" cy="636563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cs-CZ" sz="2400" i="1" dirty="0"/>
                  <a:t>Příklad 5:</a:t>
                </a:r>
              </a:p>
              <a:p>
                <a:pPr marL="0" indent="0">
                  <a:buNone/>
                </a:pPr>
                <a:r>
                  <a:rPr lang="cs-CZ" dirty="0"/>
                  <a:t>Babička měla na dvorku králíky a slepice. Dohromady bylo na dvorku 34 nohou. Kolik mohla mít babička slepic a králíků?</a:t>
                </a:r>
              </a:p>
              <a:p>
                <a:pPr marL="0" indent="0">
                  <a:buNone/>
                </a:pPr>
                <a:r>
                  <a:rPr lang="cs-CZ" sz="2000" i="1" dirty="0"/>
                  <a:t>------------------------------------------------------------------------------------------------------------------------------------------</a:t>
                </a:r>
              </a:p>
              <a:p>
                <a:pPr marL="0" indent="0">
                  <a:buNone/>
                </a:pPr>
                <a:r>
                  <a:rPr lang="cs-CZ" sz="2000" i="1" dirty="0"/>
                  <a:t>Řešení:</a:t>
                </a:r>
              </a:p>
              <a:p>
                <a:pPr marL="0" indent="0">
                  <a:buNone/>
                </a:pPr>
                <a:r>
                  <a:rPr lang="cs-CZ" dirty="0"/>
                  <a:t>Počet slepic … </a:t>
                </a:r>
                <a:r>
                  <a:rPr lang="cs-CZ" i="1" dirty="0"/>
                  <a:t>x</a:t>
                </a:r>
              </a:p>
              <a:p>
                <a:pPr marL="0" indent="0">
                  <a:buNone/>
                </a:pPr>
                <a:r>
                  <a:rPr lang="cs-CZ" dirty="0"/>
                  <a:t>Počet králíků… </a:t>
                </a:r>
                <a:r>
                  <a:rPr lang="cs-CZ" i="1" dirty="0"/>
                  <a:t>y</a:t>
                </a:r>
                <a:r>
                  <a:rPr lang="cs-CZ" dirty="0"/>
                  <a:t>       </a:t>
                </a:r>
              </a:p>
              <a:p>
                <a:pPr marL="0" indent="0">
                  <a:buNone/>
                </a:pPr>
                <a:r>
                  <a:rPr lang="cs-CZ" sz="1600" dirty="0"/>
                  <a:t>							rovnice má nekonečně mnoho řešení</a:t>
                </a:r>
              </a:p>
              <a:p>
                <a:pPr marL="0" indent="0">
                  <a:buNone/>
                </a:pPr>
                <a:r>
                  <a:rPr lang="cs-CZ" sz="1600" dirty="0"/>
                  <a:t> </a:t>
                </a:r>
                <a:r>
                  <a:rPr lang="cs-CZ" sz="2400" i="1" dirty="0"/>
                  <a:t>2x + 4y = 34</a:t>
                </a:r>
              </a:p>
              <a:p>
                <a:pPr marL="0" indent="0">
                  <a:buNone/>
                </a:pPr>
                <a:r>
                  <a:rPr lang="cs-CZ" sz="2400" i="1" dirty="0"/>
                  <a:t>x + 2y = 17</a:t>
                </a:r>
              </a:p>
              <a:p>
                <a:pPr marL="0" indent="0">
                  <a:buNone/>
                </a:pPr>
                <a:r>
                  <a:rPr lang="cs-CZ" sz="2400" i="1" dirty="0"/>
                  <a:t>x = 17 – 2y            </a:t>
                </a:r>
                <a:r>
                  <a:rPr lang="cs-CZ" sz="2400" i="1" dirty="0">
                    <a:highlight>
                      <a:srgbClr val="00FFFF"/>
                    </a:highlight>
                  </a:rPr>
                  <a:t>y = t, x = 17 – 2t  </a:t>
                </a:r>
                <a:r>
                  <a:rPr lang="cs-CZ" sz="2400" i="1" dirty="0"/>
                  <a:t>….. řešení rovnice   x + 2y = 17</a:t>
                </a:r>
              </a:p>
              <a:p>
                <a:pPr marL="0" indent="0">
                  <a:buNone/>
                </a:pPr>
                <a:r>
                  <a:rPr lang="cs-CZ" sz="2400" i="1" dirty="0">
                    <a:solidFill>
                      <a:srgbClr val="FF0000"/>
                    </a:solidFill>
                  </a:rPr>
                  <a:t>! Slovní úloha musí splňovat následující podmínky:</a:t>
                </a:r>
              </a:p>
              <a:p>
                <a:pPr marL="0" indent="0">
                  <a:buNone/>
                </a:pPr>
                <a:r>
                  <a:rPr lang="cs-CZ" sz="2400" dirty="0"/>
                  <a:t> 	   </a:t>
                </a:r>
                <a:r>
                  <a:rPr lang="cs-CZ" sz="2400" u="sng" dirty="0"/>
                  <a:t>x </a:t>
                </a:r>
                <a:r>
                  <a:rPr lang="cs-CZ" sz="2400" u="sng" dirty="0">
                    <a:ea typeface="Cambria Math" panose="02040503050406030204" pitchFamily="18" charset="0"/>
                  </a:rPr>
                  <a:t>≥ 0 </a:t>
                </a:r>
                <a:r>
                  <a:rPr lang="cs-CZ" sz="2400" dirty="0">
                    <a:ea typeface="Cambria Math" panose="02040503050406030204" pitchFamily="18" charset="0"/>
                  </a:rPr>
                  <a:t>           </a:t>
                </a:r>
                <a:r>
                  <a:rPr lang="cs-CZ" sz="2400" dirty="0"/>
                  <a:t>ʌ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        </a:t>
                </a:r>
                <a:r>
                  <a:rPr lang="cs-CZ" sz="2400" u="sng" dirty="0">
                    <a:ea typeface="Cambria Math" panose="02040503050406030204" pitchFamily="18" charset="0"/>
                  </a:rPr>
                  <a:t>y  ≥ 0</a:t>
                </a:r>
                <a:endParaRPr lang="cs-CZ" sz="2400" u="sng" dirty="0"/>
              </a:p>
              <a:p>
                <a:pPr marL="0" indent="0">
                  <a:buNone/>
                </a:pPr>
                <a:r>
                  <a:rPr lang="cs-CZ" sz="2400" i="1" dirty="0"/>
                  <a:t>     17 – 2t </a:t>
                </a:r>
                <a:r>
                  <a:rPr lang="cs-CZ" sz="2400" dirty="0">
                    <a:ea typeface="Cambria Math" panose="02040503050406030204" pitchFamily="18" charset="0"/>
                  </a:rPr>
                  <a:t> ≥ 0 </a:t>
                </a:r>
                <a:r>
                  <a:rPr lang="cs-CZ" sz="2400" dirty="0"/>
                  <a:t>	      ʌ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</a:t>
                </a:r>
                <a:r>
                  <a:rPr lang="cs-CZ" sz="2400" i="1" dirty="0"/>
                  <a:t>           t </a:t>
                </a:r>
                <a:r>
                  <a:rPr lang="cs-CZ" sz="2400" dirty="0">
                    <a:ea typeface="Cambria Math" panose="02040503050406030204" pitchFamily="18" charset="0"/>
                  </a:rPr>
                  <a:t>≥ 0</a:t>
                </a:r>
                <a:endParaRPr lang="cs-CZ" sz="2400" dirty="0"/>
              </a:p>
              <a:p>
                <a:pPr marL="0" indent="0">
                  <a:buNone/>
                </a:pPr>
                <a:r>
                  <a:rPr lang="cs-CZ" sz="2400" i="1" dirty="0"/>
                  <a:t>               </a:t>
                </a:r>
                <a:r>
                  <a:rPr lang="cs-CZ" sz="2400" dirty="0"/>
                  <a:t>2t ≤ 17             ʌ	             </a:t>
                </a:r>
                <a:r>
                  <a:rPr lang="cs-CZ" sz="2400" i="1" dirty="0"/>
                  <a:t>t </a:t>
                </a:r>
                <a:r>
                  <a:rPr lang="cs-CZ" sz="2400" dirty="0">
                    <a:ea typeface="Cambria Math" panose="02040503050406030204" pitchFamily="18" charset="0"/>
                  </a:rPr>
                  <a:t>≥ 0</a:t>
                </a:r>
                <a:endParaRPr lang="cs-CZ" sz="2400" dirty="0"/>
              </a:p>
              <a:p>
                <a:pPr marL="0" indent="0">
                  <a:buNone/>
                </a:pPr>
                <a:r>
                  <a:rPr lang="cs-CZ" sz="2400" dirty="0"/>
                  <a:t>	   t ≤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cs-CZ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cs-CZ" sz="2400" dirty="0"/>
                  <a:t>	       ʌ 	             </a:t>
                </a:r>
                <a:r>
                  <a:rPr lang="cs-CZ" sz="2400" i="1" dirty="0"/>
                  <a:t>t </a:t>
                </a:r>
                <a:r>
                  <a:rPr lang="cs-CZ" sz="2400" dirty="0">
                    <a:ea typeface="Cambria Math" panose="02040503050406030204" pitchFamily="18" charset="0"/>
                  </a:rPr>
                  <a:t>≥ 0</a:t>
                </a:r>
                <a:endParaRPr lang="cs-CZ" sz="2400" dirty="0"/>
              </a:p>
              <a:p>
                <a:pPr marL="0" indent="0">
                  <a:buNone/>
                </a:pPr>
                <a:endParaRPr lang="cs-CZ" sz="2400" i="1" dirty="0">
                  <a:highlight>
                    <a:srgbClr val="00FFFF"/>
                  </a:highlight>
                </a:endParaRPr>
              </a:p>
              <a:p>
                <a:pPr marL="0" indent="0">
                  <a:buNone/>
                </a:pPr>
                <a:r>
                  <a:rPr lang="cs-CZ" dirty="0"/>
                  <a:t> 0 ≤ t ≤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dirty="0"/>
                  <a:t>ʌ   </a:t>
                </a:r>
                <a:r>
                  <a:rPr lang="cs-CZ" i="1" dirty="0"/>
                  <a:t>t</a:t>
                </a:r>
                <a:r>
                  <a:rPr lang="cs-CZ" dirty="0"/>
                  <a:t> </a:t>
                </a:r>
                <a:r>
                  <a:rPr lang="cs-CZ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∈ ℂ           ….. </a:t>
                </a:r>
                <a:r>
                  <a:rPr lang="cs-CZ" sz="2400" dirty="0">
                    <a:ea typeface="Cambria Math" panose="02040503050406030204" pitchFamily="18" charset="0"/>
                  </a:rPr>
                  <a:t>tedy </a:t>
                </a:r>
                <a:r>
                  <a:rPr lang="cs-CZ" sz="2400" i="1" dirty="0"/>
                  <a:t>t</a:t>
                </a:r>
                <a:r>
                  <a:rPr lang="cs-CZ" sz="2400" dirty="0"/>
                  <a:t>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∈ 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{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0, 1, 2, ….., 7, 8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}</a:t>
                </a:r>
                <a:endParaRPr lang="cs-CZ" sz="2400" dirty="0"/>
              </a:p>
              <a:p>
                <a:pPr marL="0" indent="0">
                  <a:buNone/>
                </a:pPr>
                <a:r>
                  <a:rPr lang="cs-CZ" i="1" dirty="0"/>
                  <a:t>	</a:t>
                </a:r>
                <a:r>
                  <a:rPr lang="cs-CZ" dirty="0"/>
                  <a:t>										</a:t>
                </a:r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CC79D94-6514-4A82-89E0-FE5BEA3810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633047" y="385983"/>
                <a:ext cx="11558953" cy="6365630"/>
              </a:xfrm>
              <a:blipFill>
                <a:blip r:embed="rId4"/>
                <a:stretch>
                  <a:fillRect l="-686" t="-162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ovéPole 6">
            <a:extLst>
              <a:ext uri="{FF2B5EF4-FFF2-40B4-BE49-F238E27FC236}">
                <a16:creationId xmlns:a16="http://schemas.microsoft.com/office/drawing/2014/main" id="{8993083A-4E98-4567-9FD8-9C5ED3F8D823}"/>
              </a:ext>
            </a:extLst>
          </p:cNvPr>
          <p:cNvSpPr txBox="1"/>
          <p:nvPr/>
        </p:nvSpPr>
        <p:spPr>
          <a:xfrm>
            <a:off x="3155852" y="5373684"/>
            <a:ext cx="1019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solidFill>
                  <a:srgbClr val="FF0000"/>
                </a:solidFill>
              </a:rPr>
              <a:t>t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∈ ℂ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7FF1707-EE1C-43B9-8AC7-3F896539F63F}"/>
              </a:ext>
            </a:extLst>
          </p:cNvPr>
          <p:cNvSpPr txBox="1"/>
          <p:nvPr/>
        </p:nvSpPr>
        <p:spPr>
          <a:xfrm>
            <a:off x="5669718" y="1892388"/>
            <a:ext cx="5750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highlight>
                  <a:srgbClr val="FFFF00"/>
                </a:highlight>
              </a:rPr>
              <a:t>2x + 4y = 34</a:t>
            </a:r>
            <a:r>
              <a:rPr lang="cs-CZ" sz="2400" i="1" dirty="0"/>
              <a:t>      </a:t>
            </a:r>
            <a:r>
              <a:rPr lang="cs-CZ" sz="2400" dirty="0"/>
              <a:t>D(2,4)=2    ʌ   2|34</a:t>
            </a: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E92CEF10-2D2E-43C5-9926-FE99A4F8D8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2C1AD6F1-6FCD-4673-AD20-8A712607CD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070912" y="6028268"/>
            <a:ext cx="2006976" cy="829732"/>
          </a:xfrm>
          <a:prstGeom prst="rect">
            <a:avLst/>
          </a:prstGeom>
        </p:spPr>
      </p:pic>
      <p:pic>
        <p:nvPicPr>
          <p:cNvPr id="4" name="Obrázek 3" descr="Obsah obrázku sníh, vsedě, bílá, lyžování&#10;&#10;Popis byl vytvořen automaticky">
            <a:extLst>
              <a:ext uri="{FF2B5EF4-FFF2-40B4-BE49-F238E27FC236}">
                <a16:creationId xmlns:a16="http://schemas.microsoft.com/office/drawing/2014/main" id="{DF406291-BB6D-4B5E-9C9D-49C508C950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71" y="3987179"/>
            <a:ext cx="5236464" cy="150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8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895"/>
    </mc:Choice>
    <mc:Fallback xmlns="">
      <p:transition spd="slow" advTm="326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C79D94-6514-4A82-89E0-FE5BEA3810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3047" y="385983"/>
            <a:ext cx="11558953" cy="63656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i="1" dirty="0"/>
              <a:t>Příklad 5:</a:t>
            </a:r>
          </a:p>
          <a:p>
            <a:pPr marL="0" indent="0">
              <a:buNone/>
            </a:pPr>
            <a:r>
              <a:rPr lang="cs-CZ" sz="2000" i="1" dirty="0"/>
              <a:t>Řešení:</a:t>
            </a:r>
          </a:p>
          <a:p>
            <a:pPr marL="0" indent="0">
              <a:buNone/>
            </a:pPr>
            <a:r>
              <a:rPr lang="cs-CZ" dirty="0"/>
              <a:t>Počet slepic … </a:t>
            </a:r>
            <a:r>
              <a:rPr lang="cs-CZ" i="1" dirty="0"/>
              <a:t>x</a:t>
            </a:r>
          </a:p>
          <a:p>
            <a:pPr marL="0" indent="0">
              <a:buNone/>
            </a:pPr>
            <a:r>
              <a:rPr lang="cs-CZ" dirty="0"/>
              <a:t>Počet králíků… </a:t>
            </a:r>
            <a:r>
              <a:rPr lang="cs-CZ" i="1" dirty="0"/>
              <a:t>y</a:t>
            </a:r>
            <a:r>
              <a:rPr lang="cs-CZ" dirty="0"/>
              <a:t>       </a:t>
            </a:r>
          </a:p>
          <a:p>
            <a:pPr marL="0" indent="0">
              <a:buNone/>
            </a:pPr>
            <a:r>
              <a:rPr lang="cs-CZ" sz="1600" dirty="0"/>
              <a:t>							</a:t>
            </a:r>
            <a:r>
              <a:rPr lang="cs-CZ" i="1" dirty="0"/>
              <a:t>	</a:t>
            </a:r>
            <a:r>
              <a:rPr lang="cs-CZ" dirty="0"/>
              <a:t>										</a:t>
            </a:r>
          </a:p>
        </p:txBody>
      </p:sp>
      <p:graphicFrame>
        <p:nvGraphicFramePr>
          <p:cNvPr id="9" name="Tabulka 9">
            <a:extLst>
              <a:ext uri="{FF2B5EF4-FFF2-40B4-BE49-F238E27FC236}">
                <a16:creationId xmlns:a16="http://schemas.microsoft.com/office/drawing/2014/main" id="{0F1FB239-98E1-4DEE-A4D1-BB86712157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491144"/>
              </p:ext>
            </p:extLst>
          </p:nvPr>
        </p:nvGraphicFramePr>
        <p:xfrm>
          <a:off x="1324708" y="2842545"/>
          <a:ext cx="8381999" cy="14860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247">
                  <a:extLst>
                    <a:ext uri="{9D8B030D-6E8A-4147-A177-3AD203B41FA5}">
                      <a16:colId xmlns:a16="http://schemas.microsoft.com/office/drawing/2014/main" val="1371970108"/>
                    </a:ext>
                  </a:extLst>
                </a:gridCol>
                <a:gridCol w="515152">
                  <a:extLst>
                    <a:ext uri="{9D8B030D-6E8A-4147-A177-3AD203B41FA5}">
                      <a16:colId xmlns:a16="http://schemas.microsoft.com/office/drawing/2014/main" val="29391348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54958630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93342232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16438575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76555656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90700264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851018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1280786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734844938"/>
                    </a:ext>
                  </a:extLst>
                </a:gridCol>
              </a:tblGrid>
              <a:tr h="498401">
                <a:tc>
                  <a:txBody>
                    <a:bodyPr/>
                    <a:lstStyle/>
                    <a:p>
                      <a:r>
                        <a:rPr lang="cs-CZ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722978"/>
                  </a:ext>
                </a:extLst>
              </a:tr>
              <a:tr h="493843">
                <a:tc>
                  <a:txBody>
                    <a:bodyPr/>
                    <a:lstStyle/>
                    <a:p>
                      <a:r>
                        <a:rPr lang="cs-CZ" sz="1800" i="1" dirty="0"/>
                        <a:t>x = 17 – 2t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1677"/>
                  </a:ext>
                </a:extLst>
              </a:tr>
              <a:tr h="4938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dirty="0"/>
                        <a:t>y = 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3933273"/>
                  </a:ext>
                </a:extLst>
              </a:tr>
            </a:tbl>
          </a:graphicData>
        </a:graphic>
      </p:graphicFrame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3E99E7D-4093-4669-AA23-55DA8008C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2C1AD6F1-6FCD-4673-AD20-8A712607CD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185024" y="6028268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3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66"/>
    </mc:Choice>
    <mc:Fallback xmlns="">
      <p:transition spd="slow" advTm="79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C79D94-6514-4A82-89E0-FE5BEA3810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3047" y="385983"/>
            <a:ext cx="11558953" cy="63656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i="1" dirty="0"/>
              <a:t>Příklad 6:</a:t>
            </a:r>
          </a:p>
          <a:p>
            <a:pPr marL="0" indent="0">
              <a:buNone/>
            </a:pPr>
            <a:r>
              <a:rPr lang="cs-CZ" dirty="0"/>
              <a:t>Pepíček spočítal nohy všech králíků a slepic, které měla babička na dvorku. Napočítal dohromady 33 nohou. Nemohl se Pepíček při počítání splést?</a:t>
            </a:r>
          </a:p>
          <a:p>
            <a:pPr marL="0" indent="0">
              <a:buNone/>
            </a:pPr>
            <a:r>
              <a:rPr lang="cs-CZ" sz="2000" i="1" dirty="0"/>
              <a:t>------------------------------------------------------------------------------------------------------------------------------------------</a:t>
            </a:r>
          </a:p>
          <a:p>
            <a:pPr marL="0" indent="0">
              <a:buNone/>
            </a:pPr>
            <a:r>
              <a:rPr lang="cs-CZ" sz="2000" i="1" dirty="0"/>
              <a:t>Řešení:</a:t>
            </a:r>
          </a:p>
          <a:p>
            <a:pPr marL="0" indent="0">
              <a:buNone/>
            </a:pPr>
            <a:r>
              <a:rPr lang="cs-CZ" dirty="0"/>
              <a:t>Počet slepic … </a:t>
            </a:r>
            <a:r>
              <a:rPr lang="cs-CZ" i="1" dirty="0"/>
              <a:t>x</a:t>
            </a:r>
          </a:p>
          <a:p>
            <a:pPr marL="0" indent="0">
              <a:buNone/>
            </a:pPr>
            <a:r>
              <a:rPr lang="cs-CZ" dirty="0"/>
              <a:t>Počet králíků… </a:t>
            </a:r>
            <a:r>
              <a:rPr lang="cs-CZ" i="1" dirty="0"/>
              <a:t>y</a:t>
            </a:r>
            <a:r>
              <a:rPr lang="cs-CZ" dirty="0"/>
              <a:t>       </a:t>
            </a:r>
          </a:p>
          <a:p>
            <a:pPr marL="0" indent="0">
              <a:buNone/>
            </a:pPr>
            <a:r>
              <a:rPr lang="cs-CZ" sz="1600" dirty="0"/>
              <a:t>							</a:t>
            </a:r>
            <a:r>
              <a:rPr lang="cs-CZ" dirty="0"/>
              <a:t>				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7FF1707-EE1C-43B9-8AC7-3F896539F63F}"/>
              </a:ext>
            </a:extLst>
          </p:cNvPr>
          <p:cNvSpPr txBox="1"/>
          <p:nvPr/>
        </p:nvSpPr>
        <p:spPr>
          <a:xfrm>
            <a:off x="917096" y="4161456"/>
            <a:ext cx="7797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>
                <a:highlight>
                  <a:srgbClr val="FFFF00"/>
                </a:highlight>
              </a:rPr>
              <a:t>2x + 4y = 33</a:t>
            </a:r>
            <a:r>
              <a:rPr lang="cs-CZ" sz="2400" i="1" dirty="0"/>
              <a:t>     </a:t>
            </a:r>
            <a:r>
              <a:rPr lang="cs-CZ" sz="2400" dirty="0"/>
              <a:t>D(2,4)=2    ʌ   2 ł 33</a:t>
            </a:r>
          </a:p>
          <a:p>
            <a:endParaRPr lang="cs-CZ" sz="2400" dirty="0"/>
          </a:p>
          <a:p>
            <a:r>
              <a:rPr lang="cs-CZ" sz="2400" dirty="0"/>
              <a:t>Neurčitá rovnice nemá řešení, Pepíček nepočítal správně.</a:t>
            </a:r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4D74275A-9F36-4BD9-82BE-7B8381D66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99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573"/>
    </mc:Choice>
    <mc:Fallback>
      <p:transition spd="slow" advTm="124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C79D94-6514-4A82-89E0-FE5BEA3810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97057" y="1823807"/>
            <a:ext cx="9797886" cy="32103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V </a:t>
            </a:r>
            <a:r>
              <a:rPr lang="cs-CZ" dirty="0" err="1"/>
              <a:t>ISu</a:t>
            </a:r>
            <a:r>
              <a:rPr lang="cs-CZ" dirty="0"/>
              <a:t> ve studijních materiálech k předmětu IMAp04 jsou vloženy další řešené slovní úlohy k tématu neurčitých rovnic, které Vám mohou posloužit pro inspiraci a jako zdroj při přípravě na zápočtovou písemnou práci.</a:t>
            </a:r>
          </a:p>
        </p:txBody>
      </p:sp>
      <p:sp>
        <p:nvSpPr>
          <p:cNvPr id="2" name="Veselý obličej 1">
            <a:extLst>
              <a:ext uri="{FF2B5EF4-FFF2-40B4-BE49-F238E27FC236}">
                <a16:creationId xmlns:a16="http://schemas.microsoft.com/office/drawing/2014/main" id="{7827FD0F-AF7F-4644-9870-11DA79197518}"/>
              </a:ext>
            </a:extLst>
          </p:cNvPr>
          <p:cNvSpPr/>
          <p:nvPr/>
        </p:nvSpPr>
        <p:spPr>
          <a:xfrm>
            <a:off x="5215466" y="3680177"/>
            <a:ext cx="1490134" cy="1456267"/>
          </a:xfrm>
          <a:prstGeom prst="smileyFac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2C1AD6F1-6FCD-4673-AD20-8A712607CD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185024" y="6028268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6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72"/>
    </mc:Choice>
    <mc:Fallback xmlns="">
      <p:transition spd="slow" advTm="7597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5234" y="959244"/>
            <a:ext cx="566676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Neurčité rovnice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Aritmetika 2</a:t>
            </a:r>
          </a:p>
          <a:p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IMAp0</a:t>
            </a:r>
            <a:r>
              <a:rPr lang="cs-CZ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4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jaro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doc. RNDR. Jaroslav Beránek, CSc.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  <a:p>
            <a:r>
              <a:rPr lang="cs-CZ" dirty="0">
                <a:solidFill>
                  <a:srgbClr val="0033CC"/>
                </a:solidFill>
              </a:rPr>
              <a:t>Mgr. Helena </a:t>
            </a:r>
            <a:r>
              <a:rPr lang="cs-CZ" dirty="0" err="1">
                <a:solidFill>
                  <a:srgbClr val="0033CC"/>
                </a:solidFill>
              </a:rPr>
              <a:t>Durnová</a:t>
            </a:r>
            <a:r>
              <a:rPr lang="cs-CZ" dirty="0">
                <a:solidFill>
                  <a:srgbClr val="0033CC"/>
                </a:solidFill>
              </a:rPr>
              <a:t>, Ph.D.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1" name="Zástupný text 6">
            <a:extLst>
              <a:ext uri="{FF2B5EF4-FFF2-40B4-BE49-F238E27FC236}">
                <a16:creationId xmlns:a16="http://schemas.microsoft.com/office/drawing/2014/main" id="{A082E6AB-E403-4E56-9319-C84907EF0BAF}"/>
              </a:ext>
            </a:extLst>
          </p:cNvPr>
          <p:cNvSpPr txBox="1">
            <a:spLocks/>
          </p:cNvSpPr>
          <p:nvPr/>
        </p:nvSpPr>
        <p:spPr>
          <a:xfrm>
            <a:off x="4249105" y="6242165"/>
            <a:ext cx="4645250" cy="645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bg1"/>
                </a:solidFill>
              </a:rPr>
              <a:t>Prezentace č. 5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3BE4DEA-AA3C-4341-A085-B99001963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61"/>
    </mc:Choice>
    <mc:Fallback xmlns="">
      <p:transition spd="slow" advTm="39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6DD3B-9558-4996-BC41-0303D5E32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b="1" cap="all" dirty="0"/>
            </a:br>
            <a:r>
              <a:rPr lang="cs-CZ" b="1" cap="all" dirty="0"/>
              <a:t>Neurčité rovnice</a:t>
            </a:r>
            <a:br>
              <a:rPr lang="cs-CZ" b="1" dirty="0"/>
            </a:br>
            <a:r>
              <a:rPr lang="cs-CZ" dirty="0"/>
              <a:t>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C79D94-6514-4A82-89E0-FE5BEA3810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2435" y="1309512"/>
            <a:ext cx="10949651" cy="48674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cs-CZ" sz="2000" i="1" dirty="0"/>
          </a:p>
          <a:p>
            <a:pPr marL="0" indent="0">
              <a:buNone/>
            </a:pPr>
            <a:r>
              <a:rPr lang="cs-CZ" sz="2400" dirty="0"/>
              <a:t>Neurčité rovnice jsou rovnice se dvěma nebo více neznámými, které řešíme v oboru celých čísel </a:t>
            </a:r>
          </a:p>
          <a:p>
            <a:pPr marL="0" indent="0">
              <a:buNone/>
            </a:pPr>
            <a:r>
              <a:rPr lang="cs-CZ" sz="2000" i="1" dirty="0"/>
              <a:t>---------------------------------------------------------------------------------------------------------------------------------------------------------------------------------------------------</a:t>
            </a:r>
          </a:p>
          <a:p>
            <a:pPr marL="0" indent="0">
              <a:buNone/>
            </a:pPr>
            <a:r>
              <a:rPr lang="cs-CZ" sz="2000" i="1" dirty="0"/>
              <a:t>Definice:</a:t>
            </a:r>
          </a:p>
          <a:p>
            <a:pPr marL="0" indent="0">
              <a:buNone/>
            </a:pPr>
            <a:r>
              <a:rPr lang="cs-CZ" b="1" dirty="0"/>
              <a:t>Lineární neurčitá rovnice o dvou neznámých </a:t>
            </a:r>
            <a:r>
              <a:rPr lang="cs-CZ" i="1" dirty="0"/>
              <a:t>x, y </a:t>
            </a:r>
            <a:r>
              <a:rPr lang="cs-CZ" dirty="0"/>
              <a:t>je rovnice</a:t>
            </a:r>
          </a:p>
          <a:p>
            <a:pPr marL="0" indent="0">
              <a:buNone/>
            </a:pPr>
            <a:r>
              <a:rPr lang="cs-CZ" dirty="0"/>
              <a:t>		</a:t>
            </a:r>
            <a:r>
              <a:rPr lang="cs-CZ" i="1" dirty="0"/>
              <a:t>                                              a ≠ 0, b ≠ 0,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r>
              <a:rPr lang="cs-CZ" dirty="0"/>
              <a:t>kde koeficienty </a:t>
            </a:r>
            <a:r>
              <a:rPr lang="cs-CZ" i="1" dirty="0"/>
              <a:t>a, b, c </a:t>
            </a:r>
            <a:r>
              <a:rPr lang="cs-CZ" dirty="0"/>
              <a:t>jsou celá čísla a neznámé </a:t>
            </a:r>
            <a:r>
              <a:rPr lang="cs-CZ" i="1" dirty="0"/>
              <a:t>x, y</a:t>
            </a:r>
            <a:r>
              <a:rPr lang="cs-CZ" dirty="0"/>
              <a:t>  hledáme v množině celých čísel.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---------------------------------------------------------------------------------------------------------------------------------------</a:t>
            </a:r>
          </a:p>
          <a:p>
            <a:pPr lvl="0"/>
            <a:endParaRPr lang="cs-CZ" dirty="0"/>
          </a:p>
          <a:p>
            <a:pPr lvl="0"/>
            <a:r>
              <a:rPr lang="cs-CZ" sz="2600" dirty="0"/>
              <a:t>Jsou-li koeficienty   </a:t>
            </a:r>
            <a:r>
              <a:rPr lang="cs-CZ" sz="2600" i="1" dirty="0"/>
              <a:t>a, b, c  </a:t>
            </a:r>
            <a:r>
              <a:rPr lang="cs-CZ" sz="2600" dirty="0"/>
              <a:t>v neurčité rovnici racionální necelá čísla, vynásobíme rovnici vhodným číslem tak, aby nabyly celočíselných hodnot.</a:t>
            </a:r>
          </a:p>
          <a:p>
            <a:pPr lvl="0"/>
            <a:r>
              <a:rPr lang="cs-CZ" sz="2600" dirty="0"/>
              <a:t>Neurčité rovnice se nazývají též </a:t>
            </a:r>
            <a:r>
              <a:rPr lang="cs-CZ" sz="2600" i="1" dirty="0" err="1"/>
              <a:t>diofantické</a:t>
            </a:r>
            <a:r>
              <a:rPr lang="cs-CZ" sz="2600" dirty="0"/>
              <a:t> , podle řeckého matematika </a:t>
            </a:r>
            <a:r>
              <a:rPr lang="cs-CZ" sz="2600" dirty="0" err="1"/>
              <a:t>Diofanta</a:t>
            </a:r>
            <a:r>
              <a:rPr lang="cs-CZ" sz="2600" dirty="0"/>
              <a:t> z Alexandrie, 3. století př.n.l., který se zabýval řešením těchto rovnic.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441597B7-58C6-4ED8-96E1-AD1E2B99E3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054710"/>
              </p:ext>
            </p:extLst>
          </p:nvPr>
        </p:nvGraphicFramePr>
        <p:xfrm>
          <a:off x="2211265" y="2723769"/>
          <a:ext cx="2079381" cy="511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9381">
                  <a:extLst>
                    <a:ext uri="{9D8B030D-6E8A-4147-A177-3AD203B41FA5}">
                      <a16:colId xmlns:a16="http://schemas.microsoft.com/office/drawing/2014/main" val="3515225727"/>
                    </a:ext>
                  </a:extLst>
                </a:gridCol>
              </a:tblGrid>
              <a:tr h="511800">
                <a:tc>
                  <a:txBody>
                    <a:bodyPr/>
                    <a:lstStyle/>
                    <a:p>
                      <a:r>
                        <a:rPr lang="cs-CZ" sz="2400" i="1" dirty="0"/>
                        <a:t> a · x + b · y = c </a:t>
                      </a:r>
                      <a:endParaRPr lang="cs-CZ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771865"/>
                  </a:ext>
                </a:extLst>
              </a:tr>
            </a:tbl>
          </a:graphicData>
        </a:graphic>
      </p:graphicFrame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14774ABF-4259-43EA-9D1B-A41311FA5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2C1AD6F1-6FCD-4673-AD20-8A712607CD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185024" y="5994666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4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09"/>
    </mc:Choice>
    <mc:Fallback xmlns="">
      <p:transition spd="slow" advTm="110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6DD3B-9558-4996-BC41-0303D5E32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b="1" cap="all" dirty="0"/>
            </a:br>
            <a:r>
              <a:rPr lang="cs-CZ" b="1" cap="all" dirty="0"/>
              <a:t>Neurčité rovnice</a:t>
            </a:r>
            <a:br>
              <a:rPr lang="cs-CZ" b="1" dirty="0"/>
            </a:br>
            <a:r>
              <a:rPr lang="cs-CZ" dirty="0"/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CC79D94-6514-4A82-89E0-FE5BEA381047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838200" y="1290462"/>
                <a:ext cx="10949651" cy="4867452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endParaRPr lang="cs-CZ" sz="2000" i="1" dirty="0"/>
              </a:p>
              <a:p>
                <a:pPr marL="0" indent="0">
                  <a:buNone/>
                </a:pPr>
                <a:r>
                  <a:rPr lang="cs-CZ" sz="2600" b="1" dirty="0"/>
                  <a:t>Řešitelnost lineární neurčité rovnice</a:t>
                </a:r>
              </a:p>
              <a:p>
                <a:pPr marL="0" indent="0">
                  <a:buNone/>
                </a:pPr>
                <a:r>
                  <a:rPr lang="cs-CZ" sz="2000" i="1" dirty="0"/>
                  <a:t>------------------------------------------------------------------------------------------------------------------------------------------------</a:t>
                </a:r>
              </a:p>
              <a:p>
                <a:pPr marL="0" indent="0">
                  <a:buNone/>
                </a:pPr>
                <a:r>
                  <a:rPr lang="cs-CZ" dirty="0"/>
                  <a:t>Neurčitá rovnice </a:t>
                </a:r>
                <a:r>
                  <a:rPr lang="cs-CZ" i="1" dirty="0"/>
                  <a:t> a · x + b · y = c </a:t>
                </a:r>
                <a:r>
                  <a:rPr lang="cs-CZ" sz="2900" dirty="0"/>
                  <a:t>má řešení v případě, že největší společný dělitel koeficientů </a:t>
                </a:r>
                <a:r>
                  <a:rPr lang="cs-CZ" sz="3200" i="1" dirty="0"/>
                  <a:t>a, b </a:t>
                </a:r>
                <a:r>
                  <a:rPr lang="cs-CZ" sz="2900" dirty="0"/>
                  <a:t>je také dělitelem čísla </a:t>
                </a:r>
                <a:r>
                  <a:rPr lang="cs-CZ" sz="3200" i="1" dirty="0"/>
                  <a:t>c.</a:t>
                </a:r>
                <a:endParaRPr lang="cs-CZ" sz="2900" dirty="0"/>
              </a:p>
              <a:p>
                <a:pPr marL="0" indent="0">
                  <a:buNone/>
                </a:pPr>
                <a:r>
                  <a:rPr lang="cs-CZ" dirty="0"/>
                  <a:t>Pak řešením je nekonečně mnoho dvojic  celých čísel</a:t>
                </a:r>
                <a:r>
                  <a:rPr lang="cs-CZ" i="1" dirty="0"/>
                  <a:t> x, y</a:t>
                </a:r>
                <a:r>
                  <a:rPr lang="cs-CZ" dirty="0"/>
                  <a:t>  </a:t>
                </a:r>
              </a:p>
              <a:p>
                <a:pPr marL="0" indent="0">
                  <a:buNone/>
                </a:pPr>
                <a:r>
                  <a:rPr lang="cs-CZ" dirty="0"/>
                  <a:t>             D(</a:t>
                </a:r>
                <a:r>
                  <a:rPr lang="cs-CZ" i="1" dirty="0" err="1"/>
                  <a:t>a,b</a:t>
                </a:r>
                <a:r>
                  <a:rPr lang="cs-CZ" dirty="0"/>
                  <a:t>) = </a:t>
                </a:r>
                <a:r>
                  <a:rPr lang="cs-CZ" i="1" dirty="0"/>
                  <a:t>d  </a:t>
                </a:r>
                <a:r>
                  <a:rPr lang="cs-CZ" sz="3000" dirty="0"/>
                  <a:t> ʌ  </a:t>
                </a:r>
                <a:r>
                  <a:rPr lang="cs-CZ" i="1" dirty="0"/>
                  <a:t>d </a:t>
                </a:r>
                <a:r>
                  <a:rPr lang="cs-CZ" dirty="0"/>
                  <a:t>|</a:t>
                </a:r>
                <a:r>
                  <a:rPr lang="cs-CZ" i="1" dirty="0"/>
                  <a:t> c      ….. </a:t>
                </a:r>
                <a:r>
                  <a:rPr lang="cs-CZ" dirty="0"/>
                  <a:t>rovnice má nekonečně mnoho řešení</a:t>
                </a:r>
                <a:r>
                  <a:rPr lang="cs-CZ" i="1" dirty="0"/>
                  <a:t>,</a:t>
                </a:r>
              </a:p>
              <a:p>
                <a:pPr marL="0" indent="0">
                  <a:buNone/>
                </a:pPr>
                <a:r>
                  <a:rPr lang="cs-CZ" sz="2900" dirty="0"/>
                  <a:t>Jestliže čísla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cs-CZ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cs-CZ" i="1" dirty="0"/>
                  <a:t> </a:t>
                </a:r>
                <a:r>
                  <a:rPr lang="cs-CZ" dirty="0"/>
                  <a:t>jsou řešením rovnice </a:t>
                </a:r>
                <a:r>
                  <a:rPr lang="cs-CZ" i="1" dirty="0"/>
                  <a:t>a · x + b · y = c, </a:t>
                </a:r>
                <a:r>
                  <a:rPr lang="cs-CZ" dirty="0"/>
                  <a:t>pak všechna řešení této rovnice jsou dána parametrickými rovnicemi:</a:t>
                </a:r>
              </a:p>
              <a:p>
                <a:pPr marL="0" indent="0">
                  <a:buNone/>
                </a:pPr>
                <a:endParaRPr lang="cs-CZ" sz="2400" dirty="0"/>
              </a:p>
              <a:p>
                <a:pPr marL="0" indent="0">
                  <a:buNone/>
                </a:pPr>
                <a:r>
                  <a:rPr lang="cs-CZ" sz="2400" dirty="0"/>
                  <a:t>				</a:t>
                </a:r>
                <a:r>
                  <a:rPr lang="cs-CZ" sz="2900" dirty="0"/>
                  <a:t>kde </a:t>
                </a:r>
                <a:r>
                  <a:rPr lang="cs-CZ" sz="2900" i="1" dirty="0"/>
                  <a:t>t</a:t>
                </a:r>
                <a:r>
                  <a:rPr lang="cs-CZ" sz="2900" dirty="0"/>
                  <a:t> je celé číslo.</a:t>
                </a:r>
              </a:p>
              <a:p>
                <a:pPr marL="0" indent="0">
                  <a:buNone/>
                </a:pPr>
                <a:endParaRPr lang="cs-CZ" i="1" dirty="0"/>
              </a:p>
              <a:p>
                <a:pPr marL="0" indent="0">
                  <a:buNone/>
                </a:pPr>
                <a:r>
                  <a:rPr lang="cs-CZ" i="1" dirty="0"/>
                  <a:t>------------------------------------------------------------------------------------------------------------------------------------------</a:t>
                </a:r>
              </a:p>
              <a:p>
                <a:r>
                  <a:rPr lang="cs-CZ" dirty="0"/>
                  <a:t>V případě, že největší společný dělitel čísel </a:t>
                </a:r>
                <a:r>
                  <a:rPr lang="cs-CZ" i="1" dirty="0"/>
                  <a:t>a, b </a:t>
                </a:r>
                <a:r>
                  <a:rPr lang="cs-CZ" dirty="0"/>
                  <a:t>není dělitelem koeficientu </a:t>
                </a:r>
                <a:r>
                  <a:rPr lang="cs-CZ" i="1" dirty="0"/>
                  <a:t>c</a:t>
                </a:r>
                <a:r>
                  <a:rPr lang="cs-CZ" dirty="0"/>
                  <a:t>, pak rovnice nemá řešení</a:t>
                </a:r>
              </a:p>
              <a:p>
                <a:pPr marL="914400" lvl="2" indent="0">
                  <a:buNone/>
                </a:pPr>
                <a:endParaRPr lang="cs-CZ" i="1" dirty="0"/>
              </a:p>
              <a:p>
                <a:pPr marL="0" indent="0">
                  <a:buNone/>
                </a:pPr>
                <a:r>
                  <a:rPr lang="cs-CZ" i="1" dirty="0"/>
                  <a:t>	</a:t>
                </a:r>
                <a:r>
                  <a:rPr lang="cs-CZ" dirty="0"/>
                  <a:t> D(</a:t>
                </a:r>
                <a:r>
                  <a:rPr lang="cs-CZ" i="1" dirty="0" err="1"/>
                  <a:t>a,b</a:t>
                </a:r>
                <a:r>
                  <a:rPr lang="cs-CZ" dirty="0"/>
                  <a:t>) = </a:t>
                </a:r>
                <a:r>
                  <a:rPr lang="cs-CZ" i="1" dirty="0"/>
                  <a:t>d  </a:t>
                </a:r>
                <a:r>
                  <a:rPr lang="cs-CZ" sz="3000" dirty="0"/>
                  <a:t> ʌ  </a:t>
                </a:r>
                <a:r>
                  <a:rPr lang="cs-CZ" i="1" dirty="0"/>
                  <a:t>d  </a:t>
                </a:r>
                <a:r>
                  <a:rPr lang="cs-CZ" dirty="0"/>
                  <a:t>ł</a:t>
                </a:r>
                <a:r>
                  <a:rPr lang="cs-CZ" i="1" dirty="0"/>
                  <a:t> c     ….. </a:t>
                </a:r>
                <a:r>
                  <a:rPr lang="cs-CZ" dirty="0"/>
                  <a:t>0 řešení</a:t>
                </a:r>
              </a:p>
              <a:p>
                <a:pPr marL="0" indent="0">
                  <a:buNone/>
                </a:pPr>
                <a:endParaRPr lang="cs-CZ" dirty="0"/>
              </a:p>
              <a:p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CC79D94-6514-4A82-89E0-FE5BEA3810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838200" y="1290462"/>
                <a:ext cx="10949651" cy="4867452"/>
              </a:xfrm>
              <a:blipFill>
                <a:blip r:embed="rId4"/>
                <a:stretch>
                  <a:fillRect l="-50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ulka 4">
                <a:extLst>
                  <a:ext uri="{FF2B5EF4-FFF2-40B4-BE49-F238E27FC236}">
                    <a16:creationId xmlns:a16="http://schemas.microsoft.com/office/drawing/2014/main" id="{D32A39B5-8F18-4815-A2CF-DEED20C551B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06742256"/>
                  </p:ext>
                </p:extLst>
              </p:nvPr>
            </p:nvGraphicFramePr>
            <p:xfrm>
              <a:off x="2203937" y="3724188"/>
              <a:ext cx="2180493" cy="92430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80493">
                      <a:extLst>
                        <a:ext uri="{9D8B030D-6E8A-4147-A177-3AD203B41FA5}">
                          <a16:colId xmlns:a16="http://schemas.microsoft.com/office/drawing/2014/main" val="2433872624"/>
                        </a:ext>
                      </a:extLst>
                    </a:gridCol>
                  </a:tblGrid>
                  <a:tr h="883356">
                    <a:tc>
                      <a:txBody>
                        <a:bodyPr/>
                        <a:lstStyle/>
                        <a:p>
                          <a:pPr marL="0" indent="0">
                            <a:buNone/>
                          </a:pPr>
                          <a:r>
                            <a:rPr lang="cs-CZ" sz="1800" i="1" dirty="0"/>
                            <a:t>x =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cs-CZ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cs-CZ" sz="1800" i="1" dirty="0"/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num>
                                <m:den>
                                  <m: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oMath>
                          </a14:m>
                          <a:r>
                            <a:rPr lang="cs-CZ" sz="1800" i="1" dirty="0"/>
                            <a:t> </a:t>
                          </a:r>
                          <a:r>
                            <a:rPr lang="cs-CZ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· </a:t>
                          </a:r>
                          <a:r>
                            <a:rPr lang="cs-CZ" sz="1800" i="1" dirty="0"/>
                            <a:t>t,     </a:t>
                          </a:r>
                        </a:p>
                        <a:p>
                          <a:pPr marL="0" indent="0">
                            <a:buNone/>
                          </a:pPr>
                          <a:r>
                            <a:rPr lang="cs-CZ" sz="1800" i="1" dirty="0"/>
                            <a:t>y =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cs-CZ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cs-CZ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cs-CZ" sz="1800" i="1" dirty="0"/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cs-CZ" sz="18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oMath>
                          </a14:m>
                          <a:r>
                            <a:rPr lang="cs-CZ" sz="1800" i="1" dirty="0"/>
                            <a:t> </a:t>
                          </a:r>
                          <a:r>
                            <a:rPr lang="cs-CZ" sz="1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· </a:t>
                          </a:r>
                          <a:r>
                            <a:rPr lang="cs-CZ" sz="1800" i="1" dirty="0"/>
                            <a:t>t</a:t>
                          </a:r>
                          <a:r>
                            <a:rPr lang="cs-CZ" sz="1800" dirty="0"/>
                            <a:t>, </a:t>
                          </a:r>
                          <a:endParaRPr lang="cs-CZ" dirty="0"/>
                        </a:p>
                      </a:txBody>
                      <a:tcPr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34330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ulka 4">
                <a:extLst>
                  <a:ext uri="{FF2B5EF4-FFF2-40B4-BE49-F238E27FC236}">
                    <a16:creationId xmlns:a16="http://schemas.microsoft.com/office/drawing/2014/main" id="{D32A39B5-8F18-4815-A2CF-DEED20C551B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06742256"/>
                  </p:ext>
                </p:extLst>
              </p:nvPr>
            </p:nvGraphicFramePr>
            <p:xfrm>
              <a:off x="2203937" y="3724188"/>
              <a:ext cx="2180493" cy="92430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180493">
                      <a:extLst>
                        <a:ext uri="{9D8B030D-6E8A-4147-A177-3AD203B41FA5}">
                          <a16:colId xmlns:a16="http://schemas.microsoft.com/office/drawing/2014/main" val="2433872624"/>
                        </a:ext>
                      </a:extLst>
                    </a:gridCol>
                  </a:tblGrid>
                  <a:tr h="924306"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>
                        <a:blipFill>
                          <a:blip r:embed="rId5"/>
                          <a:stretch>
                            <a:fillRect l="-279" t="-654" r="-557" b="-39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343304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0495C29-D85E-4879-BD6D-8BCCAA473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2C1AD6F1-6FCD-4673-AD20-8A712607CD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185024" y="5922434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2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977"/>
    </mc:Choice>
    <mc:Fallback xmlns="">
      <p:transition spd="slow" advTm="261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6DD3B-9558-4996-BC41-0303D5E32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b="1" cap="all" dirty="0"/>
            </a:br>
            <a:r>
              <a:rPr lang="cs-CZ" b="1" cap="all" dirty="0"/>
              <a:t>Neurčité rovnice</a:t>
            </a:r>
            <a:br>
              <a:rPr lang="cs-CZ" b="1" dirty="0"/>
            </a:br>
            <a:r>
              <a:rPr lang="cs-CZ" dirty="0"/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CC79D94-6514-4A82-89E0-FE5BEA381047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838200" y="1290462"/>
                <a:ext cx="10949651" cy="486745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cs-CZ" sz="2000" i="1" dirty="0"/>
              </a:p>
              <a:p>
                <a:pPr marL="0" indent="0">
                  <a:buNone/>
                </a:pPr>
                <a:r>
                  <a:rPr lang="cs-CZ" sz="2400" i="1" dirty="0"/>
                  <a:t>Příklad 1:</a:t>
                </a:r>
              </a:p>
              <a:p>
                <a:pPr marL="0" indent="0">
                  <a:buNone/>
                </a:pPr>
                <a:r>
                  <a:rPr lang="cs-CZ" dirty="0"/>
                  <a:t>Rozhodněte o řešitelnosti následujících rovnic a uveďte alespoň dvě různá řešení (pokud existují):</a:t>
                </a:r>
              </a:p>
              <a:p>
                <a:pPr marL="514350" indent="-514350">
                  <a:buAutoNum type="alphaLcParenR"/>
                </a:pPr>
                <a:r>
                  <a:rPr lang="cs-CZ" dirty="0"/>
                  <a:t>4x – 3y = 7</a:t>
                </a:r>
              </a:p>
              <a:p>
                <a:pPr marL="514350" indent="-514350">
                  <a:buAutoNum type="alphaLcParenR" startAt="2"/>
                </a:pPr>
                <a:r>
                  <a:rPr lang="cs-CZ" dirty="0"/>
                  <a:t>6x + 8y = 3</a:t>
                </a:r>
              </a:p>
              <a:p>
                <a:pPr marL="0" indent="0">
                  <a:buNone/>
                </a:pPr>
                <a:r>
                  <a:rPr lang="cs-CZ" dirty="0"/>
                  <a:t>c)   6x + 15y = 9 </a:t>
                </a:r>
              </a:p>
              <a:p>
                <a:pPr marL="0" indent="0">
                  <a:buNone/>
                </a:pPr>
                <a:r>
                  <a:rPr lang="cs-CZ" sz="2000" i="1" dirty="0"/>
                  <a:t>------------------------------------------------------------------------------------------------------------------------------------------Řešení:</a:t>
                </a:r>
              </a:p>
              <a:p>
                <a:pPr marL="0" indent="0">
                  <a:buNone/>
                </a:pPr>
                <a:r>
                  <a:rPr lang="cs-CZ" sz="2400" dirty="0"/>
                  <a:t>a) D(4,-3) = 1   ʌ   1|7, rovnice má nekonečně mnoho řešení, např.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cs-CZ" sz="2400" dirty="0"/>
                  <a:t> = 1,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cs-CZ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400" dirty="0"/>
                  <a:t>= -1 nebo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cs-CZ" sz="2400" dirty="0"/>
                  <a:t> = 4,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cs-CZ" sz="2400" dirty="0"/>
                  <a:t> = 3</a:t>
                </a:r>
              </a:p>
              <a:p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CC79D94-6514-4A82-89E0-FE5BEA3810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838200" y="1290462"/>
                <a:ext cx="10949651" cy="4867452"/>
              </a:xfrm>
              <a:blipFill>
                <a:blip r:embed="rId4"/>
                <a:stretch>
                  <a:fillRect l="-1169" r="-61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6960B27-EC2A-41CF-A651-1B7BE8249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2C1AD6F1-6FCD-4673-AD20-8A712607CD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059623" y="5922434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9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092"/>
    </mc:Choice>
    <mc:Fallback xmlns="">
      <p:transition spd="slow" advTm="152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6DD3B-9558-4996-BC41-0303D5E32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b="1" cap="all" dirty="0"/>
            </a:br>
            <a:r>
              <a:rPr lang="cs-CZ" b="1" cap="all" dirty="0"/>
              <a:t>Neurčité rovnice</a:t>
            </a:r>
            <a:br>
              <a:rPr lang="cs-CZ" b="1" dirty="0"/>
            </a:br>
            <a:r>
              <a:rPr lang="cs-CZ" dirty="0"/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CC79D94-6514-4A82-89E0-FE5BEA381047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838200" y="1290462"/>
                <a:ext cx="10949651" cy="486745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AutoNum type="alphaLcParenR" startAt="2"/>
                </a:pPr>
                <a:endParaRPr lang="cs-CZ" dirty="0"/>
              </a:p>
              <a:p>
                <a:pPr marL="514350" indent="-514350">
                  <a:buAutoNum type="alphaLcParenR" startAt="2"/>
                </a:pPr>
                <a:r>
                  <a:rPr lang="cs-CZ" dirty="0"/>
                  <a:t>6x + 8y = 3</a:t>
                </a:r>
              </a:p>
              <a:p>
                <a:pPr marL="0" indent="0">
                  <a:buNone/>
                </a:pPr>
                <a:r>
                  <a:rPr lang="cs-CZ" dirty="0"/>
                  <a:t>c)   6x + 15y = 9 </a:t>
                </a:r>
              </a:p>
              <a:p>
                <a:pPr marL="0" indent="0">
                  <a:buNone/>
                </a:pPr>
                <a:r>
                  <a:rPr lang="cs-CZ" sz="2000" i="1" dirty="0"/>
                  <a:t>------------------------------------------------------------------------------------------------------------------------------------------Řešení:</a:t>
                </a:r>
              </a:p>
              <a:p>
                <a:pPr marL="0" indent="0">
                  <a:buNone/>
                </a:pPr>
                <a:r>
                  <a:rPr lang="cs-CZ" sz="2400" dirty="0"/>
                  <a:t>b) D(6,8) = 2   ʌ   2 ł</a:t>
                </a:r>
                <a:r>
                  <a:rPr lang="cs-CZ" sz="2400" i="1" dirty="0"/>
                  <a:t> </a:t>
                </a:r>
                <a:r>
                  <a:rPr lang="cs-CZ" sz="2400" dirty="0"/>
                  <a:t>3, rovnice nemá řešení,</a:t>
                </a:r>
              </a:p>
              <a:p>
                <a:pPr marL="0" indent="0">
                  <a:buNone/>
                </a:pPr>
                <a:endParaRPr lang="cs-CZ" sz="2400" dirty="0"/>
              </a:p>
              <a:p>
                <a:pPr marL="0" indent="0">
                  <a:buNone/>
                </a:pPr>
                <a:r>
                  <a:rPr lang="cs-CZ" sz="2400" dirty="0"/>
                  <a:t>c) D(6,15) = 3   ʌ   3 |</a:t>
                </a:r>
                <a:r>
                  <a:rPr lang="cs-CZ" sz="2400" i="1" dirty="0"/>
                  <a:t> </a:t>
                </a:r>
                <a:r>
                  <a:rPr lang="cs-CZ" sz="2400" dirty="0"/>
                  <a:t>9, rovnice má nekonečně mnoho řešení, např.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cs-CZ" sz="2400" dirty="0"/>
                  <a:t> = 2,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cs-CZ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400" dirty="0"/>
                  <a:t>= 1 nebo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cs-CZ" sz="2400" dirty="0"/>
                  <a:t> = -1,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cs-CZ" sz="2400" dirty="0"/>
                  <a:t> = 1</a:t>
                </a:r>
              </a:p>
              <a:p>
                <a:pPr marL="0" indent="0">
                  <a:buNone/>
                </a:pPr>
                <a:endParaRPr lang="cs-CZ" sz="2400" dirty="0"/>
              </a:p>
              <a:p>
                <a:pPr marL="0" indent="0">
                  <a:buNone/>
                </a:pPr>
                <a:endParaRPr lang="cs-CZ" sz="2400" dirty="0"/>
              </a:p>
              <a:p>
                <a:pPr marL="0" indent="0">
                  <a:buNone/>
                </a:pPr>
                <a:endParaRPr lang="cs-CZ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CC79D94-6514-4A82-89E0-FE5BEA3810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838200" y="1290462"/>
                <a:ext cx="10949651" cy="4867452"/>
              </a:xfrm>
              <a:blipFill>
                <a:blip r:embed="rId4"/>
                <a:stretch>
                  <a:fillRect l="-1169" r="-44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580BCAC-C42F-4F78-B989-6D78481EB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2C1AD6F1-6FCD-4673-AD20-8A712607CD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185024" y="5922434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6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88"/>
    </mc:Choice>
    <mc:Fallback xmlns="">
      <p:transition spd="slow" advTm="125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6DD3B-9558-4996-BC41-0303D5E32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b="1" cap="all" dirty="0"/>
            </a:br>
            <a:r>
              <a:rPr lang="cs-CZ" b="1" cap="all" dirty="0"/>
              <a:t>Neurčité rovnice</a:t>
            </a:r>
            <a:br>
              <a:rPr lang="cs-CZ" b="1" dirty="0"/>
            </a:br>
            <a:r>
              <a:rPr lang="cs-CZ" dirty="0"/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CC79D94-6514-4A82-89E0-FE5BEA381047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838200" y="1290462"/>
                <a:ext cx="10949651" cy="4867452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AutoNum type="alphaLcParenR" startAt="2"/>
                </a:pPr>
                <a:endParaRPr lang="cs-CZ" dirty="0"/>
              </a:p>
              <a:p>
                <a:pPr marL="0" indent="0">
                  <a:buNone/>
                </a:pPr>
                <a:r>
                  <a:rPr lang="cs-CZ" sz="2400" b="1" dirty="0"/>
                  <a:t>Metody řešení neurčitých rovnic:</a:t>
                </a:r>
              </a:p>
              <a:p>
                <a:pPr marL="457200" indent="-457200">
                  <a:buAutoNum type="arabicParenR"/>
                </a:pPr>
                <a:r>
                  <a:rPr lang="cs-CZ" sz="2400" dirty="0"/>
                  <a:t>Experimentální metoda</a:t>
                </a:r>
              </a:p>
              <a:p>
                <a:pPr marL="457200" indent="-457200">
                  <a:buAutoNum type="arabicParenR"/>
                </a:pPr>
                <a:r>
                  <a:rPr lang="cs-CZ" sz="2400" dirty="0"/>
                  <a:t>Ze vztahu </a:t>
                </a:r>
                <a:r>
                  <a:rPr lang="cs-CZ" sz="2400" i="1" dirty="0"/>
                  <a:t>x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cs-CZ" sz="2400" i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cs-CZ" sz="2400" i="1" dirty="0"/>
                  <a:t> </a:t>
                </a:r>
                <a:r>
                  <a:rPr lang="cs-CZ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 </a:t>
                </a:r>
                <a:r>
                  <a:rPr lang="cs-CZ" sz="2400" i="1" dirty="0"/>
                  <a:t>t,</a:t>
                </a:r>
              </a:p>
              <a:p>
                <a:pPr marL="1371600" lvl="3" indent="0">
                  <a:buNone/>
                </a:pPr>
                <a:r>
                  <a:rPr lang="cs-CZ" sz="2400" i="1" dirty="0"/>
                  <a:t>     y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cs-CZ" sz="2400" i="1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cs-CZ" sz="2400" i="1" dirty="0"/>
                  <a:t> </a:t>
                </a:r>
                <a:r>
                  <a:rPr lang="cs-CZ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 </a:t>
                </a:r>
                <a:r>
                  <a:rPr lang="cs-CZ" sz="2400" i="1" dirty="0"/>
                  <a:t>t</a:t>
                </a:r>
                <a:r>
                  <a:rPr lang="cs-CZ" sz="2400" dirty="0"/>
                  <a:t>,    kde </a:t>
                </a:r>
                <a:r>
                  <a:rPr lang="cs-CZ" sz="2400" i="1" dirty="0"/>
                  <a:t>t</a:t>
                </a:r>
                <a:r>
                  <a:rPr lang="cs-CZ" sz="2400" dirty="0"/>
                  <a:t> je celé číslo.</a:t>
                </a:r>
              </a:p>
              <a:p>
                <a:pPr marL="0" indent="0">
                  <a:buNone/>
                </a:pPr>
                <a:endParaRPr lang="cs-CZ" sz="2400" dirty="0"/>
              </a:p>
              <a:p>
                <a:pPr marL="0" indent="0">
                  <a:buNone/>
                </a:pPr>
                <a:r>
                  <a:rPr lang="cs-CZ" sz="2400" dirty="0"/>
                  <a:t>3) Redukční metoda</a:t>
                </a:r>
              </a:p>
              <a:p>
                <a:pPr marL="0" indent="0">
                  <a:buNone/>
                </a:pPr>
                <a:r>
                  <a:rPr lang="cs-CZ" sz="2400" dirty="0"/>
                  <a:t>4) Pomocí kongruencí</a:t>
                </a:r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CC79D94-6514-4A82-89E0-FE5BEA3810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838200" y="1290462"/>
                <a:ext cx="10949651" cy="4867452"/>
              </a:xfrm>
              <a:blipFill>
                <a:blip r:embed="rId4"/>
                <a:stretch>
                  <a:fillRect l="-89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35040ECC-CC95-47B8-AEDE-4B19099AB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2C1AD6F1-6FCD-4673-AD20-8A712607CD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185024" y="5922434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1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664"/>
    </mc:Choice>
    <mc:Fallback xmlns="">
      <p:transition spd="slow" advTm="127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6DD3B-9558-4996-BC41-0303D5E32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b="1" cap="all" dirty="0"/>
            </a:br>
            <a:r>
              <a:rPr lang="cs-CZ" b="1" cap="all" dirty="0"/>
              <a:t>Neurčité rovnice</a:t>
            </a:r>
            <a:br>
              <a:rPr lang="cs-CZ" b="1" dirty="0"/>
            </a:br>
            <a:r>
              <a:rPr lang="cs-CZ" dirty="0"/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CC79D94-6514-4A82-89E0-FE5BEA381047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838200" y="1290462"/>
                <a:ext cx="10949651" cy="4867452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endParaRPr lang="cs-CZ" sz="2000" i="1" dirty="0"/>
              </a:p>
              <a:p>
                <a:pPr marL="0" indent="0">
                  <a:buNone/>
                </a:pPr>
                <a:r>
                  <a:rPr lang="cs-CZ" sz="2400" i="1" dirty="0"/>
                  <a:t>Příklad 2:</a:t>
                </a:r>
              </a:p>
              <a:p>
                <a:pPr marL="0" indent="0">
                  <a:buNone/>
                </a:pPr>
                <a:r>
                  <a:rPr lang="cs-CZ" dirty="0"/>
                  <a:t>Řešte neurčitou rovnici 4x – 3y = 7.</a:t>
                </a:r>
              </a:p>
              <a:p>
                <a:pPr marL="0" indent="0">
                  <a:buNone/>
                </a:pPr>
                <a:r>
                  <a:rPr lang="cs-CZ" sz="2000" i="1" dirty="0"/>
                  <a:t>------------------------------------------------------------------------------------------------------------------------------------------Řešení:</a:t>
                </a:r>
              </a:p>
              <a:p>
                <a:pPr marL="0" indent="0">
                  <a:buNone/>
                </a:pPr>
                <a:r>
                  <a:rPr lang="cs-CZ" sz="2400" dirty="0"/>
                  <a:t>D(4,-3) = 1   ʌ   1|7, rovnice má nekonečně mnoho řešení, která určíme tzv. </a:t>
                </a:r>
                <a:r>
                  <a:rPr lang="cs-CZ" sz="2400" dirty="0">
                    <a:highlight>
                      <a:srgbClr val="FFFF00"/>
                    </a:highlight>
                  </a:rPr>
                  <a:t>redukční metodou:</a:t>
                </a:r>
              </a:p>
              <a:p>
                <a:pPr marL="0" indent="0">
                  <a:buNone/>
                </a:pPr>
                <a:r>
                  <a:rPr lang="cs-CZ" sz="2400" dirty="0"/>
                  <a:t>Vyjádříme si tu neznámou, u které je koeficient s menší absolutní hodnotou.</a:t>
                </a:r>
              </a:p>
              <a:p>
                <a:pPr marL="0" indent="0">
                  <a:buNone/>
                </a:pPr>
                <a:r>
                  <a:rPr lang="cs-CZ" sz="2400" dirty="0"/>
                  <a:t>	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   y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∈ ℂ, </a:t>
                </a:r>
                <a:r>
                  <a:rPr lang="cs-CZ" sz="2400" dirty="0"/>
                  <a:t>tedy i zlomek na pravé straně této rovnosti je celé číslo</a:t>
                </a:r>
              </a:p>
              <a:p>
                <a:pPr marL="0" indent="0">
                  <a:buNone/>
                </a:pPr>
                <a:endParaRPr lang="cs-CZ" sz="2400" dirty="0"/>
              </a:p>
              <a:p>
                <a:pPr marL="0" indent="0">
                  <a:buNone/>
                </a:pPr>
                <a:r>
                  <a:rPr lang="cs-CZ" sz="2400" dirty="0"/>
                  <a:t>	 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 −6 −1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</a:t>
                </a:r>
              </a:p>
              <a:p>
                <a:pPr marL="0" indent="0">
                  <a:buNone/>
                </a:pPr>
                <a:r>
                  <a:rPr lang="cs-CZ" sz="2400" dirty="0"/>
                  <a:t>	 y =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- 2 -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	                 y = x - 2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               substituce:      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</a:t>
                </a:r>
              </a:p>
              <a:p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CC79D94-6514-4A82-89E0-FE5BEA3810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838200" y="1290462"/>
                <a:ext cx="10949651" cy="4867452"/>
              </a:xfrm>
              <a:blipFill>
                <a:blip r:embed="rId4"/>
                <a:stretch>
                  <a:fillRect l="-1002" b="-125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ál 3">
            <a:extLst>
              <a:ext uri="{FF2B5EF4-FFF2-40B4-BE49-F238E27FC236}">
                <a16:creationId xmlns:a16="http://schemas.microsoft.com/office/drawing/2014/main" id="{32B41DB1-7E26-4463-A465-4B3A35D6A34C}"/>
              </a:ext>
            </a:extLst>
          </p:cNvPr>
          <p:cNvSpPr/>
          <p:nvPr/>
        </p:nvSpPr>
        <p:spPr>
          <a:xfrm>
            <a:off x="5691554" y="5567538"/>
            <a:ext cx="808892" cy="7418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623FA26B-A886-42F2-B91F-AAAD2060E072}"/>
              </a:ext>
            </a:extLst>
          </p:cNvPr>
          <p:cNvCxnSpPr/>
          <p:nvPr/>
        </p:nvCxnSpPr>
        <p:spPr>
          <a:xfrm flipV="1">
            <a:off x="6248400" y="4958862"/>
            <a:ext cx="468923" cy="3751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993083A-4E98-4567-9FD8-9C5ED3F8D823}"/>
              </a:ext>
            </a:extLst>
          </p:cNvPr>
          <p:cNvSpPr txBox="1"/>
          <p:nvPr/>
        </p:nvSpPr>
        <p:spPr>
          <a:xfrm>
            <a:off x="6717323" y="4583725"/>
            <a:ext cx="1019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t </a:t>
            </a:r>
            <a:r>
              <a:rPr lang="cs-CZ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∈ ℂ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144CA44B-23D5-40A5-AA99-9E6E36304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8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2C1AD6F1-6FCD-4673-AD20-8A712607CD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185024" y="5985141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3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982"/>
    </mc:Choice>
    <mc:Fallback xmlns="">
      <p:transition spd="slow" advTm="260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6DD3B-9558-4996-BC41-0303D5E32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b="1" cap="all" dirty="0"/>
            </a:br>
            <a:r>
              <a:rPr lang="cs-CZ" b="1" cap="all" dirty="0"/>
              <a:t>Neurčité rovnice</a:t>
            </a:r>
            <a:br>
              <a:rPr lang="cs-CZ" b="1" dirty="0"/>
            </a:br>
            <a:r>
              <a:rPr lang="cs-CZ" dirty="0"/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CC79D94-6514-4A82-89E0-FE5BEA381047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838200" y="1290462"/>
                <a:ext cx="10949651" cy="5344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z="2000" i="1" dirty="0"/>
                  <a:t>Řešení:</a:t>
                </a:r>
              </a:p>
              <a:p>
                <a:pPr marL="0" indent="0">
                  <a:buNone/>
                </a:pPr>
                <a:r>
                  <a:rPr lang="cs-CZ" sz="2400" dirty="0"/>
                  <a:t> y = x - 2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              </a:t>
                </a:r>
              </a:p>
              <a:p>
                <a:pPr marL="0" indent="0">
                  <a:buNone/>
                </a:pPr>
                <a:r>
                  <a:rPr lang="cs-CZ" sz="2400" dirty="0"/>
                  <a:t>       substituce:      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cs-CZ" sz="2400" dirty="0"/>
                  <a:t>     z této rovnosti vyjádříme x:    </a:t>
                </a:r>
                <a:r>
                  <a:rPr lang="cs-CZ" sz="2400" i="1" dirty="0">
                    <a:highlight>
                      <a:srgbClr val="00FFFF"/>
                    </a:highlight>
                  </a:rPr>
                  <a:t>x = 3t + 1</a:t>
                </a:r>
                <a:r>
                  <a:rPr lang="cs-CZ" sz="2400" dirty="0">
                    <a:highlight>
                      <a:srgbClr val="00FFFF"/>
                    </a:highlight>
                  </a:rPr>
                  <a:t> </a:t>
                </a:r>
                <a:r>
                  <a:rPr lang="cs-CZ" sz="2400" dirty="0"/>
                  <a:t>    kde t </a:t>
                </a:r>
                <a:r>
                  <a:rPr lang="cs-CZ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∈ ℂ</a:t>
                </a:r>
                <a:endParaRPr lang="cs-CZ" sz="2400" dirty="0"/>
              </a:p>
              <a:p>
                <a:pPr marL="0" indent="0">
                  <a:buNone/>
                </a:pPr>
                <a:endParaRPr lang="cs-CZ" sz="2400" dirty="0"/>
              </a:p>
              <a:p>
                <a:pPr marL="0" indent="0">
                  <a:buNone/>
                </a:pPr>
                <a:r>
                  <a:rPr lang="cs-CZ" sz="2400" i="1" dirty="0"/>
                  <a:t>      y = x – 2 + t = 3t + 1 – 2 + t = 4t – 1                                    </a:t>
                </a:r>
                <a:r>
                  <a:rPr lang="cs-CZ" sz="2400" i="1" dirty="0">
                    <a:highlight>
                      <a:srgbClr val="00FFFF"/>
                    </a:highlight>
                  </a:rPr>
                  <a:t>y = 4t - 1 </a:t>
                </a:r>
              </a:p>
              <a:p>
                <a:pPr marL="0" indent="0">
                  <a:buNone/>
                </a:pPr>
                <a:endParaRPr lang="cs-CZ" sz="2400" dirty="0"/>
              </a:p>
              <a:p>
                <a:pPr marL="0" indent="0">
                  <a:buNone/>
                </a:pPr>
                <a:r>
                  <a:rPr lang="cs-CZ" sz="2400" dirty="0"/>
                  <a:t>Řešením rovnice je nekonečně mnoho dvojic celých čísel </a:t>
                </a:r>
                <a:r>
                  <a:rPr lang="cs-CZ" sz="2400" i="1" dirty="0"/>
                  <a:t>x, y</a:t>
                </a:r>
                <a:r>
                  <a:rPr lang="cs-CZ" sz="2400" dirty="0"/>
                  <a:t>, kde </a:t>
                </a:r>
                <a:r>
                  <a:rPr lang="cs-CZ" sz="2400" i="1" dirty="0">
                    <a:highlight>
                      <a:srgbClr val="00FFFF"/>
                    </a:highlight>
                  </a:rPr>
                  <a:t>x = 3t + 1 , y = 4t – 1, </a:t>
                </a:r>
              </a:p>
              <a:p>
                <a:pPr marL="0" indent="0">
                  <a:buNone/>
                </a:pPr>
                <a:r>
                  <a:rPr lang="cs-CZ" sz="2400" dirty="0"/>
                  <a:t>přičemž </a:t>
                </a:r>
                <a:r>
                  <a:rPr lang="cs-CZ" sz="2400" i="1" dirty="0"/>
                  <a:t>t</a:t>
                </a:r>
                <a:r>
                  <a:rPr lang="cs-CZ" sz="2400" dirty="0"/>
                  <a:t> je libovolné celé číslo.</a:t>
                </a:r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CC79D94-6514-4A82-89E0-FE5BEA3810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838200" y="1290462"/>
                <a:ext cx="10949651" cy="5344800"/>
              </a:xfrm>
              <a:blipFill>
                <a:blip r:embed="rId4"/>
                <a:stretch>
                  <a:fillRect l="-891" t="-125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ál 3">
            <a:extLst>
              <a:ext uri="{FF2B5EF4-FFF2-40B4-BE49-F238E27FC236}">
                <a16:creationId xmlns:a16="http://schemas.microsoft.com/office/drawing/2014/main" id="{32B41DB1-7E26-4463-A465-4B3A35D6A34C}"/>
              </a:ext>
            </a:extLst>
          </p:cNvPr>
          <p:cNvSpPr/>
          <p:nvPr/>
        </p:nvSpPr>
        <p:spPr>
          <a:xfrm>
            <a:off x="2110154" y="1563015"/>
            <a:ext cx="808892" cy="7418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623FA26B-A886-42F2-B91F-AAAD2060E072}"/>
              </a:ext>
            </a:extLst>
          </p:cNvPr>
          <p:cNvCxnSpPr>
            <a:cxnSpLocks/>
          </p:cNvCxnSpPr>
          <p:nvPr/>
        </p:nvCxnSpPr>
        <p:spPr>
          <a:xfrm flipV="1">
            <a:off x="3012831" y="1804932"/>
            <a:ext cx="844061" cy="907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993083A-4E98-4567-9FD8-9C5ED3F8D823}"/>
              </a:ext>
            </a:extLst>
          </p:cNvPr>
          <p:cNvSpPr txBox="1"/>
          <p:nvPr/>
        </p:nvSpPr>
        <p:spPr>
          <a:xfrm>
            <a:off x="3856892" y="1574100"/>
            <a:ext cx="1019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t </a:t>
            </a:r>
            <a:r>
              <a:rPr lang="cs-CZ" sz="2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∈ ℂ</a:t>
            </a:r>
            <a:endParaRPr lang="cs-CZ" sz="2400" dirty="0">
              <a:solidFill>
                <a:srgbClr val="FF0000"/>
              </a:solidFill>
            </a:endParaRPr>
          </a:p>
        </p:txBody>
      </p:sp>
      <p:cxnSp>
        <p:nvCxnSpPr>
          <p:cNvPr id="11" name="Spojnice: zakřivená 10">
            <a:extLst>
              <a:ext uri="{FF2B5EF4-FFF2-40B4-BE49-F238E27FC236}">
                <a16:creationId xmlns:a16="http://schemas.microsoft.com/office/drawing/2014/main" id="{C5047B61-DF67-48E8-9B4C-378C5BE52E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707115" y="2547637"/>
            <a:ext cx="1036873" cy="338990"/>
          </a:xfrm>
          <a:prstGeom prst="curvedConnector3">
            <a:avLst/>
          </a:prstGeom>
          <a:ln w="190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51D6DF92-4222-4D67-B6E6-A6652936CD56}"/>
              </a:ext>
            </a:extLst>
          </p:cNvPr>
          <p:cNvCxnSpPr>
            <a:cxnSpLocks/>
          </p:cNvCxnSpPr>
          <p:nvPr/>
        </p:nvCxnSpPr>
        <p:spPr>
          <a:xfrm flipH="1">
            <a:off x="1922585" y="2616025"/>
            <a:ext cx="6017849" cy="81297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ulka 23">
            <a:extLst>
              <a:ext uri="{FF2B5EF4-FFF2-40B4-BE49-F238E27FC236}">
                <a16:creationId xmlns:a16="http://schemas.microsoft.com/office/drawing/2014/main" id="{C2928509-0894-4387-BCFA-B8B648861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838500"/>
              </p:ext>
            </p:extLst>
          </p:nvPr>
        </p:nvGraphicFramePr>
        <p:xfrm>
          <a:off x="1056056" y="5299563"/>
          <a:ext cx="6205422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4237">
                  <a:extLst>
                    <a:ext uri="{9D8B030D-6E8A-4147-A177-3AD203B41FA5}">
                      <a16:colId xmlns:a16="http://schemas.microsoft.com/office/drawing/2014/main" val="848106155"/>
                    </a:ext>
                  </a:extLst>
                </a:gridCol>
                <a:gridCol w="1034237">
                  <a:extLst>
                    <a:ext uri="{9D8B030D-6E8A-4147-A177-3AD203B41FA5}">
                      <a16:colId xmlns:a16="http://schemas.microsoft.com/office/drawing/2014/main" val="2102735078"/>
                    </a:ext>
                  </a:extLst>
                </a:gridCol>
                <a:gridCol w="1034237">
                  <a:extLst>
                    <a:ext uri="{9D8B030D-6E8A-4147-A177-3AD203B41FA5}">
                      <a16:colId xmlns:a16="http://schemas.microsoft.com/office/drawing/2014/main" val="1917652117"/>
                    </a:ext>
                  </a:extLst>
                </a:gridCol>
                <a:gridCol w="1034237">
                  <a:extLst>
                    <a:ext uri="{9D8B030D-6E8A-4147-A177-3AD203B41FA5}">
                      <a16:colId xmlns:a16="http://schemas.microsoft.com/office/drawing/2014/main" val="2491362871"/>
                    </a:ext>
                  </a:extLst>
                </a:gridCol>
                <a:gridCol w="1034237">
                  <a:extLst>
                    <a:ext uri="{9D8B030D-6E8A-4147-A177-3AD203B41FA5}">
                      <a16:colId xmlns:a16="http://schemas.microsoft.com/office/drawing/2014/main" val="1022205084"/>
                    </a:ext>
                  </a:extLst>
                </a:gridCol>
                <a:gridCol w="1034237">
                  <a:extLst>
                    <a:ext uri="{9D8B030D-6E8A-4147-A177-3AD203B41FA5}">
                      <a16:colId xmlns:a16="http://schemas.microsoft.com/office/drawing/2014/main" val="298790741"/>
                    </a:ext>
                  </a:extLst>
                </a:gridCol>
              </a:tblGrid>
              <a:tr h="361755">
                <a:tc>
                  <a:txBody>
                    <a:bodyPr/>
                    <a:lstStyle/>
                    <a:p>
                      <a:r>
                        <a:rPr lang="cs-CZ" i="1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95106"/>
                  </a:ext>
                </a:extLst>
              </a:tr>
              <a:tr h="361755">
                <a:tc>
                  <a:txBody>
                    <a:bodyPr/>
                    <a:lstStyle/>
                    <a:p>
                      <a:r>
                        <a:rPr lang="cs-CZ" i="1" dirty="0"/>
                        <a:t>x = 3t + 1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-5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255458"/>
                  </a:ext>
                </a:extLst>
              </a:tr>
              <a:tr h="361755">
                <a:tc>
                  <a:txBody>
                    <a:bodyPr/>
                    <a:lstStyle/>
                    <a:p>
                      <a:r>
                        <a:rPr lang="cs-CZ" i="1" dirty="0"/>
                        <a:t>y = 4t - 1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      -9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806369"/>
                  </a:ext>
                </a:extLst>
              </a:tr>
            </a:tbl>
          </a:graphicData>
        </a:graphic>
      </p:graphicFrame>
      <p:sp>
        <p:nvSpPr>
          <p:cNvPr id="25" name="TextovéPole 24">
            <a:extLst>
              <a:ext uri="{FF2B5EF4-FFF2-40B4-BE49-F238E27FC236}">
                <a16:creationId xmlns:a16="http://schemas.microsoft.com/office/drawing/2014/main" id="{231E27E9-50A5-40DA-8AEB-D7CC297890AD}"/>
              </a:ext>
            </a:extLst>
          </p:cNvPr>
          <p:cNvSpPr txBox="1"/>
          <p:nvPr/>
        </p:nvSpPr>
        <p:spPr>
          <a:xfrm>
            <a:off x="7666892" y="5279963"/>
            <a:ext cx="3950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Zkouška:           4x – 3y = 7</a:t>
            </a:r>
          </a:p>
          <a:p>
            <a:r>
              <a:rPr lang="cs-CZ" dirty="0"/>
              <a:t>                   L =  4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· 1 – 3 · (-1) = 7 = P</a:t>
            </a:r>
            <a:endParaRPr lang="cs-CZ" dirty="0"/>
          </a:p>
          <a:p>
            <a:r>
              <a:rPr lang="cs-CZ" dirty="0"/>
              <a:t>	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30648B31-21D7-4010-9825-E961BDB1C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2C1AD6F1-6FCD-4673-AD20-8A712607CD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016007" y="6028268"/>
            <a:ext cx="2006976" cy="82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0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350"/>
    </mc:Choice>
    <mc:Fallback xmlns="">
      <p:transition spd="slow" advTm="428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2509</TotalTime>
  <Words>1917</Words>
  <Application>Microsoft Office PowerPoint</Application>
  <PresentationFormat>Širokoúhlá obrazovka</PresentationFormat>
  <Paragraphs>275</Paragraphs>
  <Slides>17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Motiv Office</vt:lpstr>
      <vt:lpstr>Možnosti distanční výuky</vt:lpstr>
      <vt:lpstr>Neurčité rovnice</vt:lpstr>
      <vt:lpstr> Neurčité rovnice  </vt:lpstr>
      <vt:lpstr> Neurčité rovnice  </vt:lpstr>
      <vt:lpstr> Neurčité rovnice  </vt:lpstr>
      <vt:lpstr> Neurčité rovnice  </vt:lpstr>
      <vt:lpstr> Neurčité rovnice  </vt:lpstr>
      <vt:lpstr> Neurčité rovnice  </vt:lpstr>
      <vt:lpstr> Neurčité rovnice  </vt:lpstr>
      <vt:lpstr> Neurčité rovnice  </vt:lpstr>
      <vt:lpstr> Neurčité rovnice  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distanční výuky</dc:title>
  <dc:creator>Jitka Panáčová</dc:creator>
  <cp:lastModifiedBy>Jitka Panáčová</cp:lastModifiedBy>
  <cp:revision>175</cp:revision>
  <dcterms:created xsi:type="dcterms:W3CDTF">2020-03-16T22:04:37Z</dcterms:created>
  <dcterms:modified xsi:type="dcterms:W3CDTF">2020-05-02T22:06:36Z</dcterms:modified>
</cp:coreProperties>
</file>