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7" r:id="rId9"/>
    <p:sldId id="264" r:id="rId10"/>
    <p:sldId id="262" r:id="rId11"/>
    <p:sldId id="263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B54364-7B81-465F-A5AD-8B87D06A4CA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29F5240-5D28-4F16-8B27-C7D915529828}">
      <dgm:prSet/>
      <dgm:spPr/>
      <dgm:t>
        <a:bodyPr/>
        <a:lstStyle/>
        <a:p>
          <a:r>
            <a:rPr lang="ru-RU"/>
            <a:t>Имплицитный подход</a:t>
          </a:r>
          <a:endParaRPr lang="en-US"/>
        </a:p>
      </dgm:t>
    </dgm:pt>
    <dgm:pt modelId="{DFD4914E-3563-491C-9FC5-96F2FE6E86C0}" type="parTrans" cxnId="{01423D54-69AC-41B1-A36A-BCFB19EF3DC7}">
      <dgm:prSet/>
      <dgm:spPr/>
      <dgm:t>
        <a:bodyPr/>
        <a:lstStyle/>
        <a:p>
          <a:endParaRPr lang="en-US"/>
        </a:p>
      </dgm:t>
    </dgm:pt>
    <dgm:pt modelId="{CD5C0F4E-E5BC-41CA-98D5-1EAA9BC5940C}" type="sibTrans" cxnId="{01423D54-69AC-41B1-A36A-BCFB19EF3DC7}">
      <dgm:prSet/>
      <dgm:spPr/>
      <dgm:t>
        <a:bodyPr/>
        <a:lstStyle/>
        <a:p>
          <a:endParaRPr lang="en-US"/>
        </a:p>
      </dgm:t>
    </dgm:pt>
    <dgm:pt modelId="{D07D6FB8-F490-406A-8219-4242E1DEA6DE}">
      <dgm:prSet/>
      <dgm:spPr/>
      <dgm:t>
        <a:bodyPr/>
        <a:lstStyle/>
        <a:p>
          <a:r>
            <a:rPr lang="ru-RU"/>
            <a:t>Эксплицитный подход</a:t>
          </a:r>
          <a:endParaRPr lang="en-US"/>
        </a:p>
      </dgm:t>
    </dgm:pt>
    <dgm:pt modelId="{BE929793-EF70-46D4-9EB6-08B57B1D532C}" type="parTrans" cxnId="{A5F51976-9470-43F0-87C7-B4A7D135BA05}">
      <dgm:prSet/>
      <dgm:spPr/>
      <dgm:t>
        <a:bodyPr/>
        <a:lstStyle/>
        <a:p>
          <a:endParaRPr lang="en-US"/>
        </a:p>
      </dgm:t>
    </dgm:pt>
    <dgm:pt modelId="{85288EF8-8AE1-4A7A-B4F7-C0894A171898}" type="sibTrans" cxnId="{A5F51976-9470-43F0-87C7-B4A7D135BA05}">
      <dgm:prSet/>
      <dgm:spPr/>
      <dgm:t>
        <a:bodyPr/>
        <a:lstStyle/>
        <a:p>
          <a:endParaRPr lang="en-US"/>
        </a:p>
      </dgm:t>
    </dgm:pt>
    <dgm:pt modelId="{37DA9E61-399F-4205-827F-551D5407EDB7}">
      <dgm:prSet/>
      <dgm:spPr/>
      <dgm:t>
        <a:bodyPr/>
        <a:lstStyle/>
        <a:p>
          <a:r>
            <a:rPr lang="ru-RU"/>
            <a:t>Интегративный подход</a:t>
          </a:r>
          <a:endParaRPr lang="en-US"/>
        </a:p>
      </dgm:t>
    </dgm:pt>
    <dgm:pt modelId="{33EF43F3-C866-4EE1-8070-2CB7EBE17D30}" type="parTrans" cxnId="{EC2878EF-5854-4C29-8DF8-B2F9F0DFCAB6}">
      <dgm:prSet/>
      <dgm:spPr/>
      <dgm:t>
        <a:bodyPr/>
        <a:lstStyle/>
        <a:p>
          <a:endParaRPr lang="en-US"/>
        </a:p>
      </dgm:t>
    </dgm:pt>
    <dgm:pt modelId="{663A0C34-EC5A-40B8-B86B-B8D65E653B73}" type="sibTrans" cxnId="{EC2878EF-5854-4C29-8DF8-B2F9F0DFCAB6}">
      <dgm:prSet/>
      <dgm:spPr/>
      <dgm:t>
        <a:bodyPr/>
        <a:lstStyle/>
        <a:p>
          <a:endParaRPr lang="en-US"/>
        </a:p>
      </dgm:t>
    </dgm:pt>
    <dgm:pt modelId="{F52097D9-F518-4353-91FC-7A0EECEDCE3E}" type="pres">
      <dgm:prSet presAssocID="{4CB54364-7B81-465F-A5AD-8B87D06A4C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0BB0192-D2D5-4163-BF3D-779F0979BB9B}" type="pres">
      <dgm:prSet presAssocID="{E29F5240-5D28-4F16-8B27-C7D915529828}" presName="hierRoot1" presStyleCnt="0"/>
      <dgm:spPr/>
    </dgm:pt>
    <dgm:pt modelId="{F0EDEC43-078D-4EC2-B750-CBF8DD00407E}" type="pres">
      <dgm:prSet presAssocID="{E29F5240-5D28-4F16-8B27-C7D915529828}" presName="composite" presStyleCnt="0"/>
      <dgm:spPr/>
    </dgm:pt>
    <dgm:pt modelId="{ED8738CA-5DBE-4233-BB6C-302CABBE01BC}" type="pres">
      <dgm:prSet presAssocID="{E29F5240-5D28-4F16-8B27-C7D915529828}" presName="background" presStyleLbl="node0" presStyleIdx="0" presStyleCnt="3"/>
      <dgm:spPr/>
    </dgm:pt>
    <dgm:pt modelId="{27608E5B-687C-4656-92BE-79C43179FBF4}" type="pres">
      <dgm:prSet presAssocID="{E29F5240-5D28-4F16-8B27-C7D915529828}" presName="text" presStyleLbl="fgAcc0" presStyleIdx="0" presStyleCnt="3">
        <dgm:presLayoutVars>
          <dgm:chPref val="3"/>
        </dgm:presLayoutVars>
      </dgm:prSet>
      <dgm:spPr/>
    </dgm:pt>
    <dgm:pt modelId="{38173D61-B34B-4075-9DDC-CB48A19FC195}" type="pres">
      <dgm:prSet presAssocID="{E29F5240-5D28-4F16-8B27-C7D915529828}" presName="hierChild2" presStyleCnt="0"/>
      <dgm:spPr/>
    </dgm:pt>
    <dgm:pt modelId="{B781F3E5-9713-47E5-A705-F213BFF59B0D}" type="pres">
      <dgm:prSet presAssocID="{D07D6FB8-F490-406A-8219-4242E1DEA6DE}" presName="hierRoot1" presStyleCnt="0"/>
      <dgm:spPr/>
    </dgm:pt>
    <dgm:pt modelId="{EBFB4489-467E-4345-86CE-12C52CF5470B}" type="pres">
      <dgm:prSet presAssocID="{D07D6FB8-F490-406A-8219-4242E1DEA6DE}" presName="composite" presStyleCnt="0"/>
      <dgm:spPr/>
    </dgm:pt>
    <dgm:pt modelId="{DD5F8C6E-3E27-4164-BE27-0079B2105081}" type="pres">
      <dgm:prSet presAssocID="{D07D6FB8-F490-406A-8219-4242E1DEA6DE}" presName="background" presStyleLbl="node0" presStyleIdx="1" presStyleCnt="3"/>
      <dgm:spPr/>
    </dgm:pt>
    <dgm:pt modelId="{E73C9AF1-E0C9-4C82-8160-03AC7B4E38B7}" type="pres">
      <dgm:prSet presAssocID="{D07D6FB8-F490-406A-8219-4242E1DEA6DE}" presName="text" presStyleLbl="fgAcc0" presStyleIdx="1" presStyleCnt="3">
        <dgm:presLayoutVars>
          <dgm:chPref val="3"/>
        </dgm:presLayoutVars>
      </dgm:prSet>
      <dgm:spPr/>
    </dgm:pt>
    <dgm:pt modelId="{509A7DDF-1E68-4FA6-8301-998CFF5AFDA4}" type="pres">
      <dgm:prSet presAssocID="{D07D6FB8-F490-406A-8219-4242E1DEA6DE}" presName="hierChild2" presStyleCnt="0"/>
      <dgm:spPr/>
    </dgm:pt>
    <dgm:pt modelId="{156873CD-5C75-4199-B7F0-F4895F935159}" type="pres">
      <dgm:prSet presAssocID="{37DA9E61-399F-4205-827F-551D5407EDB7}" presName="hierRoot1" presStyleCnt="0"/>
      <dgm:spPr/>
    </dgm:pt>
    <dgm:pt modelId="{D4DAAE12-A965-4C2A-AFC2-E6C06B07CC77}" type="pres">
      <dgm:prSet presAssocID="{37DA9E61-399F-4205-827F-551D5407EDB7}" presName="composite" presStyleCnt="0"/>
      <dgm:spPr/>
    </dgm:pt>
    <dgm:pt modelId="{5E14055C-AD1B-416D-AFF4-DCDBC7B60C27}" type="pres">
      <dgm:prSet presAssocID="{37DA9E61-399F-4205-827F-551D5407EDB7}" presName="background" presStyleLbl="node0" presStyleIdx="2" presStyleCnt="3"/>
      <dgm:spPr/>
    </dgm:pt>
    <dgm:pt modelId="{59AF3255-9A69-479F-AC14-B855320D34E5}" type="pres">
      <dgm:prSet presAssocID="{37DA9E61-399F-4205-827F-551D5407EDB7}" presName="text" presStyleLbl="fgAcc0" presStyleIdx="2" presStyleCnt="3">
        <dgm:presLayoutVars>
          <dgm:chPref val="3"/>
        </dgm:presLayoutVars>
      </dgm:prSet>
      <dgm:spPr/>
    </dgm:pt>
    <dgm:pt modelId="{CE969EA4-940A-4581-A5AA-601B21A3E623}" type="pres">
      <dgm:prSet presAssocID="{37DA9E61-399F-4205-827F-551D5407EDB7}" presName="hierChild2" presStyleCnt="0"/>
      <dgm:spPr/>
    </dgm:pt>
  </dgm:ptLst>
  <dgm:cxnLst>
    <dgm:cxn modelId="{01423D54-69AC-41B1-A36A-BCFB19EF3DC7}" srcId="{4CB54364-7B81-465F-A5AD-8B87D06A4CA8}" destId="{E29F5240-5D28-4F16-8B27-C7D915529828}" srcOrd="0" destOrd="0" parTransId="{DFD4914E-3563-491C-9FC5-96F2FE6E86C0}" sibTransId="{CD5C0F4E-E5BC-41CA-98D5-1EAA9BC5940C}"/>
    <dgm:cxn modelId="{A5F51976-9470-43F0-87C7-B4A7D135BA05}" srcId="{4CB54364-7B81-465F-A5AD-8B87D06A4CA8}" destId="{D07D6FB8-F490-406A-8219-4242E1DEA6DE}" srcOrd="1" destOrd="0" parTransId="{BE929793-EF70-46D4-9EB6-08B57B1D532C}" sibTransId="{85288EF8-8AE1-4A7A-B4F7-C0894A171898}"/>
    <dgm:cxn modelId="{99D74879-10F5-45D5-B6DE-EAD0F8BF0E26}" type="presOf" srcId="{37DA9E61-399F-4205-827F-551D5407EDB7}" destId="{59AF3255-9A69-479F-AC14-B855320D34E5}" srcOrd="0" destOrd="0" presId="urn:microsoft.com/office/officeart/2005/8/layout/hierarchy1"/>
    <dgm:cxn modelId="{449E4BE8-E7AC-4CE1-A1F0-C65826D47727}" type="presOf" srcId="{4CB54364-7B81-465F-A5AD-8B87D06A4CA8}" destId="{F52097D9-F518-4353-91FC-7A0EECEDCE3E}" srcOrd="0" destOrd="0" presId="urn:microsoft.com/office/officeart/2005/8/layout/hierarchy1"/>
    <dgm:cxn modelId="{EC2878EF-5854-4C29-8DF8-B2F9F0DFCAB6}" srcId="{4CB54364-7B81-465F-A5AD-8B87D06A4CA8}" destId="{37DA9E61-399F-4205-827F-551D5407EDB7}" srcOrd="2" destOrd="0" parTransId="{33EF43F3-C866-4EE1-8070-2CB7EBE17D30}" sibTransId="{663A0C34-EC5A-40B8-B86B-B8D65E653B73}"/>
    <dgm:cxn modelId="{BB35BFF2-A0F2-41C7-BE5F-2DFD22158468}" type="presOf" srcId="{E29F5240-5D28-4F16-8B27-C7D915529828}" destId="{27608E5B-687C-4656-92BE-79C43179FBF4}" srcOrd="0" destOrd="0" presId="urn:microsoft.com/office/officeart/2005/8/layout/hierarchy1"/>
    <dgm:cxn modelId="{AB7A17FE-2A14-4319-B0F2-E511FFDBDD27}" type="presOf" srcId="{D07D6FB8-F490-406A-8219-4242E1DEA6DE}" destId="{E73C9AF1-E0C9-4C82-8160-03AC7B4E38B7}" srcOrd="0" destOrd="0" presId="urn:microsoft.com/office/officeart/2005/8/layout/hierarchy1"/>
    <dgm:cxn modelId="{A83A2C50-AD9F-4EC8-9327-4B988AC7B88B}" type="presParOf" srcId="{F52097D9-F518-4353-91FC-7A0EECEDCE3E}" destId="{F0BB0192-D2D5-4163-BF3D-779F0979BB9B}" srcOrd="0" destOrd="0" presId="urn:microsoft.com/office/officeart/2005/8/layout/hierarchy1"/>
    <dgm:cxn modelId="{A4B111F0-8B9F-4A6C-806E-1202A727C899}" type="presParOf" srcId="{F0BB0192-D2D5-4163-BF3D-779F0979BB9B}" destId="{F0EDEC43-078D-4EC2-B750-CBF8DD00407E}" srcOrd="0" destOrd="0" presId="urn:microsoft.com/office/officeart/2005/8/layout/hierarchy1"/>
    <dgm:cxn modelId="{FF3DAD6F-AB88-4F3A-A222-91939FE0BC2B}" type="presParOf" srcId="{F0EDEC43-078D-4EC2-B750-CBF8DD00407E}" destId="{ED8738CA-5DBE-4233-BB6C-302CABBE01BC}" srcOrd="0" destOrd="0" presId="urn:microsoft.com/office/officeart/2005/8/layout/hierarchy1"/>
    <dgm:cxn modelId="{1AB18825-6F60-4735-BEF1-21492D97D151}" type="presParOf" srcId="{F0EDEC43-078D-4EC2-B750-CBF8DD00407E}" destId="{27608E5B-687C-4656-92BE-79C43179FBF4}" srcOrd="1" destOrd="0" presId="urn:microsoft.com/office/officeart/2005/8/layout/hierarchy1"/>
    <dgm:cxn modelId="{DB8697C7-5B85-457F-840F-D3FE770661AF}" type="presParOf" srcId="{F0BB0192-D2D5-4163-BF3D-779F0979BB9B}" destId="{38173D61-B34B-4075-9DDC-CB48A19FC195}" srcOrd="1" destOrd="0" presId="urn:microsoft.com/office/officeart/2005/8/layout/hierarchy1"/>
    <dgm:cxn modelId="{D8C0687A-743A-48E6-B12F-38CFA415E117}" type="presParOf" srcId="{F52097D9-F518-4353-91FC-7A0EECEDCE3E}" destId="{B781F3E5-9713-47E5-A705-F213BFF59B0D}" srcOrd="1" destOrd="0" presId="urn:microsoft.com/office/officeart/2005/8/layout/hierarchy1"/>
    <dgm:cxn modelId="{0F61E84F-5AEE-44E5-878E-854AC2554176}" type="presParOf" srcId="{B781F3E5-9713-47E5-A705-F213BFF59B0D}" destId="{EBFB4489-467E-4345-86CE-12C52CF5470B}" srcOrd="0" destOrd="0" presId="urn:microsoft.com/office/officeart/2005/8/layout/hierarchy1"/>
    <dgm:cxn modelId="{A8476877-C1F1-40B2-8A81-4271EDEC69F2}" type="presParOf" srcId="{EBFB4489-467E-4345-86CE-12C52CF5470B}" destId="{DD5F8C6E-3E27-4164-BE27-0079B2105081}" srcOrd="0" destOrd="0" presId="urn:microsoft.com/office/officeart/2005/8/layout/hierarchy1"/>
    <dgm:cxn modelId="{7DDAD0F7-59C8-479B-A039-7BECF4224C27}" type="presParOf" srcId="{EBFB4489-467E-4345-86CE-12C52CF5470B}" destId="{E73C9AF1-E0C9-4C82-8160-03AC7B4E38B7}" srcOrd="1" destOrd="0" presId="urn:microsoft.com/office/officeart/2005/8/layout/hierarchy1"/>
    <dgm:cxn modelId="{A2E56BEF-0CBB-44CB-A3A0-5B4091E614D0}" type="presParOf" srcId="{B781F3E5-9713-47E5-A705-F213BFF59B0D}" destId="{509A7DDF-1E68-4FA6-8301-998CFF5AFDA4}" srcOrd="1" destOrd="0" presId="urn:microsoft.com/office/officeart/2005/8/layout/hierarchy1"/>
    <dgm:cxn modelId="{C53357B9-68F0-461B-9383-4B20C6AE9638}" type="presParOf" srcId="{F52097D9-F518-4353-91FC-7A0EECEDCE3E}" destId="{156873CD-5C75-4199-B7F0-F4895F935159}" srcOrd="2" destOrd="0" presId="urn:microsoft.com/office/officeart/2005/8/layout/hierarchy1"/>
    <dgm:cxn modelId="{8DC1937C-DBAA-4C94-BFA4-8C4488A37071}" type="presParOf" srcId="{156873CD-5C75-4199-B7F0-F4895F935159}" destId="{D4DAAE12-A965-4C2A-AFC2-E6C06B07CC77}" srcOrd="0" destOrd="0" presId="urn:microsoft.com/office/officeart/2005/8/layout/hierarchy1"/>
    <dgm:cxn modelId="{A834222C-8A22-4AED-81F8-8755374329C8}" type="presParOf" srcId="{D4DAAE12-A965-4C2A-AFC2-E6C06B07CC77}" destId="{5E14055C-AD1B-416D-AFF4-DCDBC7B60C27}" srcOrd="0" destOrd="0" presId="urn:microsoft.com/office/officeart/2005/8/layout/hierarchy1"/>
    <dgm:cxn modelId="{A9BE022D-8607-47F8-B086-D3EDD4F603DB}" type="presParOf" srcId="{D4DAAE12-A965-4C2A-AFC2-E6C06B07CC77}" destId="{59AF3255-9A69-479F-AC14-B855320D34E5}" srcOrd="1" destOrd="0" presId="urn:microsoft.com/office/officeart/2005/8/layout/hierarchy1"/>
    <dgm:cxn modelId="{DF801D67-DF70-4CB9-83A7-81A0F0CF0455}" type="presParOf" srcId="{156873CD-5C75-4199-B7F0-F4895F935159}" destId="{CE969EA4-940A-4581-A5AA-601B21A3E62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8738CA-5DBE-4233-BB6C-302CABBE01BC}">
      <dsp:nvSpPr>
        <dsp:cNvPr id="0" name=""/>
        <dsp:cNvSpPr/>
      </dsp:nvSpPr>
      <dsp:spPr>
        <a:xfrm>
          <a:off x="0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08E5B-687C-4656-92BE-79C43179FBF4}">
      <dsp:nvSpPr>
        <dsp:cNvPr id="0" name=""/>
        <dsp:cNvSpPr/>
      </dsp:nvSpPr>
      <dsp:spPr>
        <a:xfrm>
          <a:off x="328612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Имплицитный подход</a:t>
          </a:r>
          <a:endParaRPr lang="en-US" sz="3100" kern="1200"/>
        </a:p>
      </dsp:txBody>
      <dsp:txXfrm>
        <a:off x="383617" y="1447754"/>
        <a:ext cx="2847502" cy="1768010"/>
      </dsp:txXfrm>
    </dsp:sp>
    <dsp:sp modelId="{DD5F8C6E-3E27-4164-BE27-0079B2105081}">
      <dsp:nvSpPr>
        <dsp:cNvPr id="0" name=""/>
        <dsp:cNvSpPr/>
      </dsp:nvSpPr>
      <dsp:spPr>
        <a:xfrm>
          <a:off x="3614737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3C9AF1-E0C9-4C82-8160-03AC7B4E38B7}">
      <dsp:nvSpPr>
        <dsp:cNvPr id="0" name=""/>
        <dsp:cNvSpPr/>
      </dsp:nvSpPr>
      <dsp:spPr>
        <a:xfrm>
          <a:off x="3943350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Эксплицитный подход</a:t>
          </a:r>
          <a:endParaRPr lang="en-US" sz="3100" kern="1200"/>
        </a:p>
      </dsp:txBody>
      <dsp:txXfrm>
        <a:off x="3998355" y="1447754"/>
        <a:ext cx="2847502" cy="1768010"/>
      </dsp:txXfrm>
    </dsp:sp>
    <dsp:sp modelId="{5E14055C-AD1B-416D-AFF4-DCDBC7B60C27}">
      <dsp:nvSpPr>
        <dsp:cNvPr id="0" name=""/>
        <dsp:cNvSpPr/>
      </dsp:nvSpPr>
      <dsp:spPr>
        <a:xfrm>
          <a:off x="7229475" y="108056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AF3255-9A69-479F-AC14-B855320D34E5}">
      <dsp:nvSpPr>
        <dsp:cNvPr id="0" name=""/>
        <dsp:cNvSpPr/>
      </dsp:nvSpPr>
      <dsp:spPr>
        <a:xfrm>
          <a:off x="7558087" y="139274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/>
            <a:t>Интегративный подход</a:t>
          </a:r>
          <a:endParaRPr lang="en-US" sz="3100" kern="1200"/>
        </a:p>
      </dsp:txBody>
      <dsp:txXfrm>
        <a:off x="7613092" y="1447754"/>
        <a:ext cx="2847502" cy="17680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991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78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99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97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553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025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16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59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87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858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EFD53-A3FD-40DD-850B-2D7347B864D6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3E28E-040C-4893-B8C8-FBDFDB4883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11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20AEB5B-DFC7-42B4-9FAA-6B95E01D0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5124" y="0"/>
            <a:ext cx="7476877" cy="6858000"/>
          </a:xfrm>
          <a:custGeom>
            <a:avLst/>
            <a:gdLst>
              <a:gd name="connsiteX0" fmla="*/ 637332 w 7476877"/>
              <a:gd name="connsiteY0" fmla="*/ 4332728 h 6858000"/>
              <a:gd name="connsiteX1" fmla="*/ 1576347 w 7476877"/>
              <a:gd name="connsiteY1" fmla="*/ 4332728 h 6858000"/>
              <a:gd name="connsiteX2" fmla="*/ 1720345 w 7476877"/>
              <a:gd name="connsiteY2" fmla="*/ 4419228 h 6858000"/>
              <a:gd name="connsiteX3" fmla="*/ 2190864 w 7476877"/>
              <a:gd name="connsiteY3" fmla="*/ 5245095 h 6858000"/>
              <a:gd name="connsiteX4" fmla="*/ 2190864 w 7476877"/>
              <a:gd name="connsiteY4" fmla="*/ 5413976 h 6858000"/>
              <a:gd name="connsiteX5" fmla="*/ 1720345 w 7476877"/>
              <a:gd name="connsiteY5" fmla="*/ 6239844 h 6858000"/>
              <a:gd name="connsiteX6" fmla="*/ 1576347 w 7476877"/>
              <a:gd name="connsiteY6" fmla="*/ 6326343 h 6858000"/>
              <a:gd name="connsiteX7" fmla="*/ 637332 w 7476877"/>
              <a:gd name="connsiteY7" fmla="*/ 6326343 h 6858000"/>
              <a:gd name="connsiteX8" fmla="*/ 491309 w 7476877"/>
              <a:gd name="connsiteY8" fmla="*/ 6239844 h 6858000"/>
              <a:gd name="connsiteX9" fmla="*/ 22817 w 7476877"/>
              <a:gd name="connsiteY9" fmla="*/ 5413976 h 6858000"/>
              <a:gd name="connsiteX10" fmla="*/ 22817 w 7476877"/>
              <a:gd name="connsiteY10" fmla="*/ 5245095 h 6858000"/>
              <a:gd name="connsiteX11" fmla="*/ 491309 w 7476877"/>
              <a:gd name="connsiteY11" fmla="*/ 4419228 h 6858000"/>
              <a:gd name="connsiteX12" fmla="*/ 637332 w 7476877"/>
              <a:gd name="connsiteY12" fmla="*/ 4332728 h 6858000"/>
              <a:gd name="connsiteX13" fmla="*/ 3853980 w 7476877"/>
              <a:gd name="connsiteY13" fmla="*/ 0 h 6858000"/>
              <a:gd name="connsiteX14" fmla="*/ 5043644 w 7476877"/>
              <a:gd name="connsiteY14" fmla="*/ 0 h 6858000"/>
              <a:gd name="connsiteX15" fmla="*/ 5083740 w 7476877"/>
              <a:gd name="connsiteY15" fmla="*/ 70378 h 6858000"/>
              <a:gd name="connsiteX16" fmla="*/ 5225307 w 7476877"/>
              <a:gd name="connsiteY16" fmla="*/ 318859 h 6858000"/>
              <a:gd name="connsiteX17" fmla="*/ 5225307 w 7476877"/>
              <a:gd name="connsiteY17" fmla="*/ 577503 h 6858000"/>
              <a:gd name="connsiteX18" fmla="*/ 4504695 w 7476877"/>
              <a:gd name="connsiteY18" fmla="*/ 1842337 h 6858000"/>
              <a:gd name="connsiteX19" fmla="*/ 4284162 w 7476877"/>
              <a:gd name="connsiteY19" fmla="*/ 1974811 h 6858000"/>
              <a:gd name="connsiteX20" fmla="*/ 2846045 w 7476877"/>
              <a:gd name="connsiteY20" fmla="*/ 1974811 h 6858000"/>
              <a:gd name="connsiteX21" fmla="*/ 2778342 w 7476877"/>
              <a:gd name="connsiteY21" fmla="*/ 1965645 h 6858000"/>
              <a:gd name="connsiteX22" fmla="*/ 2731777 w 7476877"/>
              <a:gd name="connsiteY22" fmla="*/ 1945746 h 6858000"/>
              <a:gd name="connsiteX23" fmla="*/ 2760233 w 7476877"/>
              <a:gd name="connsiteY23" fmla="*/ 1895581 h 6858000"/>
              <a:gd name="connsiteX24" fmla="*/ 3768459 w 7476877"/>
              <a:gd name="connsiteY24" fmla="*/ 118263 h 6858000"/>
              <a:gd name="connsiteX25" fmla="*/ 3819932 w 7476877"/>
              <a:gd name="connsiteY25" fmla="*/ 39732 h 6858000"/>
              <a:gd name="connsiteX26" fmla="*/ 1880237 w 7476877"/>
              <a:gd name="connsiteY26" fmla="*/ 0 h 6858000"/>
              <a:gd name="connsiteX27" fmla="*/ 2102124 w 7476877"/>
              <a:gd name="connsiteY27" fmla="*/ 0 h 6858000"/>
              <a:gd name="connsiteX28" fmla="*/ 2086946 w 7476877"/>
              <a:gd name="connsiteY28" fmla="*/ 26756 h 6858000"/>
              <a:gd name="connsiteX29" fmla="*/ 1911773 w 7476877"/>
              <a:gd name="connsiteY29" fmla="*/ 335552 h 6858000"/>
              <a:gd name="connsiteX30" fmla="*/ 1911773 w 7476877"/>
              <a:gd name="connsiteY30" fmla="*/ 594199 h 6858000"/>
              <a:gd name="connsiteX31" fmla="*/ 2629280 w 7476877"/>
              <a:gd name="connsiteY31" fmla="*/ 1859030 h 6858000"/>
              <a:gd name="connsiteX32" fmla="*/ 2723627 w 7476877"/>
              <a:gd name="connsiteY32" fmla="*/ 1956020 h 6858000"/>
              <a:gd name="connsiteX33" fmla="*/ 2734544 w 7476877"/>
              <a:gd name="connsiteY33" fmla="*/ 1960685 h 6858000"/>
              <a:gd name="connsiteX34" fmla="*/ 2676021 w 7476877"/>
              <a:gd name="connsiteY34" fmla="*/ 2063851 h 6858000"/>
              <a:gd name="connsiteX35" fmla="*/ 2632495 w 7476877"/>
              <a:gd name="connsiteY35" fmla="*/ 2140578 h 6858000"/>
              <a:gd name="connsiteX36" fmla="*/ 2677641 w 7476877"/>
              <a:gd name="connsiteY36" fmla="*/ 2159871 h 6858000"/>
              <a:gd name="connsiteX37" fmla="*/ 2754009 w 7476877"/>
              <a:gd name="connsiteY37" fmla="*/ 2170210 h 6858000"/>
              <a:gd name="connsiteX38" fmla="*/ 4376198 w 7476877"/>
              <a:gd name="connsiteY38" fmla="*/ 2170210 h 6858000"/>
              <a:gd name="connsiteX39" fmla="*/ 4624956 w 7476877"/>
              <a:gd name="connsiteY39" fmla="*/ 2020780 h 6858000"/>
              <a:gd name="connsiteX40" fmla="*/ 5437803 w 7476877"/>
              <a:gd name="connsiteY40" fmla="*/ 594055 h 6858000"/>
              <a:gd name="connsiteX41" fmla="*/ 5437803 w 7476877"/>
              <a:gd name="connsiteY41" fmla="*/ 302307 h 6858000"/>
              <a:gd name="connsiteX42" fmla="*/ 5294722 w 7476877"/>
              <a:gd name="connsiteY42" fmla="*/ 51168 h 6858000"/>
              <a:gd name="connsiteX43" fmla="*/ 5265570 w 7476877"/>
              <a:gd name="connsiteY43" fmla="*/ 0 h 6858000"/>
              <a:gd name="connsiteX44" fmla="*/ 7476877 w 7476877"/>
              <a:gd name="connsiteY44" fmla="*/ 0 h 6858000"/>
              <a:gd name="connsiteX45" fmla="*/ 7476877 w 7476877"/>
              <a:gd name="connsiteY45" fmla="*/ 6858000 h 6858000"/>
              <a:gd name="connsiteX46" fmla="*/ 3343303 w 7476877"/>
              <a:gd name="connsiteY46" fmla="*/ 6858000 h 6858000"/>
              <a:gd name="connsiteX47" fmla="*/ 3297958 w 7476877"/>
              <a:gd name="connsiteY47" fmla="*/ 6778065 h 6858000"/>
              <a:gd name="connsiteX48" fmla="*/ 1841286 w 7476877"/>
              <a:gd name="connsiteY48" fmla="*/ 4210218 h 6858000"/>
              <a:gd name="connsiteX49" fmla="*/ 1841286 w 7476877"/>
              <a:gd name="connsiteY49" fmla="*/ 3515516 h 6858000"/>
              <a:gd name="connsiteX50" fmla="*/ 2556859 w 7476877"/>
              <a:gd name="connsiteY50" fmla="*/ 2254092 h 6858000"/>
              <a:gd name="connsiteX51" fmla="*/ 2617166 w 7476877"/>
              <a:gd name="connsiteY51" fmla="*/ 2147787 h 6858000"/>
              <a:gd name="connsiteX52" fmla="*/ 2615044 w 7476877"/>
              <a:gd name="connsiteY52" fmla="*/ 2146880 h 6858000"/>
              <a:gd name="connsiteX53" fmla="*/ 2508620 w 7476877"/>
              <a:gd name="connsiteY53" fmla="*/ 2037473 h 6858000"/>
              <a:gd name="connsiteX54" fmla="*/ 1699276 w 7476877"/>
              <a:gd name="connsiteY54" fmla="*/ 610749 h 6858000"/>
              <a:gd name="connsiteX55" fmla="*/ 1699276 w 7476877"/>
              <a:gd name="connsiteY55" fmla="*/ 319000 h 6858000"/>
              <a:gd name="connsiteX56" fmla="*/ 1843322 w 7476877"/>
              <a:gd name="connsiteY56" fmla="*/ 650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7476877" h="6858000">
                <a:moveTo>
                  <a:pt x="637332" y="4332728"/>
                </a:moveTo>
                <a:cubicBezTo>
                  <a:pt x="637332" y="4332728"/>
                  <a:pt x="637332" y="4332728"/>
                  <a:pt x="1576347" y="4332728"/>
                </a:cubicBezTo>
                <a:cubicBezTo>
                  <a:pt x="1635163" y="4332728"/>
                  <a:pt x="1691949" y="4365681"/>
                  <a:pt x="1720345" y="4419228"/>
                </a:cubicBezTo>
                <a:cubicBezTo>
                  <a:pt x="1720345" y="4419228"/>
                  <a:pt x="1720345" y="4419228"/>
                  <a:pt x="2190864" y="5245095"/>
                </a:cubicBezTo>
                <a:cubicBezTo>
                  <a:pt x="2221287" y="5296583"/>
                  <a:pt x="2221287" y="5362488"/>
                  <a:pt x="2190864" y="5413976"/>
                </a:cubicBezTo>
                <a:cubicBezTo>
                  <a:pt x="2190864" y="5413976"/>
                  <a:pt x="2190864" y="5413976"/>
                  <a:pt x="1720345" y="6239844"/>
                </a:cubicBezTo>
                <a:cubicBezTo>
                  <a:pt x="1691949" y="6293391"/>
                  <a:pt x="1635163" y="6326343"/>
                  <a:pt x="1576347" y="6326343"/>
                </a:cubicBezTo>
                <a:cubicBezTo>
                  <a:pt x="1576347" y="6326343"/>
                  <a:pt x="1576347" y="6326343"/>
                  <a:pt x="637332" y="6326343"/>
                </a:cubicBezTo>
                <a:cubicBezTo>
                  <a:pt x="576490" y="6326343"/>
                  <a:pt x="521732" y="6293391"/>
                  <a:pt x="491309" y="6239844"/>
                </a:cubicBezTo>
                <a:cubicBezTo>
                  <a:pt x="491309" y="6239844"/>
                  <a:pt x="491309" y="6239844"/>
                  <a:pt x="22817" y="5413976"/>
                </a:cubicBezTo>
                <a:cubicBezTo>
                  <a:pt x="-7605" y="5362488"/>
                  <a:pt x="-7605" y="5296583"/>
                  <a:pt x="22817" y="5245095"/>
                </a:cubicBezTo>
                <a:cubicBezTo>
                  <a:pt x="22817" y="5245095"/>
                  <a:pt x="22817" y="5245095"/>
                  <a:pt x="491309" y="4419228"/>
                </a:cubicBezTo>
                <a:cubicBezTo>
                  <a:pt x="521732" y="4365681"/>
                  <a:pt x="576490" y="4332728"/>
                  <a:pt x="637332" y="4332728"/>
                </a:cubicBezTo>
                <a:close/>
                <a:moveTo>
                  <a:pt x="3853980" y="0"/>
                </a:moveTo>
                <a:lnTo>
                  <a:pt x="5043644" y="0"/>
                </a:lnTo>
                <a:lnTo>
                  <a:pt x="5083740" y="70378"/>
                </a:lnTo>
                <a:cubicBezTo>
                  <a:pt x="5127533" y="147245"/>
                  <a:pt x="5174639" y="229925"/>
                  <a:pt x="5225307" y="318859"/>
                </a:cubicBezTo>
                <a:cubicBezTo>
                  <a:pt x="5271897" y="397715"/>
                  <a:pt x="5271897" y="498649"/>
                  <a:pt x="5225307" y="577503"/>
                </a:cubicBezTo>
                <a:cubicBezTo>
                  <a:pt x="5225307" y="577503"/>
                  <a:pt x="5225307" y="577503"/>
                  <a:pt x="4504695" y="1842337"/>
                </a:cubicBezTo>
                <a:cubicBezTo>
                  <a:pt x="4461209" y="1924345"/>
                  <a:pt x="4374239" y="1974811"/>
                  <a:pt x="4284162" y="1974811"/>
                </a:cubicBezTo>
                <a:cubicBezTo>
                  <a:pt x="4284162" y="1974811"/>
                  <a:pt x="4284162" y="1974811"/>
                  <a:pt x="2846045" y="1974811"/>
                </a:cubicBezTo>
                <a:cubicBezTo>
                  <a:pt x="2822750" y="1974811"/>
                  <a:pt x="2800035" y="1971656"/>
                  <a:pt x="2778342" y="1965645"/>
                </a:cubicBezTo>
                <a:lnTo>
                  <a:pt x="2731777" y="1945746"/>
                </a:lnTo>
                <a:lnTo>
                  <a:pt x="2760233" y="1895581"/>
                </a:lnTo>
                <a:cubicBezTo>
                  <a:pt x="3017539" y="1441999"/>
                  <a:pt x="3346890" y="861413"/>
                  <a:pt x="3768459" y="118263"/>
                </a:cubicBezTo>
                <a:cubicBezTo>
                  <a:pt x="3784101" y="90729"/>
                  <a:pt x="3801308" y="64519"/>
                  <a:pt x="3819932" y="39732"/>
                </a:cubicBezTo>
                <a:close/>
                <a:moveTo>
                  <a:pt x="1880237" y="0"/>
                </a:moveTo>
                <a:lnTo>
                  <a:pt x="2102124" y="0"/>
                </a:lnTo>
                <a:lnTo>
                  <a:pt x="2086946" y="26756"/>
                </a:lnTo>
                <a:cubicBezTo>
                  <a:pt x="1911773" y="335552"/>
                  <a:pt x="1911773" y="335552"/>
                  <a:pt x="1911773" y="335552"/>
                </a:cubicBezTo>
                <a:cubicBezTo>
                  <a:pt x="1865182" y="414408"/>
                  <a:pt x="1865182" y="515344"/>
                  <a:pt x="1911773" y="594199"/>
                </a:cubicBezTo>
                <a:cubicBezTo>
                  <a:pt x="2629280" y="1859030"/>
                  <a:pt x="2629280" y="1859030"/>
                  <a:pt x="2629280" y="1859030"/>
                </a:cubicBezTo>
                <a:cubicBezTo>
                  <a:pt x="2652576" y="1900035"/>
                  <a:pt x="2685189" y="1933154"/>
                  <a:pt x="2723627" y="1956020"/>
                </a:cubicBezTo>
                <a:lnTo>
                  <a:pt x="2734544" y="1960685"/>
                </a:lnTo>
                <a:lnTo>
                  <a:pt x="2676021" y="2063851"/>
                </a:lnTo>
                <a:lnTo>
                  <a:pt x="2632495" y="2140578"/>
                </a:lnTo>
                <a:lnTo>
                  <a:pt x="2677641" y="2159871"/>
                </a:lnTo>
                <a:cubicBezTo>
                  <a:pt x="2702113" y="2166652"/>
                  <a:pt x="2727732" y="2170210"/>
                  <a:pt x="2754009" y="2170210"/>
                </a:cubicBezTo>
                <a:cubicBezTo>
                  <a:pt x="4376198" y="2170210"/>
                  <a:pt x="4376198" y="2170210"/>
                  <a:pt x="4376198" y="2170210"/>
                </a:cubicBezTo>
                <a:cubicBezTo>
                  <a:pt x="4477805" y="2170210"/>
                  <a:pt x="4575904" y="2113286"/>
                  <a:pt x="4624956" y="2020780"/>
                </a:cubicBezTo>
                <a:cubicBezTo>
                  <a:pt x="5437803" y="594055"/>
                  <a:pt x="5437803" y="594055"/>
                  <a:pt x="5437803" y="594055"/>
                </a:cubicBezTo>
                <a:cubicBezTo>
                  <a:pt x="5490358" y="505109"/>
                  <a:pt x="5490358" y="391256"/>
                  <a:pt x="5437803" y="302307"/>
                </a:cubicBezTo>
                <a:cubicBezTo>
                  <a:pt x="5387000" y="213137"/>
                  <a:pt x="5339373" y="129540"/>
                  <a:pt x="5294722" y="51168"/>
                </a:cubicBezTo>
                <a:lnTo>
                  <a:pt x="5265570" y="0"/>
                </a:lnTo>
                <a:lnTo>
                  <a:pt x="7476877" y="0"/>
                </a:lnTo>
                <a:lnTo>
                  <a:pt x="7476877" y="6858000"/>
                </a:lnTo>
                <a:lnTo>
                  <a:pt x="3343303" y="6858000"/>
                </a:lnTo>
                <a:lnTo>
                  <a:pt x="3297958" y="6778065"/>
                </a:lnTo>
                <a:cubicBezTo>
                  <a:pt x="3015657" y="6280421"/>
                  <a:pt x="2563976" y="5484189"/>
                  <a:pt x="1841286" y="4210218"/>
                </a:cubicBezTo>
                <a:cubicBezTo>
                  <a:pt x="1716144" y="3998418"/>
                  <a:pt x="1716144" y="3727316"/>
                  <a:pt x="1841286" y="3515516"/>
                </a:cubicBezTo>
                <a:cubicBezTo>
                  <a:pt x="1841286" y="3515516"/>
                  <a:pt x="1841286" y="3515516"/>
                  <a:pt x="2556859" y="2254092"/>
                </a:cubicBezTo>
                <a:lnTo>
                  <a:pt x="2617166" y="2147787"/>
                </a:lnTo>
                <a:lnTo>
                  <a:pt x="2615044" y="2146880"/>
                </a:lnTo>
                <a:cubicBezTo>
                  <a:pt x="2571686" y="2121084"/>
                  <a:pt x="2534897" y="2083728"/>
                  <a:pt x="2508620" y="2037473"/>
                </a:cubicBezTo>
                <a:cubicBezTo>
                  <a:pt x="2508620" y="2037473"/>
                  <a:pt x="2508620" y="2037473"/>
                  <a:pt x="1699276" y="610749"/>
                </a:cubicBezTo>
                <a:cubicBezTo>
                  <a:pt x="1646720" y="521803"/>
                  <a:pt x="1646720" y="407950"/>
                  <a:pt x="1699276" y="319000"/>
                </a:cubicBezTo>
                <a:cubicBezTo>
                  <a:pt x="1699276" y="319000"/>
                  <a:pt x="1699276" y="319000"/>
                  <a:pt x="1843322" y="6507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6919" y="2945524"/>
            <a:ext cx="6457183" cy="2274388"/>
          </a:xfrm>
        </p:spPr>
        <p:txBody>
          <a:bodyPr anchor="t">
            <a:normAutofit/>
          </a:bodyPr>
          <a:lstStyle/>
          <a:p>
            <a:pPr algn="l"/>
            <a:r>
              <a:rPr lang="ru-RU" sz="7200"/>
              <a:t>Обучение фонетике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480" y="1234285"/>
            <a:ext cx="5013661" cy="1683292"/>
          </a:xfrm>
        </p:spPr>
        <p:txBody>
          <a:bodyPr anchor="b">
            <a:normAutofit/>
          </a:bodyPr>
          <a:lstStyle/>
          <a:p>
            <a:pPr algn="l"/>
            <a:endParaRPr lang="ru-RU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4B93721-934F-4F1E-A868-0B2BA110D3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1960" y="561256"/>
            <a:ext cx="1128382" cy="847206"/>
            <a:chOff x="7393391" y="1075612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99494AF8-52DE-4016-B1B9-5D16974BA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393391" y="1327438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C27115E3-8DBD-460F-8EAD-44E126174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971281" y="1075612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99821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ru-RU" b="1" dirty="0"/>
              <a:t>Исправление</a:t>
            </a:r>
            <a:br>
              <a:rPr lang="cs-CZ" b="1" dirty="0"/>
            </a:br>
            <a:r>
              <a:rPr lang="ru-RU" b="1" dirty="0"/>
              <a:t>ошибок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1726" y="960120"/>
            <a:ext cx="7048336" cy="4169664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ru-RU" sz="2000" dirty="0"/>
              <a:t>а) </a:t>
            </a:r>
            <a:r>
              <a:rPr lang="ru-RU" sz="2000" b="1" dirty="0"/>
              <a:t>непосредственное исправление</a:t>
            </a:r>
            <a:r>
              <a:rPr lang="ru-RU" sz="2000" dirty="0"/>
              <a:t>, при котором преподаватель перебивает</a:t>
            </a:r>
            <a:r>
              <a:rPr lang="cs-CZ" sz="2000" dirty="0"/>
              <a:t> </a:t>
            </a:r>
            <a:r>
              <a:rPr lang="ru-RU" sz="2000" dirty="0"/>
              <a:t>учащегося, обращает его внимание на допущенную ошибку, предъявляет образец и просит говорящего повторить явление;</a:t>
            </a:r>
          </a:p>
          <a:p>
            <a:pPr marL="0" indent="0" algn="just">
              <a:buNone/>
            </a:pPr>
            <a:r>
              <a:rPr lang="ru-RU" sz="2000" dirty="0"/>
              <a:t> б</a:t>
            </a:r>
            <a:r>
              <a:rPr lang="ru-RU" sz="2000" b="1" dirty="0"/>
              <a:t>) исправление ошибки после того,</a:t>
            </a:r>
            <a:r>
              <a:rPr lang="cs-CZ" sz="2000" b="1" dirty="0"/>
              <a:t> </a:t>
            </a:r>
            <a:r>
              <a:rPr lang="ru-RU" sz="2000" b="1" dirty="0"/>
              <a:t>как учащийся договорит </a:t>
            </a:r>
            <a:r>
              <a:rPr lang="ru-RU" sz="2000" dirty="0"/>
              <a:t>– психологически более эффективная модель работы,</a:t>
            </a:r>
            <a:r>
              <a:rPr lang="cs-CZ" sz="2000" dirty="0"/>
              <a:t> </a:t>
            </a:r>
            <a:r>
              <a:rPr lang="ru-RU" sz="2000" dirty="0"/>
              <a:t>которая помогает развивать и поддерживать приятную атмосферу в классе.</a:t>
            </a:r>
          </a:p>
          <a:p>
            <a:pPr marL="0" indent="0" algn="just">
              <a:buNone/>
            </a:pPr>
            <a:r>
              <a:rPr lang="ru-RU" sz="2000" dirty="0"/>
              <a:t>  В отличие от непосредственного исправления ошибки при втором подходе учащиеся уже могут не вспомнить о своей ошибке. </a:t>
            </a:r>
          </a:p>
        </p:txBody>
      </p:sp>
    </p:spTree>
    <p:extLst>
      <p:ext uri="{BB962C8B-B14F-4D97-AF65-F5344CB8AC3E}">
        <p14:creationId xmlns:p14="http://schemas.microsoft.com/office/powerpoint/2010/main" val="890547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BEF4656-0683-4420-BED2-A1C88CED7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40C6DFE-A65D-4403-B6BC-B3955D185A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61570451-0F79-49FA-9006-DDA34158A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73ED4693-3203-430A-B494-E5572D882B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92C81946-966A-4F98-B6D5-39416D856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FF22F7A-2A49-4D98-8016-E3ADF34E9B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5E47559A-3055-4BF1-A481-FF0888273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7FC3188E-62A8-41B8-A8E7-734397100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AACB5179-11E1-483B-9F71-605DFF0DF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08077595-049F-4D02-BE55-694962FBD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0BD6263D-1C03-40DF-9628-88542C63BC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7D5A3CBA-EC92-49C5-BA5D-14C628D55D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680A3DC5-4E47-4F87-9328-A7B07168B1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8B207045-4F4A-4CF9-BD4B-F82BE21BEE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A09BB2-6A65-49E5-B6DA-86330A7E6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AA0550FC-A296-4ED3-8025-0857A9AD16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4BB60CD-EF3A-436F-93A3-45DE0D1D8A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AB302E06-FB93-40A4-9442-A22CAACB96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37294D15-9328-422C-A53D-A3FE7C3942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225D3FA-9D52-4638-8B28-75FA605A42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EE46D05-61E5-4A82-BDF8-2CB05405C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3CC2F79D-17F2-44CB-93AF-FF6E1E184F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75C66F41-CC84-445A-A14E-69FB88ABC6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4CCB850-8E75-43A0-AE24-BEE25764B1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5788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960120"/>
            <a:ext cx="3867912" cy="4169664"/>
          </a:xfrm>
        </p:spPr>
        <p:txBody>
          <a:bodyPr>
            <a:normAutofit/>
          </a:bodyPr>
          <a:lstStyle/>
          <a:p>
            <a:pPr algn="r"/>
            <a:r>
              <a:rPr lang="ru-RU" dirty="0"/>
              <a:t>Литература</a:t>
            </a:r>
            <a:endParaRPr lang="ru-RU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E2D009B-70F6-4703-A06F-6829E40A1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3480" y="960120"/>
            <a:ext cx="5513832" cy="4169664"/>
          </a:xfrm>
        </p:spPr>
        <p:txBody>
          <a:bodyPr anchor="ctr">
            <a:normAutofit/>
          </a:bodyPr>
          <a:lstStyle/>
          <a:p>
            <a:r>
              <a:rPr lang="en-US" sz="2400" dirty="0" err="1"/>
              <a:t>Lenka</a:t>
            </a:r>
            <a:r>
              <a:rPr lang="en-US" sz="2400" dirty="0"/>
              <a:t> </a:t>
            </a:r>
            <a:r>
              <a:rPr lang="en-US" sz="2400" dirty="0" err="1"/>
              <a:t>Rozboudová</a:t>
            </a:r>
            <a:r>
              <a:rPr lang="en-US" sz="2400" dirty="0"/>
              <a:t>, Jakub Konečný, 2018</a:t>
            </a:r>
            <a:r>
              <a:rPr lang="ru-RU" sz="2400" dirty="0"/>
              <a:t> </a:t>
            </a:r>
            <a:r>
              <a:rPr lang="en-US" sz="2400" dirty="0" err="1"/>
              <a:t>Moderní</a:t>
            </a:r>
            <a:r>
              <a:rPr lang="en-US" sz="2400" dirty="0"/>
              <a:t> </a:t>
            </a:r>
            <a:r>
              <a:rPr lang="en-US" sz="2400" dirty="0" err="1"/>
              <a:t>didaktika</a:t>
            </a:r>
            <a:r>
              <a:rPr lang="en-US" sz="2400" dirty="0"/>
              <a:t> </a:t>
            </a:r>
            <a:r>
              <a:rPr lang="en-US" sz="2400" dirty="0" err="1"/>
              <a:t>ruštiny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dirty="0" err="1"/>
              <a:t>dalšího</a:t>
            </a:r>
            <a:r>
              <a:rPr lang="en-US" sz="2400" dirty="0"/>
              <a:t> </a:t>
            </a:r>
            <a:r>
              <a:rPr lang="en-US" sz="2400" dirty="0" err="1"/>
              <a:t>cizího</a:t>
            </a:r>
            <a:r>
              <a:rPr lang="en-US" sz="2400" dirty="0"/>
              <a:t> </a:t>
            </a:r>
            <a:r>
              <a:rPr lang="en-US" sz="2400" dirty="0" err="1"/>
              <a:t>jazyka</a:t>
            </a:r>
            <a:r>
              <a:rPr lang="ru-RU" sz="2400" dirty="0"/>
              <a:t>.</a:t>
            </a:r>
            <a:r>
              <a:rPr lang="en-US" sz="2400" dirty="0" err="1"/>
              <a:t>Jazykové</a:t>
            </a:r>
            <a:r>
              <a:rPr lang="en-US" sz="2400" dirty="0"/>
              <a:t> </a:t>
            </a:r>
            <a:r>
              <a:rPr lang="en-US" sz="2400" dirty="0" err="1"/>
              <a:t>prostředky</a:t>
            </a:r>
            <a:r>
              <a:rPr lang="cs-CZ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12789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3F50B5-1FDA-4AB4-8541-6930B7174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oсновные подходы к обучению фонетике</a:t>
            </a:r>
            <a:endParaRPr lang="ru-RU" dirty="0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B5814DE4-618F-47AE-BDD3-FB2AA15EC6C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926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650" y="1332952"/>
            <a:ext cx="3926898" cy="3921176"/>
          </a:xfrm>
        </p:spPr>
        <p:txBody>
          <a:bodyPr anchor="ctr">
            <a:normAutofit/>
          </a:bodyPr>
          <a:lstStyle/>
          <a:p>
            <a:r>
              <a:rPr lang="ru-RU" sz="4600"/>
              <a:t>Имплицитный </a:t>
            </a:r>
            <a:br>
              <a:rPr lang="ru-RU" sz="4600"/>
            </a:br>
            <a:r>
              <a:rPr lang="ru-RU" sz="4600"/>
              <a:t>подход</a:t>
            </a:r>
            <a:br>
              <a:rPr lang="ru-RU" sz="4600"/>
            </a:br>
            <a:endParaRPr lang="ru-RU" sz="4600"/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54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rmAutofit/>
          </a:bodyPr>
          <a:lstStyle/>
          <a:p>
            <a:r>
              <a:rPr lang="ru-RU" sz="1500" dirty="0">
                <a:latin typeface="SkolarPE"/>
              </a:rPr>
              <a:t>Под имплицитным подходом к формированию фонетической грамотности</a:t>
            </a:r>
            <a:r>
              <a:rPr lang="en-US" sz="1500" dirty="0">
                <a:latin typeface="SkolarPE"/>
              </a:rPr>
              <a:t> </a:t>
            </a:r>
            <a:r>
              <a:rPr lang="ru-RU" sz="1500" dirty="0">
                <a:latin typeface="SkolarPE"/>
              </a:rPr>
              <a:t>понимается выработка </a:t>
            </a:r>
            <a:r>
              <a:rPr lang="ru-RU" sz="1500" dirty="0" err="1">
                <a:latin typeface="SkolarPE"/>
              </a:rPr>
              <a:t>слухопроизносительных</a:t>
            </a:r>
            <a:r>
              <a:rPr lang="ru-RU" sz="1500" dirty="0">
                <a:latin typeface="SkolarPE"/>
              </a:rPr>
              <a:t> навыков, основанная на подражании «образцу», имитации и многократном повторении. </a:t>
            </a:r>
            <a:endParaRPr lang="en-US" sz="1500" dirty="0">
              <a:latin typeface="SkolarPE"/>
            </a:endParaRPr>
          </a:p>
          <a:p>
            <a:r>
              <a:rPr lang="ru-RU" sz="1500" dirty="0">
                <a:latin typeface="SkolarPE"/>
              </a:rPr>
              <a:t>Такой способ работы</a:t>
            </a:r>
            <a:r>
              <a:rPr lang="en-US" sz="1500" dirty="0">
                <a:latin typeface="SkolarPE"/>
              </a:rPr>
              <a:t> </a:t>
            </a:r>
            <a:r>
              <a:rPr lang="ru-RU" sz="1500" dirty="0">
                <a:latin typeface="SkolarPE"/>
              </a:rPr>
              <a:t>может подходить учащимся с чувствительным и хорошо развитым фонологическим слухом, так как сначала нужно услышать русский звук, и только потом его можно произнести.</a:t>
            </a:r>
          </a:p>
          <a:p>
            <a:r>
              <a:rPr lang="ru-RU" sz="1500" dirty="0">
                <a:latin typeface="SkolarPE"/>
              </a:rPr>
              <a:t>Этот способ обучения фонетике более эффективен у учащихся начальных</a:t>
            </a:r>
            <a:r>
              <a:rPr lang="en-US" sz="1500" dirty="0">
                <a:latin typeface="SkolarPE"/>
              </a:rPr>
              <a:t> </a:t>
            </a:r>
            <a:r>
              <a:rPr lang="ru-RU" sz="1500" dirty="0">
                <a:latin typeface="SkolarPE"/>
              </a:rPr>
              <a:t>школ. </a:t>
            </a:r>
            <a:endParaRPr lang="en-US" sz="1500" dirty="0">
              <a:latin typeface="SkolarPE"/>
            </a:endParaRPr>
          </a:p>
          <a:p>
            <a:r>
              <a:rPr lang="ru-RU" sz="1500" dirty="0">
                <a:latin typeface="SkolarPE"/>
              </a:rPr>
              <a:t>Также этот подход более действителен, если обучение проходит в языковой среде, в которую учащиеся погружены. </a:t>
            </a:r>
            <a:endParaRPr lang="en-US" sz="1500" dirty="0">
              <a:latin typeface="SkolarPE"/>
            </a:endParaRPr>
          </a:p>
          <a:p>
            <a:r>
              <a:rPr lang="ru-RU" sz="1500" dirty="0">
                <a:latin typeface="SkolarPE"/>
              </a:rPr>
              <a:t>Кроме того, формирование фонетической</a:t>
            </a:r>
            <a:r>
              <a:rPr lang="en-US" sz="1500" dirty="0">
                <a:latin typeface="SkolarPE"/>
              </a:rPr>
              <a:t> </a:t>
            </a:r>
            <a:r>
              <a:rPr lang="ru-RU" sz="1500" dirty="0">
                <a:latin typeface="SkolarPE"/>
              </a:rPr>
              <a:t>грамотности исключительно имплицитно предполагает, что речь преподавателя, служащая образцом подражания, будет безупречной, без проявлений акцента.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203603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77">
            <a:extLst>
              <a:ext uri="{FF2B5EF4-FFF2-40B4-BE49-F238E27FC236}">
                <a16:creationId xmlns:a16="http://schemas.microsoft.com/office/drawing/2014/main" id="{CEF6118E-44FB-4509-B4D9-129052E4C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5195"/>
            <a:ext cx="3986156" cy="2806506"/>
          </a:xfrm>
        </p:spPr>
        <p:txBody>
          <a:bodyPr anchor="b">
            <a:normAutofit/>
          </a:bodyPr>
          <a:lstStyle/>
          <a:p>
            <a:r>
              <a:rPr lang="ru-RU" sz="4000"/>
              <a:t>Эксплицитный (когнитивный) подход</a:t>
            </a:r>
            <a:br>
              <a:rPr lang="en-US" sz="4000"/>
            </a:br>
            <a:endParaRPr lang="ru-RU" sz="4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26300"/>
            <a:ext cx="3986156" cy="2588458"/>
          </a:xfrm>
        </p:spPr>
        <p:txBody>
          <a:bodyPr>
            <a:normAutofit/>
          </a:bodyPr>
          <a:lstStyle/>
          <a:p>
            <a:r>
              <a:rPr lang="ru-RU" sz="1600"/>
              <a:t>Учащиеся в процессе обучения должны: </a:t>
            </a:r>
            <a:endParaRPr lang="en-US" sz="1600"/>
          </a:p>
          <a:p>
            <a:r>
              <a:rPr lang="ru-RU" sz="1600"/>
              <a:t>а) научиться осознавать работу артикуляционных органов и разложить артикуляцию на отдельные, следующие друг за другом шаги; </a:t>
            </a:r>
            <a:endParaRPr lang="en-US" sz="1600"/>
          </a:p>
          <a:p>
            <a:r>
              <a:rPr lang="ru-RU" sz="1600"/>
              <a:t> б) систематически тренировать свой артикуляционный аппарат, благодаря чему смогут автоматизировать нужные навыки.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60641D9-3537-478A-AE78-3C89DFECDB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2" b="4947"/>
          <a:stretch/>
        </p:blipFill>
        <p:spPr>
          <a:xfrm>
            <a:off x="5186557" y="162853"/>
            <a:ext cx="6830817" cy="613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61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234CF4-802C-4AA1-B540-36C3B838C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800584-727A-48CF-8223-244AD971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67" y="-1"/>
            <a:ext cx="5038344" cy="68579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537" y="961317"/>
            <a:ext cx="4912774" cy="4545334"/>
          </a:xfrm>
        </p:spPr>
        <p:txBody>
          <a:bodyPr anchor="ctr">
            <a:normAutofit/>
          </a:bodyPr>
          <a:lstStyle/>
          <a:p>
            <a:r>
              <a:rPr lang="ru-RU" sz="5400" b="1" dirty="0"/>
              <a:t>Интегративный </a:t>
            </a:r>
            <a:br>
              <a:rPr lang="ru-RU" sz="5400" b="1" dirty="0"/>
            </a:br>
            <a:r>
              <a:rPr lang="ru-RU" sz="5400" b="1" dirty="0"/>
              <a:t>     подход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0CED441-B73B-4907-9AF2-614CEAC6A1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5422392" y="64008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A03170C9-14E4-4D47-827E-51518FA9CA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757EFF12-1826-499E-94C2-AF4400A664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2221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20CC511B-2DB0-4523-82ED-40CCC5C7D0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6CB93565-67D6-49DD-8D4E-4685AC81A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8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AE9D45A7-FFB3-4E69-A4EC-FAA3489B0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A29467A6-0F59-4991-89B5-35408BD725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672303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AA726CA1-9A94-4AF0-B9DD-3572C692A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EB03BD70-FD68-460B-A88B-005DAB5BED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547347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C1040543-6AB1-4FE1-8946-59D0E7BB8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BEEF4851-38D3-48A2-B05D-2697716268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22392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DEC37F16-C638-42B2-AA09-CA5142D85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0AC31779-80E9-4BF3-9703-F63FE8094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4699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D71CA5FF-D764-4C4E-8854-E5875684FE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81A1FA9D-7285-4D42-ADF3-BC14114B27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22035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A1E40F6A-5F88-46D9-A510-00D54F0B81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938C555D-926A-4092-966E-1BC7E455F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97080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58D049FF-3E13-4E3E-A5BE-CF5253B8E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16547CF-5B03-4E57-B466-A0FDCECADD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72124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84C012C4-5959-40D5-8A7B-8542BD4B98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6400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8C7DF75A-2C0D-4388-A295-397333ADBD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47169" y="237744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1120" y="499833"/>
            <a:ext cx="5100320" cy="5581226"/>
          </a:xfrm>
        </p:spPr>
        <p:txBody>
          <a:bodyPr anchor="ctr">
            <a:normAutofit/>
          </a:bodyPr>
          <a:lstStyle/>
          <a:p>
            <a:pPr algn="just"/>
            <a:r>
              <a:rPr lang="ru-RU" sz="2400" dirty="0"/>
              <a:t>В рамках интегративного подхода к обучению фонетике совмещается работа над отдельными элементами звуковой системы иностранного языка с работой над другими языковыми средствами или речевыми умениями.</a:t>
            </a:r>
          </a:p>
          <a:p>
            <a:pPr algn="just"/>
            <a:r>
              <a:rPr lang="ru-RU" sz="2400" dirty="0"/>
              <a:t> Например, ознакомив учащихся с формой прошедшего времени глаголов, преподаватель может обратить внимание на произношение звуков [л] и [л’] в зависимости от рода глагола в прошедшем времени.</a:t>
            </a:r>
          </a:p>
        </p:txBody>
      </p:sp>
    </p:spTree>
    <p:extLst>
      <p:ext uri="{BB962C8B-B14F-4D97-AF65-F5344CB8AC3E}">
        <p14:creationId xmlns:p14="http://schemas.microsoft.com/office/powerpoint/2010/main" val="4246304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ru-RU" b="1"/>
              <a:t>Вводно-фонетический курс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ru-RU" sz="2000">
                <a:latin typeface="SkolarPE"/>
              </a:rPr>
              <a:t>вводно-фонетический курс представляет собой один из вариантов работы на начальном этапе обучения.</a:t>
            </a:r>
          </a:p>
          <a:p>
            <a:r>
              <a:rPr lang="ru-RU" sz="2000">
                <a:latin typeface="SkolarPE"/>
              </a:rPr>
              <a:t> Его реализация очень тесно связана с системой предъявления азбуки– этот период с точки зрения графики обозначается как доазбучный (добукварный).</a:t>
            </a:r>
          </a:p>
          <a:p>
            <a:r>
              <a:rPr lang="ru-RU" sz="2000"/>
              <a:t>Решив включить в начало обучения вводно-фонетический курс, преподаватель должен быть твёрдо убеждён в его значении.</a:t>
            </a:r>
            <a:endParaRPr lang="ru-RU" sz="20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30DF4C8-A831-4356-B9E4-A665E067E1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43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1E7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191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555" y="2360044"/>
            <a:ext cx="3197013" cy="2743200"/>
          </a:xfrm>
        </p:spPr>
        <p:txBody>
          <a:bodyPr anchor="t">
            <a:normAutofit/>
          </a:bodyPr>
          <a:lstStyle/>
          <a:p>
            <a:pPr algn="ctr"/>
            <a:r>
              <a:rPr lang="ru-RU" sz="3700" b="1" dirty="0"/>
              <a:t>Классификация фонетических упражнений (по Н. Л. Федотовой)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E0C1D5B-DAD5-442B-92B7-5C2B7397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Нет подключения">
            <a:extLst>
              <a:ext uri="{FF2B5EF4-FFF2-40B4-BE49-F238E27FC236}">
                <a16:creationId xmlns:a16="http://schemas.microsoft.com/office/drawing/2014/main" id="{E0F5074E-4AF4-476D-BC09-15EF2A3F5D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1" y="840357"/>
            <a:ext cx="914400" cy="914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0" y="643467"/>
            <a:ext cx="7289799" cy="5533496"/>
          </a:xfrm>
        </p:spPr>
        <p:txBody>
          <a:bodyPr anchor="ctr">
            <a:normAutofit/>
          </a:bodyPr>
          <a:lstStyle/>
          <a:p>
            <a:r>
              <a:rPr lang="ru-RU" sz="2600"/>
              <a:t>а) слуховые, с помощью которых развивается фонологический слух учащихся и автоматизируются их слуховые навыки;</a:t>
            </a:r>
          </a:p>
          <a:p>
            <a:r>
              <a:rPr lang="ru-RU" sz="2600"/>
              <a:t>б) </a:t>
            </a:r>
            <a:r>
              <a:rPr lang="ru-RU" sz="2600" err="1"/>
              <a:t>имитативные</a:t>
            </a:r>
            <a:r>
              <a:rPr lang="ru-RU" sz="2600"/>
              <a:t>, которые помогают развивать </a:t>
            </a:r>
            <a:r>
              <a:rPr lang="ru-RU" sz="2600" err="1"/>
              <a:t>слухопроизносительные</a:t>
            </a:r>
            <a:r>
              <a:rPr lang="ru-RU" sz="2600"/>
              <a:t> навыки и навыки самоконтроля; </a:t>
            </a:r>
          </a:p>
          <a:p>
            <a:r>
              <a:rPr lang="ru-RU" sz="2600"/>
              <a:t>в) артикуляционные, целью которых является улучшение навыков произношения элементов звуковой системы языка (это касается не только изолированных, но и более крупных единиц); выполняя эти </a:t>
            </a:r>
            <a:r>
              <a:rPr lang="ru-RU" sz="2600" err="1"/>
              <a:t>упражнения,учащиеся</a:t>
            </a:r>
            <a:r>
              <a:rPr lang="ru-RU" sz="2600"/>
              <a:t> сосредоточены не на содержании, а на форме произносимой ими единицы; </a:t>
            </a:r>
          </a:p>
        </p:txBody>
      </p:sp>
    </p:spTree>
    <p:extLst>
      <p:ext uri="{BB962C8B-B14F-4D97-AF65-F5344CB8AC3E}">
        <p14:creationId xmlns:p14="http://schemas.microsoft.com/office/powerpoint/2010/main" val="115987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14E5DE-DE4C-423B-A95F-17E12E831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495" y="1582057"/>
            <a:ext cx="3197013" cy="4594906"/>
          </a:xfrm>
        </p:spPr>
        <p:txBody>
          <a:bodyPr anchor="t">
            <a:normAutofit/>
          </a:bodyPr>
          <a:lstStyle/>
          <a:p>
            <a:pPr algn="ctr"/>
            <a:r>
              <a:rPr lang="ru-RU" sz="3700" b="1" dirty="0"/>
              <a:t>Классификация фонетических упражнений (по Н. Л. Федотовой)</a:t>
            </a:r>
            <a:endParaRPr lang="ru-RU" sz="37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0C1D5B-DAD5-442B-92B7-5C2B73978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Graphic 6" descr="Нет подключения">
            <a:extLst>
              <a:ext uri="{FF2B5EF4-FFF2-40B4-BE49-F238E27FC236}">
                <a16:creationId xmlns:a16="http://schemas.microsoft.com/office/drawing/2014/main" id="{5682ED5B-824A-4AA1-B88D-AAA7A5301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74801" y="223837"/>
            <a:ext cx="914400" cy="9144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4C6E22AB-04D5-4A6E-85F0-4F28B6DEF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0" y="643467"/>
            <a:ext cx="7289799" cy="5533496"/>
          </a:xfrm>
        </p:spPr>
        <p:txBody>
          <a:bodyPr anchor="ctr">
            <a:normAutofit/>
          </a:bodyPr>
          <a:lstStyle/>
          <a:p>
            <a:r>
              <a:rPr lang="ru-RU" sz="2400"/>
              <a:t>г) аналитические, реализация которых предполагает сознательный подход к работе над элементами звуковой системы русского языка – это может быть как раз описание работы артикуляционного аппарата, использование фонетической транскрипции, осознание сходств и различий между соответствующими элементами в русском и чешском языках, применение теоретических знаний и др.;</a:t>
            </a:r>
          </a:p>
          <a:p>
            <a:r>
              <a:rPr lang="ru-RU" sz="2400"/>
              <a:t> д) условно-коммуникативные упражнения с фонетической направленностью, которые должны быть составлены так, чтобы учащиеся должны были в своей речи (монологической или диалогической) использовать нужные для проверки/корректировки единицы фонемного или просодического уровня звуковой системы русского языка.</a:t>
            </a:r>
          </a:p>
          <a:p>
            <a:endParaRPr lang="ru-RU" sz="2400"/>
          </a:p>
        </p:txBody>
      </p:sp>
    </p:spTree>
    <p:extLst>
      <p:ext uri="{BB962C8B-B14F-4D97-AF65-F5344CB8AC3E}">
        <p14:creationId xmlns:p14="http://schemas.microsoft.com/office/powerpoint/2010/main" val="111304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2AC420E-F79A-4FB7-8013-94B1E8B63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CD1EA40-7116-4FCB-9369-70F29FAA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592824" cy="32339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6648" y="655591"/>
            <a:ext cx="4929352" cy="2315616"/>
          </a:xfrm>
        </p:spPr>
        <p:txBody>
          <a:bodyPr>
            <a:normAutofit/>
          </a:bodyPr>
          <a:lstStyle/>
          <a:p>
            <a:r>
              <a:rPr lang="ru-RU" b="1" dirty="0"/>
              <a:t>Типы ошибок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647E38-F93D-4661-8D77-CE13EEB65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E8872B6-836E-4281-A971-D133C6187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0B655FA0-F08E-419A-83F5-23E3ADA5A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AD8E9261-7E3D-4B22-9B39-8CC1D4F43F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32485D7-A2AD-470C-BD26-EABCF63F9C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22BD4173-4E70-447E-9DFE-F4E5CB830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037F912F-356C-4A91-B15E-7A1D626E6D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49B3E584-4770-448C-AEA7-2CEE9F850A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BB0DAED8-C4B6-4A57-9196-B11759865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72B27AFA-86A5-4FB9-9FE1-33E2503962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655899FB-5538-4E4C-B95A-D3BA49BBD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885694C0-F226-4392-885A-1056B163F3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83E3282-BB58-46D8-BB45-F7F2DBCCF1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402E8DFE-1141-4DAF-AB0C-A74CC0EFDA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B261BAA8-8B84-4751-80F6-9153C68F2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10FB8389-B4B0-4276-A6EB-5535937738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7E496AA7-168D-4B53-A954-31C3A61C22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E0223324-6476-4A1F-B26F-77CB4E5AA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81E2E8B6-2216-47C5-A3C2-1DBAD819E3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9A0ABF1C-7928-4DD3-B9A6-6B5995997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8D1F42DA-9F6E-477D-B3BB-92EC089DBC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9457FA40-677B-4BAA-BF89-253A485DD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D6C80E47-971C-437F-B030-191115B01D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233984"/>
            <a:ext cx="606971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Вопросы">
            <a:extLst>
              <a:ext uri="{FF2B5EF4-FFF2-40B4-BE49-F238E27FC236}">
                <a16:creationId xmlns:a16="http://schemas.microsoft.com/office/drawing/2014/main" id="{BF3C6FF9-194C-4A9A-AE0F-37403CE44C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03529" y="3420687"/>
            <a:ext cx="3255588" cy="325558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7748" y="306115"/>
            <a:ext cx="4987779" cy="6172881"/>
          </a:xfrm>
        </p:spPr>
        <p:txBody>
          <a:bodyPr anchor="ctr">
            <a:normAutofit/>
          </a:bodyPr>
          <a:lstStyle/>
          <a:p>
            <a:pPr algn="just"/>
            <a:r>
              <a:rPr lang="ru-RU" sz="2000" b="1" dirty="0"/>
              <a:t>Фонетические ошибки </a:t>
            </a:r>
            <a:r>
              <a:rPr lang="ru-RU" sz="2000" dirty="0"/>
              <a:t>проявляются акцентом в речи, так как они основаны на неправильном способе реализации конкретного явления звуковой системы русского языка (фонемного и просодического уровней). Такие ошибки не меняют смысл высказывания.</a:t>
            </a:r>
          </a:p>
          <a:p>
            <a:pPr algn="just"/>
            <a:r>
              <a:rPr lang="ru-RU" sz="2000" dirty="0"/>
              <a:t>Под </a:t>
            </a:r>
            <a:r>
              <a:rPr lang="ru-RU" sz="2000" b="1" dirty="0"/>
              <a:t>фонологическими ошибками </a:t>
            </a:r>
            <a:r>
              <a:rPr lang="ru-RU" sz="2000" dirty="0"/>
              <a:t>понимаются такие ошибки, которые затрагивают отдельные смыслоразличительные признаки явлений фонемного и просодического уровней звуковой системы иностранного языка. Встречаясь в речи, они часто меняют смысл высказывания</a:t>
            </a:r>
            <a:r>
              <a:rPr lang="cs-CZ" sz="2000" dirty="0"/>
              <a:t>.</a:t>
            </a:r>
            <a:endParaRPr lang="ru-RU" sz="2000" dirty="0"/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2324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642</Words>
  <Application>Microsoft Office PowerPoint</Application>
  <PresentationFormat>Широкоэкранный</PresentationFormat>
  <Paragraphs>38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SkolarPE</vt:lpstr>
      <vt:lpstr>Office Theme</vt:lpstr>
      <vt:lpstr>Обучение фонетике</vt:lpstr>
      <vt:lpstr>oсновные подходы к обучению фонетике</vt:lpstr>
      <vt:lpstr>Имплицитный  подход </vt:lpstr>
      <vt:lpstr>Эксплицитный (когнитивный) подход </vt:lpstr>
      <vt:lpstr>Интегративный       подход</vt:lpstr>
      <vt:lpstr>Вводно-фонетический курс</vt:lpstr>
      <vt:lpstr>Классификация фонетических упражнений (по Н. Л. Федотовой)</vt:lpstr>
      <vt:lpstr>Классификация фонетических упражнений (по Н. Л. Федотовой)</vt:lpstr>
      <vt:lpstr>Типы ошибок</vt:lpstr>
      <vt:lpstr>Исправление ошибок</vt:lpstr>
      <vt:lpstr>Литература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фонетике</dc:title>
  <dc:creator>Tatiana</dc:creator>
  <cp:lastModifiedBy>Tatiana</cp:lastModifiedBy>
  <cp:revision>3</cp:revision>
  <dcterms:created xsi:type="dcterms:W3CDTF">2020-11-13T11:53:55Z</dcterms:created>
  <dcterms:modified xsi:type="dcterms:W3CDTF">2020-11-13T12:25:48Z</dcterms:modified>
</cp:coreProperties>
</file>