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7" r:id="rId9"/>
    <p:sldId id="264" r:id="rId10"/>
    <p:sldId id="262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54364-7B81-465F-A5AD-8B87D06A4CA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29F5240-5D28-4F16-8B27-C7D915529828}">
      <dgm:prSet/>
      <dgm:spPr/>
      <dgm:t>
        <a:bodyPr/>
        <a:lstStyle/>
        <a:p>
          <a:r>
            <a:rPr lang="ru-RU"/>
            <a:t>Имплицитный подход</a:t>
          </a:r>
          <a:endParaRPr lang="en-US"/>
        </a:p>
      </dgm:t>
    </dgm:pt>
    <dgm:pt modelId="{DFD4914E-3563-491C-9FC5-96F2FE6E86C0}" type="parTrans" cxnId="{01423D54-69AC-41B1-A36A-BCFB19EF3DC7}">
      <dgm:prSet/>
      <dgm:spPr/>
      <dgm:t>
        <a:bodyPr/>
        <a:lstStyle/>
        <a:p>
          <a:endParaRPr lang="en-US"/>
        </a:p>
      </dgm:t>
    </dgm:pt>
    <dgm:pt modelId="{CD5C0F4E-E5BC-41CA-98D5-1EAA9BC5940C}" type="sibTrans" cxnId="{01423D54-69AC-41B1-A36A-BCFB19EF3DC7}">
      <dgm:prSet/>
      <dgm:spPr/>
      <dgm:t>
        <a:bodyPr/>
        <a:lstStyle/>
        <a:p>
          <a:endParaRPr lang="en-US"/>
        </a:p>
      </dgm:t>
    </dgm:pt>
    <dgm:pt modelId="{D07D6FB8-F490-406A-8219-4242E1DEA6DE}">
      <dgm:prSet/>
      <dgm:spPr/>
      <dgm:t>
        <a:bodyPr/>
        <a:lstStyle/>
        <a:p>
          <a:r>
            <a:rPr lang="ru-RU"/>
            <a:t>Эксплицитный подход</a:t>
          </a:r>
          <a:endParaRPr lang="en-US"/>
        </a:p>
      </dgm:t>
    </dgm:pt>
    <dgm:pt modelId="{BE929793-EF70-46D4-9EB6-08B57B1D532C}" type="parTrans" cxnId="{A5F51976-9470-43F0-87C7-B4A7D135BA05}">
      <dgm:prSet/>
      <dgm:spPr/>
      <dgm:t>
        <a:bodyPr/>
        <a:lstStyle/>
        <a:p>
          <a:endParaRPr lang="en-US"/>
        </a:p>
      </dgm:t>
    </dgm:pt>
    <dgm:pt modelId="{85288EF8-8AE1-4A7A-B4F7-C0894A171898}" type="sibTrans" cxnId="{A5F51976-9470-43F0-87C7-B4A7D135BA05}">
      <dgm:prSet/>
      <dgm:spPr/>
      <dgm:t>
        <a:bodyPr/>
        <a:lstStyle/>
        <a:p>
          <a:endParaRPr lang="en-US"/>
        </a:p>
      </dgm:t>
    </dgm:pt>
    <dgm:pt modelId="{37DA9E61-399F-4205-827F-551D5407EDB7}">
      <dgm:prSet/>
      <dgm:spPr/>
      <dgm:t>
        <a:bodyPr/>
        <a:lstStyle/>
        <a:p>
          <a:r>
            <a:rPr lang="ru-RU"/>
            <a:t>Интегративный подход</a:t>
          </a:r>
          <a:endParaRPr lang="en-US"/>
        </a:p>
      </dgm:t>
    </dgm:pt>
    <dgm:pt modelId="{33EF43F3-C866-4EE1-8070-2CB7EBE17D30}" type="parTrans" cxnId="{EC2878EF-5854-4C29-8DF8-B2F9F0DFCAB6}">
      <dgm:prSet/>
      <dgm:spPr/>
      <dgm:t>
        <a:bodyPr/>
        <a:lstStyle/>
        <a:p>
          <a:endParaRPr lang="en-US"/>
        </a:p>
      </dgm:t>
    </dgm:pt>
    <dgm:pt modelId="{663A0C34-EC5A-40B8-B86B-B8D65E653B73}" type="sibTrans" cxnId="{EC2878EF-5854-4C29-8DF8-B2F9F0DFCAB6}">
      <dgm:prSet/>
      <dgm:spPr/>
      <dgm:t>
        <a:bodyPr/>
        <a:lstStyle/>
        <a:p>
          <a:endParaRPr lang="en-US"/>
        </a:p>
      </dgm:t>
    </dgm:pt>
    <dgm:pt modelId="{F52097D9-F518-4353-91FC-7A0EECEDCE3E}" type="pres">
      <dgm:prSet presAssocID="{4CB54364-7B81-465F-A5AD-8B87D06A4C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0BB0192-D2D5-4163-BF3D-779F0979BB9B}" type="pres">
      <dgm:prSet presAssocID="{E29F5240-5D28-4F16-8B27-C7D915529828}" presName="hierRoot1" presStyleCnt="0"/>
      <dgm:spPr/>
    </dgm:pt>
    <dgm:pt modelId="{F0EDEC43-078D-4EC2-B750-CBF8DD00407E}" type="pres">
      <dgm:prSet presAssocID="{E29F5240-5D28-4F16-8B27-C7D915529828}" presName="composite" presStyleCnt="0"/>
      <dgm:spPr/>
    </dgm:pt>
    <dgm:pt modelId="{ED8738CA-5DBE-4233-BB6C-302CABBE01BC}" type="pres">
      <dgm:prSet presAssocID="{E29F5240-5D28-4F16-8B27-C7D915529828}" presName="background" presStyleLbl="node0" presStyleIdx="0" presStyleCnt="3"/>
      <dgm:spPr/>
    </dgm:pt>
    <dgm:pt modelId="{27608E5B-687C-4656-92BE-79C43179FBF4}" type="pres">
      <dgm:prSet presAssocID="{E29F5240-5D28-4F16-8B27-C7D915529828}" presName="text" presStyleLbl="fgAcc0" presStyleIdx="0" presStyleCnt="3">
        <dgm:presLayoutVars>
          <dgm:chPref val="3"/>
        </dgm:presLayoutVars>
      </dgm:prSet>
      <dgm:spPr/>
    </dgm:pt>
    <dgm:pt modelId="{38173D61-B34B-4075-9DDC-CB48A19FC195}" type="pres">
      <dgm:prSet presAssocID="{E29F5240-5D28-4F16-8B27-C7D915529828}" presName="hierChild2" presStyleCnt="0"/>
      <dgm:spPr/>
    </dgm:pt>
    <dgm:pt modelId="{B781F3E5-9713-47E5-A705-F213BFF59B0D}" type="pres">
      <dgm:prSet presAssocID="{D07D6FB8-F490-406A-8219-4242E1DEA6DE}" presName="hierRoot1" presStyleCnt="0"/>
      <dgm:spPr/>
    </dgm:pt>
    <dgm:pt modelId="{EBFB4489-467E-4345-86CE-12C52CF5470B}" type="pres">
      <dgm:prSet presAssocID="{D07D6FB8-F490-406A-8219-4242E1DEA6DE}" presName="composite" presStyleCnt="0"/>
      <dgm:spPr/>
    </dgm:pt>
    <dgm:pt modelId="{DD5F8C6E-3E27-4164-BE27-0079B2105081}" type="pres">
      <dgm:prSet presAssocID="{D07D6FB8-F490-406A-8219-4242E1DEA6DE}" presName="background" presStyleLbl="node0" presStyleIdx="1" presStyleCnt="3"/>
      <dgm:spPr/>
    </dgm:pt>
    <dgm:pt modelId="{E73C9AF1-E0C9-4C82-8160-03AC7B4E38B7}" type="pres">
      <dgm:prSet presAssocID="{D07D6FB8-F490-406A-8219-4242E1DEA6DE}" presName="text" presStyleLbl="fgAcc0" presStyleIdx="1" presStyleCnt="3">
        <dgm:presLayoutVars>
          <dgm:chPref val="3"/>
        </dgm:presLayoutVars>
      </dgm:prSet>
      <dgm:spPr/>
    </dgm:pt>
    <dgm:pt modelId="{509A7DDF-1E68-4FA6-8301-998CFF5AFDA4}" type="pres">
      <dgm:prSet presAssocID="{D07D6FB8-F490-406A-8219-4242E1DEA6DE}" presName="hierChild2" presStyleCnt="0"/>
      <dgm:spPr/>
    </dgm:pt>
    <dgm:pt modelId="{156873CD-5C75-4199-B7F0-F4895F935159}" type="pres">
      <dgm:prSet presAssocID="{37DA9E61-399F-4205-827F-551D5407EDB7}" presName="hierRoot1" presStyleCnt="0"/>
      <dgm:spPr/>
    </dgm:pt>
    <dgm:pt modelId="{D4DAAE12-A965-4C2A-AFC2-E6C06B07CC77}" type="pres">
      <dgm:prSet presAssocID="{37DA9E61-399F-4205-827F-551D5407EDB7}" presName="composite" presStyleCnt="0"/>
      <dgm:spPr/>
    </dgm:pt>
    <dgm:pt modelId="{5E14055C-AD1B-416D-AFF4-DCDBC7B60C27}" type="pres">
      <dgm:prSet presAssocID="{37DA9E61-399F-4205-827F-551D5407EDB7}" presName="background" presStyleLbl="node0" presStyleIdx="2" presStyleCnt="3"/>
      <dgm:spPr/>
    </dgm:pt>
    <dgm:pt modelId="{59AF3255-9A69-479F-AC14-B855320D34E5}" type="pres">
      <dgm:prSet presAssocID="{37DA9E61-399F-4205-827F-551D5407EDB7}" presName="text" presStyleLbl="fgAcc0" presStyleIdx="2" presStyleCnt="3">
        <dgm:presLayoutVars>
          <dgm:chPref val="3"/>
        </dgm:presLayoutVars>
      </dgm:prSet>
      <dgm:spPr/>
    </dgm:pt>
    <dgm:pt modelId="{CE969EA4-940A-4581-A5AA-601B21A3E623}" type="pres">
      <dgm:prSet presAssocID="{37DA9E61-399F-4205-827F-551D5407EDB7}" presName="hierChild2" presStyleCnt="0"/>
      <dgm:spPr/>
    </dgm:pt>
  </dgm:ptLst>
  <dgm:cxnLst>
    <dgm:cxn modelId="{01423D54-69AC-41B1-A36A-BCFB19EF3DC7}" srcId="{4CB54364-7B81-465F-A5AD-8B87D06A4CA8}" destId="{E29F5240-5D28-4F16-8B27-C7D915529828}" srcOrd="0" destOrd="0" parTransId="{DFD4914E-3563-491C-9FC5-96F2FE6E86C0}" sibTransId="{CD5C0F4E-E5BC-41CA-98D5-1EAA9BC5940C}"/>
    <dgm:cxn modelId="{A5F51976-9470-43F0-87C7-B4A7D135BA05}" srcId="{4CB54364-7B81-465F-A5AD-8B87D06A4CA8}" destId="{D07D6FB8-F490-406A-8219-4242E1DEA6DE}" srcOrd="1" destOrd="0" parTransId="{BE929793-EF70-46D4-9EB6-08B57B1D532C}" sibTransId="{85288EF8-8AE1-4A7A-B4F7-C0894A171898}"/>
    <dgm:cxn modelId="{99D74879-10F5-45D5-B6DE-EAD0F8BF0E26}" type="presOf" srcId="{37DA9E61-399F-4205-827F-551D5407EDB7}" destId="{59AF3255-9A69-479F-AC14-B855320D34E5}" srcOrd="0" destOrd="0" presId="urn:microsoft.com/office/officeart/2005/8/layout/hierarchy1"/>
    <dgm:cxn modelId="{449E4BE8-E7AC-4CE1-A1F0-C65826D47727}" type="presOf" srcId="{4CB54364-7B81-465F-A5AD-8B87D06A4CA8}" destId="{F52097D9-F518-4353-91FC-7A0EECEDCE3E}" srcOrd="0" destOrd="0" presId="urn:microsoft.com/office/officeart/2005/8/layout/hierarchy1"/>
    <dgm:cxn modelId="{EC2878EF-5854-4C29-8DF8-B2F9F0DFCAB6}" srcId="{4CB54364-7B81-465F-A5AD-8B87D06A4CA8}" destId="{37DA9E61-399F-4205-827F-551D5407EDB7}" srcOrd="2" destOrd="0" parTransId="{33EF43F3-C866-4EE1-8070-2CB7EBE17D30}" sibTransId="{663A0C34-EC5A-40B8-B86B-B8D65E653B73}"/>
    <dgm:cxn modelId="{BB35BFF2-A0F2-41C7-BE5F-2DFD22158468}" type="presOf" srcId="{E29F5240-5D28-4F16-8B27-C7D915529828}" destId="{27608E5B-687C-4656-92BE-79C43179FBF4}" srcOrd="0" destOrd="0" presId="urn:microsoft.com/office/officeart/2005/8/layout/hierarchy1"/>
    <dgm:cxn modelId="{AB7A17FE-2A14-4319-B0F2-E511FFDBDD27}" type="presOf" srcId="{D07D6FB8-F490-406A-8219-4242E1DEA6DE}" destId="{E73C9AF1-E0C9-4C82-8160-03AC7B4E38B7}" srcOrd="0" destOrd="0" presId="urn:microsoft.com/office/officeart/2005/8/layout/hierarchy1"/>
    <dgm:cxn modelId="{A83A2C50-AD9F-4EC8-9327-4B988AC7B88B}" type="presParOf" srcId="{F52097D9-F518-4353-91FC-7A0EECEDCE3E}" destId="{F0BB0192-D2D5-4163-BF3D-779F0979BB9B}" srcOrd="0" destOrd="0" presId="urn:microsoft.com/office/officeart/2005/8/layout/hierarchy1"/>
    <dgm:cxn modelId="{A4B111F0-8B9F-4A6C-806E-1202A727C899}" type="presParOf" srcId="{F0BB0192-D2D5-4163-BF3D-779F0979BB9B}" destId="{F0EDEC43-078D-4EC2-B750-CBF8DD00407E}" srcOrd="0" destOrd="0" presId="urn:microsoft.com/office/officeart/2005/8/layout/hierarchy1"/>
    <dgm:cxn modelId="{FF3DAD6F-AB88-4F3A-A222-91939FE0BC2B}" type="presParOf" srcId="{F0EDEC43-078D-4EC2-B750-CBF8DD00407E}" destId="{ED8738CA-5DBE-4233-BB6C-302CABBE01BC}" srcOrd="0" destOrd="0" presId="urn:microsoft.com/office/officeart/2005/8/layout/hierarchy1"/>
    <dgm:cxn modelId="{1AB18825-6F60-4735-BEF1-21492D97D151}" type="presParOf" srcId="{F0EDEC43-078D-4EC2-B750-CBF8DD00407E}" destId="{27608E5B-687C-4656-92BE-79C43179FBF4}" srcOrd="1" destOrd="0" presId="urn:microsoft.com/office/officeart/2005/8/layout/hierarchy1"/>
    <dgm:cxn modelId="{DB8697C7-5B85-457F-840F-D3FE770661AF}" type="presParOf" srcId="{F0BB0192-D2D5-4163-BF3D-779F0979BB9B}" destId="{38173D61-B34B-4075-9DDC-CB48A19FC195}" srcOrd="1" destOrd="0" presId="urn:microsoft.com/office/officeart/2005/8/layout/hierarchy1"/>
    <dgm:cxn modelId="{D8C0687A-743A-48E6-B12F-38CFA415E117}" type="presParOf" srcId="{F52097D9-F518-4353-91FC-7A0EECEDCE3E}" destId="{B781F3E5-9713-47E5-A705-F213BFF59B0D}" srcOrd="1" destOrd="0" presId="urn:microsoft.com/office/officeart/2005/8/layout/hierarchy1"/>
    <dgm:cxn modelId="{0F61E84F-5AEE-44E5-878E-854AC2554176}" type="presParOf" srcId="{B781F3E5-9713-47E5-A705-F213BFF59B0D}" destId="{EBFB4489-467E-4345-86CE-12C52CF5470B}" srcOrd="0" destOrd="0" presId="urn:microsoft.com/office/officeart/2005/8/layout/hierarchy1"/>
    <dgm:cxn modelId="{A8476877-C1F1-40B2-8A81-4271EDEC69F2}" type="presParOf" srcId="{EBFB4489-467E-4345-86CE-12C52CF5470B}" destId="{DD5F8C6E-3E27-4164-BE27-0079B2105081}" srcOrd="0" destOrd="0" presId="urn:microsoft.com/office/officeart/2005/8/layout/hierarchy1"/>
    <dgm:cxn modelId="{7DDAD0F7-59C8-479B-A039-7BECF4224C27}" type="presParOf" srcId="{EBFB4489-467E-4345-86CE-12C52CF5470B}" destId="{E73C9AF1-E0C9-4C82-8160-03AC7B4E38B7}" srcOrd="1" destOrd="0" presId="urn:microsoft.com/office/officeart/2005/8/layout/hierarchy1"/>
    <dgm:cxn modelId="{A2E56BEF-0CBB-44CB-A3A0-5B4091E614D0}" type="presParOf" srcId="{B781F3E5-9713-47E5-A705-F213BFF59B0D}" destId="{509A7DDF-1E68-4FA6-8301-998CFF5AFDA4}" srcOrd="1" destOrd="0" presId="urn:microsoft.com/office/officeart/2005/8/layout/hierarchy1"/>
    <dgm:cxn modelId="{C53357B9-68F0-461B-9383-4B20C6AE9638}" type="presParOf" srcId="{F52097D9-F518-4353-91FC-7A0EECEDCE3E}" destId="{156873CD-5C75-4199-B7F0-F4895F935159}" srcOrd="2" destOrd="0" presId="urn:microsoft.com/office/officeart/2005/8/layout/hierarchy1"/>
    <dgm:cxn modelId="{8DC1937C-DBAA-4C94-BFA4-8C4488A37071}" type="presParOf" srcId="{156873CD-5C75-4199-B7F0-F4895F935159}" destId="{D4DAAE12-A965-4C2A-AFC2-E6C06B07CC77}" srcOrd="0" destOrd="0" presId="urn:microsoft.com/office/officeart/2005/8/layout/hierarchy1"/>
    <dgm:cxn modelId="{A834222C-8A22-4AED-81F8-8755374329C8}" type="presParOf" srcId="{D4DAAE12-A965-4C2A-AFC2-E6C06B07CC77}" destId="{5E14055C-AD1B-416D-AFF4-DCDBC7B60C27}" srcOrd="0" destOrd="0" presId="urn:microsoft.com/office/officeart/2005/8/layout/hierarchy1"/>
    <dgm:cxn modelId="{A9BE022D-8607-47F8-B086-D3EDD4F603DB}" type="presParOf" srcId="{D4DAAE12-A965-4C2A-AFC2-E6C06B07CC77}" destId="{59AF3255-9A69-479F-AC14-B855320D34E5}" srcOrd="1" destOrd="0" presId="urn:microsoft.com/office/officeart/2005/8/layout/hierarchy1"/>
    <dgm:cxn modelId="{DF801D67-DF70-4CB9-83A7-81A0F0CF0455}" type="presParOf" srcId="{156873CD-5C75-4199-B7F0-F4895F935159}" destId="{CE969EA4-940A-4581-A5AA-601B21A3E6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738CA-5DBE-4233-BB6C-302CABBE01BC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08E5B-687C-4656-92BE-79C43179FBF4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Имплицитный подход</a:t>
          </a:r>
          <a:endParaRPr lang="en-US" sz="3100" kern="1200"/>
        </a:p>
      </dsp:txBody>
      <dsp:txXfrm>
        <a:off x="383617" y="1447754"/>
        <a:ext cx="2847502" cy="1768010"/>
      </dsp:txXfrm>
    </dsp:sp>
    <dsp:sp modelId="{DD5F8C6E-3E27-4164-BE27-0079B2105081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3C9AF1-E0C9-4C82-8160-03AC7B4E38B7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Эксплицитный подход</a:t>
          </a:r>
          <a:endParaRPr lang="en-US" sz="3100" kern="1200"/>
        </a:p>
      </dsp:txBody>
      <dsp:txXfrm>
        <a:off x="3998355" y="1447754"/>
        <a:ext cx="2847502" cy="1768010"/>
      </dsp:txXfrm>
    </dsp:sp>
    <dsp:sp modelId="{5E14055C-AD1B-416D-AFF4-DCDBC7B60C27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F3255-9A69-479F-AC14-B855320D34E5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Интегративный подход</a:t>
          </a:r>
          <a:endParaRPr lang="en-US" sz="3100" kern="1200"/>
        </a:p>
      </dsp:txBody>
      <dsp:txXfrm>
        <a:off x="7613092" y="1447754"/>
        <a:ext cx="2847502" cy="1768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9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78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9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97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8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55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2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16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7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85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FD53-A3FD-40DD-850B-2D7347B864D6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3E28E-040C-4893-B8C8-FBDFDB4883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919" y="2945524"/>
            <a:ext cx="6457183" cy="2274388"/>
          </a:xfrm>
        </p:spPr>
        <p:txBody>
          <a:bodyPr anchor="t">
            <a:normAutofit/>
          </a:bodyPr>
          <a:lstStyle/>
          <a:p>
            <a:pPr algn="l"/>
            <a:r>
              <a:rPr lang="ru-RU" sz="7200"/>
              <a:t>Обучение фонетике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480" y="1234285"/>
            <a:ext cx="5013661" cy="1683292"/>
          </a:xfrm>
        </p:spPr>
        <p:txBody>
          <a:bodyPr anchor="b">
            <a:normAutofit/>
          </a:bodyPr>
          <a:lstStyle/>
          <a:p>
            <a:pPr algn="l"/>
            <a:endParaRPr lang="ru-RU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9821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ru-RU" b="1" dirty="0"/>
              <a:t>Исправление</a:t>
            </a:r>
            <a:br>
              <a:rPr lang="cs-CZ" b="1" dirty="0"/>
            </a:br>
            <a:r>
              <a:rPr lang="ru-RU" b="1" dirty="0"/>
              <a:t>ошибок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1726" y="960120"/>
            <a:ext cx="7048336" cy="416966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а) </a:t>
            </a:r>
            <a:r>
              <a:rPr lang="ru-RU" sz="2000" b="1" dirty="0"/>
              <a:t>непосредственное исправление</a:t>
            </a:r>
            <a:r>
              <a:rPr lang="ru-RU" sz="2000" dirty="0"/>
              <a:t>, при котором преподаватель перебивает</a:t>
            </a:r>
            <a:r>
              <a:rPr lang="cs-CZ" sz="2000" dirty="0"/>
              <a:t> </a:t>
            </a:r>
            <a:r>
              <a:rPr lang="ru-RU" sz="2000" dirty="0"/>
              <a:t>учащегося, обращает его внимание на допущенную ошибку, предъявляет образец и просит говорящего повторить явление;</a:t>
            </a:r>
          </a:p>
          <a:p>
            <a:pPr marL="0" indent="0" algn="just">
              <a:buNone/>
            </a:pPr>
            <a:r>
              <a:rPr lang="ru-RU" sz="2000" dirty="0"/>
              <a:t> б</a:t>
            </a:r>
            <a:r>
              <a:rPr lang="ru-RU" sz="2000" b="1" dirty="0"/>
              <a:t>) исправление ошибки после того,</a:t>
            </a:r>
            <a:r>
              <a:rPr lang="cs-CZ" sz="2000" b="1" dirty="0"/>
              <a:t> </a:t>
            </a:r>
            <a:r>
              <a:rPr lang="ru-RU" sz="2000" b="1" dirty="0"/>
              <a:t>как учащийся договорит </a:t>
            </a:r>
            <a:r>
              <a:rPr lang="ru-RU" sz="2000" dirty="0"/>
              <a:t>– психологически более эффективная модель работы,</a:t>
            </a:r>
            <a:r>
              <a:rPr lang="cs-CZ" sz="2000" dirty="0"/>
              <a:t> </a:t>
            </a:r>
            <a:r>
              <a:rPr lang="ru-RU" sz="2000" dirty="0"/>
              <a:t>которая помогает развивать и поддерживать приятную атмосферу в классе.</a:t>
            </a:r>
          </a:p>
          <a:p>
            <a:pPr marL="0" indent="0" algn="just">
              <a:buNone/>
            </a:pPr>
            <a:r>
              <a:rPr lang="ru-RU" sz="2000" dirty="0"/>
              <a:t>  В отличие от непосредственного исправления ошибки при втором подходе учащиеся уже могут не вспомнить о своей ошибке. </a:t>
            </a:r>
          </a:p>
        </p:txBody>
      </p:sp>
    </p:spTree>
    <p:extLst>
      <p:ext uri="{BB962C8B-B14F-4D97-AF65-F5344CB8AC3E}">
        <p14:creationId xmlns:p14="http://schemas.microsoft.com/office/powerpoint/2010/main" val="89054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960120"/>
            <a:ext cx="3867912" cy="4169664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Литература</a:t>
            </a:r>
            <a:endParaRPr lang="ru-RU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480" y="960120"/>
            <a:ext cx="5513832" cy="4169664"/>
          </a:xfrm>
        </p:spPr>
        <p:txBody>
          <a:bodyPr anchor="ctr">
            <a:normAutofit/>
          </a:bodyPr>
          <a:lstStyle/>
          <a:p>
            <a:r>
              <a:rPr lang="en-US" sz="2400" dirty="0" err="1"/>
              <a:t>Lenka</a:t>
            </a:r>
            <a:r>
              <a:rPr lang="en-US" sz="2400" dirty="0"/>
              <a:t> </a:t>
            </a:r>
            <a:r>
              <a:rPr lang="en-US" sz="2400" dirty="0" err="1"/>
              <a:t>Rozboudová</a:t>
            </a:r>
            <a:r>
              <a:rPr lang="en-US" sz="2400" dirty="0"/>
              <a:t>, Jakub Konečný, 2018</a:t>
            </a:r>
            <a:r>
              <a:rPr lang="ru-RU" sz="2400" dirty="0"/>
              <a:t> </a:t>
            </a:r>
            <a:r>
              <a:rPr lang="en-US" sz="2400" dirty="0" err="1"/>
              <a:t>Moderní</a:t>
            </a:r>
            <a:r>
              <a:rPr lang="en-US" sz="2400" dirty="0"/>
              <a:t> </a:t>
            </a:r>
            <a:r>
              <a:rPr lang="en-US" sz="2400" dirty="0" err="1"/>
              <a:t>didaktika</a:t>
            </a:r>
            <a:r>
              <a:rPr lang="en-US" sz="2400" dirty="0"/>
              <a:t> </a:t>
            </a:r>
            <a:r>
              <a:rPr lang="en-US" sz="2400" dirty="0" err="1"/>
              <a:t>ruštiny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dirty="0" err="1"/>
              <a:t>dalšího</a:t>
            </a:r>
            <a:r>
              <a:rPr lang="en-US" sz="2400" dirty="0"/>
              <a:t> </a:t>
            </a:r>
            <a:r>
              <a:rPr lang="en-US" sz="2400" dirty="0" err="1"/>
              <a:t>cizího</a:t>
            </a:r>
            <a:r>
              <a:rPr lang="en-US" sz="2400" dirty="0"/>
              <a:t> </a:t>
            </a:r>
            <a:r>
              <a:rPr lang="en-US" sz="2400" dirty="0" err="1"/>
              <a:t>jazyka</a:t>
            </a:r>
            <a:r>
              <a:rPr lang="ru-RU" sz="2400" dirty="0"/>
              <a:t>.</a:t>
            </a:r>
            <a:r>
              <a:rPr lang="en-US" sz="2400" dirty="0" err="1"/>
              <a:t>Jazykové</a:t>
            </a:r>
            <a:r>
              <a:rPr lang="en-US" sz="2400" dirty="0"/>
              <a:t> </a:t>
            </a:r>
            <a:r>
              <a:rPr lang="en-US" sz="2400" dirty="0" err="1"/>
              <a:t>prostředky</a:t>
            </a:r>
            <a:r>
              <a:rPr lang="cs-CZ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278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F50B5-1FDA-4AB4-8541-6930B717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oсновные подходы к обучению фонетике</a:t>
            </a:r>
            <a:endParaRPr lang="ru-RU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B5814DE4-618F-47AE-BDD3-FB2AA15EC6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092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ru-RU" sz="4600"/>
              <a:t>Имплицитный </a:t>
            </a:r>
            <a:br>
              <a:rPr lang="ru-RU" sz="4600"/>
            </a:br>
            <a:r>
              <a:rPr lang="ru-RU" sz="4600"/>
              <a:t>подход</a:t>
            </a:r>
            <a:br>
              <a:rPr lang="ru-RU" sz="4600"/>
            </a:br>
            <a:endParaRPr lang="ru-RU" sz="460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ru-RU" sz="1500" dirty="0">
                <a:latin typeface="SkolarPE"/>
              </a:rPr>
              <a:t>Под имплицитным подходом к формированию фонетической грамотности</a:t>
            </a:r>
            <a:r>
              <a:rPr lang="en-US" sz="1500" dirty="0">
                <a:latin typeface="SkolarPE"/>
              </a:rPr>
              <a:t> </a:t>
            </a:r>
            <a:r>
              <a:rPr lang="ru-RU" sz="1500" dirty="0">
                <a:latin typeface="SkolarPE"/>
              </a:rPr>
              <a:t>понимается выработка </a:t>
            </a:r>
            <a:r>
              <a:rPr lang="ru-RU" sz="1500" dirty="0" err="1">
                <a:latin typeface="SkolarPE"/>
              </a:rPr>
              <a:t>слухопроизносительных</a:t>
            </a:r>
            <a:r>
              <a:rPr lang="ru-RU" sz="1500" dirty="0">
                <a:latin typeface="SkolarPE"/>
              </a:rPr>
              <a:t> навыков, основанная на подражании «образцу», имитации и многократном повторении. </a:t>
            </a:r>
            <a:endParaRPr lang="en-US" sz="1500" dirty="0">
              <a:latin typeface="SkolarPE"/>
            </a:endParaRPr>
          </a:p>
          <a:p>
            <a:r>
              <a:rPr lang="ru-RU" sz="1500" dirty="0">
                <a:latin typeface="SkolarPE"/>
              </a:rPr>
              <a:t>Такой способ работы</a:t>
            </a:r>
            <a:r>
              <a:rPr lang="en-US" sz="1500" dirty="0">
                <a:latin typeface="SkolarPE"/>
              </a:rPr>
              <a:t> </a:t>
            </a:r>
            <a:r>
              <a:rPr lang="ru-RU" sz="1500" dirty="0">
                <a:latin typeface="SkolarPE"/>
              </a:rPr>
              <a:t>может подходить учащимся с чувствительным и хорошо развитым фонологическим слухом, так как сначала нужно услышать русский звук, и только потом его можно произнести.</a:t>
            </a:r>
          </a:p>
          <a:p>
            <a:r>
              <a:rPr lang="ru-RU" sz="1500" dirty="0">
                <a:latin typeface="SkolarPE"/>
              </a:rPr>
              <a:t>Этот способ обучения фонетике более эффективен у учащихся начальных</a:t>
            </a:r>
            <a:r>
              <a:rPr lang="en-US" sz="1500" dirty="0">
                <a:latin typeface="SkolarPE"/>
              </a:rPr>
              <a:t> </a:t>
            </a:r>
            <a:r>
              <a:rPr lang="ru-RU" sz="1500" dirty="0">
                <a:latin typeface="SkolarPE"/>
              </a:rPr>
              <a:t>школ. </a:t>
            </a:r>
            <a:endParaRPr lang="en-US" sz="1500" dirty="0">
              <a:latin typeface="SkolarPE"/>
            </a:endParaRPr>
          </a:p>
          <a:p>
            <a:r>
              <a:rPr lang="ru-RU" sz="1500" dirty="0">
                <a:latin typeface="SkolarPE"/>
              </a:rPr>
              <a:t>Также этот подход более действителен, если обучение проходит в языковой среде, в которую учащиеся погружены. </a:t>
            </a:r>
            <a:endParaRPr lang="en-US" sz="1500" dirty="0">
              <a:latin typeface="SkolarPE"/>
            </a:endParaRPr>
          </a:p>
          <a:p>
            <a:r>
              <a:rPr lang="ru-RU" sz="1500" dirty="0">
                <a:latin typeface="SkolarPE"/>
              </a:rPr>
              <a:t>Кроме того, формирование фонетической</a:t>
            </a:r>
            <a:r>
              <a:rPr lang="en-US" sz="1500" dirty="0">
                <a:latin typeface="SkolarPE"/>
              </a:rPr>
              <a:t> </a:t>
            </a:r>
            <a:r>
              <a:rPr lang="ru-RU" sz="1500" dirty="0">
                <a:latin typeface="SkolarPE"/>
              </a:rPr>
              <a:t>грамотности исключительно имплицитно предполагает, что речь преподавателя, служащая образцом подражания, будет безупречной, без проявлений акцента.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203603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CEF6118E-44FB-4509-B4D9-129052E4C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5195"/>
            <a:ext cx="3986156" cy="2806506"/>
          </a:xfrm>
        </p:spPr>
        <p:txBody>
          <a:bodyPr anchor="b">
            <a:normAutofit/>
          </a:bodyPr>
          <a:lstStyle/>
          <a:p>
            <a:r>
              <a:rPr lang="ru-RU" sz="4000"/>
              <a:t>Эксплицитный (когнитивный) подход</a:t>
            </a:r>
            <a:br>
              <a:rPr lang="en-US" sz="4000"/>
            </a:br>
            <a:endParaRPr lang="ru-RU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6300"/>
            <a:ext cx="3986156" cy="2588458"/>
          </a:xfrm>
        </p:spPr>
        <p:txBody>
          <a:bodyPr>
            <a:normAutofit/>
          </a:bodyPr>
          <a:lstStyle/>
          <a:p>
            <a:r>
              <a:rPr lang="ru-RU" sz="1600"/>
              <a:t>Учащиеся в процессе обучения должны: </a:t>
            </a:r>
            <a:endParaRPr lang="en-US" sz="1600"/>
          </a:p>
          <a:p>
            <a:r>
              <a:rPr lang="ru-RU" sz="1600"/>
              <a:t>а) научиться осознавать работу артикуляционных органов и разложить артикуляцию на отдельные, следующие друг за другом шаги; </a:t>
            </a:r>
            <a:endParaRPr lang="en-US" sz="1600"/>
          </a:p>
          <a:p>
            <a:r>
              <a:rPr lang="ru-RU" sz="1600"/>
              <a:t> б) систематически тренировать свой артикуляционный аппарат, благодаря чему смогут автоматизировать нужные навыки.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60641D9-3537-478A-AE78-3C89DFECDB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" b="4947"/>
          <a:stretch/>
        </p:blipFill>
        <p:spPr>
          <a:xfrm>
            <a:off x="5186557" y="162853"/>
            <a:ext cx="6830817" cy="613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537" y="961317"/>
            <a:ext cx="4912774" cy="4545334"/>
          </a:xfrm>
        </p:spPr>
        <p:txBody>
          <a:bodyPr anchor="ctr">
            <a:normAutofit/>
          </a:bodyPr>
          <a:lstStyle/>
          <a:p>
            <a:r>
              <a:rPr lang="ru-RU" sz="5400" b="1" dirty="0"/>
              <a:t>Интегративный </a:t>
            </a:r>
            <a:br>
              <a:rPr lang="ru-RU" sz="5400" b="1" dirty="0"/>
            </a:br>
            <a:r>
              <a:rPr lang="ru-RU" sz="5400" b="1" dirty="0"/>
              <a:t>     подход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algn="just"/>
            <a:r>
              <a:rPr lang="ru-RU" sz="2400" dirty="0"/>
              <a:t>В рамках интегративного подхода к обучению фонетике совмещается работа над отдельными элементами звуковой системы иностранного языка с работой над другими языковыми средствами или речевыми умениями.</a:t>
            </a:r>
          </a:p>
          <a:p>
            <a:pPr algn="just"/>
            <a:r>
              <a:rPr lang="ru-RU" sz="2400" dirty="0"/>
              <a:t> Например, ознакомив учащихся с формой прошедшего времени глаголов, преподаватель может обратить внимание на произношение звуков [л] и [л’] в зависимости от рода глагола в прошедшем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424630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ru-RU" b="1"/>
              <a:t>Вводно-фонетический курс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ru-RU" sz="2000">
                <a:latin typeface="SkolarPE"/>
              </a:rPr>
              <a:t>вводно-фонетический курс представляет собой один из вариантов работы на начальном этапе обучения.</a:t>
            </a:r>
          </a:p>
          <a:p>
            <a:r>
              <a:rPr lang="ru-RU" sz="2000">
                <a:latin typeface="SkolarPE"/>
              </a:rPr>
              <a:t> Его реализация очень тесно связана с системой предъявления азбуки– этот период с точки зрения графики обозначается как доазбучный (добукварный).</a:t>
            </a:r>
          </a:p>
          <a:p>
            <a:r>
              <a:rPr lang="ru-RU" sz="2000"/>
              <a:t>Решив включить в начало обучения вводно-фонетический курс, преподаватель должен быть твёрдо убеждён в его значении.</a:t>
            </a: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0DF4C8-A831-4356-B9E4-A665E067E1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1E7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19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55" y="2360044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ru-RU" sz="3700" b="1" dirty="0"/>
              <a:t>Классификация фонетических упражнений (по Н. Л. Федотовой)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E0C1D5B-DAD5-442B-92B7-5C2B7397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Нет подключения">
            <a:extLst>
              <a:ext uri="{FF2B5EF4-FFF2-40B4-BE49-F238E27FC236}">
                <a16:creationId xmlns:a16="http://schemas.microsoft.com/office/drawing/2014/main" id="{E0F5074E-4AF4-476D-BC09-15EF2A3F5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840357"/>
            <a:ext cx="914400" cy="914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r>
              <a:rPr lang="ru-RU" sz="2600"/>
              <a:t>а) слуховые, с помощью которых развивается фонологический слух учащихся и автоматизируются их слуховые навыки;</a:t>
            </a:r>
          </a:p>
          <a:p>
            <a:r>
              <a:rPr lang="ru-RU" sz="2600"/>
              <a:t>б) </a:t>
            </a:r>
            <a:r>
              <a:rPr lang="ru-RU" sz="2600" err="1"/>
              <a:t>имитативные</a:t>
            </a:r>
            <a:r>
              <a:rPr lang="ru-RU" sz="2600"/>
              <a:t>, которые помогают развивать </a:t>
            </a:r>
            <a:r>
              <a:rPr lang="ru-RU" sz="2600" err="1"/>
              <a:t>слухопроизносительные</a:t>
            </a:r>
            <a:r>
              <a:rPr lang="ru-RU" sz="2600"/>
              <a:t> навыки и навыки самоконтроля; </a:t>
            </a:r>
          </a:p>
          <a:p>
            <a:r>
              <a:rPr lang="ru-RU" sz="2600"/>
              <a:t>в) артикуляционные, целью которых является улучшение навыков произношения элементов звуковой системы языка (это касается не только изолированных, но и более крупных единиц); выполняя эти </a:t>
            </a:r>
            <a:r>
              <a:rPr lang="ru-RU" sz="2600" err="1"/>
              <a:t>упражнения,учащиеся</a:t>
            </a:r>
            <a:r>
              <a:rPr lang="ru-RU" sz="2600"/>
              <a:t> сосредоточены не на содержании, а на форме произносимой ими единицы; </a:t>
            </a:r>
          </a:p>
        </p:txBody>
      </p:sp>
    </p:spTree>
    <p:extLst>
      <p:ext uri="{BB962C8B-B14F-4D97-AF65-F5344CB8AC3E}">
        <p14:creationId xmlns:p14="http://schemas.microsoft.com/office/powerpoint/2010/main" val="11598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14E5DE-DE4C-423B-A95F-17E12E831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5" y="1582057"/>
            <a:ext cx="3197013" cy="4594906"/>
          </a:xfrm>
        </p:spPr>
        <p:txBody>
          <a:bodyPr anchor="t">
            <a:normAutofit/>
          </a:bodyPr>
          <a:lstStyle/>
          <a:p>
            <a:pPr algn="ctr"/>
            <a:r>
              <a:rPr lang="ru-RU" sz="3700" b="1" dirty="0"/>
              <a:t>Классификация фонетических упражнений (по Н. Л. Федотовой)</a:t>
            </a:r>
            <a:endParaRPr lang="ru-RU" sz="3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0C1D5B-DAD5-442B-92B7-5C2B7397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Graphic 6" descr="Нет подключения">
            <a:extLst>
              <a:ext uri="{FF2B5EF4-FFF2-40B4-BE49-F238E27FC236}">
                <a16:creationId xmlns:a16="http://schemas.microsoft.com/office/drawing/2014/main" id="{5682ED5B-824A-4AA1-B88D-AAA7A5301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23837"/>
            <a:ext cx="914400" cy="9144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C6E22AB-04D5-4A6E-85F0-4F28B6DEF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r>
              <a:rPr lang="ru-RU" sz="2400"/>
              <a:t>г) аналитические, реализация которых предполагает сознательный подход к работе над элементами звуковой системы русского языка – это может быть как раз описание работы артикуляционного аппарата, использование фонетической транскрипции, осознание сходств и различий между соответствующими элементами в русском и чешском языках, применение теоретических знаний и др.;</a:t>
            </a:r>
          </a:p>
          <a:p>
            <a:r>
              <a:rPr lang="ru-RU" sz="2400"/>
              <a:t> д) условно-коммуникативные упражнения с фонетической направленностью, которые должны быть составлены так, чтобы учащиеся должны были в своей речи (монологической или диалогической) использовать нужные для проверки/корректировки единицы фонемного или просодического уровня звуковой системы русского языка.</a:t>
            </a:r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111304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2AC420E-F79A-4FB7-8013-94B1E8B63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648" y="655591"/>
            <a:ext cx="4929352" cy="2315616"/>
          </a:xfrm>
        </p:spPr>
        <p:txBody>
          <a:bodyPr>
            <a:normAutofit/>
          </a:bodyPr>
          <a:lstStyle/>
          <a:p>
            <a:r>
              <a:rPr lang="ru-RU" b="1" dirty="0"/>
              <a:t>Типы ошибок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E8872B6-836E-4281-A971-D133C6187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0B655FA0-F08E-419A-83F5-23E3ADA5A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AD8E9261-7E3D-4B22-9B39-8CC1D4F43F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32485D7-A2AD-470C-BD26-EABCF63F9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22BD4173-4E70-447E-9DFE-F4E5CB830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037F912F-356C-4A91-B15E-7A1D626E6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9B3E584-4770-448C-AEA7-2CEE9F850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B0DAED8-C4B6-4A57-9196-B11759865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72B27AFA-86A5-4FB9-9FE1-33E250396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655899FB-5538-4E4C-B95A-D3BA49BBD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885694C0-F226-4392-885A-1056B163F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83E3282-BB58-46D8-BB45-F7F2DBCCF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402E8DFE-1141-4DAF-AB0C-A74CC0EFD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B261BAA8-8B84-4751-80F6-9153C68F2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10FB8389-B4B0-4276-A6EB-5535937738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7E496AA7-168D-4B53-A954-31C3A61C22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E0223324-6476-4A1F-B26F-77CB4E5AA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81E2E8B6-2216-47C5-A3C2-1DBAD819E3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9A0ABF1C-7928-4DD3-B9A6-6B5995997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D1F42DA-9F6E-477D-B3BB-92EC089DB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9457FA40-677B-4BAA-BF89-253A485DD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Вопросы">
            <a:extLst>
              <a:ext uri="{FF2B5EF4-FFF2-40B4-BE49-F238E27FC236}">
                <a16:creationId xmlns:a16="http://schemas.microsoft.com/office/drawing/2014/main" id="{BF3C6FF9-194C-4A9A-AE0F-37403CE44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3529" y="3420687"/>
            <a:ext cx="3255588" cy="325558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7748" y="306115"/>
            <a:ext cx="4987779" cy="6172881"/>
          </a:xfrm>
        </p:spPr>
        <p:txBody>
          <a:bodyPr anchor="ctr">
            <a:normAutofit/>
          </a:bodyPr>
          <a:lstStyle/>
          <a:p>
            <a:pPr algn="just"/>
            <a:r>
              <a:rPr lang="ru-RU" sz="2000" b="1" dirty="0"/>
              <a:t>Фонетические ошибки </a:t>
            </a:r>
            <a:r>
              <a:rPr lang="ru-RU" sz="2000" dirty="0"/>
              <a:t>проявляются акцентом в речи, так как они основаны на неправильном способе реализации конкретного явления звуковой системы русского языка (фонемного и просодического уровней). Такие ошибки не меняют смысл высказывания.</a:t>
            </a:r>
          </a:p>
          <a:p>
            <a:pPr algn="just"/>
            <a:r>
              <a:rPr lang="ru-RU" sz="2000" dirty="0"/>
              <a:t>Под </a:t>
            </a:r>
            <a:r>
              <a:rPr lang="ru-RU" sz="2000" b="1" dirty="0"/>
              <a:t>фонологическими ошибками </a:t>
            </a:r>
            <a:r>
              <a:rPr lang="ru-RU" sz="2000" dirty="0"/>
              <a:t>понимаются такие ошибки, которые затрагивают отдельные смыслоразличительные признаки явлений фонемного и просодического уровней звуковой системы иностранного языка. Встречаясь в речи, они часто меняют смысл высказывания</a:t>
            </a:r>
            <a:r>
              <a:rPr lang="cs-CZ" sz="2000" dirty="0"/>
              <a:t>.</a:t>
            </a:r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232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642</Words>
  <Application>Microsoft Office PowerPoint</Application>
  <PresentationFormat>Широкоэкранный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SkolarPE</vt:lpstr>
      <vt:lpstr>Office Theme</vt:lpstr>
      <vt:lpstr>Обучение фонетике</vt:lpstr>
      <vt:lpstr>oсновные подходы к обучению фонетике</vt:lpstr>
      <vt:lpstr>Имплицитный  подход </vt:lpstr>
      <vt:lpstr>Эксплицитный (когнитивный) подход </vt:lpstr>
      <vt:lpstr>Интегративный       подход</vt:lpstr>
      <vt:lpstr>Вводно-фонетический курс</vt:lpstr>
      <vt:lpstr>Классификация фонетических упражнений (по Н. Л. Федотовой)</vt:lpstr>
      <vt:lpstr>Классификация фонетических упражнений (по Н. Л. Федотовой)</vt:lpstr>
      <vt:lpstr>Типы ошибок</vt:lpstr>
      <vt:lpstr>Исправление ошибок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фонетике</dc:title>
  <dc:creator>Tatiana</dc:creator>
  <cp:lastModifiedBy>Tatiana</cp:lastModifiedBy>
  <cp:revision>3</cp:revision>
  <dcterms:created xsi:type="dcterms:W3CDTF">2020-11-13T11:53:55Z</dcterms:created>
  <dcterms:modified xsi:type="dcterms:W3CDTF">2020-11-13T12:25:48Z</dcterms:modified>
</cp:coreProperties>
</file>