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62" d="100"/>
          <a:sy n="162" d="100"/>
        </p:scale>
        <p:origin x="26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p:cNvSpPr>
            <a:spLocks noGrp="1"/>
          </p:cNvSpPr>
          <p:nvPr>
            <p:ph type="dt" sz="half" idx="10"/>
          </p:nvPr>
        </p:nvSpPr>
        <p:spPr/>
        <p:txBody>
          <a:bodyPr/>
          <a:lstStyle/>
          <a:p>
            <a:fld id="{36688FB3-AD88-4E92-96F6-FF2E3E5684D4}"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366455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6688FB3-AD88-4E92-96F6-FF2E3E5684D4}"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3642301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6688FB3-AD88-4E92-96F6-FF2E3E5684D4}"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2350568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6688FB3-AD88-4E92-96F6-FF2E3E5684D4}"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5200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688FB3-AD88-4E92-96F6-FF2E3E5684D4}" type="datetimeFigureOut">
              <a:rPr lang="ru-RU" smtClean="0"/>
              <a:t>13.11.2020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1640769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p>
            <a:fld id="{36688FB3-AD88-4E92-96F6-FF2E3E5684D4}"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3209086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p>
            <a:fld id="{36688FB3-AD88-4E92-96F6-FF2E3E5684D4}" type="datetimeFigureOut">
              <a:rPr lang="ru-RU" smtClean="0"/>
              <a:t>13.11.2020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60051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p>
            <a:fld id="{36688FB3-AD88-4E92-96F6-FF2E3E5684D4}" type="datetimeFigureOut">
              <a:rPr lang="ru-RU" smtClean="0"/>
              <a:t>13.11.2020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229714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688FB3-AD88-4E92-96F6-FF2E3E5684D4}" type="datetimeFigureOut">
              <a:rPr lang="ru-RU" smtClean="0"/>
              <a:t>13.11.2020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394113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688FB3-AD88-4E92-96F6-FF2E3E5684D4}"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360432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688FB3-AD88-4E92-96F6-FF2E3E5684D4}" type="datetimeFigureOut">
              <a:rPr lang="ru-RU" smtClean="0"/>
              <a:t>13.11.2020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2F347-2572-421B-AFD6-D0697040222E}" type="slidenum">
              <a:rPr lang="ru-RU" smtClean="0"/>
              <a:t>‹#›</a:t>
            </a:fld>
            <a:endParaRPr lang="ru-RU"/>
          </a:p>
        </p:txBody>
      </p:sp>
    </p:spTree>
    <p:extLst>
      <p:ext uri="{BB962C8B-B14F-4D97-AF65-F5344CB8AC3E}">
        <p14:creationId xmlns:p14="http://schemas.microsoft.com/office/powerpoint/2010/main" val="3339245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88FB3-AD88-4E92-96F6-FF2E3E5684D4}" type="datetimeFigureOut">
              <a:rPr lang="ru-RU" smtClean="0"/>
              <a:t>13.11.2020</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2F347-2572-421B-AFD6-D0697040222E}" type="slidenum">
              <a:rPr lang="ru-RU" smtClean="0"/>
              <a:t>‹#›</a:t>
            </a:fld>
            <a:endParaRPr lang="ru-RU"/>
          </a:p>
        </p:txBody>
      </p:sp>
    </p:spTree>
    <p:extLst>
      <p:ext uri="{BB962C8B-B14F-4D97-AF65-F5344CB8AC3E}">
        <p14:creationId xmlns:p14="http://schemas.microsoft.com/office/powerpoint/2010/main" val="3852982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youlang.ru/blog/dyuzhina-saytov-dlya-samostoyatelnogo-izucheniya-russkogo-kak-inostrannogo?fbclid=IwAR0Q1t3L8wVbDMm-BGxBqJE4gmZFUTQOIIBICJCRXljvq2XuDobJtRHtBUk"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eduneo.ru/mobilnye-prilozheniya-v-obuchenii-russkomu-yazyku-kak-inostrannomu-obzor/" TargetMode="External"/><Relationship Id="rId4" Type="http://schemas.openxmlformats.org/officeDocument/2006/relationships/hyperlink" Target="https://www.learnrussianineu.com/ru/luchshie-ios-prilozhenija-dlja-izuchenija-russkogo-jazika-vibor-learn-russian-eu-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599"/>
            <a:ext cx="12192000" cy="62484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flipV="1">
            <a:off x="0" y="2374533"/>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Rectangle 11">
            <a:extLst>
              <a:ext uri="{FF2B5EF4-FFF2-40B4-BE49-F238E27FC236}">
                <a16:creationId xmlns:a16="http://schemas.microsoft.com/office/drawing/2014/main" id="{92CA431A-BC84-45C3-8430-0459E54A2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3238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04484" y="940391"/>
            <a:ext cx="10021446" cy="2944457"/>
          </a:xfrm>
        </p:spPr>
        <p:txBody>
          <a:bodyPr anchor="ctr">
            <a:normAutofit/>
          </a:bodyPr>
          <a:lstStyle/>
          <a:p>
            <a:pPr algn="l"/>
            <a:r>
              <a:rPr lang="ru-RU" sz="6600">
                <a:solidFill>
                  <a:srgbClr val="000000"/>
                </a:solidFill>
              </a:rPr>
              <a:t>Обучение лексике</a:t>
            </a:r>
          </a:p>
        </p:txBody>
      </p:sp>
    </p:spTree>
    <p:extLst>
      <p:ext uri="{BB962C8B-B14F-4D97-AF65-F5344CB8AC3E}">
        <p14:creationId xmlns:p14="http://schemas.microsoft.com/office/powerpoint/2010/main" val="1427394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p:cNvSpPr>
            <a:spLocks noGrp="1"/>
          </p:cNvSpPr>
          <p:nvPr>
            <p:ph type="title"/>
          </p:nvPr>
        </p:nvSpPr>
        <p:spPr>
          <a:xfrm>
            <a:off x="640080" y="1243013"/>
            <a:ext cx="3855720" cy="4371974"/>
          </a:xfrm>
        </p:spPr>
        <p:txBody>
          <a:bodyPr>
            <a:normAutofit/>
          </a:bodyPr>
          <a:lstStyle/>
          <a:p>
            <a:r>
              <a:rPr lang="ru-RU">
                <a:solidFill>
                  <a:srgbClr val="FFFFFF"/>
                </a:solidFill>
              </a:rPr>
              <a:t>Упражнения для закрепления и повторения лексики</a:t>
            </a:r>
          </a:p>
        </p:txBody>
      </p:sp>
      <p:sp>
        <p:nvSpPr>
          <p:cNvPr id="19" name="Rectangle 18">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600700" y="402336"/>
            <a:ext cx="6300568" cy="6223547"/>
          </a:xfrm>
        </p:spPr>
        <p:txBody>
          <a:bodyPr anchor="ctr">
            <a:normAutofit/>
          </a:bodyPr>
          <a:lstStyle/>
          <a:p>
            <a:r>
              <a:rPr lang="ru-RU" sz="1800" dirty="0">
                <a:solidFill>
                  <a:srgbClr val="000000"/>
                </a:solidFill>
              </a:rPr>
              <a:t>а) К </a:t>
            </a:r>
            <a:r>
              <a:rPr lang="ru-RU" sz="1800" i="1" dirty="0">
                <a:solidFill>
                  <a:srgbClr val="000000"/>
                </a:solidFill>
              </a:rPr>
              <a:t>языковым упражнениям </a:t>
            </a:r>
            <a:r>
              <a:rPr lang="ru-RU" sz="1800" dirty="0">
                <a:solidFill>
                  <a:srgbClr val="000000"/>
                </a:solidFill>
              </a:rPr>
              <a:t>относятся: </a:t>
            </a:r>
          </a:p>
          <a:p>
            <a:r>
              <a:rPr lang="ru-RU" sz="1800" dirty="0">
                <a:solidFill>
                  <a:srgbClr val="000000"/>
                </a:solidFill>
              </a:rPr>
              <a:t>а) простое наименование слов по данной теме или признаку; </a:t>
            </a:r>
          </a:p>
          <a:p>
            <a:r>
              <a:rPr lang="ru-RU" sz="1800" dirty="0">
                <a:solidFill>
                  <a:srgbClr val="000000"/>
                </a:solidFill>
              </a:rPr>
              <a:t>б) наименование слов по фотографии или картине;</a:t>
            </a:r>
          </a:p>
          <a:p>
            <a:r>
              <a:rPr lang="ru-RU" sz="1800" dirty="0">
                <a:solidFill>
                  <a:srgbClr val="000000"/>
                </a:solidFill>
              </a:rPr>
              <a:t>в) группировка слов по определённому критерию;</a:t>
            </a:r>
          </a:p>
          <a:p>
            <a:r>
              <a:rPr lang="ru-RU" sz="1800" dirty="0">
                <a:solidFill>
                  <a:srgbClr val="000000"/>
                </a:solidFill>
              </a:rPr>
              <a:t> г) дополнение слов в предложения по контексту;</a:t>
            </a:r>
          </a:p>
          <a:p>
            <a:r>
              <a:rPr lang="ru-RU" sz="1800" dirty="0">
                <a:solidFill>
                  <a:srgbClr val="000000"/>
                </a:solidFill>
              </a:rPr>
              <a:t> д) ответы на элементарные вопросы, как что называется и т. д. (</a:t>
            </a:r>
            <a:r>
              <a:rPr lang="ru-RU" sz="1800" i="1" dirty="0">
                <a:solidFill>
                  <a:srgbClr val="000000"/>
                </a:solidFill>
              </a:rPr>
              <a:t>Как называется последний месяц года? Какого цвета солнце?</a:t>
            </a:r>
            <a:r>
              <a:rPr lang="ru-RU" sz="1800" dirty="0">
                <a:solidFill>
                  <a:srgbClr val="000000"/>
                </a:solidFill>
              </a:rPr>
              <a:t>); </a:t>
            </a:r>
          </a:p>
          <a:p>
            <a:r>
              <a:rPr lang="ru-RU" sz="1800" dirty="0">
                <a:solidFill>
                  <a:srgbClr val="000000"/>
                </a:solidFill>
              </a:rPr>
              <a:t>е) субституция или дополнение одного слова в предложении (</a:t>
            </a:r>
            <a:r>
              <a:rPr lang="ru-RU" sz="1800" i="1" dirty="0">
                <a:solidFill>
                  <a:srgbClr val="000000"/>
                </a:solidFill>
              </a:rPr>
              <a:t>Я люблю голубой цвет. Я люблю</a:t>
            </a:r>
          </a:p>
          <a:p>
            <a:r>
              <a:rPr lang="ru-RU" sz="1800" dirty="0">
                <a:solidFill>
                  <a:srgbClr val="000000"/>
                </a:solidFill>
              </a:rPr>
              <a:t>ж) альтернативные упражнения (</a:t>
            </a:r>
            <a:r>
              <a:rPr lang="ru-RU" sz="1800" i="1" dirty="0">
                <a:solidFill>
                  <a:srgbClr val="000000"/>
                </a:solidFill>
              </a:rPr>
              <a:t>У него глаза. – синие/голубые</a:t>
            </a:r>
            <a:r>
              <a:rPr lang="ru-RU" sz="1800" dirty="0">
                <a:solidFill>
                  <a:srgbClr val="000000"/>
                </a:solidFill>
              </a:rPr>
              <a:t>); </a:t>
            </a:r>
          </a:p>
          <a:p>
            <a:r>
              <a:rPr lang="ru-RU" sz="1800" dirty="0">
                <a:solidFill>
                  <a:srgbClr val="000000"/>
                </a:solidFill>
              </a:rPr>
              <a:t>з) выбор слова из ряда слов, (не)</a:t>
            </a:r>
            <a:r>
              <a:rPr lang="ru-RU" sz="1800" dirty="0" err="1">
                <a:solidFill>
                  <a:srgbClr val="000000"/>
                </a:solidFill>
              </a:rPr>
              <a:t>соответсвующего</a:t>
            </a:r>
            <a:r>
              <a:rPr lang="ru-RU" sz="1800" dirty="0">
                <a:solidFill>
                  <a:srgbClr val="000000"/>
                </a:solidFill>
              </a:rPr>
              <a:t> теме/ситуации;</a:t>
            </a:r>
          </a:p>
          <a:p>
            <a:r>
              <a:rPr lang="ru-RU" sz="1800" dirty="0">
                <a:solidFill>
                  <a:srgbClr val="000000"/>
                </a:solidFill>
              </a:rPr>
              <a:t>и) упражнения на антонимические пары (</a:t>
            </a:r>
            <a:r>
              <a:rPr lang="ru-RU" sz="1800" i="1" dirty="0">
                <a:solidFill>
                  <a:srgbClr val="000000"/>
                </a:solidFill>
              </a:rPr>
              <a:t>день – , стройная фигура –</a:t>
            </a:r>
            <a:r>
              <a:rPr lang="ru-RU" sz="1800" dirty="0">
                <a:solidFill>
                  <a:srgbClr val="000000"/>
                </a:solidFill>
              </a:rPr>
              <a:t>); </a:t>
            </a:r>
          </a:p>
          <a:p>
            <a:r>
              <a:rPr lang="ru-RU" sz="1800" dirty="0">
                <a:solidFill>
                  <a:srgbClr val="000000"/>
                </a:solidFill>
              </a:rPr>
              <a:t>й) упражнения на русско-чешские омонимы (</a:t>
            </a:r>
            <a:r>
              <a:rPr lang="ru-RU" sz="1800" i="1" dirty="0">
                <a:solidFill>
                  <a:srgbClr val="000000"/>
                </a:solidFill>
              </a:rPr>
              <a:t>красный – это по-чешски </a:t>
            </a:r>
            <a:r>
              <a:rPr lang="ru-RU" sz="1800" dirty="0">
                <a:solidFill>
                  <a:srgbClr val="000000"/>
                </a:solidFill>
              </a:rPr>
              <a:t>) и др</a:t>
            </a:r>
            <a:r>
              <a:rPr lang="ru-RU" sz="1300" dirty="0">
                <a:solidFill>
                  <a:srgbClr val="000000"/>
                </a:solidFill>
              </a:rPr>
              <a:t>.</a:t>
            </a:r>
          </a:p>
        </p:txBody>
      </p:sp>
      <p:pic>
        <p:nvPicPr>
          <p:cNvPr id="7" name="Graphic 6" descr="Neutral Face with No Fill">
            <a:extLst>
              <a:ext uri="{FF2B5EF4-FFF2-40B4-BE49-F238E27FC236}">
                <a16:creationId xmlns:a16="http://schemas.microsoft.com/office/drawing/2014/main" id="{4E0072E4-4496-4062-9B54-5728269900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4900" y="538956"/>
            <a:ext cx="749300" cy="749300"/>
          </a:xfrm>
          <a:prstGeom prst="rect">
            <a:avLst/>
          </a:prstGeom>
        </p:spPr>
      </p:pic>
    </p:spTree>
    <p:extLst>
      <p:ext uri="{BB962C8B-B14F-4D97-AF65-F5344CB8AC3E}">
        <p14:creationId xmlns:p14="http://schemas.microsoft.com/office/powerpoint/2010/main" val="69172176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Упражнения для закрепления и повторения лексики</a:t>
            </a:r>
          </a:p>
        </p:txBody>
      </p:sp>
      <p:sp>
        <p:nvSpPr>
          <p:cNvPr id="3" name="Content Placeholder 2"/>
          <p:cNvSpPr>
            <a:spLocks noGrp="1"/>
          </p:cNvSpPr>
          <p:nvPr>
            <p:ph idx="1"/>
          </p:nvPr>
        </p:nvSpPr>
        <p:spPr>
          <a:xfrm>
            <a:off x="675249" y="2753936"/>
            <a:ext cx="11057205" cy="3942286"/>
          </a:xfrm>
        </p:spPr>
        <p:txBody>
          <a:bodyPr>
            <a:normAutofit/>
          </a:bodyPr>
          <a:lstStyle/>
          <a:p>
            <a:r>
              <a:rPr lang="ru-RU" sz="1800" dirty="0">
                <a:solidFill>
                  <a:srgbClr val="000000"/>
                </a:solidFill>
              </a:rPr>
              <a:t>б) К </a:t>
            </a:r>
            <a:r>
              <a:rPr lang="ru-RU" sz="1800" i="1" dirty="0">
                <a:solidFill>
                  <a:srgbClr val="000000"/>
                </a:solidFill>
              </a:rPr>
              <a:t>предречевым упражнениям </a:t>
            </a:r>
            <a:r>
              <a:rPr lang="ru-RU" sz="1800" dirty="0">
                <a:solidFill>
                  <a:srgbClr val="000000"/>
                </a:solidFill>
              </a:rPr>
              <a:t>относятся упражнения с заданием </a:t>
            </a:r>
            <a:r>
              <a:rPr lang="ru-RU" sz="1800" i="1" dirty="0">
                <a:solidFill>
                  <a:srgbClr val="000000"/>
                </a:solidFill>
              </a:rPr>
              <a:t>Составьте</a:t>
            </a:r>
          </a:p>
          <a:p>
            <a:r>
              <a:rPr lang="ru-RU" sz="1800" i="1" dirty="0">
                <a:solidFill>
                  <a:srgbClr val="000000"/>
                </a:solidFill>
              </a:rPr>
              <a:t>предложения, текст, диалог с указанными словами</a:t>
            </a:r>
            <a:r>
              <a:rPr lang="ru-RU" sz="1800" dirty="0">
                <a:solidFill>
                  <a:srgbClr val="000000"/>
                </a:solidFill>
              </a:rPr>
              <a:t>, </a:t>
            </a:r>
            <a:r>
              <a:rPr lang="ru-RU" sz="1800" i="1" dirty="0">
                <a:solidFill>
                  <a:srgbClr val="000000"/>
                </a:solidFill>
              </a:rPr>
              <a:t>Разверните/Сверните предложение, Передайте содержание </a:t>
            </a:r>
            <a:r>
              <a:rPr lang="ru-RU" sz="1800" dirty="0">
                <a:solidFill>
                  <a:srgbClr val="000000"/>
                </a:solidFill>
              </a:rPr>
              <a:t>и др.</a:t>
            </a:r>
          </a:p>
          <a:p>
            <a:r>
              <a:rPr lang="ru-RU" sz="1800" dirty="0">
                <a:solidFill>
                  <a:srgbClr val="000000"/>
                </a:solidFill>
              </a:rPr>
              <a:t>в) </a:t>
            </a:r>
            <a:r>
              <a:rPr lang="ru-RU" sz="1800" i="1" dirty="0">
                <a:solidFill>
                  <a:srgbClr val="000000"/>
                </a:solidFill>
              </a:rPr>
              <a:t>Речевые лексические упражнения </a:t>
            </a:r>
            <a:r>
              <a:rPr lang="ru-RU" sz="1800" dirty="0">
                <a:solidFill>
                  <a:srgbClr val="000000"/>
                </a:solidFill>
              </a:rPr>
              <a:t>реализуются при формировании и продуктивных, и рецептивных речевых умений, т. е. этим типом можно в принципе</a:t>
            </a:r>
          </a:p>
          <a:p>
            <a:r>
              <a:rPr lang="ru-RU" sz="1800" dirty="0">
                <a:solidFill>
                  <a:srgbClr val="000000"/>
                </a:solidFill>
              </a:rPr>
              <a:t>считать любое упражнение, направленное на формирование говорения, письма, аудирования и чтения по определённой теме, к которой принадлежит определённая лексика, которую учащийся должен выучить. </a:t>
            </a:r>
          </a:p>
          <a:p>
            <a:r>
              <a:rPr lang="ru-RU" sz="1800" dirty="0">
                <a:solidFill>
                  <a:srgbClr val="000000"/>
                </a:solidFill>
              </a:rPr>
              <a:t>В таких упражнениях конкретизируется новая лексика в естественных речевых контекстах. </a:t>
            </a:r>
          </a:p>
          <a:p>
            <a:r>
              <a:rPr lang="ru-RU" sz="1800" dirty="0">
                <a:solidFill>
                  <a:srgbClr val="000000"/>
                </a:solidFill>
              </a:rPr>
              <a:t>Задания бывают следующие: </a:t>
            </a:r>
            <a:r>
              <a:rPr lang="ru-RU" sz="1800" i="1" dirty="0">
                <a:solidFill>
                  <a:srgbClr val="000000"/>
                </a:solidFill>
              </a:rPr>
              <a:t>Придумайте ситуацию, Разыграйте диалог, Расскажите (по цепочке), Обсудите </a:t>
            </a:r>
            <a:r>
              <a:rPr lang="ru-RU" sz="1800" dirty="0">
                <a:solidFill>
                  <a:srgbClr val="000000"/>
                </a:solidFill>
              </a:rPr>
              <a:t>и др.</a:t>
            </a:r>
          </a:p>
        </p:txBody>
      </p:sp>
    </p:spTree>
    <p:extLst>
      <p:ext uri="{BB962C8B-B14F-4D97-AF65-F5344CB8AC3E}">
        <p14:creationId xmlns:p14="http://schemas.microsoft.com/office/powerpoint/2010/main" val="1473973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ru-RU">
                <a:solidFill>
                  <a:srgbClr val="FFFFFF"/>
                </a:solidFill>
              </a:rPr>
              <a:t>контроль и оценка владения лексикой</a:t>
            </a:r>
          </a:p>
        </p:txBody>
      </p:sp>
      <p:sp>
        <p:nvSpPr>
          <p:cNvPr id="3" name="Content Placeholder 2"/>
          <p:cNvSpPr>
            <a:spLocks noGrp="1"/>
          </p:cNvSpPr>
          <p:nvPr>
            <p:ph idx="1"/>
          </p:nvPr>
        </p:nvSpPr>
        <p:spPr>
          <a:xfrm>
            <a:off x="5314547" y="267286"/>
            <a:ext cx="6600787" cy="6316394"/>
          </a:xfrm>
        </p:spPr>
        <p:txBody>
          <a:bodyPr anchor="ctr">
            <a:normAutofit/>
          </a:bodyPr>
          <a:lstStyle/>
          <a:p>
            <a:r>
              <a:rPr lang="ru-RU" sz="2400" dirty="0">
                <a:solidFill>
                  <a:srgbClr val="000000"/>
                </a:solidFill>
              </a:rPr>
              <a:t>В связи с обучением иностранному языку в документе «Общеевропейские компетенции владения иностранным языком» (SERRJ, 2002, с. 185) приводятся два основных типа оценки:</a:t>
            </a:r>
          </a:p>
          <a:p>
            <a:r>
              <a:rPr lang="ru-RU" sz="2400" dirty="0">
                <a:solidFill>
                  <a:srgbClr val="000000"/>
                </a:solidFill>
              </a:rPr>
              <a:t> а) оценка усвоения (оценка того, чему обучали);</a:t>
            </a:r>
          </a:p>
          <a:p>
            <a:r>
              <a:rPr lang="ru-RU" sz="2400" dirty="0">
                <a:solidFill>
                  <a:srgbClr val="000000"/>
                </a:solidFill>
              </a:rPr>
              <a:t> б) оценка владения (оценка практического использования языка);</a:t>
            </a:r>
          </a:p>
          <a:p>
            <a:r>
              <a:rPr lang="ru-RU" sz="2400" dirty="0">
                <a:solidFill>
                  <a:srgbClr val="000000"/>
                </a:solidFill>
              </a:rPr>
              <a:t>причём при обучении в школьной среде преподаватели уделяют внимание скорее первому типу, хотя обучение языку в школе ставит своей целью формирование коммуникативной компетенции, т. е. способности практического владения иностранным языком в разных реальных коммуникативных ситуациях.</a:t>
            </a:r>
          </a:p>
        </p:txBody>
      </p:sp>
    </p:spTree>
    <p:extLst>
      <p:ext uri="{BB962C8B-B14F-4D97-AF65-F5344CB8AC3E}">
        <p14:creationId xmlns:p14="http://schemas.microsoft.com/office/powerpoint/2010/main" val="1821962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контроль и оценка владения лексикой</a:t>
            </a:r>
          </a:p>
        </p:txBody>
      </p:sp>
      <p:sp>
        <p:nvSpPr>
          <p:cNvPr id="3" name="Content Placeholder 2"/>
          <p:cNvSpPr>
            <a:spLocks noGrp="1"/>
          </p:cNvSpPr>
          <p:nvPr>
            <p:ph idx="1"/>
          </p:nvPr>
        </p:nvSpPr>
        <p:spPr>
          <a:xfrm>
            <a:off x="854402" y="2753936"/>
            <a:ext cx="10482891" cy="3765030"/>
          </a:xfrm>
        </p:spPr>
        <p:txBody>
          <a:bodyPr>
            <a:normAutofit fontScale="92500" lnSpcReduction="20000"/>
          </a:bodyPr>
          <a:lstStyle/>
          <a:p>
            <a:r>
              <a:rPr lang="ru-RU" sz="2400" dirty="0">
                <a:solidFill>
                  <a:srgbClr val="000000"/>
                </a:solidFill>
              </a:rPr>
              <a:t>В лингводидактической литературе встречаемся с разными приёмами контроля, проверяющего владение лексикой. Приведём только некоторые задания:</a:t>
            </a:r>
          </a:p>
          <a:p>
            <a:r>
              <a:rPr lang="ru-RU" sz="2400" dirty="0">
                <a:solidFill>
                  <a:srgbClr val="000000"/>
                </a:solidFill>
              </a:rPr>
              <a:t>Что значит …? Как сказать по-русски…? </a:t>
            </a:r>
          </a:p>
          <a:p>
            <a:r>
              <a:rPr lang="ru-RU" sz="2400" dirty="0">
                <a:solidFill>
                  <a:srgbClr val="000000"/>
                </a:solidFill>
              </a:rPr>
              <a:t>Напишите 10 слов по теме….</a:t>
            </a:r>
          </a:p>
          <a:p>
            <a:r>
              <a:rPr lang="ru-RU" sz="2400" dirty="0">
                <a:solidFill>
                  <a:srgbClr val="000000"/>
                </a:solidFill>
              </a:rPr>
              <a:t> Образуйте пары слов по смыслу. </a:t>
            </a:r>
          </a:p>
          <a:p>
            <a:r>
              <a:rPr lang="ru-RU" sz="2400" dirty="0">
                <a:solidFill>
                  <a:srgbClr val="000000"/>
                </a:solidFill>
              </a:rPr>
              <a:t>Соедините слова из двух столбиков. </a:t>
            </a:r>
          </a:p>
          <a:p>
            <a:r>
              <a:rPr lang="ru-RU" sz="2400" dirty="0">
                <a:solidFill>
                  <a:srgbClr val="000000"/>
                </a:solidFill>
              </a:rPr>
              <a:t>Вставьте нужное слово по смыслу. </a:t>
            </a:r>
          </a:p>
          <a:p>
            <a:r>
              <a:rPr lang="ru-RU" sz="2400" dirty="0">
                <a:solidFill>
                  <a:srgbClr val="000000"/>
                </a:solidFill>
              </a:rPr>
              <a:t>Переведите слова/предложения на русский/чешский язык.</a:t>
            </a:r>
          </a:p>
          <a:p>
            <a:r>
              <a:rPr lang="ru-RU" sz="2400" dirty="0">
                <a:solidFill>
                  <a:srgbClr val="000000"/>
                </a:solidFill>
              </a:rPr>
              <a:t> С какими словами можно употреблять слово…? </a:t>
            </a:r>
          </a:p>
          <a:p>
            <a:r>
              <a:rPr lang="ru-RU" sz="2400" dirty="0">
                <a:solidFill>
                  <a:srgbClr val="000000"/>
                </a:solidFill>
              </a:rPr>
              <a:t>Пишите диктант-перевод. и др.</a:t>
            </a:r>
          </a:p>
        </p:txBody>
      </p:sp>
    </p:spTree>
    <p:extLst>
      <p:ext uri="{BB962C8B-B14F-4D97-AF65-F5344CB8AC3E}">
        <p14:creationId xmlns:p14="http://schemas.microsoft.com/office/powerpoint/2010/main" val="159115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ru-RU">
                <a:solidFill>
                  <a:srgbClr val="FFFFFF"/>
                </a:solidFill>
              </a:rPr>
              <a:t>Литература</a:t>
            </a:r>
          </a:p>
        </p:txBody>
      </p:sp>
      <p:sp>
        <p:nvSpPr>
          <p:cNvPr id="3" name="Content Placeholder 2"/>
          <p:cNvSpPr>
            <a:spLocks noGrp="1"/>
          </p:cNvSpPr>
          <p:nvPr>
            <p:ph idx="1"/>
          </p:nvPr>
        </p:nvSpPr>
        <p:spPr>
          <a:xfrm>
            <a:off x="6090574" y="801866"/>
            <a:ext cx="5306084" cy="5230634"/>
          </a:xfrm>
        </p:spPr>
        <p:txBody>
          <a:bodyPr anchor="ctr">
            <a:normAutofit/>
          </a:bodyPr>
          <a:lstStyle/>
          <a:p>
            <a:r>
              <a:rPr lang="en-US" sz="2400" dirty="0" err="1">
                <a:solidFill>
                  <a:srgbClr val="000000"/>
                </a:solidFill>
              </a:rPr>
              <a:t>Lenka</a:t>
            </a:r>
            <a:r>
              <a:rPr lang="en-US" sz="2400" dirty="0">
                <a:solidFill>
                  <a:srgbClr val="000000"/>
                </a:solidFill>
              </a:rPr>
              <a:t> </a:t>
            </a:r>
            <a:r>
              <a:rPr lang="en-US" sz="2400" dirty="0" err="1">
                <a:solidFill>
                  <a:srgbClr val="000000"/>
                </a:solidFill>
              </a:rPr>
              <a:t>Rozboudová</a:t>
            </a:r>
            <a:r>
              <a:rPr lang="en-US" sz="2400" dirty="0">
                <a:solidFill>
                  <a:srgbClr val="000000"/>
                </a:solidFill>
              </a:rPr>
              <a:t>, Jakub Konečný, 2018</a:t>
            </a:r>
            <a:r>
              <a:rPr lang="ru-RU" sz="2400" dirty="0">
                <a:solidFill>
                  <a:srgbClr val="000000"/>
                </a:solidFill>
              </a:rPr>
              <a:t> </a:t>
            </a:r>
            <a:r>
              <a:rPr lang="en-US" sz="2400" dirty="0" err="1">
                <a:solidFill>
                  <a:srgbClr val="000000"/>
                </a:solidFill>
              </a:rPr>
              <a:t>Moderní</a:t>
            </a:r>
            <a:r>
              <a:rPr lang="en-US" sz="2400" dirty="0">
                <a:solidFill>
                  <a:srgbClr val="000000"/>
                </a:solidFill>
              </a:rPr>
              <a:t> </a:t>
            </a:r>
            <a:r>
              <a:rPr lang="en-US" sz="2400" dirty="0" err="1">
                <a:solidFill>
                  <a:srgbClr val="000000"/>
                </a:solidFill>
              </a:rPr>
              <a:t>didaktika</a:t>
            </a:r>
            <a:r>
              <a:rPr lang="en-US" sz="2400" dirty="0">
                <a:solidFill>
                  <a:srgbClr val="000000"/>
                </a:solidFill>
              </a:rPr>
              <a:t> </a:t>
            </a:r>
            <a:r>
              <a:rPr lang="en-US" sz="2400" dirty="0" err="1">
                <a:solidFill>
                  <a:srgbClr val="000000"/>
                </a:solidFill>
              </a:rPr>
              <a:t>ruštiny</a:t>
            </a:r>
            <a:r>
              <a:rPr lang="en-US" sz="2400" dirty="0">
                <a:solidFill>
                  <a:srgbClr val="000000"/>
                </a:solidFill>
              </a:rPr>
              <a:t> </a:t>
            </a:r>
            <a:r>
              <a:rPr lang="en-US" sz="2400" dirty="0" err="1">
                <a:solidFill>
                  <a:srgbClr val="000000"/>
                </a:solidFill>
              </a:rPr>
              <a:t>jako</a:t>
            </a:r>
            <a:r>
              <a:rPr lang="en-US" sz="2400" dirty="0">
                <a:solidFill>
                  <a:srgbClr val="000000"/>
                </a:solidFill>
              </a:rPr>
              <a:t> </a:t>
            </a:r>
            <a:r>
              <a:rPr lang="en-US" sz="2400" dirty="0" err="1">
                <a:solidFill>
                  <a:srgbClr val="000000"/>
                </a:solidFill>
              </a:rPr>
              <a:t>dalšího</a:t>
            </a:r>
            <a:r>
              <a:rPr lang="en-US" sz="2400" dirty="0">
                <a:solidFill>
                  <a:srgbClr val="000000"/>
                </a:solidFill>
              </a:rPr>
              <a:t> </a:t>
            </a:r>
            <a:r>
              <a:rPr lang="en-US" sz="2400" dirty="0" err="1">
                <a:solidFill>
                  <a:srgbClr val="000000"/>
                </a:solidFill>
              </a:rPr>
              <a:t>cizího</a:t>
            </a:r>
            <a:r>
              <a:rPr lang="en-US" sz="2400" dirty="0">
                <a:solidFill>
                  <a:srgbClr val="000000"/>
                </a:solidFill>
              </a:rPr>
              <a:t> </a:t>
            </a:r>
            <a:r>
              <a:rPr lang="en-US" sz="2400" dirty="0" err="1">
                <a:solidFill>
                  <a:srgbClr val="000000"/>
                </a:solidFill>
              </a:rPr>
              <a:t>jazyka</a:t>
            </a:r>
            <a:r>
              <a:rPr lang="ru-RU" sz="2400" dirty="0">
                <a:solidFill>
                  <a:srgbClr val="000000"/>
                </a:solidFill>
              </a:rPr>
              <a:t>.</a:t>
            </a:r>
            <a:r>
              <a:rPr lang="en-US" sz="2400" dirty="0" err="1">
                <a:solidFill>
                  <a:srgbClr val="000000"/>
                </a:solidFill>
              </a:rPr>
              <a:t>Jazykové</a:t>
            </a:r>
            <a:r>
              <a:rPr lang="en-US" sz="2400" dirty="0">
                <a:solidFill>
                  <a:srgbClr val="000000"/>
                </a:solidFill>
              </a:rPr>
              <a:t> </a:t>
            </a:r>
            <a:r>
              <a:rPr lang="en-US" sz="2400" dirty="0" err="1">
                <a:solidFill>
                  <a:srgbClr val="000000"/>
                </a:solidFill>
              </a:rPr>
              <a:t>prostředky</a:t>
            </a:r>
            <a:endParaRPr lang="ru-RU" sz="2400" dirty="0">
              <a:solidFill>
                <a:srgbClr val="000000"/>
              </a:solidFill>
            </a:endParaRPr>
          </a:p>
        </p:txBody>
      </p:sp>
    </p:spTree>
    <p:extLst>
      <p:ext uri="{BB962C8B-B14F-4D97-AF65-F5344CB8AC3E}">
        <p14:creationId xmlns:p14="http://schemas.microsoft.com/office/powerpoint/2010/main" val="70221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Сайты для самостоятельного изучения языка</a:t>
            </a:r>
          </a:p>
        </p:txBody>
      </p:sp>
      <p:sp>
        <p:nvSpPr>
          <p:cNvPr id="3" name="Content Placeholder 2"/>
          <p:cNvSpPr>
            <a:spLocks noGrp="1"/>
          </p:cNvSpPr>
          <p:nvPr>
            <p:ph idx="1"/>
          </p:nvPr>
        </p:nvSpPr>
        <p:spPr>
          <a:xfrm>
            <a:off x="833453" y="2978923"/>
            <a:ext cx="10525094" cy="3293762"/>
          </a:xfrm>
        </p:spPr>
        <p:txBody>
          <a:bodyPr>
            <a:normAutofit/>
          </a:bodyPr>
          <a:lstStyle/>
          <a:p>
            <a:r>
              <a:rPr lang="en-US" sz="2000" dirty="0">
                <a:solidFill>
                  <a:srgbClr val="000000"/>
                </a:solidFill>
                <a:hlinkClick r:id="rId3"/>
              </a:rPr>
              <a:t>https://youlang.ru/blog/dyuzhina-saytov-dlya-samostoyatelnogo-izucheniya-russkogo-kak-inostrannogo?fbclid=IwAR0Q1t3L8wVbDMm-BGxBqJE4gmZFUTQOIIBICJCRXljvq2XuDobJtRHtBUk</a:t>
            </a:r>
            <a:endParaRPr lang="ru-RU" sz="2000" dirty="0">
              <a:solidFill>
                <a:srgbClr val="000000"/>
              </a:solidFill>
            </a:endParaRPr>
          </a:p>
          <a:p>
            <a:r>
              <a:rPr lang="en-US" sz="2000" dirty="0">
                <a:solidFill>
                  <a:srgbClr val="000000"/>
                </a:solidFill>
                <a:hlinkClick r:id="rId4"/>
              </a:rPr>
              <a:t>https://www.learnrussianineu.com/ru/luchshie-ios-prilozhenija-dlja-izuchenija-russkogo-jazika-vibor-learn-russian-eu-3</a:t>
            </a:r>
            <a:endParaRPr lang="ru-RU" sz="2000" dirty="0">
              <a:solidFill>
                <a:srgbClr val="000000"/>
              </a:solidFill>
            </a:endParaRPr>
          </a:p>
          <a:p>
            <a:r>
              <a:rPr lang="en-US" sz="2000" dirty="0">
                <a:solidFill>
                  <a:srgbClr val="000000"/>
                </a:solidFill>
                <a:hlinkClick r:id="rId5"/>
              </a:rPr>
              <a:t>https://www.eduneo.ru/mobilnye-prilozheniya-v-obuchenii-russkomu-yazyku-kak-inostrannomu-obzor/</a:t>
            </a:r>
            <a:endParaRPr lang="ru-RU" sz="2000" dirty="0">
              <a:solidFill>
                <a:srgbClr val="000000"/>
              </a:solidFill>
            </a:endParaRPr>
          </a:p>
          <a:p>
            <a:endParaRPr lang="ru-RU" sz="2000" dirty="0">
              <a:solidFill>
                <a:srgbClr val="000000"/>
              </a:solidFill>
            </a:endParaRPr>
          </a:p>
        </p:txBody>
      </p:sp>
    </p:spTree>
    <p:extLst>
      <p:ext uri="{BB962C8B-B14F-4D97-AF65-F5344CB8AC3E}">
        <p14:creationId xmlns:p14="http://schemas.microsoft.com/office/powerpoint/2010/main" val="352736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14548" y="351692"/>
            <a:ext cx="6082110" cy="5680808"/>
          </a:xfrm>
        </p:spPr>
        <p:txBody>
          <a:bodyPr anchor="ctr">
            <a:normAutofit/>
          </a:bodyPr>
          <a:lstStyle/>
          <a:p>
            <a:r>
              <a:rPr lang="ru-RU" sz="2400" dirty="0">
                <a:solidFill>
                  <a:srgbClr val="000000"/>
                </a:solidFill>
              </a:rPr>
              <a:t>Овладение лексическими средствами иностранного языка является не только частичной целью обучения иностранному языку, но оно представляет собой также базу для обучения другим языковым средствам, т. е. на определённой лексике объясняются, закрепляются и повторяются все остальные языковые средства, в этом смысле лексика служит для их конкретизации в реальных высказываниях.</a:t>
            </a:r>
          </a:p>
        </p:txBody>
      </p:sp>
    </p:spTree>
    <p:extLst>
      <p:ext uri="{BB962C8B-B14F-4D97-AF65-F5344CB8AC3E}">
        <p14:creationId xmlns:p14="http://schemas.microsoft.com/office/powerpoint/2010/main" val="140481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Лексическая компетенция</a:t>
            </a:r>
          </a:p>
        </p:txBody>
      </p:sp>
      <p:sp>
        <p:nvSpPr>
          <p:cNvPr id="3" name="Content Placeholder 2"/>
          <p:cNvSpPr>
            <a:spLocks noGrp="1"/>
          </p:cNvSpPr>
          <p:nvPr>
            <p:ph idx="1"/>
          </p:nvPr>
        </p:nvSpPr>
        <p:spPr>
          <a:xfrm>
            <a:off x="1179226" y="3092970"/>
            <a:ext cx="9833548" cy="2693976"/>
          </a:xfrm>
        </p:spPr>
        <p:txBody>
          <a:bodyPr>
            <a:normAutofit fontScale="92500"/>
          </a:bodyPr>
          <a:lstStyle/>
          <a:p>
            <a:r>
              <a:rPr lang="ru-RU" dirty="0">
                <a:solidFill>
                  <a:srgbClr val="000000"/>
                </a:solidFill>
              </a:rPr>
              <a:t>Лексическая компетенция (ОКВИЯ, 2003, c. 111) понимается как знания словарного запаса языка и способность их использования в коммуникации, причём она состоит из лексических (отдельные слова и фразеологические единицы – фразеологизмы-предложения, устойчивые сочетания, устойчивые модели) и грамматических (местоимения, вспомогательные глаголы, союзы, предлоги, частицы и др.) элементов</a:t>
            </a:r>
            <a:r>
              <a:rPr lang="ru-RU" sz="2000" dirty="0">
                <a:solidFill>
                  <a:srgbClr val="000000"/>
                </a:solidFill>
              </a:rPr>
              <a:t>. </a:t>
            </a:r>
          </a:p>
        </p:txBody>
      </p:sp>
    </p:spTree>
    <p:extLst>
      <p:ext uri="{BB962C8B-B14F-4D97-AF65-F5344CB8AC3E}">
        <p14:creationId xmlns:p14="http://schemas.microsoft.com/office/powerpoint/2010/main" val="2825167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ru-RU">
                <a:solidFill>
                  <a:srgbClr val="FFFFFF"/>
                </a:solidFill>
              </a:rPr>
              <a:t>Пассивная и активная лексика</a:t>
            </a:r>
          </a:p>
        </p:txBody>
      </p:sp>
      <p:sp>
        <p:nvSpPr>
          <p:cNvPr id="3" name="Content Placeholder 2"/>
          <p:cNvSpPr>
            <a:spLocks noGrp="1"/>
          </p:cNvSpPr>
          <p:nvPr>
            <p:ph idx="1"/>
          </p:nvPr>
        </p:nvSpPr>
        <p:spPr>
          <a:xfrm>
            <a:off x="6090574" y="801866"/>
            <a:ext cx="5306084" cy="5230634"/>
          </a:xfrm>
        </p:spPr>
        <p:txBody>
          <a:bodyPr anchor="ctr">
            <a:normAutofit fontScale="92500" lnSpcReduction="20000"/>
          </a:bodyPr>
          <a:lstStyle/>
          <a:p>
            <a:pPr algn="just"/>
            <a:r>
              <a:rPr lang="ru-RU" sz="2400" dirty="0">
                <a:solidFill>
                  <a:srgbClr val="000000"/>
                </a:solidFill>
              </a:rPr>
              <a:t>Под </a:t>
            </a:r>
            <a:r>
              <a:rPr lang="en-US" sz="2400" i="1" dirty="0">
                <a:solidFill>
                  <a:srgbClr val="000000"/>
                </a:solidFill>
              </a:rPr>
              <a:t>a</a:t>
            </a:r>
            <a:r>
              <a:rPr lang="ru-RU" sz="2400" i="1" dirty="0" err="1">
                <a:solidFill>
                  <a:srgbClr val="000000"/>
                </a:solidFill>
              </a:rPr>
              <a:t>ктивной</a:t>
            </a:r>
            <a:r>
              <a:rPr lang="en-US" sz="2400" i="1" dirty="0">
                <a:solidFill>
                  <a:srgbClr val="000000"/>
                </a:solidFill>
              </a:rPr>
              <a:t> </a:t>
            </a:r>
            <a:r>
              <a:rPr lang="ru-RU" sz="2400" i="1" dirty="0">
                <a:solidFill>
                  <a:srgbClr val="000000"/>
                </a:solidFill>
              </a:rPr>
              <a:t>лексикой </a:t>
            </a:r>
            <a:r>
              <a:rPr lang="ru-RU" sz="2400" dirty="0">
                <a:solidFill>
                  <a:srgbClr val="000000"/>
                </a:solidFill>
              </a:rPr>
              <a:t>понимается совокупность лексических средств, которыми учащийся</a:t>
            </a:r>
            <a:r>
              <a:rPr lang="en-US" sz="2400" dirty="0">
                <a:solidFill>
                  <a:srgbClr val="000000"/>
                </a:solidFill>
              </a:rPr>
              <a:t> </a:t>
            </a:r>
            <a:r>
              <a:rPr lang="ru-RU" sz="2400" dirty="0">
                <a:solidFill>
                  <a:srgbClr val="000000"/>
                </a:solidFill>
              </a:rPr>
              <a:t>пользуется при собственной продукции высказываний на иностранном языке в устной или письменной форме, т. е. при выражении собственных мыслей.</a:t>
            </a:r>
            <a:endParaRPr lang="en-US" sz="2400" dirty="0">
              <a:solidFill>
                <a:srgbClr val="000000"/>
              </a:solidFill>
            </a:endParaRPr>
          </a:p>
          <a:p>
            <a:pPr algn="just"/>
            <a:r>
              <a:rPr lang="ru-RU" sz="2400" i="1" dirty="0">
                <a:solidFill>
                  <a:srgbClr val="000000"/>
                </a:solidFill>
                <a:latin typeface="SkolarPE-Italic"/>
              </a:rPr>
              <a:t>Пассивная лексика </a:t>
            </a:r>
            <a:r>
              <a:rPr lang="ru-RU" sz="2400" dirty="0">
                <a:solidFill>
                  <a:srgbClr val="000000"/>
                </a:solidFill>
                <a:latin typeface="SkolarPE"/>
              </a:rPr>
              <a:t>– это лексические средства, служащие для восприятия информации, т. е. для понимания высказываний при чтении или аудировании.</a:t>
            </a:r>
            <a:endParaRPr lang="en-US" sz="2400" dirty="0">
              <a:solidFill>
                <a:srgbClr val="000000"/>
              </a:solidFill>
              <a:latin typeface="SkolarPE"/>
            </a:endParaRPr>
          </a:p>
          <a:p>
            <a:pPr algn="just"/>
            <a:r>
              <a:rPr lang="ru-RU" sz="2400" dirty="0">
                <a:solidFill>
                  <a:srgbClr val="000000"/>
                </a:solidFill>
                <a:latin typeface="SkolarPE"/>
              </a:rPr>
              <a:t> С ней</a:t>
            </a:r>
            <a:r>
              <a:rPr lang="en-US" sz="2400" dirty="0">
                <a:solidFill>
                  <a:srgbClr val="000000"/>
                </a:solidFill>
                <a:latin typeface="SkolarPE"/>
              </a:rPr>
              <a:t> </a:t>
            </a:r>
            <a:r>
              <a:rPr lang="ru-RU" sz="2400" dirty="0">
                <a:solidFill>
                  <a:srgbClr val="000000"/>
                </a:solidFill>
                <a:latin typeface="SkolarPE"/>
              </a:rPr>
              <a:t>связана также т. н. </a:t>
            </a:r>
            <a:r>
              <a:rPr lang="ru-RU" sz="2400" i="1" dirty="0">
                <a:solidFill>
                  <a:srgbClr val="000000"/>
                </a:solidFill>
                <a:latin typeface="SkolarPE-Italic"/>
              </a:rPr>
              <a:t>потенциальная лексика</a:t>
            </a:r>
            <a:r>
              <a:rPr lang="ru-RU" sz="2400" dirty="0">
                <a:solidFill>
                  <a:srgbClr val="000000"/>
                </a:solidFill>
                <a:latin typeface="SkolarPE"/>
              </a:rPr>
              <a:t>, представляющая собой совокупность</a:t>
            </a:r>
            <a:r>
              <a:rPr lang="en-US" sz="2400" dirty="0">
                <a:solidFill>
                  <a:srgbClr val="000000"/>
                </a:solidFill>
                <a:latin typeface="SkolarPE"/>
              </a:rPr>
              <a:t> </a:t>
            </a:r>
            <a:r>
              <a:rPr lang="ru-RU" sz="2400" dirty="0">
                <a:solidFill>
                  <a:srgbClr val="000000"/>
                </a:solidFill>
                <a:latin typeface="SkolarPE"/>
              </a:rPr>
              <a:t>лексических средств, с которыми учащийся в своём речевом опыте на иностранном языке пока не встретился, но они могут быть понятны на основе догадки</a:t>
            </a:r>
            <a:endParaRPr lang="ru-RU" sz="2400" dirty="0">
              <a:solidFill>
                <a:srgbClr val="000000"/>
              </a:solidFill>
            </a:endParaRPr>
          </a:p>
        </p:txBody>
      </p:sp>
    </p:spTree>
    <p:extLst>
      <p:ext uri="{BB962C8B-B14F-4D97-AF65-F5344CB8AC3E}">
        <p14:creationId xmlns:p14="http://schemas.microsoft.com/office/powerpoint/2010/main" val="336264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Лексический минимум</a:t>
            </a:r>
          </a:p>
        </p:txBody>
      </p:sp>
      <p:sp>
        <p:nvSpPr>
          <p:cNvPr id="3" name="Content Placeholder 2"/>
          <p:cNvSpPr>
            <a:spLocks noGrp="1"/>
          </p:cNvSpPr>
          <p:nvPr>
            <p:ph idx="1"/>
          </p:nvPr>
        </p:nvSpPr>
        <p:spPr>
          <a:xfrm>
            <a:off x="1179226" y="3092970"/>
            <a:ext cx="9833548" cy="2693976"/>
          </a:xfrm>
        </p:spPr>
        <p:txBody>
          <a:bodyPr>
            <a:normAutofit/>
          </a:bodyPr>
          <a:lstStyle/>
          <a:p>
            <a:r>
              <a:rPr lang="ru-RU" sz="2000" i="1" dirty="0">
                <a:solidFill>
                  <a:srgbClr val="000000"/>
                </a:solidFill>
              </a:rPr>
              <a:t>лексический минимум</a:t>
            </a:r>
            <a:r>
              <a:rPr lang="en-US" sz="2000" dirty="0">
                <a:solidFill>
                  <a:srgbClr val="000000"/>
                </a:solidFill>
              </a:rPr>
              <a:t> -</a:t>
            </a:r>
            <a:r>
              <a:rPr lang="ru-RU" sz="2000" dirty="0">
                <a:solidFill>
                  <a:srgbClr val="000000"/>
                </a:solidFill>
              </a:rPr>
              <a:t>это «целесообразно отобранная совокупность лексических средств, необходимых для достижения данной цели при обучении иностранному языку», причём в связи с контекстом обучения русскому языку лексические средства понимаются в более широком смысле, чем в лингвистике, и поэтому в лексический минимум входят не только изолированные слова и сложные наименования, но и узуальные сочетания и фразеологизмы, некоторые словоформы и словосочетания, узуальные </a:t>
            </a:r>
            <a:r>
              <a:rPr lang="ru-RU" sz="2000" dirty="0" err="1">
                <a:solidFill>
                  <a:srgbClr val="000000"/>
                </a:solidFill>
              </a:rPr>
              <a:t>полуготовые</a:t>
            </a:r>
            <a:r>
              <a:rPr lang="ru-RU" sz="2000" dirty="0">
                <a:solidFill>
                  <a:srgbClr val="000000"/>
                </a:solidFill>
              </a:rPr>
              <a:t> и готовые предложения. (</a:t>
            </a:r>
            <a:r>
              <a:rPr lang="ru-RU" sz="2000" dirty="0" err="1">
                <a:solidFill>
                  <a:srgbClr val="000000"/>
                </a:solidFill>
              </a:rPr>
              <a:t>Purm</a:t>
            </a:r>
            <a:r>
              <a:rPr lang="ru-RU" sz="2000" dirty="0">
                <a:solidFill>
                  <a:srgbClr val="000000"/>
                </a:solidFill>
              </a:rPr>
              <a:t> – </a:t>
            </a:r>
            <a:r>
              <a:rPr lang="ru-RU" sz="2000" dirty="0" err="1">
                <a:solidFill>
                  <a:srgbClr val="000000"/>
                </a:solidFill>
              </a:rPr>
              <a:t>Jelinek</a:t>
            </a:r>
            <a:r>
              <a:rPr lang="ru-RU" sz="2000" dirty="0">
                <a:solidFill>
                  <a:srgbClr val="000000"/>
                </a:solidFill>
              </a:rPr>
              <a:t> – </a:t>
            </a:r>
            <a:r>
              <a:rPr lang="ru-RU" sz="2000" dirty="0" err="1">
                <a:solidFill>
                  <a:srgbClr val="000000"/>
                </a:solidFill>
              </a:rPr>
              <a:t>Vesely</a:t>
            </a:r>
            <a:r>
              <a:rPr lang="ru-RU" sz="2000" dirty="0">
                <a:solidFill>
                  <a:srgbClr val="000000"/>
                </a:solidFill>
              </a:rPr>
              <a:t>,</a:t>
            </a:r>
            <a:r>
              <a:rPr lang="en-US" sz="2000" dirty="0">
                <a:solidFill>
                  <a:srgbClr val="000000"/>
                </a:solidFill>
              </a:rPr>
              <a:t>2003, c. 79).</a:t>
            </a:r>
            <a:endParaRPr lang="ru-RU" sz="2000" dirty="0">
              <a:solidFill>
                <a:srgbClr val="000000"/>
              </a:solidFill>
            </a:endParaRPr>
          </a:p>
        </p:txBody>
      </p:sp>
    </p:spTree>
    <p:extLst>
      <p:ext uri="{BB962C8B-B14F-4D97-AF65-F5344CB8AC3E}">
        <p14:creationId xmlns:p14="http://schemas.microsoft.com/office/powerpoint/2010/main" val="286175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p:cNvSpPr>
            <a:spLocks noGrp="1"/>
          </p:cNvSpPr>
          <p:nvPr>
            <p:ph type="title"/>
          </p:nvPr>
        </p:nvSpPr>
        <p:spPr>
          <a:xfrm>
            <a:off x="640080" y="1243013"/>
            <a:ext cx="3855720" cy="4371974"/>
          </a:xfrm>
        </p:spPr>
        <p:txBody>
          <a:bodyPr>
            <a:normAutofit/>
          </a:bodyPr>
          <a:lstStyle/>
          <a:p>
            <a:r>
              <a:rPr lang="ru-RU">
                <a:solidFill>
                  <a:srgbClr val="FFFFFF"/>
                </a:solidFill>
              </a:rPr>
              <a:t>Русская и чешская лексика</a:t>
            </a: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172200" y="804672"/>
            <a:ext cx="5221224" cy="5230368"/>
          </a:xfrm>
        </p:spPr>
        <p:txBody>
          <a:bodyPr anchor="ctr">
            <a:normAutofit/>
          </a:bodyPr>
          <a:lstStyle/>
          <a:p>
            <a:r>
              <a:rPr lang="ru-RU" sz="1900" dirty="0">
                <a:solidFill>
                  <a:srgbClr val="000000"/>
                </a:solidFill>
                <a:latin typeface="SkolarPE"/>
              </a:rPr>
              <a:t>а) слова, близкие по форме и одинаковые по значению (</a:t>
            </a:r>
            <a:r>
              <a:rPr lang="ru-RU" sz="1900" i="1" dirty="0">
                <a:solidFill>
                  <a:srgbClr val="000000"/>
                </a:solidFill>
                <a:latin typeface="SkolarPE-Italic"/>
              </a:rPr>
              <a:t>школа, дом</a:t>
            </a:r>
            <a:r>
              <a:rPr lang="ru-RU" sz="1900" dirty="0">
                <a:solidFill>
                  <a:srgbClr val="000000"/>
                </a:solidFill>
                <a:latin typeface="SkolarPE"/>
              </a:rPr>
              <a:t>);</a:t>
            </a:r>
          </a:p>
          <a:p>
            <a:r>
              <a:rPr lang="ru-RU" sz="1900" dirty="0">
                <a:solidFill>
                  <a:srgbClr val="000000"/>
                </a:solidFill>
                <a:latin typeface="SkolarPE"/>
              </a:rPr>
              <a:t> б) слова, близкие по форме, но разные по значению (т. </a:t>
            </a:r>
            <a:r>
              <a:rPr lang="ru-RU" sz="1900" dirty="0" err="1">
                <a:solidFill>
                  <a:srgbClr val="000000"/>
                </a:solidFill>
                <a:latin typeface="SkolarPE"/>
              </a:rPr>
              <a:t>н.русско</a:t>
            </a:r>
            <a:r>
              <a:rPr lang="ru-RU" sz="1900" dirty="0">
                <a:solidFill>
                  <a:srgbClr val="000000"/>
                </a:solidFill>
                <a:latin typeface="SkolarPE"/>
              </a:rPr>
              <a:t>-чешские омонимы) (</a:t>
            </a:r>
            <a:r>
              <a:rPr lang="ru-RU" sz="1900" i="1" dirty="0">
                <a:solidFill>
                  <a:srgbClr val="000000"/>
                </a:solidFill>
                <a:latin typeface="SkolarPE-Italic"/>
              </a:rPr>
              <a:t>красный </a:t>
            </a:r>
            <a:r>
              <a:rPr lang="ru-RU" sz="1900" dirty="0">
                <a:solidFill>
                  <a:srgbClr val="000000"/>
                </a:solidFill>
                <a:latin typeface="SkolarPE"/>
              </a:rPr>
              <a:t>X </a:t>
            </a:r>
            <a:r>
              <a:rPr lang="ru-RU" sz="1900" i="1" dirty="0" err="1">
                <a:solidFill>
                  <a:srgbClr val="000000"/>
                </a:solidFill>
                <a:latin typeface="SkolarPE-Italic"/>
              </a:rPr>
              <a:t>krasny</a:t>
            </a:r>
            <a:r>
              <a:rPr lang="ru-RU" sz="1900" i="1" dirty="0">
                <a:solidFill>
                  <a:srgbClr val="000000"/>
                </a:solidFill>
                <a:latin typeface="SkolarPE-Italic"/>
              </a:rPr>
              <a:t>, стул </a:t>
            </a:r>
            <a:r>
              <a:rPr lang="ru-RU" sz="1900" dirty="0">
                <a:solidFill>
                  <a:srgbClr val="000000"/>
                </a:solidFill>
                <a:latin typeface="SkolarPE"/>
              </a:rPr>
              <a:t>X </a:t>
            </a:r>
            <a:r>
              <a:rPr lang="ru-RU" sz="1900" i="1" dirty="0" err="1">
                <a:solidFill>
                  <a:srgbClr val="000000"/>
                </a:solidFill>
                <a:latin typeface="SkolarPE-Italic"/>
              </a:rPr>
              <a:t>stůl</a:t>
            </a:r>
            <a:r>
              <a:rPr lang="ru-RU" sz="1900" dirty="0">
                <a:solidFill>
                  <a:srgbClr val="000000"/>
                </a:solidFill>
                <a:latin typeface="SkolarPE"/>
              </a:rPr>
              <a:t>); </a:t>
            </a:r>
          </a:p>
          <a:p>
            <a:r>
              <a:rPr lang="ru-RU" sz="1900" dirty="0">
                <a:solidFill>
                  <a:srgbClr val="000000"/>
                </a:solidFill>
                <a:latin typeface="SkolarPE"/>
              </a:rPr>
              <a:t>в) слова, разные по форме, но одинаковые или близкие по значению (</a:t>
            </a:r>
            <a:r>
              <a:rPr lang="ru-RU" sz="1900" i="1" dirty="0">
                <a:solidFill>
                  <a:srgbClr val="000000"/>
                </a:solidFill>
                <a:latin typeface="SkolarPE-Italic"/>
              </a:rPr>
              <a:t>ужин, собака</a:t>
            </a:r>
            <a:r>
              <a:rPr lang="ru-RU" sz="1900" dirty="0">
                <a:solidFill>
                  <a:srgbClr val="000000"/>
                </a:solidFill>
                <a:latin typeface="SkolarPE"/>
              </a:rPr>
              <a:t>);</a:t>
            </a:r>
          </a:p>
          <a:p>
            <a:r>
              <a:rPr lang="ru-RU" sz="1900" dirty="0">
                <a:solidFill>
                  <a:srgbClr val="000000"/>
                </a:solidFill>
                <a:latin typeface="SkolarPE"/>
              </a:rPr>
              <a:t> г) слова, </a:t>
            </a:r>
            <a:r>
              <a:rPr lang="ru-RU" sz="1900" dirty="0" err="1">
                <a:solidFill>
                  <a:srgbClr val="000000"/>
                </a:solidFill>
                <a:latin typeface="SkolarPE"/>
              </a:rPr>
              <a:t>близие</a:t>
            </a:r>
            <a:r>
              <a:rPr lang="ru-RU" sz="1900" dirty="0">
                <a:solidFill>
                  <a:srgbClr val="000000"/>
                </a:solidFill>
                <a:latin typeface="SkolarPE"/>
              </a:rPr>
              <a:t> по форме, но не одинаковые в аспекте многозначности значения (</a:t>
            </a:r>
            <a:r>
              <a:rPr lang="ru-RU" sz="1900" i="1" dirty="0">
                <a:solidFill>
                  <a:srgbClr val="000000"/>
                </a:solidFill>
                <a:latin typeface="SkolarPE-Italic"/>
              </a:rPr>
              <a:t>масло, ключ</a:t>
            </a:r>
            <a:r>
              <a:rPr lang="ru-RU" sz="1900" dirty="0">
                <a:solidFill>
                  <a:srgbClr val="000000"/>
                </a:solidFill>
                <a:latin typeface="SkolarPE"/>
              </a:rPr>
              <a:t>);</a:t>
            </a:r>
          </a:p>
          <a:p>
            <a:r>
              <a:rPr lang="ru-RU" sz="1900" dirty="0">
                <a:solidFill>
                  <a:srgbClr val="000000"/>
                </a:solidFill>
                <a:latin typeface="SkolarPE"/>
              </a:rPr>
              <a:t>д) слова, близкие по форме и по значению, но разные в своей стилистической принадлежности (</a:t>
            </a:r>
            <a:r>
              <a:rPr lang="ru-RU" sz="1900" i="1" dirty="0">
                <a:solidFill>
                  <a:srgbClr val="000000"/>
                </a:solidFill>
                <a:latin typeface="SkolarPE-Italic"/>
              </a:rPr>
              <a:t>музыка, квартира</a:t>
            </a:r>
            <a:r>
              <a:rPr lang="ru-RU" sz="1900" dirty="0">
                <a:solidFill>
                  <a:srgbClr val="000000"/>
                </a:solidFill>
                <a:latin typeface="SkolarPE"/>
              </a:rPr>
              <a:t>); </a:t>
            </a:r>
          </a:p>
          <a:p>
            <a:r>
              <a:rPr lang="ru-RU" sz="1900" dirty="0">
                <a:solidFill>
                  <a:srgbClr val="000000"/>
                </a:solidFill>
                <a:latin typeface="SkolarPE"/>
              </a:rPr>
              <a:t> е) </a:t>
            </a:r>
            <a:r>
              <a:rPr lang="ru-RU" sz="1900" dirty="0" err="1">
                <a:solidFill>
                  <a:srgbClr val="000000"/>
                </a:solidFill>
                <a:latin typeface="SkolarPE"/>
              </a:rPr>
              <a:t>безэквивалентная</a:t>
            </a:r>
            <a:r>
              <a:rPr lang="ru-RU" sz="1900" dirty="0">
                <a:solidFill>
                  <a:srgbClr val="000000"/>
                </a:solidFill>
                <a:latin typeface="SkolarPE"/>
              </a:rPr>
              <a:t> лексика (</a:t>
            </a:r>
            <a:r>
              <a:rPr lang="ru-RU" sz="1900" i="1" dirty="0">
                <a:solidFill>
                  <a:srgbClr val="000000"/>
                </a:solidFill>
                <a:latin typeface="SkolarPE-Italic"/>
              </a:rPr>
              <a:t>кулич, щи</a:t>
            </a:r>
            <a:r>
              <a:rPr lang="ru-RU" sz="1900" dirty="0">
                <a:solidFill>
                  <a:srgbClr val="000000"/>
                </a:solidFill>
                <a:latin typeface="SkolarPE"/>
              </a:rPr>
              <a:t>).</a:t>
            </a:r>
            <a:endParaRPr lang="ru-RU" sz="1900" dirty="0">
              <a:solidFill>
                <a:srgbClr val="000000"/>
              </a:solidFill>
            </a:endParaRPr>
          </a:p>
        </p:txBody>
      </p:sp>
    </p:spTree>
    <p:extLst>
      <p:ext uri="{BB962C8B-B14F-4D97-AF65-F5344CB8AC3E}">
        <p14:creationId xmlns:p14="http://schemas.microsoft.com/office/powerpoint/2010/main" val="162028355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Приемы введения нового материала</a:t>
            </a:r>
          </a:p>
        </p:txBody>
      </p:sp>
      <p:sp>
        <p:nvSpPr>
          <p:cNvPr id="3" name="Content Placeholder 2"/>
          <p:cNvSpPr>
            <a:spLocks noGrp="1"/>
          </p:cNvSpPr>
          <p:nvPr>
            <p:ph idx="1"/>
          </p:nvPr>
        </p:nvSpPr>
        <p:spPr>
          <a:xfrm>
            <a:off x="1179226" y="3092970"/>
            <a:ext cx="9833548" cy="2693976"/>
          </a:xfrm>
        </p:spPr>
        <p:txBody>
          <a:bodyPr>
            <a:normAutofit/>
          </a:bodyPr>
          <a:lstStyle/>
          <a:p>
            <a:pPr algn="just"/>
            <a:r>
              <a:rPr lang="ru-RU" sz="2000" dirty="0">
                <a:solidFill>
                  <a:srgbClr val="000000"/>
                </a:solidFill>
              </a:rPr>
              <a:t>а) выявление (</a:t>
            </a:r>
            <a:r>
              <a:rPr lang="ru-RU" sz="2000" dirty="0" err="1">
                <a:solidFill>
                  <a:srgbClr val="000000"/>
                </a:solidFill>
              </a:rPr>
              <a:t>elicitation</a:t>
            </a:r>
            <a:r>
              <a:rPr lang="ru-RU" sz="2000" dirty="0">
                <a:solidFill>
                  <a:srgbClr val="000000"/>
                </a:solidFill>
              </a:rPr>
              <a:t>), при котором посредством наводящих вопросов сам учащийся раскрывает значение и способ употребления нового слова;</a:t>
            </a:r>
          </a:p>
          <a:p>
            <a:pPr algn="just"/>
            <a:r>
              <a:rPr lang="ru-RU" sz="2000" dirty="0">
                <a:solidFill>
                  <a:srgbClr val="000000"/>
                </a:solidFill>
              </a:rPr>
              <a:t> б) индивидуализация (</a:t>
            </a:r>
            <a:r>
              <a:rPr lang="ru-RU" sz="2000" dirty="0" err="1">
                <a:solidFill>
                  <a:srgbClr val="000000"/>
                </a:solidFill>
              </a:rPr>
              <a:t>personalisation</a:t>
            </a:r>
            <a:r>
              <a:rPr lang="ru-RU" sz="2000" dirty="0">
                <a:solidFill>
                  <a:srgbClr val="000000"/>
                </a:solidFill>
              </a:rPr>
              <a:t>), т. е. приближение употребления слова реальным потребностям учащегося, использование нового слова в контексте, лично близком учащемуся; </a:t>
            </a:r>
          </a:p>
          <a:p>
            <a:pPr algn="just"/>
            <a:r>
              <a:rPr lang="ru-RU" sz="2000" dirty="0">
                <a:solidFill>
                  <a:srgbClr val="000000"/>
                </a:solidFill>
              </a:rPr>
              <a:t>в) обучение сверстников (</a:t>
            </a:r>
            <a:r>
              <a:rPr lang="ru-RU" sz="2000" dirty="0" err="1">
                <a:solidFill>
                  <a:srgbClr val="000000"/>
                </a:solidFill>
              </a:rPr>
              <a:t>peer</a:t>
            </a:r>
            <a:r>
              <a:rPr lang="ru-RU" sz="2000" dirty="0">
                <a:solidFill>
                  <a:srgbClr val="000000"/>
                </a:solidFill>
              </a:rPr>
              <a:t> </a:t>
            </a:r>
            <a:r>
              <a:rPr lang="ru-RU" sz="2000" dirty="0" err="1">
                <a:solidFill>
                  <a:srgbClr val="000000"/>
                </a:solidFill>
              </a:rPr>
              <a:t>teaching</a:t>
            </a:r>
            <a:r>
              <a:rPr lang="ru-RU" sz="2000" dirty="0">
                <a:solidFill>
                  <a:srgbClr val="000000"/>
                </a:solidFill>
              </a:rPr>
              <a:t>), при котором учащиеся учат лексике друг друга, причём всегда у одного существует т. н. информационный пробел (</a:t>
            </a:r>
            <a:r>
              <a:rPr lang="ru-RU" sz="2000" dirty="0" err="1">
                <a:solidFill>
                  <a:srgbClr val="000000"/>
                </a:solidFill>
              </a:rPr>
              <a:t>information</a:t>
            </a:r>
            <a:r>
              <a:rPr lang="ru-RU" sz="2000" dirty="0">
                <a:solidFill>
                  <a:srgbClr val="000000"/>
                </a:solidFill>
              </a:rPr>
              <a:t> </a:t>
            </a:r>
            <a:r>
              <a:rPr lang="ru-RU" sz="2000" dirty="0" err="1">
                <a:solidFill>
                  <a:srgbClr val="000000"/>
                </a:solidFill>
              </a:rPr>
              <a:t>gap</a:t>
            </a:r>
            <a:r>
              <a:rPr lang="ru-RU" sz="2000" dirty="0">
                <a:solidFill>
                  <a:srgbClr val="000000"/>
                </a:solidFill>
              </a:rPr>
              <a:t>), и задачей является заполнение этого пробела.</a:t>
            </a:r>
          </a:p>
        </p:txBody>
      </p:sp>
    </p:spTree>
    <p:extLst>
      <p:ext uri="{BB962C8B-B14F-4D97-AF65-F5344CB8AC3E}">
        <p14:creationId xmlns:p14="http://schemas.microsoft.com/office/powerpoint/2010/main" val="63998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094105" y="802955"/>
            <a:ext cx="4977976" cy="1454051"/>
          </a:xfrm>
        </p:spPr>
        <p:txBody>
          <a:bodyPr>
            <a:normAutofit/>
          </a:bodyPr>
          <a:lstStyle/>
          <a:p>
            <a:r>
              <a:rPr lang="ru-RU">
                <a:solidFill>
                  <a:srgbClr val="000000"/>
                </a:solidFill>
              </a:rPr>
              <a:t>Введение новой лексики</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Smiling Face with No Fill">
            <a:extLst>
              <a:ext uri="{FF2B5EF4-FFF2-40B4-BE49-F238E27FC236}">
                <a16:creationId xmlns:a16="http://schemas.microsoft.com/office/drawing/2014/main" id="{35C18085-80D5-4930-BDF9-FFB0639DE3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p:cNvSpPr>
            <a:spLocks noGrp="1"/>
          </p:cNvSpPr>
          <p:nvPr>
            <p:ph idx="1"/>
          </p:nvPr>
        </p:nvSpPr>
        <p:spPr>
          <a:xfrm>
            <a:off x="6090574" y="2421682"/>
            <a:ext cx="4977578" cy="3639289"/>
          </a:xfrm>
        </p:spPr>
        <p:txBody>
          <a:bodyPr anchor="ctr">
            <a:normAutofit/>
          </a:bodyPr>
          <a:lstStyle/>
          <a:p>
            <a:r>
              <a:rPr lang="ru-RU" sz="2000">
                <a:solidFill>
                  <a:srgbClr val="000000"/>
                </a:solidFill>
              </a:rPr>
              <a:t>В контексте:</a:t>
            </a:r>
          </a:p>
          <a:p>
            <a:r>
              <a:rPr lang="ru-RU" sz="2000">
                <a:solidFill>
                  <a:srgbClr val="000000"/>
                </a:solidFill>
              </a:rPr>
              <a:t>а) Презентация лексики в тексте для чтения или аудирования</a:t>
            </a:r>
          </a:p>
          <a:p>
            <a:r>
              <a:rPr lang="ru-RU" sz="2000">
                <a:solidFill>
                  <a:srgbClr val="000000"/>
                </a:solidFill>
              </a:rPr>
              <a:t>б) Презентация лексики в отдельных предложениях.</a:t>
            </a:r>
          </a:p>
          <a:p>
            <a:r>
              <a:rPr lang="ru-RU" sz="2000">
                <a:solidFill>
                  <a:srgbClr val="000000"/>
                </a:solidFill>
              </a:rPr>
              <a:t>в) Презентация лексики в списке слов.</a:t>
            </a:r>
          </a:p>
          <a:p>
            <a:r>
              <a:rPr lang="ru-RU" sz="2000">
                <a:solidFill>
                  <a:srgbClr val="000000"/>
                </a:solidFill>
              </a:rPr>
              <a:t>г) Презентация лексики при подготовке к говорению или письму. </a:t>
            </a:r>
          </a:p>
          <a:p>
            <a:r>
              <a:rPr lang="en-US" sz="2000">
                <a:solidFill>
                  <a:srgbClr val="000000"/>
                </a:solidFill>
              </a:rPr>
              <a:t>Mind map, brain storming</a:t>
            </a:r>
            <a:endParaRPr lang="ru-RU" sz="2000">
              <a:solidFill>
                <a:srgbClr val="000000"/>
              </a:solidFill>
            </a:endParaRPr>
          </a:p>
        </p:txBody>
      </p:sp>
    </p:spTree>
    <p:extLst>
      <p:ext uri="{BB962C8B-B14F-4D97-AF65-F5344CB8AC3E}">
        <p14:creationId xmlns:p14="http://schemas.microsoft.com/office/powerpoint/2010/main" val="464682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ru-RU" sz="4000">
                <a:solidFill>
                  <a:srgbClr val="FFFFFF"/>
                </a:solidFill>
              </a:rPr>
              <a:t>Семантизация лексики</a:t>
            </a:r>
          </a:p>
        </p:txBody>
      </p:sp>
      <p:sp>
        <p:nvSpPr>
          <p:cNvPr id="3" name="Content Placeholder 2"/>
          <p:cNvSpPr>
            <a:spLocks noGrp="1"/>
          </p:cNvSpPr>
          <p:nvPr>
            <p:ph idx="1"/>
          </p:nvPr>
        </p:nvSpPr>
        <p:spPr>
          <a:xfrm>
            <a:off x="673653" y="2753936"/>
            <a:ext cx="10657173" cy="3765030"/>
          </a:xfrm>
        </p:spPr>
        <p:txBody>
          <a:bodyPr>
            <a:normAutofit/>
          </a:bodyPr>
          <a:lstStyle/>
          <a:p>
            <a:pPr algn="just"/>
            <a:r>
              <a:rPr lang="ru-RU" sz="2400" dirty="0">
                <a:solidFill>
                  <a:srgbClr val="000000"/>
                </a:solidFill>
              </a:rPr>
              <a:t>а) </a:t>
            </a:r>
            <a:r>
              <a:rPr lang="ru-RU" sz="2400" dirty="0" err="1">
                <a:solidFill>
                  <a:srgbClr val="000000"/>
                </a:solidFill>
              </a:rPr>
              <a:t>Беспереводная</a:t>
            </a:r>
            <a:r>
              <a:rPr lang="ru-RU" sz="2400" dirty="0">
                <a:solidFill>
                  <a:srgbClr val="000000"/>
                </a:solidFill>
              </a:rPr>
              <a:t> </a:t>
            </a:r>
            <a:r>
              <a:rPr lang="ru-RU" sz="2400" dirty="0" err="1">
                <a:solidFill>
                  <a:srgbClr val="000000"/>
                </a:solidFill>
              </a:rPr>
              <a:t>семантизация</a:t>
            </a:r>
            <a:r>
              <a:rPr lang="ru-RU" sz="2400" dirty="0">
                <a:solidFill>
                  <a:srgbClr val="000000"/>
                </a:solidFill>
              </a:rPr>
              <a:t> может осуществляться по-разному. На начальном этапе и, прежде всего, в младших классах можно работать наглядно при помощи различных рисунков, фотографий, схем, фильмов или простым показом преподавателем</a:t>
            </a:r>
          </a:p>
          <a:p>
            <a:pPr algn="just"/>
            <a:r>
              <a:rPr lang="ru-RU" sz="2400" dirty="0">
                <a:solidFill>
                  <a:srgbClr val="000000"/>
                </a:solidFill>
              </a:rPr>
              <a:t>б) Переводная </a:t>
            </a:r>
            <a:r>
              <a:rPr lang="ru-RU" sz="2400" dirty="0" err="1">
                <a:solidFill>
                  <a:srgbClr val="000000"/>
                </a:solidFill>
              </a:rPr>
              <a:t>семантизация</a:t>
            </a:r>
            <a:r>
              <a:rPr lang="ru-RU" sz="2400" dirty="0">
                <a:solidFill>
                  <a:srgbClr val="000000"/>
                </a:solidFill>
              </a:rPr>
              <a:t> является самым быстрым приёмом, но не всегда самым эффективным, так как решение даётся учащемуся уже в готовом </a:t>
            </a:r>
            <a:r>
              <a:rPr lang="ru-RU" sz="2400" dirty="0" err="1">
                <a:solidFill>
                  <a:srgbClr val="000000"/>
                </a:solidFill>
              </a:rPr>
              <a:t>виде,и</a:t>
            </a:r>
            <a:r>
              <a:rPr lang="ru-RU" sz="2400" dirty="0">
                <a:solidFill>
                  <a:srgbClr val="000000"/>
                </a:solidFill>
              </a:rPr>
              <a:t> ему не надо активизировать мыслительные операции, которые способствуют прочному запоминанию, и постепенно у учащегося может даже исчезнуть способность самостоятельно расширять свой словарный запас на основе собственного речевого опыта. </a:t>
            </a:r>
          </a:p>
        </p:txBody>
      </p:sp>
    </p:spTree>
    <p:extLst>
      <p:ext uri="{BB962C8B-B14F-4D97-AF65-F5344CB8AC3E}">
        <p14:creationId xmlns:p14="http://schemas.microsoft.com/office/powerpoint/2010/main" val="19726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1173</Words>
  <Application>Microsoft Office PowerPoint</Application>
  <PresentationFormat>Широкоэкранный</PresentationFormat>
  <Paragraphs>71</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SkolarPE</vt:lpstr>
      <vt:lpstr>SkolarPE-Italic</vt:lpstr>
      <vt:lpstr>Office Theme</vt:lpstr>
      <vt:lpstr>Обучение лексике</vt:lpstr>
      <vt:lpstr>Презентация PowerPoint</vt:lpstr>
      <vt:lpstr>Лексическая компетенция</vt:lpstr>
      <vt:lpstr>Пассивная и активная лексика</vt:lpstr>
      <vt:lpstr>Лексический минимум</vt:lpstr>
      <vt:lpstr>Русская и чешская лексика</vt:lpstr>
      <vt:lpstr>Приемы введения нового материала</vt:lpstr>
      <vt:lpstr>Введение новой лексики</vt:lpstr>
      <vt:lpstr>Семантизация лексики</vt:lpstr>
      <vt:lpstr>Упражнения для закрепления и повторения лексики</vt:lpstr>
      <vt:lpstr>Упражнения для закрепления и повторения лексики</vt:lpstr>
      <vt:lpstr>контроль и оценка владения лексикой</vt:lpstr>
      <vt:lpstr>контроль и оценка владения лексикой</vt:lpstr>
      <vt:lpstr>Литература</vt:lpstr>
      <vt:lpstr>Сайты для самостоятельного изучения языка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Обучение лексике</dc:title>
  <dc:creator>Tatiana Savchenko</dc:creator>
  <cp:lastModifiedBy>Tatiana</cp:lastModifiedBy>
  <cp:revision>3</cp:revision>
  <dcterms:created xsi:type="dcterms:W3CDTF">2020-10-30T13:54:45Z</dcterms:created>
  <dcterms:modified xsi:type="dcterms:W3CDTF">2020-11-13T12:47:25Z</dcterms:modified>
</cp:coreProperties>
</file>