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5" r:id="rId1"/>
  </p:sldMasterIdLst>
  <p:sldIdLst>
    <p:sldId id="256" r:id="rId2"/>
    <p:sldId id="257" r:id="rId3"/>
    <p:sldId id="258" r:id="rId4"/>
    <p:sldId id="275" r:id="rId5"/>
    <p:sldId id="268" r:id="rId6"/>
    <p:sldId id="274" r:id="rId7"/>
    <p:sldId id="269" r:id="rId8"/>
    <p:sldId id="270" r:id="rId9"/>
    <p:sldId id="264" r:id="rId10"/>
    <p:sldId id="261" r:id="rId11"/>
    <p:sldId id="263" r:id="rId12"/>
    <p:sldId id="265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33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49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831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765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14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390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27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60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60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10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99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4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7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7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8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64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30B7B-1CF4-43BA-AF22-B7008C0469D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5016B-8878-4F95-8D63-1545C1751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29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Aplikace techniky 2 ITIK 04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Podzimní semestr </a:t>
            </a:r>
            <a:r>
              <a:rPr lang="cs-CZ" dirty="0" smtClean="0"/>
              <a:t>2021</a:t>
            </a:r>
            <a:endParaRPr lang="cs-CZ" dirty="0" smtClean="0"/>
          </a:p>
          <a:p>
            <a:r>
              <a:rPr lang="cs-CZ" dirty="0" smtClean="0"/>
              <a:t>Petr Vybíral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0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Termín odevzdání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Didaktický test vložte do </a:t>
            </a:r>
            <a:r>
              <a:rPr lang="cs-CZ" sz="2800" dirty="0" err="1" smtClean="0"/>
              <a:t>odevzdávárny</a:t>
            </a:r>
            <a:r>
              <a:rPr lang="cs-CZ" sz="2800" dirty="0" smtClean="0"/>
              <a:t> IS v předmětu Aplikace techniky 2 s názvem Seminární práce nejpozději do 31.1. </a:t>
            </a:r>
            <a:r>
              <a:rPr lang="cs-CZ" sz="2800" dirty="0" smtClean="0"/>
              <a:t>2022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909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406399" y="1936752"/>
            <a:ext cx="114808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8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Maminka při úklidu našla dárky, které dostala od svých dětí. Rozhodni, při kterých příležitostech maminka tyto dárky dostala. </a:t>
            </a:r>
            <a:endParaRPr lang="cs-CZ" sz="2800" dirty="0" smtClean="0">
              <a:effectLst/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8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Vyber, která z technik byla použita pro zhotovení výrobku</a:t>
            </a:r>
            <a:endParaRPr lang="cs-CZ" sz="2800" dirty="0">
              <a:latin typeface="Rockwell" panose="02060603020205020403" pitchFamily="18" charset="0"/>
            </a:endParaRPr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65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Ukázka Pro inspiraci </a:t>
            </a:r>
            <a:br>
              <a:rPr lang="cs-CZ" dirty="0" smtClean="0">
                <a:latin typeface="+mn-lt"/>
              </a:rPr>
            </a:br>
            <a:r>
              <a:rPr lang="cs-CZ" dirty="0" smtClean="0">
                <a:latin typeface="+mn-lt"/>
              </a:rPr>
              <a:t>Příklad 1</a:t>
            </a:r>
            <a:endParaRPr lang="cs-CZ" dirty="0">
              <a:latin typeface="+mn-lt"/>
            </a:endParaRPr>
          </a:p>
        </p:txBody>
      </p:sp>
      <p:pic>
        <p:nvPicPr>
          <p:cNvPr id="25" name="obrázek 7" descr="ZŠ Pardubice - Studánka | ...dejte vejce malovaný.."/>
          <p:cNvPicPr/>
          <p:nvPr/>
        </p:nvPicPr>
        <p:blipFill>
          <a:blip r:embed="rId2" cstate="print"/>
          <a:srcRect l="15234" t="28697" r="50586" b="11859"/>
          <a:stretch>
            <a:fillRect/>
          </a:stretch>
        </p:blipFill>
        <p:spPr bwMode="auto">
          <a:xfrm>
            <a:off x="571284" y="3771199"/>
            <a:ext cx="2722246" cy="211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obrázek 4" descr="dýně - zápich / Zboží prodejce Bédina | Fler.cz"/>
          <p:cNvPicPr/>
          <p:nvPr/>
        </p:nvPicPr>
        <p:blipFill>
          <a:blip r:embed="rId3" cstate="print"/>
          <a:srcRect l="36765" b="41667"/>
          <a:stretch>
            <a:fillRect/>
          </a:stretch>
        </p:blipFill>
        <p:spPr bwMode="auto">
          <a:xfrm>
            <a:off x="3361266" y="3670568"/>
            <a:ext cx="2527513" cy="231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obrázek 10" descr="Bouquet of Hearts Card for Valentine's Day (With images ..."/>
          <p:cNvPicPr/>
          <p:nvPr/>
        </p:nvPicPr>
        <p:blipFill>
          <a:blip r:embed="rId4" cstate="print"/>
          <a:srcRect l="14938" t="7191" r="10193" b="18860"/>
          <a:stretch>
            <a:fillRect/>
          </a:stretch>
        </p:blipFill>
        <p:spPr bwMode="auto">
          <a:xfrm>
            <a:off x="5956515" y="3719341"/>
            <a:ext cx="2887131" cy="227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obrázek 13" descr="Jednoduché vánoční svícny – Abecedazahrady.cz"/>
          <p:cNvPicPr/>
          <p:nvPr/>
        </p:nvPicPr>
        <p:blipFill>
          <a:blip r:embed="rId5" cstate="print"/>
          <a:srcRect l="10000" r="16000"/>
          <a:stretch>
            <a:fillRect/>
          </a:stretch>
        </p:blipFill>
        <p:spPr bwMode="auto">
          <a:xfrm>
            <a:off x="8894017" y="3771199"/>
            <a:ext cx="3297983" cy="22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5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5159"/>
              </p:ext>
            </p:extLst>
          </p:nvPr>
        </p:nvGraphicFramePr>
        <p:xfrm>
          <a:off x="0" y="0"/>
          <a:ext cx="13157199" cy="8331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3978">
                  <a:extLst>
                    <a:ext uri="{9D8B030D-6E8A-4147-A177-3AD203B41FA5}">
                      <a16:colId xmlns:a16="http://schemas.microsoft.com/office/drawing/2014/main" val="1909669150"/>
                    </a:ext>
                  </a:extLst>
                </a:gridCol>
                <a:gridCol w="173661">
                  <a:extLst>
                    <a:ext uri="{9D8B030D-6E8A-4147-A177-3AD203B41FA5}">
                      <a16:colId xmlns:a16="http://schemas.microsoft.com/office/drawing/2014/main" val="3399245676"/>
                    </a:ext>
                  </a:extLst>
                </a:gridCol>
                <a:gridCol w="3405173">
                  <a:extLst>
                    <a:ext uri="{9D8B030D-6E8A-4147-A177-3AD203B41FA5}">
                      <a16:colId xmlns:a16="http://schemas.microsoft.com/office/drawing/2014/main" val="56147413"/>
                    </a:ext>
                  </a:extLst>
                </a:gridCol>
                <a:gridCol w="2893574">
                  <a:extLst>
                    <a:ext uri="{9D8B030D-6E8A-4147-A177-3AD203B41FA5}">
                      <a16:colId xmlns:a16="http://schemas.microsoft.com/office/drawing/2014/main" val="4183238157"/>
                    </a:ext>
                  </a:extLst>
                </a:gridCol>
                <a:gridCol w="173661">
                  <a:extLst>
                    <a:ext uri="{9D8B030D-6E8A-4147-A177-3AD203B41FA5}">
                      <a16:colId xmlns:a16="http://schemas.microsoft.com/office/drawing/2014/main" val="386418412"/>
                    </a:ext>
                  </a:extLst>
                </a:gridCol>
                <a:gridCol w="3547152">
                  <a:extLst>
                    <a:ext uri="{9D8B030D-6E8A-4147-A177-3AD203B41FA5}">
                      <a16:colId xmlns:a16="http://schemas.microsoft.com/office/drawing/2014/main" val="1142703852"/>
                    </a:ext>
                  </a:extLst>
                </a:gridCol>
              </a:tblGrid>
              <a:tr h="46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62488"/>
                  </a:ext>
                </a:extLst>
              </a:tr>
              <a:tr h="41636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Příležitost: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Označení; výběr jedné z možnosti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…dušičky/Halloween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 svátek sv. Mikuláše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…Vánoce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…Silvestr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…Masopust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…Velikonoce*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…svátek matek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Příležitost: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Označení; výběr jedné z možnosti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…dušičky/Halloween*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 svátek sv. Mikuláše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…Vánoce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…Silvestr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…Masopust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…Velikonoce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…svátek matek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Příležitost: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Označení; výběr jedné z možnosti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…dušičky/Halloween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 svátek sv. Mikuláše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…Vánoce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…Silvestr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…Masopust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…Velikonoce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…svátek matek*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Příležitost: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Označení; výběr jedné z možnosti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…dušičky/Halloween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 svátek sv. Mikuláše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…Vánoce*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…Silvestr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…Masopust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…Velikonoce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…svátek matek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5830548"/>
                  </a:ext>
                </a:extLst>
              </a:tr>
              <a:tr h="369799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Použitá technika: 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Označení; výběr jedné z možnosti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   …modelování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   …stříhání a lepení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   … aranžování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   …malování*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   …háčkování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   …drátkování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Použitá technika: 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Označení; výběr jedné z možnosti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…modelování*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…stříhání a lepení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 aranžování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…malování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…háčkování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…drátkování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Použitá technika: 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Označení; výběr jedné z možnosti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…modelování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…stříhání a lepení*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 aranžování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…malování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…háčkování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…drátkování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Použitá technika: 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Označení; výběr jedné z možnosti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…modelování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…stříhání a lepení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 aranžování*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…malování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…háčkování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…drátkování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402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9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882640" y="389466"/>
            <a:ext cx="4802294" cy="6079068"/>
          </a:xfrm>
          <a:prstGeom prst="rect">
            <a:avLst/>
          </a:prstGeom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917228" y="609599"/>
            <a:ext cx="3932237" cy="5858935"/>
          </a:xfrm>
        </p:spPr>
        <p:txBody>
          <a:bodyPr>
            <a:noAutofit/>
          </a:bodyPr>
          <a:lstStyle/>
          <a:p>
            <a:r>
              <a:rPr lang="cs-CZ" dirty="0" smtClean="0">
                <a:effectLst/>
              </a:rPr>
              <a:t>Příklad 2.</a:t>
            </a:r>
            <a:r>
              <a:rPr lang="cs-CZ" sz="2000" dirty="0" smtClean="0">
                <a:effectLst/>
              </a:rPr>
              <a:t> </a:t>
            </a:r>
            <a:br>
              <a:rPr lang="cs-CZ" sz="2000" dirty="0" smtClean="0">
                <a:effectLst/>
              </a:rPr>
            </a:br>
            <a:r>
              <a:rPr lang="cs-CZ" sz="2000" dirty="0" smtClean="0">
                <a:effectLst/>
              </a:rPr>
              <a:t>Na </a:t>
            </a:r>
            <a:r>
              <a:rPr lang="cs-CZ" sz="2000" dirty="0">
                <a:effectLst/>
              </a:rPr>
              <a:t>obrázku </a:t>
            </a:r>
            <a:r>
              <a:rPr lang="cs-CZ" sz="2000" dirty="0" smtClean="0">
                <a:effectLst/>
              </a:rPr>
              <a:t>je postaven větrný mlýn </a:t>
            </a:r>
            <a:r>
              <a:rPr lang="cs-CZ" sz="2000" dirty="0">
                <a:effectLst/>
              </a:rPr>
              <a:t>ze stavebnice Merkur. </a:t>
            </a:r>
            <a:r>
              <a:rPr lang="cs-CZ" sz="2000" dirty="0" smtClean="0">
                <a:effectLst/>
              </a:rPr>
              <a:t/>
            </a:r>
            <a:br>
              <a:rPr lang="cs-CZ" sz="2000" dirty="0" smtClean="0">
                <a:effectLst/>
              </a:rPr>
            </a:br>
            <a:r>
              <a:rPr lang="cs-CZ" sz="2000" dirty="0" smtClean="0">
                <a:effectLst/>
              </a:rPr>
              <a:t>Ve spodní </a:t>
            </a:r>
            <a:r>
              <a:rPr lang="cs-CZ" sz="2000" dirty="0">
                <a:effectLst/>
              </a:rPr>
              <a:t>části obrázku jsou různé dílky této stavebnice – některé z nich byly při stavbě větrného mlýna použity, jiné ne. Dílky jsou označeny písmeny A až H.</a:t>
            </a:r>
            <a:br>
              <a:rPr lang="cs-CZ" sz="2000" dirty="0">
                <a:effectLst/>
              </a:rPr>
            </a:br>
            <a:r>
              <a:rPr lang="cs-CZ" sz="2000" dirty="0">
                <a:effectLst/>
              </a:rPr>
              <a:t/>
            </a:r>
            <a:br>
              <a:rPr lang="cs-CZ" sz="2000" dirty="0">
                <a:effectLst/>
              </a:rPr>
            </a:br>
            <a:r>
              <a:rPr lang="cs-CZ" sz="2000" dirty="0">
                <a:effectLst/>
              </a:rPr>
              <a:t>U každého dílku rozhodni, zda je jistě součástí postaveného větrného mlýna (ano), nebo není (ne).</a:t>
            </a:r>
            <a:br>
              <a:rPr lang="cs-CZ" sz="2000" dirty="0">
                <a:effectLst/>
              </a:rPr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941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1" y="2590799"/>
            <a:ext cx="30099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29" y="2253192"/>
            <a:ext cx="5476875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Příklad 3. </a:t>
            </a:r>
            <a:r>
              <a:rPr lang="cs-CZ" sz="2800" dirty="0">
                <a:effectLst/>
              </a:rPr>
              <a:t>Vyber, který tvar z nabízených variant patří do prázdného místa</a:t>
            </a:r>
            <a:br>
              <a:rPr lang="cs-CZ" sz="2800" dirty="0">
                <a:effectLst/>
              </a:rPr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622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KOntakt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 případě dotazů piště na:</a:t>
            </a:r>
          </a:p>
          <a:p>
            <a:pPr marL="0" indent="0">
              <a:buNone/>
            </a:pPr>
            <a:r>
              <a:rPr lang="cs-CZ" sz="3600" dirty="0"/>
              <a:t>	</a:t>
            </a:r>
            <a:r>
              <a:rPr lang="cs-CZ" sz="3600" dirty="0" smtClean="0"/>
              <a:t>		vybiral@ped.muni.cz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691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k zápočtu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Vytvořte didaktický test v rozsahu 12 testových otázek, tematicky zaměřených na vzdělávací oblast Člověk a svět práce.</a:t>
            </a:r>
          </a:p>
        </p:txBody>
      </p:sp>
    </p:spTree>
    <p:extLst>
      <p:ext uri="{BB962C8B-B14F-4D97-AF65-F5344CB8AC3E}">
        <p14:creationId xmlns:p14="http://schemas.microsoft.com/office/powerpoint/2010/main" val="30579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Tematické zaměření testu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Soustřeďte se zejména na tematický okruh Práce s drobným materiálem (9 otázek), na který se především zaměřuje předmět Aplikace techniky 2.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6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zaměření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sz="2800" dirty="0"/>
              <a:t>Obsah učiva v tematickém okruhu Práce s drobným materiálem</a:t>
            </a:r>
          </a:p>
          <a:p>
            <a:pPr lvl="0"/>
            <a:r>
              <a:rPr lang="cs-CZ" dirty="0">
                <a:effectLst/>
              </a:rPr>
              <a:t>vlastnosti materiálu (přírodniny, modelovací hmota, papír a karton, textil, drát, fólie aj.)</a:t>
            </a:r>
          </a:p>
          <a:p>
            <a:pPr lvl="0"/>
            <a:r>
              <a:rPr lang="cs-CZ" dirty="0">
                <a:effectLst/>
              </a:rPr>
              <a:t>pracovní pomůcky a nástroje – funkce a využití</a:t>
            </a:r>
          </a:p>
          <a:p>
            <a:pPr lvl="0"/>
            <a:r>
              <a:rPr lang="cs-CZ" dirty="0">
                <a:effectLst/>
              </a:rPr>
              <a:t>jednoduché pracovní operace a postupy, organizace práce</a:t>
            </a:r>
          </a:p>
          <a:p>
            <a:pPr lvl="0"/>
            <a:r>
              <a:rPr lang="cs-CZ" dirty="0">
                <a:effectLst/>
              </a:rPr>
              <a:t>lidové zvyky, tradice, řemesla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76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zaměření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tvorbě a formulaci  testových otázek však využijte i 3 další tematické okruhy (vždy po jedné otázce) - Konstrukční činnosti, Pěstitelské práce a Příprava pokrmů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9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zaměření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/>
              <a:t>Obsah učiva tematického okruhu Konstrukční činnosti</a:t>
            </a:r>
          </a:p>
          <a:p>
            <a:pPr lvl="0"/>
            <a:r>
              <a:rPr lang="cs-CZ" dirty="0">
                <a:effectLst/>
              </a:rPr>
              <a:t>stavebnice (plošné, prostorové, konstrukční), sestavování modelů</a:t>
            </a:r>
          </a:p>
          <a:p>
            <a:pPr lvl="0"/>
            <a:r>
              <a:rPr lang="cs-CZ" dirty="0">
                <a:effectLst/>
              </a:rPr>
              <a:t>práce s návodem, předlohou, jednoduchým náčrtem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6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zaměření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/>
              <a:t>Obsah učiva tematického </a:t>
            </a:r>
            <a:r>
              <a:rPr lang="cs-CZ" sz="3200" dirty="0" smtClean="0"/>
              <a:t>okruhu pěstitelské práce</a:t>
            </a:r>
          </a:p>
          <a:p>
            <a:pPr lvl="0"/>
            <a:r>
              <a:rPr lang="cs-CZ" dirty="0">
                <a:effectLst/>
              </a:rPr>
              <a:t>základní podmínky pro pěstování rostlin, půda a její zpracování, výživa rostlin, osivo</a:t>
            </a:r>
          </a:p>
          <a:p>
            <a:pPr lvl="0"/>
            <a:r>
              <a:rPr lang="cs-CZ" dirty="0">
                <a:effectLst/>
              </a:rPr>
              <a:t>pěstování rostlin ze semen v místnosti, na zahradě (okrasné rostliny, léčivky, koření, zelenina aj.)</a:t>
            </a:r>
          </a:p>
          <a:p>
            <a:pPr lvl="0"/>
            <a:r>
              <a:rPr lang="cs-CZ" dirty="0">
                <a:effectLst/>
              </a:rPr>
              <a:t>pěstování pokojových rostlin</a:t>
            </a:r>
          </a:p>
          <a:p>
            <a:pPr lvl="0"/>
            <a:r>
              <a:rPr lang="cs-CZ" dirty="0">
                <a:effectLst/>
              </a:rPr>
              <a:t>rostliny jedovaté, rostliny jako drogy, alergie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65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zaměření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/>
              <a:t>Obsah učiva tematického </a:t>
            </a:r>
            <a:r>
              <a:rPr lang="cs-CZ" sz="3200" dirty="0" smtClean="0"/>
              <a:t>okruhu příprava pokrmů</a:t>
            </a:r>
          </a:p>
          <a:p>
            <a:pPr lvl="0"/>
            <a:r>
              <a:rPr lang="cs-CZ" dirty="0">
                <a:effectLst/>
              </a:rPr>
              <a:t>základní vybavení kuchyně</a:t>
            </a:r>
          </a:p>
          <a:p>
            <a:pPr lvl="0"/>
            <a:r>
              <a:rPr lang="cs-CZ" dirty="0">
                <a:effectLst/>
              </a:rPr>
              <a:t>výběr, nákup a skladování potravin</a:t>
            </a:r>
          </a:p>
          <a:p>
            <a:pPr lvl="0"/>
            <a:r>
              <a:rPr lang="cs-CZ" dirty="0">
                <a:effectLst/>
              </a:rPr>
              <a:t>jednoduchá úprava stolu, pravidla správného stolování</a:t>
            </a:r>
          </a:p>
          <a:p>
            <a:pPr lvl="0"/>
            <a:r>
              <a:rPr lang="cs-CZ" dirty="0">
                <a:effectLst/>
              </a:rPr>
              <a:t>technika v kuchyni – historie a význam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4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Forma testu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 testu vyznačte správné odpovědi</a:t>
            </a:r>
          </a:p>
          <a:p>
            <a:r>
              <a:rPr lang="cs-CZ" sz="2800" dirty="0" smtClean="0"/>
              <a:t>Každá testová otázka bude doplněna ilustrativními obrázky</a:t>
            </a:r>
          </a:p>
          <a:p>
            <a:r>
              <a:rPr lang="cs-CZ" sz="2800" dirty="0" smtClean="0"/>
              <a:t>Míru kreativity, interaktivity a formátu při tvorbě testu ponechám na vás ( .</a:t>
            </a:r>
            <a:r>
              <a:rPr lang="cs-CZ" sz="2800" dirty="0" err="1" smtClean="0"/>
              <a:t>ppt</a:t>
            </a:r>
            <a:r>
              <a:rPr lang="cs-CZ" sz="2800" dirty="0" smtClean="0"/>
              <a:t>, .</a:t>
            </a:r>
            <a:r>
              <a:rPr lang="cs-CZ" sz="2800" dirty="0" err="1" smtClean="0"/>
              <a:t>pdf</a:t>
            </a:r>
            <a:r>
              <a:rPr lang="cs-CZ" sz="2800" dirty="0" smtClean="0"/>
              <a:t>, .doc,.</a:t>
            </a:r>
            <a:r>
              <a:rPr lang="cs-CZ" sz="2800" dirty="0" err="1" smtClean="0"/>
              <a:t>flv</a:t>
            </a:r>
            <a:r>
              <a:rPr lang="cs-CZ" sz="2800" dirty="0" smtClean="0"/>
              <a:t>, .</a:t>
            </a:r>
            <a:r>
              <a:rPr lang="cs-CZ" sz="2800" dirty="0" err="1" smtClean="0"/>
              <a:t>avi</a:t>
            </a:r>
            <a:r>
              <a:rPr lang="cs-CZ" sz="2800" dirty="0" smtClean="0"/>
              <a:t>….)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1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292</TotalTime>
  <Words>720</Words>
  <Application>Microsoft Office PowerPoint</Application>
  <PresentationFormat>Širokoúhlá obrazovka</PresentationFormat>
  <Paragraphs>115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Rockwell</vt:lpstr>
      <vt:lpstr>Times New Roman</vt:lpstr>
      <vt:lpstr>Damask</vt:lpstr>
      <vt:lpstr>Aplikace techniky 2 ITIK 04</vt:lpstr>
      <vt:lpstr>Požadavky k zápočtu</vt:lpstr>
      <vt:lpstr>Tematické zaměření testu</vt:lpstr>
      <vt:lpstr>Tematické zaměření testu</vt:lpstr>
      <vt:lpstr>Tematické zaměření testu</vt:lpstr>
      <vt:lpstr>Tematické zaměření testu</vt:lpstr>
      <vt:lpstr>Tematické zaměření testu</vt:lpstr>
      <vt:lpstr>Tematické zaměření testu</vt:lpstr>
      <vt:lpstr>Forma testu</vt:lpstr>
      <vt:lpstr>Termín odevzdání</vt:lpstr>
      <vt:lpstr>Ukázka Pro inspiraci  Příklad 1</vt:lpstr>
      <vt:lpstr>Prezentace aplikace PowerPoint</vt:lpstr>
      <vt:lpstr>Příklad 2.  Na obrázku je postaven větrný mlýn ze stavebnice Merkur.  Ve spodní části obrázku jsou různé dílky této stavebnice – některé z nich byly při stavbě větrného mlýna použity, jiné ne. Dílky jsou označeny písmeny A až H.  U každého dílku rozhodni, zda je jistě součástí postaveného větrného mlýna (ano), nebo není (ne). </vt:lpstr>
      <vt:lpstr>Příklad 3. Vyber, který tvar z nabízených variant patří do prázdného místa </vt:lpstr>
      <vt:lpstr>KOntakt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Aplikace techniky 2 ITIk04</dc:title>
  <dc:creator>Vybiral</dc:creator>
  <cp:lastModifiedBy>Petr Vybíral</cp:lastModifiedBy>
  <cp:revision>26</cp:revision>
  <dcterms:created xsi:type="dcterms:W3CDTF">2020-10-01T10:25:48Z</dcterms:created>
  <dcterms:modified xsi:type="dcterms:W3CDTF">2021-09-17T08:24:07Z</dcterms:modified>
</cp:coreProperties>
</file>