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693400" cy="7556500"/>
  <p:notesSz cx="10693400" cy="75565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62" y="5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839" y="348995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951" y="1342143"/>
            <a:ext cx="8571496" cy="4669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74" Type="http://schemas.openxmlformats.org/officeDocument/2006/relationships/image" Target="../media/image7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61" Type="http://schemas.openxmlformats.org/officeDocument/2006/relationships/image" Target="../media/image61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zdravi.euro.cz/leky/suchy-kasel-nemoci-lecb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18023" y="1342897"/>
            <a:ext cx="3479800" cy="516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Funkce: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341630" marR="233045" indent="-341630">
              <a:lnSpc>
                <a:spcPct val="100000"/>
              </a:lnSpc>
              <a:spcBef>
                <a:spcPts val="1160"/>
              </a:spcBef>
              <a:buChar char="-"/>
              <a:tabLst>
                <a:tab pos="341630" algn="l"/>
                <a:tab pos="342265" algn="l"/>
              </a:tabLst>
            </a:pPr>
            <a:r>
              <a:rPr sz="1800" dirty="0">
                <a:latin typeface="Arial"/>
                <a:cs typeface="Arial"/>
              </a:rPr>
              <a:t>ve tkáních </a:t>
            </a:r>
            <a:r>
              <a:rPr sz="1800" spc="-5" dirty="0">
                <a:latin typeface="Arial"/>
                <a:cs typeface="Arial"/>
              </a:rPr>
              <a:t>oxidace org.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látek  pro </a:t>
            </a:r>
            <a:r>
              <a:rPr sz="1800" dirty="0">
                <a:latin typeface="Arial"/>
                <a:cs typeface="Arial"/>
              </a:rPr>
              <a:t>získávání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energie</a:t>
            </a:r>
            <a:endParaRPr sz="1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660"/>
              </a:spcBef>
              <a:buChar char="-"/>
              <a:tabLst>
                <a:tab pos="354965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získávání a </a:t>
            </a:r>
            <a:r>
              <a:rPr sz="1800" spc="-5" dirty="0">
                <a:latin typeface="Arial"/>
                <a:cs typeface="Arial"/>
              </a:rPr>
              <a:t>spotřeba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kyslíku</a:t>
            </a:r>
            <a:endParaRPr sz="18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650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vylučování oxidu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uhličitého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2000">
              <a:latin typeface="Arial"/>
              <a:cs typeface="Arial"/>
            </a:endParaRPr>
          </a:p>
          <a:p>
            <a:pPr marL="355600" marR="44450" indent="-342900">
              <a:lnSpc>
                <a:spcPct val="100000"/>
              </a:lnSpc>
              <a:spcBef>
                <a:spcPts val="1165"/>
              </a:spcBef>
              <a:buChar char="-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oxid </a:t>
            </a:r>
            <a:r>
              <a:rPr sz="1800" spc="-5" dirty="0">
                <a:latin typeface="Arial"/>
                <a:cs typeface="Arial"/>
              </a:rPr>
              <a:t>uhličitý je vydýchán, voda  vyloučena močí, kůží </a:t>
            </a:r>
            <a:r>
              <a:rPr sz="1800" dirty="0">
                <a:latin typeface="Arial"/>
                <a:cs typeface="Arial"/>
              </a:rPr>
              <a:t>nebo  </a:t>
            </a:r>
            <a:r>
              <a:rPr sz="1800" spc="-5" dirty="0">
                <a:latin typeface="Arial"/>
                <a:cs typeface="Arial"/>
              </a:rPr>
              <a:t>plícemi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170"/>
              </a:spcBef>
              <a:buChar char="-"/>
              <a:tabLst>
                <a:tab pos="354965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rozvod po </a:t>
            </a:r>
            <a:r>
              <a:rPr sz="1800" spc="-5" dirty="0">
                <a:latin typeface="Arial"/>
                <a:cs typeface="Arial"/>
              </a:rPr>
              <a:t>těle krví  prostřednictvím oběh.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systému</a:t>
            </a:r>
            <a:endParaRPr sz="1800">
              <a:latin typeface="Arial"/>
              <a:cs typeface="Arial"/>
            </a:endParaRPr>
          </a:p>
          <a:p>
            <a:pPr marL="355600" marR="132080" indent="-342900">
              <a:lnSpc>
                <a:spcPct val="100000"/>
              </a:lnSpc>
              <a:spcBef>
                <a:spcPts val="655"/>
              </a:spcBef>
              <a:buChar char="-"/>
              <a:tabLst>
                <a:tab pos="354965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Kyslík </a:t>
            </a:r>
            <a:r>
              <a:rPr sz="1800" dirty="0"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oxid uhličitý je  přenášen hemoglobinem  obsaž.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červených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krvinkách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45532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92943" y="1347216"/>
            <a:ext cx="4993005" cy="5617210"/>
            <a:chOff x="892943" y="1347216"/>
            <a:chExt cx="4993005" cy="5617210"/>
          </a:xfrm>
        </p:grpSpPr>
        <p:sp>
          <p:nvSpPr>
            <p:cNvPr id="6" name="object 6"/>
            <p:cNvSpPr/>
            <p:nvPr/>
          </p:nvSpPr>
          <p:spPr>
            <a:xfrm>
              <a:off x="5162435" y="1357122"/>
              <a:ext cx="683514" cy="118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0837" y="1471041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81235" y="161963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41611" y="1416558"/>
              <a:ext cx="2743962" cy="2971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0671" y="1708785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80295" y="1708785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9905" y="0"/>
                  </a:lnTo>
                </a:path>
                <a:path w="49529">
                  <a:moveTo>
                    <a:pt x="39624" y="0"/>
                  </a:moveTo>
                  <a:lnTo>
                    <a:pt x="49529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39731" y="170878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9449" y="170878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09073" y="1703832"/>
              <a:ext cx="128777" cy="99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17099" y="1703832"/>
              <a:ext cx="19811" cy="99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96347" y="1703832"/>
              <a:ext cx="168401" cy="9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2097" y="1347216"/>
              <a:ext cx="2278386" cy="66370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39731" y="1703832"/>
              <a:ext cx="2545842" cy="62407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9695" y="200596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C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1909" y="2010918"/>
              <a:ext cx="346716" cy="495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9747" y="205549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79283" y="205549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8813" y="205549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37779" y="2055495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9905" y="0"/>
                  </a:lnTo>
                </a:path>
                <a:path w="59690">
                  <a:moveTo>
                    <a:pt x="49530" y="0"/>
                  </a:moveTo>
                  <a:lnTo>
                    <a:pt x="5943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30687" y="2001012"/>
              <a:ext cx="2159514" cy="12877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0593" y="212483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90123" y="2124837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0" y="0"/>
                  </a:moveTo>
                  <a:lnTo>
                    <a:pt x="9905" y="0"/>
                  </a:lnTo>
                </a:path>
                <a:path w="69850">
                  <a:moveTo>
                    <a:pt x="59436" y="0"/>
                  </a:moveTo>
                  <a:lnTo>
                    <a:pt x="69341" y="0"/>
                  </a:lnTo>
                </a:path>
              </a:pathLst>
            </a:custGeom>
            <a:ln w="990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69371" y="2119884"/>
              <a:ext cx="118878" cy="990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27873" y="2119884"/>
              <a:ext cx="69341" cy="99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7121" y="2124837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36839" y="212483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76463" y="212483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06181" y="2119884"/>
              <a:ext cx="49530" cy="2971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47685" y="227342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38791" y="2303144"/>
              <a:ext cx="69850" cy="20320"/>
            </a:xfrm>
            <a:custGeom>
              <a:avLst/>
              <a:gdLst/>
              <a:ahLst/>
              <a:cxnLst/>
              <a:rect l="l" t="t" r="r" b="b"/>
              <a:pathLst>
                <a:path w="69850" h="20319">
                  <a:moveTo>
                    <a:pt x="0" y="0"/>
                  </a:moveTo>
                  <a:lnTo>
                    <a:pt x="9905" y="0"/>
                  </a:lnTo>
                </a:path>
                <a:path w="69850" h="20319">
                  <a:moveTo>
                    <a:pt x="59436" y="19811"/>
                  </a:moveTo>
                  <a:lnTo>
                    <a:pt x="69341" y="19811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27945" y="232295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1909" y="2119884"/>
              <a:ext cx="2248668" cy="4655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16159" y="232295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59543" y="2318004"/>
              <a:ext cx="2526030" cy="7924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59543" y="239229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27945" y="2387346"/>
              <a:ext cx="69341" cy="990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46817" y="2387346"/>
              <a:ext cx="19811" cy="990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86441" y="239229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75595" y="239229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9189" y="2580513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5" h="20319">
                  <a:moveTo>
                    <a:pt x="277368" y="0"/>
                  </a:moveTo>
                  <a:lnTo>
                    <a:pt x="287273" y="0"/>
                  </a:lnTo>
                </a:path>
                <a:path w="287655" h="20319">
                  <a:moveTo>
                    <a:pt x="0" y="19811"/>
                  </a:moveTo>
                  <a:lnTo>
                    <a:pt x="9905" y="19811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10013" y="2387346"/>
              <a:ext cx="2575560" cy="42595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90123" y="2575560"/>
              <a:ext cx="2030736" cy="9905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48625" y="26696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27873" y="2664713"/>
              <a:ext cx="59435" cy="990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07121" y="26696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66557" y="26696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06181" y="2664713"/>
              <a:ext cx="39623" cy="2971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99095" y="2664713"/>
              <a:ext cx="1911858" cy="17830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468509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18039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27005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54843" y="28083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37345" y="2838069"/>
              <a:ext cx="495300" cy="0"/>
            </a:xfrm>
            <a:custGeom>
              <a:avLst/>
              <a:gdLst/>
              <a:ahLst/>
              <a:cxnLst/>
              <a:rect l="l" t="t" r="r" b="b"/>
              <a:pathLst>
                <a:path w="495300">
                  <a:moveTo>
                    <a:pt x="0" y="0"/>
                  </a:moveTo>
                  <a:lnTo>
                    <a:pt x="307086" y="0"/>
                  </a:lnTo>
                </a:path>
                <a:path w="495300">
                  <a:moveTo>
                    <a:pt x="425957" y="0"/>
                  </a:moveTo>
                  <a:lnTo>
                    <a:pt x="495300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10013" y="2803398"/>
              <a:ext cx="2575560" cy="7924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99095" y="2843022"/>
              <a:ext cx="29717" cy="990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68437" y="2843022"/>
              <a:ext cx="307085" cy="2971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27439" y="2847975"/>
              <a:ext cx="485775" cy="10160"/>
            </a:xfrm>
            <a:custGeom>
              <a:avLst/>
              <a:gdLst/>
              <a:ahLst/>
              <a:cxnLst/>
              <a:rect l="l" t="t" r="r" b="b"/>
              <a:pathLst>
                <a:path w="485775" h="10160">
                  <a:moveTo>
                    <a:pt x="0" y="0"/>
                  </a:moveTo>
                  <a:lnTo>
                    <a:pt x="287274" y="0"/>
                  </a:lnTo>
                </a:path>
                <a:path w="485775" h="10160">
                  <a:moveTo>
                    <a:pt x="475488" y="0"/>
                  </a:moveTo>
                  <a:lnTo>
                    <a:pt x="485393" y="0"/>
                  </a:lnTo>
                </a:path>
                <a:path w="485775" h="10160">
                  <a:moveTo>
                    <a:pt x="0" y="9905"/>
                  </a:moveTo>
                  <a:lnTo>
                    <a:pt x="257556" y="9905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88755" y="2843022"/>
              <a:ext cx="69342" cy="4952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27439" y="2867787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7931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49637" y="2872740"/>
              <a:ext cx="79247" cy="990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438791" y="287769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46817" y="287769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716159" y="287769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15219" y="2872740"/>
              <a:ext cx="128777" cy="2971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46745" y="2956941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0" y="0"/>
                  </a:moveTo>
                  <a:lnTo>
                    <a:pt x="9905" y="0"/>
                  </a:lnTo>
                </a:path>
                <a:path w="40005">
                  <a:moveTo>
                    <a:pt x="29718" y="0"/>
                  </a:moveTo>
                  <a:lnTo>
                    <a:pt x="39623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29747" y="2833116"/>
              <a:ext cx="1971300" cy="38633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983621" y="2872740"/>
              <a:ext cx="1901951" cy="56464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89189" y="32144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57591" y="3214497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19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96275" y="32144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45805" y="32144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85935" y="332346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BFB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22661" y="3209544"/>
              <a:ext cx="2318010" cy="22783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40593" y="3427476"/>
              <a:ext cx="29717" cy="990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90123" y="3427476"/>
              <a:ext cx="69341" cy="990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309001" y="3427476"/>
              <a:ext cx="346709" cy="29717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92003" y="3427476"/>
              <a:ext cx="118871" cy="2971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706759" y="343242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56289" y="343242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815725" y="343242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033657" y="3432429"/>
              <a:ext cx="128905" cy="0"/>
            </a:xfrm>
            <a:custGeom>
              <a:avLst/>
              <a:gdLst/>
              <a:ahLst/>
              <a:cxnLst/>
              <a:rect l="l" t="t" r="r" b="b"/>
              <a:pathLst>
                <a:path w="128904">
                  <a:moveTo>
                    <a:pt x="0" y="0"/>
                  </a:moveTo>
                  <a:lnTo>
                    <a:pt x="9905" y="0"/>
                  </a:lnTo>
                </a:path>
                <a:path w="128904">
                  <a:moveTo>
                    <a:pt x="118872" y="0"/>
                  </a:moveTo>
                  <a:lnTo>
                    <a:pt x="128777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360555" y="3427476"/>
              <a:ext cx="326897" cy="6934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82097" y="353148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42473" y="3427476"/>
              <a:ext cx="2308104" cy="20802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151517" y="363054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89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66557" y="3635501"/>
              <a:ext cx="29717" cy="990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161423" y="3640455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>
                  <a:moveTo>
                    <a:pt x="0" y="0"/>
                  </a:moveTo>
                  <a:lnTo>
                    <a:pt x="39623" y="0"/>
                  </a:lnTo>
                </a:path>
              </a:pathLst>
            </a:custGeom>
            <a:ln w="990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30687" y="2872740"/>
              <a:ext cx="4140714" cy="121843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904879" y="408622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043563" y="408622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122811" y="4086225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776101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825631" y="4106036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944503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083187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192153" y="410603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61345" y="4091177"/>
              <a:ext cx="4170432" cy="8915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338719" y="4170426"/>
              <a:ext cx="59435" cy="990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17967" y="4170426"/>
              <a:ext cx="237743" cy="990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934597" y="4170426"/>
              <a:ext cx="19811" cy="990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716665" y="4170426"/>
              <a:ext cx="69341" cy="1981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90123" y="4180332"/>
              <a:ext cx="19811" cy="19811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053469" y="421500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627511" y="4170426"/>
              <a:ext cx="267461" cy="69341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100969" y="423481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25631" y="423481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576463" y="425462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042045" y="4170426"/>
              <a:ext cx="3754374" cy="19811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82097" y="4229861"/>
              <a:ext cx="723144" cy="89153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348625" y="436359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0F6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073281" y="436359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130687" y="4358639"/>
              <a:ext cx="633990" cy="8915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140593" y="444284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DF4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616087" y="444284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CF3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952891" y="4358639"/>
              <a:ext cx="3437382" cy="227837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348625" y="4482464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EFC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706759" y="4581525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CA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350649" y="4591430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5F5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509145" y="459143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48769" y="4591430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30687" y="4437888"/>
              <a:ext cx="614178" cy="277367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220859" y="4566666"/>
              <a:ext cx="2397252" cy="99059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756289" y="4660773"/>
              <a:ext cx="396240" cy="0"/>
            </a:xfrm>
            <a:custGeom>
              <a:avLst/>
              <a:gdLst/>
              <a:ahLst/>
              <a:cxnLst/>
              <a:rect l="l" t="t" r="r" b="b"/>
              <a:pathLst>
                <a:path w="396239">
                  <a:moveTo>
                    <a:pt x="0" y="0"/>
                  </a:moveTo>
                  <a:lnTo>
                    <a:pt x="9905" y="0"/>
                  </a:lnTo>
                </a:path>
                <a:path w="396239">
                  <a:moveTo>
                    <a:pt x="168401" y="0"/>
                  </a:moveTo>
                  <a:lnTo>
                    <a:pt x="178307" y="0"/>
                  </a:lnTo>
                </a:path>
                <a:path w="396239">
                  <a:moveTo>
                    <a:pt x="297179" y="0"/>
                  </a:moveTo>
                  <a:lnTo>
                    <a:pt x="307085" y="0"/>
                  </a:lnTo>
                </a:path>
                <a:path w="396239">
                  <a:moveTo>
                    <a:pt x="386333" y="0"/>
                  </a:moveTo>
                  <a:lnTo>
                    <a:pt x="396239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311025" y="4660773"/>
              <a:ext cx="227965" cy="0"/>
            </a:xfrm>
            <a:custGeom>
              <a:avLst/>
              <a:gdLst/>
              <a:ahLst/>
              <a:cxnLst/>
              <a:rect l="l" t="t" r="r" b="b"/>
              <a:pathLst>
                <a:path w="227964">
                  <a:moveTo>
                    <a:pt x="0" y="0"/>
                  </a:moveTo>
                  <a:lnTo>
                    <a:pt x="9905" y="0"/>
                  </a:lnTo>
                </a:path>
                <a:path w="227964">
                  <a:moveTo>
                    <a:pt x="118872" y="0"/>
                  </a:moveTo>
                  <a:lnTo>
                    <a:pt x="128777" y="0"/>
                  </a:lnTo>
                </a:path>
                <a:path w="227964">
                  <a:moveTo>
                    <a:pt x="217932" y="0"/>
                  </a:moveTo>
                  <a:lnTo>
                    <a:pt x="227837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588393" y="4660773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686947" y="4700397"/>
              <a:ext cx="89535" cy="0"/>
            </a:xfrm>
            <a:custGeom>
              <a:avLst/>
              <a:gdLst/>
              <a:ahLst/>
              <a:cxnLst/>
              <a:rect l="l" t="t" r="r" b="b"/>
              <a:pathLst>
                <a:path w="89535">
                  <a:moveTo>
                    <a:pt x="0" y="0"/>
                  </a:moveTo>
                  <a:lnTo>
                    <a:pt x="9905" y="0"/>
                  </a:lnTo>
                </a:path>
                <a:path w="89535">
                  <a:moveTo>
                    <a:pt x="79248" y="0"/>
                  </a:moveTo>
                  <a:lnTo>
                    <a:pt x="89153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875161" y="4700397"/>
              <a:ext cx="376555" cy="0"/>
            </a:xfrm>
            <a:custGeom>
              <a:avLst/>
              <a:gdLst/>
              <a:ahLst/>
              <a:cxnLst/>
              <a:rect l="l" t="t" r="r" b="b"/>
              <a:pathLst>
                <a:path w="376554">
                  <a:moveTo>
                    <a:pt x="0" y="0"/>
                  </a:moveTo>
                  <a:lnTo>
                    <a:pt x="9905" y="0"/>
                  </a:lnTo>
                </a:path>
                <a:path w="376554">
                  <a:moveTo>
                    <a:pt x="247650" y="0"/>
                  </a:moveTo>
                  <a:lnTo>
                    <a:pt x="257555" y="0"/>
                  </a:lnTo>
                </a:path>
                <a:path w="376554">
                  <a:moveTo>
                    <a:pt x="366522" y="0"/>
                  </a:moveTo>
                  <a:lnTo>
                    <a:pt x="376427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91213" y="470039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6F6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370461" y="4700397"/>
              <a:ext cx="445770" cy="0"/>
            </a:xfrm>
            <a:custGeom>
              <a:avLst/>
              <a:gdLst/>
              <a:ahLst/>
              <a:cxnLst/>
              <a:rect l="l" t="t" r="r" b="b"/>
              <a:pathLst>
                <a:path w="445770">
                  <a:moveTo>
                    <a:pt x="0" y="0"/>
                  </a:moveTo>
                  <a:lnTo>
                    <a:pt x="9905" y="0"/>
                  </a:lnTo>
                </a:path>
                <a:path w="445770">
                  <a:moveTo>
                    <a:pt x="257556" y="0"/>
                  </a:moveTo>
                  <a:lnTo>
                    <a:pt x="267461" y="0"/>
                  </a:lnTo>
                </a:path>
                <a:path w="445770">
                  <a:moveTo>
                    <a:pt x="307086" y="0"/>
                  </a:moveTo>
                  <a:lnTo>
                    <a:pt x="316991" y="0"/>
                  </a:lnTo>
                </a:path>
                <a:path w="445770">
                  <a:moveTo>
                    <a:pt x="435863" y="0"/>
                  </a:moveTo>
                  <a:lnTo>
                    <a:pt x="445769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83549" y="4586477"/>
              <a:ext cx="3962399" cy="22783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806325" y="4809362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9F9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825631" y="4844033"/>
              <a:ext cx="723138" cy="69341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825631" y="4903469"/>
              <a:ext cx="723138" cy="2971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92943" y="4764786"/>
              <a:ext cx="2209044" cy="366521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825631" y="4972812"/>
              <a:ext cx="564642" cy="21793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140593" y="5121401"/>
              <a:ext cx="188220" cy="2971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378343" y="5121401"/>
              <a:ext cx="277367" cy="9905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250577" y="4814316"/>
              <a:ext cx="2040635" cy="633983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033657" y="5180837"/>
              <a:ext cx="69341" cy="9905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112905" y="5180837"/>
              <a:ext cx="208025" cy="9905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150499" y="5240274"/>
              <a:ext cx="515118" cy="89153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845443" y="5438394"/>
              <a:ext cx="118871" cy="9905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994033" y="5443347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4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033657" y="544334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063375" y="5438394"/>
              <a:ext cx="178307" cy="9905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270389" y="5448300"/>
              <a:ext cx="2010918" cy="148589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875161" y="5586983"/>
              <a:ext cx="79248" cy="9905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994033" y="5586983"/>
              <a:ext cx="59435" cy="9905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93093" y="5586983"/>
              <a:ext cx="188213" cy="29717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756289" y="5596889"/>
              <a:ext cx="59435" cy="19811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130687" y="5567172"/>
              <a:ext cx="534930" cy="89153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170311" y="5646419"/>
              <a:ext cx="118871" cy="9905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309001" y="5646419"/>
              <a:ext cx="89153" cy="9905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417967" y="5646419"/>
              <a:ext cx="227837" cy="9905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736477" y="566127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990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180217" y="5121401"/>
              <a:ext cx="3982218" cy="1832609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221365" y="6958964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811" y="0"/>
                  </a:lnTo>
                </a:path>
              </a:pathLst>
            </a:custGeom>
            <a:ln w="9905">
              <a:solidFill>
                <a:srgbClr val="FA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6524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4839" y="348995"/>
            <a:ext cx="9144000" cy="6858000"/>
            <a:chOff x="774839" y="348995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774839" y="348995"/>
              <a:ext cx="7092689" cy="46817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07265" y="3930395"/>
              <a:ext cx="4211573" cy="3276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65465" y="5235194"/>
            <a:ext cx="3607435" cy="814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2000" b="1" i="1" spc="114" dirty="0">
                <a:solidFill>
                  <a:srgbClr val="CC3300"/>
                </a:solidFill>
                <a:latin typeface="Arial"/>
                <a:cs typeface="Arial"/>
              </a:rPr>
              <a:t>Dýchací</a:t>
            </a:r>
            <a:r>
              <a:rPr sz="2000" b="1" i="1" spc="27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i="1" spc="95" dirty="0">
                <a:solidFill>
                  <a:srgbClr val="CC3300"/>
                </a:solidFill>
                <a:latin typeface="Arial"/>
                <a:cs typeface="Arial"/>
              </a:rPr>
              <a:t>soustava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800" spc="-5" dirty="0">
                <a:latin typeface="Arial"/>
                <a:cs typeface="Arial"/>
              </a:rPr>
              <a:t>Proudění </a:t>
            </a:r>
            <a:r>
              <a:rPr sz="1800" dirty="0">
                <a:latin typeface="Arial"/>
                <a:cs typeface="Arial"/>
              </a:rPr>
              <a:t>vzduchu v </a:t>
            </a:r>
            <a:r>
              <a:rPr sz="1800" spc="-5" dirty="0">
                <a:latin typeface="Arial"/>
                <a:cs typeface="Arial"/>
              </a:rPr>
              <a:t>plicním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sklípku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4" name="object 4"/>
          <p:cNvSpPr/>
          <p:nvPr/>
        </p:nvSpPr>
        <p:spPr>
          <a:xfrm>
            <a:off x="5986157" y="3130296"/>
            <a:ext cx="3783329" cy="3937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5033" y="1048003"/>
            <a:ext cx="8300084" cy="4272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Plíce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(pulmones)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Povrch plic pokrývá jemná hladká vazivová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poplicnice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ta přechází na stěny dutiny hrudní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pohrudnice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mezi sebou mají úzkou </a:t>
            </a:r>
            <a:r>
              <a:rPr sz="1800" spc="-5" dirty="0">
                <a:latin typeface="Arial"/>
                <a:cs typeface="Arial"/>
              </a:rPr>
              <a:t>štěrbinu (v ní </a:t>
            </a:r>
            <a:r>
              <a:rPr sz="1800" dirty="0">
                <a:latin typeface="Arial"/>
                <a:cs typeface="Arial"/>
              </a:rPr>
              <a:t>trochu tekutiny = </a:t>
            </a:r>
            <a:r>
              <a:rPr sz="1800" spc="-5" dirty="0">
                <a:latin typeface="Arial"/>
                <a:cs typeface="Arial"/>
              </a:rPr>
              <a:t>klouzání blan při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dýchání)</a:t>
            </a:r>
            <a:endParaRPr sz="180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štěrbině je negativní nitrohrudní </a:t>
            </a:r>
            <a:r>
              <a:rPr sz="1800" dirty="0">
                <a:latin typeface="Arial"/>
                <a:cs typeface="Arial"/>
              </a:rPr>
              <a:t>tlak </a:t>
            </a:r>
            <a:r>
              <a:rPr sz="1800" spc="-5" dirty="0">
                <a:latin typeface="Arial"/>
                <a:cs typeface="Arial"/>
              </a:rPr>
              <a:t>(nižší než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atmosférický)</a:t>
            </a:r>
            <a:endParaRPr sz="180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buChar char="-"/>
              <a:tabLst>
                <a:tab pos="495300" algn="l"/>
              </a:tabLst>
            </a:pPr>
            <a:r>
              <a:rPr sz="1800" spc="-5" dirty="0">
                <a:latin typeface="Arial"/>
                <a:cs typeface="Arial"/>
              </a:rPr>
              <a:t>tento podtlak ve </a:t>
            </a:r>
            <a:r>
              <a:rPr sz="1800" dirty="0">
                <a:latin typeface="Arial"/>
                <a:cs typeface="Arial"/>
              </a:rPr>
              <a:t>štěrbině </a:t>
            </a:r>
            <a:r>
              <a:rPr sz="1800" spc="-5" dirty="0">
                <a:latin typeface="Arial"/>
                <a:cs typeface="Arial"/>
              </a:rPr>
              <a:t>umožňuje pasivní roztahování plic </a:t>
            </a:r>
            <a:r>
              <a:rPr sz="1800" spc="5" dirty="0">
                <a:latin typeface="Arial"/>
                <a:cs typeface="Arial"/>
              </a:rPr>
              <a:t>při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nádechu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Arial"/>
              <a:cs typeface="Arial"/>
            </a:endParaRPr>
          </a:p>
          <a:p>
            <a:pPr marL="13970" marR="357822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dostane-li se mezi plíce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hrudní </a:t>
            </a:r>
            <a:r>
              <a:rPr sz="1800" dirty="0">
                <a:latin typeface="Arial"/>
                <a:cs typeface="Arial"/>
              </a:rPr>
              <a:t>stěnu vzduch  </a:t>
            </a:r>
            <a:r>
              <a:rPr sz="1800" spc="-5" dirty="0">
                <a:latin typeface="Arial"/>
                <a:cs typeface="Arial"/>
              </a:rPr>
              <a:t>(průstřel)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=&gt; </a:t>
            </a:r>
            <a:r>
              <a:rPr sz="1800" spc="-5" dirty="0">
                <a:latin typeface="Arial"/>
                <a:cs typeface="Arial"/>
              </a:rPr>
              <a:t>povrchové </a:t>
            </a:r>
            <a:r>
              <a:rPr sz="1800" dirty="0">
                <a:latin typeface="Arial"/>
                <a:cs typeface="Arial"/>
              </a:rPr>
              <a:t>napětí </a:t>
            </a:r>
            <a:r>
              <a:rPr sz="1800" spc="-5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poruší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=&gt; plíce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zkolabují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=&gt; </a:t>
            </a:r>
            <a:r>
              <a:rPr sz="1800" i="1" spc="-5" dirty="0">
                <a:solidFill>
                  <a:srgbClr val="CC3300"/>
                </a:solidFill>
                <a:latin typeface="Arial"/>
                <a:cs typeface="Arial"/>
              </a:rPr>
              <a:t>pneumotorax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smrštění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plic,</a:t>
            </a:r>
            <a:endParaRPr sz="1800">
              <a:latin typeface="Arial"/>
              <a:cs typeface="Arial"/>
            </a:endParaRPr>
          </a:p>
          <a:p>
            <a:pPr marL="13970" marR="3857625" indent="-63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protože proniknutím vzduchu do </a:t>
            </a:r>
            <a:r>
              <a:rPr sz="1800" dirty="0">
                <a:latin typeface="Arial"/>
                <a:cs typeface="Arial"/>
              </a:rPr>
              <a:t>štěrbiny se  vyrovnal </a:t>
            </a:r>
            <a:r>
              <a:rPr sz="1800" spc="-5" dirty="0">
                <a:latin typeface="Arial"/>
                <a:cs typeface="Arial"/>
              </a:rPr>
              <a:t>atmosférický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tlak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170311" y="1114044"/>
            <a:ext cx="8426450" cy="5713730"/>
            <a:chOff x="1170311" y="1114044"/>
            <a:chExt cx="8426450" cy="5713730"/>
          </a:xfrm>
        </p:grpSpPr>
        <p:sp>
          <p:nvSpPr>
            <p:cNvPr id="5" name="object 5"/>
            <p:cNvSpPr/>
            <p:nvPr/>
          </p:nvSpPr>
          <p:spPr>
            <a:xfrm>
              <a:off x="1170311" y="1114044"/>
              <a:ext cx="8424671" cy="28910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83493" y="4130040"/>
              <a:ext cx="5113020" cy="2697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05033" y="4309364"/>
            <a:ext cx="3225165" cy="227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Dýchání </a:t>
            </a:r>
            <a:r>
              <a:rPr sz="1800" b="1" dirty="0">
                <a:latin typeface="Arial"/>
                <a:cs typeface="Arial"/>
              </a:rPr>
              <a:t>x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polykání: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333399"/>
                </a:solidFill>
                <a:latin typeface="Arial"/>
                <a:cs typeface="Arial"/>
              </a:rPr>
              <a:t>příklopka hrtanová</a:t>
            </a:r>
            <a:r>
              <a:rPr sz="1800" b="1" i="1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800" b="1" i="1" spc="-5" dirty="0">
                <a:solidFill>
                  <a:srgbClr val="333399"/>
                </a:solidFill>
                <a:latin typeface="Arial"/>
                <a:cs typeface="Arial"/>
              </a:rPr>
              <a:t>epiglotis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chrupavka listového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tvaru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při </a:t>
            </a:r>
            <a:r>
              <a:rPr sz="1800" spc="-5" dirty="0">
                <a:latin typeface="Arial"/>
                <a:cs typeface="Arial"/>
              </a:rPr>
              <a:t>polykání </a:t>
            </a:r>
            <a:r>
              <a:rPr sz="1800" dirty="0">
                <a:latin typeface="Arial"/>
                <a:cs typeface="Arial"/>
              </a:rPr>
              <a:t>zavírá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hrtan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(nepodmíněný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reflex)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odděluje hrtan </a:t>
            </a:r>
            <a:r>
              <a:rPr sz="1800" dirty="0">
                <a:latin typeface="Arial"/>
                <a:cs typeface="Arial"/>
              </a:rPr>
              <a:t>od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hltanu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5010" y="1085349"/>
            <a:ext cx="7550784" cy="59690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Dechový objem </a:t>
            </a:r>
            <a:r>
              <a:rPr sz="1800" dirty="0">
                <a:latin typeface="Arial"/>
                <a:cs typeface="Arial"/>
              </a:rPr>
              <a:t>- 0,5 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vzduchu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Dechová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frekvence:</a:t>
            </a:r>
            <a:endParaRPr sz="1800">
              <a:latin typeface="Arial"/>
              <a:cs typeface="Arial"/>
            </a:endParaRPr>
          </a:p>
          <a:p>
            <a:pPr marL="355600" marR="5080">
              <a:lnSpc>
                <a:spcPct val="1203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dospělý člověk </a:t>
            </a:r>
            <a:r>
              <a:rPr sz="1800" dirty="0">
                <a:latin typeface="Arial"/>
                <a:cs typeface="Arial"/>
              </a:rPr>
              <a:t>16 vdechů/min v klidu, (1/2 l vzduchu = </a:t>
            </a:r>
            <a:r>
              <a:rPr sz="1800" spc="-5" dirty="0">
                <a:latin typeface="Arial"/>
                <a:cs typeface="Arial"/>
              </a:rPr>
              <a:t>dechový objem)  </a:t>
            </a:r>
            <a:r>
              <a:rPr sz="1800" dirty="0">
                <a:latin typeface="Arial"/>
                <a:cs typeface="Arial"/>
              </a:rPr>
              <a:t>sportovci - </a:t>
            </a:r>
            <a:r>
              <a:rPr sz="1800" spc="-5" dirty="0">
                <a:latin typeface="Arial"/>
                <a:cs typeface="Arial"/>
              </a:rPr>
              <a:t>14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vdechů/min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latin typeface="Arial"/>
                <a:cs typeface="Arial"/>
              </a:rPr>
              <a:t>dítě 20-26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vdechů/min</a:t>
            </a:r>
            <a:endParaRPr sz="1800">
              <a:latin typeface="Arial"/>
              <a:cs typeface="Arial"/>
            </a:endParaRPr>
          </a:p>
          <a:p>
            <a:pPr marL="405765" indent="-140970">
              <a:lnSpc>
                <a:spcPct val="100000"/>
              </a:lnSpc>
              <a:spcBef>
                <a:spcPts val="440"/>
              </a:spcBef>
              <a:buChar char="-"/>
              <a:tabLst>
                <a:tab pos="406400" algn="l"/>
              </a:tabLst>
            </a:pPr>
            <a:r>
              <a:rPr sz="1800" dirty="0">
                <a:latin typeface="Arial"/>
                <a:cs typeface="Arial"/>
              </a:rPr>
              <a:t>při </a:t>
            </a:r>
            <a:r>
              <a:rPr sz="1800" spc="-5" dirty="0">
                <a:latin typeface="Arial"/>
                <a:cs typeface="Arial"/>
              </a:rPr>
              <a:t>tělesné námaze, emocích,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horku </a:t>
            </a:r>
            <a:r>
              <a:rPr sz="1800" dirty="0">
                <a:latin typeface="Arial"/>
                <a:cs typeface="Arial"/>
              </a:rPr>
              <a:t>- vyšší </a:t>
            </a:r>
            <a:r>
              <a:rPr sz="1800" spc="-5" dirty="0">
                <a:latin typeface="Arial"/>
                <a:cs typeface="Arial"/>
              </a:rPr>
              <a:t>dechová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frekvence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Minutová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frekvence </a:t>
            </a:r>
            <a:r>
              <a:rPr sz="1800" dirty="0">
                <a:latin typeface="Arial"/>
                <a:cs typeface="Arial"/>
              </a:rPr>
              <a:t>- vzduch, který projde </a:t>
            </a:r>
            <a:r>
              <a:rPr sz="1800" spc="-5" dirty="0">
                <a:latin typeface="Arial"/>
                <a:cs typeface="Arial"/>
              </a:rPr>
              <a:t>plícemi </a:t>
            </a:r>
            <a:r>
              <a:rPr sz="1800" dirty="0">
                <a:latin typeface="Arial"/>
                <a:cs typeface="Arial"/>
              </a:rPr>
              <a:t>za 1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minutu</a:t>
            </a:r>
            <a:endParaRPr sz="180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spcBef>
                <a:spcPts val="439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v klidu asi 8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494665" lvl="1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při námaze </a:t>
            </a:r>
            <a:r>
              <a:rPr sz="1800" spc="-5" dirty="0">
                <a:latin typeface="Arial"/>
                <a:cs typeface="Arial"/>
              </a:rPr>
              <a:t>až 80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l/min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latin typeface="Arial"/>
                <a:cs typeface="Arial"/>
              </a:rPr>
              <a:t>v klidu se využívá malá část kapacity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Spotřeba</a:t>
            </a:r>
            <a:r>
              <a:rPr sz="1800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kyslíku:</a:t>
            </a:r>
            <a:endParaRPr sz="180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na 1 vdech v klidu - </a:t>
            </a:r>
            <a:r>
              <a:rPr sz="1800" spc="-5" dirty="0">
                <a:latin typeface="Arial"/>
                <a:cs typeface="Arial"/>
              </a:rPr>
              <a:t>15-20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ml,</a:t>
            </a:r>
            <a:endParaRPr sz="180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439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za 1 </a:t>
            </a:r>
            <a:r>
              <a:rPr sz="1800" spc="-5" dirty="0">
                <a:latin typeface="Arial"/>
                <a:cs typeface="Arial"/>
              </a:rPr>
              <a:t>minutu 250-350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ml,</a:t>
            </a:r>
            <a:endParaRPr sz="180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495300" algn="l"/>
              </a:tabLst>
            </a:pPr>
            <a:r>
              <a:rPr sz="1800" dirty="0">
                <a:latin typeface="Arial"/>
                <a:cs typeface="Arial"/>
              </a:rPr>
              <a:t>za 1 den 350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Vdechovaný vzduch: </a:t>
            </a:r>
            <a:r>
              <a:rPr sz="1800" spc="-5" dirty="0">
                <a:latin typeface="Arial"/>
                <a:cs typeface="Arial"/>
              </a:rPr>
              <a:t>21 </a:t>
            </a:r>
            <a:r>
              <a:rPr sz="1800" dirty="0">
                <a:latin typeface="Arial"/>
                <a:cs typeface="Arial"/>
              </a:rPr>
              <a:t>% kyslíku, </a:t>
            </a:r>
            <a:r>
              <a:rPr sz="1800" spc="-5" dirty="0">
                <a:latin typeface="Arial"/>
                <a:cs typeface="Arial"/>
              </a:rPr>
              <a:t>79 </a:t>
            </a:r>
            <a:r>
              <a:rPr sz="1800" dirty="0">
                <a:latin typeface="Arial"/>
                <a:cs typeface="Arial"/>
              </a:rPr>
              <a:t>% </a:t>
            </a:r>
            <a:r>
              <a:rPr sz="1800" spc="-5" dirty="0">
                <a:latin typeface="Arial"/>
                <a:cs typeface="Arial"/>
              </a:rPr>
              <a:t>dusíku, 0,04 </a:t>
            </a:r>
            <a:r>
              <a:rPr sz="1800" dirty="0">
                <a:latin typeface="Arial"/>
                <a:cs typeface="Arial"/>
              </a:rPr>
              <a:t>% </a:t>
            </a:r>
            <a:r>
              <a:rPr sz="1800" spc="-5" dirty="0">
                <a:latin typeface="Arial"/>
                <a:cs typeface="Arial"/>
              </a:rPr>
              <a:t>oxidu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uhličitého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Vydechovaný vzduch: </a:t>
            </a:r>
            <a:r>
              <a:rPr sz="1800" spc="-5" dirty="0">
                <a:latin typeface="Arial"/>
                <a:cs typeface="Arial"/>
              </a:rPr>
              <a:t>16 </a:t>
            </a:r>
            <a:r>
              <a:rPr sz="1800" dirty="0">
                <a:latin typeface="Arial"/>
                <a:cs typeface="Arial"/>
              </a:rPr>
              <a:t>% kyslíku, </a:t>
            </a:r>
            <a:r>
              <a:rPr sz="1800" spc="-5" dirty="0">
                <a:latin typeface="Arial"/>
                <a:cs typeface="Arial"/>
              </a:rPr>
              <a:t>79 </a:t>
            </a:r>
            <a:r>
              <a:rPr sz="1800" dirty="0">
                <a:latin typeface="Arial"/>
                <a:cs typeface="Arial"/>
              </a:rPr>
              <a:t>% </a:t>
            </a:r>
            <a:r>
              <a:rPr sz="1800" spc="-5" dirty="0">
                <a:latin typeface="Arial"/>
                <a:cs typeface="Arial"/>
              </a:rPr>
              <a:t>dusíku, </a:t>
            </a:r>
            <a:r>
              <a:rPr sz="1800" dirty="0">
                <a:latin typeface="Arial"/>
                <a:cs typeface="Arial"/>
              </a:rPr>
              <a:t>5 % oxidu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uhličitého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60951" y="1342143"/>
            <a:ext cx="8571496" cy="545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85314" marR="69215" indent="-1829435">
              <a:lnSpc>
                <a:spcPct val="130300"/>
              </a:lnSpc>
              <a:spcBef>
                <a:spcPts val="100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inspirační rezervní </a:t>
            </a:r>
            <a:r>
              <a:rPr b="1" i="1" dirty="0">
                <a:solidFill>
                  <a:srgbClr val="333399"/>
                </a:solidFill>
                <a:latin typeface="Arial"/>
                <a:cs typeface="Arial"/>
              </a:rPr>
              <a:t>objem </a:t>
            </a:r>
            <a:r>
              <a:rPr dirty="0"/>
              <a:t>= </a:t>
            </a:r>
            <a:r>
              <a:rPr spc="-5" dirty="0"/>
              <a:t>vzduch, který můž. nadechnout po normálním vdechu  (2-2,5</a:t>
            </a:r>
            <a:r>
              <a:rPr spc="-10" dirty="0"/>
              <a:t> </a:t>
            </a:r>
            <a:r>
              <a:rPr spc="-5" dirty="0"/>
              <a:t>l)</a:t>
            </a:r>
          </a:p>
          <a:p>
            <a:pPr marL="1885314" marR="5080" indent="-1829435">
              <a:lnSpc>
                <a:spcPts val="2810"/>
              </a:lnSpc>
              <a:spcBef>
                <a:spcPts val="200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expirační rezervní objem </a:t>
            </a:r>
            <a:r>
              <a:rPr dirty="0"/>
              <a:t>= </a:t>
            </a:r>
            <a:r>
              <a:rPr spc="-5" dirty="0"/>
              <a:t>vzduch, který </a:t>
            </a:r>
            <a:r>
              <a:rPr dirty="0"/>
              <a:t>můž. </a:t>
            </a:r>
            <a:r>
              <a:rPr spc="-5" dirty="0"/>
              <a:t>ještě vydechnout po norm. výdechu  (1-1,5</a:t>
            </a:r>
            <a:r>
              <a:rPr spc="-10" dirty="0"/>
              <a:t> </a:t>
            </a:r>
            <a:r>
              <a:rPr spc="-5" dirty="0"/>
              <a:t>l)</a:t>
            </a:r>
          </a:p>
          <a:p>
            <a:pPr marL="56515">
              <a:lnSpc>
                <a:spcPct val="100000"/>
              </a:lnSpc>
              <a:spcBef>
                <a:spcPts val="455"/>
              </a:spcBef>
            </a:pPr>
            <a:r>
              <a:rPr b="1" i="1" dirty="0">
                <a:solidFill>
                  <a:srgbClr val="333399"/>
                </a:solidFill>
                <a:latin typeface="Arial"/>
                <a:cs typeface="Arial"/>
              </a:rPr>
              <a:t>zbytkový (reziduální) </a:t>
            </a: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vzduch </a:t>
            </a:r>
            <a:r>
              <a:rPr dirty="0"/>
              <a:t>- </a:t>
            </a:r>
            <a:r>
              <a:rPr spc="-5" dirty="0"/>
              <a:t>zůstává </a:t>
            </a:r>
            <a:r>
              <a:rPr dirty="0"/>
              <a:t>v </a:t>
            </a:r>
            <a:r>
              <a:rPr spc="-5" dirty="0"/>
              <a:t>plicích </a:t>
            </a:r>
            <a:r>
              <a:rPr dirty="0"/>
              <a:t>i </a:t>
            </a:r>
            <a:r>
              <a:rPr spc="-5" dirty="0"/>
              <a:t>po usilovném výdechu (1,5</a:t>
            </a:r>
            <a:r>
              <a:rPr spc="-65" dirty="0"/>
              <a:t> </a:t>
            </a:r>
            <a:r>
              <a:rPr spc="-5" dirty="0"/>
              <a:t>l)</a:t>
            </a:r>
          </a:p>
          <a:p>
            <a:pPr marL="1885314" marR="1357630" indent="-1828800">
              <a:lnSpc>
                <a:spcPct val="130000"/>
              </a:lnSpc>
              <a:spcBef>
                <a:spcPts val="5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vitální kapacita plic </a:t>
            </a:r>
            <a:r>
              <a:rPr dirty="0"/>
              <a:t>- </a:t>
            </a:r>
            <a:r>
              <a:rPr spc="-5" dirty="0"/>
              <a:t>maximální objem vzduchu, který </a:t>
            </a:r>
            <a:r>
              <a:rPr dirty="0"/>
              <a:t>lze </a:t>
            </a:r>
            <a:r>
              <a:rPr spc="-5" dirty="0"/>
              <a:t>vydechnout  </a:t>
            </a:r>
            <a:r>
              <a:rPr dirty="0"/>
              <a:t>po </a:t>
            </a:r>
            <a:r>
              <a:rPr spc="-5" dirty="0"/>
              <a:t>největším </a:t>
            </a:r>
            <a:r>
              <a:rPr spc="-5" dirty="0" err="1"/>
              <a:t>možném</a:t>
            </a:r>
            <a:r>
              <a:rPr spc="-15" dirty="0"/>
              <a:t> </a:t>
            </a:r>
            <a:r>
              <a:rPr lang="cs-CZ" spc="-5" dirty="0"/>
              <a:t>v</a:t>
            </a:r>
            <a:r>
              <a:rPr spc="-5" dirty="0" err="1"/>
              <a:t>dechu</a:t>
            </a:r>
            <a:r>
              <a:rPr lang="cs-CZ" spc="-5" dirty="0"/>
              <a:t> (nádechu)</a:t>
            </a:r>
          </a:p>
          <a:p>
            <a:pPr marL="1885314" marR="1357630" indent="-1828800">
              <a:lnSpc>
                <a:spcPct val="130000"/>
              </a:lnSpc>
              <a:spcBef>
                <a:spcPts val="5"/>
              </a:spcBef>
            </a:pPr>
            <a:r>
              <a:rPr lang="cs-CZ" spc="-5" dirty="0"/>
              <a:t>Měří se spirometrem-součást komplexní kontroly zdravotního stavu u dětí s těžšími chorobami dýchacího systému</a:t>
            </a:r>
            <a:endParaRPr spc="-5" dirty="0"/>
          </a:p>
          <a:p>
            <a:pPr marL="538480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539115" algn="l"/>
              </a:tabLst>
            </a:pPr>
            <a:r>
              <a:rPr spc="-5" dirty="0"/>
              <a:t>závisí </a:t>
            </a:r>
            <a:r>
              <a:rPr dirty="0"/>
              <a:t>na </a:t>
            </a:r>
            <a:r>
              <a:rPr spc="-5" dirty="0"/>
              <a:t>pohlaví, věku, </a:t>
            </a:r>
            <a:r>
              <a:rPr dirty="0"/>
              <a:t>trénovanosti, </a:t>
            </a:r>
            <a:r>
              <a:rPr spc="-5" dirty="0"/>
              <a:t>zdravotním</a:t>
            </a:r>
            <a:r>
              <a:rPr spc="-25" dirty="0"/>
              <a:t> </a:t>
            </a:r>
            <a:r>
              <a:rPr spc="-5" dirty="0"/>
              <a:t>stavu,…</a:t>
            </a:r>
          </a:p>
          <a:p>
            <a:pPr marL="538480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539115" algn="l"/>
              </a:tabLst>
            </a:pPr>
            <a:r>
              <a:rPr dirty="0"/>
              <a:t>je </a:t>
            </a:r>
            <a:r>
              <a:rPr spc="-5" dirty="0"/>
              <a:t>to orientační </a:t>
            </a:r>
            <a:r>
              <a:rPr dirty="0"/>
              <a:t>ukazatel výkonnosti</a:t>
            </a:r>
            <a:r>
              <a:rPr spc="-25" dirty="0"/>
              <a:t> </a:t>
            </a:r>
            <a:r>
              <a:rPr dirty="0"/>
              <a:t>plic</a:t>
            </a:r>
          </a:p>
          <a:p>
            <a:pPr marL="538480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539115" algn="l"/>
              </a:tabLst>
            </a:pPr>
            <a:r>
              <a:rPr dirty="0"/>
              <a:t>u </a:t>
            </a:r>
            <a:r>
              <a:rPr spc="-5" dirty="0"/>
              <a:t>žen 3,2</a:t>
            </a:r>
            <a:r>
              <a:rPr spc="-15" dirty="0"/>
              <a:t> </a:t>
            </a:r>
            <a:r>
              <a:rPr dirty="0"/>
              <a:t>l</a:t>
            </a:r>
          </a:p>
          <a:p>
            <a:pPr marL="399415">
              <a:lnSpc>
                <a:spcPct val="100000"/>
              </a:lnSpc>
              <a:spcBef>
                <a:spcPts val="650"/>
              </a:spcBef>
            </a:pPr>
            <a:r>
              <a:rPr spc="245" dirty="0"/>
              <a:t>-u </a:t>
            </a:r>
            <a:r>
              <a:rPr dirty="0"/>
              <a:t>mužů 4,2</a:t>
            </a:r>
            <a:r>
              <a:rPr spc="-265" dirty="0"/>
              <a:t> </a:t>
            </a:r>
            <a:r>
              <a:rPr dirty="0"/>
              <a:t>l</a:t>
            </a:r>
          </a:p>
          <a:p>
            <a:pPr marL="538480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539115" algn="l"/>
              </a:tabLst>
            </a:pPr>
            <a:r>
              <a:rPr dirty="0"/>
              <a:t>zvětšuje se u </a:t>
            </a:r>
            <a:r>
              <a:rPr spc="-5" dirty="0"/>
              <a:t>sportovců, foukačů </a:t>
            </a:r>
            <a:r>
              <a:rPr dirty="0"/>
              <a:t>skla, trubačů,</a:t>
            </a:r>
            <a:r>
              <a:rPr spc="-40" dirty="0"/>
              <a:t> </a:t>
            </a:r>
            <a:r>
              <a:rPr spc="-5" dirty="0"/>
              <a:t>zpěváků,…</a:t>
            </a:r>
          </a:p>
          <a:p>
            <a:pPr marL="56515">
              <a:lnSpc>
                <a:spcPct val="100000"/>
              </a:lnSpc>
              <a:spcBef>
                <a:spcPts val="650"/>
              </a:spcBef>
            </a:pPr>
            <a:r>
              <a:rPr b="1" i="1" spc="-5" dirty="0">
                <a:solidFill>
                  <a:srgbClr val="333399"/>
                </a:solidFill>
                <a:latin typeface="Arial"/>
                <a:cs typeface="Arial"/>
              </a:rPr>
              <a:t>celková (totální) kapacita plic </a:t>
            </a:r>
            <a:r>
              <a:rPr dirty="0"/>
              <a:t>= vitální </a:t>
            </a:r>
            <a:r>
              <a:rPr spc="-5" dirty="0"/>
              <a:t>kapacita </a:t>
            </a:r>
            <a:r>
              <a:rPr dirty="0"/>
              <a:t>+ reziduální</a:t>
            </a:r>
            <a:r>
              <a:rPr spc="-35" dirty="0"/>
              <a:t> </a:t>
            </a:r>
            <a:r>
              <a:rPr dirty="0"/>
              <a:t>vzduch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0429C-5D7D-4EED-A1B2-2EEFBD97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0" y="730250"/>
            <a:ext cx="4493908" cy="307777"/>
          </a:xfrm>
        </p:spPr>
        <p:txBody>
          <a:bodyPr/>
          <a:lstStyle/>
          <a:p>
            <a:r>
              <a:rPr lang="cs-CZ" spc="120"/>
              <a:t>Onemocn</a:t>
            </a:r>
            <a:r>
              <a:rPr lang="cs-CZ" spc="50">
                <a:latin typeface="Arial"/>
                <a:cs typeface="Arial"/>
              </a:rPr>
              <a:t>ě</a:t>
            </a:r>
            <a:r>
              <a:rPr lang="cs-CZ" spc="50"/>
              <a:t>ní </a:t>
            </a:r>
            <a:r>
              <a:rPr lang="cs-CZ" spc="114"/>
              <a:t>dýchací</a:t>
            </a:r>
            <a:r>
              <a:rPr lang="cs-CZ" spc="10"/>
              <a:t> </a:t>
            </a:r>
            <a:r>
              <a:rPr lang="cs-CZ" spc="85"/>
              <a:t>soustavy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4C0405-CC53-46E2-A67B-30722B284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951" y="1342143"/>
            <a:ext cx="8571496" cy="5262979"/>
          </a:xfrm>
        </p:spPr>
        <p:txBody>
          <a:bodyPr/>
          <a:lstStyle/>
          <a:p>
            <a:pPr algn="l"/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Laryngitida neboli zánět hrtanu patří mezi onemocnění, která trápí především kojence a předškolní děti. </a:t>
            </a:r>
            <a:endParaRPr lang="cs-CZ" i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Inkubační doba -v </a:t>
            </a:r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rozmezí 1-3 dnů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Až polovinu případů má na svědomí virus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parainfluenzy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který se přenáší vzduchem, a kromě zánětu hrtanu může způsobit i běžné respirační choroby. U jednoho tak vyvolá laryngitidu, jiný člověk však může onemocnět chřipkou.</a:t>
            </a:r>
          </a:p>
          <a:p>
            <a:pPr algn="l"/>
            <a:endParaRPr lang="cs-CZ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Příznaky </a:t>
            </a:r>
            <a:r>
              <a:rPr lang="cs-CZ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onemocnění-</a:t>
            </a:r>
            <a:r>
              <a:rPr lang="cs-CZ" b="0" i="0" u="sng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suchý</a:t>
            </a:r>
            <a:r>
              <a:rPr lang="cs-CZ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dráždivý kašel</a:t>
            </a:r>
            <a:r>
              <a:rPr lang="cs-CZ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Onemocnění se typicky projevuje také chrapotem, bolestmi v krku nebo ztíženým polykáním. Doprovází ho i celková slabost, horečky nad 39 °C, bolest na hrudi a obtíže s mluvením. Někdy může dojít až k úplné ztrátě hlasu. V případě akutní formy se objevuje </a:t>
            </a:r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štěkavý až kokrhavý kašel.</a:t>
            </a:r>
          </a:p>
          <a:p>
            <a:pPr algn="l"/>
            <a:endParaRPr lang="cs-CZ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akutních případech, kdy se dítě dusí, je potřeba otevřít okna, do místnosti dostat chladný vzduch a </a:t>
            </a:r>
            <a:r>
              <a:rPr lang="cs-CZ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zavolat záchrannou službu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Často může jít i o život, proto se nebojte dítě posadit k otevřenému mrazáku, kde bude studený vzduch moci vdechovat. Kromě toho lékaři doporučují také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Priessnitzův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obklad, konzumaci teplých čajů a bylinky, jako je šalvěj, máta, eukalyptus či lékořice.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0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3020" y="694752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 err="1"/>
              <a:t>Onemocn</a:t>
            </a:r>
            <a:r>
              <a:rPr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3405" y="1118870"/>
            <a:ext cx="8203565" cy="201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00"/>
              </a:spcBef>
            </a:pP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Zán</a:t>
            </a:r>
            <a:r>
              <a:rPr sz="1800" spc="9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t 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pr</a:t>
            </a:r>
            <a:r>
              <a:rPr sz="1800" spc="60" dirty="0">
                <a:solidFill>
                  <a:srgbClr val="333399"/>
                </a:solidFill>
                <a:latin typeface="Arial"/>
                <a:cs typeface="Arial"/>
              </a:rPr>
              <a:t>ů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dušek </a:t>
            </a:r>
            <a:r>
              <a:rPr sz="1800" b="1" i="1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800" b="1" i="1" spc="1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bronchitida:</a:t>
            </a:r>
            <a:endParaRPr sz="18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141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zánět výstelky velkých </a:t>
            </a:r>
            <a:r>
              <a:rPr sz="1800" spc="-5" dirty="0">
                <a:latin typeface="Arial"/>
                <a:cs typeface="Arial"/>
              </a:rPr>
              <a:t>dýchacích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cest</a:t>
            </a:r>
          </a:p>
          <a:p>
            <a:pPr marL="151765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často jen přechodné onemocnění, následek nachlazení nebo chřipky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Příčiny: </a:t>
            </a:r>
            <a:r>
              <a:rPr sz="1800" spc="-5" dirty="0">
                <a:latin typeface="Arial"/>
                <a:cs typeface="Arial"/>
              </a:rPr>
              <a:t>přemnožení bakterií nebo </a:t>
            </a:r>
            <a:r>
              <a:rPr sz="1800" dirty="0">
                <a:latin typeface="Arial"/>
                <a:cs typeface="Arial"/>
              </a:rPr>
              <a:t>virů. </a:t>
            </a:r>
            <a:r>
              <a:rPr sz="1800" spc="-5" dirty="0">
                <a:latin typeface="Arial"/>
                <a:cs typeface="Arial"/>
              </a:rPr>
              <a:t>Následkem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hromadění hlenů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sekretů,  </a:t>
            </a:r>
            <a:r>
              <a:rPr sz="1800" dirty="0">
                <a:latin typeface="Arial"/>
                <a:cs typeface="Arial"/>
              </a:rPr>
              <a:t>které </a:t>
            </a:r>
            <a:r>
              <a:rPr sz="1800" spc="-5" dirty="0">
                <a:latin typeface="Arial"/>
                <a:cs typeface="Arial"/>
              </a:rPr>
              <a:t>způsobují neustálý kašel. </a:t>
            </a:r>
            <a:r>
              <a:rPr sz="1800" dirty="0">
                <a:latin typeface="Arial"/>
                <a:cs typeface="Arial"/>
              </a:rPr>
              <a:t>Ten </a:t>
            </a:r>
            <a:r>
              <a:rPr sz="1800" spc="-5" dirty="0">
                <a:latin typeface="Arial"/>
                <a:cs typeface="Arial"/>
              </a:rPr>
              <a:t>se </a:t>
            </a:r>
            <a:r>
              <a:rPr sz="1800" dirty="0">
                <a:latin typeface="Arial"/>
                <a:cs typeface="Arial"/>
              </a:rPr>
              <a:t>může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zhoršovat!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3473" y="3167872"/>
            <a:ext cx="282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2 formy: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Akutní</a:t>
            </a:r>
            <a:r>
              <a:rPr sz="1800" spc="-10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bronchitida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3873" y="3111477"/>
            <a:ext cx="2426335" cy="6870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89230" indent="-140335">
              <a:lnSpc>
                <a:spcPct val="100000"/>
              </a:lnSpc>
              <a:spcBef>
                <a:spcPts val="545"/>
              </a:spcBef>
              <a:buChar char="-"/>
              <a:tabLst>
                <a:tab pos="189865" algn="l"/>
              </a:tabLst>
            </a:pPr>
            <a:r>
              <a:rPr sz="1800" spc="-5" dirty="0">
                <a:latin typeface="Arial"/>
                <a:cs typeface="Arial"/>
              </a:rPr>
              <a:t>objeví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náhle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4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horečka </a:t>
            </a:r>
            <a:r>
              <a:rPr sz="1800" dirty="0">
                <a:latin typeface="Arial"/>
                <a:cs typeface="Arial"/>
              </a:rPr>
              <a:t>a suchý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kašel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7873" y="3828526"/>
            <a:ext cx="72390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Chronická bronchitida </a:t>
            </a:r>
            <a:r>
              <a:rPr sz="1800" dirty="0">
                <a:latin typeface="Arial"/>
                <a:cs typeface="Arial"/>
              </a:rPr>
              <a:t>- vzniká </a:t>
            </a:r>
            <a:r>
              <a:rPr sz="1800" spc="-5" dirty="0">
                <a:latin typeface="Arial"/>
                <a:cs typeface="Arial"/>
              </a:rPr>
              <a:t>dlouhodobým drážděním dýchacích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cest</a:t>
            </a:r>
            <a:endParaRPr sz="1800">
              <a:latin typeface="Arial"/>
              <a:cs typeface="Arial"/>
            </a:endParaRPr>
          </a:p>
          <a:p>
            <a:pPr marL="27552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(např. </a:t>
            </a:r>
            <a:r>
              <a:rPr sz="1800" spc="-5" dirty="0">
                <a:latin typeface="Arial"/>
                <a:cs typeface="Arial"/>
              </a:rPr>
              <a:t>prach, </a:t>
            </a:r>
            <a:r>
              <a:rPr sz="1800" dirty="0">
                <a:latin typeface="Arial"/>
                <a:cs typeface="Arial"/>
              </a:rPr>
              <a:t>tabákový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kouř…)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8223" y="4669774"/>
            <a:ext cx="3989070" cy="222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Příznaky:</a:t>
            </a:r>
            <a:endParaRPr sz="1800">
              <a:latin typeface="Arial"/>
              <a:cs typeface="Arial"/>
            </a:endParaRPr>
          </a:p>
          <a:p>
            <a:pPr marL="901065" marR="351790" indent="254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Vytrvalý kašel  </a:t>
            </a:r>
            <a:r>
              <a:rPr sz="1800" spc="-5" dirty="0">
                <a:latin typeface="Arial"/>
                <a:cs typeface="Arial"/>
              </a:rPr>
              <a:t>Vykašlávání hustého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hlenu  Dýchací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potíže</a:t>
            </a:r>
            <a:endParaRPr sz="1800">
              <a:latin typeface="Arial"/>
              <a:cs typeface="Arial"/>
            </a:endParaRPr>
          </a:p>
          <a:p>
            <a:pPr marL="901065" marR="117411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Bolest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hrudníku  Dušnost</a:t>
            </a:r>
            <a:endParaRPr sz="1800">
              <a:latin typeface="Arial"/>
              <a:cs typeface="Arial"/>
            </a:endParaRPr>
          </a:p>
          <a:p>
            <a:pPr marL="901065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Zvýšená teplota </a:t>
            </a:r>
            <a:r>
              <a:rPr sz="1800" spc="-5" dirty="0">
                <a:latin typeface="Arial"/>
                <a:cs typeface="Arial"/>
              </a:rPr>
              <a:t>nebo horečka  </a:t>
            </a:r>
            <a:r>
              <a:rPr sz="1800" dirty="0">
                <a:latin typeface="Arial"/>
                <a:cs typeface="Arial"/>
              </a:rPr>
              <a:t>Bolesti v zádech </a:t>
            </a:r>
            <a:r>
              <a:rPr sz="1800" spc="-5" dirty="0">
                <a:latin typeface="Arial"/>
                <a:cs typeface="Arial"/>
              </a:rPr>
              <a:t>nebo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svalech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6619" y="5160487"/>
            <a:ext cx="3492500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Léčba:</a:t>
            </a:r>
            <a:endParaRPr sz="1800">
              <a:latin typeface="Arial"/>
              <a:cs typeface="Arial"/>
            </a:endParaRPr>
          </a:p>
          <a:p>
            <a:pPr marL="520700" marR="5080" indent="254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Léky podporující vykašlávání  Snižování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horečky</a:t>
            </a:r>
            <a:endParaRPr sz="1800">
              <a:latin typeface="Arial"/>
              <a:cs typeface="Arial"/>
            </a:endParaRPr>
          </a:p>
          <a:p>
            <a:pPr marL="520700" marR="166687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Klid na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lůžku  </a:t>
            </a:r>
            <a:r>
              <a:rPr sz="1800" dirty="0">
                <a:latin typeface="Arial"/>
                <a:cs typeface="Arial"/>
              </a:rPr>
              <a:t>Antibiotika</a:t>
            </a:r>
            <a:endParaRPr sz="1800">
              <a:latin typeface="Arial"/>
              <a:cs typeface="Arial"/>
            </a:endParaRPr>
          </a:p>
          <a:p>
            <a:pPr marL="54673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Dostatečné množství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tekutin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 err="1"/>
              <a:t>Onemocn</a:t>
            </a:r>
            <a:r>
              <a:rPr i="0"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2197" y="1133347"/>
            <a:ext cx="7821930" cy="193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i="1" spc="105" dirty="0">
                <a:solidFill>
                  <a:srgbClr val="333399"/>
                </a:solidFill>
                <a:latin typeface="Arial"/>
                <a:cs typeface="Arial"/>
              </a:rPr>
              <a:t>Zápal 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plic </a:t>
            </a:r>
            <a:r>
              <a:rPr sz="1800" b="1" i="1" dirty="0">
                <a:solidFill>
                  <a:srgbClr val="333399"/>
                </a:solidFill>
                <a:latin typeface="Arial"/>
                <a:cs typeface="Arial"/>
              </a:rPr>
              <a:t>=</a:t>
            </a: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 Pneumonie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Zápal </a:t>
            </a:r>
            <a:r>
              <a:rPr sz="1800" spc="-5" dirty="0">
                <a:latin typeface="Arial"/>
                <a:cs typeface="Arial"/>
              </a:rPr>
              <a:t>plic je zánět plicní tkáně, způsoben bakteriemi, </a:t>
            </a:r>
            <a:r>
              <a:rPr sz="1800" dirty="0">
                <a:latin typeface="Arial"/>
                <a:cs typeface="Arial"/>
              </a:rPr>
              <a:t>viry a </a:t>
            </a:r>
            <a:r>
              <a:rPr sz="1800" spc="-5" dirty="0">
                <a:latin typeface="Arial"/>
                <a:cs typeface="Arial"/>
              </a:rPr>
              <a:t>jinými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organismy.</a:t>
            </a:r>
            <a:endParaRPr sz="1800">
              <a:latin typeface="Arial"/>
              <a:cs typeface="Arial"/>
            </a:endParaRPr>
          </a:p>
          <a:p>
            <a:pPr marL="1066165" indent="-139700">
              <a:lnSpc>
                <a:spcPct val="100000"/>
              </a:lnSpc>
              <a:spcBef>
                <a:spcPts val="10"/>
              </a:spcBef>
              <a:buChar char="-"/>
              <a:tabLst>
                <a:tab pos="1066800" algn="l"/>
              </a:tabLst>
            </a:pPr>
            <a:r>
              <a:rPr sz="1800" dirty="0">
                <a:latin typeface="Arial"/>
                <a:cs typeface="Arial"/>
              </a:rPr>
              <a:t>má různé </a:t>
            </a:r>
            <a:r>
              <a:rPr sz="1800" spc="-5" dirty="0">
                <a:latin typeface="Arial"/>
                <a:cs typeface="Arial"/>
              </a:rPr>
              <a:t>stupně závažnosti, podle příčin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věku.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-"/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Příčiny: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může se rozvinout po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chřipce</a:t>
            </a:r>
            <a:endParaRPr sz="1800">
              <a:latin typeface="Arial"/>
              <a:cs typeface="Arial"/>
            </a:endParaRPr>
          </a:p>
          <a:p>
            <a:pPr marL="1040130" indent="-139700">
              <a:lnSpc>
                <a:spcPct val="100000"/>
              </a:lnSpc>
              <a:buChar char="-"/>
              <a:tabLst>
                <a:tab pos="1040765" algn="l"/>
              </a:tabLst>
            </a:pPr>
            <a:r>
              <a:rPr sz="1800" spc="-5" dirty="0">
                <a:latin typeface="Arial"/>
                <a:cs typeface="Arial"/>
              </a:rPr>
              <a:t>může být následkem uzávěru některé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průdušky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0742" y="3045952"/>
            <a:ext cx="186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objevuje </a:t>
            </a:r>
            <a:r>
              <a:rPr sz="1800" dirty="0">
                <a:latin typeface="Arial"/>
                <a:cs typeface="Arial"/>
              </a:rPr>
              <a:t>se u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lidí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5184" y="3045952"/>
            <a:ext cx="4206240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 indent="-139700">
              <a:lnSpc>
                <a:spcPct val="100000"/>
              </a:lnSpc>
              <a:spcBef>
                <a:spcPts val="100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s </a:t>
            </a:r>
            <a:r>
              <a:rPr sz="1800" spc="-5" dirty="0">
                <a:latin typeface="Arial"/>
                <a:cs typeface="Arial"/>
              </a:rPr>
              <a:t>oslabenou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imunitou</a:t>
            </a:r>
            <a:endParaRPr sz="18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5"/>
              </a:spcBef>
              <a:buChar char="-"/>
              <a:tabLst>
                <a:tab pos="154305" algn="l"/>
              </a:tabLst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tuberkulózou</a:t>
            </a:r>
            <a:endParaRPr sz="18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buChar char="-"/>
              <a:tabLst>
                <a:tab pos="154305" algn="l"/>
              </a:tabLst>
            </a:pPr>
            <a:r>
              <a:rPr sz="1800" spc="-5" dirty="0">
                <a:latin typeface="Arial"/>
                <a:cs typeface="Arial"/>
              </a:rPr>
              <a:t>kteří </a:t>
            </a:r>
            <a:r>
              <a:rPr sz="1800" dirty="0">
                <a:latin typeface="Arial"/>
                <a:cs typeface="Arial"/>
              </a:rPr>
              <a:t>trvale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kouří</a:t>
            </a:r>
            <a:endParaRPr sz="1800">
              <a:latin typeface="Arial"/>
              <a:cs typeface="Arial"/>
            </a:endParaRPr>
          </a:p>
          <a:p>
            <a:pPr marL="153670" indent="-140970">
              <a:lnSpc>
                <a:spcPct val="100000"/>
              </a:lnSpc>
              <a:spcBef>
                <a:spcPts val="5"/>
              </a:spcBef>
              <a:buChar char="-"/>
              <a:tabLst>
                <a:tab pos="154305" algn="l"/>
              </a:tabLst>
            </a:pPr>
            <a:r>
              <a:rPr sz="1800" spc="-5" dirty="0">
                <a:latin typeface="Arial"/>
                <a:cs typeface="Arial"/>
              </a:rPr>
              <a:t>kteří jsou dlouhodobě upoutáni na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lůžko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2242" y="4144741"/>
            <a:ext cx="2769235" cy="139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Příznaky:</a:t>
            </a:r>
            <a:r>
              <a:rPr sz="1800" b="1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Teplota</a:t>
            </a:r>
            <a:endParaRPr sz="1800">
              <a:latin typeface="Arial"/>
              <a:cs typeface="Arial"/>
            </a:endParaRPr>
          </a:p>
          <a:p>
            <a:pPr marL="1091565" marR="83121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Kašel  </a:t>
            </a:r>
            <a:r>
              <a:rPr sz="1800" spc="-5" dirty="0">
                <a:latin typeface="Arial"/>
                <a:cs typeface="Arial"/>
              </a:rPr>
              <a:t>Dušnost  </a:t>
            </a:r>
            <a:r>
              <a:rPr sz="1800" dirty="0">
                <a:latin typeface="Arial"/>
                <a:cs typeface="Arial"/>
              </a:rPr>
              <a:t>Únava</a:t>
            </a:r>
            <a:endParaRPr sz="1800">
              <a:latin typeface="Arial"/>
              <a:cs typeface="Arial"/>
            </a:endParaRPr>
          </a:p>
          <a:p>
            <a:pPr marL="10915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Obtížné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dýchání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2265" y="5792924"/>
            <a:ext cx="76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éč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ba: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6688" y="5792924"/>
            <a:ext cx="29330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41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NUTNÁ </a:t>
            </a:r>
            <a:r>
              <a:rPr sz="1800" spc="-5" dirty="0">
                <a:latin typeface="Arial"/>
                <a:cs typeface="Arial"/>
              </a:rPr>
              <a:t>léčba antibiotiky  </a:t>
            </a:r>
            <a:r>
              <a:rPr sz="1800" dirty="0">
                <a:latin typeface="Arial"/>
                <a:cs typeface="Arial"/>
              </a:rPr>
              <a:t>a vyšší </a:t>
            </a:r>
            <a:r>
              <a:rPr sz="1800" spc="-5" dirty="0">
                <a:latin typeface="Arial"/>
                <a:cs typeface="Arial"/>
              </a:rPr>
              <a:t>příjem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vitamínů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pod </a:t>
            </a:r>
            <a:r>
              <a:rPr sz="1800" b="1" spc="-5" dirty="0">
                <a:latin typeface="Arial"/>
                <a:cs typeface="Arial"/>
              </a:rPr>
              <a:t>DOHLEDEM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LÉKAŘE!!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8467" y="4254245"/>
            <a:ext cx="4174997" cy="2836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 err="1"/>
              <a:t>Onemocn</a:t>
            </a:r>
            <a:r>
              <a:rPr i="0" spc="50" dirty="0" err="1">
                <a:latin typeface="Arial"/>
                <a:cs typeface="Arial"/>
              </a:rPr>
              <a:t>ě</a:t>
            </a:r>
            <a:r>
              <a:rPr spc="50" dirty="0" err="1"/>
              <a:t>ní</a:t>
            </a:r>
            <a:r>
              <a:rPr spc="50" dirty="0"/>
              <a:t>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2197" y="1133347"/>
            <a:ext cx="7848600" cy="437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1800" b="1" i="1" spc="75" dirty="0">
                <a:solidFill>
                  <a:srgbClr val="333399"/>
                </a:solidFill>
                <a:latin typeface="Arial"/>
                <a:cs typeface="Arial"/>
              </a:rPr>
              <a:t>Astma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90" dirty="0">
                <a:solidFill>
                  <a:srgbClr val="333399"/>
                </a:solidFill>
                <a:latin typeface="Arial"/>
                <a:cs typeface="Arial"/>
              </a:rPr>
              <a:t>bronchiale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spc="245" dirty="0">
                <a:latin typeface="Arial"/>
                <a:cs typeface="Arial"/>
              </a:rPr>
              <a:t>-v </a:t>
            </a:r>
            <a:r>
              <a:rPr sz="1800" spc="-5" dirty="0">
                <a:latin typeface="Arial"/>
                <a:cs typeface="Arial"/>
              </a:rPr>
              <a:t>dětském věku nejčastější chronické onemocnění </a:t>
            </a:r>
            <a:r>
              <a:rPr sz="1800" dirty="0">
                <a:latin typeface="Arial"/>
                <a:cs typeface="Arial"/>
              </a:rPr>
              <a:t>– 10% dětí </a:t>
            </a:r>
            <a:r>
              <a:rPr sz="1800" spc="-5" dirty="0">
                <a:latin typeface="Arial"/>
                <a:cs typeface="Arial"/>
              </a:rPr>
              <a:t>(více</a:t>
            </a:r>
            <a:r>
              <a:rPr sz="1800" spc="-2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chlapci)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39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dospělosti </a:t>
            </a:r>
            <a:r>
              <a:rPr sz="1800" dirty="0">
                <a:latin typeface="Arial"/>
                <a:cs typeface="Arial"/>
              </a:rPr>
              <a:t>– 5% (více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ženy)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245" dirty="0">
                <a:latin typeface="Arial"/>
                <a:cs typeface="Arial"/>
              </a:rPr>
              <a:t>-I </a:t>
            </a:r>
            <a:r>
              <a:rPr sz="1800" spc="-5" dirty="0">
                <a:latin typeface="Arial"/>
                <a:cs typeface="Arial"/>
              </a:rPr>
              <a:t>přes pokroky </a:t>
            </a:r>
            <a:r>
              <a:rPr sz="1800" dirty="0">
                <a:latin typeface="Arial"/>
                <a:cs typeface="Arial"/>
              </a:rPr>
              <a:t>v léčbě jeho výskyt v populaci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stoupá!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4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záchvaty dušnosti po různých vyvolávajících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podnětech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1841500" marR="5080" indent="-1829435">
              <a:lnSpc>
                <a:spcPct val="120600"/>
              </a:lnSpc>
              <a:tabLst>
                <a:tab pos="2755900" algn="l"/>
              </a:tabLst>
            </a:pPr>
            <a:r>
              <a:rPr sz="1800" b="1" spc="-5" dirty="0">
                <a:latin typeface="Arial"/>
                <a:cs typeface="Arial"/>
              </a:rPr>
              <a:t>Příčiny 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několik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faktorů:	alergie </a:t>
            </a:r>
            <a:r>
              <a:rPr sz="1800" dirty="0">
                <a:latin typeface="Arial"/>
                <a:cs typeface="Arial"/>
              </a:rPr>
              <a:t>na </a:t>
            </a:r>
            <a:r>
              <a:rPr sz="1800" spc="-5" dirty="0">
                <a:latin typeface="Arial"/>
                <a:cs typeface="Arial"/>
              </a:rPr>
              <a:t>různé látky (hlavně pyly, plísně, zvířata)  znečištěné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ovzduší</a:t>
            </a:r>
            <a:endParaRPr sz="1800">
              <a:latin typeface="Arial"/>
              <a:cs typeface="Arial"/>
            </a:endParaRPr>
          </a:p>
          <a:p>
            <a:pPr marL="1841500" marR="3091180">
              <a:lnSpc>
                <a:spcPct val="120300"/>
              </a:lnSpc>
            </a:pPr>
            <a:r>
              <a:rPr sz="1800" spc="-5" dirty="0">
                <a:latin typeface="Arial"/>
                <a:cs typeface="Arial"/>
              </a:rPr>
              <a:t>časté infekce dýchacích cest  </a:t>
            </a:r>
            <a:r>
              <a:rPr sz="1800" dirty="0">
                <a:latin typeface="Arial"/>
                <a:cs typeface="Arial"/>
              </a:rPr>
              <a:t>kouření</a:t>
            </a:r>
            <a:endParaRPr sz="18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445"/>
              </a:spcBef>
            </a:pPr>
            <a:r>
              <a:rPr sz="1800" spc="-5" dirty="0">
                <a:latin typeface="Arial"/>
                <a:cs typeface="Arial"/>
              </a:rPr>
              <a:t>dědičnost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kouření během těhotenství zvyšuje riziko, že </a:t>
            </a:r>
            <a:r>
              <a:rPr sz="1800" dirty="0">
                <a:latin typeface="Arial"/>
                <a:cs typeface="Arial"/>
              </a:rPr>
              <a:t>dítě </a:t>
            </a:r>
            <a:r>
              <a:rPr sz="1800" spc="-5" dirty="0">
                <a:latin typeface="Arial"/>
                <a:cs typeface="Arial"/>
              </a:rPr>
              <a:t>bude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astmatické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Příznaky: </a:t>
            </a:r>
            <a:r>
              <a:rPr sz="1800" spc="-5" dirty="0">
                <a:latin typeface="Arial"/>
                <a:cs typeface="Arial"/>
              </a:rPr>
              <a:t>Dušnost, sípot, chrčení,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kašel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2334" y="5535414"/>
            <a:ext cx="76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éč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ba: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2195" y="5479796"/>
            <a:ext cx="6845300" cy="134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5080" indent="-25400">
              <a:lnSpc>
                <a:spcPct val="1203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neexistuje lék </a:t>
            </a:r>
            <a:r>
              <a:rPr sz="1800" dirty="0">
                <a:latin typeface="Arial"/>
                <a:cs typeface="Arial"/>
              </a:rPr>
              <a:t>přímo </a:t>
            </a:r>
            <a:r>
              <a:rPr sz="1800" spc="-5" dirty="0">
                <a:latin typeface="Arial"/>
                <a:cs typeface="Arial"/>
              </a:rPr>
              <a:t>na astma, ale jsou léky, </a:t>
            </a:r>
            <a:r>
              <a:rPr sz="1800" dirty="0">
                <a:latin typeface="Arial"/>
                <a:cs typeface="Arial"/>
              </a:rPr>
              <a:t>které zlepší symptomy  </a:t>
            </a:r>
            <a:r>
              <a:rPr sz="1800" spc="-5" dirty="0">
                <a:latin typeface="Arial"/>
                <a:cs typeface="Arial"/>
              </a:rPr>
              <a:t>podoba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pilulek nebo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tekutiny</a:t>
            </a:r>
          </a:p>
          <a:p>
            <a:pPr marL="1002665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injekce do svalu nebo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žíly</a:t>
            </a:r>
            <a:endParaRPr sz="1800" dirty="0">
              <a:latin typeface="Arial"/>
              <a:cs typeface="Arial"/>
            </a:endParaRPr>
          </a:p>
          <a:p>
            <a:pPr marL="1002665" indent="-139700">
              <a:lnSpc>
                <a:spcPct val="100000"/>
              </a:lnSpc>
              <a:spcBef>
                <a:spcPts val="445"/>
              </a:spcBef>
              <a:buChar char="-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inhalace nosem nebo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ústy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8578" y="1204976"/>
            <a:ext cx="2414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100" dirty="0">
                <a:solidFill>
                  <a:srgbClr val="333399"/>
                </a:solidFill>
                <a:latin typeface="Arial"/>
                <a:cs typeface="Arial"/>
              </a:rPr>
              <a:t>Astmatický</a:t>
            </a:r>
            <a:r>
              <a:rPr sz="1800" b="1" i="1" spc="1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110" dirty="0">
                <a:solidFill>
                  <a:srgbClr val="333399"/>
                </a:solidFill>
                <a:latin typeface="Arial"/>
                <a:cs typeface="Arial"/>
              </a:rPr>
              <a:t>záchvat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1004" y="699770"/>
            <a:ext cx="418020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20" dirty="0"/>
              <a:t>Onemocn </a:t>
            </a:r>
            <a:r>
              <a:rPr i="0" spc="50" dirty="0">
                <a:latin typeface="Arial"/>
                <a:cs typeface="Arial"/>
              </a:rPr>
              <a:t>ě</a:t>
            </a:r>
            <a:r>
              <a:rPr spc="50" dirty="0"/>
              <a:t>ní </a:t>
            </a:r>
            <a:r>
              <a:rPr spc="114" dirty="0"/>
              <a:t>dýchací</a:t>
            </a:r>
            <a:r>
              <a:rPr spc="10" dirty="0"/>
              <a:t> </a:t>
            </a:r>
            <a:r>
              <a:rPr spc="85" dirty="0"/>
              <a:t>soustavy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53903" y="1114044"/>
            <a:ext cx="8786495" cy="3851275"/>
            <a:chOff x="953903" y="1114044"/>
            <a:chExt cx="8786495" cy="3851275"/>
          </a:xfrm>
        </p:grpSpPr>
        <p:sp>
          <p:nvSpPr>
            <p:cNvPr id="6" name="object 6"/>
            <p:cNvSpPr/>
            <p:nvPr/>
          </p:nvSpPr>
          <p:spPr>
            <a:xfrm>
              <a:off x="953903" y="2047494"/>
              <a:ext cx="4248150" cy="28925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8467" y="1114044"/>
              <a:ext cx="4321302" cy="38511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33405" y="5028692"/>
            <a:ext cx="3898900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Normálně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když </a:t>
            </a:r>
            <a:r>
              <a:rPr sz="1800" spc="-5" dirty="0">
                <a:latin typeface="Arial"/>
                <a:cs typeface="Arial"/>
              </a:rPr>
              <a:t>dýcháme, </a:t>
            </a:r>
            <a:r>
              <a:rPr sz="1800" dirty="0">
                <a:latin typeface="Arial"/>
                <a:cs typeface="Arial"/>
              </a:rPr>
              <a:t>svaly kolem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dýchacích  </a:t>
            </a:r>
            <a:r>
              <a:rPr sz="1800" dirty="0">
                <a:latin typeface="Arial"/>
                <a:cs typeface="Arial"/>
              </a:rPr>
              <a:t>cest </a:t>
            </a:r>
            <a:r>
              <a:rPr sz="1800" spc="-5" dirty="0">
                <a:latin typeface="Arial"/>
                <a:cs typeface="Arial"/>
              </a:rPr>
              <a:t>jsou uvolněné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stěny dýchacích  cest jsou velmi </a:t>
            </a:r>
            <a:r>
              <a:rPr sz="1800" dirty="0">
                <a:latin typeface="Arial"/>
                <a:cs typeface="Arial"/>
              </a:rPr>
              <a:t>tenké. </a:t>
            </a:r>
            <a:r>
              <a:rPr sz="1800" spc="-5" dirty="0">
                <a:latin typeface="Arial"/>
                <a:cs typeface="Arial"/>
              </a:rPr>
              <a:t>Dýchací cesty  jsou </a:t>
            </a:r>
            <a:r>
              <a:rPr sz="1800" dirty="0">
                <a:latin typeface="Arial"/>
                <a:cs typeface="Arial"/>
              </a:rPr>
              <a:t>volné a </a:t>
            </a:r>
            <a:r>
              <a:rPr sz="1800" spc="-5" dirty="0">
                <a:latin typeface="Arial"/>
                <a:cs typeface="Arial"/>
              </a:rPr>
              <a:t>dýchání nám nečiní  problém.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6342" y="5028669"/>
            <a:ext cx="4290695" cy="194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Při astmatickém</a:t>
            </a:r>
            <a:r>
              <a:rPr sz="1800" b="1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záchvatu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se stěny dýchacích </a:t>
            </a:r>
            <a:r>
              <a:rPr sz="1800" dirty="0">
                <a:latin typeface="Arial"/>
                <a:cs typeface="Arial"/>
              </a:rPr>
              <a:t>cest zduří a svaly  kolem se stáhnou. </a:t>
            </a:r>
            <a:r>
              <a:rPr sz="1800" spc="-5" dirty="0">
                <a:latin typeface="Arial"/>
                <a:cs typeface="Arial"/>
              </a:rPr>
              <a:t>Cesty </a:t>
            </a:r>
            <a:r>
              <a:rPr sz="1800" dirty="0">
                <a:latin typeface="Arial"/>
                <a:cs typeface="Arial"/>
              </a:rPr>
              <a:t>se </a:t>
            </a:r>
            <a:r>
              <a:rPr sz="1800" spc="-5" dirty="0">
                <a:latin typeface="Arial"/>
                <a:cs typeface="Arial"/>
              </a:rPr>
              <a:t>ucpou  množstvím hustého hlenu. Proto se  obtížněji dýchá. 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skutečnosti je  obtížnější vydechnout, než se nadechnout  </a:t>
            </a:r>
            <a:r>
              <a:rPr sz="1800" dirty="0">
                <a:latin typeface="Arial"/>
                <a:cs typeface="Arial"/>
              </a:rPr>
              <a:t>(výdech trvá mnohem </a:t>
            </a:r>
            <a:r>
              <a:rPr sz="1800" spc="-5" dirty="0">
                <a:latin typeface="Arial"/>
                <a:cs typeface="Arial"/>
              </a:rPr>
              <a:t>déle než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nádech).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49814" y="1096010"/>
            <a:ext cx="7454900" cy="4471737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Základní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pojmy: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Respirace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dýchání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Expirace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výdech, pasivní </a:t>
            </a:r>
            <a:r>
              <a:rPr sz="1800" dirty="0">
                <a:latin typeface="Arial"/>
                <a:cs typeface="Arial"/>
              </a:rPr>
              <a:t>fáze </a:t>
            </a:r>
            <a:r>
              <a:rPr sz="1800" spc="-5" dirty="0">
                <a:latin typeface="Arial"/>
                <a:cs typeface="Arial"/>
              </a:rPr>
              <a:t>dýchacího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cyklu</a:t>
            </a:r>
            <a:endParaRPr sz="1800" dirty="0">
              <a:latin typeface="Arial"/>
              <a:cs typeface="Arial"/>
            </a:endParaRPr>
          </a:p>
          <a:p>
            <a:pPr marL="12700" marR="238125" indent="-635">
              <a:lnSpc>
                <a:spcPct val="100000"/>
              </a:lnSpc>
              <a:spcBef>
                <a:spcPts val="109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Inspirace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vdech, aktivní </a:t>
            </a:r>
            <a:r>
              <a:rPr sz="1800" dirty="0">
                <a:latin typeface="Arial"/>
                <a:cs typeface="Arial"/>
              </a:rPr>
              <a:t>fáze </a:t>
            </a:r>
            <a:r>
              <a:rPr sz="1800" spc="-5" dirty="0">
                <a:latin typeface="Arial"/>
                <a:cs typeface="Arial"/>
              </a:rPr>
              <a:t>dýchacího cyklu vyvolaná smršťováním  dýchacích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svalů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Ventilace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výměna </a:t>
            </a:r>
            <a:r>
              <a:rPr sz="1800" dirty="0">
                <a:latin typeface="Arial"/>
                <a:cs typeface="Arial"/>
              </a:rPr>
              <a:t>vzduchu v </a:t>
            </a:r>
            <a:r>
              <a:rPr sz="1800" spc="-5" dirty="0">
                <a:latin typeface="Arial"/>
                <a:cs typeface="Arial"/>
              </a:rPr>
              <a:t>dýchacích </a:t>
            </a:r>
            <a:r>
              <a:rPr sz="1800" dirty="0">
                <a:latin typeface="Arial"/>
                <a:cs typeface="Arial"/>
              </a:rPr>
              <a:t>cestách a v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plicích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Zevní </a:t>
            </a: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dýchání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 err="1">
                <a:latin typeface="Arial"/>
                <a:cs typeface="Arial"/>
              </a:rPr>
              <a:t>výmě</a:t>
            </a:r>
            <a:r>
              <a:rPr lang="cs-CZ" sz="1800" spc="-5" dirty="0">
                <a:latin typeface="Arial"/>
                <a:cs typeface="Arial"/>
              </a:rPr>
              <a:t>na kyslíku a oxidu uhličitého mezi krví a vzduchem v plicích</a:t>
            </a:r>
            <a:endParaRPr lang="cs-CZ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cs-CZ" dirty="0">
                <a:latin typeface="Arial"/>
                <a:cs typeface="Arial"/>
              </a:rPr>
              <a:t>K zevnímu dýchání dochází mezi vzduchem v plicích a krví</a:t>
            </a:r>
            <a:endParaRPr lang="cs-CZ"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cs-CZ" dirty="0">
                <a:latin typeface="Arial"/>
                <a:cs typeface="Arial"/>
              </a:rPr>
              <a:t>                             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Vnitřní tkáňové dýchání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 err="1">
                <a:latin typeface="Arial"/>
                <a:cs typeface="Arial"/>
              </a:rPr>
              <a:t>výměna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cs-CZ" sz="1800" spc="-5" dirty="0">
                <a:latin typeface="Arial"/>
                <a:cs typeface="Arial"/>
              </a:rPr>
              <a:t>dýchacích </a:t>
            </a:r>
            <a:r>
              <a:rPr sz="1800" spc="-5" dirty="0" err="1">
                <a:latin typeface="Arial"/>
                <a:cs typeface="Arial"/>
              </a:rPr>
              <a:t>plynů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mezi krví a </a:t>
            </a:r>
            <a:r>
              <a:rPr sz="1800" spc="-5" dirty="0" err="1">
                <a:latin typeface="Arial"/>
                <a:cs typeface="Arial"/>
              </a:rPr>
              <a:t>tkáň</a:t>
            </a:r>
            <a:r>
              <a:rPr lang="cs-CZ" sz="1800" spc="-5" dirty="0" err="1">
                <a:latin typeface="Arial"/>
                <a:cs typeface="Arial"/>
              </a:rPr>
              <a:t>emi</a:t>
            </a:r>
            <a:endParaRPr sz="1800" dirty="0">
              <a:latin typeface="Arial"/>
              <a:cs typeface="Arial"/>
            </a:endParaRPr>
          </a:p>
          <a:p>
            <a:pPr marL="27559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okysličovací pochody uvnitř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buněk.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015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>
                <a:solidFill>
                  <a:srgbClr val="FF0000"/>
                </a:solidFill>
              </a:rPr>
              <a:t>Dýchací </a:t>
            </a:r>
            <a:r>
              <a:rPr spc="95" dirty="0">
                <a:solidFill>
                  <a:srgbClr val="FF0000"/>
                </a:solidFill>
              </a:rPr>
              <a:t>soustava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4472" y="1030731"/>
            <a:ext cx="5199380" cy="536321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435"/>
              </a:spcBef>
            </a:pP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Kou</a:t>
            </a:r>
            <a:r>
              <a:rPr sz="2400" b="1" spc="120" dirty="0">
                <a:solidFill>
                  <a:srgbClr val="333399"/>
                </a:solidFill>
                <a:latin typeface="Arial"/>
                <a:cs typeface="Arial"/>
              </a:rPr>
              <a:t>ř</a:t>
            </a: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ení</a:t>
            </a:r>
            <a:endParaRPr sz="2400">
              <a:latin typeface="Arial"/>
              <a:cs typeface="Arial"/>
            </a:endParaRPr>
          </a:p>
          <a:p>
            <a:pPr marL="19050" marR="186690" indent="-6985">
              <a:lnSpc>
                <a:spcPct val="100000"/>
              </a:lnSpc>
              <a:spcBef>
                <a:spcPts val="1000"/>
              </a:spcBef>
            </a:pPr>
            <a:r>
              <a:rPr sz="1800" b="1" i="1" spc="95" dirty="0">
                <a:solidFill>
                  <a:srgbClr val="FF0000"/>
                </a:solidFill>
                <a:latin typeface="Arial"/>
                <a:cs typeface="Arial"/>
              </a:rPr>
              <a:t>Škodliviny </a:t>
            </a:r>
            <a:r>
              <a:rPr sz="1800" b="1" i="1" spc="100" dirty="0">
                <a:solidFill>
                  <a:srgbClr val="FF0000"/>
                </a:solidFill>
                <a:latin typeface="Arial"/>
                <a:cs typeface="Arial"/>
              </a:rPr>
              <a:t>obsažené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v </a:t>
            </a:r>
            <a:r>
              <a:rPr sz="1800" b="1" i="1" spc="100" dirty="0">
                <a:solidFill>
                  <a:srgbClr val="FF0000"/>
                </a:solidFill>
                <a:latin typeface="Arial"/>
                <a:cs typeface="Arial"/>
              </a:rPr>
              <a:t>tabákovém </a:t>
            </a:r>
            <a:r>
              <a:rPr sz="1800" b="1" i="1" spc="65" dirty="0">
                <a:solidFill>
                  <a:srgbClr val="FF0000"/>
                </a:solidFill>
                <a:latin typeface="Arial"/>
                <a:cs typeface="Arial"/>
              </a:rPr>
              <a:t>kou </a:t>
            </a:r>
            <a:r>
              <a:rPr sz="1800" b="1" spc="75" dirty="0">
                <a:solidFill>
                  <a:srgbClr val="FF0000"/>
                </a:solidFill>
                <a:latin typeface="Arial"/>
                <a:cs typeface="Arial"/>
              </a:rPr>
              <a:t>ř</a:t>
            </a:r>
            <a:r>
              <a:rPr sz="1800" b="1" i="1" spc="75" dirty="0">
                <a:solidFill>
                  <a:srgbClr val="FF0000"/>
                </a:solidFill>
                <a:latin typeface="Arial"/>
                <a:cs typeface="Arial"/>
              </a:rPr>
              <a:t>i,  </a:t>
            </a:r>
            <a:r>
              <a:rPr sz="1800" b="1" i="1" spc="95" dirty="0">
                <a:solidFill>
                  <a:srgbClr val="FF0000"/>
                </a:solidFill>
                <a:latin typeface="Arial"/>
                <a:cs typeface="Arial"/>
              </a:rPr>
              <a:t>které </a:t>
            </a:r>
            <a:r>
              <a:rPr sz="1800" b="1" i="1" spc="70" dirty="0">
                <a:solidFill>
                  <a:srgbClr val="FF0000"/>
                </a:solidFill>
                <a:latin typeface="Arial"/>
                <a:cs typeface="Arial"/>
              </a:rPr>
              <a:t>se </a:t>
            </a:r>
            <a:r>
              <a:rPr sz="1800" b="1" i="1" spc="80" dirty="0">
                <a:solidFill>
                  <a:srgbClr val="FF0000"/>
                </a:solidFill>
                <a:latin typeface="Arial"/>
                <a:cs typeface="Arial"/>
              </a:rPr>
              <a:t>nám </a:t>
            </a:r>
            <a:r>
              <a:rPr sz="1800" b="1" i="1" spc="120" dirty="0">
                <a:solidFill>
                  <a:srgbClr val="FF0000"/>
                </a:solidFill>
                <a:latin typeface="Arial"/>
                <a:cs typeface="Arial"/>
              </a:rPr>
              <a:t>ukládají </a:t>
            </a:r>
            <a:r>
              <a:rPr sz="1800" b="1" i="1" spc="5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1800" b="1" i="1" spc="-1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FF0000"/>
                </a:solidFill>
                <a:latin typeface="Arial"/>
                <a:cs typeface="Arial"/>
              </a:rPr>
              <a:t>organismu: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marL="1287145" marR="5080" indent="-63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nikotinové alkaloidy (způsobuje návyk)  methan</a:t>
            </a:r>
            <a:endParaRPr sz="1800">
              <a:latin typeface="Arial"/>
              <a:cs typeface="Arial"/>
            </a:endParaRPr>
          </a:p>
          <a:p>
            <a:pPr marL="1287145" marR="1999614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 (oxid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uhelnatý)  sirovodík</a:t>
            </a:r>
            <a:endParaRPr sz="1800">
              <a:latin typeface="Arial"/>
              <a:cs typeface="Arial"/>
            </a:endParaRPr>
          </a:p>
          <a:p>
            <a:pPr marL="1287145" marR="187261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kyanid sodný  tetrakarbonyl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niklu  arsenik  rakovinotvorné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látky</a:t>
            </a:r>
            <a:endParaRPr sz="1800">
              <a:latin typeface="Arial"/>
              <a:cs typeface="Arial"/>
            </a:endParaRPr>
          </a:p>
          <a:p>
            <a:pPr marL="1974214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97485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dehtové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látky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986914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benzpyren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buChar char="-"/>
              <a:tabLst>
                <a:tab pos="1986914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dibenzkarbazol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986914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nitrosaminy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buChar char="-"/>
              <a:tabLst>
                <a:tab pos="1986914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radioaktivní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polonium</a:t>
            </a:r>
            <a:endParaRPr sz="1800">
              <a:latin typeface="Arial"/>
              <a:cs typeface="Arial"/>
            </a:endParaRPr>
          </a:p>
          <a:p>
            <a:pPr marL="1986280" indent="-139700">
              <a:lnSpc>
                <a:spcPct val="100000"/>
              </a:lnSpc>
              <a:buChar char="-"/>
              <a:tabLst>
                <a:tab pos="1986914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kokarcinogeny typu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fenolu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71017" y="537971"/>
            <a:ext cx="2968751" cy="3311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2659" y="3966972"/>
            <a:ext cx="3546347" cy="3106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6898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>
                <a:solidFill>
                  <a:srgbClr val="FF0000"/>
                </a:solidFill>
              </a:rPr>
              <a:t>Dýchací</a:t>
            </a:r>
            <a:r>
              <a:rPr spc="215" dirty="0">
                <a:solidFill>
                  <a:srgbClr val="FF0000"/>
                </a:solidFill>
              </a:rPr>
              <a:t> </a:t>
            </a:r>
            <a:r>
              <a:rPr spc="95" dirty="0">
                <a:solidFill>
                  <a:srgbClr val="FF0000"/>
                </a:solidFill>
              </a:rPr>
              <a:t>soustava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9791" y="1200403"/>
            <a:ext cx="5231765" cy="4920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100"/>
              </a:spcBef>
            </a:pP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Kou</a:t>
            </a:r>
            <a:r>
              <a:rPr sz="2400" b="1" spc="120" dirty="0">
                <a:solidFill>
                  <a:srgbClr val="333399"/>
                </a:solidFill>
                <a:latin typeface="Arial"/>
                <a:cs typeface="Arial"/>
              </a:rPr>
              <a:t>ř</a:t>
            </a:r>
            <a:r>
              <a:rPr sz="2400" b="1" i="1" spc="120" dirty="0">
                <a:solidFill>
                  <a:srgbClr val="333399"/>
                </a:solidFill>
                <a:latin typeface="Arial"/>
                <a:cs typeface="Arial"/>
              </a:rPr>
              <a:t>ení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sz="1800" b="1" i="1" spc="50" dirty="0">
                <a:solidFill>
                  <a:srgbClr val="FF0000"/>
                </a:solidFill>
                <a:latin typeface="Arial"/>
                <a:cs typeface="Arial"/>
              </a:rPr>
              <a:t>Co </a:t>
            </a:r>
            <a:r>
              <a:rPr sz="1800" b="1" i="1" spc="80" dirty="0">
                <a:solidFill>
                  <a:srgbClr val="FF0000"/>
                </a:solidFill>
                <a:latin typeface="Arial"/>
                <a:cs typeface="Arial"/>
              </a:rPr>
              <a:t>nám hrozí </a:t>
            </a:r>
            <a:r>
              <a:rPr sz="1800" b="1" i="1" spc="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ř</a:t>
            </a:r>
            <a:r>
              <a:rPr sz="1800" b="1" i="1" spc="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b="1" i="1" spc="3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75" dirty="0">
                <a:solidFill>
                  <a:srgbClr val="FF0000"/>
                </a:solidFill>
                <a:latin typeface="Arial"/>
                <a:cs typeface="Arial"/>
              </a:rPr>
              <a:t>kou</a:t>
            </a:r>
            <a:r>
              <a:rPr sz="1800" spc="75" dirty="0">
                <a:solidFill>
                  <a:srgbClr val="FF0000"/>
                </a:solidFill>
                <a:latin typeface="Arial"/>
                <a:cs typeface="Arial"/>
              </a:rPr>
              <a:t>ř</a:t>
            </a:r>
            <a:r>
              <a:rPr sz="1800" b="1" i="1" spc="75" dirty="0">
                <a:solidFill>
                  <a:srgbClr val="FF0000"/>
                </a:solidFill>
                <a:latin typeface="Arial"/>
                <a:cs typeface="Arial"/>
              </a:rPr>
              <a:t>ení?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Rakovina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  <a:p>
            <a:pPr marL="1154430">
              <a:lnSpc>
                <a:spcPct val="100000"/>
              </a:lnSpc>
              <a:spcBef>
                <a:spcPts val="44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hrtanu</a:t>
            </a:r>
            <a:endParaRPr sz="1800">
              <a:latin typeface="Arial"/>
              <a:cs typeface="Arial"/>
            </a:endParaRPr>
          </a:p>
          <a:p>
            <a:pPr marL="1154430" marR="2505075">
              <a:lnSpc>
                <a:spcPct val="1203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krve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(leukémie)  prsu</a:t>
            </a:r>
            <a:endParaRPr sz="1800">
              <a:latin typeface="Arial"/>
              <a:cs typeface="Arial"/>
            </a:endParaRPr>
          </a:p>
          <a:p>
            <a:pPr marL="115443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slinivky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Další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nemoci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nedokrvenost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srdce</a:t>
            </a:r>
            <a:endParaRPr sz="1800">
              <a:latin typeface="Arial"/>
              <a:cs typeface="Arial"/>
            </a:endParaRPr>
          </a:p>
          <a:p>
            <a:pPr marL="1536700" marR="1259205">
              <a:lnSpc>
                <a:spcPct val="1203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snížená plodnost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choroby trávicího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ústrojí  roztroušená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skleróza</a:t>
            </a:r>
            <a:endParaRPr sz="1800">
              <a:latin typeface="Arial"/>
              <a:cs typeface="Arial"/>
            </a:endParaRPr>
          </a:p>
          <a:p>
            <a:pPr marL="1536700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ucpávání cév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tedy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odumírání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tkání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5987" y="577595"/>
            <a:ext cx="5087873" cy="2814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78725" y="3562350"/>
            <a:ext cx="1550669" cy="3489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839" y="34899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6858000"/>
                </a:move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015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>
                <a:solidFill>
                  <a:srgbClr val="FF0000"/>
                </a:solidFill>
              </a:rPr>
              <a:t>Dýchací </a:t>
            </a:r>
            <a:r>
              <a:rPr spc="95" dirty="0">
                <a:solidFill>
                  <a:srgbClr val="FF0000"/>
                </a:solidFill>
              </a:rPr>
              <a:t>soustava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1518" y="1463294"/>
            <a:ext cx="7824470" cy="491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  <a:tabLst>
                <a:tab pos="1343660" algn="l"/>
                <a:tab pos="2266315" algn="l"/>
                <a:tab pos="2588260" algn="l"/>
              </a:tabLst>
            </a:pPr>
            <a:r>
              <a:rPr sz="2400" b="1" u="heavy" spc="1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Č</a:t>
            </a:r>
            <a:r>
              <a:rPr sz="2400" b="1" i="1" u="heavy" spc="1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íselná	</a:t>
            </a:r>
            <a:r>
              <a:rPr sz="2400" b="1" i="1" u="heavy" spc="114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fakta	</a:t>
            </a:r>
            <a:r>
              <a:rPr sz="2400" b="1" i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	</a:t>
            </a:r>
            <a:r>
              <a:rPr sz="2400" b="1" i="1" u="heavy" spc="8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kou</a:t>
            </a:r>
            <a:r>
              <a:rPr sz="2400" b="1" i="1" u="heavy" spc="-20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9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ř</a:t>
            </a:r>
            <a:r>
              <a:rPr sz="2400" b="1" i="1" u="heavy" spc="9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ení:</a:t>
            </a:r>
            <a:endParaRPr sz="2400">
              <a:latin typeface="Arial"/>
              <a:cs typeface="Arial"/>
            </a:endParaRPr>
          </a:p>
          <a:p>
            <a:pPr marL="12700" marR="131445" indent="-635">
              <a:lnSpc>
                <a:spcPct val="130300"/>
              </a:lnSpc>
              <a:spcBef>
                <a:spcPts val="1864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každých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sekund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 naší planetě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zemře jeden člověk na nemoci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kouření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 ČR kouří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asi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populace</a:t>
            </a:r>
            <a:endParaRPr sz="1800">
              <a:latin typeface="Arial"/>
              <a:cs typeface="Arial"/>
            </a:endParaRPr>
          </a:p>
          <a:p>
            <a:pPr marL="12700" marR="1624965">
              <a:lnSpc>
                <a:spcPts val="2810"/>
              </a:lnSpc>
              <a:spcBef>
                <a:spcPts val="2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kuřáků je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3× vyšší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riziko infarktu myokardu než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nekuřáků  kouření způsobuje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30%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všech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nádorových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chorob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roce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nekouření je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riziko smrti z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kouření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nižší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!!!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žen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kuřaček je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74% vyšší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pravděpodobnost, že zemřou na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rakovinu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prsu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zeměkouli je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miliarda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kuřáků</a:t>
            </a:r>
            <a:endParaRPr sz="1800">
              <a:latin typeface="Arial"/>
              <a:cs typeface="Arial"/>
            </a:endParaRPr>
          </a:p>
          <a:p>
            <a:pPr marL="12700" marR="3611879">
              <a:lnSpc>
                <a:spcPct val="1303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9 z 10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kuřáků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umírá na následky kouření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kuřáků je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3x vyšší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výskyt nádorů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  <a:p>
            <a:pPr marL="12700" marR="2927350">
              <a:lnSpc>
                <a:spcPct val="13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příčinou každého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pátého úmrtí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nás je kouření  denně se utratí za cigarety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16 miliard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korun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!!!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paradoxem je, že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kouří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1/3 lékařů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2/5 zdravotních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sester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405" y="1204976"/>
            <a:ext cx="4915535" cy="552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Stavba:</a:t>
            </a:r>
            <a:endParaRPr sz="1800">
              <a:latin typeface="Arial"/>
              <a:cs typeface="Arial"/>
            </a:endParaRPr>
          </a:p>
          <a:p>
            <a:pPr marL="201930" marR="2533015" indent="-189865">
              <a:lnSpc>
                <a:spcPct val="200000"/>
              </a:lnSpc>
              <a:spcBef>
                <a:spcPts val="65"/>
              </a:spcBef>
            </a:pP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Dýchací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trubice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části: 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Horní cesty</a:t>
            </a:r>
            <a:r>
              <a:rPr sz="18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dýchací:</a:t>
            </a:r>
            <a:endParaRPr sz="1800">
              <a:latin typeface="Arial"/>
              <a:cs typeface="Arial"/>
            </a:endParaRPr>
          </a:p>
          <a:p>
            <a:pPr marL="8128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nosní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dutina</a:t>
            </a:r>
            <a:endParaRPr sz="1800">
              <a:latin typeface="Arial"/>
              <a:cs typeface="Arial"/>
            </a:endParaRPr>
          </a:p>
          <a:p>
            <a:pPr marL="1002665" indent="-190500">
              <a:lnSpc>
                <a:spcPct val="100000"/>
              </a:lnSpc>
              <a:buChar char="–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nosohltan</a:t>
            </a:r>
            <a:endParaRPr sz="1800">
              <a:latin typeface="Arial"/>
              <a:cs typeface="Arial"/>
            </a:endParaRPr>
          </a:p>
          <a:p>
            <a:pPr marL="65913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Dolní cesty</a:t>
            </a:r>
            <a:r>
              <a:rPr sz="1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dýchací:</a:t>
            </a:r>
            <a:endParaRPr sz="1800">
              <a:latin typeface="Arial"/>
              <a:cs typeface="Arial"/>
            </a:endParaRPr>
          </a:p>
          <a:p>
            <a:pPr marL="1002665" indent="-190500">
              <a:lnSpc>
                <a:spcPct val="100000"/>
              </a:lnSpc>
              <a:buChar char="–"/>
              <a:tabLst>
                <a:tab pos="1003300" algn="l"/>
              </a:tabLst>
            </a:pPr>
            <a:r>
              <a:rPr sz="1800" dirty="0">
                <a:latin typeface="Arial"/>
                <a:cs typeface="Arial"/>
              </a:rPr>
              <a:t>hrtan</a:t>
            </a:r>
            <a:endParaRPr sz="1800">
              <a:latin typeface="Arial"/>
              <a:cs typeface="Arial"/>
            </a:endParaRPr>
          </a:p>
          <a:p>
            <a:pPr marL="1002665" indent="-190500">
              <a:lnSpc>
                <a:spcPct val="100000"/>
              </a:lnSpc>
              <a:spcBef>
                <a:spcPts val="5"/>
              </a:spcBef>
              <a:buChar char="–"/>
              <a:tabLst>
                <a:tab pos="1003300" algn="l"/>
              </a:tabLst>
            </a:pPr>
            <a:r>
              <a:rPr sz="1800" spc="-5" dirty="0">
                <a:latin typeface="Arial"/>
                <a:cs typeface="Arial"/>
              </a:rPr>
              <a:t>průdušnice</a:t>
            </a:r>
            <a:endParaRPr sz="1800">
              <a:latin typeface="Arial"/>
              <a:cs typeface="Arial"/>
            </a:endParaRPr>
          </a:p>
          <a:p>
            <a:pPr marL="469265" marR="2976880" indent="342900">
              <a:lnSpc>
                <a:spcPct val="100000"/>
              </a:lnSpc>
              <a:buChar char="–"/>
              <a:tabLst>
                <a:tab pos="1003300" algn="l"/>
              </a:tabLst>
            </a:pPr>
            <a:r>
              <a:rPr sz="1800" dirty="0">
                <a:latin typeface="Arial"/>
                <a:cs typeface="Arial"/>
              </a:rPr>
              <a:t>prů</a:t>
            </a:r>
            <a:r>
              <a:rPr sz="1800" spc="-5" dirty="0">
                <a:latin typeface="Arial"/>
                <a:cs typeface="Arial"/>
              </a:rPr>
              <a:t>dušky 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Plíce: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10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průdušky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(bronchy)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průdušinky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(bronchioly)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plicní sklípky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(alveoly)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-"/>
            </a:pPr>
            <a:endParaRPr sz="18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K </a:t>
            </a:r>
            <a:r>
              <a:rPr sz="1800" spc="-5" dirty="0">
                <a:latin typeface="Arial"/>
                <a:cs typeface="Arial"/>
              </a:rPr>
              <a:t>dýchací soustavě patří </a:t>
            </a:r>
            <a:r>
              <a:rPr sz="1800" dirty="0">
                <a:latin typeface="Arial"/>
                <a:cs typeface="Arial"/>
              </a:rPr>
              <a:t>také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dýchací</a:t>
            </a:r>
            <a:r>
              <a:rPr sz="1800" spc="-8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svaly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10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hlavní dýchací sval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bránice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mezižeberní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svaly</a:t>
            </a:r>
            <a:endParaRPr sz="1800">
              <a:latin typeface="Arial"/>
              <a:cs typeface="Arial"/>
            </a:endParaRPr>
          </a:p>
          <a:p>
            <a:pPr marL="9518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952500" algn="l"/>
              </a:tabLst>
            </a:pPr>
            <a:r>
              <a:rPr sz="1800" spc="-5" dirty="0">
                <a:latin typeface="Arial"/>
                <a:cs typeface="Arial"/>
              </a:rPr>
              <a:t>pomocné dýchací svaly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krční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3546995" y="1401317"/>
            <a:ext cx="6192773" cy="3017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6111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8185" y="2068321"/>
            <a:ext cx="6235700" cy="454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i="1" spc="55" dirty="0">
                <a:solidFill>
                  <a:srgbClr val="333399"/>
                </a:solidFill>
                <a:latin typeface="Arial"/>
                <a:cs typeface="Arial"/>
              </a:rPr>
              <a:t>Nosní</a:t>
            </a:r>
            <a:r>
              <a:rPr sz="1800" b="1" i="1" spc="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dutina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STAVBA:</a:t>
            </a:r>
            <a:endParaRPr sz="1800">
              <a:latin typeface="Arial"/>
              <a:cs typeface="Arial"/>
            </a:endParaRPr>
          </a:p>
          <a:p>
            <a:pPr marL="152400" marR="2200910" indent="-152400">
              <a:lnSpc>
                <a:spcPts val="2600"/>
              </a:lnSpc>
              <a:spcBef>
                <a:spcPts val="15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prostor </a:t>
            </a:r>
            <a:r>
              <a:rPr sz="1800" spc="-5" dirty="0">
                <a:latin typeface="Arial"/>
                <a:cs typeface="Arial"/>
              </a:rPr>
              <a:t>ohraničený kostěnými výběžky  horní čelisti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284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od ústní dutiny je oddělena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patrem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strop </a:t>
            </a:r>
            <a:r>
              <a:rPr sz="1800" spc="-5" dirty="0">
                <a:latin typeface="Arial"/>
                <a:cs typeface="Arial"/>
              </a:rPr>
              <a:t>tvoří čelní </a:t>
            </a:r>
            <a:r>
              <a:rPr sz="1800" dirty="0">
                <a:latin typeface="Arial"/>
                <a:cs typeface="Arial"/>
              </a:rPr>
              <a:t>kost s </a:t>
            </a:r>
            <a:r>
              <a:rPr sz="1800" spc="-5" dirty="0">
                <a:latin typeface="Arial"/>
                <a:cs typeface="Arial"/>
              </a:rPr>
              <a:t>čichovou kostí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nosní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kůstky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45"/>
              </a:spcBef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čichové pole </a:t>
            </a:r>
            <a:r>
              <a:rPr sz="1800" dirty="0">
                <a:latin typeface="Arial"/>
                <a:cs typeface="Arial"/>
              </a:rPr>
              <a:t>z </a:t>
            </a:r>
            <a:r>
              <a:rPr sz="1800" spc="-5" dirty="0">
                <a:latin typeface="Arial"/>
                <a:cs typeface="Arial"/>
              </a:rPr>
              <a:t>čichových </a:t>
            </a:r>
            <a:r>
              <a:rPr sz="1800" dirty="0">
                <a:latin typeface="Arial"/>
                <a:cs typeface="Arial"/>
              </a:rPr>
              <a:t>buněk a </a:t>
            </a:r>
            <a:r>
              <a:rPr sz="1800" spc="-5" dirty="0">
                <a:latin typeface="Arial"/>
                <a:cs typeface="Arial"/>
              </a:rPr>
              <a:t>serózních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žlázek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b="1" dirty="0">
                <a:solidFill>
                  <a:srgbClr val="CC3300"/>
                </a:solidFill>
                <a:latin typeface="Arial"/>
                <a:cs typeface="Arial"/>
              </a:rPr>
              <a:t>FUNKCE:</a:t>
            </a:r>
            <a:endParaRPr sz="1800">
              <a:latin typeface="Arial"/>
              <a:cs typeface="Arial"/>
            </a:endParaRPr>
          </a:p>
          <a:p>
            <a:pPr marL="608965" lvl="1" indent="-139700">
              <a:lnSpc>
                <a:spcPct val="100000"/>
              </a:lnSpc>
              <a:spcBef>
                <a:spcPts val="434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předehřát vdech. vzduch na tělesnou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teplotu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45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očistit </a:t>
            </a:r>
            <a:r>
              <a:rPr sz="1800" dirty="0">
                <a:latin typeface="Arial"/>
                <a:cs typeface="Arial"/>
              </a:rPr>
              <a:t>vzduch </a:t>
            </a:r>
            <a:r>
              <a:rPr sz="1800" spc="-5" dirty="0">
                <a:latin typeface="Arial"/>
                <a:cs typeface="Arial"/>
              </a:rPr>
              <a:t>od prachu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mikroorganismů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39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zvlhčit suchý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vzduch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34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vnímat pachové látky drážděním čichových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buněk</a:t>
            </a:r>
            <a:endParaRPr sz="1800">
              <a:latin typeface="Arial"/>
              <a:cs typeface="Arial"/>
            </a:endParaRPr>
          </a:p>
          <a:p>
            <a:pPr marL="608965" lvl="1" indent="-140335">
              <a:lnSpc>
                <a:spcPct val="100000"/>
              </a:lnSpc>
              <a:spcBef>
                <a:spcPts val="445"/>
              </a:spcBef>
              <a:buChar char="-"/>
              <a:tabLst>
                <a:tab pos="609600" algn="l"/>
              </a:tabLst>
            </a:pPr>
            <a:r>
              <a:rPr sz="1800" spc="-5" dirty="0">
                <a:latin typeface="Arial"/>
                <a:cs typeface="Arial"/>
              </a:rPr>
              <a:t>vytvořit lymfatickou </a:t>
            </a:r>
            <a:r>
              <a:rPr sz="1800" dirty="0">
                <a:latin typeface="Arial"/>
                <a:cs typeface="Arial"/>
              </a:rPr>
              <a:t>tkání v </a:t>
            </a:r>
            <a:r>
              <a:rPr sz="1800" spc="-5" dirty="0">
                <a:latin typeface="Arial"/>
                <a:cs typeface="Arial"/>
              </a:rPr>
              <a:t>podslizničí obrannou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bariéru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0249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5346839" y="537971"/>
            <a:ext cx="4392929" cy="331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8143" y="1196586"/>
            <a:ext cx="3022600" cy="182689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R="410845" algn="ctr">
              <a:lnSpc>
                <a:spcPct val="100000"/>
              </a:lnSpc>
              <a:spcBef>
                <a:spcPts val="815"/>
              </a:spcBef>
            </a:pPr>
            <a:r>
              <a:rPr sz="1800" b="1" i="1" spc="80" dirty="0">
                <a:solidFill>
                  <a:srgbClr val="333399"/>
                </a:solidFill>
                <a:latin typeface="Arial"/>
                <a:cs typeface="Arial"/>
              </a:rPr>
              <a:t>Vedlejší </a:t>
            </a:r>
            <a:r>
              <a:rPr sz="1800" b="1" i="1" spc="40" dirty="0">
                <a:solidFill>
                  <a:srgbClr val="333399"/>
                </a:solidFill>
                <a:latin typeface="Arial"/>
                <a:cs typeface="Arial"/>
              </a:rPr>
              <a:t>nosní</a:t>
            </a:r>
            <a:r>
              <a:rPr sz="1800" b="1" i="1" spc="1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dutiny:</a:t>
            </a:r>
            <a:endParaRPr sz="1800">
              <a:latin typeface="Arial"/>
              <a:cs typeface="Arial"/>
            </a:endParaRPr>
          </a:p>
          <a:p>
            <a:pPr marR="384810" algn="ctr">
              <a:lnSpc>
                <a:spcPct val="100000"/>
              </a:lnSpc>
              <a:spcBef>
                <a:spcPts val="710"/>
              </a:spcBef>
            </a:pPr>
            <a:r>
              <a:rPr sz="1800" spc="-5" dirty="0">
                <a:latin typeface="Arial"/>
                <a:cs typeface="Arial"/>
              </a:rPr>
              <a:t>čelní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dutiny</a:t>
            </a:r>
            <a:endParaRPr sz="1800">
              <a:latin typeface="Arial"/>
              <a:cs typeface="Arial"/>
            </a:endParaRPr>
          </a:p>
          <a:p>
            <a:pPr marL="736600" marR="5080">
              <a:lnSpc>
                <a:spcPct val="1301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dutinky v </a:t>
            </a:r>
            <a:r>
              <a:rPr sz="1800" spc="-5" dirty="0">
                <a:latin typeface="Arial"/>
                <a:cs typeface="Arial"/>
              </a:rPr>
              <a:t>čichové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kosti  dutina </a:t>
            </a:r>
            <a:r>
              <a:rPr sz="1800" dirty="0">
                <a:latin typeface="Arial"/>
                <a:cs typeface="Arial"/>
              </a:rPr>
              <a:t>v klínové </a:t>
            </a:r>
            <a:r>
              <a:rPr sz="1800" spc="-5" dirty="0">
                <a:latin typeface="Arial"/>
                <a:cs typeface="Arial"/>
              </a:rPr>
              <a:t>kosti  </a:t>
            </a:r>
            <a:r>
              <a:rPr sz="1800" dirty="0">
                <a:latin typeface="Arial"/>
                <a:cs typeface="Arial"/>
              </a:rPr>
              <a:t>dutina horní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čelisti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2250833" y="3396995"/>
            <a:ext cx="6336029" cy="3405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3802" y="1048003"/>
            <a:ext cx="5005070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i="1" spc="80" dirty="0">
                <a:solidFill>
                  <a:srgbClr val="333399"/>
                </a:solidFill>
                <a:latin typeface="Arial"/>
                <a:cs typeface="Arial"/>
              </a:rPr>
              <a:t>Nosohltan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Arial"/>
              <a:cs typeface="Arial"/>
            </a:endParaRPr>
          </a:p>
          <a:p>
            <a:pPr marL="355600" marR="69215" indent="-3429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horní úsek hltanu, do </a:t>
            </a:r>
            <a:r>
              <a:rPr sz="1800" dirty="0">
                <a:latin typeface="Arial"/>
                <a:cs typeface="Arial"/>
              </a:rPr>
              <a:t>kterého choanami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proudí  vzduch z </a:t>
            </a:r>
            <a:r>
              <a:rPr sz="1800" spc="-5" dirty="0">
                <a:latin typeface="Arial"/>
                <a:cs typeface="Arial"/>
              </a:rPr>
              <a:t>nosní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dutiny.</a:t>
            </a:r>
            <a:endParaRPr sz="18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ústí sem Eustachovy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trubice</a:t>
            </a:r>
          </a:p>
          <a:p>
            <a:pPr marL="151765" indent="-139700">
              <a:lnSpc>
                <a:spcPct val="100000"/>
              </a:lnSpc>
              <a:spcBef>
                <a:spcPts val="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nachází se zde nosohltanová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mandle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-"/>
            </a:pPr>
            <a:endParaRPr sz="1800" dirty="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</a:pPr>
            <a:r>
              <a:rPr sz="1800" b="1" i="1" spc="110" dirty="0" err="1">
                <a:solidFill>
                  <a:srgbClr val="333399"/>
                </a:solidFill>
                <a:latin typeface="Arial"/>
                <a:cs typeface="Arial"/>
              </a:rPr>
              <a:t>Hrtan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lang="cs-CZ" sz="1900" dirty="0">
                <a:latin typeface="Arial"/>
                <a:cs typeface="Arial"/>
              </a:rPr>
              <a:t>-zavěšen na jazylce</a:t>
            </a:r>
            <a:endParaRPr sz="1900" dirty="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tvořen </a:t>
            </a:r>
            <a:r>
              <a:rPr sz="1800" dirty="0">
                <a:latin typeface="Arial"/>
                <a:cs typeface="Arial"/>
              </a:rPr>
              <a:t>chrupavkami: štítná,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prsténčitá,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Arial"/>
                <a:cs typeface="Arial"/>
              </a:rPr>
              <a:t>3 </a:t>
            </a:r>
            <a:r>
              <a:rPr sz="1800" spc="-5" dirty="0">
                <a:latin typeface="Arial"/>
                <a:cs typeface="Arial"/>
              </a:rPr>
              <a:t>hlasivkové </a:t>
            </a:r>
            <a:r>
              <a:rPr sz="1800" dirty="0">
                <a:latin typeface="Arial"/>
                <a:cs typeface="Arial"/>
              </a:rPr>
              <a:t>chrupavky s 2 </a:t>
            </a:r>
            <a:r>
              <a:rPr sz="1800" spc="-5" dirty="0">
                <a:latin typeface="Arial"/>
                <a:cs typeface="Arial"/>
              </a:rPr>
              <a:t>hlasovými vazy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(hlas)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- oddělení od hltanu </a:t>
            </a:r>
            <a:r>
              <a:rPr sz="1800" spc="-5" dirty="0">
                <a:latin typeface="Arial"/>
                <a:cs typeface="Arial"/>
              </a:rPr>
              <a:t>zajišťuje hrtanová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příklopka.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169549" y="1114043"/>
            <a:ext cx="8547735" cy="5930900"/>
            <a:chOff x="1169549" y="1114043"/>
            <a:chExt cx="8547735" cy="5930900"/>
          </a:xfrm>
        </p:grpSpPr>
        <p:sp>
          <p:nvSpPr>
            <p:cNvPr id="6" name="object 6"/>
            <p:cNvSpPr/>
            <p:nvPr/>
          </p:nvSpPr>
          <p:spPr>
            <a:xfrm>
              <a:off x="1169549" y="4570475"/>
              <a:ext cx="5553455" cy="24650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31024" y="4282440"/>
              <a:ext cx="2769870" cy="2762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27976" y="1114043"/>
              <a:ext cx="2788920" cy="30038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405" y="1454150"/>
            <a:ext cx="5028565" cy="1736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  <a:tabLst>
                <a:tab pos="1478915" algn="l"/>
              </a:tabLst>
            </a:pP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Pr</a:t>
            </a:r>
            <a:r>
              <a:rPr sz="1800" b="1" spc="60" dirty="0">
                <a:solidFill>
                  <a:srgbClr val="333399"/>
                </a:solidFill>
                <a:latin typeface="Arial"/>
                <a:cs typeface="Arial"/>
              </a:rPr>
              <a:t>ů</a:t>
            </a:r>
            <a:r>
              <a:rPr sz="1800" b="1" i="1" spc="60" dirty="0">
                <a:solidFill>
                  <a:srgbClr val="333399"/>
                </a:solidFill>
                <a:latin typeface="Arial"/>
                <a:cs typeface="Arial"/>
              </a:rPr>
              <a:t>dušnice	</a:t>
            </a:r>
            <a:r>
              <a:rPr sz="1800" b="1" i="1" spc="120" dirty="0">
                <a:latin typeface="Arial"/>
                <a:cs typeface="Arial"/>
              </a:rPr>
              <a:t>(Trachea)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1220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trubice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délka asi 13 </a:t>
            </a:r>
            <a:r>
              <a:rPr sz="1800" dirty="0">
                <a:latin typeface="Arial"/>
                <a:cs typeface="Arial"/>
              </a:rPr>
              <a:t>cm, šířka </a:t>
            </a:r>
            <a:r>
              <a:rPr sz="1800" spc="-5" dirty="0">
                <a:latin typeface="Arial"/>
                <a:cs typeface="Arial"/>
              </a:rPr>
              <a:t>1,5-1,8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800" spc="245" dirty="0">
                <a:latin typeface="Arial"/>
                <a:cs typeface="Arial"/>
              </a:rPr>
              <a:t>-v </a:t>
            </a:r>
            <a:r>
              <a:rPr sz="1800" spc="-5" dirty="0">
                <a:latin typeface="Arial"/>
                <a:cs typeface="Arial"/>
              </a:rPr>
              <a:t>krčním úseku leží na bocích laloky </a:t>
            </a:r>
            <a:r>
              <a:rPr sz="1800" dirty="0">
                <a:latin typeface="Arial"/>
                <a:cs typeface="Arial"/>
              </a:rPr>
              <a:t>štítné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žlázy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65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větví se na </a:t>
            </a:r>
            <a:r>
              <a:rPr sz="1800" dirty="0">
                <a:latin typeface="Arial"/>
                <a:cs typeface="Arial"/>
              </a:rPr>
              <a:t>2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průdušky</a:t>
            </a:r>
            <a:r>
              <a:rPr sz="1800" spc="-5" dirty="0">
                <a:latin typeface="Arial"/>
                <a:cs typeface="Arial"/>
              </a:rPr>
              <a:t>, které vstupují do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plic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3428" y="3954256"/>
            <a:ext cx="8039100" cy="2682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70" dirty="0">
                <a:solidFill>
                  <a:srgbClr val="333399"/>
                </a:solidFill>
                <a:latin typeface="Arial"/>
                <a:cs typeface="Arial"/>
              </a:rPr>
              <a:t>Pr</a:t>
            </a:r>
            <a:r>
              <a:rPr sz="1800" b="1" spc="70" dirty="0">
                <a:solidFill>
                  <a:srgbClr val="333399"/>
                </a:solidFill>
                <a:latin typeface="Arial"/>
                <a:cs typeface="Arial"/>
              </a:rPr>
              <a:t>ů</a:t>
            </a:r>
            <a:r>
              <a:rPr sz="1800" b="1" i="1" spc="70" dirty="0">
                <a:solidFill>
                  <a:srgbClr val="333399"/>
                </a:solidFill>
                <a:latin typeface="Arial"/>
                <a:cs typeface="Arial"/>
              </a:rPr>
              <a:t>dušky</a:t>
            </a:r>
            <a:r>
              <a:rPr sz="1800" b="1" i="1" spc="2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70" dirty="0">
                <a:latin typeface="Arial"/>
                <a:cs typeface="Arial"/>
              </a:rPr>
              <a:t>(Bronchi)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po vstupu do plic se mnohonásobně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větví</a:t>
            </a:r>
            <a:endParaRPr sz="1800" dirty="0">
              <a:latin typeface="Arial"/>
              <a:cs typeface="Arial"/>
            </a:endParaRPr>
          </a:p>
          <a:p>
            <a:pPr marL="392430">
              <a:lnSpc>
                <a:spcPct val="100000"/>
              </a:lnSpc>
              <a:spcBef>
                <a:spcPts val="650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bronchiální</a:t>
            </a:r>
            <a:r>
              <a:rPr sz="1800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strom</a:t>
            </a:r>
            <a:endParaRPr sz="1800" dirty="0">
              <a:latin typeface="Arial"/>
              <a:cs typeface="Arial"/>
            </a:endParaRPr>
          </a:p>
          <a:p>
            <a:pPr marL="494665" indent="-139700">
              <a:lnSpc>
                <a:spcPct val="100000"/>
              </a:lnSpc>
              <a:spcBef>
                <a:spcPts val="650"/>
              </a:spcBef>
              <a:buChar char="-"/>
              <a:tabLst>
                <a:tab pos="495300" algn="l"/>
              </a:tabLst>
            </a:pPr>
            <a:r>
              <a:rPr sz="1800" spc="-5" dirty="0" err="1">
                <a:latin typeface="Arial"/>
                <a:cs typeface="Arial"/>
              </a:rPr>
              <a:t>konečné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větve = </a:t>
            </a:r>
            <a:r>
              <a:rPr sz="1800" spc="-5" dirty="0">
                <a:latin typeface="Arial"/>
                <a:cs typeface="Arial"/>
              </a:rPr>
              <a:t>průdušinky </a:t>
            </a:r>
            <a:r>
              <a:rPr sz="1800" dirty="0">
                <a:latin typeface="Arial"/>
                <a:cs typeface="Arial"/>
              </a:rPr>
              <a:t>(bronchioly) –</a:t>
            </a:r>
            <a:r>
              <a:rPr lang="cs-CZ" sz="1800" dirty="0">
                <a:latin typeface="Arial"/>
                <a:cs typeface="Arial"/>
              </a:rPr>
              <a:t>na ně navazují alveolární chodbičky ty ústí do plicních váčků, váčky vyklenuty v plicní </a:t>
            </a:r>
            <a:r>
              <a:rPr lang="cs-CZ" sz="1800" b="1" dirty="0">
                <a:latin typeface="Arial"/>
                <a:cs typeface="Arial"/>
              </a:rPr>
              <a:t>sklípky- v plicních sklípcích probíhá výměna dýchacích plynů mezi krví a plícemi </a:t>
            </a:r>
            <a:r>
              <a:rPr lang="cs-CZ" b="1" dirty="0">
                <a:latin typeface="Arial"/>
                <a:cs typeface="Arial"/>
              </a:rPr>
              <a:t>(zevní dýchání)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65016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6" name="object 6"/>
          <p:cNvSpPr/>
          <p:nvPr/>
        </p:nvSpPr>
        <p:spPr>
          <a:xfrm>
            <a:off x="6210947" y="348995"/>
            <a:ext cx="3569970" cy="4941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405" y="1361947"/>
            <a:ext cx="3823335" cy="4751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Plíce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(pulmones)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vlastní dýchací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orgán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i="1" spc="-5" dirty="0">
                <a:latin typeface="Arial"/>
                <a:cs typeface="Arial"/>
              </a:rPr>
              <a:t>(výměna plynů </a:t>
            </a:r>
            <a:r>
              <a:rPr sz="1800" i="1" dirty="0">
                <a:latin typeface="Arial"/>
                <a:cs typeface="Arial"/>
              </a:rPr>
              <a:t>mezi vzduchem a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krví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= </a:t>
            </a:r>
            <a:r>
              <a:rPr sz="1800" i="1" spc="-5" dirty="0">
                <a:latin typeface="Arial"/>
                <a:cs typeface="Arial"/>
              </a:rPr>
              <a:t>vnější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dýchání)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219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párový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orgán</a:t>
            </a:r>
            <a:endParaRPr sz="1800">
              <a:latin typeface="Arial"/>
              <a:cs typeface="Arial"/>
            </a:endParaRPr>
          </a:p>
          <a:p>
            <a:pPr marL="152400" marR="182880" indent="-152400">
              <a:lnSpc>
                <a:spcPct val="100000"/>
              </a:lnSpc>
              <a:spcBef>
                <a:spcPts val="215"/>
              </a:spcBef>
              <a:buChar char="-"/>
              <a:tabLst>
                <a:tab pos="152400" algn="l"/>
              </a:tabLst>
            </a:pP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mládí růžové, pak šedé až černá  místa</a:t>
            </a:r>
            <a:endParaRPr sz="1800">
              <a:latin typeface="Arial"/>
              <a:cs typeface="Arial"/>
            </a:endParaRPr>
          </a:p>
          <a:p>
            <a:pPr marL="151765" indent="-139700">
              <a:lnSpc>
                <a:spcPct val="100000"/>
              </a:lnSpc>
              <a:spcBef>
                <a:spcPts val="215"/>
              </a:spcBef>
              <a:buChar char="-"/>
              <a:tabLst>
                <a:tab pos="152400" algn="l"/>
              </a:tabLst>
            </a:pPr>
            <a:r>
              <a:rPr sz="1800" spc="-5" dirty="0">
                <a:latin typeface="Arial"/>
                <a:cs typeface="Arial"/>
              </a:rPr>
              <a:t>uloženy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dutině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hrudní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Arial"/>
                <a:cs typeface="Arial"/>
              </a:rPr>
              <a:t>(tvar </a:t>
            </a:r>
            <a:r>
              <a:rPr sz="1800" spc="-5" dirty="0">
                <a:latin typeface="Arial"/>
                <a:cs typeface="Arial"/>
              </a:rPr>
              <a:t>je přizpůsoben hrudním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stěnám)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"/>
              <a:cs typeface="Arial"/>
            </a:endParaRPr>
          </a:p>
          <a:p>
            <a:pPr marL="12700" marR="1249045">
              <a:lnSpc>
                <a:spcPct val="11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levá </a:t>
            </a:r>
            <a:r>
              <a:rPr sz="1800" spc="-5" dirty="0">
                <a:latin typeface="Arial"/>
                <a:cs typeface="Arial"/>
              </a:rPr>
              <a:t>plíce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dvojlaločnatá  </a:t>
            </a:r>
            <a:r>
              <a:rPr sz="1800" dirty="0">
                <a:latin typeface="Arial"/>
                <a:cs typeface="Arial"/>
              </a:rPr>
              <a:t>pravá </a:t>
            </a:r>
            <a:r>
              <a:rPr sz="1800" spc="-5" dirty="0">
                <a:latin typeface="Arial"/>
                <a:cs typeface="Arial"/>
              </a:rPr>
              <a:t>plíce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trojlaločnatá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>
              <a:latin typeface="Arial"/>
              <a:cs typeface="Arial"/>
            </a:endParaRPr>
          </a:p>
          <a:p>
            <a:pPr marL="355600" marR="398145" indent="-3429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v mezižeberní </a:t>
            </a:r>
            <a:r>
              <a:rPr sz="1800" spc="-5" dirty="0">
                <a:latin typeface="Arial"/>
                <a:cs typeface="Arial"/>
              </a:rPr>
              <a:t>přepážce je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uložen  osrdečník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srdcem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sp>
        <p:nvSpPr>
          <p:cNvPr id="5" name="object 5"/>
          <p:cNvSpPr/>
          <p:nvPr/>
        </p:nvSpPr>
        <p:spPr>
          <a:xfrm>
            <a:off x="4876685" y="1185672"/>
            <a:ext cx="5042153" cy="6021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519" y="724915"/>
            <a:ext cx="16122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45" dirty="0">
                <a:solidFill>
                  <a:srgbClr val="333399"/>
                </a:solidFill>
                <a:latin typeface="Arial"/>
                <a:cs typeface="Arial"/>
              </a:rPr>
              <a:t>Biologie </a:t>
            </a:r>
            <a:r>
              <a:rPr sz="1600" b="1" i="1" spc="55" dirty="0">
                <a:solidFill>
                  <a:srgbClr val="333399"/>
                </a:solidFill>
                <a:latin typeface="Arial"/>
                <a:cs typeface="Arial"/>
              </a:rPr>
              <a:t>dít</a:t>
            </a:r>
            <a:r>
              <a:rPr sz="1600" b="1" i="1" spc="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85" dirty="0">
                <a:solidFill>
                  <a:srgbClr val="333399"/>
                </a:solidFill>
                <a:latin typeface="Arial"/>
                <a:cs typeface="Arial"/>
              </a:rPr>
              <a:t>ě</a:t>
            </a:r>
            <a:r>
              <a:rPr sz="1600" b="1" i="1" spc="85" dirty="0">
                <a:solidFill>
                  <a:srgbClr val="333399"/>
                </a:solidFill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5033" y="1048003"/>
            <a:ext cx="8136890" cy="360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b="1" i="1" spc="65" dirty="0">
                <a:solidFill>
                  <a:srgbClr val="333399"/>
                </a:solidFill>
                <a:latin typeface="Arial"/>
                <a:cs typeface="Arial"/>
              </a:rPr>
              <a:t>Plíce</a:t>
            </a:r>
            <a:r>
              <a:rPr sz="1800" b="1" i="1" spc="2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85" dirty="0">
                <a:solidFill>
                  <a:srgbClr val="333399"/>
                </a:solidFill>
                <a:latin typeface="Arial"/>
                <a:cs typeface="Arial"/>
              </a:rPr>
              <a:t>(pulmones)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Arial"/>
              <a:cs typeface="Arial"/>
            </a:endParaRPr>
          </a:p>
          <a:p>
            <a:pPr marL="12700" marR="736600" indent="-635">
              <a:lnSpc>
                <a:spcPts val="2110"/>
              </a:lnSpc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Plicní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lalůčky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složeny </a:t>
            </a:r>
            <a:r>
              <a:rPr sz="1800" dirty="0">
                <a:latin typeface="Arial"/>
                <a:cs typeface="Arial"/>
              </a:rPr>
              <a:t>z </a:t>
            </a:r>
            <a:r>
              <a:rPr sz="1800" spc="-5" dirty="0">
                <a:latin typeface="Arial"/>
                <a:cs typeface="Arial"/>
              </a:rPr>
              <a:t>plicních </a:t>
            </a:r>
            <a:r>
              <a:rPr sz="1800" dirty="0">
                <a:latin typeface="Arial"/>
                <a:cs typeface="Arial"/>
              </a:rPr>
              <a:t>váčků </a:t>
            </a:r>
            <a:r>
              <a:rPr sz="1800" spc="-5" dirty="0">
                <a:latin typeface="Arial"/>
                <a:cs typeface="Arial"/>
              </a:rPr>
              <a:t>(1 plicní lalůček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12-18 </a:t>
            </a:r>
            <a:r>
              <a:rPr sz="1800" dirty="0">
                <a:latin typeface="Arial"/>
                <a:cs typeface="Arial"/>
              </a:rPr>
              <a:t>váčků)  </a:t>
            </a:r>
            <a:r>
              <a:rPr sz="1800" spc="-5" dirty="0">
                <a:latin typeface="Arial"/>
                <a:cs typeface="Arial"/>
              </a:rPr>
              <a:t>stěna plicních </a:t>
            </a:r>
            <a:r>
              <a:rPr sz="1800" dirty="0">
                <a:latin typeface="Arial"/>
                <a:cs typeface="Arial"/>
              </a:rPr>
              <a:t>váčků - </a:t>
            </a:r>
            <a:r>
              <a:rPr sz="1800" spc="-5" dirty="0">
                <a:latin typeface="Arial"/>
                <a:cs typeface="Arial"/>
              </a:rPr>
              <a:t>hroznovitě </a:t>
            </a:r>
            <a:r>
              <a:rPr sz="1800" dirty="0">
                <a:latin typeface="Arial"/>
                <a:cs typeface="Arial"/>
              </a:rPr>
              <a:t>vyklenuta v </a:t>
            </a:r>
            <a:r>
              <a:rPr sz="1800" b="1" i="1" spc="80" dirty="0">
                <a:solidFill>
                  <a:srgbClr val="333399"/>
                </a:solidFill>
                <a:latin typeface="Arial"/>
                <a:cs typeface="Arial"/>
              </a:rPr>
              <a:t>plicní </a:t>
            </a:r>
            <a:r>
              <a:rPr sz="1800" b="1" i="1" spc="95" dirty="0">
                <a:solidFill>
                  <a:srgbClr val="333399"/>
                </a:solidFill>
                <a:latin typeface="Arial"/>
                <a:cs typeface="Arial"/>
              </a:rPr>
              <a:t>sklípky</a:t>
            </a:r>
            <a:r>
              <a:rPr sz="1800" b="1" i="1" spc="5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i="1" spc="114" dirty="0">
                <a:latin typeface="Arial"/>
                <a:cs typeface="Arial"/>
              </a:rPr>
              <a:t>(alveoly)</a:t>
            </a:r>
            <a:endParaRPr sz="1800">
              <a:latin typeface="Arial"/>
              <a:cs typeface="Arial"/>
            </a:endParaRPr>
          </a:p>
          <a:p>
            <a:pPr marL="812800" marR="3263900" indent="-457834">
              <a:lnSpc>
                <a:spcPts val="2170"/>
              </a:lnSpc>
              <a:spcBef>
                <a:spcPts val="60"/>
              </a:spcBef>
            </a:pPr>
            <a:r>
              <a:rPr sz="1800" spc="-5" dirty="0">
                <a:latin typeface="Arial"/>
                <a:cs typeface="Arial"/>
              </a:rPr>
              <a:t>stěna alveol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jednovrstevný </a:t>
            </a:r>
            <a:r>
              <a:rPr sz="1800" dirty="0">
                <a:latin typeface="Arial"/>
                <a:cs typeface="Arial"/>
              </a:rPr>
              <a:t>respirační </a:t>
            </a:r>
            <a:r>
              <a:rPr sz="1800" spc="-5" dirty="0">
                <a:latin typeface="Arial"/>
                <a:cs typeface="Arial"/>
              </a:rPr>
              <a:t>epitel  obklopena sítí krevních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vlásečnic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ts val="2080"/>
              </a:lnSpc>
            </a:pPr>
            <a:r>
              <a:rPr sz="1800" spc="-5" dirty="0">
                <a:latin typeface="Arial"/>
                <a:cs typeface="Arial"/>
              </a:rPr>
              <a:t>zevní dýchání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difúze dýchacích </a:t>
            </a:r>
            <a:r>
              <a:rPr sz="1800" dirty="0">
                <a:latin typeface="Arial"/>
                <a:cs typeface="Arial"/>
              </a:rPr>
              <a:t>plynů </a:t>
            </a:r>
            <a:r>
              <a:rPr sz="1800" spc="-5" dirty="0">
                <a:latin typeface="Arial"/>
                <a:cs typeface="Arial"/>
              </a:rPr>
              <a:t>přes stěnu plicních </a:t>
            </a:r>
            <a:r>
              <a:rPr sz="1800" dirty="0">
                <a:latin typeface="Arial"/>
                <a:cs typeface="Arial"/>
              </a:rPr>
              <a:t>sklípků 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kapilár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alveol </a:t>
            </a:r>
            <a:r>
              <a:rPr sz="1800" dirty="0">
                <a:latin typeface="Arial"/>
                <a:cs typeface="Arial"/>
              </a:rPr>
              <a:t>- aspoň </a:t>
            </a:r>
            <a:r>
              <a:rPr sz="1800" spc="-5" dirty="0">
                <a:latin typeface="Arial"/>
                <a:cs typeface="Arial"/>
              </a:rPr>
              <a:t>700 000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000</a:t>
            </a:r>
            <a:endParaRPr sz="1800">
              <a:latin typeface="Arial"/>
              <a:cs typeface="Arial"/>
            </a:endParaRPr>
          </a:p>
          <a:p>
            <a:pPr marL="12700" marR="431990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plocha plic 80 </a:t>
            </a:r>
            <a:r>
              <a:rPr sz="1800" dirty="0">
                <a:latin typeface="Arial"/>
                <a:cs typeface="Arial"/>
              </a:rPr>
              <a:t>-100 m2 (tenisový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kurt)  </a:t>
            </a:r>
            <a:r>
              <a:rPr sz="1800" spc="-5" dirty="0">
                <a:latin typeface="Arial"/>
                <a:cs typeface="Arial"/>
              </a:rPr>
              <a:t>plicní </a:t>
            </a:r>
            <a:r>
              <a:rPr sz="1800" dirty="0">
                <a:latin typeface="Arial"/>
                <a:cs typeface="Arial"/>
              </a:rPr>
              <a:t>tepna </a:t>
            </a:r>
            <a:r>
              <a:rPr sz="1800" spc="-5" dirty="0">
                <a:latin typeface="Arial"/>
                <a:cs typeface="Arial"/>
              </a:rPr>
              <a:t>=&gt;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větve</a:t>
            </a:r>
            <a:endParaRPr sz="1800">
              <a:latin typeface="Arial"/>
              <a:cs typeface="Arial"/>
            </a:endParaRPr>
          </a:p>
          <a:p>
            <a:pPr marL="12700" marR="3928745" indent="-635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Arial"/>
                <a:cs typeface="Arial"/>
              </a:rPr>
              <a:t>=&gt; další </a:t>
            </a:r>
            <a:r>
              <a:rPr sz="1800" dirty="0">
                <a:latin typeface="Arial"/>
                <a:cs typeface="Arial"/>
              </a:rPr>
              <a:t>větvení </a:t>
            </a:r>
            <a:r>
              <a:rPr sz="1800" spc="-5" dirty="0">
                <a:latin typeface="Arial"/>
                <a:cs typeface="Arial"/>
              </a:rPr>
              <a:t>až na kapiláry (hustá síť)  neustále </a:t>
            </a:r>
            <a:r>
              <a:rPr sz="1800" dirty="0">
                <a:latin typeface="Arial"/>
                <a:cs typeface="Arial"/>
              </a:rPr>
              <a:t>v </a:t>
            </a:r>
            <a:r>
              <a:rPr sz="1800" spc="-5" dirty="0">
                <a:latin typeface="Arial"/>
                <a:cs typeface="Arial"/>
              </a:rPr>
              <a:t>plicích 0,5-1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8801" y="699770"/>
            <a:ext cx="241490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Dýchací</a:t>
            </a:r>
            <a:r>
              <a:rPr spc="215" dirty="0"/>
              <a:t> </a:t>
            </a:r>
            <a:r>
              <a:rPr spc="95" dirty="0"/>
              <a:t>soustava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98683" y="3549396"/>
            <a:ext cx="8603615" cy="3453129"/>
            <a:chOff x="1098683" y="3549396"/>
            <a:chExt cx="8603615" cy="3453129"/>
          </a:xfrm>
        </p:grpSpPr>
        <p:sp>
          <p:nvSpPr>
            <p:cNvPr id="6" name="object 6"/>
            <p:cNvSpPr/>
            <p:nvPr/>
          </p:nvSpPr>
          <p:spPr>
            <a:xfrm>
              <a:off x="5491619" y="3549396"/>
              <a:ext cx="4210050" cy="34510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8683" y="4714494"/>
              <a:ext cx="4176521" cy="22875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</TotalTime>
  <Words>1838</Words>
  <Application>Microsoft Office PowerPoint</Application>
  <PresentationFormat>Vlastní</PresentationFormat>
  <Paragraphs>283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Dýchací soustava</vt:lpstr>
      <vt:lpstr>Prezentace aplikace PowerPoint</vt:lpstr>
      <vt:lpstr>Dýchací soustava</vt:lpstr>
      <vt:lpstr>Dýchací soustava</vt:lpstr>
      <vt:lpstr>Dýchací soustava</vt:lpstr>
      <vt:lpstr>Dýchací soustava</vt:lpstr>
      <vt:lpstr>Onemocnění dýchací soustavy</vt:lpstr>
      <vt:lpstr>Onemocnění dýchací soustavy</vt:lpstr>
      <vt:lpstr>Onemocnění dýchací soustavy</vt:lpstr>
      <vt:lpstr>Onemocnění dýchací soustavy</vt:lpstr>
      <vt:lpstr>Onemocn ění dýchací soustavy</vt:lpstr>
      <vt:lpstr>Dýchací soustava</vt:lpstr>
      <vt:lpstr>Dýchací soustava</vt:lpstr>
      <vt:lpstr>Dýchací soustava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BIDM dýchací soustava.ppt</dc:title>
  <dc:creator>Owner</dc:creator>
  <cp:lastModifiedBy>Hana</cp:lastModifiedBy>
  <cp:revision>21</cp:revision>
  <dcterms:created xsi:type="dcterms:W3CDTF">2020-11-28T09:01:56Z</dcterms:created>
  <dcterms:modified xsi:type="dcterms:W3CDTF">2020-12-21T18:27:40Z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2011-05-16T00:00:00Z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2020-11-28T00:00:00Z</vt:filetime>
  </property>
</Properties>
</file>