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rCGkCWf+Zh70m9xubaVf5p26A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9fa78f71e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9fa78f71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81967eb3e_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f81967eb3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81967eb3e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f81967eb3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81967eb3e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f81967eb3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81967eb3e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f81967eb3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9fa78f71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9fa78f71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cf45e049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cf45e04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cf45e049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cf45e04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fa78f71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9fa78f7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9fa78f71e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9fa78f71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is.muni.cz/el/ped/jaro2021/IVk101/index.qwarp?prejit=6390037" TargetMode="External"/><Relationship Id="rId4" Type="http://schemas.openxmlformats.org/officeDocument/2006/relationships/hyperlink" Target="https://is.muni.cz/el/ped/jaro2021/IVk101/index.qwarp?prejit=639003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s.muni.cz/el/ped/jaro2021/IVk101/index.qwarp?prejit=639006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s.muni.cz/el/ped/jaro2021/IVk101/index.qwarp?prejit=63900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72"/>
            <a:ext cx="91440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Mandy a NET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PdF: IVp003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Praktické postupy při výuce dítěte s poruchou autistického spektra nebo jiným neurovývojovým postižením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cs-CZ"/>
              <a:t>Vyučující: Mgr. et Bc. Lucie Mudroch Lukášová, M.Sc., BCBA a Mgr. Lucie Vozáková, BCBA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9fa78f71e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NET Plán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(plán pro učení v přirozeném prostředí)</a:t>
            </a:r>
            <a:endParaRPr/>
          </a:p>
        </p:txBody>
      </p:sp>
      <p:sp>
        <p:nvSpPr>
          <p:cNvPr id="151" name="Google Shape;151;gf9fa78f71e_0_45"/>
          <p:cNvSpPr txBox="1"/>
          <p:nvPr>
            <p:ph idx="1" type="body"/>
          </p:nvPr>
        </p:nvSpPr>
        <p:spPr>
          <a:xfrm>
            <a:off x="838200" y="1825625"/>
            <a:ext cx="10515600" cy="46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Pro jednotlivé aktivity, si alespoň ze začátku můžeme psát jednoduché plány aktivit.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 těchto plánech si vypíšeme programové cíle a jak konkrétně je budeme plnit (jaké budou konkrétní cíle).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Tyto plány nám pomohou v organizaci aktivit, na co se v nich zaměřit, co by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mělo proběhnout.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Ve zbylém čase, kdy se nesoustředíme na dané cíle, posilujeme hru, sociální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chování apod. &gt; děláme zábavu.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Plán si můžeme upravovat podle našich potřeb, přidat si informace, například jaké materiály budu potřebovat k aktivitě, kolik času zhruba aktivita zabere, jaká použiji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posílení.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Vždy se snažte v aktivitě „vidět“ to, co chcete dítě učit (neděláme aktivitu jen proto,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abychom něco dělali)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81967eb3e_2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Úkol na příště</a:t>
            </a:r>
            <a:endParaRPr/>
          </a:p>
        </p:txBody>
      </p:sp>
      <p:sp>
        <p:nvSpPr>
          <p:cNvPr id="157" name="Google Shape;157;gf81967eb3e_2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Úkol na příště: Napište si NET plán pro dvě aktivity, které má Vaše dítě v oblíbených. Vypište si, jaké dovednosti byste během těchto aktivit mohli učit (co už umí - budete procvičovat, co má v deficitech budete učit). Vezměte v potaz schopnosti a úroveň Vašeho dítěte.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Do Odevzdávárny.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1967eb3e_0_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Mandování</a:t>
            </a:r>
            <a:endParaRPr/>
          </a:p>
        </p:txBody>
      </p:sp>
      <p:sp>
        <p:nvSpPr>
          <p:cNvPr id="91" name="Google Shape;91;gf81967eb3e_0_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mand = požadavek dítěte (motivace), dítěti se musí motivovat, než budete chtít mandovat (říkat si o něco)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Co vše může být mand: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žádosti o věci (čokoládu, auto), aktivity (houpat), pozornost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požadavky na ukončení nechtěného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otázky (kde je máma?)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81967eb3e_0_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Mandování</a:t>
            </a:r>
            <a:endParaRPr/>
          </a:p>
        </p:txBody>
      </p:sp>
      <p:sp>
        <p:nvSpPr>
          <p:cNvPr id="97" name="Google Shape;97;gf81967eb3e_0_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cs-CZ"/>
              <a:t>Druhy mandů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mand s přiblížením (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https://is.muni.cz/el/ped/jaro2021/IVk101/index.qwarp?prejit=6390037</a:t>
            </a:r>
            <a:r>
              <a:rPr lang="cs-CZ"/>
              <a:t>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mand ve dvou pokusech (</a:t>
            </a:r>
            <a:r>
              <a:rPr lang="cs-CZ" u="sng">
                <a:solidFill>
                  <a:schemeClr val="hlink"/>
                </a:solidFill>
                <a:hlinkClick r:id="rId4"/>
              </a:rPr>
              <a:t>https://is.muni.cz/el/ped/jaro2021/IVk101/index.qwarp?prejit=6390036</a:t>
            </a:r>
            <a:r>
              <a:rPr lang="cs-CZ"/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cs-CZ"/>
              <a:t>Neptat se: “co chceš”, dítě by to mělo dělat spontánně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81967eb3e_0_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Promptování</a:t>
            </a:r>
            <a:endParaRPr/>
          </a:p>
        </p:txBody>
      </p:sp>
      <p:sp>
        <p:nvSpPr>
          <p:cNvPr id="103" name="Google Shape;103;gf81967eb3e_0_35"/>
          <p:cNvSpPr txBox="1"/>
          <p:nvPr>
            <p:ph idx="1" type="body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cs-CZ"/>
              <a:t>= dopomoc dítěti u všech dovedností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</p:txBody>
      </p:sp>
      <p:pic>
        <p:nvPicPr>
          <p:cNvPr id="104" name="Google Shape;104;gf81967eb3e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999" y="2095600"/>
            <a:ext cx="5491825" cy="42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9fa78f71e_0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Promptování</a:t>
            </a:r>
            <a:endParaRPr/>
          </a:p>
        </p:txBody>
      </p:sp>
      <p:sp>
        <p:nvSpPr>
          <p:cNvPr id="110" name="Google Shape;110;gf9fa78f71e_0_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zlaté pravidlo: Volit tak velký prompt, aby dítě dovednost úspěšně zvládlo, ale ne větší.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mandy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vokální dítě (echoický prompt)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znakující dítě (fyzický nebo prompt modelem)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mandování do samostatnosti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https://is.muni.cz/el/ped/jaro2021/IVk101/index.qwarp?prejit=6390060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Praktické cvičení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cf45e049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Oprava chyby v mandech</a:t>
            </a:r>
            <a:endParaRPr/>
          </a:p>
        </p:txBody>
      </p:sp>
      <p:sp>
        <p:nvSpPr>
          <p:cNvPr id="116" name="Google Shape;116;gfcf45e0492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Co je chybou?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špatné slovo/znak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neodpověď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reakce delší než pár sekund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řetězení reakcí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sebeoprava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cf45e0492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Oprava chyby v mandech</a:t>
            </a:r>
            <a:endParaRPr/>
          </a:p>
        </p:txBody>
      </p:sp>
      <p:sp>
        <p:nvSpPr>
          <p:cNvPr id="122" name="Google Shape;122;gfcf45e0492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Vokální dítě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CHYBA ⇒ Odebrání posílení/pozornosti (posílení není k dispozici) ⇒ počkejte 3-5s (časová prodleva) ⇒ znovu prezentujte posílení a s 0s prodlevou prompt ⇒ posílení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Pokud je to možné, proveďte transfer (nabídněte posílení pouze přiblížit nebo v druhém pokusu s časovou prodlevou nebo menším promptem)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Znakující dítě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CHYBA ⇒ </a:t>
            </a:r>
            <a:r>
              <a:rPr lang="cs-CZ"/>
              <a:t>Odebrání posílení/pozornosti (posílení není k dispozici) + ruce do neutrální polohy (pokud nutné) ⇒ znovu prezentujte posílení a s 0s prodlevou (okamžitě) plný prompt (fyzický nebo model) ⇒ posílení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Pokud je to možné, proveďte transfer (nabídněte posílení pouze přiblížit nebo v druhém pokusu s časovou prodlevou nebo menším promptem)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-296068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cs-CZ" sz="1700">
                <a:latin typeface="Arial"/>
                <a:ea typeface="Arial"/>
                <a:cs typeface="Arial"/>
                <a:sym typeface="Arial"/>
              </a:rPr>
              <a:t>prompty odstraňujte postupně a s rozvahou - je lepší, pokud si student několikrát procvičí mand s plným promptem než aby udělal chybu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f9fa78f71e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150" y="3576675"/>
            <a:ext cx="2485026" cy="316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f9fa78f71e_0_5"/>
          <p:cNvSpPr txBox="1"/>
          <p:nvPr>
            <p:ph idx="1" type="body"/>
          </p:nvPr>
        </p:nvSpPr>
        <p:spPr>
          <a:xfrm>
            <a:off x="838200" y="506650"/>
            <a:ext cx="10515600" cy="567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gf9fa78f71e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5575" y="689800"/>
            <a:ext cx="1967900" cy="19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fa78f71e_0_5"/>
          <p:cNvSpPr/>
          <p:nvPr/>
        </p:nvSpPr>
        <p:spPr>
          <a:xfrm>
            <a:off x="3157575" y="1465700"/>
            <a:ext cx="1221300" cy="4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gf9fa78f71e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0875" y="543475"/>
            <a:ext cx="2120300" cy="212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f9fa78f71e_0_5"/>
          <p:cNvSpPr/>
          <p:nvPr/>
        </p:nvSpPr>
        <p:spPr>
          <a:xfrm>
            <a:off x="6802300" y="1465700"/>
            <a:ext cx="1221300" cy="4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gf9fa78f71e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96475" y="813550"/>
            <a:ext cx="2370225" cy="15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f9fa78f71e_0_5"/>
          <p:cNvSpPr/>
          <p:nvPr/>
        </p:nvSpPr>
        <p:spPr>
          <a:xfrm>
            <a:off x="10386500" y="543475"/>
            <a:ext cx="1348200" cy="10044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/>
              <a:t>Komentování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/>
              <a:t>+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/>
              <a:t>Párování</a:t>
            </a:r>
            <a:endParaRPr sz="900"/>
          </a:p>
        </p:txBody>
      </p:sp>
      <p:sp>
        <p:nvSpPr>
          <p:cNvPr id="135" name="Google Shape;135;gf9fa78f71e_0_5"/>
          <p:cNvSpPr/>
          <p:nvPr/>
        </p:nvSpPr>
        <p:spPr>
          <a:xfrm>
            <a:off x="9056550" y="2714250"/>
            <a:ext cx="1329900" cy="15201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Budování motivace</a:t>
            </a:r>
            <a:endParaRPr/>
          </a:p>
        </p:txBody>
      </p:sp>
      <p:sp>
        <p:nvSpPr>
          <p:cNvPr id="136" name="Google Shape;136;gf9fa78f71e_0_5"/>
          <p:cNvSpPr/>
          <p:nvPr/>
        </p:nvSpPr>
        <p:spPr>
          <a:xfrm>
            <a:off x="7418950" y="4587075"/>
            <a:ext cx="1167000" cy="416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f9fa78f71e_0_5"/>
          <p:cNvSpPr/>
          <p:nvPr/>
        </p:nvSpPr>
        <p:spPr>
          <a:xfrm>
            <a:off x="4786125" y="4252325"/>
            <a:ext cx="2325300" cy="117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MAND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“Kostka”</a:t>
            </a:r>
            <a:endParaRPr sz="2400"/>
          </a:p>
        </p:txBody>
      </p:sp>
      <p:sp>
        <p:nvSpPr>
          <p:cNvPr id="138" name="Google Shape;138;gf9fa78f71e_0_5"/>
          <p:cNvSpPr/>
          <p:nvPr/>
        </p:nvSpPr>
        <p:spPr>
          <a:xfrm>
            <a:off x="4813275" y="2632825"/>
            <a:ext cx="1329900" cy="26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Posílení</a:t>
            </a:r>
            <a:endParaRPr/>
          </a:p>
        </p:txBody>
      </p:sp>
      <p:sp>
        <p:nvSpPr>
          <p:cNvPr id="139" name="Google Shape;139;gf9fa78f71e_0_5"/>
          <p:cNvSpPr/>
          <p:nvPr/>
        </p:nvSpPr>
        <p:spPr>
          <a:xfrm>
            <a:off x="2117375" y="3896050"/>
            <a:ext cx="773694" cy="12191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9fa78f71e_0_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NET (Učení v přirozeném prostředí)</a:t>
            </a:r>
            <a:endParaRPr/>
          </a:p>
        </p:txBody>
      </p:sp>
      <p:sp>
        <p:nvSpPr>
          <p:cNvPr id="145" name="Google Shape;145;gf9fa78f71e_0_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https://is.muni.cz/el/ped/jaro2021/IVk101/index.qwarp?prejit=6390061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Využití motivace dítěte na věci a aktivity, které ho oblokupují (jsou v jeho prostředí) a jsou jeho oblíbené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Učení (a upevnění): komunikace, hry, sociálních dovedností, každodenních dovedností (sebeobsluha apod.)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Prostředí je připravené a do určité míry strukturované (máme věci pod kontrolou)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Během učení v přirozeném prostředí můžeme procvičovat mandy, pojmenování věcí a aktivit, následování pokynů, motorickou imitaci a další)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cs-CZ"/>
              <a:t>Můžeme se snažit učit také dovednosti vhodné pro učení (ukončování aktivit, tolerování ne, přesuny mezi aktivitami, tolerování prohry apod.)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2021-10-04T19:20:24Z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60C25859532D4C6FA4365DE3217FDFFD</vt:lpwstr>
  </property>
  <property fmtid="{D5CDD505-2E9C-101B-9397-08002B2CF9AE}" pid="3" name="KSOProductBuildVer">
    <vt:lpwstr>1033-11.2.0.10323</vt:lpwstr>
  </property>
</Properties>
</file>