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8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82;p1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6" name="Google Shape;136;p8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2" name="Google Shape;142;p9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1099d220c_0_0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1099d220c_0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0df8149e9_0_0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f0df8149e9_0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0df8149e9_0_6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f0df8149e9_0_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0df8149e9_0_12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f0df8149e9_0_1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f0df8149e9_0_20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f0df8149e9_0_2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f0df8149e9_0_26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f0df8149e9_0_2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f0df8149e9_0_31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f0df8149e9_0_3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f0df8149e9_0_38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f0df8149e9_0_3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1099d220c_0_9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1099d220c_0_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f0df8149e9_0_44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f0df8149e9_0_4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f0df8149e9_0_50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f0df8149e9_0_5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f1099d220c_1_0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f1099d220c_1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4" name="Google Shape;94;p2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1099d220c_0_14:notes"/>
          <p:cNvSpPr/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1099d220c_0_1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6" name="Google Shape;106;p3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2" name="Google Shape;112;p4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8" name="Google Shape;118;p5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4" name="Google Shape;124;p6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0" name="Google Shape;130;p7:notes"/>
          <p:cNvSpPr/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Úvodní snímek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2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Nadpis a svislý text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Svislý nadpis a text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Nadpis a obsah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Záhlaví oddílu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Dva obsahy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Porovnání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39" name="Google Shape;39;p16"/>
          <p:cNvSpPr txBox="1"/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1" name="Google Shape;41;p16"/>
          <p:cNvSpPr txBox="1"/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Jenom nadpis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Prázdný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Obsah s titulkem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Obrázek s titulkem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1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babynavigator.com/wp-content/uploads/2019/04/Glimpse-of-16-Actions-with-Objects-by-16-Months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babynavigator.com/wp-content/uploads/2019/04/Glimpse-of-16-Gestures-by-16-Months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78325" y="361888"/>
            <a:ext cx="9144000" cy="12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</a:pPr>
          </a:p>
        </p:txBody>
      </p:sp>
      <p:sp>
        <p:nvSpPr>
          <p:cNvPr id="85" name="Google Shape;85;p1"/>
          <p:cNvSpPr txBox="1"/>
          <p:nvPr>
            <p:ph type="subTitle" idx="1"/>
          </p:nvPr>
        </p:nvSpPr>
        <p:spPr>
          <a:xfrm>
            <a:off x="93475" y="2167000"/>
            <a:ext cx="12098400" cy="27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2800" b="1"/>
              <a:t>PdF: IVp003</a:t>
            </a:r>
            <a:endParaRPr sz="28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2800" b="1"/>
              <a:t>Praktické postupy při výuce dítěte s poruchou autistického spektra nebo jiným neurovývojovým postižením</a:t>
            </a:r>
            <a:endParaRPr sz="28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 sz="2800"/>
              <a:t>Vyučující: Mgr. et Bc. Lucie Mudroch Lukášová, M.Sc., BCBA a Mgr. Lucie Vozáková, BCBA</a:t>
            </a:r>
            <a:endParaRPr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r>
              <a:rPr lang="cs-CZ"/>
              <a:t>First words project</a:t>
            </a:r>
            <a:endParaRPr lang="cs-CZ"/>
          </a:p>
        </p:txBody>
      </p:sp>
      <p:sp>
        <p:nvSpPr>
          <p:cNvPr id="139" name="Google Shape;139;p8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16 by 16 aktivit s předmětem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Dítě by mělo umět: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Každý měsíc by dítě mělo umět nějakou novou aktivitu s novým předmětem a ve věku 16 měsíců by mělo umět minimálně 16 těchto aktivit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Aktivity: </a:t>
            </a:r>
            <a:r>
              <a:rPr lang="cs-CZ" u="sng">
                <a:solidFill>
                  <a:schemeClr val="hlink"/>
                </a:solidFill>
                <a:hlinkClick r:id="rId1"/>
              </a:rPr>
              <a:t>https://babynavigator.com/wp-content/uploads/2019/04/Glimpse-of-16-Actions-with-Objects-by-16-Months.pdf</a:t>
            </a:r>
            <a:endParaRPr lang="cs-CZ" u="sng">
              <a:solidFill>
                <a:schemeClr val="hlink"/>
              </a:solidFill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r>
              <a:rPr lang="cs-CZ"/>
              <a:t>First words project</a:t>
            </a:r>
            <a:endParaRPr lang="cs-CZ"/>
          </a:p>
        </p:txBody>
      </p:sp>
      <p:sp>
        <p:nvSpPr>
          <p:cNvPr id="145" name="Google Shape;145;p9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16 by 16 gesta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Dorozumívání je pro dítě velice důležité, jelikož se pak dítěti sociální komunikace dítěti pomáhá ve hře, spojení s rodiči. Dobrá komunikace dost často zabraňuje problémovému chování, které může vyplynout y toho, že dítě nekomunikuje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Výzkumy ukazují, že vývoj gest mezi 9-16 měsícem predikuje schopnosti dítěte komunikovat o dva roky později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Tudíž v 16 měsících by dítě mělo mít minimálně 16 gest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Gesta: </a:t>
            </a:r>
            <a:r>
              <a:rPr lang="cs-CZ" u="sng">
                <a:solidFill>
                  <a:schemeClr val="hlink"/>
                </a:solidFill>
                <a:hlinkClick r:id="rId1"/>
              </a:rPr>
              <a:t>https://babynavigator.com/wp-content/uploads/2019/04/Glimpse-of-16-Gestures-by-16-Months.pdf</a:t>
            </a:r>
            <a:endParaRPr lang="cs-CZ" u="sng">
              <a:solidFill>
                <a:schemeClr val="hlink"/>
              </a:solidFill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1099d220c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VB-MAPP (hodnotící nástroj v ABA)</a:t>
            </a:r>
            <a:endParaRPr lang="cs-CZ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51" name="Google Shape;151;gf1099d220c_0_0"/>
          <p:cNvSpPr txBox="1"/>
          <p:nvPr>
            <p:ph type="body" idx="1"/>
          </p:nvPr>
        </p:nvSpPr>
        <p:spPr>
          <a:xfrm>
            <a:off x="1140125" y="1624350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0-48 měsíců</a:t>
            </a:r>
            <a:endParaRPr lang="cs-CZ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3 levely</a:t>
            </a:r>
            <a:endParaRPr lang="cs-CZ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v každém levelu určité dovednosti</a:t>
            </a: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0df8149e9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ABA</a:t>
            </a:r>
            <a:endParaRPr lang="cs-CZ"/>
          </a:p>
        </p:txBody>
      </p:sp>
      <p:sp>
        <p:nvSpPr>
          <p:cNvPr id="157" name="Google Shape;157;gf0df8149e9_0_0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3200">
                <a:highlight>
                  <a:srgbClr val="FFFF00"/>
                </a:highlight>
              </a:rPr>
              <a:t>APLIKOVANÁ </a:t>
            </a:r>
            <a:r>
              <a:rPr lang="cs-CZ" sz="3200">
                <a:highlight>
                  <a:srgbClr val="F6B26B"/>
                </a:highlight>
              </a:rPr>
              <a:t>BEHAVIORÁLNÍ </a:t>
            </a:r>
            <a:r>
              <a:rPr lang="cs-CZ" sz="3200">
                <a:highlight>
                  <a:srgbClr val="6FA8DC"/>
                </a:highlight>
              </a:rPr>
              <a:t>ANALÝZA</a:t>
            </a:r>
            <a:endParaRPr sz="3200">
              <a:highlight>
                <a:srgbClr val="6FA8DC"/>
              </a:highlight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Cooper, Heron and Heward (2007) definují ABA jako vědu, která využívá principy chování, systematicky je aplikuje k zlepšení sociálně významného chování,  a experimentálně identifikuje proměnné, které jsou za tyto změny </a:t>
            </a: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odpovědné</a:t>
            </a: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.</a:t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Zkoumá vztah mezi chováním a prostředím.</a:t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200">
                <a:solidFill>
                  <a:srgbClr val="212529"/>
                </a:solidFill>
                <a:highlight>
                  <a:srgbClr val="FFFFFF"/>
                </a:highlight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Skinner, 30. l. 20.stol. (operantní podmiňování)</a:t>
            </a: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1200">
              <a:solidFill>
                <a:srgbClr val="212529"/>
              </a:solidFill>
              <a:highlight>
                <a:srgbClr val="FFFFFF"/>
              </a:highlight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f0df8149e9_0_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Chování</a:t>
            </a:r>
            <a:endParaRPr lang="cs-CZ"/>
          </a:p>
        </p:txBody>
      </p:sp>
      <p:sp>
        <p:nvSpPr>
          <p:cNvPr id="163" name="Google Shape;163;gf0df8149e9_0_6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= činnost živého organismu</a:t>
            </a:r>
            <a:endParaRPr lang="cs-CZ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vše, co děláme (včetně toho, co si myslíme, cítíme)</a:t>
            </a:r>
            <a:endParaRPr lang="cs-CZ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pohyb organismu, nebo jeho částí v prostoru (Skinner)</a:t>
            </a:r>
            <a:endParaRPr lang="cs-CZ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interakce organismu s jeho prostředím, která je charakteristická pohybem jeho částí v prostoru a čase, a která vede k měřitelným změnám v alespoň jednom aspektu prostředí </a:t>
            </a:r>
            <a:r>
              <a:rPr lang="cs-CZ"/>
              <a:t>(Johnston &amp; Pennypacker) 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f0df8149e9_0_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Je to chování?</a:t>
            </a:r>
            <a:endParaRPr lang="cs-CZ"/>
          </a:p>
        </p:txBody>
      </p:sp>
      <p:sp>
        <p:nvSpPr>
          <p:cNvPr id="169" name="Google Shape;169;gf0df8149e9_0_12"/>
          <p:cNvSpPr txBox="1"/>
          <p:nvPr>
            <p:ph type="body" idx="1"/>
          </p:nvPr>
        </p:nvSpPr>
        <p:spPr>
          <a:xfrm>
            <a:off x="838200" y="1825625"/>
            <a:ext cx="5337600" cy="4611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600" b="1" u="sng"/>
              <a:t>Co dělám? test</a:t>
            </a:r>
            <a:endParaRPr sz="1600" b="1" u="sng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Musí být určitá akce/aktivita!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Díváme se po aktivních slovesech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trhám svůj domácí úkol, cítím hlad</a:t>
            </a:r>
            <a:endParaRPr sz="16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6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600"/>
              <a:t>Nejedná se o popisy stavů (není chování)</a:t>
            </a:r>
            <a:endParaRPr sz="1600"/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jsem frustrovaný z úkolu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mám špatný den, pozitivní přístup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jsem tvrdohlavý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cs-CZ" sz="1600"/>
              <a:t>očekávám výplatu</a:t>
            </a:r>
            <a:endParaRPr sz="1600"/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600"/>
          </a:p>
        </p:txBody>
      </p:sp>
      <p:sp>
        <p:nvSpPr>
          <p:cNvPr id="170" name="Google Shape;170;gf0df8149e9_0_12"/>
          <p:cNvSpPr txBox="1"/>
          <p:nvPr>
            <p:ph type="body" idx="1"/>
          </p:nvPr>
        </p:nvSpPr>
        <p:spPr>
          <a:xfrm>
            <a:off x="6175825" y="1825625"/>
            <a:ext cx="55020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670" b="1" u="sng"/>
              <a:t>Test mrtvého</a:t>
            </a:r>
            <a:endParaRPr sz="1670" b="1" u="sng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70"/>
          </a:p>
          <a:p>
            <a:pPr marL="914400" lvl="1" indent="-334645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Jestliže může něco “dělat” mrtvola, pak to není chování</a:t>
            </a:r>
            <a:endParaRPr sz="1670"/>
          </a:p>
          <a:p>
            <a:pPr marL="914400" lvl="1" indent="-334645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vznášet se na hladině, nevyrušovat, nespolupracovat</a:t>
            </a:r>
            <a:endParaRPr sz="1670"/>
          </a:p>
          <a:p>
            <a:pPr marL="914400" lvl="1" indent="-334645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může být kopnuta, nechat si dělat manikúru</a:t>
            </a:r>
            <a:endParaRPr sz="1670"/>
          </a:p>
          <a:p>
            <a:pPr marL="91440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70"/>
          </a:p>
          <a:p>
            <a:pPr marL="0" lvl="0" indent="4572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1670"/>
              <a:t>To, co mrtvola “dělat” nemůže, je chování.</a:t>
            </a:r>
            <a:endParaRPr sz="1670"/>
          </a:p>
          <a:p>
            <a:pPr marL="0" lvl="0" indent="4572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70"/>
          </a:p>
          <a:p>
            <a:pPr marL="914400" lvl="1" indent="-334645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mluvit</a:t>
            </a:r>
            <a:endParaRPr sz="1670"/>
          </a:p>
          <a:p>
            <a:pPr marL="914400" lvl="1" indent="-334645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chodit</a:t>
            </a:r>
            <a:endParaRPr sz="1670"/>
          </a:p>
          <a:p>
            <a:pPr marL="914400" lvl="1" indent="-334645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přemýšlet o tom, co bude vařit</a:t>
            </a:r>
            <a:endParaRPr sz="1670"/>
          </a:p>
          <a:p>
            <a:pPr marL="914400" lvl="1" indent="-334645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70"/>
              <a:buChar char="•"/>
            </a:pPr>
            <a:r>
              <a:rPr lang="cs-CZ" sz="1670"/>
              <a:t>dýchat</a:t>
            </a:r>
            <a:endParaRPr sz="1670"/>
          </a:p>
          <a:p>
            <a:pPr marL="91440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SzPts val="852"/>
              <a:buNone/>
            </a:pPr>
            <a:endParaRPr sz="167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Table 3"/>
          <p:cNvGraphicFramePr/>
          <p:nvPr/>
        </p:nvGraphicFramePr>
        <p:xfrm>
          <a:off x="6096000" y="938403"/>
          <a:ext cx="0" cy="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0"/>
                <a:gridCol w="0"/>
                <a:gridCol w="0"/>
              </a:tblGrid>
              <a:tr h="484505">
                <a:tc>
                  <a:txBody>
                    <a:bodyPr/>
                    <a:p>
                      <a:pPr marL="0" indent="0">
                        <a:buNone/>
                      </a:pP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Je chování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Není chování 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495"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Zlobit. 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0"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Házet balónem.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230"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Říct “ahoj”. 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320"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Mít štěstí.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505"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Jíst koblihu. 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Kopnout balón do brány.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415"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Být agresivní.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055"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Být tvrdohlavý.  </a:t>
                      </a:r>
                      <a:endParaRPr lang="en-US" sz="30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r>
                        <a:rPr lang="en-US" sz="300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indent="0">
                        <a:buNone/>
                      </a:pPr>
                      <a:endParaRPr lang="en-US" sz="30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3500" marR="63500" marT="63500" marB="6350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Placeholder 6"/>
          <p:cNvPicPr>
            <a:picLocks noChangeAspect="1"/>
          </p:cNvPicPr>
          <p:nvPr>
            <p:ph type="pic" idx="2"/>
          </p:nvPr>
        </p:nvPicPr>
        <p:blipFill>
          <a:blip r:embed="rId1"/>
          <a:stretch>
            <a:fillRect/>
          </a:stretch>
        </p:blipFill>
        <p:spPr>
          <a:xfrm>
            <a:off x="2082165" y="1173480"/>
            <a:ext cx="9792335" cy="462534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f0df8149e9_0_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Definice chování</a:t>
            </a:r>
            <a:endParaRPr lang="cs-CZ"/>
          </a:p>
        </p:txBody>
      </p:sp>
      <p:sp>
        <p:nvSpPr>
          <p:cNvPr id="176" name="Google Shape;176;gf0df8149e9_0_20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55000" lnSpcReduction="1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  <a:r>
              <a:rPr lang="cs-CZ"/>
              <a:t>Při definování chování se snažíme vyhnout explanatorním fikcím (vašim domněnkám, co je příčinou a funkcí chování):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  <a:endParaRPr i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  <a:r>
              <a:rPr lang="cs-CZ" i="1"/>
              <a:t>Holčička při testu vše zvládá, ale když se zeptám během hodiny, tak nereaguje nebo reaguje špatně.</a:t>
            </a:r>
            <a:endParaRPr i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  <a:r>
              <a:rPr lang="cs-CZ"/>
              <a:t>&gt;&gt; Nesnaží se / Nezajímá jí to / Má málo motivace k učení / Je v takovém vývojovém stádiu (popis stádia takovým způsobem je v pořádku, ale jako vysvětlení/ definice </a:t>
            </a:r>
            <a:r>
              <a:rPr lang="cs-CZ" b="1"/>
              <a:t>NE</a:t>
            </a:r>
            <a:r>
              <a:rPr lang="cs-CZ"/>
              <a:t>)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  <a:r>
              <a:rPr lang="cs-CZ"/>
              <a:t>Podobnými výroky nic neřešíme, jen znovu a znovu jinými slovy říkáme, kde je problém.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  <a:r>
              <a:rPr lang="cs-CZ"/>
              <a:t>Učitelům takové popisy nepomáhají - neříkají, co změnit.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  <a:r>
              <a:rPr lang="cs-CZ"/>
              <a:t>Budoucí cíl také není nejvhodnější jako vysvětlení chování (budoucnost nemůže ovlivňovat současnost - co když cíle nedosáhne?)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f0df8149e9_0_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Správná operacionální definice </a:t>
            </a:r>
            <a:endParaRPr lang="cs-CZ"/>
          </a:p>
        </p:txBody>
      </p:sp>
      <p:sp>
        <p:nvSpPr>
          <p:cNvPr id="182" name="Google Shape;182;gf0df8149e9_0_26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objektivní </a:t>
            </a:r>
            <a:r>
              <a:rPr lang="cs-CZ" sz="2000"/>
              <a:t>(pozorovatelné - co vidíme, měřitelné)</a:t>
            </a:r>
            <a:endParaRPr sz="20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jasná </a:t>
            </a:r>
            <a:r>
              <a:rPr lang="cs-CZ" sz="2000"/>
              <a:t>(každý, kdo ji čte, musí být schopen poznat co chování, které popisuje je, a co není)</a:t>
            </a:r>
            <a:endParaRPr sz="20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kompletní </a:t>
            </a:r>
            <a:r>
              <a:rPr lang="cs-CZ" sz="2000"/>
              <a:t>(obsahuje příklady a výjimky, způsoby měření)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sz="2000"/>
              <a:t>&gt;&gt; topografická definice (jak to vypadá)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-"/>
            </a:pPr>
            <a:r>
              <a:rPr lang="cs-CZ" sz="2000"/>
              <a:t>pokud známe funkci chování, můžeme napsat funkční definici chování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f0df8149e9_0_3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Příklady</a:t>
            </a:r>
            <a:endParaRPr lang="cs-CZ"/>
          </a:p>
        </p:txBody>
      </p:sp>
      <p:sp>
        <p:nvSpPr>
          <p:cNvPr id="188" name="Google Shape;188;gf0df8149e9_0_31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  <a:r>
              <a:rPr lang="cs-CZ" b="1"/>
              <a:t>Dobrá topografická</a:t>
            </a:r>
            <a:r>
              <a:rPr lang="cs-CZ" b="1"/>
              <a:t> definice</a:t>
            </a:r>
            <a:endParaRPr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Během ranního kruhu se dítě zvedne a jde k druhé paní učitelce, začne s ní mluvit a při tom si bere do rukou předměty (papíry, tužky) ze stolu a háže je do koše (nejedná se o předměty na vyhození - odpadky).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b="1"/>
              <a:t>Špatná topografická definice</a:t>
            </a:r>
            <a:endParaRPr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Když chce dítě pozornost, chodí za druhou paní učitelkou a dělá nepořádek.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457200" lvl="0" indent="-316865" algn="l" rtl="0">
              <a:spcBef>
                <a:spcPts val="1000"/>
              </a:spcBef>
              <a:spcAft>
                <a:spcPts val="0"/>
              </a:spcAft>
              <a:buSzPct val="64000"/>
              <a:buChar char="•"/>
            </a:pPr>
            <a:r>
              <a:rPr lang="cs-CZ"/>
              <a:t>nedělejte předpoklady o tom, PROČ, může se tak dít pro to, že je kruh pro dítě moc dlouhý a nudí se (tedy nechce pozornost)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000"/>
              <a:buFont typeface="Arial" panose="020B0604020202020204"/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1099d220c_0_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Co Vás čeká</a:t>
            </a:r>
            <a:endParaRPr lang="cs-CZ"/>
          </a:p>
        </p:txBody>
      </p:sp>
      <p:sp>
        <p:nvSpPr>
          <p:cNvPr id="91" name="Google Shape;91;gf1099d220c_0_9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7500" lnSpcReduction="1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21.9. 	Úvod do ABA a PAS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5.10. 	Posílení a motivace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19.10. 	Párování a NET (Učení v přirozeném prostředí)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2.11. 	Mandy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16.11. 	Problémové chování a instruktážní kontrola 1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30.11. 	</a:t>
            </a:r>
            <a:r>
              <a:rPr lang="cs-CZ"/>
              <a:t>Problémové chování a instruktážní kontrola 2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14.12. 	Základy ITT (Intenzivní trénink)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-role play, praktická zkouška dovedností, zkušební imaginární klient pro každého studenta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f0df8149e9_0_3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Topografická definice chování</a:t>
            </a:r>
            <a:endParaRPr lang="cs-CZ"/>
          </a:p>
        </p:txBody>
      </p:sp>
      <p:sp>
        <p:nvSpPr>
          <p:cNvPr id="194" name="Google Shape;194;gf0df8149e9_0_38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nemáte reliabilní informace o funkci daného chování</a:t>
            </a:r>
            <a:endParaRPr lang="cs-CZ"/>
          </a:p>
          <a:p>
            <a:pPr marL="4572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chování nevytváří konzistentní efekt na prostředí</a:t>
            </a:r>
            <a:endParaRPr lang="cs-CZ"/>
          </a:p>
          <a:p>
            <a:pPr marL="4572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jiná chování nebo situace mohou dosahovat stejného efektu na prostředí (nerozlišíme)</a:t>
            </a:r>
            <a:endParaRPr sz="1150">
              <a:solidFill>
                <a:srgbClr val="4B4F58"/>
              </a:solidFill>
              <a:highlight>
                <a:srgbClr val="FFFFFF"/>
              </a:highlight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f0df8149e9_0_4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Funkční definice chování</a:t>
            </a:r>
            <a:endParaRPr lang="cs-CZ"/>
          </a:p>
        </p:txBody>
      </p:sp>
      <p:sp>
        <p:nvSpPr>
          <p:cNvPr id="200" name="Google Shape;200;gf0df8149e9_0_44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34010" algn="l" rtl="0">
              <a:spcBef>
                <a:spcPts val="1000"/>
              </a:spcBef>
              <a:spcAft>
                <a:spcPts val="0"/>
              </a:spcAft>
              <a:buSzPct val="64000"/>
              <a:buChar char="-"/>
            </a:pPr>
            <a:r>
              <a:rPr lang="cs-CZ"/>
              <a:t>známe efekt na prostředí (funkci) - skrze analýzu dat o daném chování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Např.: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b="1"/>
              <a:t>Vyhýbavé chování</a:t>
            </a:r>
            <a:r>
              <a:rPr lang="cs-CZ"/>
              <a:t> = jakékoliv chování, při kterém dítě </a:t>
            </a:r>
            <a:r>
              <a:rPr lang="cs-CZ" i="1" u="sng"/>
              <a:t>reaguje na požadavek</a:t>
            </a:r>
            <a:r>
              <a:rPr lang="cs-CZ"/>
              <a:t> fyzickým vzdálením se ze situace po dobu delší než 20s. 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Příklad: Lehne si na zem po dobu delší než 20s, když se mu řekne, aby si umyl ruce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Nepatří sem: verbální protesty během vykonávání požadavku</a:t>
            </a:r>
            <a:endParaRPr lang="cs-CZ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50">
              <a:solidFill>
                <a:srgbClr val="4B4F58"/>
              </a:solidFill>
              <a:highlight>
                <a:srgbClr val="FFFFFF"/>
              </a:highlight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0" lvl="0" indent="0" algn="l" rtl="0">
              <a:spcBef>
                <a:spcPts val="340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f0df8149e9_0_5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Cvičení</a:t>
            </a:r>
            <a:endParaRPr lang="cs-CZ"/>
          </a:p>
        </p:txBody>
      </p:sp>
      <p:sp>
        <p:nvSpPr>
          <p:cNvPr id="206" name="Google Shape;206;gf0df8149e9_0_50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Napište svou (topografickou) definici těchto chování: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HLÁSIT SE</a:t>
            </a:r>
            <a:endParaRPr lang="cs-CZ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AGRESIVNÍ CHOVÁNÍ</a:t>
            </a:r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f1099d220c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Semestrální video</a:t>
            </a:r>
            <a:endParaRPr lang="cs-CZ"/>
          </a:p>
        </p:txBody>
      </p:sp>
      <p:sp>
        <p:nvSpPr>
          <p:cNvPr id="212" name="Google Shape;212;gf1099d220c_1_0"/>
          <p:cNvSpPr txBox="1"/>
          <p:nvPr>
            <p:ph type="body" idx="1"/>
          </p:nvPr>
        </p:nvSpPr>
        <p:spPr>
          <a:xfrm>
            <a:off x="838200" y="1565225"/>
            <a:ext cx="10515600" cy="4611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5-10 minut</a:t>
            </a:r>
            <a:endParaRPr lang="cs-CZ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s dítětem, případně jiným studentem</a:t>
            </a:r>
            <a:endParaRPr lang="cs-CZ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vyzkoušet si párování a komentování během hry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r>
              <a:rPr lang="cs-CZ"/>
              <a:t>Podmínky splnění kurzu</a:t>
            </a:r>
            <a:endParaRPr lang="cs-CZ"/>
          </a:p>
        </p:txBody>
      </p:sp>
      <p:sp>
        <p:nvSpPr>
          <p:cNvPr id="97" name="Google Shape;97;p2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7 povinných setkání na semináři</a:t>
            </a:r>
            <a:endParaRPr lang="cs-CZ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Po každém semináři povinný krátký úkol (rozebere se na dalším setkání)</a:t>
            </a:r>
            <a:endParaRPr lang="cs-CZ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Celosemestrální úkol-video</a:t>
            </a:r>
            <a:endParaRPr lang="cs-CZ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Kolokvium-rozprava nad semestrálním úkolem a nad povinnou četbou knihy verbální chování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f1099d220c_0_1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PAS</a:t>
            </a:r>
            <a:endParaRPr lang="cs-CZ"/>
          </a:p>
        </p:txBody>
      </p:sp>
      <p:sp>
        <p:nvSpPr>
          <p:cNvPr id="103" name="Google Shape;103;gf1099d220c_0_14"/>
          <p:cNvSpPr txBox="1"/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jedná se o neurovývojovou poruchu, která se projevuje odlišným myšlením, vnímáním, chováním a nižší úrovní sociálních dovedností v sociálním kontextu</a:t>
            </a:r>
            <a:endParaRPr lang="cs-CZ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váže se k raným fázím vývoje</a:t>
            </a:r>
            <a:endParaRPr lang="cs-CZ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autismus nelze vyléčit, ale správnou intervencí lze zmírnit obtíže a začlenit dítě do běžného fungování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r>
              <a:rPr lang="cs-CZ"/>
              <a:t>Změna v diagnostice PAS</a:t>
            </a:r>
            <a:endParaRPr lang="cs-CZ"/>
          </a:p>
        </p:txBody>
      </p:sp>
      <p:sp>
        <p:nvSpPr>
          <p:cNvPr id="109" name="Google Shape;109;p3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500"/>
              <a:t>Došlo ke sl</a:t>
            </a:r>
            <a:r>
              <a:rPr lang="cs-CZ" sz="3500" b="0"/>
              <a:t>oučení dosud existující diagnózy z kategorie pervazivních vývojových poruch (autismus, Aspergerův syndrom, jinou pervazivní vývojovou poruchu a dětskou desintegrační poruchu) do jedné kategorie, kterou označil zastřešujícím názvem porucha autistického spektra.</a:t>
            </a:r>
            <a:endParaRPr lang="cs-CZ" sz="3500" b="0"/>
          </a:p>
          <a:p>
            <a:pPr marL="2286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500"/>
              <a:t>Kategorie pervazivní poruchy zanikla a vznikla kategorie neurovývojových poruch</a:t>
            </a:r>
            <a:endParaRPr lang="cs-CZ" sz="3500"/>
          </a:p>
          <a:p>
            <a:pPr marL="2286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cs-CZ" sz="3500"/>
              <a:t>Nezařaditelné osoby spadají do kategorie jiné neurovývojové poruchy a nespecifikované neurovývojové poruchy.</a:t>
            </a:r>
            <a:endParaRPr sz="3500"/>
          </a:p>
          <a:p>
            <a:pPr marL="228600" lvl="0" indent="-1714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r>
              <a:rPr lang="cs-CZ"/>
              <a:t>Míra závažnosti </a:t>
            </a:r>
            <a:endParaRPr lang="cs-CZ"/>
          </a:p>
        </p:txBody>
      </p:sp>
      <p:sp>
        <p:nvSpPr>
          <p:cNvPr id="115" name="Google Shape;115;p4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Stupeň 1=vyžadující podporu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Stupeň 2=vyžadující značnou podporu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Stupeň 3=vyžadující velmi značnou podporu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r>
              <a:rPr lang="cs-CZ"/>
              <a:t>Kritéria pro diagnostiku PAS</a:t>
            </a:r>
            <a:endParaRPr lang="cs-CZ"/>
          </a:p>
        </p:txBody>
      </p:sp>
      <p:sp>
        <p:nvSpPr>
          <p:cNvPr id="121" name="Google Shape;121;p5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Deficity v sociální komunikaci a interakci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Repetitivní chování, zájmy nebo aktivity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Začátek problémů spadá do ranného věku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Příznaky způsobují horší fungování dítěte v sociálním, školním či pracovním prostředí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Nelze je přičíst poruše intelektu (často se ale spolu s PAS objevuje porucha intelektu)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r>
              <a:rPr lang="cs-CZ"/>
              <a:t>Výskyt PAS</a:t>
            </a:r>
            <a:endParaRPr lang="cs-CZ"/>
          </a:p>
        </p:txBody>
      </p:sp>
      <p:sp>
        <p:nvSpPr>
          <p:cNvPr id="127" name="Google Shape;127;p6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Prevalence výskytu je zhruba 1/54 dětí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Převažující chlapci (4,3 krát víc jak u holčiček)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Raná</a:t>
            </a:r>
            <a:r>
              <a:rPr lang="cs-CZ"/>
              <a:t> diagnóza je velice důležitá pro pomoc dítěti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 ČR by měl probíhat screening v 18 měsících věku dítěte u dětského lékaře</a:t>
            </a:r>
            <a:endParaRPr lang="cs-CZ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cs-CZ" sz="1200"/>
              <a:t>CDC, 2020</a:t>
            </a:r>
            <a:endParaRPr lang="cs-CZ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</a:pPr>
            <a:r>
              <a:rPr lang="cs-CZ"/>
              <a:t>First words project</a:t>
            </a:r>
            <a:endParaRPr lang="cs-CZ"/>
          </a:p>
        </p:txBody>
      </p:sp>
      <p:sp>
        <p:nvSpPr>
          <p:cNvPr id="133" name="Google Shape;133;p7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to longitudinální studie, která se zaměřuje na vývoj dětí od 9-24 měsíců věku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Díky této studii došlo k vytvoření webového programu, kde je možné otestovat dítě na znaky autismu-mezi 9-24 měsíci</a:t>
            </a:r>
            <a:endParaRPr lang="cs-CZ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PAMATUJTE brzká diagnóza je velice důležitá kvůli jakékoliv práci s dítětem</a:t>
            </a:r>
            <a:endParaRPr lang="cs-CZ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7012</Words>
  <Application>WPS Presentation</Application>
  <PresentationFormat/>
  <Paragraphs>275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3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Verdana</vt:lpstr>
      <vt:lpstr>Calibri</vt:lpstr>
      <vt:lpstr>Motiv Office</vt:lpstr>
      <vt:lpstr>PowerPoint 演示文稿</vt:lpstr>
      <vt:lpstr>Co Vás čeká</vt:lpstr>
      <vt:lpstr>Podmínky splnění kurzu</vt:lpstr>
      <vt:lpstr>PAS</vt:lpstr>
      <vt:lpstr>Změna v diagnostice PAS</vt:lpstr>
      <vt:lpstr>Míra závažnosti </vt:lpstr>
      <vt:lpstr>Kritéria pro diagnostiku PAS</vt:lpstr>
      <vt:lpstr>Výskyt PAS</vt:lpstr>
      <vt:lpstr>First words project</vt:lpstr>
      <vt:lpstr>First words project</vt:lpstr>
      <vt:lpstr>First words project</vt:lpstr>
      <vt:lpstr>VB-MAPP (hodnotící nástroj v ABA)</vt:lpstr>
      <vt:lpstr>ABA</vt:lpstr>
      <vt:lpstr>Chování</vt:lpstr>
      <vt:lpstr>Je to chování?</vt:lpstr>
      <vt:lpstr>PowerPoint 演示文稿</vt:lpstr>
      <vt:lpstr>Definice chování</vt:lpstr>
      <vt:lpstr>Správná operacionální definice </vt:lpstr>
      <vt:lpstr>Příklady</vt:lpstr>
      <vt:lpstr>Topografická definice chování</vt:lpstr>
      <vt:lpstr>Funkční definice chování</vt:lpstr>
      <vt:lpstr>Cvičení</vt:lpstr>
      <vt:lpstr>Semestrální video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Lucie Lukášová</dc:creator>
  <cp:lastModifiedBy>google1589289645</cp:lastModifiedBy>
  <cp:revision>1</cp:revision>
  <dcterms:created xsi:type="dcterms:W3CDTF">2021-09-21T18:11:28Z</dcterms:created>
  <dcterms:modified xsi:type="dcterms:W3CDTF">2021-09-21T18:11:28Z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5A6421297ACC42D5981D40376E542811</vt:lpwstr>
  </property>
  <property fmtid="{D5CDD505-2E9C-101B-9397-08002B2CF9AE}" pid="3" name="KSOProductBuildVer">
    <vt:lpwstr>1033-11.2.0.10296</vt:lpwstr>
  </property>
</Properties>
</file>