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31" roundtripDataSignature="AMtx7mj3Hs/F162CC6bA6W8gDWdSmwnW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customschemas.google.com/relationships/presentationmetadata" Target="metadata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6" name="Google Shape;146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0" name="Google Shape;200;p1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1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1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5" name="Google Shape;225;p1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" name="Google Shape;123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8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8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2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3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37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3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3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3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8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38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3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3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3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2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0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0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2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2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2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2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2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5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5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5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6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36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36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3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3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3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2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hyperlink" Target="https://is.muni.cz/el/ped/jaro2021/IVk101/index.qwarp?prejit=6390036" TargetMode="External"/><Relationship Id="rId4" Type="http://schemas.openxmlformats.org/officeDocument/2006/relationships/hyperlink" Target="https://www.youtube.com/watch?v=BDiQN6I9pqw&amp;t=55s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4.png"/><Relationship Id="rId7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ctrTitle"/>
          </p:nvPr>
        </p:nvSpPr>
        <p:spPr>
          <a:xfrm>
            <a:off x="1524000" y="1122372"/>
            <a:ext cx="9144000" cy="171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cs-CZ"/>
              <a:t>Posílení a motivace</a:t>
            </a:r>
            <a:endParaRPr/>
          </a:p>
        </p:txBody>
      </p:sp>
      <p:sp>
        <p:nvSpPr>
          <p:cNvPr id="85" name="Google Shape;85;p1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PdF: IVp003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b="1" lang="cs-CZ"/>
              <a:t>Praktické postupy při výuce dítěte s poruchou autistického spektra nebo jiným neurovývojovým postižením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25000"/>
              <a:buNone/>
            </a:pPr>
            <a:r>
              <a:rPr lang="cs-CZ"/>
              <a:t>Vyučující: Mgr. et Bc. Lucie Mudroch Lukášová, M.Sc., BCBA a Mgr. Lucie Vozáková, BCBA</a:t>
            </a:r>
            <a:endParaRPr/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 vs. odměna</a:t>
            </a:r>
            <a:endParaRPr/>
          </a:p>
        </p:txBody>
      </p:sp>
      <p:sp>
        <p:nvSpPr>
          <p:cNvPr id="143" name="Google Shape;14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zjednodušení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odměna nemusí být vždy posílením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Je tablet posílení?</a:t>
            </a:r>
            <a:endParaRPr/>
          </a:p>
        </p:txBody>
      </p:sp>
      <p:sp>
        <p:nvSpPr>
          <p:cNvPr id="149" name="Google Shape;149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50" name="Google Shape;150;p12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Vlastnosti posílení</a:t>
            </a:r>
            <a:endParaRPr/>
          </a:p>
        </p:txBody>
      </p:sp>
      <p:sp>
        <p:nvSpPr>
          <p:cNvPr id="156" name="Google Shape;156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vždy jsou následkem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následují okamžitě po chování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zvyšují jeho výskyt v budoucnu, případně ho udržují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čase se mění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jsou situačně závislá</a:t>
            </a:r>
            <a:endParaRPr/>
          </a:p>
          <a:p>
            <a:pPr indent="-1651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cs-CZ"/>
              <a:t>individuální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Různé druhy posílení</a:t>
            </a:r>
            <a:endParaRPr/>
          </a:p>
        </p:txBody>
      </p:sp>
      <p:sp>
        <p:nvSpPr>
          <p:cNvPr id="162" name="Google Shape;162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grpSp>
        <p:nvGrpSpPr>
          <p:cNvPr id="163" name="Google Shape;163;p13"/>
          <p:cNvGrpSpPr/>
          <p:nvPr/>
        </p:nvGrpSpPr>
        <p:grpSpPr>
          <a:xfrm>
            <a:off x="4927600" y="1757363"/>
            <a:ext cx="2303463" cy="4076700"/>
            <a:chOff x="0" y="0"/>
            <a:chExt cx="2275840" cy="4027943"/>
          </a:xfrm>
        </p:grpSpPr>
        <p:sp>
          <p:nvSpPr>
            <p:cNvPr id="164" name="Google Shape;164;p13"/>
            <p:cNvSpPr/>
            <p:nvPr/>
          </p:nvSpPr>
          <p:spPr>
            <a:xfrm>
              <a:off x="0" y="0"/>
              <a:ext cx="2275840" cy="4003040"/>
            </a:xfrm>
            <a:prstGeom prst="rtTriangle">
              <a:avLst/>
            </a:prstGeom>
            <a:solidFill>
              <a:srgbClr val="7F7F7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3"/>
            <p:cNvSpPr/>
            <p:nvPr/>
          </p:nvSpPr>
          <p:spPr>
            <a:xfrm rot="10800000">
              <a:off x="0" y="24903"/>
              <a:ext cx="2275840" cy="4003040"/>
            </a:xfrm>
            <a:prstGeom prst="rtTriangle">
              <a:avLst/>
            </a:prstGeom>
            <a:solidFill>
              <a:srgbClr val="35363A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13"/>
          <p:cNvSpPr/>
          <p:nvPr/>
        </p:nvSpPr>
        <p:spPr>
          <a:xfrm>
            <a:off x="5284570" y="2815427"/>
            <a:ext cx="1723147" cy="1881456"/>
          </a:xfrm>
          <a:custGeom>
            <a:rect b="b" l="l" r="r" t="t"/>
            <a:pathLst>
              <a:path extrusionOk="0" h="606353" w="555334">
                <a:moveTo>
                  <a:pt x="481435" y="482289"/>
                </a:moveTo>
                <a:lnTo>
                  <a:pt x="448941" y="514557"/>
                </a:lnTo>
                <a:lnTo>
                  <a:pt x="440493" y="506212"/>
                </a:lnTo>
                <a:cubicBezTo>
                  <a:pt x="435573" y="501205"/>
                  <a:pt x="427403" y="501205"/>
                  <a:pt x="422390" y="506212"/>
                </a:cubicBezTo>
                <a:cubicBezTo>
                  <a:pt x="417469" y="511126"/>
                  <a:pt x="417469" y="519286"/>
                  <a:pt x="422390" y="524200"/>
                </a:cubicBezTo>
                <a:lnTo>
                  <a:pt x="439750" y="541632"/>
                </a:lnTo>
                <a:cubicBezTo>
                  <a:pt x="442257" y="544043"/>
                  <a:pt x="445414" y="545341"/>
                  <a:pt x="448756" y="545341"/>
                </a:cubicBezTo>
                <a:cubicBezTo>
                  <a:pt x="452284" y="545341"/>
                  <a:pt x="455440" y="544043"/>
                  <a:pt x="457854" y="541632"/>
                </a:cubicBezTo>
                <a:lnTo>
                  <a:pt x="499445" y="500370"/>
                </a:lnTo>
                <a:cubicBezTo>
                  <a:pt x="504366" y="495456"/>
                  <a:pt x="504366" y="487389"/>
                  <a:pt x="499538" y="482289"/>
                </a:cubicBezTo>
                <a:cubicBezTo>
                  <a:pt x="494618" y="477375"/>
                  <a:pt x="486448" y="477375"/>
                  <a:pt x="481435" y="482289"/>
                </a:cubicBezTo>
                <a:close/>
                <a:moveTo>
                  <a:pt x="460917" y="417661"/>
                </a:moveTo>
                <a:cubicBezTo>
                  <a:pt x="513185" y="417661"/>
                  <a:pt x="555334" y="459943"/>
                  <a:pt x="555334" y="511961"/>
                </a:cubicBezTo>
                <a:cubicBezTo>
                  <a:pt x="555334" y="564071"/>
                  <a:pt x="513000" y="606353"/>
                  <a:pt x="460917" y="606353"/>
                </a:cubicBezTo>
                <a:cubicBezTo>
                  <a:pt x="408835" y="606353"/>
                  <a:pt x="366501" y="564071"/>
                  <a:pt x="366501" y="511961"/>
                </a:cubicBezTo>
                <a:cubicBezTo>
                  <a:pt x="366501" y="459943"/>
                  <a:pt x="408835" y="417661"/>
                  <a:pt x="460917" y="417661"/>
                </a:cubicBezTo>
                <a:close/>
                <a:moveTo>
                  <a:pt x="151465" y="315977"/>
                </a:moveTo>
                <a:lnTo>
                  <a:pt x="188788" y="433982"/>
                </a:lnTo>
                <a:lnTo>
                  <a:pt x="195844" y="456230"/>
                </a:lnTo>
                <a:lnTo>
                  <a:pt x="196030" y="455952"/>
                </a:lnTo>
                <a:lnTo>
                  <a:pt x="202157" y="474770"/>
                </a:lnTo>
                <a:lnTo>
                  <a:pt x="222026" y="419058"/>
                </a:lnTo>
                <a:cubicBezTo>
                  <a:pt x="173469" y="351573"/>
                  <a:pt x="231775" y="352129"/>
                  <a:pt x="235024" y="352315"/>
                </a:cubicBezTo>
                <a:cubicBezTo>
                  <a:pt x="238181" y="352129"/>
                  <a:pt x="296394" y="351573"/>
                  <a:pt x="248022" y="419058"/>
                </a:cubicBezTo>
                <a:lnTo>
                  <a:pt x="267705" y="474863"/>
                </a:lnTo>
                <a:lnTo>
                  <a:pt x="273833" y="456137"/>
                </a:lnTo>
                <a:lnTo>
                  <a:pt x="274018" y="456323"/>
                </a:lnTo>
                <a:lnTo>
                  <a:pt x="281075" y="434075"/>
                </a:lnTo>
                <a:lnTo>
                  <a:pt x="318398" y="315977"/>
                </a:lnTo>
                <a:cubicBezTo>
                  <a:pt x="318398" y="315977"/>
                  <a:pt x="366305" y="349719"/>
                  <a:pt x="425261" y="364644"/>
                </a:cubicBezTo>
                <a:cubicBezTo>
                  <a:pt x="430831" y="366127"/>
                  <a:pt x="435659" y="368074"/>
                  <a:pt x="440023" y="370669"/>
                </a:cubicBezTo>
                <a:cubicBezTo>
                  <a:pt x="446522" y="374563"/>
                  <a:pt x="444572" y="384574"/>
                  <a:pt x="437145" y="385872"/>
                </a:cubicBezTo>
                <a:cubicBezTo>
                  <a:pt x="377632" y="396996"/>
                  <a:pt x="332417" y="449278"/>
                  <a:pt x="332417" y="511942"/>
                </a:cubicBezTo>
                <a:cubicBezTo>
                  <a:pt x="332417" y="523807"/>
                  <a:pt x="333995" y="535302"/>
                  <a:pt x="337152" y="546333"/>
                </a:cubicBezTo>
                <a:cubicBezTo>
                  <a:pt x="307535" y="552266"/>
                  <a:pt x="273369" y="556252"/>
                  <a:pt x="235024" y="556252"/>
                </a:cubicBezTo>
                <a:cubicBezTo>
                  <a:pt x="91302" y="556067"/>
                  <a:pt x="5514" y="500447"/>
                  <a:pt x="5514" y="500447"/>
                </a:cubicBezTo>
                <a:cubicBezTo>
                  <a:pt x="3008" y="485523"/>
                  <a:pt x="408" y="451502"/>
                  <a:pt x="408" y="451502"/>
                </a:cubicBezTo>
                <a:cubicBezTo>
                  <a:pt x="-1356" y="426474"/>
                  <a:pt x="779" y="375860"/>
                  <a:pt x="44602" y="364644"/>
                </a:cubicBezTo>
                <a:cubicBezTo>
                  <a:pt x="103557" y="349534"/>
                  <a:pt x="151465" y="315977"/>
                  <a:pt x="151465" y="315977"/>
                </a:cubicBezTo>
                <a:close/>
                <a:moveTo>
                  <a:pt x="227577" y="446"/>
                </a:moveTo>
                <a:cubicBezTo>
                  <a:pt x="253567" y="-1779"/>
                  <a:pt x="273339" y="4617"/>
                  <a:pt x="287448" y="13053"/>
                </a:cubicBezTo>
                <a:cubicBezTo>
                  <a:pt x="308612" y="24641"/>
                  <a:pt x="316688" y="40122"/>
                  <a:pt x="316688" y="40122"/>
                </a:cubicBezTo>
                <a:cubicBezTo>
                  <a:pt x="316688" y="40122"/>
                  <a:pt x="365049" y="43552"/>
                  <a:pt x="348712" y="141721"/>
                </a:cubicBezTo>
                <a:cubicBezTo>
                  <a:pt x="347691" y="146913"/>
                  <a:pt x="346391" y="152104"/>
                  <a:pt x="344535" y="157295"/>
                </a:cubicBezTo>
                <a:cubicBezTo>
                  <a:pt x="354188" y="156368"/>
                  <a:pt x="365513" y="161930"/>
                  <a:pt x="354745" y="199937"/>
                </a:cubicBezTo>
                <a:cubicBezTo>
                  <a:pt x="346948" y="227747"/>
                  <a:pt x="339708" y="235349"/>
                  <a:pt x="334139" y="235905"/>
                </a:cubicBezTo>
                <a:cubicBezTo>
                  <a:pt x="328940" y="268721"/>
                  <a:pt x="302671" y="310529"/>
                  <a:pt x="261457" y="325361"/>
                </a:cubicBezTo>
                <a:cubicBezTo>
                  <a:pt x="244378" y="331572"/>
                  <a:pt x="225534" y="331572"/>
                  <a:pt x="208362" y="325454"/>
                </a:cubicBezTo>
                <a:cubicBezTo>
                  <a:pt x="166498" y="310807"/>
                  <a:pt x="141065" y="268906"/>
                  <a:pt x="135959" y="235905"/>
                </a:cubicBezTo>
                <a:cubicBezTo>
                  <a:pt x="130390" y="235349"/>
                  <a:pt x="123057" y="227562"/>
                  <a:pt x="115260" y="199937"/>
                </a:cubicBezTo>
                <a:cubicBezTo>
                  <a:pt x="104492" y="161930"/>
                  <a:pt x="115909" y="156368"/>
                  <a:pt x="125656" y="157388"/>
                </a:cubicBezTo>
                <a:cubicBezTo>
                  <a:pt x="123799" y="152197"/>
                  <a:pt x="122500" y="147005"/>
                  <a:pt x="121479" y="141814"/>
                </a:cubicBezTo>
                <a:cubicBezTo>
                  <a:pt x="118044" y="124108"/>
                  <a:pt x="117116" y="107700"/>
                  <a:pt x="121200" y="91849"/>
                </a:cubicBezTo>
                <a:cubicBezTo>
                  <a:pt x="126213" y="70713"/>
                  <a:pt x="137537" y="53841"/>
                  <a:pt x="150440" y="40678"/>
                </a:cubicBezTo>
                <a:cubicBezTo>
                  <a:pt x="158516" y="32149"/>
                  <a:pt x="167612" y="24641"/>
                  <a:pt x="177452" y="18430"/>
                </a:cubicBezTo>
                <a:cubicBezTo>
                  <a:pt x="185342" y="12868"/>
                  <a:pt x="194160" y="8233"/>
                  <a:pt x="203628" y="4988"/>
                </a:cubicBezTo>
                <a:cubicBezTo>
                  <a:pt x="211240" y="2393"/>
                  <a:pt x="219130" y="817"/>
                  <a:pt x="227577" y="446"/>
                </a:cubicBezTo>
                <a:close/>
              </a:path>
            </a:pathLst>
          </a:cu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67" name="Google Shape;167;p13"/>
          <p:cNvCxnSpPr/>
          <p:nvPr/>
        </p:nvCxnSpPr>
        <p:spPr>
          <a:xfrm rot="10800000">
            <a:off x="1078992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grpSp>
        <p:nvGrpSpPr>
          <p:cNvPr id="168" name="Google Shape;168;p13"/>
          <p:cNvGrpSpPr/>
          <p:nvPr/>
        </p:nvGrpSpPr>
        <p:grpSpPr>
          <a:xfrm>
            <a:off x="761932" y="1393726"/>
            <a:ext cx="3808480" cy="1462001"/>
            <a:chOff x="8246903" y="2456670"/>
            <a:chExt cx="3233053" cy="1462339"/>
          </a:xfrm>
        </p:grpSpPr>
        <p:grpSp>
          <p:nvGrpSpPr>
            <p:cNvPr id="169" name="Google Shape;169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0" name="Google Shape;170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Jedlá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1" name="Google Shape;171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pochutiny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nemusíme se učit mít je rádi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0" lvl="0" marL="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None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(primární)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2" name="Google Shape;172;p13"/>
            <p:cNvSpPr/>
            <p:nvPr/>
          </p:nvSpPr>
          <p:spPr>
            <a:xfrm>
              <a:off x="8246903" y="2624704"/>
              <a:ext cx="585263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01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13"/>
          <p:cNvGrpSpPr/>
          <p:nvPr/>
        </p:nvGrpSpPr>
        <p:grpSpPr>
          <a:xfrm>
            <a:off x="7674796" y="1393726"/>
            <a:ext cx="3808480" cy="1462001"/>
            <a:chOff x="8246903" y="2456670"/>
            <a:chExt cx="3233053" cy="1462339"/>
          </a:xfrm>
        </p:grpSpPr>
        <p:grpSp>
          <p:nvGrpSpPr>
            <p:cNvPr id="174" name="Google Shape;174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75" name="Google Shape;175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Předměty/aktivity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76" name="Google Shape;176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hračky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IPAD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oblíbené činnosti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77" name="Google Shape;177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02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8" name="Google Shape;178;p13"/>
          <p:cNvGrpSpPr/>
          <p:nvPr/>
        </p:nvGrpSpPr>
        <p:grpSpPr>
          <a:xfrm>
            <a:off x="761932" y="4209416"/>
            <a:ext cx="3808480" cy="1462001"/>
            <a:chOff x="8246903" y="2456670"/>
            <a:chExt cx="3233053" cy="1462339"/>
          </a:xfrm>
        </p:grpSpPr>
        <p:grpSp>
          <p:nvGrpSpPr>
            <p:cNvPr id="179" name="Google Shape;179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0" name="Google Shape;180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Sociální posílení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1" name="Google Shape;181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pozornost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pochvala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úsměv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2" name="Google Shape;182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03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83" name="Google Shape;183;p13"/>
          <p:cNvGrpSpPr/>
          <p:nvPr/>
        </p:nvGrpSpPr>
        <p:grpSpPr>
          <a:xfrm>
            <a:off x="7674796" y="4209416"/>
            <a:ext cx="3808480" cy="1462001"/>
            <a:chOff x="8246903" y="2456670"/>
            <a:chExt cx="3233053" cy="1462339"/>
          </a:xfrm>
        </p:grpSpPr>
        <p:grpSp>
          <p:nvGrpSpPr>
            <p:cNvPr id="184" name="Google Shape;184;p13"/>
            <p:cNvGrpSpPr/>
            <p:nvPr/>
          </p:nvGrpSpPr>
          <p:grpSpPr>
            <a:xfrm>
              <a:off x="9109939" y="2456670"/>
              <a:ext cx="2370017" cy="1462339"/>
              <a:chOff x="3106598" y="5002760"/>
              <a:chExt cx="2370017" cy="1462339"/>
            </a:xfrm>
          </p:grpSpPr>
          <p:sp>
            <p:nvSpPr>
              <p:cNvPr id="185" name="Google Shape;185;p13"/>
              <p:cNvSpPr/>
              <p:nvPr/>
            </p:nvSpPr>
            <p:spPr>
              <a:xfrm>
                <a:off x="3106598" y="5002760"/>
                <a:ext cx="2250008" cy="9222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0" lvl="0" marL="0" marR="0" rtl="0" algn="l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Privilegia</a:t>
                </a:r>
                <a:br>
                  <a:rPr b="1" i="0" lang="cs-CZ" sz="18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</a:br>
                <a:endParaRPr b="1" i="0" sz="18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86" name="Google Shape;186;p13"/>
              <p:cNvSpPr/>
              <p:nvPr/>
            </p:nvSpPr>
            <p:spPr>
              <a:xfrm>
                <a:off x="3106598" y="5404404"/>
                <a:ext cx="2370017" cy="10606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45700" lIns="91425" spcFirstLastPara="1" rIns="91425" wrap="square" tIns="45700">
                <a:spAutoFit/>
              </a:bodyPr>
              <a:lstStyle/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tokeny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volný čas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  <a:p>
                <a:pPr indent="-285750" lvl="0" marL="285750" marR="0" rtl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Arial"/>
                  <a:buChar char="•"/>
                </a:pPr>
                <a:r>
                  <a:rPr b="0" i="0" lang="cs-CZ" sz="1400" u="none" cap="none" strike="noStrike">
                    <a:solidFill>
                      <a:schemeClr val="dk1"/>
                    </a:solidFill>
                    <a:latin typeface="Arial"/>
                    <a:ea typeface="Arial"/>
                    <a:cs typeface="Arial"/>
                    <a:sym typeface="Arial"/>
                  </a:rPr>
                  <a:t>plusové body</a:t>
                </a:r>
                <a:endParaRPr b="0" i="0" sz="1400" u="none" cap="none" strike="noStrik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87" name="Google Shape;187;p13"/>
            <p:cNvSpPr/>
            <p:nvPr/>
          </p:nvSpPr>
          <p:spPr>
            <a:xfrm>
              <a:off x="8246903" y="2624704"/>
              <a:ext cx="585262" cy="635822"/>
            </a:xfrm>
            <a:prstGeom prst="snip1Rect">
              <a:avLst>
                <a:gd fmla="val 16667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cs-CZ" sz="3200" u="none" cap="none" strike="noStrike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04</a:t>
              </a:r>
              <a:endPara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188" name="Google Shape;188;p13"/>
          <p:cNvCxnSpPr/>
          <p:nvPr/>
        </p:nvCxnSpPr>
        <p:spPr>
          <a:xfrm rot="10800000">
            <a:off x="1078992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lg" w="lg" type="oval"/>
          </a:ln>
        </p:spPr>
      </p:cxnSp>
      <p:cxnSp>
        <p:nvCxnSpPr>
          <p:cNvPr id="189" name="Google Shape;189;p13"/>
          <p:cNvCxnSpPr/>
          <p:nvPr/>
        </p:nvCxnSpPr>
        <p:spPr>
          <a:xfrm rot="10800000">
            <a:off x="7488936" y="2889504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cxnSp>
        <p:nvCxnSpPr>
          <p:cNvPr id="190" name="Google Shape;190;p13"/>
          <p:cNvCxnSpPr/>
          <p:nvPr/>
        </p:nvCxnSpPr>
        <p:spPr>
          <a:xfrm rot="10800000">
            <a:off x="7488936" y="5808859"/>
            <a:ext cx="3483864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lg" w="lg" type="oval"/>
            <a:tailEnd len="sm" w="sm" type="none"/>
          </a:ln>
        </p:spPr>
      </p:cxnSp>
      <p:pic>
        <p:nvPicPr>
          <p:cNvPr id="191" name="Google Shape;191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27600" y="1795145"/>
            <a:ext cx="2304415" cy="40138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Identifikace potenciálních posílení</a:t>
            </a:r>
            <a:endParaRPr/>
          </a:p>
        </p:txBody>
      </p:sp>
      <p:sp>
        <p:nvSpPr>
          <p:cNvPr id="197" name="Google Shape;197;p1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dítěte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Zeptám se jeho blízkých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Sleduji je při volné hře - co si vybírají, s čím interagují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Dám jim na výběr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Nabízím různé věci / aktivity a sleduji reakci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Formální assessment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03" name="Google Shape;203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https://www.youtube.com/watch?v=GA_6-zmAQbA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09" name="Google Shape;209;p1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Identifikace posílení metodou pozorování volné hry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Rozdělte se do dvojic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Podle karty Vašeho dítěte si hrajte s hračkami, které najdete v zájmech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Druhý z dvojce se snaží tato posílení identifikovat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Otočte si role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pro vás znamená motivace?</a:t>
            </a:r>
            <a:endParaRPr/>
          </a:p>
        </p:txBody>
      </p:sp>
      <p:sp>
        <p:nvSpPr>
          <p:cNvPr id="215" name="Google Shape;215;p1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16" name="Google Shape;216;p17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22" name="Google Shape;222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Většina mainstreamových proudů nezohledňuje v motivaci prostředí (čím víc je něco dostupné, tím méně to chceme a naopak)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BA neděláme předpoklady o tom, co lidi motivuje, my to jednoduše identifikujeme v daném momentu na základě environmentálních proměnných a chování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Vnější a vnitřní motivace?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Motivace</a:t>
            </a:r>
            <a:endParaRPr/>
          </a:p>
        </p:txBody>
      </p:sp>
      <p:sp>
        <p:nvSpPr>
          <p:cNvPr id="228" name="Google Shape;228;p1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 ABA používáme termín MO (motivační operace)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environmentální proměnné, které mění efektivitu určitých stimulů, objektů nebo událostí, které fungují jako posílení A zároveň mění aktuální frekvenci chování, které bylo daným stimulem, objektem nebo událostí posíleno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(v překladu: jak moc něco chcete - hodnotu posílení // co pro to uděláte - chování)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- Motivace mohou být i “negativní” - snižovat aktuální efektivitu 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ABC</a:t>
            </a:r>
            <a:endParaRPr/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základní princip používaný v behaviorální analýze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A</a:t>
            </a:r>
            <a:r>
              <a:rPr lang="cs-CZ">
                <a:solidFill>
                  <a:srgbClr val="F7CAAC"/>
                </a:solidFill>
              </a:rPr>
              <a:t>ntecedent (předchází 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B</a:t>
            </a:r>
            <a:r>
              <a:rPr lang="cs-CZ">
                <a:solidFill>
                  <a:srgbClr val="F7CAAC"/>
                </a:solidFill>
              </a:rPr>
              <a:t>ehavior (chování)</a:t>
            </a:r>
            <a:endParaRPr sz="6000">
              <a:solidFill>
                <a:srgbClr val="F7CAAC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7CAAC"/>
              </a:buClr>
              <a:buSzPts val="6000"/>
              <a:buNone/>
            </a:pPr>
            <a:r>
              <a:rPr lang="cs-CZ" sz="6000">
                <a:solidFill>
                  <a:srgbClr val="F7CAAC"/>
                </a:solidFill>
              </a:rPr>
              <a:t>C</a:t>
            </a:r>
            <a:r>
              <a:rPr lang="cs-CZ">
                <a:solidFill>
                  <a:srgbClr val="F7CAAC"/>
                </a:solidFill>
              </a:rPr>
              <a:t>onsequent (následuje chování)</a:t>
            </a:r>
            <a:endParaRPr>
              <a:solidFill>
                <a:srgbClr val="F7CAAC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Druhy motivace</a:t>
            </a:r>
            <a:endParaRPr/>
          </a:p>
        </p:txBody>
      </p:sp>
      <p:sp>
        <p:nvSpPr>
          <p:cNvPr id="234" name="Google Shape;234;p2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Saturování / habituace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Deprivace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Averzivní stimuly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nepodmíněné (bez učení) a podmíněné MO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Motivaci můžeme:</a:t>
            </a:r>
            <a:endParaRPr/>
          </a:p>
        </p:txBody>
      </p:sp>
      <p:sp>
        <p:nvSpPr>
          <p:cNvPr id="240" name="Google Shape;240;p2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zachytit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vytvářet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při učení všech dovedností - motivace je klíč (včetně učení komunikace)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bez motivace nemá nikdo důvod měnit své chování, dělat cokoliv jiného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nemáme motivaci ke komunikaci - nekomunikujeme, pokud máme motivaci k problémovému chování - chováme se tak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Příklad</a:t>
            </a:r>
            <a:endParaRPr/>
          </a:p>
        </p:txBody>
      </p:sp>
      <p:sp>
        <p:nvSpPr>
          <p:cNvPr id="246" name="Google Shape;246;p2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Snažíte se naučit 4-leté neverbální dítě žádat si o džus. Doteď jste neměli moc úspěch. Víte, že trénink komunikace by měl probíhat během celého dne, takže zkoušíte nabízet džus ráno, v poledne, večer, dokonce měníte druhy džusu, abyste viděli, který dítě zaujme nejvíce. Bohužel žádná z těchto strategií nefungovala...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Jak budovat motivaci </a:t>
            </a:r>
            <a:endParaRPr/>
          </a:p>
        </p:txBody>
      </p:sp>
      <p:sp>
        <p:nvSpPr>
          <p:cNvPr id="252" name="Google Shape;252;p2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10000"/>
          </a:bodyPr>
          <a:lstStyle/>
          <a:p>
            <a:pPr indent="-20193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znát, co je pro dítě posilující, vědět, co ho baví (preferenční assessment)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musíte mít tato posílení pod kontrolou (klient nemá přístup k posílení neustále)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doručujete posílení na základě daného chování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měníte posílení v průběhu sezení, aby neztrácela svou hodnotu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měnit způsoby prezentování posílení (hledat nové motivující prvky)</a:t>
            </a:r>
            <a:endParaRPr/>
          </a:p>
          <a:p>
            <a:pPr indent="-20193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cs-CZ"/>
              <a:t>dodávat posílení hojně i bez požadavků</a:t>
            </a:r>
            <a:endParaRPr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chcete, aby to byla zábava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nechte se vést studentem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dělejte to, co Vám funguje</a:t>
            </a:r>
            <a:endParaRPr sz="3000"/>
          </a:p>
          <a:p>
            <a:pPr indent="-212725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cs-CZ" sz="3000"/>
              <a:t>snažte se, aby aktivita byla zábavnější s vámi než bez vás</a:t>
            </a:r>
            <a:endParaRPr sz="3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2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Video</a:t>
            </a:r>
            <a:endParaRPr/>
          </a:p>
        </p:txBody>
      </p:sp>
      <p:sp>
        <p:nvSpPr>
          <p:cNvPr id="258" name="Google Shape;258;p2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3"/>
              </a:rPr>
              <a:t>https://is.muni.cz/el/ped/jaro2021/IVk101/index.qwarp?prejit=6390036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(1:13)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 u="sng">
                <a:solidFill>
                  <a:schemeClr val="hlink"/>
                </a:solidFill>
                <a:hlinkClick r:id="rId4"/>
              </a:rPr>
              <a:t>https://www.youtube.com/watch?v=BDiQN6I9pqw&amp;t=55s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(0:55) (2:58) (4:50)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</a:t>
            </a:r>
            <a:endParaRPr/>
          </a:p>
        </p:txBody>
      </p:sp>
      <p:sp>
        <p:nvSpPr>
          <p:cNvPr id="264" name="Google Shape;264;p2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Partner ve dvojci Vám vybere jedno ze svých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Pokusíte se vytvořit motivaci, aby chtěl v aktivitě s Vámi pokračovat, případně aby si chtěl říct o daný předmět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Snažte se motivaci rozvinout o nová potenciální posílení (pokud se Vám to podaří, zapište si je do zájmů)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Vyměňte si role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Úkol do příště</a:t>
            </a:r>
            <a:endParaRPr/>
          </a:p>
        </p:txBody>
      </p:sp>
      <p:sp>
        <p:nvSpPr>
          <p:cNvPr id="270" name="Google Shape;270;p2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sepište si svá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vyberte si 3 ze zájmů Vašeho dítěte a napište si k nim, jakým způsobem budete budovat motivaci (v jaké aktivitě, jakým způsobem)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5205730" y="444309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VODA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6"/>
          <p:cNvSpPr/>
          <p:nvPr/>
        </p:nvSpPr>
        <p:spPr>
          <a:xfrm>
            <a:off x="2961005" y="362712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Stříkací pistole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6"/>
          <p:cNvSpPr/>
          <p:nvPr/>
        </p:nvSpPr>
        <p:spPr>
          <a:xfrm>
            <a:off x="2961005" y="497586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Umývání aut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6"/>
          <p:cNvSpPr/>
          <p:nvPr/>
        </p:nvSpPr>
        <p:spPr>
          <a:xfrm>
            <a:off x="4774565" y="5511800"/>
            <a:ext cx="2386965" cy="92773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Honička s rozprašovačem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26"/>
          <p:cNvSpPr/>
          <p:nvPr/>
        </p:nvSpPr>
        <p:spPr>
          <a:xfrm>
            <a:off x="5358130" y="337439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Vodní mlýn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Google Shape;276;p26"/>
          <p:cNvSpPr/>
          <p:nvPr/>
        </p:nvSpPr>
        <p:spPr>
          <a:xfrm>
            <a:off x="7450455" y="3891915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Bubliny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26"/>
          <p:cNvSpPr/>
          <p:nvPr/>
        </p:nvSpPr>
        <p:spPr>
          <a:xfrm>
            <a:off x="7392035" y="5085080"/>
            <a:ext cx="1716405" cy="748665"/>
          </a:xfrm>
          <a:prstGeom prst="ellipse">
            <a:avLst/>
          </a:prstGeom>
          <a:solidFill>
            <a:schemeClr val="lt1"/>
          </a:solidFill>
          <a:ln cap="flat" cmpd="sng" w="12700">
            <a:solidFill>
              <a:schemeClr val="accent6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cs-CZ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Házení kamínků do vody</a:t>
            </a:r>
            <a:endParaRPr b="0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>
            <p:ph idx="1" type="body"/>
          </p:nvPr>
        </p:nvSpPr>
        <p:spPr>
          <a:xfrm>
            <a:off x="838200" y="475615"/>
            <a:ext cx="10515600" cy="570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antecedenty: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MO (motivace)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Důležité konsekventy: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Posílení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Trest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</a:t>
            </a:r>
            <a:endParaRPr/>
          </a:p>
        </p:txBody>
      </p:sp>
      <p:sp>
        <p:nvSpPr>
          <p:cNvPr id="102" name="Google Shape;10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= druh konsekventu (následku), při kterém stimul následující chování zvyšuje pravděpodobnost výskytu tohoto chování v budoucnu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Rozlišujeme posilování jako proces (má vlastnosti viz výše) a posílení jako konkrétní stimuly.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Posílení...</a:t>
            </a:r>
            <a:endParaRPr/>
          </a:p>
        </p:txBody>
      </p:sp>
      <p:sp>
        <p:nvSpPr>
          <p:cNvPr id="108" name="Google Shape;108;p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 DEFINICE VŽDY FUNGUJE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POKUD NEFUNGUJE, NENÍ TO POSÍLENÍ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POSÍLENÍ A TREST JSOU SI Z FUNKČNÍHO HLEDISKA OPAKEM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I NEGATIVNÍ CHOVÁNÍ MŮŽEME POSÍLIT</a:t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Negativní posílení a pozitivní trest??!</a:t>
            </a:r>
            <a:endParaRPr/>
          </a:p>
        </p:txBody>
      </p:sp>
      <p:sp>
        <p:nvSpPr>
          <p:cNvPr id="114" name="Google Shape;114;p6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4638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Ano! V ABA se pojmů pozitivní a negativní neužívá ve smyslu dobrý/zlý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pozitivní = něco přibude, zesílí, něco </a:t>
            </a:r>
            <a:r>
              <a:rPr lang="cs-CZ">
                <a:solidFill>
                  <a:srgbClr val="F7CAAC"/>
                </a:solidFill>
              </a:rPr>
              <a:t>dodáme</a:t>
            </a:r>
            <a:r>
              <a:rPr lang="cs-CZ"/>
              <a:t> do prostředí</a:t>
            </a:r>
            <a:endParaRPr/>
          </a:p>
          <a:p>
            <a:pPr indent="-24638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negativní = něco ubude, oslabí, něco </a:t>
            </a:r>
            <a:r>
              <a:rPr lang="cs-CZ">
                <a:solidFill>
                  <a:srgbClr val="F7CAAC"/>
                </a:solidFill>
              </a:rPr>
              <a:t>odebereme</a:t>
            </a:r>
            <a:r>
              <a:rPr lang="cs-CZ"/>
              <a:t> z prostředí</a:t>
            </a:r>
            <a:endParaRPr/>
          </a:p>
          <a:p>
            <a:pPr indent="-68579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POSÍLENÍ (mzda)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POSÍLENÍ (ztlumím moc hlasitou hudbu)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POZITIVNÍ TREST (poznámka)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cs-CZ"/>
              <a:t>NEGATIVNÍ TREST (odebereme tablet)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Cvičení: urči druh posílení</a:t>
            </a:r>
            <a:endParaRPr/>
          </a:p>
        </p:txBody>
      </p:sp>
      <p:sp>
        <p:nvSpPr>
          <p:cNvPr id="120" name="Google Shape;120;p7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b="1" lang="cs-CZ"/>
              <a:t>Pozitivní nebo negativní?</a:t>
            </a:r>
            <a:endParaRPr b="1"/>
          </a:p>
          <a:p>
            <a:pPr indent="-508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Kompliment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Zavřít okno v zimě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Vypnutí alarmu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Obejmutí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Vzít si paralen při bolesti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Více času na PC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cs-CZ"/>
              <a:t>Oblíbené jídlo na večeři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cs-CZ"/>
              <a:t>Co je posilující pro Vás?</a:t>
            </a:r>
            <a:endParaRPr/>
          </a:p>
        </p:txBody>
      </p:sp>
      <p:sp>
        <p:nvSpPr>
          <p:cNvPr id="126" name="Google Shape;126;p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sp>
        <p:nvSpPr>
          <p:cNvPr id="127" name="Google Shape;127;p8"/>
          <p:cNvSpPr/>
          <p:nvPr/>
        </p:nvSpPr>
        <p:spPr>
          <a:xfrm>
            <a:off x="4471035" y="2157095"/>
            <a:ext cx="2980690" cy="312864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darken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34286" y="41626"/>
                </a:moveTo>
                <a:cubicBezTo>
                  <a:pt x="34286" y="28096"/>
                  <a:pt x="45798" y="17128"/>
                  <a:pt x="60000" y="17128"/>
                </a:cubicBezTo>
                <a:cubicBezTo>
                  <a:pt x="74202" y="17128"/>
                  <a:pt x="85714" y="28096"/>
                  <a:pt x="85714" y="41626"/>
                </a:cubicBezTo>
                <a:lnTo>
                  <a:pt x="85714" y="41626"/>
                </a:lnTo>
                <a:cubicBezTo>
                  <a:pt x="85714" y="51774"/>
                  <a:pt x="79958" y="60000"/>
                  <a:pt x="72857" y="60000"/>
                </a:cubicBezTo>
                <a:cubicBezTo>
                  <a:pt x="69307" y="60000"/>
                  <a:pt x="66429" y="64113"/>
                  <a:pt x="66429" y="69187"/>
                </a:cubicBezTo>
                <a:lnTo>
                  <a:pt x="66429" y="81436"/>
                </a:lnTo>
                <a:lnTo>
                  <a:pt x="53571" y="81436"/>
                </a:lnTo>
                <a:lnTo>
                  <a:pt x="53571" y="69187"/>
                </a:lnTo>
                <a:lnTo>
                  <a:pt x="53571" y="69187"/>
                </a:lnTo>
                <a:cubicBezTo>
                  <a:pt x="53571" y="59039"/>
                  <a:pt x="59328" y="50813"/>
                  <a:pt x="66429" y="50813"/>
                </a:cubicBezTo>
                <a:cubicBezTo>
                  <a:pt x="69979" y="50813"/>
                  <a:pt x="72857" y="46700"/>
                  <a:pt x="72857" y="41626"/>
                </a:cubicBezTo>
                <a:cubicBezTo>
                  <a:pt x="72857" y="34861"/>
                  <a:pt x="67101" y="29377"/>
                  <a:pt x="60000" y="29377"/>
                </a:cubicBezTo>
                <a:cubicBezTo>
                  <a:pt x="52899" y="29377"/>
                  <a:pt x="47143" y="34861"/>
                  <a:pt x="47143" y="41626"/>
                </a:cubicBezTo>
                <a:close/>
                <a:moveTo>
                  <a:pt x="60000" y="84498"/>
                </a:moveTo>
                <a:lnTo>
                  <a:pt x="60000" y="84498"/>
                </a:lnTo>
                <a:cubicBezTo>
                  <a:pt x="65326" y="84498"/>
                  <a:pt x="69643" y="88611"/>
                  <a:pt x="69643" y="93685"/>
                </a:cubicBezTo>
                <a:cubicBezTo>
                  <a:pt x="69643" y="98759"/>
                  <a:pt x="65326" y="102872"/>
                  <a:pt x="60000" y="102872"/>
                </a:cubicBezTo>
                <a:cubicBezTo>
                  <a:pt x="54674" y="102872"/>
                  <a:pt x="50357" y="98759"/>
                  <a:pt x="50357" y="93685"/>
                </a:cubicBezTo>
                <a:cubicBezTo>
                  <a:pt x="50357" y="88611"/>
                  <a:pt x="54674" y="84498"/>
                  <a:pt x="60000" y="84498"/>
                </a:cubicBezTo>
                <a:close/>
              </a:path>
              <a:path extrusionOk="0" fill="none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t/>
            </a:r>
            <a:endParaRPr/>
          </a:p>
        </p:txBody>
      </p:sp>
      <p:pic>
        <p:nvPicPr>
          <p:cNvPr id="133" name="Google Shape;13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74545" y="1198245"/>
            <a:ext cx="2257425" cy="1266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31970" y="930275"/>
            <a:ext cx="3524250" cy="23387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711190" y="2981325"/>
            <a:ext cx="2980055" cy="17856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94840" y="3788410"/>
            <a:ext cx="3816350" cy="199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583295" y="1056005"/>
            <a:ext cx="2257425" cy="225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2021-10-04T19:20:24Z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60C25859532D4C6FA4365DE3217FDFFD</vt:lpwstr>
  </property>
  <property fmtid="{D5CDD505-2E9C-101B-9397-08002B2CF9AE}" pid="3" name="KSOProductBuildVer">
    <vt:lpwstr>1033-11.2.0.10323</vt:lpwstr>
  </property>
</Properties>
</file>