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5" r:id="rId1"/>
  </p:sldMasterIdLst>
  <p:notesMasterIdLst>
    <p:notesMasterId r:id="rId18"/>
  </p:notesMasterIdLst>
  <p:sldIdLst>
    <p:sldId id="256" r:id="rId2"/>
    <p:sldId id="257" r:id="rId3"/>
    <p:sldId id="268" r:id="rId4"/>
    <p:sldId id="269" r:id="rId5"/>
    <p:sldId id="259" r:id="rId6"/>
    <p:sldId id="260" r:id="rId7"/>
    <p:sldId id="270" r:id="rId8"/>
    <p:sldId id="263" r:id="rId9"/>
    <p:sldId id="266" r:id="rId10"/>
    <p:sldId id="267" r:id="rId11"/>
    <p:sldId id="261" r:id="rId12"/>
    <p:sldId id="262" r:id="rId13"/>
    <p:sldId id="271" r:id="rId14"/>
    <p:sldId id="264" r:id="rId15"/>
    <p:sldId id="265" r:id="rId16"/>
    <p:sldId id="272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9"/>
  </p:normalViewPr>
  <p:slideViewPr>
    <p:cSldViewPr snapToGrid="0" snapToObjects="1">
      <p:cViewPr varScale="1">
        <p:scale>
          <a:sx n="102" d="100"/>
          <a:sy n="102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8BE13-5CD4-8C4F-9377-771F894864C8}" type="datetimeFigureOut">
              <a:rPr lang="fr-FR" smtClean="0"/>
              <a:t>28/10/2021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D7889-2429-7B40-8E85-E0A00CCABF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925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89A62-9CFB-7E48-820F-C0A294551F79}" type="datetime1">
              <a:rPr lang="fr-FR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9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5BBC-6970-6946-A77F-A38CE95EEDE0}" type="datetime1">
              <a:rPr lang="fr-FR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2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A38-7888-1D45-981A-D739B3F75F6F}" type="datetime1">
              <a:rPr lang="fr-FR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1542-E11C-CA40-95DF-B62A696FF4C5}" type="datetime1">
              <a:rPr lang="fr-FR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7651-C5F9-EF40-9621-89861B42A81D}" type="datetime1">
              <a:rPr lang="fr-FR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0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01DA-E783-D54D-9AE2-F0CD96A8A68F}" type="datetime1">
              <a:rPr lang="fr-FR" smtClean="0"/>
              <a:t>28/10/2021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3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FC5F-FDC6-FC4F-8309-DD1A33A87C24}" type="datetime1">
              <a:rPr lang="fr-FR" smtClean="0"/>
              <a:t>28/10/2021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4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4904-D32C-9444-A45A-B824D9CCF784}" type="datetime1">
              <a:rPr lang="fr-FR" smtClean="0"/>
              <a:t>28/10/2021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B486-0BFF-E140-89F6-3316E282BEF4}" type="datetime1">
              <a:rPr lang="fr-FR" smtClean="0"/>
              <a:t>28/10/2021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3810-F765-AB48-A8BF-66C3848D6608}" type="datetime1">
              <a:rPr lang="fr-FR" smtClean="0"/>
              <a:t>28/10/2021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2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928A-1592-974C-9643-75A44078EC6E}" type="datetime1">
              <a:rPr lang="fr-FR" smtClean="0"/>
              <a:t>28/10/2021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9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CF6F1894-43B6-034E-98D6-9FA78DE5B68C}" type="datetime1">
              <a:rPr lang="fr-FR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Oléna Talon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88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4" r:id="rId10"/>
    <p:sldLayoutId id="214748377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odtail.com/fr/podcast/pow-her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-vsToRuxV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KNih-ZUym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8FDA66-67B4-4DBE-8354-C26F91AD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1A5307-60C9-DD4C-A661-46182ACB2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anchor="b">
            <a:normAutofit/>
          </a:bodyPr>
          <a:lstStyle/>
          <a:p>
            <a:pPr algn="just"/>
            <a:r>
              <a:rPr lang="fr-FR" i="1" dirty="0">
                <a:latin typeface="Cambria" panose="02040503050406030204" pitchFamily="18" charset="0"/>
              </a:rPr>
              <a:t>Entre ambition et désillusion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BA7F32-E6BA-0245-A6FC-003B71736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fr-FR" sz="4400" dirty="0">
                <a:latin typeface="Cambria" panose="02040503050406030204" pitchFamily="18" charset="0"/>
              </a:rPr>
              <a:t>La difficulté d’être professeur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824D2-2313-4E3A-85B4-623276FBE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79" r="21079"/>
          <a:stretch/>
        </p:blipFill>
        <p:spPr>
          <a:xfrm>
            <a:off x="7028154" y="1530350"/>
            <a:ext cx="4225341" cy="45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2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024C7-4793-ED47-B263-352FE1A5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Le manque de moyens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0CE5AE-0DF7-804A-8CBE-4EC8975D1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31639BE-A6A1-4A42-9DC5-D5932FF7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0502B4-B72A-B043-A5DA-F08DCAFF2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10" b="59036"/>
          <a:stretch/>
        </p:blipFill>
        <p:spPr>
          <a:xfrm>
            <a:off x="3155612" y="3100881"/>
            <a:ext cx="6252249" cy="1406499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301510-A9BF-C14A-83D5-127FBF334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71" b="53949"/>
          <a:stretch/>
        </p:blipFill>
        <p:spPr>
          <a:xfrm>
            <a:off x="7374834" y="4739979"/>
            <a:ext cx="3817340" cy="1104784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E4A64F0-E48F-044A-8023-54017BB87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30" t="33333" r="17542" b="53949"/>
          <a:stretch/>
        </p:blipFill>
        <p:spPr>
          <a:xfrm>
            <a:off x="2818289" y="2070656"/>
            <a:ext cx="6926893" cy="872185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106C66-0D39-134F-9745-9666A721C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3" t="50510" r="43229" b="37939"/>
          <a:stretch/>
        </p:blipFill>
        <p:spPr>
          <a:xfrm>
            <a:off x="1285382" y="4572001"/>
            <a:ext cx="5991286" cy="881123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FEE6A6-4CCA-D341-A167-91334F0F64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69" t="42500" r="39440" b="51666"/>
          <a:stretch/>
        </p:blipFill>
        <p:spPr>
          <a:xfrm>
            <a:off x="2445010" y="5537605"/>
            <a:ext cx="4831658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0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3A140-8D3D-C446-8531-3710BF76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Lorsque la théorie prend le dessus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9D701E-B47C-4041-B96A-81755272F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>
                <a:latin typeface="Cambria" panose="02040503050406030204" pitchFamily="18" charset="0"/>
                <a:hlinkClick r:id="rId2"/>
              </a:rPr>
              <a:t>https://podtail.com/fr/podcast/pow-her/</a:t>
            </a:r>
            <a:endParaRPr lang="fr-FR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fr-FR" dirty="0">
                <a:latin typeface="Cambria" panose="02040503050406030204" pitchFamily="18" charset="0"/>
              </a:rPr>
              <a:t>« </a:t>
            </a:r>
            <a:r>
              <a:rPr lang="fr-FR" i="1" dirty="0">
                <a:latin typeface="Cambria" panose="02040503050406030204" pitchFamily="18" charset="0"/>
              </a:rPr>
              <a:t>Je trouve que l’on est préparé à gérer une classe parfaite </a:t>
            </a:r>
            <a:r>
              <a:rPr lang="fr-FR" dirty="0">
                <a:latin typeface="Cambria" panose="02040503050406030204" pitchFamily="18" charset="0"/>
              </a:rPr>
              <a:t>» - Pauline, professeure (9:39) </a:t>
            </a:r>
          </a:p>
          <a:p>
            <a:pPr marL="0" indent="0" algn="just">
              <a:buNone/>
            </a:pPr>
            <a:endParaRPr lang="fr-FR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Qu’est ce qu’une classe parfaite ? Qu’est ce que cela dénonce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B93FE7-BA5F-7646-8A2E-A47AD771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103169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CD39D8-F969-DE46-95EC-471414FB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Que faire lorsque l’on nous suit pas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5AF6FD-30C3-E741-81C8-DC4ED53C5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Bande annonce du film </a:t>
            </a:r>
            <a:r>
              <a:rPr lang="fr-FR" i="1" dirty="0">
                <a:latin typeface="Cambria" panose="02040503050406030204" pitchFamily="18" charset="0"/>
              </a:rPr>
              <a:t>Les Héritiers </a:t>
            </a:r>
            <a:r>
              <a:rPr lang="fr-FR" dirty="0">
                <a:latin typeface="Cambria" panose="02040503050406030204" pitchFamily="18" charset="0"/>
              </a:rPr>
              <a:t>: </a:t>
            </a:r>
            <a:r>
              <a:rPr lang="fr-FR" dirty="0">
                <a:latin typeface="Cambria" panose="02040503050406030204" pitchFamily="18" charset="0"/>
                <a:hlinkClick r:id="rId2"/>
              </a:rPr>
              <a:t>https://www.youtube.com/watch?v=h-vsToRuxVM</a:t>
            </a:r>
            <a:endParaRPr lang="fr-FR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endParaRPr lang="fr-FR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Qu’est ce que vous avez pensé de cette bande annonce ? </a:t>
            </a:r>
          </a:p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Est-ce que vous pensez que participer à un concours peut être bien pour les élèves ?</a:t>
            </a:r>
          </a:p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Quelles sont les difficultés que rencontrent la professeure durant cet extrait?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5D9604-1B32-F540-B50E-444F6E17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345769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E50CA-4ACB-2048-820A-7B67E859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La réponse des professeurs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A6C61E-DC38-A74D-B3D6-D3336EDBE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6612834" cy="381808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Pour répondre à ses problèmes les professeurs français font la grève. </a:t>
            </a:r>
          </a:p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Ils manifestent notamment pour : </a:t>
            </a:r>
          </a:p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avoir un meilleur salaire, </a:t>
            </a:r>
          </a:p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de meilleures conditions de travail </a:t>
            </a:r>
          </a:p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plus de personnels : il n’y a pas assez de professeurs ni de remplaçants.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646FFC-653A-2B40-AE5E-E26FE56E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722DB2-057F-9B4F-B683-8B2BF970C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7" t="26042" r="39734" b="13125"/>
          <a:stretch/>
        </p:blipFill>
        <p:spPr>
          <a:xfrm>
            <a:off x="7700964" y="2957513"/>
            <a:ext cx="400488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0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4E79F-1FED-2A41-8193-CA81246E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latin typeface="Cambria" panose="02040503050406030204" pitchFamily="18" charset="0"/>
              </a:rPr>
              <a:t>« Qui dit problème, dit solution.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898CFD-9407-6D4F-9892-C3007ECF2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Par groupe de 2 ou 3 : Piochez un problème et essayez de trouver une solution. </a:t>
            </a:r>
          </a:p>
          <a:p>
            <a:pPr marL="0" indent="0" algn="just">
              <a:buNone/>
            </a:pPr>
            <a:endParaRPr lang="fr-FR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endParaRPr lang="fr-FR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À la fin de cette activité vous présenterez aux autres vos solutions et nous en discuterons.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8C863A-69F3-AF43-B4F5-093710917636}"/>
              </a:ext>
            </a:extLst>
          </p:cNvPr>
          <p:cNvSpPr txBox="1"/>
          <p:nvPr/>
        </p:nvSpPr>
        <p:spPr>
          <a:xfrm>
            <a:off x="3081405" y="3313134"/>
            <a:ext cx="4759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i="1" dirty="0">
                <a:latin typeface="Cambria" panose="02040503050406030204" pitchFamily="18" charset="0"/>
              </a:rPr>
              <a:t>1 - Les conflits avec les parents des élèves </a:t>
            </a:r>
          </a:p>
          <a:p>
            <a:pPr lvl="0" algn="just"/>
            <a:r>
              <a:rPr lang="fr-FR" i="1" dirty="0">
                <a:latin typeface="Cambria" panose="02040503050406030204" pitchFamily="18" charset="0"/>
              </a:rPr>
              <a:t>2 - La différence de niveau entre les élèves </a:t>
            </a:r>
          </a:p>
          <a:p>
            <a:pPr lvl="0" algn="just"/>
            <a:r>
              <a:rPr lang="fr-FR" i="1" dirty="0">
                <a:latin typeface="Cambria" panose="02040503050406030204" pitchFamily="18" charset="0"/>
              </a:rPr>
              <a:t>3 - Le manque de motivation des élèves </a:t>
            </a:r>
          </a:p>
          <a:p>
            <a:pPr lvl="0" algn="just"/>
            <a:r>
              <a:rPr lang="fr-FR" i="1" dirty="0">
                <a:latin typeface="Cambria" panose="02040503050406030204" pitchFamily="18" charset="0"/>
              </a:rPr>
              <a:t>4 - Gérer votre stress en tant que professeur </a:t>
            </a:r>
          </a:p>
          <a:p>
            <a:pPr lvl="0" algn="just"/>
            <a:r>
              <a:rPr lang="fr-FR" i="1" dirty="0">
                <a:latin typeface="Cambria" panose="02040503050406030204" pitchFamily="18" charset="0"/>
              </a:rPr>
              <a:t>5- Le manque de reconnaissance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D8B2AE-7C8D-4347-9474-4F375B648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74109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E9B86C0-FDA1-4FEB-807F-B6CA59CE8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17019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739A7D-3FE5-E34E-9BDA-05B736962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sz="2400" dirty="0">
                <a:latin typeface="Cambria" panose="02040503050406030204" pitchFamily="18" charset="0"/>
              </a:rPr>
              <a:t>Avez-vous des peurs en tant que futur professeur ? Lesquelles ? </a:t>
            </a:r>
          </a:p>
          <a:p>
            <a:pPr marL="0" indent="0">
              <a:buNone/>
            </a:pPr>
            <a:endParaRPr lang="fr-F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sz="2400" dirty="0">
                <a:latin typeface="Cambria" panose="02040503050406030204" pitchFamily="18" charset="0"/>
              </a:rPr>
              <a:t>Comment les affronter ?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7D8483-9BA7-B045-93AF-4A28EAC2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latin typeface="Cambria" panose="02040503050406030204" pitchFamily="18" charset="0"/>
              </a:rPr>
              <a:t>Vos peurs en tant que professeurs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0A932-3480-084A-815A-E91DE67E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2486420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733DA8-1BFC-4737-831B-54DCFE42D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6836" y="-776836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1A4B593-070B-4B49-B02E-B71243FA5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66414" y="1040564"/>
            <a:ext cx="4337539" cy="5817436"/>
          </a:xfrm>
          <a:custGeom>
            <a:avLst/>
            <a:gdLst>
              <a:gd name="connsiteX0" fmla="*/ 1162193 w 4337539"/>
              <a:gd name="connsiteY0" fmla="*/ 710 h 5817436"/>
              <a:gd name="connsiteX1" fmla="*/ 1585945 w 4337539"/>
              <a:gd name="connsiteY1" fmla="*/ 47742 h 5817436"/>
              <a:gd name="connsiteX2" fmla="*/ 2955874 w 4337539"/>
              <a:gd name="connsiteY2" fmla="*/ 845238 h 5817436"/>
              <a:gd name="connsiteX3" fmla="*/ 3985793 w 4337539"/>
              <a:gd name="connsiteY3" fmla="*/ 2263621 h 5817436"/>
              <a:gd name="connsiteX4" fmla="*/ 3471030 w 4337539"/>
              <a:gd name="connsiteY4" fmla="*/ 5609583 h 5817436"/>
              <a:gd name="connsiteX5" fmla="*/ 3330983 w 4337539"/>
              <a:gd name="connsiteY5" fmla="*/ 5817436 h 5817436"/>
              <a:gd name="connsiteX6" fmla="*/ 0 w 4337539"/>
              <a:gd name="connsiteY6" fmla="*/ 5817436 h 5817436"/>
              <a:gd name="connsiteX7" fmla="*/ 0 w 4337539"/>
              <a:gd name="connsiteY7" fmla="*/ 181400 h 5817436"/>
              <a:gd name="connsiteX8" fmla="*/ 365311 w 4337539"/>
              <a:gd name="connsiteY8" fmla="*/ 94304 h 5817436"/>
              <a:gd name="connsiteX9" fmla="*/ 1162193 w 4337539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7539" h="5817436">
                <a:moveTo>
                  <a:pt x="1162193" y="710"/>
                </a:moveTo>
                <a:cubicBezTo>
                  <a:pt x="1309881" y="4175"/>
                  <a:pt x="1450916" y="20264"/>
                  <a:pt x="1585945" y="47742"/>
                </a:cubicBezTo>
                <a:cubicBezTo>
                  <a:pt x="2125847" y="157580"/>
                  <a:pt x="2569194" y="449669"/>
                  <a:pt x="2955874" y="845238"/>
                </a:cubicBezTo>
                <a:cubicBezTo>
                  <a:pt x="3342552" y="1240809"/>
                  <a:pt x="3672563" y="1739861"/>
                  <a:pt x="3985793" y="2263621"/>
                </a:cubicBezTo>
                <a:cubicBezTo>
                  <a:pt x="4713945" y="3480830"/>
                  <a:pt x="4197469" y="4515211"/>
                  <a:pt x="3471030" y="5609583"/>
                </a:cubicBezTo>
                <a:lnTo>
                  <a:pt x="3330983" y="5817436"/>
                </a:lnTo>
                <a:lnTo>
                  <a:pt x="0" y="5817436"/>
                </a:lnTo>
                <a:lnTo>
                  <a:pt x="0" y="181400"/>
                </a:lnTo>
                <a:lnTo>
                  <a:pt x="365311" y="94304"/>
                </a:lnTo>
                <a:cubicBezTo>
                  <a:pt x="651420" y="24227"/>
                  <a:pt x="916047" y="-5064"/>
                  <a:pt x="1162193" y="7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165769-7A47-4E0F-825D-AF1179DF6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82642" flipH="1">
            <a:off x="7133961" y="946220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752340-0D10-4F4A-810B-679BD723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6" y="1524000"/>
            <a:ext cx="5514974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 algn="ctr">
              <a:buNone/>
            </a:pPr>
            <a:r>
              <a:rPr lang="fr-FR" b="1" dirty="0">
                <a:latin typeface="Cambria" panose="02040503050406030204" pitchFamily="18" charset="0"/>
              </a:rPr>
              <a:t>Merci pour votre participation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EFCF5C-F9E2-3B4C-9F39-29EE21F9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398794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067AD-206E-454A-BC9F-75AFC960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Sommaire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234563-28C1-3441-A799-2BBB9323F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fr-FR" sz="3200" dirty="0">
                <a:latin typeface="Cambria" panose="02040503050406030204" pitchFamily="18" charset="0"/>
              </a:rPr>
              <a:t>Les différents supports, </a:t>
            </a:r>
          </a:p>
          <a:p>
            <a:pPr algn="just">
              <a:buFontTx/>
              <a:buChar char="-"/>
            </a:pPr>
            <a:r>
              <a:rPr lang="fr-FR" sz="3200" dirty="0">
                <a:latin typeface="Cambria" panose="02040503050406030204" pitchFamily="18" charset="0"/>
              </a:rPr>
              <a:t>Les difficultés vues par les professeurs (+ vidéos) </a:t>
            </a:r>
          </a:p>
          <a:p>
            <a:pPr algn="just">
              <a:buFontTx/>
              <a:buChar char="-"/>
            </a:pPr>
            <a:r>
              <a:rPr lang="fr-FR" sz="3200" dirty="0">
                <a:latin typeface="Cambria" panose="02040503050406030204" pitchFamily="18" charset="0"/>
              </a:rPr>
              <a:t>À quelles situations est vraiment confronté un professeur ?</a:t>
            </a:r>
          </a:p>
          <a:p>
            <a:pPr algn="just">
              <a:buFontTx/>
              <a:buChar char="-"/>
            </a:pPr>
            <a:r>
              <a:rPr lang="fr-FR" sz="3200" dirty="0">
                <a:latin typeface="Cambria" panose="02040503050406030204" pitchFamily="18" charset="0"/>
              </a:rPr>
              <a:t>Apporter des solutions aux problèmes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566A92-AB75-284B-B4EB-2114D198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565153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E74221-31CB-BB42-ADCC-CB7EC2AB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Les objectifs de la séance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A84680-3DAE-DA47-8B92-4976156D1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4" y="2286000"/>
            <a:ext cx="10029825" cy="3818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>
                <a:latin typeface="Cambria" panose="02040503050406030204" pitchFamily="18" charset="0"/>
              </a:rPr>
              <a:t>Parler un maximum </a:t>
            </a:r>
          </a:p>
          <a:p>
            <a:pPr marL="0" indent="0">
              <a:buNone/>
            </a:pPr>
            <a:r>
              <a:rPr lang="fr-FR" sz="3200" dirty="0">
                <a:latin typeface="Cambria" panose="02040503050406030204" pitchFamily="18" charset="0"/>
              </a:rPr>
              <a:t>Comprendre les difficultés du système français</a:t>
            </a:r>
          </a:p>
          <a:p>
            <a:pPr marL="0" indent="0">
              <a:buNone/>
            </a:pPr>
            <a:r>
              <a:rPr lang="fr-FR" sz="3200" dirty="0">
                <a:latin typeface="Cambria" panose="02040503050406030204" pitchFamily="18" charset="0"/>
              </a:rPr>
              <a:t>Essayer de trouver des solutions aux problèmes des professeurs </a:t>
            </a:r>
          </a:p>
          <a:p>
            <a:pPr marL="0" indent="0">
              <a:buNone/>
            </a:pPr>
            <a:r>
              <a:rPr lang="fr-FR" sz="3200" dirty="0">
                <a:latin typeface="Cambria" panose="02040503050406030204" pitchFamily="18" charset="0"/>
              </a:rPr>
              <a:t>Ne pas avoir peur de devenir professeur 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B44EF0-AFEF-3341-8BCC-58AF8928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pic>
        <p:nvPicPr>
          <p:cNvPr id="6" name="Graphique 5" descr="Enseignant contour">
            <a:extLst>
              <a:ext uri="{FF2B5EF4-FFF2-40B4-BE49-F238E27FC236}">
                <a16:creationId xmlns:a16="http://schemas.microsoft.com/office/drawing/2014/main" id="{1E98DE64-530D-9B40-A8FD-D7A04056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97" y="2320327"/>
            <a:ext cx="703066" cy="703066"/>
          </a:xfrm>
          <a:prstGeom prst="rect">
            <a:avLst/>
          </a:prstGeom>
        </p:spPr>
      </p:pic>
      <p:pic>
        <p:nvPicPr>
          <p:cNvPr id="10" name="Graphique 9" descr="Brainstorming de groupe avec un remplissage uni">
            <a:extLst>
              <a:ext uri="{FF2B5EF4-FFF2-40B4-BE49-F238E27FC236}">
                <a16:creationId xmlns:a16="http://schemas.microsoft.com/office/drawing/2014/main" id="{103717C9-8752-8A40-ACB4-D50DC4CFC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33797" y="3118047"/>
            <a:ext cx="703066" cy="703066"/>
          </a:xfrm>
          <a:prstGeom prst="rect">
            <a:avLst/>
          </a:prstGeom>
        </p:spPr>
      </p:pic>
      <p:pic>
        <p:nvPicPr>
          <p:cNvPr id="16" name="Graphique 15" descr="Iceberg contour">
            <a:extLst>
              <a:ext uri="{FF2B5EF4-FFF2-40B4-BE49-F238E27FC236}">
                <a16:creationId xmlns:a16="http://schemas.microsoft.com/office/drawing/2014/main" id="{94B189CA-5BCE-A94B-8CFF-D1B229EEF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062" y="4103592"/>
            <a:ext cx="703065" cy="703065"/>
          </a:xfrm>
          <a:prstGeom prst="rect">
            <a:avLst/>
          </a:prstGeom>
        </p:spPr>
      </p:pic>
      <p:pic>
        <p:nvPicPr>
          <p:cNvPr id="18" name="Graphique 17" descr="Danser avec un remplissage uni">
            <a:extLst>
              <a:ext uri="{FF2B5EF4-FFF2-40B4-BE49-F238E27FC236}">
                <a16:creationId xmlns:a16="http://schemas.microsoft.com/office/drawing/2014/main" id="{20CBC559-37F3-944A-A21F-AE84FC72A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1062" y="5089136"/>
            <a:ext cx="742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6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969BA-1A66-2E4F-8B8E-6681F203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Le vocabulaire utilisé dans cette leçon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1CB61-34E6-BB4A-B365-536825C1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Les difficultés : </a:t>
            </a:r>
            <a:r>
              <a:rPr lang="fr-FR" dirty="0">
                <a:latin typeface="Cambria" panose="02040503050406030204" pitchFamily="18" charset="0"/>
              </a:rPr>
              <a:t>obstacle </a:t>
            </a:r>
          </a:p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Une solution : </a:t>
            </a:r>
            <a:r>
              <a:rPr lang="fr-FR" dirty="0">
                <a:latin typeface="Cambria" panose="02040503050406030204" pitchFamily="18" charset="0"/>
              </a:rPr>
              <a:t>répondre à un problème </a:t>
            </a:r>
          </a:p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La théorie : </a:t>
            </a:r>
            <a:r>
              <a:rPr lang="fr-FR" dirty="0">
                <a:latin typeface="Cambria" panose="02040503050406030204" pitchFamily="18" charset="0"/>
              </a:rPr>
              <a:t>concept abstrait </a:t>
            </a:r>
          </a:p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Les moyens : </a:t>
            </a:r>
            <a:r>
              <a:rPr lang="fr-FR" dirty="0">
                <a:latin typeface="Cambria" panose="02040503050406030204" pitchFamily="18" charset="0"/>
              </a:rPr>
              <a:t>« </a:t>
            </a:r>
            <a:r>
              <a:rPr lang="fr-FR" i="1" dirty="0">
                <a:latin typeface="Cambria" panose="02040503050406030204" pitchFamily="18" charset="0"/>
              </a:rPr>
              <a:t>ce qui permet de faire quelque chose </a:t>
            </a:r>
            <a:r>
              <a:rPr lang="fr-FR" dirty="0">
                <a:latin typeface="Cambria" panose="02040503050406030204" pitchFamily="18" charset="0"/>
              </a:rPr>
              <a:t>» </a:t>
            </a:r>
          </a:p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La reconnaissance </a:t>
            </a:r>
            <a:r>
              <a:rPr lang="fr-FR" dirty="0">
                <a:latin typeface="Cambria" panose="02040503050406030204" pitchFamily="18" charset="0"/>
              </a:rPr>
              <a:t>: gratitude, </a:t>
            </a:r>
          </a:p>
          <a:p>
            <a:pPr marL="0" indent="0">
              <a:buNone/>
            </a:pPr>
            <a:r>
              <a:rPr lang="fr-FR" dirty="0">
                <a:latin typeface="Cambria" panose="02040503050406030204" pitchFamily="18" charset="0"/>
              </a:rPr>
              <a:t>Une classe </a:t>
            </a:r>
            <a:r>
              <a:rPr lang="fr-FR" b="1" dirty="0">
                <a:latin typeface="Cambria" panose="02040503050406030204" pitchFamily="18" charset="0"/>
              </a:rPr>
              <a:t>chargée</a:t>
            </a:r>
            <a:r>
              <a:rPr lang="fr-FR" dirty="0">
                <a:latin typeface="Cambria" panose="02040503050406030204" pitchFamily="18" charset="0"/>
              </a:rPr>
              <a:t> : avec beaucoup d’élèves </a:t>
            </a:r>
          </a:p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Qu’est ce que cela signifie ? </a:t>
            </a:r>
            <a:r>
              <a:rPr lang="fr-FR" dirty="0">
                <a:latin typeface="Cambria" panose="02040503050406030204" pitchFamily="18" charset="0"/>
              </a:rPr>
              <a:t>: Qu’est ce que cela veut dire ? </a:t>
            </a:r>
          </a:p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Dénoncer</a:t>
            </a:r>
            <a:r>
              <a:rPr lang="fr-FR" dirty="0">
                <a:latin typeface="Cambria" panose="02040503050406030204" pitchFamily="18" charset="0"/>
              </a:rPr>
              <a:t> : reprocher, signaler quelque chose</a:t>
            </a:r>
          </a:p>
          <a:p>
            <a:pPr marL="0" indent="0">
              <a:buNone/>
            </a:pPr>
            <a:r>
              <a:rPr lang="fr-FR" b="1" dirty="0">
                <a:latin typeface="Cambria" panose="02040503050406030204" pitchFamily="18" charset="0"/>
              </a:rPr>
              <a:t>Faire la grève </a:t>
            </a:r>
            <a:r>
              <a:rPr lang="fr-FR" dirty="0">
                <a:latin typeface="Cambria" panose="02040503050406030204" pitchFamily="18" charset="0"/>
              </a:rPr>
              <a:t>: manifester, se plaignent sur la voie publique (rue, place, …)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B5152-0EC0-634E-B59F-571759B2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221796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11CC7-70A6-644C-B550-2874E947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Les différents supports 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E08E9E-F981-9A4A-A6B4-E4862BD5C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10668000" cy="3929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u="sng" dirty="0">
                <a:latin typeface="Cambria" panose="02040503050406030204" pitchFamily="18" charset="0"/>
              </a:rPr>
              <a:t>Films</a:t>
            </a:r>
            <a:r>
              <a:rPr lang="fr-FR" dirty="0">
                <a:latin typeface="Cambria" panose="02040503050406030204" pitchFamily="18" charset="0"/>
              </a:rPr>
              <a:t> dans lesquels il y a différents problèmes pour les professeurs :</a:t>
            </a:r>
          </a:p>
          <a:p>
            <a:pPr marL="0" lvl="0" indent="0">
              <a:buNone/>
            </a:pPr>
            <a:r>
              <a:rPr lang="fr-FR" dirty="0">
                <a:latin typeface="Cambria" panose="02040503050406030204" pitchFamily="18" charset="0"/>
              </a:rPr>
              <a:t>	Les héritiers </a:t>
            </a:r>
          </a:p>
          <a:p>
            <a:pPr marL="0" lvl="0" indent="0">
              <a:buNone/>
            </a:pPr>
            <a:r>
              <a:rPr lang="fr-FR" dirty="0">
                <a:latin typeface="Cambria" panose="02040503050406030204" pitchFamily="18" charset="0"/>
              </a:rPr>
              <a:t>	Écrire pour exister (</a:t>
            </a:r>
            <a:r>
              <a:rPr lang="fr-FR" dirty="0" err="1">
                <a:latin typeface="Cambria" panose="02040503050406030204" pitchFamily="18" charset="0"/>
              </a:rPr>
              <a:t>Netflix</a:t>
            </a:r>
            <a:r>
              <a:rPr lang="fr-FR" dirty="0">
                <a:latin typeface="Cambria" panose="02040503050406030204" pitchFamily="18" charset="0"/>
              </a:rPr>
              <a:t>)  </a:t>
            </a:r>
          </a:p>
          <a:p>
            <a:pPr marL="0" lvl="0" indent="0">
              <a:buNone/>
            </a:pPr>
            <a:r>
              <a:rPr lang="fr-FR" dirty="0">
                <a:latin typeface="Cambria" panose="02040503050406030204" pitchFamily="18" charset="0"/>
              </a:rPr>
              <a:t>	</a:t>
            </a:r>
            <a:r>
              <a:rPr lang="fr-FR" dirty="0" err="1">
                <a:latin typeface="Cambria" panose="02040503050406030204" pitchFamily="18" charset="0"/>
              </a:rPr>
              <a:t>Drunk</a:t>
            </a:r>
            <a:r>
              <a:rPr lang="fr-FR" dirty="0">
                <a:latin typeface="Cambria" panose="02040503050406030204" pitchFamily="18" charset="0"/>
              </a:rPr>
              <a:t> </a:t>
            </a:r>
          </a:p>
          <a:p>
            <a:pPr marL="0" lvl="0" indent="0">
              <a:buNone/>
            </a:pPr>
            <a:r>
              <a:rPr lang="fr-FR" dirty="0">
                <a:latin typeface="Cambria" panose="02040503050406030204" pitchFamily="18" charset="0"/>
              </a:rPr>
              <a:t>	Le cercle des poètes disparus </a:t>
            </a:r>
          </a:p>
          <a:p>
            <a:pPr marL="0" indent="0">
              <a:buNone/>
            </a:pPr>
            <a:r>
              <a:rPr lang="fr-FR" b="1" u="sng" dirty="0">
                <a:latin typeface="Cambria" panose="02040503050406030204" pitchFamily="18" charset="0"/>
              </a:rPr>
              <a:t>Podcast : </a:t>
            </a:r>
          </a:p>
          <a:p>
            <a:pPr marL="0" indent="0">
              <a:buNone/>
            </a:pPr>
            <a:r>
              <a:rPr lang="fr-FR" i="1" dirty="0">
                <a:latin typeface="Cambria" panose="02040503050406030204" pitchFamily="18" charset="0"/>
              </a:rPr>
              <a:t>POWHER </a:t>
            </a:r>
            <a:r>
              <a:rPr lang="fr-FR" dirty="0">
                <a:latin typeface="Cambria" panose="02040503050406030204" pitchFamily="18" charset="0"/>
              </a:rPr>
              <a:t>: Épisode 4, « Pauline, une professeure pas comme les autres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931D9C-ABD1-1D42-AC00-B489E6B2E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pic>
        <p:nvPicPr>
          <p:cNvPr id="11" name="Graphique 10" descr="Caméra vidéo avec un remplissage uni">
            <a:extLst>
              <a:ext uri="{FF2B5EF4-FFF2-40B4-BE49-F238E27FC236}">
                <a16:creationId xmlns:a16="http://schemas.microsoft.com/office/drawing/2014/main" id="{E81E6320-15E9-8646-B9F0-4717451A4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311" y="2743200"/>
            <a:ext cx="495300" cy="495300"/>
          </a:xfrm>
          <a:prstGeom prst="rect">
            <a:avLst/>
          </a:prstGeom>
        </p:spPr>
      </p:pic>
      <p:pic>
        <p:nvPicPr>
          <p:cNvPr id="14" name="Graphique 13" descr="Caméra vidéo avec un remplissage uni">
            <a:extLst>
              <a:ext uri="{FF2B5EF4-FFF2-40B4-BE49-F238E27FC236}">
                <a16:creationId xmlns:a16="http://schemas.microsoft.com/office/drawing/2014/main" id="{A7CE4525-A882-BB43-8927-CBA780C5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09" y="3352006"/>
            <a:ext cx="495300" cy="495300"/>
          </a:xfrm>
          <a:prstGeom prst="rect">
            <a:avLst/>
          </a:prstGeom>
        </p:spPr>
      </p:pic>
      <p:pic>
        <p:nvPicPr>
          <p:cNvPr id="15" name="Graphique 14" descr="Caméra vidéo avec un remplissage uni">
            <a:extLst>
              <a:ext uri="{FF2B5EF4-FFF2-40B4-BE49-F238E27FC236}">
                <a16:creationId xmlns:a16="http://schemas.microsoft.com/office/drawing/2014/main" id="{E211E33C-6A29-A048-8EB9-C03866C0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884" y="3895870"/>
            <a:ext cx="495300" cy="495300"/>
          </a:xfrm>
          <a:prstGeom prst="rect">
            <a:avLst/>
          </a:prstGeom>
        </p:spPr>
      </p:pic>
      <p:pic>
        <p:nvPicPr>
          <p:cNvPr id="16" name="Graphique 15" descr="Caméra vidéo avec un remplissage uni">
            <a:extLst>
              <a:ext uri="{FF2B5EF4-FFF2-40B4-BE49-F238E27FC236}">
                <a16:creationId xmlns:a16="http://schemas.microsoft.com/office/drawing/2014/main" id="{17733AD0-D90A-AF45-87FE-28873B7B9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461" y="4395787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DBDEB9-42B8-634E-88DD-FCEB696D0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Les difficultés vues par les professeurs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D017D3-8B98-1549-A938-FA7607B04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>
                <a:latin typeface="Cambria" panose="02040503050406030204" pitchFamily="18" charset="0"/>
              </a:rPr>
              <a:t>Le métier de professeur est un si beau métier. Pourtant il est confronté à de nombreuses difficultés.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88F52D-96C0-D74A-9A96-0B6A688E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178110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3FA55-94F7-A64A-B9C4-823698C6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latin typeface="Cambria" panose="02040503050406030204" pitchFamily="18" charset="0"/>
              </a:rPr>
              <a:t>À quoi allez vous être vraiment confronté ?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60AC6CC-C3DC-D340-8437-E89319E381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086268"/>
              </p:ext>
            </p:extLst>
          </p:nvPr>
        </p:nvGraphicFramePr>
        <p:xfrm>
          <a:off x="690002" y="5181115"/>
          <a:ext cx="1066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5607497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84782618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654298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377146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/>
                        <a:t>Très souvent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Surement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Parfois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Jamais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64785"/>
                  </a:ext>
                </a:extLst>
              </a:tr>
            </a:tbl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336835-B542-5F4F-9B54-EE833972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4C392A-75A3-0847-A751-F5C6CC7642AD}"/>
              </a:ext>
            </a:extLst>
          </p:cNvPr>
          <p:cNvSpPr txBox="1"/>
          <p:nvPr/>
        </p:nvSpPr>
        <p:spPr>
          <a:xfrm>
            <a:off x="761999" y="1832035"/>
            <a:ext cx="1059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</a:rPr>
              <a:t>Classez ses différentes situations dans les cases qui leurs correspondent, selon vous </a:t>
            </a:r>
            <a:r>
              <a:rPr lang="fr-FR" sz="1600" b="1" dirty="0">
                <a:latin typeface="Cambria" panose="02040503050406030204" pitchFamily="18" charset="0"/>
              </a:rPr>
              <a:t>: 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4A922E-87CA-D54A-828F-1ED3915EE5B6}"/>
              </a:ext>
            </a:extLst>
          </p:cNvPr>
          <p:cNvSpPr txBox="1"/>
          <p:nvPr/>
        </p:nvSpPr>
        <p:spPr>
          <a:xfrm>
            <a:off x="385762" y="2440896"/>
            <a:ext cx="44434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Des enfants indisciplinés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« </a:t>
            </a:r>
            <a:r>
              <a:rPr lang="fr-FR" i="1" dirty="0">
                <a:latin typeface="Cambria" panose="02040503050406030204" pitchFamily="18" charset="0"/>
              </a:rPr>
              <a:t>Être prof c’est facile </a:t>
            </a:r>
            <a:r>
              <a:rPr lang="fr-FR" dirty="0">
                <a:latin typeface="Cambria" panose="02040503050406030204" pitchFamily="18" charset="0"/>
              </a:rPr>
              <a:t>»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Les bavardages en classe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La surcharge mentale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Le manque de motivation des élèves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Avoir une classe surchargée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Réutiliser les cours de l’année dernière </a:t>
            </a:r>
          </a:p>
          <a:p>
            <a:pPr lvl="0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697F82-B6AE-4A4B-960C-4396DB0C052D}"/>
              </a:ext>
            </a:extLst>
          </p:cNvPr>
          <p:cNvSpPr txBox="1"/>
          <p:nvPr/>
        </p:nvSpPr>
        <p:spPr>
          <a:xfrm>
            <a:off x="4671450" y="2440896"/>
            <a:ext cx="6526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Une grande différence de niveau entre les élèves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Acheter avec votre propre argent des fournitures pour les élèves </a:t>
            </a: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Les questions difficiles auxquelles vous ne savez pas répondre</a:t>
            </a:r>
          </a:p>
          <a:p>
            <a:pPr marL="285750" lvl="0" indent="-285750" algn="just">
              <a:buFontTx/>
              <a:buChar char="-"/>
            </a:pPr>
            <a:r>
              <a:rPr lang="fr-FR" i="1" dirty="0">
                <a:latin typeface="Cambria" panose="02040503050406030204" pitchFamily="18" charset="0"/>
              </a:rPr>
              <a:t>« Tu ne vas pas te plaindre, t’es tout le temps en vacances »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Des élèves sur leur téléphone portable pendant les cours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Les parents qui disent que leur enfant a toujours raisons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786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4A691-988D-BE44-8E93-C53DE439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r-FR" dirty="0">
                <a:latin typeface="Cambria" panose="02040503050406030204" pitchFamily="18" charset="0"/>
              </a:rPr>
              <a:t>Les principales difficultés en France 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67B0D6-7662-A64F-918B-75930AA73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Ils ne peuvent pas faire tout ce qu’ils voudraient faire par manque de </a:t>
            </a:r>
            <a:r>
              <a:rPr lang="fr-FR" b="1" i="1" dirty="0">
                <a:latin typeface="Cambria" panose="02040503050406030204" pitchFamily="18" charset="0"/>
              </a:rPr>
              <a:t>moyens</a:t>
            </a:r>
            <a:r>
              <a:rPr lang="fr-FR" u="sng" dirty="0">
                <a:latin typeface="Cambria" panose="02040503050406030204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Personne ne prépare les professeurs à </a:t>
            </a:r>
            <a:r>
              <a:rPr lang="fr-FR" b="1" dirty="0">
                <a:latin typeface="Cambria" panose="02040503050406030204" pitchFamily="18" charset="0"/>
              </a:rPr>
              <a:t>gérer une classe </a:t>
            </a:r>
          </a:p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Les élèves sont parfois perturbateurs </a:t>
            </a:r>
          </a:p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Les professeurs ne sont </a:t>
            </a:r>
            <a:r>
              <a:rPr lang="fr-FR" b="1" dirty="0">
                <a:latin typeface="Cambria" panose="02040503050406030204" pitchFamily="18" charset="0"/>
              </a:rPr>
              <a:t>pas très bien payés </a:t>
            </a:r>
          </a:p>
          <a:p>
            <a:pPr algn="just">
              <a:buFontTx/>
              <a:buChar char="-"/>
            </a:pPr>
            <a:r>
              <a:rPr lang="fr-FR" dirty="0">
                <a:latin typeface="Cambria" panose="02040503050406030204" pitchFamily="18" charset="0"/>
              </a:rPr>
              <a:t>Des </a:t>
            </a:r>
            <a:r>
              <a:rPr lang="fr-FR" b="1" dirty="0">
                <a:latin typeface="Cambria" panose="02040503050406030204" pitchFamily="18" charset="0"/>
              </a:rPr>
              <a:t>classes trop chargées </a:t>
            </a:r>
            <a:r>
              <a:rPr lang="fr-FR" dirty="0">
                <a:latin typeface="Cambria" panose="02040503050406030204" pitchFamily="18" charset="0"/>
              </a:rPr>
              <a:t>(en moyenne 24 élèves par classe dès la maternelle)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083DA2-007E-1D48-8E61-83FBB619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3957840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5B59E-351A-0E4A-BF92-88F194AB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mbria" panose="02040503050406030204" pitchFamily="18" charset="0"/>
              </a:rPr>
              <a:t>D’autres difficultés vues par une professeure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455514-119E-E648-A77F-D3F763F01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u="sng" dirty="0">
                <a:latin typeface="Cambria" panose="02040503050406030204" pitchFamily="18" charset="0"/>
                <a:hlinkClick r:id="rId2"/>
              </a:rPr>
              <a:t>https://www.youtube.com/watch?v=rKNih-ZUymk</a:t>
            </a:r>
            <a:r>
              <a:rPr lang="fr-FR" dirty="0">
                <a:latin typeface="Cambria" panose="020405030504060302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fr-FR" dirty="0">
                <a:latin typeface="Cambria" panose="02040503050406030204" pitchFamily="18" charset="0"/>
              </a:rPr>
              <a:t>Questions : </a:t>
            </a:r>
          </a:p>
          <a:p>
            <a:pPr marL="514350" indent="-514350" algn="just">
              <a:buAutoNum type="arabicPeriod"/>
            </a:pPr>
            <a:r>
              <a:rPr lang="fr-FR" dirty="0">
                <a:latin typeface="Cambria" panose="02040503050406030204" pitchFamily="18" charset="0"/>
              </a:rPr>
              <a:t>De quelle difficulté parle la professeure ? Est-ce souvent le cas ?</a:t>
            </a:r>
          </a:p>
          <a:p>
            <a:pPr marL="514350" indent="-514350" algn="just">
              <a:buAutoNum type="arabicPeriod"/>
            </a:pPr>
            <a:r>
              <a:rPr lang="fr-FR" dirty="0">
                <a:latin typeface="Cambria" panose="02040503050406030204" pitchFamily="18" charset="0"/>
              </a:rPr>
              <a:t>Le niveau d’un professeur est-il évalué ? </a:t>
            </a:r>
          </a:p>
          <a:p>
            <a:pPr marL="514350" indent="-514350" algn="just">
              <a:buAutoNum type="arabicPeriod"/>
            </a:pPr>
            <a:r>
              <a:rPr lang="fr-FR" dirty="0">
                <a:latin typeface="Cambria" panose="02040503050406030204" pitchFamily="18" charset="0"/>
              </a:rPr>
              <a:t>As-t-elle appris à gérer une classe ? </a:t>
            </a:r>
          </a:p>
          <a:p>
            <a:pPr marL="514350" indent="-514350" algn="just">
              <a:buAutoNum type="arabicPeriod"/>
            </a:pPr>
            <a:r>
              <a:rPr lang="fr-FR" dirty="0">
                <a:latin typeface="Cambria" panose="02040503050406030204" pitchFamily="18" charset="0"/>
              </a:rPr>
              <a:t>« C’est bien ils ont de la chance de tomber sur toi, tu as encore de l’énergie » Que veut dire cette phrase ?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2FE515-4582-714E-8F20-EA6EFEA3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Oléna Talon </a:t>
            </a:r>
          </a:p>
        </p:txBody>
      </p:sp>
    </p:spTree>
    <p:extLst>
      <p:ext uri="{BB962C8B-B14F-4D97-AF65-F5344CB8AC3E}">
        <p14:creationId xmlns:p14="http://schemas.microsoft.com/office/powerpoint/2010/main" val="895511040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781</Words>
  <Application>Microsoft Macintosh PowerPoint</Application>
  <PresentationFormat>Grand écran</PresentationFormat>
  <Paragraphs>118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Avenir Next LT Pro</vt:lpstr>
      <vt:lpstr>Avenir Next LT Pro Light</vt:lpstr>
      <vt:lpstr>Calibri</vt:lpstr>
      <vt:lpstr>Cambria</vt:lpstr>
      <vt:lpstr>Sitka Subheading</vt:lpstr>
      <vt:lpstr>PebbleVTI</vt:lpstr>
      <vt:lpstr>La difficulté d’être professeur</vt:lpstr>
      <vt:lpstr>Sommaire </vt:lpstr>
      <vt:lpstr>Les objectifs de la séance </vt:lpstr>
      <vt:lpstr>Le vocabulaire utilisé dans cette leçon </vt:lpstr>
      <vt:lpstr>Les différents supports : </vt:lpstr>
      <vt:lpstr>Les difficultés vues par les professeurs </vt:lpstr>
      <vt:lpstr>À quoi allez vous être vraiment confronté ?</vt:lpstr>
      <vt:lpstr>Les principales difficultés en France : </vt:lpstr>
      <vt:lpstr>D’autres difficultés vues par une professeure </vt:lpstr>
      <vt:lpstr>Le manque de moyens </vt:lpstr>
      <vt:lpstr>Lorsque la théorie prend le dessus</vt:lpstr>
      <vt:lpstr>Que faire lorsque l’on nous suit pas ? </vt:lpstr>
      <vt:lpstr>La réponse des professeurs </vt:lpstr>
      <vt:lpstr>« Qui dit problème, dit solution. »</vt:lpstr>
      <vt:lpstr>Vos peurs en tant que professeurs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difficulté d’être professeur</dc:title>
  <dc:creator>TALON Olena</dc:creator>
  <cp:lastModifiedBy>TALON Olena</cp:lastModifiedBy>
  <cp:revision>14</cp:revision>
  <dcterms:created xsi:type="dcterms:W3CDTF">2021-10-27T15:31:12Z</dcterms:created>
  <dcterms:modified xsi:type="dcterms:W3CDTF">2021-10-28T17:16:03Z</dcterms:modified>
</cp:coreProperties>
</file>