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5" r:id="rId1"/>
  </p:sldMasterIdLst>
  <p:sldIdLst>
    <p:sldId id="256" r:id="rId2"/>
    <p:sldId id="260" r:id="rId3"/>
    <p:sldId id="259" r:id="rId4"/>
    <p:sldId id="261" r:id="rId5"/>
    <p:sldId id="262" r:id="rId6"/>
    <p:sldId id="263" r:id="rId7"/>
    <p:sldId id="265" r:id="rId8"/>
    <p:sldId id="267" r:id="rId9"/>
    <p:sldId id="269" r:id="rId10"/>
    <p:sldId id="266" r:id="rId11"/>
    <p:sldId id="270" r:id="rId12"/>
    <p:sldId id="268" r:id="rId13"/>
    <p:sldId id="271" r:id="rId14"/>
    <p:sldId id="272" r:id="rId15"/>
    <p:sldId id="264" r:id="rId16"/>
    <p:sldId id="273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5F7961F-4C0B-5A5A-5D4D-AF538CE1F3AC}" v="107" dt="2021-09-22T15:30:18.612"/>
    <p1510:client id="{C5779A4C-7930-6F6E-620D-625BA8892AC3}" v="542" dt="2021-09-21T22:46:35.817"/>
    <p1510:client id="{F3333AF0-24E0-CED9-5666-3650EA362F40}" v="1184" dt="2021-09-22T15:44:07.575"/>
    <p1510:client id="{FB990802-A6B1-4C86-0B74-5F1E8E6DB9A6}" v="19" dt="2021-09-22T16:49:50.281"/>
    <p1510:client id="{FEFC9CA8-264B-4664-A6DC-27E65825824E}" v="245" dt="2021-09-21T22:12:22.4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3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hyperlink" Target="mailto:jana.veselakova@mail.muni.cz" TargetMode="External"/><Relationship Id="rId5" Type="http://schemas.openxmlformats.org/officeDocument/2006/relationships/image" Target="../media/image4.svg"/><Relationship Id="rId4" Type="http://schemas.openxmlformats.org/officeDocument/2006/relationships/image" Target="../media/image2.pn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svg"/><Relationship Id="rId1" Type="http://schemas.openxmlformats.org/officeDocument/2006/relationships/image" Target="../media/image3.png"/><Relationship Id="rId6" Type="http://schemas.openxmlformats.org/officeDocument/2006/relationships/image" Target="../media/image10.svg"/><Relationship Id="rId5" Type="http://schemas.openxmlformats.org/officeDocument/2006/relationships/image" Target="../media/image5.png"/><Relationship Id="rId4" Type="http://schemas.openxmlformats.org/officeDocument/2006/relationships/image" Target="../media/image8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4.svg"/><Relationship Id="rId5" Type="http://schemas.openxmlformats.org/officeDocument/2006/relationships/image" Target="../media/image2.png"/><Relationship Id="rId4" Type="http://schemas.openxmlformats.org/officeDocument/2006/relationships/hyperlink" Target="mailto:jana.veselakova@mail.muni.cz" TargetMode="External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svg"/><Relationship Id="rId1" Type="http://schemas.openxmlformats.org/officeDocument/2006/relationships/image" Target="../media/image3.png"/><Relationship Id="rId6" Type="http://schemas.openxmlformats.org/officeDocument/2006/relationships/image" Target="../media/image10.svg"/><Relationship Id="rId5" Type="http://schemas.openxmlformats.org/officeDocument/2006/relationships/image" Target="../media/image5.png"/><Relationship Id="rId4" Type="http://schemas.openxmlformats.org/officeDocument/2006/relationships/image" Target="../media/image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C097305-900D-4631-BBB1-6FF7E56A034E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84AA1223-4B40-4AA4-94EB-3D37CE7004E2}">
      <dgm:prSet/>
      <dgm:spPr/>
      <dgm:t>
        <a:bodyPr/>
        <a:lstStyle/>
        <a:p>
          <a:r>
            <a:rPr lang="cs-CZ"/>
            <a:t>E-mail: </a:t>
          </a:r>
          <a:r>
            <a:rPr lang="cs-CZ">
              <a:hlinkClick xmlns:r="http://schemas.openxmlformats.org/officeDocument/2006/relationships" r:id="rId1"/>
            </a:rPr>
            <a:t>jana.veselakova@mail.muni.cz</a:t>
          </a:r>
          <a:endParaRPr lang="en-US"/>
        </a:p>
      </dgm:t>
    </dgm:pt>
    <dgm:pt modelId="{98539E7B-E32B-4943-915D-A6F76D35F50D}" type="parTrans" cxnId="{47D16265-95BD-42A3-9D5A-14ABDF5305CC}">
      <dgm:prSet/>
      <dgm:spPr/>
      <dgm:t>
        <a:bodyPr/>
        <a:lstStyle/>
        <a:p>
          <a:endParaRPr lang="en-US"/>
        </a:p>
      </dgm:t>
    </dgm:pt>
    <dgm:pt modelId="{B3267661-0E26-49A8-BDE8-7314DE7DACF5}" type="sibTrans" cxnId="{47D16265-95BD-42A3-9D5A-14ABDF5305CC}">
      <dgm:prSet/>
      <dgm:spPr/>
      <dgm:t>
        <a:bodyPr/>
        <a:lstStyle/>
        <a:p>
          <a:endParaRPr lang="en-US"/>
        </a:p>
      </dgm:t>
    </dgm:pt>
    <dgm:pt modelId="{C988F157-2CFA-4DE1-957E-89D101F9BD83}">
      <dgm:prSet/>
      <dgm:spPr/>
      <dgm:t>
        <a:bodyPr/>
        <a:lstStyle/>
        <a:p>
          <a:r>
            <a:rPr lang="cs-CZ"/>
            <a:t>Konzultace: po domluvě (online)</a:t>
          </a:r>
          <a:endParaRPr lang="en-US"/>
        </a:p>
      </dgm:t>
    </dgm:pt>
    <dgm:pt modelId="{09D54067-2161-4570-BFDA-13A99B97C8D5}" type="parTrans" cxnId="{AB614903-F3C8-41D0-B57B-8A8466F6AC2C}">
      <dgm:prSet/>
      <dgm:spPr/>
      <dgm:t>
        <a:bodyPr/>
        <a:lstStyle/>
        <a:p>
          <a:endParaRPr lang="en-US"/>
        </a:p>
      </dgm:t>
    </dgm:pt>
    <dgm:pt modelId="{8A8DA3AB-17B9-4892-AF13-6ACEAD3E3E75}" type="sibTrans" cxnId="{AB614903-F3C8-41D0-B57B-8A8466F6AC2C}">
      <dgm:prSet/>
      <dgm:spPr/>
      <dgm:t>
        <a:bodyPr/>
        <a:lstStyle/>
        <a:p>
          <a:endParaRPr lang="en-US"/>
        </a:p>
      </dgm:t>
    </dgm:pt>
    <dgm:pt modelId="{99C882EF-8884-4488-B16D-D6A93753F2CF}" type="pres">
      <dgm:prSet presAssocID="{4C097305-900D-4631-BBB1-6FF7E56A034E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BC346916-42FF-4AD6-91B2-064C2CD298C5}" type="pres">
      <dgm:prSet presAssocID="{84AA1223-4B40-4AA4-94EB-3D37CE7004E2}" presName="compNode" presStyleCnt="0"/>
      <dgm:spPr/>
    </dgm:pt>
    <dgm:pt modelId="{D47A278A-832F-4330-AFD0-666F35AB9942}" type="pres">
      <dgm:prSet presAssocID="{84AA1223-4B40-4AA4-94EB-3D37CE7004E2}" presName="bgRect" presStyleLbl="bgShp" presStyleIdx="0" presStyleCnt="2"/>
      <dgm:spPr/>
    </dgm:pt>
    <dgm:pt modelId="{5354E7AF-D6BD-486A-A90D-6A436378190A}" type="pres">
      <dgm:prSet presAssocID="{84AA1223-4B40-4AA4-94EB-3D37CE7004E2}" presName="iconRect" presStyleLbl="node1" presStyleIdx="0" presStyleCnt="2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bálka"/>
        </a:ext>
      </dgm:extLst>
    </dgm:pt>
    <dgm:pt modelId="{BF64725F-1D77-430C-8B11-F4AEF12566B7}" type="pres">
      <dgm:prSet presAssocID="{84AA1223-4B40-4AA4-94EB-3D37CE7004E2}" presName="spaceRect" presStyleCnt="0"/>
      <dgm:spPr/>
    </dgm:pt>
    <dgm:pt modelId="{29D17604-20D1-4623-AE46-35EC4E690782}" type="pres">
      <dgm:prSet presAssocID="{84AA1223-4B40-4AA4-94EB-3D37CE7004E2}" presName="parTx" presStyleLbl="revTx" presStyleIdx="0" presStyleCnt="2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82C4C10A-E967-4B31-A8CD-A238DE36E0AA}" type="pres">
      <dgm:prSet presAssocID="{B3267661-0E26-49A8-BDE8-7314DE7DACF5}" presName="sibTrans" presStyleCnt="0"/>
      <dgm:spPr/>
    </dgm:pt>
    <dgm:pt modelId="{E613B491-61DD-4123-BD24-DAB9D7C85149}" type="pres">
      <dgm:prSet presAssocID="{C988F157-2CFA-4DE1-957E-89D101F9BD83}" presName="compNode" presStyleCnt="0"/>
      <dgm:spPr/>
    </dgm:pt>
    <dgm:pt modelId="{8F8439DE-794B-4A84-A4B3-F6FEE69C1D49}" type="pres">
      <dgm:prSet presAssocID="{C988F157-2CFA-4DE1-957E-89D101F9BD83}" presName="bgRect" presStyleLbl="bgShp" presStyleIdx="1" presStyleCnt="2"/>
      <dgm:spPr/>
    </dgm:pt>
    <dgm:pt modelId="{1AA22351-31C2-4B40-80A9-F0512C91205E}" type="pres">
      <dgm:prSet presAssocID="{C988F157-2CFA-4DE1-957E-89D101F9BD83}" presName="iconRect" presStyleLbl="node1" presStyleIdx="1" presStyleCnt="2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ard Room"/>
        </a:ext>
      </dgm:extLst>
    </dgm:pt>
    <dgm:pt modelId="{34286FE0-EAAE-43C2-9071-A9E7B91A15AC}" type="pres">
      <dgm:prSet presAssocID="{C988F157-2CFA-4DE1-957E-89D101F9BD83}" presName="spaceRect" presStyleCnt="0"/>
      <dgm:spPr/>
    </dgm:pt>
    <dgm:pt modelId="{3D2CFDE7-99F4-4EB9-9897-2FED3814EC1F}" type="pres">
      <dgm:prSet presAssocID="{C988F157-2CFA-4DE1-957E-89D101F9BD83}" presName="parTx" presStyleLbl="revTx" presStyleIdx="1" presStyleCnt="2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</dgm:ptLst>
  <dgm:cxnLst>
    <dgm:cxn modelId="{AB614903-F3C8-41D0-B57B-8A8466F6AC2C}" srcId="{4C097305-900D-4631-BBB1-6FF7E56A034E}" destId="{C988F157-2CFA-4DE1-957E-89D101F9BD83}" srcOrd="1" destOrd="0" parTransId="{09D54067-2161-4570-BFDA-13A99B97C8D5}" sibTransId="{8A8DA3AB-17B9-4892-AF13-6ACEAD3E3E75}"/>
    <dgm:cxn modelId="{BC0D725E-6237-4A8C-8EBE-19C0D3B44A8E}" type="presOf" srcId="{C988F157-2CFA-4DE1-957E-89D101F9BD83}" destId="{3D2CFDE7-99F4-4EB9-9897-2FED3814EC1F}" srcOrd="0" destOrd="0" presId="urn:microsoft.com/office/officeart/2018/2/layout/IconVerticalSolidList"/>
    <dgm:cxn modelId="{3F728CAB-A628-425E-B4F1-C07E1F1B10F1}" type="presOf" srcId="{84AA1223-4B40-4AA4-94EB-3D37CE7004E2}" destId="{29D17604-20D1-4623-AE46-35EC4E690782}" srcOrd="0" destOrd="0" presId="urn:microsoft.com/office/officeart/2018/2/layout/IconVerticalSolidList"/>
    <dgm:cxn modelId="{47D16265-95BD-42A3-9D5A-14ABDF5305CC}" srcId="{4C097305-900D-4631-BBB1-6FF7E56A034E}" destId="{84AA1223-4B40-4AA4-94EB-3D37CE7004E2}" srcOrd="0" destOrd="0" parTransId="{98539E7B-E32B-4943-915D-A6F76D35F50D}" sibTransId="{B3267661-0E26-49A8-BDE8-7314DE7DACF5}"/>
    <dgm:cxn modelId="{94F756FF-E9B4-4229-AAD1-4A7215355925}" type="presOf" srcId="{4C097305-900D-4631-BBB1-6FF7E56A034E}" destId="{99C882EF-8884-4488-B16D-D6A93753F2CF}" srcOrd="0" destOrd="0" presId="urn:microsoft.com/office/officeart/2018/2/layout/IconVerticalSolidList"/>
    <dgm:cxn modelId="{267E1645-1EDE-4234-AEA6-D85A3425DEB5}" type="presParOf" srcId="{99C882EF-8884-4488-B16D-D6A93753F2CF}" destId="{BC346916-42FF-4AD6-91B2-064C2CD298C5}" srcOrd="0" destOrd="0" presId="urn:microsoft.com/office/officeart/2018/2/layout/IconVerticalSolidList"/>
    <dgm:cxn modelId="{C64E5FA8-6E70-4EDC-88C6-7B46FA58F968}" type="presParOf" srcId="{BC346916-42FF-4AD6-91B2-064C2CD298C5}" destId="{D47A278A-832F-4330-AFD0-666F35AB9942}" srcOrd="0" destOrd="0" presId="urn:microsoft.com/office/officeart/2018/2/layout/IconVerticalSolidList"/>
    <dgm:cxn modelId="{511B1910-BED8-4465-B207-3D5E7B37865E}" type="presParOf" srcId="{BC346916-42FF-4AD6-91B2-064C2CD298C5}" destId="{5354E7AF-D6BD-486A-A90D-6A436378190A}" srcOrd="1" destOrd="0" presId="urn:microsoft.com/office/officeart/2018/2/layout/IconVerticalSolidList"/>
    <dgm:cxn modelId="{DDD921AF-E419-4E2C-8BD1-199CE44D9787}" type="presParOf" srcId="{BC346916-42FF-4AD6-91B2-064C2CD298C5}" destId="{BF64725F-1D77-430C-8B11-F4AEF12566B7}" srcOrd="2" destOrd="0" presId="urn:microsoft.com/office/officeart/2018/2/layout/IconVerticalSolidList"/>
    <dgm:cxn modelId="{64176CCD-E052-4F13-8F9E-C2BE94D80D05}" type="presParOf" srcId="{BC346916-42FF-4AD6-91B2-064C2CD298C5}" destId="{29D17604-20D1-4623-AE46-35EC4E690782}" srcOrd="3" destOrd="0" presId="urn:microsoft.com/office/officeart/2018/2/layout/IconVerticalSolidList"/>
    <dgm:cxn modelId="{DEDA1A50-4AA9-4424-A09F-C998A92B272A}" type="presParOf" srcId="{99C882EF-8884-4488-B16D-D6A93753F2CF}" destId="{82C4C10A-E967-4B31-A8CD-A238DE36E0AA}" srcOrd="1" destOrd="0" presId="urn:microsoft.com/office/officeart/2018/2/layout/IconVerticalSolidList"/>
    <dgm:cxn modelId="{B0F11F35-9141-4E17-9D9D-BE6CDB0B2140}" type="presParOf" srcId="{99C882EF-8884-4488-B16D-D6A93753F2CF}" destId="{E613B491-61DD-4123-BD24-DAB9D7C85149}" srcOrd="2" destOrd="0" presId="urn:microsoft.com/office/officeart/2018/2/layout/IconVerticalSolidList"/>
    <dgm:cxn modelId="{2C16E121-EE6C-4504-9590-358238CD33CF}" type="presParOf" srcId="{E613B491-61DD-4123-BD24-DAB9D7C85149}" destId="{8F8439DE-794B-4A84-A4B3-F6FEE69C1D49}" srcOrd="0" destOrd="0" presId="urn:microsoft.com/office/officeart/2018/2/layout/IconVerticalSolidList"/>
    <dgm:cxn modelId="{F9D82DC6-16B3-4EBD-83DB-AD9F10CEF0EE}" type="presParOf" srcId="{E613B491-61DD-4123-BD24-DAB9D7C85149}" destId="{1AA22351-31C2-4B40-80A9-F0512C91205E}" srcOrd="1" destOrd="0" presId="urn:microsoft.com/office/officeart/2018/2/layout/IconVerticalSolidList"/>
    <dgm:cxn modelId="{D65C30FC-4DB7-4079-8DCF-FB1D9C2C1E09}" type="presParOf" srcId="{E613B491-61DD-4123-BD24-DAB9D7C85149}" destId="{34286FE0-EAAE-43C2-9071-A9E7B91A15AC}" srcOrd="2" destOrd="0" presId="urn:microsoft.com/office/officeart/2018/2/layout/IconVerticalSolidList"/>
    <dgm:cxn modelId="{460C41BA-4FE7-40FF-BF0C-762091667CA7}" type="presParOf" srcId="{E613B491-61DD-4123-BD24-DAB9D7C85149}" destId="{3D2CFDE7-99F4-4EB9-9897-2FED3814EC1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26BAAF1-E55F-4008-A127-ECC40318A243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7F427EE2-BEE9-49B2-88AD-95F5143607B2}">
      <dgm:prSet/>
      <dgm:spPr/>
      <dgm:t>
        <a:bodyPr/>
        <a:lstStyle/>
        <a:p>
          <a:r>
            <a:rPr lang="cs-CZ"/>
            <a:t>1) podle počtu neznámých bodů na úlohy (s jedním neznámým bodem nebo více neznámými body)</a:t>
          </a:r>
          <a:endParaRPr lang="en-US"/>
        </a:p>
      </dgm:t>
    </dgm:pt>
    <dgm:pt modelId="{60E8C74C-FD10-46EB-8087-457EC3F29E31}" type="parTrans" cxnId="{E88E5E2B-91E0-4726-810B-DF2E7193B0F3}">
      <dgm:prSet/>
      <dgm:spPr/>
      <dgm:t>
        <a:bodyPr/>
        <a:lstStyle/>
        <a:p>
          <a:endParaRPr lang="en-US"/>
        </a:p>
      </dgm:t>
    </dgm:pt>
    <dgm:pt modelId="{24EDE7A2-CBAF-4009-A8E9-CABC13BE49A4}" type="sibTrans" cxnId="{E88E5E2B-91E0-4726-810B-DF2E7193B0F3}">
      <dgm:prSet/>
      <dgm:spPr/>
      <dgm:t>
        <a:bodyPr/>
        <a:lstStyle/>
        <a:p>
          <a:endParaRPr lang="en-US"/>
        </a:p>
      </dgm:t>
    </dgm:pt>
    <dgm:pt modelId="{01127921-C883-4B53-9A14-8D6973D1F3E0}">
      <dgm:prSet/>
      <dgm:spPr/>
      <dgm:t>
        <a:bodyPr/>
        <a:lstStyle/>
        <a:p>
          <a:pPr rtl="0"/>
          <a:r>
            <a:rPr lang="cs-CZ"/>
            <a:t>2) podle polohy daných prvků na úlohy nepolohové a polohové</a:t>
          </a:r>
          <a:r>
            <a:rPr lang="cs-CZ">
              <a:latin typeface="Corbel" panose="020B0503020204020204"/>
            </a:rPr>
            <a:t> </a:t>
          </a:r>
          <a:r>
            <a:rPr lang="cs-CZ"/>
            <a:t> </a:t>
          </a:r>
          <a:r>
            <a:rPr lang="cs-CZ">
              <a:latin typeface="Corbel" panose="020B0503020204020204"/>
            </a:rPr>
            <a:t> </a:t>
          </a:r>
          <a:r>
            <a:rPr lang="cs-CZ"/>
            <a:t>( „Je dán...")</a:t>
          </a:r>
          <a:endParaRPr lang="en-US"/>
        </a:p>
      </dgm:t>
    </dgm:pt>
    <dgm:pt modelId="{C6D305A9-F744-4A13-B7B3-B25DC3693699}" type="parTrans" cxnId="{E9A5B980-9AFC-4074-AA68-48A764D5FE3B}">
      <dgm:prSet/>
      <dgm:spPr/>
      <dgm:t>
        <a:bodyPr/>
        <a:lstStyle/>
        <a:p>
          <a:endParaRPr lang="en-US"/>
        </a:p>
      </dgm:t>
    </dgm:pt>
    <dgm:pt modelId="{74BE5A54-F4D3-4E80-97C6-0CAA29D0A917}" type="sibTrans" cxnId="{E9A5B980-9AFC-4074-AA68-48A764D5FE3B}">
      <dgm:prSet/>
      <dgm:spPr/>
      <dgm:t>
        <a:bodyPr/>
        <a:lstStyle/>
        <a:p>
          <a:endParaRPr lang="en-US"/>
        </a:p>
      </dgm:t>
    </dgm:pt>
    <dgm:pt modelId="{B0DD6773-8FC7-4A56-84A1-D0935FB69FF4}">
      <dgm:prSet/>
      <dgm:spPr/>
      <dgm:t>
        <a:bodyPr/>
        <a:lstStyle/>
        <a:p>
          <a:pPr rtl="0"/>
          <a:r>
            <a:rPr lang="cs-CZ"/>
            <a:t>3)</a:t>
          </a:r>
          <a:r>
            <a:rPr lang="cs-CZ">
              <a:latin typeface="Corbel" panose="020B0503020204020204"/>
            </a:rPr>
            <a:t> podle</a:t>
          </a:r>
          <a:r>
            <a:rPr lang="cs-CZ"/>
            <a:t> zadání na obecně zadané a konkrétně zadané</a:t>
          </a:r>
          <a:endParaRPr lang="en-US"/>
        </a:p>
      </dgm:t>
    </dgm:pt>
    <dgm:pt modelId="{ADD0230A-7616-46DF-B2FB-43E9A28A85AD}" type="parTrans" cxnId="{6C101215-CD72-4255-9A65-9BCB2EAF3BC3}">
      <dgm:prSet/>
      <dgm:spPr/>
      <dgm:t>
        <a:bodyPr/>
        <a:lstStyle/>
        <a:p>
          <a:endParaRPr lang="en-US"/>
        </a:p>
      </dgm:t>
    </dgm:pt>
    <dgm:pt modelId="{898B8847-CB56-4D37-BF74-4CF02169258F}" type="sibTrans" cxnId="{6C101215-CD72-4255-9A65-9BCB2EAF3BC3}">
      <dgm:prSet/>
      <dgm:spPr/>
      <dgm:t>
        <a:bodyPr/>
        <a:lstStyle/>
        <a:p>
          <a:endParaRPr lang="en-US"/>
        </a:p>
      </dgm:t>
    </dgm:pt>
    <dgm:pt modelId="{F15B6A30-ED69-48E9-8627-FBBC85174923}" type="pres">
      <dgm:prSet presAssocID="{126BAAF1-E55F-4008-A127-ECC40318A243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AD81824E-E536-420A-A8C5-B11CE620DB4E}" type="pres">
      <dgm:prSet presAssocID="{7F427EE2-BEE9-49B2-88AD-95F5143607B2}" presName="compNode" presStyleCnt="0"/>
      <dgm:spPr/>
    </dgm:pt>
    <dgm:pt modelId="{D35D897A-126A-4D2C-8F75-47AD75C382C0}" type="pres">
      <dgm:prSet presAssocID="{7F427EE2-BEE9-49B2-88AD-95F5143607B2}" presName="bgRect" presStyleLbl="bgShp" presStyleIdx="0" presStyleCnt="3"/>
      <dgm:spPr/>
    </dgm:pt>
    <dgm:pt modelId="{20A969CD-B4BB-4934-824F-D673A27C4E1B}" type="pres">
      <dgm:prSet presAssocID="{7F427EE2-BEE9-49B2-88AD-95F5143607B2}" presName="iconRect" presStyleLbl="node1" presStyleIdx="0" presStyleCnt="3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cs-CZ"/>
        </a:p>
      </dgm:t>
      <dgm:extLst>
        <a:ext uri="{E40237B7-FDA0-4F09-8148-C483321AD2D9}">
          <dgm14:cNvPr xmlns:dgm14="http://schemas.microsoft.com/office/drawing/2010/diagram" id="0" name="" descr="Group of People"/>
        </a:ext>
      </dgm:extLst>
    </dgm:pt>
    <dgm:pt modelId="{B03564E7-DF91-4D0E-A9CE-D318F03D4D90}" type="pres">
      <dgm:prSet presAssocID="{7F427EE2-BEE9-49B2-88AD-95F5143607B2}" presName="spaceRect" presStyleCnt="0"/>
      <dgm:spPr/>
    </dgm:pt>
    <dgm:pt modelId="{512A1DBB-2506-41E8-B07D-1DA1F3C1FC9C}" type="pres">
      <dgm:prSet presAssocID="{7F427EE2-BEE9-49B2-88AD-95F5143607B2}" presName="parTx" presStyleLbl="revTx" presStyleIdx="0" presStyleCnt="3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24188BF0-2915-4E43-AB42-870809BCA262}" type="pres">
      <dgm:prSet presAssocID="{24EDE7A2-CBAF-4009-A8E9-CABC13BE49A4}" presName="sibTrans" presStyleCnt="0"/>
      <dgm:spPr/>
    </dgm:pt>
    <dgm:pt modelId="{83C9EB84-9B59-4671-8CA4-8E1A2C3B8F92}" type="pres">
      <dgm:prSet presAssocID="{01127921-C883-4B53-9A14-8D6973D1F3E0}" presName="compNode" presStyleCnt="0"/>
      <dgm:spPr/>
    </dgm:pt>
    <dgm:pt modelId="{3131CD95-9E03-4FE1-B9A0-F68C7D25360C}" type="pres">
      <dgm:prSet presAssocID="{01127921-C883-4B53-9A14-8D6973D1F3E0}" presName="bgRect" presStyleLbl="bgShp" presStyleIdx="1" presStyleCnt="3"/>
      <dgm:spPr/>
    </dgm:pt>
    <dgm:pt modelId="{22823254-0BDA-4C70-8478-394EA71714DC}" type="pres">
      <dgm:prSet presAssocID="{01127921-C883-4B53-9A14-8D6973D1F3E0}" presName="iconRect" presStyleLbl="node1" presStyleIdx="1" presStyleCnt="3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cs-CZ"/>
        </a:p>
      </dgm:t>
      <dgm:extLst>
        <a:ext uri="{E40237B7-FDA0-4F09-8148-C483321AD2D9}">
          <dgm14:cNvPr xmlns:dgm14="http://schemas.microsoft.com/office/drawing/2010/diagram" id="0" name="" descr="Hierarchie"/>
        </a:ext>
      </dgm:extLst>
    </dgm:pt>
    <dgm:pt modelId="{57B7E082-1280-4143-B8AC-F24A9BA3543B}" type="pres">
      <dgm:prSet presAssocID="{01127921-C883-4B53-9A14-8D6973D1F3E0}" presName="spaceRect" presStyleCnt="0"/>
      <dgm:spPr/>
    </dgm:pt>
    <dgm:pt modelId="{3EE8AD14-64E8-4528-A448-EAAD339938E5}" type="pres">
      <dgm:prSet presAssocID="{01127921-C883-4B53-9A14-8D6973D1F3E0}" presName="parTx" presStyleLbl="revTx" presStyleIdx="1" presStyleCnt="3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4B067A3E-F761-40FD-B541-BF385E3D30DC}" type="pres">
      <dgm:prSet presAssocID="{74BE5A54-F4D3-4E80-97C6-0CAA29D0A917}" presName="sibTrans" presStyleCnt="0"/>
      <dgm:spPr/>
    </dgm:pt>
    <dgm:pt modelId="{9A72757E-F10E-4E2B-90B1-986669663EE2}" type="pres">
      <dgm:prSet presAssocID="{B0DD6773-8FC7-4A56-84A1-D0935FB69FF4}" presName="compNode" presStyleCnt="0"/>
      <dgm:spPr/>
    </dgm:pt>
    <dgm:pt modelId="{6331BA57-43B1-4502-BE90-544853B3A99D}" type="pres">
      <dgm:prSet presAssocID="{B0DD6773-8FC7-4A56-84A1-D0935FB69FF4}" presName="bgRect" presStyleLbl="bgShp" presStyleIdx="2" presStyleCnt="3"/>
      <dgm:spPr/>
    </dgm:pt>
    <dgm:pt modelId="{A6828C3E-6EC0-49E5-8E5C-BCD6AF672A57}" type="pres">
      <dgm:prSet presAssocID="{B0DD6773-8FC7-4A56-84A1-D0935FB69FF4}" presName="iconRect" presStyleLbl="node1" presStyleIdx="2" presStyleCnt="3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cs-CZ"/>
        </a:p>
      </dgm:t>
      <dgm:extLst>
        <a:ext uri="{E40237B7-FDA0-4F09-8148-C483321AD2D9}">
          <dgm14:cNvPr xmlns:dgm14="http://schemas.microsoft.com/office/drawing/2010/diagram" id="0" name="" descr="Hvězda"/>
        </a:ext>
      </dgm:extLst>
    </dgm:pt>
    <dgm:pt modelId="{0545BF5C-7D01-47AB-B39A-D6A0D769BEB0}" type="pres">
      <dgm:prSet presAssocID="{B0DD6773-8FC7-4A56-84A1-D0935FB69FF4}" presName="spaceRect" presStyleCnt="0"/>
      <dgm:spPr/>
    </dgm:pt>
    <dgm:pt modelId="{5E99ED9C-EFC4-411A-A648-2949808EAC4D}" type="pres">
      <dgm:prSet presAssocID="{B0DD6773-8FC7-4A56-84A1-D0935FB69FF4}" presName="parTx" presStyleLbl="revTx" presStyleIdx="2" presStyleCnt="3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</dgm:ptLst>
  <dgm:cxnLst>
    <dgm:cxn modelId="{6C101215-CD72-4255-9A65-9BCB2EAF3BC3}" srcId="{126BAAF1-E55F-4008-A127-ECC40318A243}" destId="{B0DD6773-8FC7-4A56-84A1-D0935FB69FF4}" srcOrd="2" destOrd="0" parTransId="{ADD0230A-7616-46DF-B2FB-43E9A28A85AD}" sibTransId="{898B8847-CB56-4D37-BF74-4CF02169258F}"/>
    <dgm:cxn modelId="{E9A5B980-9AFC-4074-AA68-48A764D5FE3B}" srcId="{126BAAF1-E55F-4008-A127-ECC40318A243}" destId="{01127921-C883-4B53-9A14-8D6973D1F3E0}" srcOrd="1" destOrd="0" parTransId="{C6D305A9-F744-4A13-B7B3-B25DC3693699}" sibTransId="{74BE5A54-F4D3-4E80-97C6-0CAA29D0A917}"/>
    <dgm:cxn modelId="{004D2F95-FED8-43FD-8BC1-37B30B081443}" type="presOf" srcId="{01127921-C883-4B53-9A14-8D6973D1F3E0}" destId="{3EE8AD14-64E8-4528-A448-EAAD339938E5}" srcOrd="0" destOrd="0" presId="urn:microsoft.com/office/officeart/2018/2/layout/IconVerticalSolidList"/>
    <dgm:cxn modelId="{4DFD8C54-E6F8-4A51-B985-B8DCC7DC6AA8}" type="presOf" srcId="{B0DD6773-8FC7-4A56-84A1-D0935FB69FF4}" destId="{5E99ED9C-EFC4-411A-A648-2949808EAC4D}" srcOrd="0" destOrd="0" presId="urn:microsoft.com/office/officeart/2018/2/layout/IconVerticalSolidList"/>
    <dgm:cxn modelId="{E88E5E2B-91E0-4726-810B-DF2E7193B0F3}" srcId="{126BAAF1-E55F-4008-A127-ECC40318A243}" destId="{7F427EE2-BEE9-49B2-88AD-95F5143607B2}" srcOrd="0" destOrd="0" parTransId="{60E8C74C-FD10-46EB-8087-457EC3F29E31}" sibTransId="{24EDE7A2-CBAF-4009-A8E9-CABC13BE49A4}"/>
    <dgm:cxn modelId="{4F027142-6E12-4BDA-AC73-83FDFC874207}" type="presOf" srcId="{7F427EE2-BEE9-49B2-88AD-95F5143607B2}" destId="{512A1DBB-2506-41E8-B07D-1DA1F3C1FC9C}" srcOrd="0" destOrd="0" presId="urn:microsoft.com/office/officeart/2018/2/layout/IconVerticalSolidList"/>
    <dgm:cxn modelId="{9E7B1BDC-D3A9-47B4-A3DE-8B95582F4CDF}" type="presOf" srcId="{126BAAF1-E55F-4008-A127-ECC40318A243}" destId="{F15B6A30-ED69-48E9-8627-FBBC85174923}" srcOrd="0" destOrd="0" presId="urn:microsoft.com/office/officeart/2018/2/layout/IconVerticalSolidList"/>
    <dgm:cxn modelId="{84E388C6-51C5-46DB-89F5-7C669C2737B0}" type="presParOf" srcId="{F15B6A30-ED69-48E9-8627-FBBC85174923}" destId="{AD81824E-E536-420A-A8C5-B11CE620DB4E}" srcOrd="0" destOrd="0" presId="urn:microsoft.com/office/officeart/2018/2/layout/IconVerticalSolidList"/>
    <dgm:cxn modelId="{63950F6F-8014-41DD-AC23-77E89B75A2F0}" type="presParOf" srcId="{AD81824E-E536-420A-A8C5-B11CE620DB4E}" destId="{D35D897A-126A-4D2C-8F75-47AD75C382C0}" srcOrd="0" destOrd="0" presId="urn:microsoft.com/office/officeart/2018/2/layout/IconVerticalSolidList"/>
    <dgm:cxn modelId="{5E02DCFF-EAB3-4653-8193-96FB5B25E63B}" type="presParOf" srcId="{AD81824E-E536-420A-A8C5-B11CE620DB4E}" destId="{20A969CD-B4BB-4934-824F-D673A27C4E1B}" srcOrd="1" destOrd="0" presId="urn:microsoft.com/office/officeart/2018/2/layout/IconVerticalSolidList"/>
    <dgm:cxn modelId="{0983B97F-154A-47A3-8D57-8600271B4C9B}" type="presParOf" srcId="{AD81824E-E536-420A-A8C5-B11CE620DB4E}" destId="{B03564E7-DF91-4D0E-A9CE-D318F03D4D90}" srcOrd="2" destOrd="0" presId="urn:microsoft.com/office/officeart/2018/2/layout/IconVerticalSolidList"/>
    <dgm:cxn modelId="{38134EF2-6150-40B9-BC0B-CD1288AC92EF}" type="presParOf" srcId="{AD81824E-E536-420A-A8C5-B11CE620DB4E}" destId="{512A1DBB-2506-41E8-B07D-1DA1F3C1FC9C}" srcOrd="3" destOrd="0" presId="urn:microsoft.com/office/officeart/2018/2/layout/IconVerticalSolidList"/>
    <dgm:cxn modelId="{7BB648CF-A898-4EB7-BE85-9E47F0B6F394}" type="presParOf" srcId="{F15B6A30-ED69-48E9-8627-FBBC85174923}" destId="{24188BF0-2915-4E43-AB42-870809BCA262}" srcOrd="1" destOrd="0" presId="urn:microsoft.com/office/officeart/2018/2/layout/IconVerticalSolidList"/>
    <dgm:cxn modelId="{77470DE4-55B9-496C-ACB9-A0E5D3AEB799}" type="presParOf" srcId="{F15B6A30-ED69-48E9-8627-FBBC85174923}" destId="{83C9EB84-9B59-4671-8CA4-8E1A2C3B8F92}" srcOrd="2" destOrd="0" presId="urn:microsoft.com/office/officeart/2018/2/layout/IconVerticalSolidList"/>
    <dgm:cxn modelId="{1DA09AEE-643E-4684-8561-C63876DADE3D}" type="presParOf" srcId="{83C9EB84-9B59-4671-8CA4-8E1A2C3B8F92}" destId="{3131CD95-9E03-4FE1-B9A0-F68C7D25360C}" srcOrd="0" destOrd="0" presId="urn:microsoft.com/office/officeart/2018/2/layout/IconVerticalSolidList"/>
    <dgm:cxn modelId="{B83F6121-63B0-4050-9FA7-5D2E35C77CEB}" type="presParOf" srcId="{83C9EB84-9B59-4671-8CA4-8E1A2C3B8F92}" destId="{22823254-0BDA-4C70-8478-394EA71714DC}" srcOrd="1" destOrd="0" presId="urn:microsoft.com/office/officeart/2018/2/layout/IconVerticalSolidList"/>
    <dgm:cxn modelId="{B2E2ED9F-2F3B-4198-865C-AD205A7671C8}" type="presParOf" srcId="{83C9EB84-9B59-4671-8CA4-8E1A2C3B8F92}" destId="{57B7E082-1280-4143-B8AC-F24A9BA3543B}" srcOrd="2" destOrd="0" presId="urn:microsoft.com/office/officeart/2018/2/layout/IconVerticalSolidList"/>
    <dgm:cxn modelId="{100BC30D-77FA-4CD7-805F-22E44062D63B}" type="presParOf" srcId="{83C9EB84-9B59-4671-8CA4-8E1A2C3B8F92}" destId="{3EE8AD14-64E8-4528-A448-EAAD339938E5}" srcOrd="3" destOrd="0" presId="urn:microsoft.com/office/officeart/2018/2/layout/IconVerticalSolidList"/>
    <dgm:cxn modelId="{AD6F160E-1B7A-4A5F-B10A-2376FD577AC9}" type="presParOf" srcId="{F15B6A30-ED69-48E9-8627-FBBC85174923}" destId="{4B067A3E-F761-40FD-B541-BF385E3D30DC}" srcOrd="3" destOrd="0" presId="urn:microsoft.com/office/officeart/2018/2/layout/IconVerticalSolidList"/>
    <dgm:cxn modelId="{EE814ABD-58EB-4244-8E55-6D3168B0C6C3}" type="presParOf" srcId="{F15B6A30-ED69-48E9-8627-FBBC85174923}" destId="{9A72757E-F10E-4E2B-90B1-986669663EE2}" srcOrd="4" destOrd="0" presId="urn:microsoft.com/office/officeart/2018/2/layout/IconVerticalSolidList"/>
    <dgm:cxn modelId="{E70F7B17-D5EB-48E4-9CB7-95DE31CA297F}" type="presParOf" srcId="{9A72757E-F10E-4E2B-90B1-986669663EE2}" destId="{6331BA57-43B1-4502-BE90-544853B3A99D}" srcOrd="0" destOrd="0" presId="urn:microsoft.com/office/officeart/2018/2/layout/IconVerticalSolidList"/>
    <dgm:cxn modelId="{82F4CC96-D8EA-46D4-A3C1-3A444FFA5CCD}" type="presParOf" srcId="{9A72757E-F10E-4E2B-90B1-986669663EE2}" destId="{A6828C3E-6EC0-49E5-8E5C-BCD6AF672A57}" srcOrd="1" destOrd="0" presId="urn:microsoft.com/office/officeart/2018/2/layout/IconVerticalSolidList"/>
    <dgm:cxn modelId="{BBA66330-D1B5-4852-8BF8-1DB7A38D44C4}" type="presParOf" srcId="{9A72757E-F10E-4E2B-90B1-986669663EE2}" destId="{0545BF5C-7D01-47AB-B39A-D6A0D769BEB0}" srcOrd="2" destOrd="0" presId="urn:microsoft.com/office/officeart/2018/2/layout/IconVerticalSolidList"/>
    <dgm:cxn modelId="{F13DB1BF-9958-4552-BD09-94EAE37523DA}" type="presParOf" srcId="{9A72757E-F10E-4E2B-90B1-986669663EE2}" destId="{5E99ED9C-EFC4-411A-A648-2949808EAC4D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7A278A-832F-4330-AFD0-666F35AB9942}">
      <dsp:nvSpPr>
        <dsp:cNvPr id="0" name=""/>
        <dsp:cNvSpPr/>
      </dsp:nvSpPr>
      <dsp:spPr>
        <a:xfrm>
          <a:off x="0" y="726031"/>
          <a:ext cx="6451943" cy="134036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54E7AF-D6BD-486A-A90D-6A436378190A}">
      <dsp:nvSpPr>
        <dsp:cNvPr id="0" name=""/>
        <dsp:cNvSpPr/>
      </dsp:nvSpPr>
      <dsp:spPr>
        <a:xfrm>
          <a:off x="405460" y="1027614"/>
          <a:ext cx="737201" cy="73720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D17604-20D1-4623-AE46-35EC4E690782}">
      <dsp:nvSpPr>
        <dsp:cNvPr id="0" name=""/>
        <dsp:cNvSpPr/>
      </dsp:nvSpPr>
      <dsp:spPr>
        <a:xfrm>
          <a:off x="1548122" y="726031"/>
          <a:ext cx="4903820" cy="13403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1855" tIns="141855" rIns="141855" bIns="141855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/>
            <a:t>E-mail: </a:t>
          </a:r>
          <a:r>
            <a:rPr lang="cs-CZ" sz="2500" kern="1200">
              <a:hlinkClick xmlns:r="http://schemas.openxmlformats.org/officeDocument/2006/relationships" r:id="rId4"/>
            </a:rPr>
            <a:t>jana.veselakova@mail.muni.cz</a:t>
          </a:r>
          <a:endParaRPr lang="en-US" sz="2500" kern="1200"/>
        </a:p>
      </dsp:txBody>
      <dsp:txXfrm>
        <a:off x="1548122" y="726031"/>
        <a:ext cx="4903820" cy="1340366"/>
      </dsp:txXfrm>
    </dsp:sp>
    <dsp:sp modelId="{8F8439DE-794B-4A84-A4B3-F6FEE69C1D49}">
      <dsp:nvSpPr>
        <dsp:cNvPr id="0" name=""/>
        <dsp:cNvSpPr/>
      </dsp:nvSpPr>
      <dsp:spPr>
        <a:xfrm>
          <a:off x="0" y="2401489"/>
          <a:ext cx="6451943" cy="134036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A22351-31C2-4B40-80A9-F0512C91205E}">
      <dsp:nvSpPr>
        <dsp:cNvPr id="0" name=""/>
        <dsp:cNvSpPr/>
      </dsp:nvSpPr>
      <dsp:spPr>
        <a:xfrm>
          <a:off x="405460" y="2703071"/>
          <a:ext cx="737201" cy="73720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2CFDE7-99F4-4EB9-9897-2FED3814EC1F}">
      <dsp:nvSpPr>
        <dsp:cNvPr id="0" name=""/>
        <dsp:cNvSpPr/>
      </dsp:nvSpPr>
      <dsp:spPr>
        <a:xfrm>
          <a:off x="1548122" y="2401489"/>
          <a:ext cx="4903820" cy="13403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1855" tIns="141855" rIns="141855" bIns="141855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/>
            <a:t>Konzultace: po domluvě (online)</a:t>
          </a:r>
          <a:endParaRPr lang="en-US" sz="2500" kern="1200"/>
        </a:p>
      </dsp:txBody>
      <dsp:txXfrm>
        <a:off x="1548122" y="2401489"/>
        <a:ext cx="4903820" cy="134036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5D897A-126A-4D2C-8F75-47AD75C382C0}">
      <dsp:nvSpPr>
        <dsp:cNvPr id="0" name=""/>
        <dsp:cNvSpPr/>
      </dsp:nvSpPr>
      <dsp:spPr>
        <a:xfrm>
          <a:off x="0" y="463"/>
          <a:ext cx="9872663" cy="108472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A969CD-B4BB-4934-824F-D673A27C4E1B}">
      <dsp:nvSpPr>
        <dsp:cNvPr id="0" name=""/>
        <dsp:cNvSpPr/>
      </dsp:nvSpPr>
      <dsp:spPr>
        <a:xfrm>
          <a:off x="328129" y="244527"/>
          <a:ext cx="596599" cy="596599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2A1DBB-2506-41E8-B07D-1DA1F3C1FC9C}">
      <dsp:nvSpPr>
        <dsp:cNvPr id="0" name=""/>
        <dsp:cNvSpPr/>
      </dsp:nvSpPr>
      <dsp:spPr>
        <a:xfrm>
          <a:off x="1252859" y="463"/>
          <a:ext cx="8619803" cy="10847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800" tIns="114800" rIns="114800" bIns="1148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/>
            <a:t>1) podle počtu neznámých bodů na úlohy (s jedním neznámým bodem nebo více neznámými body)</a:t>
          </a:r>
          <a:endParaRPr lang="en-US" sz="2500" kern="1200"/>
        </a:p>
      </dsp:txBody>
      <dsp:txXfrm>
        <a:off x="1252859" y="463"/>
        <a:ext cx="8619803" cy="1084726"/>
      </dsp:txXfrm>
    </dsp:sp>
    <dsp:sp modelId="{3131CD95-9E03-4FE1-B9A0-F68C7D25360C}">
      <dsp:nvSpPr>
        <dsp:cNvPr id="0" name=""/>
        <dsp:cNvSpPr/>
      </dsp:nvSpPr>
      <dsp:spPr>
        <a:xfrm>
          <a:off x="0" y="1356371"/>
          <a:ext cx="9872663" cy="108472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823254-0BDA-4C70-8478-394EA71714DC}">
      <dsp:nvSpPr>
        <dsp:cNvPr id="0" name=""/>
        <dsp:cNvSpPr/>
      </dsp:nvSpPr>
      <dsp:spPr>
        <a:xfrm>
          <a:off x="328129" y="1600435"/>
          <a:ext cx="596599" cy="596599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E8AD14-64E8-4528-A448-EAAD339938E5}">
      <dsp:nvSpPr>
        <dsp:cNvPr id="0" name=""/>
        <dsp:cNvSpPr/>
      </dsp:nvSpPr>
      <dsp:spPr>
        <a:xfrm>
          <a:off x="1252859" y="1356371"/>
          <a:ext cx="8619803" cy="10847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800" tIns="114800" rIns="114800" bIns="11480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/>
            <a:t>2) podle polohy daných prvků na úlohy nepolohové a polohové</a:t>
          </a:r>
          <a:r>
            <a:rPr lang="cs-CZ" sz="2500" kern="1200">
              <a:latin typeface="Corbel" panose="020B0503020204020204"/>
            </a:rPr>
            <a:t> </a:t>
          </a:r>
          <a:r>
            <a:rPr lang="cs-CZ" sz="2500" kern="1200"/>
            <a:t> </a:t>
          </a:r>
          <a:r>
            <a:rPr lang="cs-CZ" sz="2500" kern="1200">
              <a:latin typeface="Corbel" panose="020B0503020204020204"/>
            </a:rPr>
            <a:t> </a:t>
          </a:r>
          <a:r>
            <a:rPr lang="cs-CZ" sz="2500" kern="1200"/>
            <a:t>( „Je dán...")</a:t>
          </a:r>
          <a:endParaRPr lang="en-US" sz="2500" kern="1200"/>
        </a:p>
      </dsp:txBody>
      <dsp:txXfrm>
        <a:off x="1252859" y="1356371"/>
        <a:ext cx="8619803" cy="1084726"/>
      </dsp:txXfrm>
    </dsp:sp>
    <dsp:sp modelId="{6331BA57-43B1-4502-BE90-544853B3A99D}">
      <dsp:nvSpPr>
        <dsp:cNvPr id="0" name=""/>
        <dsp:cNvSpPr/>
      </dsp:nvSpPr>
      <dsp:spPr>
        <a:xfrm>
          <a:off x="0" y="2712279"/>
          <a:ext cx="9872663" cy="108472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828C3E-6EC0-49E5-8E5C-BCD6AF672A57}">
      <dsp:nvSpPr>
        <dsp:cNvPr id="0" name=""/>
        <dsp:cNvSpPr/>
      </dsp:nvSpPr>
      <dsp:spPr>
        <a:xfrm>
          <a:off x="328129" y="2956343"/>
          <a:ext cx="596599" cy="596599"/>
        </a:xfrm>
        <a:prstGeom prst="rect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99ED9C-EFC4-411A-A648-2949808EAC4D}">
      <dsp:nvSpPr>
        <dsp:cNvPr id="0" name=""/>
        <dsp:cNvSpPr/>
      </dsp:nvSpPr>
      <dsp:spPr>
        <a:xfrm>
          <a:off x="1252859" y="2712279"/>
          <a:ext cx="8619803" cy="10847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800" tIns="114800" rIns="114800" bIns="11480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/>
            <a:t>3)</a:t>
          </a:r>
          <a:r>
            <a:rPr lang="cs-CZ" sz="2500" kern="1200">
              <a:latin typeface="Corbel" panose="020B0503020204020204"/>
            </a:rPr>
            <a:t> podle</a:t>
          </a:r>
          <a:r>
            <a:rPr lang="cs-CZ" sz="2500" kern="1200"/>
            <a:t> zadání na obecně zadané a konkrétně zadané</a:t>
          </a:r>
          <a:endParaRPr lang="en-US" sz="2500" kern="1200"/>
        </a:p>
      </dsp:txBody>
      <dsp:txXfrm>
        <a:off x="1252859" y="2712279"/>
        <a:ext cx="8619803" cy="10847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7953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527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236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923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7545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716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272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628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775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28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873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961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6" r:id="rId1"/>
    <p:sldLayoutId id="2147484047" r:id="rId2"/>
    <p:sldLayoutId id="2147484048" r:id="rId3"/>
    <p:sldLayoutId id="2147484049" r:id="rId4"/>
    <p:sldLayoutId id="2147484050" r:id="rId5"/>
    <p:sldLayoutId id="2147484051" r:id="rId6"/>
    <p:sldLayoutId id="2147484052" r:id="rId7"/>
    <p:sldLayoutId id="2147484053" r:id="rId8"/>
    <p:sldLayoutId id="2147484054" r:id="rId9"/>
    <p:sldLayoutId id="2147484055" r:id="rId10"/>
    <p:sldLayoutId id="214748405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eogebra.org/" TargetMode="External"/><Relationship Id="rId2" Type="http://schemas.openxmlformats.org/officeDocument/2006/relationships/hyperlink" Target="http://is.muni.cz/do/rect/el/estud/pedf/ps11/geomet/web/index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16">
            <a:extLst>
              <a:ext uri="{FF2B5EF4-FFF2-40B4-BE49-F238E27FC236}">
                <a16:creationId xmlns:a16="http://schemas.microsoft.com/office/drawing/2014/main" id="{B0513689-D00A-4D15-B8A3-AA50EC4B2BB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8ED3D6A-2C84-466E-BD53-4382FB60C2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5900" y="637563"/>
            <a:ext cx="8640201" cy="3070370"/>
          </a:xfrm>
        </p:spPr>
        <p:txBody>
          <a:bodyPr anchor="b">
            <a:normAutofit/>
          </a:bodyPr>
          <a:lstStyle/>
          <a:p>
            <a:r>
              <a:rPr lang="cs-CZ" sz="5000">
                <a:solidFill>
                  <a:schemeClr val="tx1"/>
                </a:solidFill>
              </a:rPr>
              <a:t>Didaktika matematiky 3</a:t>
            </a:r>
            <a:r>
              <a:rPr lang="cs-CZ" sz="5000"/>
              <a:t/>
            </a:r>
            <a:br>
              <a:rPr lang="cs-CZ" sz="5000"/>
            </a:br>
            <a:r>
              <a:rPr lang="cs-CZ" sz="4500"/>
              <a:t/>
            </a:r>
            <a:br>
              <a:rPr lang="cs-CZ" sz="4500"/>
            </a:br>
            <a:r>
              <a:rPr lang="cs-CZ" sz="3500">
                <a:solidFill>
                  <a:schemeClr val="tx1"/>
                </a:solidFill>
              </a:rPr>
              <a:t>seminář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80A2FC8-8A42-4973-B3E2-F07939FFAC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5899" y="4794904"/>
            <a:ext cx="8640202" cy="2153859"/>
          </a:xfrm>
        </p:spPr>
        <p:txBody>
          <a:bodyPr anchor="t">
            <a:normAutofit/>
          </a:bodyPr>
          <a:lstStyle/>
          <a:p>
            <a:r>
              <a:rPr lang="cs-CZ" sz="2800">
                <a:solidFill>
                  <a:schemeClr val="tx1"/>
                </a:solidFill>
              </a:rPr>
              <a:t>Jana Veseláková</a:t>
            </a:r>
          </a:p>
          <a:p>
            <a:r>
              <a:rPr lang="cs-CZ" sz="2800">
                <a:solidFill>
                  <a:schemeClr val="tx1"/>
                </a:solidFill>
              </a:rPr>
              <a:t>Katedra matematiky MU</a:t>
            </a:r>
          </a:p>
        </p:txBody>
      </p:sp>
    </p:spTree>
    <p:extLst>
      <p:ext uri="{BB962C8B-B14F-4D97-AF65-F5344CB8AC3E}">
        <p14:creationId xmlns:p14="http://schemas.microsoft.com/office/powerpoint/2010/main" val="17048569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E8DBDA3-652C-4F87-B53B-7F73AC8F4FF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12191999" cy="6857999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2187232-3845-418F-A17C-C138F01D98A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55058" cy="68580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38E030C-D3B8-4A0D-99DC-B5BDFB5F3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009" y="873457"/>
            <a:ext cx="3273042" cy="5222543"/>
          </a:xfrm>
        </p:spPr>
        <p:txBody>
          <a:bodyPr>
            <a:normAutofit/>
          </a:bodyPr>
          <a:lstStyle/>
          <a:p>
            <a:r>
              <a:rPr lang="cs-CZ" sz="4500" b="1">
                <a:solidFill>
                  <a:srgbClr val="FFFFFF"/>
                </a:solidFill>
                <a:ea typeface="+mj-lt"/>
                <a:cs typeface="+mj-lt"/>
              </a:rPr>
              <a:t>Konstrukční úloha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C5EB800-C34D-406D-AA79-DD6869BDB3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5128" y="649339"/>
            <a:ext cx="7383425" cy="522254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z="2500" dirty="0">
                <a:solidFill>
                  <a:schemeClr val="tx1"/>
                </a:solidFill>
                <a:ea typeface="+mn-lt"/>
                <a:cs typeface="+mn-lt"/>
              </a:rPr>
              <a:t>úloha, která vyžaduje sestrojit určitý geometrický útvar (alespoň jeden, případně všechny geometrické útvary) splňující dané podmínky (Budínová, Pavlíčková, 2020).</a:t>
            </a:r>
            <a:endParaRPr lang="cs-CZ" sz="2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61463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E8DBDA3-652C-4F87-B53B-7F73AC8F4FF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12191999" cy="6857999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2187232-3845-418F-A17C-C138F01D98A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55058" cy="68580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C4CB7CE-6FC7-4B74-B12B-9041FD783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009" y="873457"/>
            <a:ext cx="3273042" cy="5222543"/>
          </a:xfrm>
        </p:spPr>
        <p:txBody>
          <a:bodyPr>
            <a:normAutofit/>
          </a:bodyPr>
          <a:lstStyle/>
          <a:p>
            <a:endParaRPr lang="cs-CZ" sz="2800">
              <a:solidFill>
                <a:srgbClr val="FFFFFF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AEF85DC-DC4F-47B5-922C-B74B7BDF16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5081" y="873457"/>
            <a:ext cx="6020790" cy="522254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z="2500" dirty="0">
                <a:solidFill>
                  <a:schemeClr val="tx1"/>
                </a:solidFill>
              </a:rPr>
              <a:t>Euklidovské konstrukce – konstrukce </a:t>
            </a:r>
            <a:r>
              <a:rPr lang="cs-CZ" sz="2500" dirty="0" err="1">
                <a:solidFill>
                  <a:schemeClr val="tx1"/>
                </a:solidFill>
              </a:rPr>
              <a:t>providitelné</a:t>
            </a:r>
            <a:r>
              <a:rPr lang="cs-CZ" sz="2500" dirty="0">
                <a:solidFill>
                  <a:schemeClr val="tx1"/>
                </a:solidFill>
              </a:rPr>
              <a:t> pouze kružítkem a pravítkem</a:t>
            </a:r>
          </a:p>
        </p:txBody>
      </p:sp>
    </p:spTree>
    <p:extLst>
      <p:ext uri="{BB962C8B-B14F-4D97-AF65-F5344CB8AC3E}">
        <p14:creationId xmlns:p14="http://schemas.microsoft.com/office/powerpoint/2010/main" val="33843595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7ECEF9-0633-41D1-AA76-8261A1CDE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</p:spPr>
        <p:txBody>
          <a:bodyPr>
            <a:normAutofit/>
          </a:bodyPr>
          <a:lstStyle/>
          <a:p>
            <a:r>
              <a:rPr lang="cs-CZ">
                <a:ea typeface="+mj-lt"/>
                <a:cs typeface="+mj-lt"/>
              </a:rPr>
              <a:t>Konstrukční úlohy rozlišujeme: </a:t>
            </a:r>
            <a:endParaRPr lang="cs-CZ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CE2D24BF-3CC5-4FC7-B00D-57D0830DC7B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6219952"/>
              </p:ext>
            </p:extLst>
          </p:nvPr>
        </p:nvGraphicFramePr>
        <p:xfrm>
          <a:off x="1143000" y="2298530"/>
          <a:ext cx="9872663" cy="3797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733760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E8DBDA3-652C-4F87-B53B-7F73AC8F4FF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12191999" cy="6857999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2187232-3845-418F-A17C-C138F01D98A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55058" cy="68580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021FD6C-47D9-48E9-B3D2-835B733557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009" y="873457"/>
            <a:ext cx="3273042" cy="5222543"/>
          </a:xfrm>
        </p:spPr>
        <p:txBody>
          <a:bodyPr>
            <a:normAutofit/>
          </a:bodyPr>
          <a:lstStyle/>
          <a:p>
            <a:r>
              <a:rPr lang="cs-CZ" sz="4500" b="1">
                <a:solidFill>
                  <a:srgbClr val="FFFFFF"/>
                </a:solidFill>
                <a:ea typeface="+mj-lt"/>
                <a:cs typeface="+mj-lt"/>
              </a:rPr>
              <a:t>Základní konstrukce</a:t>
            </a:r>
            <a:r>
              <a:rPr lang="cs-CZ" sz="2800">
                <a:solidFill>
                  <a:srgbClr val="FFFFFF"/>
                </a:solidFill>
                <a:ea typeface="+mj-lt"/>
                <a:cs typeface="+mj-lt"/>
              </a:rPr>
              <a:t> </a:t>
            </a:r>
            <a:endParaRPr lang="cs-CZ" sz="2800">
              <a:solidFill>
                <a:srgbClr val="FFFFFF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5669ED-F451-447A-B164-E38239C926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4664" y="-1139587"/>
            <a:ext cx="7794998" cy="8270542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z="2500">
                <a:solidFill>
                  <a:schemeClr val="tx1"/>
                </a:solidFill>
              </a:rPr>
              <a:t> neuvádíme v popisu konstrukce</a:t>
            </a:r>
          </a:p>
          <a:p>
            <a:pPr marL="45720" indent="0">
              <a:buNone/>
            </a:pPr>
            <a:endParaRPr lang="cs-CZ" sz="2500">
              <a:solidFill>
                <a:schemeClr val="tx1"/>
              </a:solidFill>
              <a:ea typeface="+mn-lt"/>
              <a:cs typeface="+mn-lt"/>
            </a:endParaRPr>
          </a:p>
          <a:p>
            <a:pPr marL="45720" indent="0">
              <a:buNone/>
            </a:pPr>
            <a:r>
              <a:rPr lang="cs-CZ" sz="2500">
                <a:solidFill>
                  <a:schemeClr val="tx1"/>
                </a:solidFill>
                <a:ea typeface="+mn-lt"/>
                <a:cs typeface="+mn-lt"/>
              </a:rPr>
              <a:t>1. Narýsování přímky procházející dvěma danými různými body. </a:t>
            </a:r>
          </a:p>
          <a:p>
            <a:pPr marL="45720" indent="0">
              <a:buNone/>
            </a:pPr>
            <a:r>
              <a:rPr lang="cs-CZ" sz="2500">
                <a:solidFill>
                  <a:schemeClr val="tx1"/>
                </a:solidFill>
              </a:rPr>
              <a:t>2 Narýsování úsečky dané velikosti.</a:t>
            </a:r>
          </a:p>
          <a:p>
            <a:pPr marL="45720" indent="0">
              <a:buNone/>
            </a:pPr>
            <a:r>
              <a:rPr lang="cs-CZ" sz="2500">
                <a:solidFill>
                  <a:schemeClr val="tx1"/>
                </a:solidFill>
              </a:rPr>
              <a:t>3. Narýsování dvou přímek, které jsou rovnoběžné.</a:t>
            </a:r>
          </a:p>
          <a:p>
            <a:pPr marL="45720" indent="0">
              <a:buNone/>
            </a:pPr>
            <a:r>
              <a:rPr lang="cs-CZ" sz="2500">
                <a:solidFill>
                  <a:schemeClr val="tx1"/>
                </a:solidFill>
              </a:rPr>
              <a:t>4. Narýsování dvou přímek, které jsou navzájem kolmé.</a:t>
            </a:r>
          </a:p>
          <a:p>
            <a:pPr marL="45720" indent="0">
              <a:buNone/>
            </a:pPr>
            <a:r>
              <a:rPr lang="cs-CZ" sz="2500">
                <a:solidFill>
                  <a:schemeClr val="tx1"/>
                </a:solidFill>
              </a:rPr>
              <a:t>5. Přenesení úsečky k dané polopřímce.</a:t>
            </a:r>
          </a:p>
          <a:p>
            <a:pPr marL="45720" indent="0">
              <a:buNone/>
            </a:pPr>
            <a:r>
              <a:rPr lang="cs-CZ" sz="2500">
                <a:solidFill>
                  <a:schemeClr val="tx1"/>
                </a:solidFill>
              </a:rPr>
              <a:t>6. Sestrojení grafického součtu úseček.</a:t>
            </a:r>
          </a:p>
          <a:p>
            <a:pPr marL="45720" indent="0">
              <a:buNone/>
            </a:pPr>
            <a:r>
              <a:rPr lang="cs-CZ" sz="2500">
                <a:solidFill>
                  <a:schemeClr val="tx1"/>
                </a:solidFill>
              </a:rPr>
              <a:t>7. Sestrojení grafického rozdílu úseček.</a:t>
            </a:r>
          </a:p>
        </p:txBody>
      </p:sp>
    </p:spTree>
    <p:extLst>
      <p:ext uri="{BB962C8B-B14F-4D97-AF65-F5344CB8AC3E}">
        <p14:creationId xmlns:p14="http://schemas.microsoft.com/office/powerpoint/2010/main" val="17685959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E8DBDA3-652C-4F87-B53B-7F73AC8F4FF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12191999" cy="6857999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2187232-3845-418F-A17C-C138F01D98A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55058" cy="68580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021FD6C-47D9-48E9-B3D2-835B733557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009" y="873457"/>
            <a:ext cx="3273042" cy="5222543"/>
          </a:xfrm>
        </p:spPr>
        <p:txBody>
          <a:bodyPr>
            <a:normAutofit/>
          </a:bodyPr>
          <a:lstStyle/>
          <a:p>
            <a:r>
              <a:rPr lang="cs-CZ" sz="4500" b="1">
                <a:solidFill>
                  <a:srgbClr val="FFFFFF"/>
                </a:solidFill>
                <a:ea typeface="+mj-lt"/>
                <a:cs typeface="+mj-lt"/>
              </a:rPr>
              <a:t>Základní konstrukce</a:t>
            </a:r>
            <a:r>
              <a:rPr lang="cs-CZ" sz="2800">
                <a:solidFill>
                  <a:srgbClr val="FFFFFF"/>
                </a:solidFill>
                <a:ea typeface="+mj-lt"/>
                <a:cs typeface="+mj-lt"/>
              </a:rPr>
              <a:t> </a:t>
            </a:r>
            <a:endParaRPr lang="cs-CZ" sz="2800">
              <a:solidFill>
                <a:srgbClr val="FFFFFF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5669ED-F451-447A-B164-E38239C926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92306" y="-855259"/>
            <a:ext cx="7794998" cy="827054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45720" indent="0">
              <a:buNone/>
            </a:pPr>
            <a:r>
              <a:rPr lang="cs-CZ" sz="2500">
                <a:solidFill>
                  <a:schemeClr val="tx1"/>
                </a:solidFill>
              </a:rPr>
              <a:t>8. Narýsování kružnice o daném středu a poloměru.</a:t>
            </a:r>
          </a:p>
          <a:p>
            <a:pPr marL="45720" indent="0">
              <a:buNone/>
            </a:pPr>
            <a:r>
              <a:rPr lang="cs-CZ" sz="2500">
                <a:solidFill>
                  <a:schemeClr val="tx1"/>
                </a:solidFill>
              </a:rPr>
              <a:t>9. Narýsování úhlu dané velikosti.</a:t>
            </a:r>
          </a:p>
          <a:p>
            <a:pPr marL="45720" indent="0">
              <a:buNone/>
            </a:pPr>
            <a:r>
              <a:rPr lang="cs-CZ" sz="2500">
                <a:solidFill>
                  <a:schemeClr val="tx1"/>
                </a:solidFill>
              </a:rPr>
              <a:t>10. Přenesení úhlu k dané polopřímce do dané poloroviny.</a:t>
            </a:r>
          </a:p>
          <a:p>
            <a:pPr marL="45720" indent="0">
              <a:buNone/>
            </a:pPr>
            <a:r>
              <a:rPr lang="cs-CZ" sz="2500">
                <a:solidFill>
                  <a:schemeClr val="tx1"/>
                </a:solidFill>
              </a:rPr>
              <a:t>11. Sestrojení osy úsečky.</a:t>
            </a:r>
          </a:p>
          <a:p>
            <a:pPr marL="45720" indent="0">
              <a:buNone/>
            </a:pPr>
            <a:r>
              <a:rPr lang="cs-CZ" sz="2500">
                <a:solidFill>
                  <a:schemeClr val="tx1"/>
                </a:solidFill>
              </a:rPr>
              <a:t>12. Sestrojení osy úhlu.</a:t>
            </a:r>
          </a:p>
          <a:p>
            <a:pPr marL="45720" indent="0">
              <a:buNone/>
            </a:pPr>
            <a:r>
              <a:rPr lang="cs-CZ" sz="2500">
                <a:solidFill>
                  <a:schemeClr val="tx1"/>
                </a:solidFill>
              </a:rPr>
              <a:t>13. Sestrojení grafického součtu úhlů.</a:t>
            </a:r>
          </a:p>
          <a:p>
            <a:pPr marL="45720" indent="0">
              <a:buNone/>
            </a:pPr>
            <a:r>
              <a:rPr lang="cs-CZ" sz="2500">
                <a:solidFill>
                  <a:schemeClr val="tx1"/>
                </a:solidFill>
              </a:rPr>
              <a:t>14. Sestrojení grafického rozdílu úhlů.</a:t>
            </a:r>
          </a:p>
          <a:p>
            <a:pPr marL="45720" indent="0">
              <a:buNone/>
            </a:pPr>
            <a:r>
              <a:rPr lang="cs-CZ" sz="2500">
                <a:solidFill>
                  <a:schemeClr val="tx1"/>
                </a:solidFill>
              </a:rPr>
              <a:t>15. Rozdělení úsečky na n shodných částím.</a:t>
            </a:r>
          </a:p>
          <a:p>
            <a:pPr marL="45720" indent="0">
              <a:buNone/>
            </a:pPr>
            <a:r>
              <a:rPr lang="cs-CZ" sz="2500">
                <a:solidFill>
                  <a:schemeClr val="tx1"/>
                </a:solidFill>
              </a:rPr>
              <a:t>16. Rozdělení úsečky v daném poměru. </a:t>
            </a:r>
          </a:p>
        </p:txBody>
      </p:sp>
    </p:spTree>
    <p:extLst>
      <p:ext uri="{BB962C8B-B14F-4D97-AF65-F5344CB8AC3E}">
        <p14:creationId xmlns:p14="http://schemas.microsoft.com/office/powerpoint/2010/main" val="34969868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E8DBDA3-652C-4F87-B53B-7F73AC8F4FF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12191999" cy="6857999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2187232-3845-418F-A17C-C138F01D98A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55058" cy="68580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D189A90-0B7B-48DA-BB52-0242D880DA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009" y="873457"/>
            <a:ext cx="3710071" cy="5222543"/>
          </a:xfrm>
        </p:spPr>
        <p:txBody>
          <a:bodyPr>
            <a:normAutofit/>
          </a:bodyPr>
          <a:lstStyle/>
          <a:p>
            <a:r>
              <a:rPr lang="cs-CZ" sz="4500" b="1">
                <a:solidFill>
                  <a:srgbClr val="FFFFFF"/>
                </a:solidFill>
              </a:rPr>
              <a:t>Vzorově vypracované konstrukční úlohy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8CFE2B-8E46-4CBE-A715-B422BC7F13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5081" y="873457"/>
            <a:ext cx="6020790" cy="5222543"/>
          </a:xfrm>
        </p:spPr>
        <p:txBody>
          <a:bodyPr vert="horz" lIns="91440" tIns="45720" rIns="91440" bIns="45720" rtlCol="0" anchor="ctr">
            <a:normAutofit/>
          </a:bodyPr>
          <a:lstStyle/>
          <a:p>
            <a:endParaRPr lang="cs-CZ" sz="2000">
              <a:solidFill>
                <a:schemeClr val="tx1"/>
              </a:solidFill>
            </a:endParaRPr>
          </a:p>
          <a:p>
            <a:endParaRPr lang="cs-CZ" sz="2000">
              <a:solidFill>
                <a:schemeClr val="tx1"/>
              </a:solidFill>
            </a:endParaRPr>
          </a:p>
          <a:p>
            <a:endParaRPr lang="cs-CZ" sz="2000">
              <a:solidFill>
                <a:schemeClr val="tx1"/>
              </a:solidFill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4B48F0EA-7CFA-4C55-B007-C59E80D4A1D8}"/>
              </a:ext>
            </a:extLst>
          </p:cNvPr>
          <p:cNvSpPr txBox="1"/>
          <p:nvPr/>
        </p:nvSpPr>
        <p:spPr>
          <a:xfrm>
            <a:off x="4433047" y="690283"/>
            <a:ext cx="7505700" cy="574003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lnSpc>
                <a:spcPct val="90000"/>
              </a:lnSpc>
              <a:spcBef>
                <a:spcPts val="1400"/>
              </a:spcBef>
              <a:buFont typeface="Arial"/>
              <a:buChar char="•"/>
            </a:pPr>
            <a:r>
              <a:rPr lang="cs-CZ" sz="3000" u="sng"/>
              <a:t>u každé konstrukční úlohy uveďte:</a:t>
            </a:r>
            <a:endParaRPr lang="cs-CZ" sz="3000" u="sng">
              <a:ea typeface="+mn-lt"/>
              <a:cs typeface="+mn-lt"/>
            </a:endParaRPr>
          </a:p>
          <a:p>
            <a:pPr marL="285750" indent="-285750">
              <a:lnSpc>
                <a:spcPct val="90000"/>
              </a:lnSpc>
              <a:spcBef>
                <a:spcPts val="1400"/>
              </a:spcBef>
              <a:buFont typeface="Arial"/>
              <a:buChar char="•"/>
            </a:pPr>
            <a:r>
              <a:rPr lang="cs-CZ" sz="3000"/>
              <a:t> </a:t>
            </a:r>
            <a:r>
              <a:rPr lang="cs-CZ" sz="3000" b="1"/>
              <a:t>rozbor</a:t>
            </a:r>
            <a:r>
              <a:rPr lang="cs-CZ" sz="3000"/>
              <a:t> – obsahuje náčrt, jako by byla úloha vyřešena a podmínky pro neznámé (hledané)</a:t>
            </a:r>
            <a:endParaRPr lang="cs-CZ" sz="3000">
              <a:ea typeface="+mn-lt"/>
              <a:cs typeface="+mn-lt"/>
            </a:endParaRPr>
          </a:p>
          <a:p>
            <a:pPr>
              <a:lnSpc>
                <a:spcPct val="90000"/>
              </a:lnSpc>
              <a:spcBef>
                <a:spcPts val="1400"/>
              </a:spcBef>
            </a:pPr>
            <a:r>
              <a:rPr lang="cs-CZ" sz="3000"/>
              <a:t>    body</a:t>
            </a:r>
            <a:endParaRPr lang="cs-CZ" sz="3000">
              <a:ea typeface="+mn-lt"/>
              <a:cs typeface="+mn-lt"/>
            </a:endParaRPr>
          </a:p>
          <a:p>
            <a:pPr marL="285750" indent="-285750">
              <a:lnSpc>
                <a:spcPct val="90000"/>
              </a:lnSpc>
              <a:spcBef>
                <a:spcPts val="1400"/>
              </a:spcBef>
              <a:buFont typeface="Arial"/>
              <a:buChar char="•"/>
            </a:pPr>
            <a:r>
              <a:rPr lang="cs-CZ" sz="3000" b="1"/>
              <a:t>konstrukce </a:t>
            </a:r>
            <a:r>
              <a:rPr lang="cs-CZ" sz="3000"/>
              <a:t>– posloupnost kroků, jak budete postupovat při vlastní konstrukci (zápis konstrukce) + grafické provedení</a:t>
            </a:r>
            <a:endParaRPr lang="cs-CZ" sz="3000">
              <a:ea typeface="+mn-lt"/>
              <a:cs typeface="+mn-lt"/>
            </a:endParaRPr>
          </a:p>
          <a:p>
            <a:pPr marL="285750" indent="-285750">
              <a:lnSpc>
                <a:spcPct val="90000"/>
              </a:lnSpc>
              <a:spcBef>
                <a:spcPts val="1400"/>
              </a:spcBef>
              <a:buFont typeface="Arial"/>
              <a:buChar char="•"/>
            </a:pPr>
            <a:r>
              <a:rPr lang="cs-CZ" sz="3000" b="1"/>
              <a:t>ověření (zkouška)</a:t>
            </a:r>
            <a:r>
              <a:rPr lang="cs-CZ" sz="3000"/>
              <a:t>, zda narýsovaný útvar odpovídá zadání</a:t>
            </a:r>
            <a:endParaRPr lang="cs-CZ" sz="3000">
              <a:ea typeface="+mn-lt"/>
              <a:cs typeface="+mn-lt"/>
            </a:endParaRPr>
          </a:p>
          <a:p>
            <a:pPr marL="285750" indent="-285750">
              <a:lnSpc>
                <a:spcPct val="90000"/>
              </a:lnSpc>
              <a:spcBef>
                <a:spcPts val="1400"/>
              </a:spcBef>
              <a:buFont typeface="Arial"/>
              <a:buChar char="•"/>
            </a:pPr>
            <a:r>
              <a:rPr lang="cs-CZ" sz="3000" b="1"/>
              <a:t>diskusi</a:t>
            </a:r>
            <a:r>
              <a:rPr lang="cs-CZ" sz="3000"/>
              <a:t> o počtu řešení v případě obecného zadání úlohy</a:t>
            </a:r>
          </a:p>
        </p:txBody>
      </p:sp>
    </p:spTree>
    <p:extLst>
      <p:ext uri="{BB962C8B-B14F-4D97-AF65-F5344CB8AC3E}">
        <p14:creationId xmlns:p14="http://schemas.microsoft.com/office/powerpoint/2010/main" val="11153760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Budínová, I., Pavlíčková, L. (2020). Konstrukční úlohy. Brno: </a:t>
            </a:r>
            <a:r>
              <a:rPr lang="cs-CZ" dirty="0" err="1"/>
              <a:t>MuniPress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809152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18A44C-D48C-463A-99BC-2CACB1EE8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5" y="609599"/>
            <a:ext cx="3364378" cy="5606143"/>
          </a:xfrm>
        </p:spPr>
        <p:txBody>
          <a:bodyPr>
            <a:normAutofit/>
          </a:bodyPr>
          <a:lstStyle/>
          <a:p>
            <a:r>
              <a:rPr lang="cs-CZ" sz="4800"/>
              <a:t>Kontakt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929365F1-A4F7-4BCF-A173-9182A0ADEFB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8889091"/>
              </p:ext>
            </p:extLst>
          </p:nvPr>
        </p:nvGraphicFramePr>
        <p:xfrm>
          <a:off x="4545013" y="1199858"/>
          <a:ext cx="6451943" cy="44678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7460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E8DBDA3-652C-4F87-B53B-7F73AC8F4FF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12191999" cy="6857999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2187232-3845-418F-A17C-C138F01D98A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55058" cy="68580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C9D4D1B-F60A-44B7-BDF0-C3B5A0652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009" y="873457"/>
            <a:ext cx="3273042" cy="5222543"/>
          </a:xfrm>
        </p:spPr>
        <p:txBody>
          <a:bodyPr>
            <a:normAutofit/>
          </a:bodyPr>
          <a:lstStyle/>
          <a:p>
            <a:r>
              <a:rPr lang="cs-CZ" sz="4000" b="1">
                <a:solidFill>
                  <a:srgbClr val="FFFFFF"/>
                </a:solidFill>
                <a:ea typeface="+mj-lt"/>
                <a:cs typeface="+mj-lt"/>
              </a:rPr>
              <a:t>Požadavky do semináře:</a:t>
            </a:r>
            <a:r>
              <a:rPr lang="cs-CZ" sz="4000">
                <a:solidFill>
                  <a:srgbClr val="FFFFFF"/>
                </a:solidFill>
                <a:ea typeface="+mj-lt"/>
                <a:cs typeface="+mj-lt"/>
              </a:rPr>
              <a:t> </a:t>
            </a:r>
            <a:endParaRPr lang="cs-CZ" sz="4000">
              <a:solidFill>
                <a:srgbClr val="FFFFFF"/>
              </a:solidFill>
            </a:endParaRPr>
          </a:p>
          <a:p>
            <a:r>
              <a:rPr lang="cs-CZ" sz="2800" b="1">
                <a:solidFill>
                  <a:srgbClr val="FFFFFF"/>
                </a:solidFill>
                <a:ea typeface="+mj-lt"/>
                <a:cs typeface="+mj-lt"/>
              </a:rPr>
              <a:t> </a:t>
            </a:r>
            <a:r>
              <a:rPr lang="cs-CZ" sz="2800">
                <a:solidFill>
                  <a:srgbClr val="FFFFFF"/>
                </a:solidFill>
                <a:ea typeface="+mj-lt"/>
                <a:cs typeface="+mj-lt"/>
              </a:rPr>
              <a:t> </a:t>
            </a:r>
            <a:endParaRPr lang="cs-CZ" sz="2800">
              <a:solidFill>
                <a:srgbClr val="FFFFFF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FD253A-61E2-4CBA-9814-F9B807EB66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6346" y="402811"/>
            <a:ext cx="7880965" cy="6051778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45720" indent="0">
              <a:buNone/>
            </a:pPr>
            <a:r>
              <a:rPr lang="cs-CZ" sz="3000" b="1">
                <a:solidFill>
                  <a:schemeClr val="tx1"/>
                </a:solidFill>
                <a:ea typeface="+mn-lt"/>
                <a:cs typeface="+mn-lt"/>
              </a:rPr>
              <a:t>aktivní účast na seminářích</a:t>
            </a:r>
            <a:r>
              <a:rPr lang="cs-CZ" sz="3000">
                <a:solidFill>
                  <a:schemeClr val="tx1"/>
                </a:solidFill>
                <a:ea typeface="+mn-lt"/>
                <a:cs typeface="+mn-lt"/>
              </a:rPr>
              <a:t> (max. 2 absence) </a:t>
            </a:r>
            <a:endParaRPr lang="cs-CZ" sz="300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cs-CZ" sz="3000" b="1">
                <a:solidFill>
                  <a:schemeClr val="tx1"/>
                </a:solidFill>
                <a:ea typeface="+mn-lt"/>
                <a:cs typeface="+mn-lt"/>
              </a:rPr>
              <a:t> </a:t>
            </a:r>
            <a:r>
              <a:rPr lang="cs-CZ" sz="3000">
                <a:solidFill>
                  <a:schemeClr val="tx1"/>
                </a:solidFill>
                <a:ea typeface="+mn-lt"/>
                <a:cs typeface="+mn-lt"/>
              </a:rPr>
              <a:t> </a:t>
            </a:r>
          </a:p>
          <a:p>
            <a:pPr marL="45720" indent="0">
              <a:buNone/>
            </a:pPr>
            <a:r>
              <a:rPr lang="cs-CZ" sz="3000" b="1">
                <a:solidFill>
                  <a:schemeClr val="tx1"/>
                </a:solidFill>
                <a:ea typeface="+mn-lt"/>
                <a:cs typeface="+mn-lt"/>
              </a:rPr>
              <a:t>výstup na semináři </a:t>
            </a:r>
            <a:r>
              <a:rPr lang="cs-CZ" sz="3000">
                <a:solidFill>
                  <a:schemeClr val="tx1"/>
                </a:solidFill>
                <a:ea typeface="+mn-lt"/>
                <a:cs typeface="+mn-lt"/>
              </a:rPr>
              <a:t>(viz. </a:t>
            </a:r>
            <a:r>
              <a:rPr lang="cs-CZ" sz="3000" err="1">
                <a:solidFill>
                  <a:schemeClr val="tx1"/>
                </a:solidFill>
                <a:ea typeface="+mn-lt"/>
                <a:cs typeface="+mn-lt"/>
              </a:rPr>
              <a:t>výstupy_seminář</a:t>
            </a:r>
            <a:r>
              <a:rPr lang="cs-CZ" sz="3000">
                <a:solidFill>
                  <a:schemeClr val="tx1"/>
                </a:solidFill>
                <a:ea typeface="+mn-lt"/>
                <a:cs typeface="+mn-lt"/>
              </a:rPr>
              <a:t>), + odevzdání výstupu do </a:t>
            </a:r>
            <a:r>
              <a:rPr lang="cs-CZ" sz="3000" err="1">
                <a:solidFill>
                  <a:schemeClr val="tx1"/>
                </a:solidFill>
                <a:ea typeface="+mn-lt"/>
                <a:cs typeface="+mn-lt"/>
              </a:rPr>
              <a:t>ISu</a:t>
            </a:r>
            <a:r>
              <a:rPr lang="cs-CZ" sz="30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cs-CZ" sz="3000" b="1" u="sng">
                <a:solidFill>
                  <a:schemeClr val="tx1"/>
                </a:solidFill>
                <a:ea typeface="+mn-lt"/>
                <a:cs typeface="+mn-lt"/>
              </a:rPr>
              <a:t>do 20.12.2021</a:t>
            </a:r>
          </a:p>
          <a:p>
            <a:pPr marL="45720" indent="0">
              <a:buNone/>
            </a:pPr>
            <a:endParaRPr lang="cs-CZ" sz="3000">
              <a:solidFill>
                <a:schemeClr val="tx1"/>
              </a:solidFill>
              <a:ea typeface="+mn-lt"/>
              <a:cs typeface="+mn-lt"/>
            </a:endParaRPr>
          </a:p>
          <a:p>
            <a:pPr marL="45720" indent="0">
              <a:buNone/>
            </a:pPr>
            <a:r>
              <a:rPr lang="cs-CZ" sz="3000" b="1">
                <a:solidFill>
                  <a:schemeClr val="tx1"/>
                </a:solidFill>
                <a:ea typeface="+mn-lt"/>
                <a:cs typeface="+mn-lt"/>
              </a:rPr>
              <a:t>vzorově vypracované konstrukční úlohy</a:t>
            </a:r>
            <a:r>
              <a:rPr lang="cs-CZ" sz="3000">
                <a:solidFill>
                  <a:schemeClr val="tx1"/>
                </a:solidFill>
                <a:ea typeface="+mn-lt"/>
                <a:cs typeface="+mn-lt"/>
              </a:rPr>
              <a:t> (viz. soubor konstrukční </a:t>
            </a:r>
            <a:r>
              <a:rPr lang="cs-CZ" sz="3000" err="1">
                <a:solidFill>
                  <a:schemeClr val="tx1"/>
                </a:solidFill>
                <a:ea typeface="+mn-lt"/>
                <a:cs typeface="+mn-lt"/>
              </a:rPr>
              <a:t>úlohy_zadání</a:t>
            </a:r>
            <a:r>
              <a:rPr lang="cs-CZ" sz="3000">
                <a:solidFill>
                  <a:schemeClr val="tx1"/>
                </a:solidFill>
                <a:ea typeface="+mn-lt"/>
                <a:cs typeface="+mn-lt"/>
              </a:rPr>
              <a:t>), - </a:t>
            </a:r>
            <a:r>
              <a:rPr lang="cs-CZ" sz="3000" b="1">
                <a:solidFill>
                  <a:schemeClr val="tx1"/>
                </a:solidFill>
                <a:ea typeface="+mn-lt"/>
                <a:cs typeface="+mn-lt"/>
              </a:rPr>
              <a:t>odevzdat </a:t>
            </a:r>
            <a:r>
              <a:rPr lang="cs-CZ" sz="3000" b="1" u="sng">
                <a:solidFill>
                  <a:schemeClr val="tx1"/>
                </a:solidFill>
                <a:ea typeface="+mn-lt"/>
                <a:cs typeface="+mn-lt"/>
              </a:rPr>
              <a:t>do 20.12.2021</a:t>
            </a:r>
            <a:r>
              <a:rPr lang="cs-CZ" sz="3000">
                <a:solidFill>
                  <a:schemeClr val="tx1"/>
                </a:solidFill>
                <a:ea typeface="+mn-lt"/>
                <a:cs typeface="+mn-lt"/>
              </a:rPr>
              <a:t> </a:t>
            </a:r>
            <a:endParaRPr lang="cs-CZ" sz="3000">
              <a:solidFill>
                <a:schemeClr val="tx1"/>
              </a:solidFill>
            </a:endParaRPr>
          </a:p>
          <a:p>
            <a:pPr lvl="2"/>
            <a:endParaRPr lang="cs-CZ" sz="300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cs-CZ" sz="3000" b="1">
                <a:solidFill>
                  <a:schemeClr val="tx1"/>
                </a:solidFill>
                <a:ea typeface="+mn-lt"/>
                <a:cs typeface="+mn-lt"/>
              </a:rPr>
              <a:t>písemná práce</a:t>
            </a:r>
            <a:r>
              <a:rPr lang="cs-CZ" sz="3000">
                <a:solidFill>
                  <a:schemeClr val="tx1"/>
                </a:solidFill>
                <a:ea typeface="+mn-lt"/>
                <a:cs typeface="+mn-lt"/>
              </a:rPr>
              <a:t> (min. 60%) – </a:t>
            </a:r>
            <a:r>
              <a:rPr lang="cs-CZ" sz="3000" b="1" u="sng">
                <a:solidFill>
                  <a:schemeClr val="tx1"/>
                </a:solidFill>
                <a:ea typeface="+mn-lt"/>
                <a:cs typeface="+mn-lt"/>
              </a:rPr>
              <a:t>10.11.2021</a:t>
            </a:r>
            <a:endParaRPr lang="cs-CZ" sz="3000">
              <a:solidFill>
                <a:schemeClr val="tx1"/>
              </a:solidFill>
            </a:endParaRPr>
          </a:p>
          <a:p>
            <a:endParaRPr lang="cs-CZ" sz="20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0162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E8DBDA3-652C-4F87-B53B-7F73AC8F4FF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12191999" cy="6857999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2187232-3845-418F-A17C-C138F01D98A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55058" cy="68580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AA5BFF3-57E2-489E-B20F-57B5BA8D3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009" y="873457"/>
            <a:ext cx="3273042" cy="5222543"/>
          </a:xfrm>
        </p:spPr>
        <p:txBody>
          <a:bodyPr>
            <a:normAutofit/>
          </a:bodyPr>
          <a:lstStyle/>
          <a:p>
            <a:r>
              <a:rPr lang="cs-CZ" sz="4500" b="1">
                <a:solidFill>
                  <a:srgbClr val="FFFFFF"/>
                </a:solidFill>
                <a:ea typeface="+mj-lt"/>
                <a:cs typeface="+mj-lt"/>
              </a:rPr>
              <a:t>Písemná práce </a:t>
            </a:r>
            <a:endParaRPr lang="cs-CZ" sz="4500" b="1">
              <a:solidFill>
                <a:srgbClr val="FFFFFF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A16A50-B6E0-4CB0-8D17-CC1057A3AD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8758" y="-56631"/>
            <a:ext cx="7690465" cy="685860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z="3000">
                <a:solidFill>
                  <a:schemeClr val="tx1"/>
                </a:solidFill>
                <a:ea typeface="+mn-lt"/>
                <a:cs typeface="+mn-lt"/>
              </a:rPr>
              <a:t>celkem 20 bodů (pro úspěšné splnění je potřeba alespoň 12 bodů)</a:t>
            </a:r>
            <a:endParaRPr lang="cs-CZ" sz="2000">
              <a:solidFill>
                <a:schemeClr val="tx1"/>
              </a:solidFill>
              <a:ea typeface="+mn-lt"/>
              <a:cs typeface="+mn-lt"/>
            </a:endParaRPr>
          </a:p>
          <a:p>
            <a:pPr marL="45720" indent="0">
              <a:buNone/>
            </a:pPr>
            <a:r>
              <a:rPr lang="cs-CZ" sz="3000">
                <a:ea typeface="+mn-lt"/>
                <a:cs typeface="+mn-lt"/>
              </a:rPr>
              <a:t/>
            </a:r>
            <a:br>
              <a:rPr lang="cs-CZ" sz="3000">
                <a:ea typeface="+mn-lt"/>
                <a:cs typeface="+mn-lt"/>
              </a:rPr>
            </a:br>
            <a:r>
              <a:rPr lang="cs-CZ" sz="3000">
                <a:solidFill>
                  <a:schemeClr val="tx1"/>
                </a:solidFill>
                <a:ea typeface="+mn-lt"/>
                <a:cs typeface="+mn-lt"/>
              </a:rPr>
              <a:t> 1. důkaz matematické věty, viz přednášky a semináře (4 body) </a:t>
            </a:r>
            <a:endParaRPr lang="cs-CZ" sz="2000">
              <a:solidFill>
                <a:schemeClr val="tx1"/>
              </a:solidFill>
              <a:ea typeface="+mn-lt"/>
              <a:cs typeface="+mn-lt"/>
            </a:endParaRPr>
          </a:p>
          <a:p>
            <a:pPr marL="45720" indent="0">
              <a:buNone/>
            </a:pPr>
            <a:r>
              <a:rPr lang="cs-CZ" sz="3000">
                <a:ea typeface="+mn-lt"/>
                <a:cs typeface="+mn-lt"/>
              </a:rPr>
              <a:t/>
            </a:r>
            <a:br>
              <a:rPr lang="cs-CZ" sz="3000">
                <a:ea typeface="+mn-lt"/>
                <a:cs typeface="+mn-lt"/>
              </a:rPr>
            </a:br>
            <a:r>
              <a:rPr lang="cs-CZ" sz="3000">
                <a:solidFill>
                  <a:schemeClr val="tx1"/>
                </a:solidFill>
                <a:ea typeface="+mn-lt"/>
                <a:cs typeface="+mn-lt"/>
              </a:rPr>
              <a:t>2. konstrukční úloha (6 bodů) </a:t>
            </a:r>
            <a:r>
              <a:rPr lang="cs-CZ" sz="3000">
                <a:ea typeface="+mn-lt"/>
                <a:cs typeface="+mn-lt"/>
              </a:rPr>
              <a:t/>
            </a:r>
            <a:br>
              <a:rPr lang="cs-CZ" sz="3000">
                <a:ea typeface="+mn-lt"/>
                <a:cs typeface="+mn-lt"/>
              </a:rPr>
            </a:br>
            <a:r>
              <a:rPr lang="cs-CZ" sz="3000">
                <a:solidFill>
                  <a:schemeClr val="tx1"/>
                </a:solidFill>
                <a:ea typeface="+mn-lt"/>
                <a:cs typeface="+mn-lt"/>
              </a:rPr>
              <a:t>- řešení musí obsahovat rozbor, konstrukci, zkoušku a diskuzi (pokud bude úloha obecně zadaná) </a:t>
            </a:r>
            <a:r>
              <a:rPr lang="cs-CZ" sz="2000">
                <a:ea typeface="+mn-lt"/>
                <a:cs typeface="+mn-lt"/>
              </a:rPr>
              <a:t/>
            </a:r>
            <a:br>
              <a:rPr lang="cs-CZ" sz="2000">
                <a:ea typeface="+mn-lt"/>
                <a:cs typeface="+mn-lt"/>
              </a:rPr>
            </a:br>
            <a:r>
              <a:rPr lang="cs-CZ" sz="2000">
                <a:ea typeface="+mn-lt"/>
                <a:cs typeface="+mn-lt"/>
              </a:rPr>
              <a:t/>
            </a:r>
            <a:br>
              <a:rPr lang="cs-CZ" sz="2000">
                <a:ea typeface="+mn-lt"/>
                <a:cs typeface="+mn-lt"/>
              </a:rPr>
            </a:br>
            <a:endParaRPr lang="cs-CZ" sz="2000">
              <a:solidFill>
                <a:schemeClr val="tx1"/>
              </a:solidFill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29448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8E8DBDA3-652C-4F87-B53B-7F73AC8F4FF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12191999" cy="6857999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2187232-3845-418F-A17C-C138F01D98A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55058" cy="68580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43F9D81-E530-48C4-B2C6-93EC52421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009" y="873457"/>
            <a:ext cx="3273042" cy="5222543"/>
          </a:xfrm>
        </p:spPr>
        <p:txBody>
          <a:bodyPr>
            <a:normAutofit/>
          </a:bodyPr>
          <a:lstStyle/>
          <a:p>
            <a:r>
              <a:rPr lang="cs-CZ" sz="4500" b="1">
                <a:solidFill>
                  <a:srgbClr val="FFFFFF"/>
                </a:solidFill>
              </a:rPr>
              <a:t>Písemná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9FAA0A-DCC5-42F4-AD95-24576EE6EA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01170" y="-392807"/>
            <a:ext cx="7354289" cy="6780159"/>
          </a:xfrm>
        </p:spPr>
        <p:txBody>
          <a:bodyPr vert="horz" lIns="91440" tIns="45720" rIns="91440" bIns="45720" rtlCol="0" anchor="ctr">
            <a:normAutofit/>
          </a:bodyPr>
          <a:lstStyle/>
          <a:p>
            <a:endParaRPr lang="cs-CZ" sz="300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cs-CZ" sz="3000">
                <a:solidFill>
                  <a:schemeClr val="tx1"/>
                </a:solidFill>
                <a:ea typeface="+mn-lt"/>
                <a:cs typeface="+mn-lt"/>
              </a:rPr>
              <a:t>3. úloha na míry (4 body) </a:t>
            </a:r>
          </a:p>
          <a:p>
            <a:pPr marL="45720" indent="0">
              <a:buNone/>
            </a:pPr>
            <a:r>
              <a:rPr lang="cs-CZ" sz="3000">
                <a:ea typeface="+mn-lt"/>
                <a:cs typeface="+mn-lt"/>
              </a:rPr>
              <a:t/>
            </a:r>
            <a:br>
              <a:rPr lang="cs-CZ" sz="3000">
                <a:ea typeface="+mn-lt"/>
                <a:cs typeface="+mn-lt"/>
              </a:rPr>
            </a:br>
            <a:r>
              <a:rPr lang="cs-CZ" sz="3000">
                <a:solidFill>
                  <a:schemeClr val="tx1"/>
                </a:solidFill>
                <a:ea typeface="+mn-lt"/>
                <a:cs typeface="+mn-lt"/>
              </a:rPr>
              <a:t>4 + 5. libovolná úloha - důkazová úloha, konstrukční úloha, početní geometrie, konstrukce </a:t>
            </a:r>
            <a:r>
              <a:rPr lang="cs-CZ" sz="3000">
                <a:ea typeface="+mn-lt"/>
                <a:cs typeface="+mn-lt"/>
              </a:rPr>
              <a:t/>
            </a:r>
            <a:br>
              <a:rPr lang="cs-CZ" sz="3000">
                <a:ea typeface="+mn-lt"/>
                <a:cs typeface="+mn-lt"/>
              </a:rPr>
            </a:br>
            <a:r>
              <a:rPr lang="cs-CZ" sz="3000">
                <a:solidFill>
                  <a:schemeClr val="tx1"/>
                </a:solidFill>
                <a:ea typeface="+mn-lt"/>
                <a:cs typeface="+mn-lt"/>
              </a:rPr>
              <a:t>pravidelných n-úhelníků, zobrazení těles ve volném rovnoběžném promítání, ... (6 bodů) </a:t>
            </a:r>
            <a:endParaRPr lang="cs-CZ" sz="30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7509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E8DBDA3-652C-4F87-B53B-7F73AC8F4FF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12191999" cy="6857999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2187232-3845-418F-A17C-C138F01D98A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55058" cy="68580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152394C-C864-49DA-B97F-FE9B42891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009" y="873457"/>
            <a:ext cx="3273042" cy="5222543"/>
          </a:xfrm>
        </p:spPr>
        <p:txBody>
          <a:bodyPr>
            <a:normAutofit/>
          </a:bodyPr>
          <a:lstStyle/>
          <a:p>
            <a:r>
              <a:rPr lang="cs-CZ" sz="4500" b="1">
                <a:solidFill>
                  <a:srgbClr val="FFFFFF"/>
                </a:solidFill>
                <a:ea typeface="+mj-lt"/>
                <a:cs typeface="+mj-lt"/>
              </a:rPr>
              <a:t>Výstup na semináři</a:t>
            </a:r>
            <a:r>
              <a:rPr lang="cs-CZ" sz="2800">
                <a:solidFill>
                  <a:srgbClr val="FFFFFF"/>
                </a:solidFill>
                <a:ea typeface="+mj-lt"/>
                <a:cs typeface="+mj-lt"/>
              </a:rPr>
              <a:t> </a:t>
            </a:r>
            <a:endParaRPr lang="cs-CZ" sz="2800">
              <a:solidFill>
                <a:srgbClr val="FFFFFF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465D82-48CE-4F56-A64F-CA85AC49A7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9611" y="537281"/>
            <a:ext cx="7668054" cy="600695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z="3000">
                <a:solidFill>
                  <a:schemeClr val="tx1"/>
                </a:solidFill>
                <a:ea typeface="+mn-lt"/>
                <a:cs typeface="+mn-lt"/>
              </a:rPr>
              <a:t>výstup bude trvat 15-20 minut </a:t>
            </a:r>
          </a:p>
          <a:p>
            <a:endParaRPr lang="cs-CZ" sz="3000">
              <a:solidFill>
                <a:schemeClr val="tx1"/>
              </a:solidFill>
              <a:ea typeface="+mn-lt"/>
              <a:cs typeface="+mn-lt"/>
            </a:endParaRPr>
          </a:p>
          <a:p>
            <a:r>
              <a:rPr lang="cs-CZ" sz="3000">
                <a:solidFill>
                  <a:schemeClr val="tx1"/>
                </a:solidFill>
                <a:ea typeface="+mn-lt"/>
                <a:cs typeface="+mn-lt"/>
              </a:rPr>
              <a:t>vzorově vypracované výstupy odevzdáte do odevzdávárny  do 20.12.2021</a:t>
            </a:r>
          </a:p>
          <a:p>
            <a:endParaRPr lang="cs-CZ" sz="20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73422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E8DBDA3-652C-4F87-B53B-7F73AC8F4FF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12191999" cy="6857999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2187232-3845-418F-A17C-C138F01D98A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55058" cy="68580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B2BA29E-1FC2-4CFA-AAE5-1C45F81CF3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009" y="873457"/>
            <a:ext cx="3273042" cy="5222543"/>
          </a:xfrm>
        </p:spPr>
        <p:txBody>
          <a:bodyPr>
            <a:normAutofit/>
          </a:bodyPr>
          <a:lstStyle/>
          <a:p>
            <a:r>
              <a:rPr lang="cs-CZ" sz="4500">
                <a:solidFill>
                  <a:srgbClr val="FFFFFF"/>
                </a:solidFill>
              </a:rPr>
              <a:t>Obsah seminářů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46045C-03B4-4CA9-B34D-DD48E04F5C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23582" y="-258336"/>
            <a:ext cx="7623229" cy="7721453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z="2500">
                <a:solidFill>
                  <a:schemeClr val="tx1"/>
                </a:solidFill>
              </a:rPr>
              <a:t>Důkazové úlohy</a:t>
            </a:r>
          </a:p>
          <a:p>
            <a:r>
              <a:rPr lang="cs-CZ" sz="2500">
                <a:solidFill>
                  <a:schemeClr val="tx1"/>
                </a:solidFill>
              </a:rPr>
              <a:t>Konstrukční úlohy</a:t>
            </a:r>
          </a:p>
          <a:p>
            <a:r>
              <a:rPr lang="cs-CZ" sz="2500">
                <a:solidFill>
                  <a:schemeClr val="tx1"/>
                </a:solidFill>
              </a:rPr>
              <a:t>Čtyřúhelníky</a:t>
            </a:r>
          </a:p>
          <a:p>
            <a:r>
              <a:rPr lang="cs-CZ" sz="2500">
                <a:solidFill>
                  <a:schemeClr val="tx1"/>
                </a:solidFill>
              </a:rPr>
              <a:t>Obsahy a obvody</a:t>
            </a:r>
          </a:p>
          <a:p>
            <a:r>
              <a:rPr lang="cs-CZ" sz="2500">
                <a:solidFill>
                  <a:schemeClr val="tx1"/>
                </a:solidFill>
              </a:rPr>
              <a:t>Trojúhelník</a:t>
            </a:r>
          </a:p>
          <a:p>
            <a:r>
              <a:rPr lang="cs-CZ" sz="2500">
                <a:solidFill>
                  <a:schemeClr val="tx1"/>
                </a:solidFill>
              </a:rPr>
              <a:t>Lichoběžník</a:t>
            </a:r>
          </a:p>
          <a:p>
            <a:r>
              <a:rPr lang="cs-CZ" sz="2500">
                <a:solidFill>
                  <a:schemeClr val="tx1"/>
                </a:solidFill>
                <a:ea typeface="+mn-lt"/>
                <a:cs typeface="+mn-lt"/>
              </a:rPr>
              <a:t>Kružnice, kruh</a:t>
            </a:r>
            <a:endParaRPr lang="en-US" sz="2500">
              <a:ea typeface="+mn-lt"/>
              <a:cs typeface="+mn-lt"/>
            </a:endParaRPr>
          </a:p>
          <a:p>
            <a:r>
              <a:rPr lang="cs-CZ" sz="2500">
                <a:solidFill>
                  <a:schemeClr val="tx1"/>
                </a:solidFill>
              </a:rPr>
              <a:t>Krychle, kvádr</a:t>
            </a:r>
            <a:endParaRPr lang="cs-CZ">
              <a:solidFill>
                <a:schemeClr val="tx1"/>
              </a:solidFill>
            </a:endParaRPr>
          </a:p>
          <a:p>
            <a:r>
              <a:rPr lang="cs-CZ" sz="2500">
                <a:solidFill>
                  <a:schemeClr val="tx1"/>
                </a:solidFill>
              </a:rPr>
              <a:t>Jehlan, kužel</a:t>
            </a:r>
          </a:p>
          <a:p>
            <a:r>
              <a:rPr lang="cs-CZ" sz="2500">
                <a:solidFill>
                  <a:schemeClr val="tx1"/>
                </a:solidFill>
              </a:rPr>
              <a:t>Koule</a:t>
            </a:r>
          </a:p>
          <a:p>
            <a:r>
              <a:rPr lang="cs-CZ" sz="2500">
                <a:solidFill>
                  <a:schemeClr val="tx1"/>
                </a:solidFill>
              </a:rPr>
              <a:t>Osová a středová souměrnost</a:t>
            </a:r>
          </a:p>
          <a:p>
            <a:r>
              <a:rPr lang="cs-CZ" sz="2500" err="1">
                <a:solidFill>
                  <a:schemeClr val="tx1"/>
                </a:solidFill>
              </a:rPr>
              <a:t>Geogebra</a:t>
            </a:r>
            <a:endParaRPr lang="cs-CZ" sz="2500">
              <a:solidFill>
                <a:schemeClr val="tx1"/>
              </a:solidFill>
            </a:endParaRPr>
          </a:p>
          <a:p>
            <a:endParaRPr lang="cs-CZ" sz="19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55279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007ADE-1BBC-488D-BD4D-6EAFB8E4D6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Literatura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FD6A1E1-A40C-4B5C-9A1A-EBB08AD6BB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471" y="1815353"/>
            <a:ext cx="10500400" cy="4280647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None/>
            </a:pPr>
            <a:r>
              <a:rPr lang="cs-CZ">
                <a:ea typeface="+mn-lt"/>
                <a:cs typeface="+mn-lt"/>
              </a:rPr>
              <a:t>KUŘINA, František a Zdeněk PŮLPÁN. </a:t>
            </a:r>
            <a:r>
              <a:rPr lang="cs-CZ" i="1">
                <a:ea typeface="+mn-lt"/>
                <a:cs typeface="+mn-lt"/>
              </a:rPr>
              <a:t>Podivuhodný svět elementární matematiky: elementární matematika čtená podruhé</a:t>
            </a:r>
            <a:r>
              <a:rPr lang="cs-CZ">
                <a:ea typeface="+mn-lt"/>
                <a:cs typeface="+mn-lt"/>
              </a:rPr>
              <a:t>. Vyd. 1. Praha: Academia, 2006. 278 s. ISBN 80-200-1366-0. </a:t>
            </a:r>
            <a:endParaRPr lang="cs-CZ"/>
          </a:p>
          <a:p>
            <a:pPr>
              <a:buNone/>
            </a:pPr>
            <a:r>
              <a:rPr lang="cs-CZ">
                <a:ea typeface="+mn-lt"/>
                <a:cs typeface="+mn-lt"/>
              </a:rPr>
              <a:t>HEJNÝ, Milan a František KUŘINA. </a:t>
            </a:r>
            <a:r>
              <a:rPr lang="cs-CZ" i="1">
                <a:ea typeface="+mn-lt"/>
                <a:cs typeface="+mn-lt"/>
              </a:rPr>
              <a:t>Dítě, škola a matematika: konstruktivistické přístupy k vyučování</a:t>
            </a:r>
            <a:r>
              <a:rPr lang="cs-CZ">
                <a:ea typeface="+mn-lt"/>
                <a:cs typeface="+mn-lt"/>
              </a:rPr>
              <a:t>. Vyd. 1. Praha: Portál, 2001. 187 s. ISBN 80-7178-581-4. </a:t>
            </a:r>
            <a:endParaRPr lang="cs-CZ"/>
          </a:p>
          <a:p>
            <a:pPr>
              <a:buNone/>
            </a:pPr>
            <a:r>
              <a:rPr lang="cs-CZ">
                <a:ea typeface="+mn-lt"/>
                <a:cs typeface="+mn-lt"/>
              </a:rPr>
              <a:t>KUŘINA, František. </a:t>
            </a:r>
            <a:r>
              <a:rPr lang="cs-CZ" i="1">
                <a:ea typeface="+mn-lt"/>
                <a:cs typeface="+mn-lt"/>
              </a:rPr>
              <a:t>Deset pohledů na geometrii</a:t>
            </a:r>
            <a:r>
              <a:rPr lang="cs-CZ">
                <a:ea typeface="+mn-lt"/>
                <a:cs typeface="+mn-lt"/>
              </a:rPr>
              <a:t>. Praha: Matematický ústav AV ČR, 1996. 249 s. ISBN 80-85823-21-7. </a:t>
            </a:r>
            <a:endParaRPr lang="cs-CZ"/>
          </a:p>
          <a:p>
            <a:pPr>
              <a:buNone/>
            </a:pPr>
            <a:r>
              <a:rPr lang="cs-CZ">
                <a:ea typeface="+mn-lt"/>
                <a:cs typeface="+mn-lt"/>
              </a:rPr>
              <a:t>KUŘINA, František. </a:t>
            </a:r>
            <a:r>
              <a:rPr lang="cs-CZ" i="1">
                <a:ea typeface="+mn-lt"/>
                <a:cs typeface="+mn-lt"/>
              </a:rPr>
              <a:t>Geometrické praktikum.</a:t>
            </a:r>
            <a:r>
              <a:rPr lang="cs-CZ">
                <a:ea typeface="+mn-lt"/>
                <a:cs typeface="+mn-lt"/>
              </a:rPr>
              <a:t> 1. vyd. Praha: Matematický ústav AV ČR, 1994. 87 s. ISBN 80-85823-03-9. </a:t>
            </a:r>
            <a:endParaRPr lang="cs-CZ"/>
          </a:p>
          <a:p>
            <a:pPr marL="45720" indent="0">
              <a:buNone/>
            </a:pPr>
            <a:r>
              <a:rPr lang="cs-CZ">
                <a:ea typeface="+mn-lt"/>
                <a:cs typeface="+mn-lt"/>
              </a:rPr>
              <a:t>KUŘINA, František. </a:t>
            </a:r>
            <a:r>
              <a:rPr lang="cs-CZ" i="1">
                <a:ea typeface="+mn-lt"/>
                <a:cs typeface="+mn-lt"/>
              </a:rPr>
              <a:t>Geometrické praktikum.</a:t>
            </a:r>
            <a:r>
              <a:rPr lang="cs-CZ">
                <a:ea typeface="+mn-lt"/>
                <a:cs typeface="+mn-lt"/>
              </a:rPr>
              <a:t> 1. vyd. Praha: Matematický ústav ČSAV, 1992. 59 s. ISBN 80-901218-3-7.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93002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089997-8961-4D25-B7A1-BB2347625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Literatura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A5C12A-AB6A-4139-AC05-260D254856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577" y="1716742"/>
            <a:ext cx="10527294" cy="4379258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cs-CZ">
                <a:ea typeface="+mn-lt"/>
                <a:cs typeface="+mn-lt"/>
              </a:rPr>
              <a:t>KUŘINA, František. </a:t>
            </a:r>
            <a:r>
              <a:rPr lang="cs-CZ" i="1">
                <a:ea typeface="+mn-lt"/>
                <a:cs typeface="+mn-lt"/>
              </a:rPr>
              <a:t>Umění vidět v matematice</a:t>
            </a:r>
            <a:r>
              <a:rPr lang="cs-CZ">
                <a:ea typeface="+mn-lt"/>
                <a:cs typeface="+mn-lt"/>
              </a:rPr>
              <a:t>. 1. vyd. Praha: Státní pedagogické nakladatelství, 1990. 247 s., [1. ISBN 80-04-23753-3. </a:t>
            </a:r>
            <a:endParaRPr lang="cs-CZ"/>
          </a:p>
          <a:p>
            <a:r>
              <a:rPr lang="cs-CZ">
                <a:ea typeface="+mn-lt"/>
                <a:cs typeface="+mn-lt"/>
              </a:rPr>
              <a:t>BURIAN, Květoslav. </a:t>
            </a:r>
            <a:r>
              <a:rPr lang="cs-CZ" i="1">
                <a:ea typeface="+mn-lt"/>
                <a:cs typeface="+mn-lt"/>
              </a:rPr>
              <a:t>Geometrie. Kapitoly ze základů geometrie</a:t>
            </a:r>
            <a:r>
              <a:rPr lang="cs-CZ">
                <a:ea typeface="+mn-lt"/>
                <a:cs typeface="+mn-lt"/>
              </a:rPr>
              <a:t>. 1. vyd. Ostrava: Pedagogická fakulta v Ostravě, 1978. 143 s. </a:t>
            </a:r>
            <a:endParaRPr lang="cs-CZ"/>
          </a:p>
          <a:p>
            <a:r>
              <a:rPr lang="cs-CZ">
                <a:ea typeface="+mn-lt"/>
                <a:cs typeface="+mn-lt"/>
              </a:rPr>
              <a:t>KUŘINA, František. </a:t>
            </a:r>
            <a:r>
              <a:rPr lang="cs-CZ" i="1">
                <a:ea typeface="+mn-lt"/>
                <a:cs typeface="+mn-lt"/>
              </a:rPr>
              <a:t>Problémové vyučování v geometrii</a:t>
            </a:r>
            <a:r>
              <a:rPr lang="cs-CZ">
                <a:ea typeface="+mn-lt"/>
                <a:cs typeface="+mn-lt"/>
              </a:rPr>
              <a:t>. Vyd. 1. Praha: Státní pedagogické nakladatelství, 1976. 205 s. </a:t>
            </a:r>
            <a:endParaRPr lang="cs-CZ"/>
          </a:p>
          <a:p>
            <a:endParaRPr lang="cs-CZ">
              <a:ea typeface="+mn-lt"/>
              <a:cs typeface="+mn-lt"/>
            </a:endParaRPr>
          </a:p>
          <a:p>
            <a:r>
              <a:rPr lang="cs-CZ">
                <a:ea typeface="+mn-lt"/>
                <a:cs typeface="+mn-lt"/>
              </a:rPr>
              <a:t>  Zajímavá geometrie pro každého (</a:t>
            </a:r>
            <a:r>
              <a:rPr lang="cs-CZ">
                <a:ea typeface="+mn-lt"/>
                <a:cs typeface="+mn-lt"/>
                <a:hlinkClick r:id="rId2"/>
              </a:rPr>
              <a:t>http://is.muni.cz/do/rect/el/estud/pedf/ps11/geomet/web/index.html</a:t>
            </a:r>
            <a:r>
              <a:rPr lang="cs-CZ">
                <a:ea typeface="+mn-lt"/>
                <a:cs typeface="+mn-lt"/>
              </a:rPr>
              <a:t>) </a:t>
            </a:r>
            <a:endParaRPr lang="cs-CZ"/>
          </a:p>
          <a:p>
            <a:pPr marL="45720" indent="0">
              <a:buNone/>
            </a:pPr>
            <a:r>
              <a:rPr lang="cs-CZ">
                <a:ea typeface="+mn-lt"/>
                <a:cs typeface="+mn-lt"/>
              </a:rPr>
              <a:t>       </a:t>
            </a:r>
            <a:endParaRPr lang="cs-CZ"/>
          </a:p>
          <a:p>
            <a:r>
              <a:rPr lang="cs-CZ">
                <a:ea typeface="+mn-lt"/>
                <a:cs typeface="+mn-lt"/>
              </a:rPr>
              <a:t>GeoGebra: </a:t>
            </a:r>
            <a:r>
              <a:rPr lang="cs-CZ">
                <a:ea typeface="+mn-lt"/>
                <a:cs typeface="+mn-lt"/>
                <a:hlinkClick r:id="rId3"/>
              </a:rPr>
              <a:t>https://www.geogebra.org/</a:t>
            </a:r>
            <a:r>
              <a:rPr lang="cs-CZ">
                <a:ea typeface="+mn-lt"/>
                <a:cs typeface="+mn-lt"/>
              </a:rPr>
              <a:t> 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0730409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819</Words>
  <Application>Microsoft Office PowerPoint</Application>
  <PresentationFormat>Širokoúhlá obrazovka</PresentationFormat>
  <Paragraphs>91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9" baseType="lpstr">
      <vt:lpstr>Arial</vt:lpstr>
      <vt:lpstr>Corbel</vt:lpstr>
      <vt:lpstr>Basis</vt:lpstr>
      <vt:lpstr>Didaktika matematiky 3  seminář</vt:lpstr>
      <vt:lpstr>Kontakt</vt:lpstr>
      <vt:lpstr>Požadavky do semináře:    </vt:lpstr>
      <vt:lpstr>Písemná práce </vt:lpstr>
      <vt:lpstr>Písemná práce</vt:lpstr>
      <vt:lpstr>Výstup na semináři </vt:lpstr>
      <vt:lpstr>Obsah seminářů</vt:lpstr>
      <vt:lpstr>Literatura</vt:lpstr>
      <vt:lpstr>Literatura</vt:lpstr>
      <vt:lpstr>Konstrukční úloha</vt:lpstr>
      <vt:lpstr>Prezentace aplikace PowerPoint</vt:lpstr>
      <vt:lpstr>Konstrukční úlohy rozlišujeme: </vt:lpstr>
      <vt:lpstr>Základní konstrukce </vt:lpstr>
      <vt:lpstr>Základní konstrukce </vt:lpstr>
      <vt:lpstr>Vzorově vypracované konstrukční úlohy</vt:lpstr>
      <vt:lpstr>Literatura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lektor</dc:creator>
  <cp:lastModifiedBy>lektor</cp:lastModifiedBy>
  <cp:revision>8</cp:revision>
  <dcterms:created xsi:type="dcterms:W3CDTF">2021-09-21T21:59:15Z</dcterms:created>
  <dcterms:modified xsi:type="dcterms:W3CDTF">2021-09-22T16:53:18Z</dcterms:modified>
</cp:coreProperties>
</file>