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48"/>
  </p:notesMasterIdLst>
  <p:sldIdLst>
    <p:sldId id="256" r:id="rId2"/>
    <p:sldId id="258" r:id="rId3"/>
    <p:sldId id="260" r:id="rId4"/>
    <p:sldId id="261" r:id="rId5"/>
    <p:sldId id="298" r:id="rId6"/>
    <p:sldId id="299" r:id="rId7"/>
    <p:sldId id="265" r:id="rId8"/>
    <p:sldId id="263" r:id="rId9"/>
    <p:sldId id="309" r:id="rId10"/>
    <p:sldId id="264" r:id="rId11"/>
    <p:sldId id="268" r:id="rId12"/>
    <p:sldId id="279" r:id="rId13"/>
    <p:sldId id="290" r:id="rId14"/>
    <p:sldId id="291" r:id="rId15"/>
    <p:sldId id="292" r:id="rId16"/>
    <p:sldId id="294" r:id="rId17"/>
    <p:sldId id="306" r:id="rId18"/>
    <p:sldId id="307" r:id="rId19"/>
    <p:sldId id="286" r:id="rId20"/>
    <p:sldId id="287" r:id="rId21"/>
    <p:sldId id="288" r:id="rId22"/>
    <p:sldId id="262" r:id="rId23"/>
    <p:sldId id="266" r:id="rId24"/>
    <p:sldId id="267" r:id="rId25"/>
    <p:sldId id="289" r:id="rId26"/>
    <p:sldId id="269" r:id="rId27"/>
    <p:sldId id="300" r:id="rId28"/>
    <p:sldId id="301" r:id="rId29"/>
    <p:sldId id="305" r:id="rId30"/>
    <p:sldId id="270" r:id="rId31"/>
    <p:sldId id="295" r:id="rId32"/>
    <p:sldId id="280" r:id="rId33"/>
    <p:sldId id="296" r:id="rId34"/>
    <p:sldId id="297" r:id="rId35"/>
    <p:sldId id="282" r:id="rId36"/>
    <p:sldId id="281" r:id="rId37"/>
    <p:sldId id="283" r:id="rId38"/>
    <p:sldId id="284" r:id="rId39"/>
    <p:sldId id="285" r:id="rId40"/>
    <p:sldId id="271" r:id="rId41"/>
    <p:sldId id="308" r:id="rId42"/>
    <p:sldId id="273" r:id="rId43"/>
    <p:sldId id="310" r:id="rId44"/>
    <p:sldId id="257" r:id="rId45"/>
    <p:sldId id="259" r:id="rId46"/>
    <p:sldId id="277" r:id="rId4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677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6:25:10.6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1138 0 24575,'-17'0'0,"5"0"0,-10 0 0,3 0 0,-4 0 0,-1 0 0,0 0 0,0 0 0,6 0 0,1 0 0,6 0 0,0 0 0,0 0 0,0 5 0,0 1 0,1 5 0,-7 0 0,5 0 0,0 0 0,2 0 0,4 0 0,-5-1 0,5 1 0,-4-5 0,9 4 0,-9 1 0,-3 14 0,-1 7 0,-5 7 0,-2 17 0,6-19 0,-13 25 0,14-20 0,-6 7 0,1-9 0,5-10 0,2-12 0,2-1 0,9-7 0,-4 1 0,5 0 0,0 0 0,0-1 0,0 7 0,0-5 0,0 10 0,0-9 0,0 3 0,0 1 0,0-5 0,0 10 0,0-10 0,0 5 0,0-1 0,0-3 0,0 3 0,0 1 0,0-5 0,0 4 0,0-5 0,0 0 0,0-1 0,0 1 0,0 0 0,0 0 0,0 5 0,0-4 0,0 11 0,0-5 0,0 5 0,0 1 0,0-6 0,0-1 0,0-7 0,0 1 0,0 0 0,0 0 0,0-1 0,0 1 0,0 0 0,0-1 0,0 1 0,0 0 0,0 0 0,0-1 0,0 1 0,0 0 0,0 0 0,0-1 0,0 1 0,0 6 0,0-5 0,0 10 0,0-4 0,0 6 0,0 0 0,0-1 0,0 1 0,0-6 0,5 4 0,-3-9 0,8 3 0,-9 1 0,4-5 0,-1 4 0,-2 1 0,2-5 0,-4 4 0,0 1 0,0-5 0,5 5 0,-4-7 0,4 1 0,-5 0 0,0 0 0,0-1 0,0 1 0,0 0 0,0 0 0,0-1 0,0 7 0,0-5 0,0 10 0,0-10 0,0 11 0,0-5 0,0 5 0,0-5 0,0 5 0,0-5 0,0 0 0,0 4 0,0-10 0,0 5 0,0-7 0,0 1 0,0 0 0,0 5 0,0-3 0,0 9 0,0-10 0,0 10 0,0-9 0,0 9 0,0-4 0,0 6 0,0-1 0,0 1 0,0 0 0,0 0 0,0-1 0,0-5 0,0 9 0,0-13 0,0 7 0,0-10 0,0-1 0,0 1 0,0 0 0,0 0 0,0-1 0,0 1 0,0 0 0,0 0 0,0-1 0,0 1 0,0 0 0,0 0 0,0-1 0,0 1 0,0 0 0,0-1 0,0 1 0,5-5 0,-4 4 0,4-4 0,-5 4 0,0 1 0,0 0 0,0 0 0,0-1 0,0 1 0,0 0 0,0 0 0,0-1 0,0 1 0,0 0 0,0 0 0,0-1 0,0 1 0,0 0 0,0-1 0,0 1 0,0 0 0,0 0 0,0-1 0,0 1 0,0 0 0,0 0 0,0-1 0,0 1 0,0 0 0,5 0 0,-4-1 0,4 1 0,-5 0 0,0-1 0,0 1 0,0 0 0,0 0 0,0-1 0,0 1 0,0 0 0,0 5 0,0-3 0,0 3 0,0-5 0,0 0 0,0-1 0,0 1 0,0 0 0,0 5 0,0-4 0,0 5 0,0-6 0,0-1 0,0 1 0,0 0 0,0 0 0,0-1 0,0 1 0,0 0 0,0 0 0,0-1 0,0 1 0,0 0 0,0 0 0,0-1 0,0 1 0,0 0 0,0 0 0,0-1 0,0 1 0,0 0 0,0-1 0,0 1 0,0 0 0,-5 0 0,3-1 0,-2 1 0,4 0 0,-5-5 0,4 3 0,-4-3 0,5 5 0,-5 0 0,4 0 0,-10 5 0,10-4 0,-9 5 0,9-1 0,-9-4 0,4 11 0,-6-5 0,5 5 0,-3 1 0,3 0 0,-5 0 0,0-6 0,0 4 0,6-10 0,-4 10 0,3-9 0,-4 3 0,0-5 0,0 0 0,0-1 0,0 1 0,0 0 0,1 0 0,-7-5 0,5 3 0,-5-3 0,6 0 0,-6 4 0,5-4 0,-5 5 0,6-5 0,-5 4 0,3-4 0,-3 6 0,5-2 0,0 1 0,0 0 0,0 0 0,0-1 0,0 1 0,-5 0 0,3 0 0,-9 1 0,9-1 0,-14 5 0,14-4 0,-9 4 0,11-5 0,0 0 0,0-5 0,0-1 0,5-1 0,6-2 0,6 2 0,5-4 0,0 0 0,0 0 0,-1 0 0,1 0 0,0 0 0,-5 5 0,3-4 0,-3 9 0,5-9 0,-5 9 0,3-9 0,-3 4 0,0-1 0,4-2 0,-4 7 0,5-3 0,-5 5 0,3-5 0,-3 3 0,0-3 0,-1 5 0,0 0 0,-4-1 0,8 1 0,-7 0 0,7 0 0,-8-1 0,4 1 0,0 0 0,-4 0 0,9-1 0,-9 7 0,3-5 0,1 5 0,-4-7 0,4 1 0,0 0 0,-4 0 0,9-1 0,-9 1 0,8 0 0,-7-1 0,2 1 0,-4 0 0,0 5 0,0-3 0,0 9 0,6 3 0,-4 0 0,3 6 0,0-13 0,-4 4 0,4-4 0,-5 6 0,0-6 0,5 4 0,-3-4 0,3 6 0,-5 6 0,0 2 0,0 7 0,0 8 0,0-6 0,0 6 0,0-14 0,0 21 0,5-25 0,-3 19 0,3-30 0,-5 11 0,6-3 0,-5 13 0,5 8 0,-6-6 0,6 14 0,-4-14 0,4 14 0,-6-14 0,0 13 0,0-19 0,0 3 0,0-14 0,0-6 0,0 4 0,0-10 0,0 5 0,0-6 0,0 5 0,0 2 0,0 6 0,0 0 0,0-1 0,0 1 0,5 0 0,-3 4 0,3-9 0,-5 3 0,5-12 0,-4 7 0,8-5 0,-7 10 0,8-4 0,-4 6 0,7 7 0,-7-6 0,5 6 0,-4-13 0,-1 11 0,4-15 0,-9 9 0,9-7 0,-9 2 0,4 0 0,-5 5 0,0-11 0,0 4 0,0-5 0,0 0 0,0 0 0,0-1 0,0 1 0,0 0 0,0 20 0,0 5 0,0 30 0,0-7 0,0-1 0,0-3 0,0-14 0,0 13 0,0-19 0,0 10 0,0-20 0,0 6 0,0-1 0,0-4 0,0 4 0,0-6 0,0-6 0,0 4 0,0-4 0,0 0 0,0-1 0,0-7 0,0 1 0,0 0 0,0 0 0,0-1 0,0 1 0,0 0 0,0 0 0,0 5 0,6 2 0,-5 0 0,4 4 0,-5-4 0,0 0 0,0-1 0,0-6 0,0-1 0,0 1 0,5 0 0,-4 0 0,4-1 0,-5 1 0,0 0 0,0-1 0,0 1 0,0 6 0,0-5 0,0 10 0,0-4 0,0 6 0,0 0 0,0-6 0,0 4 0,0-10 0,0 5 0,0-7 0,0 1 0,0 0 0,0 0 0,0-1 0,0 1 0,0 0 0,0-1 0,0 1 0,0 0 0,0 0 0,0-1 0,0 1 0,0 0 0,0 0 0,0-1 0,0 1 0,0 0 0,0 0 0,0-1 0,0 1 0,0 0 0,0 0 0,0-1 0,0 1 0,0 0 0,0-1 0,0 1 0,0 0 0,0 0 0,0-1 0,0 1 0,0 0 0,0 0 0,0-1 0,0 1 0,0 0 0,0 0 0,0-1 0,0 1 0,0 0 0,0-1 0,0 1 0,0 0 0,0 0 0,0-1 0,0 1 0,0 0 0,0 0 0,0-1 0,0 1 0,0 0 0,0 0 0,0-1 0,0 1 0,0 0 0,5 0 0,-4-1 0,4 1 0,0-5 0,-4 3 0,8-3 0,-8 5 0,9 0 0,-4 0 0,0-1 0,3 1 0,-3 0 0,0 0 0,4-1 0,-4-4 0,0 4 0,3-4 0,-3 5 0,5-5 0,-5 3 0,4-8 0,-9 9 0,8-9 0,-3 4 0,5 0 0,0-4 0,0 8 0,-1-8 0,-4 9 0,4-9 0,-4 4 0,4 0 0,1-4 0,0 4 0,0-1 0,-1-2 0,1 2 0,0 1 0,5-4 0,-3 9 0,3-9 0,1 4 0,-5-5 0,4 5 0,-5-4 0,0 4 0,-5-1 0,3-2 0,-3 2 0,5-4 0,-5 5 0,3-4 0,-3 4 0,5-5 0,0 0 0,0 0 0,-1 0 0,1 5 0,0-4 0,0 4 0,-5 0 0,3-4 0,-3 4 0,5-5 0,0 0 0,-6 4 0,5-2 0,-4 2 0,5-4 0,-1 0 0,1 0 0,0 0 0,0 0 0,-1 0 0,1 0 0,0 0 0,0 0 0,-5 0 0,-2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6:25:38.9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0 642 24575,'0'-24'0,"0"-7"0,12-1 0,-3-7 0,10-8 0,0 6 0,-4-6 0,9 7 0,-9 1 0,8 7 0,-9 1 0,3 13 0,-6 1 0,0 6 0,-5 0 0,3 0 0,-7 1 0,7-1 0,-8-6 0,9 5 0,-4-11 0,5 11 0,1-11 0,-1 11 0,0-5 0,0 6 0,-1 1 0,1-1 0,-5 9 0,-1 9 0,-5 5 0,0 11 0,0-5 0,0 6 0,0-1 0,0 1 0,0 7 0,0-6 0,0 12 0,0-11 0,0 4 0,0 1 0,0-6 0,0 13 0,0-13 0,0 6 0,0-8 0,0-5 0,0 5 0,0 1 0,0 2 0,0 4 0,0 1 0,0-6 0,0 6 0,0-1 0,0-4 0,0-1 0,0-3 0,0-10 0,0 10 0,0-9 0,0 3 0,0-5 0,0 0 0,0-1 0,0 1 0,0 0 0,0-5 0,0-1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6:25:43.5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24575,'0'11'0,"0"0"0,0 0 0,0-1 0,0 1 0,5 0 0,-4-1 0,4 1 0,-5 0 0,0 0 0,0-1 0,0 1 0,0 0 0,0 0 0,0-1 0,0 1 0,0 0 0,0 0 0,4-5 0,-2 3 0,7-8 0,-8 9 0,4-4 0,-5-5 0,5 2 0,-4-12 0,9 8 0,-9-9 0,8 9 0,-3-9 0,5 4 0,0 0 0,-1-4 0,1 9 0,0-4 0,-5 0 0,3 4 0,-7-9 0,7 9 0,-3-4 0,5 0 0,0 4 0,-1-4 0,1 5 0,0 0 0,0 0 0,-1 0 0,1 0 0,0 0 0,-1 0 0,1 0 0,0 0 0,0 0 0,-1 5 0,1 1 0,0 0 0,0 4 0,-1-4 0,-4 4 0,4-4 0,-9 4 0,9-9 0,-9 9 0,4-4 0,-1 0 0,-2 3 0,2-3 0,-4 5 0,0 0 0,5-6 0,-4 5 0,4-4 0,-5 5 0,0-1 0,0 1 0,5 0 0,-4 5 0,4 2 0,-5 6 0,5 0 0,-4-6 0,5-2 0,-6-5 0,0 0 0,0 0 0,0-1 0,0 1 0,0 0 0,0 5 0,0 2 0,0 6 0,0 0 0,0 0 0,0-1 0,0 1 0,0-6 0,0-1 0,0-7 0,0 1 0,0 0 0,0-1 0,0 1 0,-11 0 0,4-4 0,-10-2 0,6 0 0,-6-4 0,5 4 0,-5-1 0,6-3 0,0 4 0,1-5 0,-1 0 0,-6 0 0,5 0 0,-11 0 0,5 0 0,-6 0 0,6 0 0,-4 0 0,9 0 0,-3 0 0,5 0 0,0 0 0,0 0 0,5-5 0,1-1 0,5-5 0,-5 1 0,4-1 0,-4 0 0,0 0 0,4 0 0,-9 0 0,9 0 0,-4 0 0,0 5 0,4 1 0,-4 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6:25:46.1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66 24575,'11'0'0,"-1"0"0,1 0 0,0 0 0,-1 0 0,1 0 0,6 0 0,-5-5 0,4 4 0,-5-9 0,0 9 0,0-4 0,-1 0 0,1 4 0,0-4 0,0 5 0,-1 0 0,1 0 0,0 0 0,0 0 0,-1 0 0,1 0 0,0 0 0,-1 0 0,-4-5 0,4 4 0,-4-4 0,5 5 0,-5-5 0,3 4 0,-3-9 0,5 9 0,-5-4 0,-1 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6:25:50.5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 1 24575,'-11'0'0,"1"0"0,-1 0 0,0 0 0,0 0 0,0 0 0,0 0 0,0 0 0,0 0 0,0 0 0,0 0 0,5 4 0,2 2 0,4 5 0,0 0 0,0 0 0,0-1 0,4-4 0,-2 4 0,7-9 0,-3 9 0,5-9 0,-5 8 0,3-7 0,-3 7 0,5-8 0,0 4 0,-5 0 0,3-4 0,-8 9 0,9-9 0,-4 4 0,5-1 0,-1-3 0,-4 9 0,4-9 0,-4 4 0,0 0 0,-1 1 0,-5 4 0,0 1 0,0 0 0,0 0 0,-5-5 0,-1 3 0,-5-3 0,0 5 0,0 0 0,5-1 0,-4 1 0,4 0 0,0 0 0,-4-6 0,9 5 0,-8-9 0,7 9 0,-7-9 0,7-1 0,-2-6 0,4 0 0,0 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6:25:52.2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265D0B35-CE23-4126-9B7C-5DC1B0F419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82782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DBE5F0-E83C-4DA3-AB57-C4EFBE8E4535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5976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E101B201-6BB0-49C8-82D3-391A02D134EA}" type="slidenum">
              <a:rPr lang="cs-CZ" sz="1200">
                <a:latin typeface="Times New Roman" pitchFamily="18" charset="0"/>
              </a:rPr>
              <a:pPr/>
              <a:t>14</a:t>
            </a:fld>
            <a:endParaRPr lang="cs-CZ" sz="12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/>
              <a:t>Budování vědeckých poznatků je principielně jednodušší (kontext se snažíme epliminovat, nikoli zohledňovat).</a:t>
            </a:r>
          </a:p>
          <a:p>
            <a:r>
              <a:rPr lang="cs-CZ"/>
              <a:t>Věda je sada nástrojů k učení se ze zkušenosti. (mitchell, jolley)</a:t>
            </a:r>
          </a:p>
        </p:txBody>
      </p:sp>
    </p:spTree>
    <p:extLst>
      <p:ext uri="{BB962C8B-B14F-4D97-AF65-F5344CB8AC3E}">
        <p14:creationId xmlns:p14="http://schemas.microsoft.com/office/powerpoint/2010/main" val="2197092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2A77930A-D414-4EDE-93A7-F6215844CFE0}" type="slidenum">
              <a:rPr lang="cs-CZ" sz="1200">
                <a:latin typeface="Times New Roman" pitchFamily="18" charset="0"/>
              </a:rPr>
              <a:pPr/>
              <a:t>15</a:t>
            </a:fld>
            <a:endParaRPr lang="cs-CZ" sz="120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/>
              <a:t>Jevy = realita. Teorie = naše konstrukce, reprezentace reality. Je-li konstrukce dobrá, daří se nám lépe využívat reality ku prospěchu svému. </a:t>
            </a:r>
          </a:p>
          <a:p>
            <a:r>
              <a:rPr lang="cs-CZ"/>
              <a:t>Porozumění s tím nemá co dělat. Pravda je filozofický pojem.</a:t>
            </a:r>
          </a:p>
          <a:p>
            <a:r>
              <a:rPr lang="cs-CZ"/>
              <a:t>Analýza – deskriptivní.</a:t>
            </a:r>
          </a:p>
          <a:p>
            <a:r>
              <a:rPr lang="cs-CZ"/>
              <a:t>Statistická indukce již je součástí indukce.</a:t>
            </a:r>
          </a:p>
          <a:p>
            <a:r>
              <a:rPr lang="cs-CZ"/>
              <a:t>Co dělá vědu vědou, je především systematičnost, kontrolovatelnost tvorby dat – objektivita(intersubjektivita). V kval bychom přidali ještě badatelovy hodnoty, čas a místo….</a:t>
            </a:r>
          </a:p>
          <a:p>
            <a:r>
              <a:rPr lang="cs-CZ"/>
              <a:t>Fakta jsou výsledky analýzy dat, jde o tvrzení o datech.</a:t>
            </a:r>
          </a:p>
          <a:p>
            <a:r>
              <a:rPr lang="cs-CZ"/>
              <a:t>Filozofie vědy se zabývá především vztahem mezi jevy a daty.</a:t>
            </a:r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r>
              <a:rPr lang="cs-CZ"/>
              <a:t> 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6942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0563951D-3B41-43BE-B483-0E710EC19F42}" type="slidenum">
              <a:rPr lang="cs-CZ" sz="1200">
                <a:latin typeface="Times New Roman" pitchFamily="18" charset="0"/>
              </a:rPr>
              <a:pPr/>
              <a:t>16</a:t>
            </a:fld>
            <a:endParaRPr lang="cs-CZ" sz="1200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35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51FBC3-939A-403C-9A23-B6DD1B375364}" type="slidenum">
              <a:rPr lang="cs-CZ" smtClean="0"/>
              <a:pPr/>
              <a:t>22</a:t>
            </a:fld>
            <a:endParaRPr lang="cs-CZ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71234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55D3EF-4F1B-4EDF-A614-5D11BC7C296F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3273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FA4F33-8A74-428A-9688-9531F26282FE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50743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6E09D9-B71B-4E79-9493-D9501FE084AF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8073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EB2A15-16C4-4BC9-9575-9D41609315D3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70449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FC45E3-CB63-4B59-BDC4-6865C59F3343}" type="slidenum">
              <a:rPr lang="cs-CZ" smtClean="0"/>
              <a:pPr/>
              <a:t>40</a:t>
            </a:fld>
            <a:endParaRPr lang="cs-CZ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85078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55B71-073D-496B-99A6-8A8C16EA2D49}" type="slidenum">
              <a:rPr lang="cs-CZ" smtClean="0"/>
              <a:pPr/>
              <a:t>42</a:t>
            </a:fld>
            <a:endParaRPr lang="cs-CZ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1199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E31203-6E62-4FC1-B3B8-65ECE0F24E27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21162" cy="316547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4349750"/>
            <a:ext cx="4741862" cy="3435350"/>
          </a:xfrm>
          <a:noFill/>
          <a:ln/>
        </p:spPr>
        <p:txBody>
          <a:bodyPr wrap="none" anchor="ctr"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29302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C5A615-ABF4-458C-A802-36A90C68C4DC}" type="slidenum">
              <a:rPr lang="cs-CZ" smtClean="0"/>
              <a:pPr/>
              <a:t>44</a:t>
            </a:fld>
            <a:endParaRPr lang="cs-CZ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50474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DB2D99-EA33-467D-933B-C5645EFB3813}" type="slidenum">
              <a:rPr lang="cs-CZ" smtClean="0"/>
              <a:pPr/>
              <a:t>45</a:t>
            </a:fld>
            <a:endParaRPr lang="cs-CZ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05812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8D0756-3BD5-4E1B-8E71-D57EBB4C8799}" type="slidenum">
              <a:rPr lang="cs-CZ" smtClean="0"/>
              <a:pPr/>
              <a:t>46</a:t>
            </a:fld>
            <a:endParaRPr lang="cs-CZ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6739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6CF76-4F36-4CE2-9F1E-6A36038F4D22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5362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40A3DE-2D41-442C-8A9B-FB645E116D2B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1360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FE562F-C40D-4EEF-8672-94E1C4E8BD0A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381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5B516C-34BA-463E-A40A-8A0DF79E00DE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8161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A83EFB-66E2-4751-BF14-3491BDCFE1BE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5554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F449DF-6F14-487F-BDBD-AAB2F4D19311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4651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ED8267-9B86-44D2-B251-5DCE8DD0C896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6966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7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6A0EF9D-CEBA-432D-AB6A-6C1B00F0CD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6E9E6-5546-485A-AF67-9408EC2DC4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79E48-936A-4C45-AF07-8895704572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D3228-EDF6-4C31-A26F-0E3D8EEBA3F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73A9605-08E1-4626-B48E-8CC5F85893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D37BAB1-D281-4B2A-ABE5-30B1F3D0DE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Zástupný symbol pro zápatí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165C85D-E9AE-4E64-A51A-ECE984DC73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0F5A4-3386-4E79-8D1D-E6BBAB00BD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1B84E63-6EF8-4DF1-90F9-241B3293F3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C5082-60D2-432B-B0C9-36DED4499E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9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DF858060-CE88-4E82-8208-0B0C041A914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1027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C260BC8-A192-4793-A08F-6664ECC63ED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2" r:id="rId2"/>
    <p:sldLayoutId id="2147483697" r:id="rId3"/>
    <p:sldLayoutId id="2147483698" r:id="rId4"/>
    <p:sldLayoutId id="2147483699" r:id="rId5"/>
    <p:sldLayoutId id="2147483693" r:id="rId6"/>
    <p:sldLayoutId id="2147483700" r:id="rId7"/>
    <p:sldLayoutId id="2147483694" r:id="rId8"/>
    <p:sldLayoutId id="2147483701" r:id="rId9"/>
    <p:sldLayoutId id="2147483695" r:id="rId10"/>
    <p:sldLayoutId id="214748370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s.muni.cz/thesi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edi.fmph.uniba.sk/ucebnic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pages.pedf.cuni.cz/pedagogika/?p=11212&amp;lang=c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customXml" Target="../ink/ink5.xml"/><Relationship Id="rId3" Type="http://schemas.openxmlformats.org/officeDocument/2006/relationships/hyperlink" Target="https://psychologie.ped.muni.cz/media/3264934/pokyny_pro_zaverecne_prace_kpsy_ver_2.pdf" TargetMode="External"/><Relationship Id="rId7" Type="http://schemas.openxmlformats.org/officeDocument/2006/relationships/customXml" Target="../ink/ink2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customXml" Target="../ink/ink3.xml"/><Relationship Id="rId1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uni.cz/koronavirus/aktuality/muni-spustila-svou-vlastni-e-vypujck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itace.com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hool-psychology.cz/skolsky_psycholog.html" TargetMode="External"/><Relationship Id="rId13" Type="http://schemas.openxmlformats.org/officeDocument/2006/relationships/hyperlink" Target="http://www.ceskaskola.cz/" TargetMode="External"/><Relationship Id="rId3" Type="http://schemas.openxmlformats.org/officeDocument/2006/relationships/hyperlink" Target="http://katedry.ped.muni.cz/knihovna" TargetMode="External"/><Relationship Id="rId7" Type="http://schemas.openxmlformats.org/officeDocument/2006/relationships/hyperlink" Target="http://e-psycholog.eu/" TargetMode="External"/><Relationship Id="rId12" Type="http://schemas.openxmlformats.org/officeDocument/2006/relationships/hyperlink" Target="http://scholar.google.cz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psych.psu.cas.cz/index2.html" TargetMode="External"/><Relationship Id="rId11" Type="http://schemas.openxmlformats.org/officeDocument/2006/relationships/hyperlink" Target="http://versita.metapress.com/content/121797/?p=308776c098324673a757906501ceab7e&amp;pi=0" TargetMode="External"/><Relationship Id="rId5" Type="http://schemas.openxmlformats.org/officeDocument/2006/relationships/hyperlink" Target="http://www.pedf.cuni.cz/pedagogika" TargetMode="External"/><Relationship Id="rId10" Type="http://schemas.openxmlformats.org/officeDocument/2006/relationships/hyperlink" Target="http://www.casopispedagogika.sk/" TargetMode="External"/><Relationship Id="rId4" Type="http://schemas.openxmlformats.org/officeDocument/2006/relationships/hyperlink" Target="http://books.google.cz/" TargetMode="External"/><Relationship Id="rId9" Type="http://schemas.openxmlformats.org/officeDocument/2006/relationships/hyperlink" Target="http://www.oleweb.net/tvorba/reces/dokumenty.htm" TargetMode="External"/><Relationship Id="rId14" Type="http://schemas.openxmlformats.org/officeDocument/2006/relationships/hyperlink" Target="http://www.nadani.cz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katedry.ped.muni.cz/knihovna/e-zdroje/databaz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ojs.cuni.cz/pedagogika/article/view/1889/1507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-metodologia.fedu.uniba.sk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moodlinka.ped.muni.cz/mod/resource/view.php?id=12931" TargetMode="External"/><Relationship Id="rId7" Type="http://schemas.openxmlformats.org/officeDocument/2006/relationships/hyperlink" Target="https://psychologie.ped.muni.cz/studium/celozivotni-vzdelavani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ed.muni.cz/czv/pro-ucastniky-czv/zaverecne-zkousky-a-zaverecna-prace" TargetMode="External"/><Relationship Id="rId5" Type="http://schemas.openxmlformats.org/officeDocument/2006/relationships/hyperlink" Target="https://theses.cz/" TargetMode="External"/><Relationship Id="rId4" Type="http://schemas.openxmlformats.org/officeDocument/2006/relationships/hyperlink" Target="http://psychologie.ped.muni.cz/studium/diplomove-prace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d.muni.cz/czv/pro-ucastniky-czv/zaverecne-zkousky-a-zaverecna-prace" TargetMode="External"/><Relationship Id="rId2" Type="http://schemas.openxmlformats.org/officeDocument/2006/relationships/hyperlink" Target="https://forms.gle/bkkNtVMPHMY6RfPG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/>
              <a:t>Závěrečná práce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i="1" dirty="0"/>
              <a:t>Seminář Specializační </a:t>
            </a:r>
            <a:r>
              <a:rPr lang="cs-CZ" i="1"/>
              <a:t>studium </a:t>
            </a:r>
            <a:r>
              <a:rPr lang="cs-CZ" i="1" smtClean="0"/>
              <a:t>2021/2022</a:t>
            </a:r>
            <a:endParaRPr lang="cs-CZ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/>
              <a:t>Název práce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400" dirty="0"/>
              <a:t>Název předznamenává celou práci. Má být krátký, přesný a výstižný. Pokud možno má obsahovat klíčová slova, která charakterizují práci i příslušný postup. Pro upřesnění je možné použít podtitul.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V literatuře se setkáme s dvěma druhy názvů. </a:t>
            </a:r>
          </a:p>
          <a:p>
            <a:pPr lvl="1">
              <a:lnSpc>
                <a:spcPct val="80000"/>
              </a:lnSpc>
            </a:pPr>
            <a:r>
              <a:rPr lang="cs-CZ" sz="2000" dirty="0"/>
              <a:t>První mají poetické zaměření. Název má upoutat čtenáře a metaforičností vyvolat emoce. Často podoba otázky.</a:t>
            </a:r>
          </a:p>
          <a:p>
            <a:pPr lvl="1">
              <a:lnSpc>
                <a:spcPct val="80000"/>
              </a:lnSpc>
            </a:pPr>
            <a:r>
              <a:rPr lang="cs-CZ" sz="2000" dirty="0"/>
              <a:t>Druhý druh názvu  přímo informuje o problému a cílech. Obsahuje prvky dobře formulované výzkumné otázky. </a:t>
            </a:r>
          </a:p>
          <a:p>
            <a:pPr lvl="2">
              <a:lnSpc>
                <a:spcPct val="80000"/>
              </a:lnSpc>
            </a:pPr>
            <a:r>
              <a:rPr lang="cs-CZ" sz="1800" dirty="0"/>
              <a:t>[(závisle proměnná) jako funkce (nezávisle proměnné)] nebo (Efekt (nezávisle proměnné) na (závisle proměnnou)) pro [(danou populaci) nebo (jiné podmínky)]. 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Inspirací (nebo negativním příkladem) mohou být i již odevzdané práce - </a:t>
            </a:r>
            <a:r>
              <a:rPr lang="cs-CZ" sz="2400" dirty="0">
                <a:hlinkClick r:id="rId3"/>
              </a:rPr>
              <a:t>http://is.muni.cz/thesis/</a:t>
            </a:r>
            <a:r>
              <a:rPr lang="cs-CZ" sz="2400" dirty="0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/>
              <a:t>Vstupní uvažování nad problémem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102000"/>
              </a:lnSpc>
            </a:pPr>
            <a:r>
              <a:rPr lang="en-GB" sz="1800"/>
              <a:t>Definujte si témata, která vás zajímají. Snažte se je vyjádřit </a:t>
            </a:r>
            <a:r>
              <a:rPr lang="en-GB" sz="1800" u="sng"/>
              <a:t>odbornými termíny</a:t>
            </a:r>
            <a:r>
              <a:rPr lang="en-GB" sz="1800"/>
              <a:t>.</a:t>
            </a:r>
          </a:p>
          <a:p>
            <a:pPr>
              <a:lnSpc>
                <a:spcPct val="102000"/>
              </a:lnSpc>
            </a:pPr>
            <a:r>
              <a:rPr lang="en-GB" sz="1800"/>
              <a:t>Debatujte s kolegy, zda váš “zájmový seznam” je reprezentativní pro to, co chcete zkoumat, zda není příliš obecný, zda není příliš rozsáhlý či naopak stručný, zda jsou použité p</a:t>
            </a:r>
            <a:r>
              <a:rPr lang="cs-CZ" sz="1800"/>
              <a:t>ojmy</a:t>
            </a:r>
            <a:r>
              <a:rPr lang="en-GB" sz="1800"/>
              <a:t> chápány v</a:t>
            </a:r>
            <a:r>
              <a:rPr lang="cs-CZ" sz="1800"/>
              <a:t>ašimi kolegy</a:t>
            </a:r>
            <a:r>
              <a:rPr lang="en-GB" sz="1800"/>
              <a:t> stejně atd.</a:t>
            </a:r>
          </a:p>
          <a:p>
            <a:pPr>
              <a:lnSpc>
                <a:spcPct val="102000"/>
              </a:lnSpc>
            </a:pPr>
            <a:r>
              <a:rPr lang="en-GB" sz="1800"/>
              <a:t>Konfrontujte svůj výběr témat, proměnných s obdobnými </a:t>
            </a:r>
            <a:r>
              <a:rPr lang="cs-CZ" sz="1800"/>
              <a:t>studiemi</a:t>
            </a:r>
            <a:r>
              <a:rPr lang="en-GB" sz="1800"/>
              <a:t> u nás i v zahraničí.</a:t>
            </a:r>
            <a:endParaRPr lang="cs-CZ" sz="1800"/>
          </a:p>
          <a:p>
            <a:pPr>
              <a:lnSpc>
                <a:spcPct val="102000"/>
              </a:lnSpc>
            </a:pPr>
            <a:r>
              <a:rPr lang="en-GB" sz="1800"/>
              <a:t>Napište si sám pro sebe, jaké zkušenosti máte s tématy, která chcete </a:t>
            </a:r>
            <a:r>
              <a:rPr lang="cs-CZ" sz="1800"/>
              <a:t>zkoumat</a:t>
            </a:r>
            <a:r>
              <a:rPr lang="en-GB" sz="1800"/>
              <a:t>.</a:t>
            </a:r>
          </a:p>
          <a:p>
            <a:pPr>
              <a:lnSpc>
                <a:spcPct val="102000"/>
              </a:lnSpc>
            </a:pPr>
            <a:r>
              <a:rPr lang="en-GB" sz="1800"/>
              <a:t>Sepište si, co všechno může ovlivnit (zkreslit) získaná data, když se rozhodnete takové jevy v současné škole zkoumat. Doplňte k tomu, jaká opatření je třeba udělat, aby zkreslení bylo co nejmenší.</a:t>
            </a:r>
          </a:p>
          <a:p>
            <a:pPr lvl="1">
              <a:lnSpc>
                <a:spcPct val="102000"/>
              </a:lnSpc>
            </a:pPr>
            <a:endParaRPr lang="cs-CZ" sz="1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/>
              <a:t>Metodologie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85000" lnSpcReduction="2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cs-CZ" b="1" dirty="0"/>
              <a:t>Psaní práce je vlastně hledáním odpovědi na výzkumnou otázku.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V případě, že ji sami neznáme, text se píše obtížně a není srozumitelný a výzkumná či praktická část práce bývá zmatečná a napsat srozumitelnou diskusi je nemožné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Jedna otázka bohatě stačí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endParaRPr lang="cs-CZ" dirty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cs-CZ" sz="2600" b="1" dirty="0"/>
              <a:t>Co číst - výzkum kvantitativní, kvalitativní, smíšený; evaluační…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200" cap="all" dirty="0"/>
              <a:t>Gavora</a:t>
            </a:r>
            <a:r>
              <a:rPr lang="cs-CZ" sz="2200" dirty="0"/>
              <a:t>, Peter a kol. 2010. </a:t>
            </a:r>
            <a:r>
              <a:rPr lang="cs-CZ" sz="2200" i="1" dirty="0"/>
              <a:t>Elektronická </a:t>
            </a:r>
            <a:r>
              <a:rPr lang="cs-CZ" sz="2200" i="1" dirty="0" err="1"/>
              <a:t>učebnica</a:t>
            </a:r>
            <a:r>
              <a:rPr lang="cs-CZ" sz="2200" i="1" dirty="0"/>
              <a:t> pedagogického </a:t>
            </a:r>
            <a:r>
              <a:rPr lang="cs-CZ" sz="2200" i="1" dirty="0" err="1"/>
              <a:t>výskumu</a:t>
            </a:r>
            <a:r>
              <a:rPr lang="cs-CZ" sz="2200" dirty="0"/>
              <a:t>. [online]. Bratislava : Univerzita Komenského, 2010. Dostupné z </a:t>
            </a:r>
            <a:r>
              <a:rPr lang="cs-CZ" sz="2200" dirty="0">
                <a:hlinkClick r:id="rId2"/>
              </a:rPr>
              <a:t>http://edi.fmph.uniba.sk/ucebnica</a:t>
            </a:r>
            <a:r>
              <a:rPr lang="cs-CZ" sz="2200" dirty="0"/>
              <a:t> 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200" dirty="0"/>
              <a:t>ŠVAŘÍČEK, Roman, ŠEĎOVÁ, Klára a kol. </a:t>
            </a:r>
            <a:r>
              <a:rPr lang="cs-CZ" sz="2200" i="1" dirty="0"/>
              <a:t>Kvalitativní výzkum v pedagogických vědách: Pravidla hry.</a:t>
            </a:r>
            <a:r>
              <a:rPr lang="cs-CZ" sz="2200" dirty="0"/>
              <a:t> Praha: Portál, 2007. 384 s. ISBN 978-80-7367-313-0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VZNIKAJÍ POZNATKY?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609600" indent="-609600">
              <a:spcBef>
                <a:spcPct val="80000"/>
              </a:spcBef>
              <a:buFontTx/>
              <a:buAutoNum type="arabicPeriod"/>
            </a:pPr>
            <a:r>
              <a:rPr lang="cs-CZ" sz="2800" b="1" dirty="0"/>
              <a:t>Autorita (</a:t>
            </a:r>
            <a:r>
              <a:rPr lang="cs-CZ" sz="2800" b="1" dirty="0" err="1"/>
              <a:t>J.A.Komenský</a:t>
            </a:r>
            <a:r>
              <a:rPr lang="cs-CZ" sz="2800" b="1" dirty="0"/>
              <a:t>, Průcha, </a:t>
            </a:r>
            <a:r>
              <a:rPr lang="cs-CZ" sz="2800" b="1" dirty="0" err="1"/>
              <a:t>Gavora</a:t>
            </a:r>
            <a:r>
              <a:rPr lang="cs-CZ" sz="2800" b="1" dirty="0"/>
              <a:t>…)</a:t>
            </a:r>
          </a:p>
          <a:p>
            <a:pPr marL="609600" indent="-609600">
              <a:spcBef>
                <a:spcPct val="80000"/>
              </a:spcBef>
              <a:buFontTx/>
              <a:buAutoNum type="arabicPeriod"/>
            </a:pPr>
            <a:r>
              <a:rPr lang="cs-CZ" sz="2800" b="1" dirty="0"/>
              <a:t>A priori – použití rozumu, logiky, intuice</a:t>
            </a:r>
          </a:p>
          <a:p>
            <a:pPr marL="609600" indent="-609600">
              <a:spcBef>
                <a:spcPct val="80000"/>
              </a:spcBef>
              <a:buFontTx/>
              <a:buAutoNum type="arabicPeriod"/>
            </a:pPr>
            <a:r>
              <a:rPr lang="cs-CZ" sz="2800" b="1" dirty="0"/>
              <a:t>Zkušenost (empirie), tradice</a:t>
            </a:r>
          </a:p>
          <a:p>
            <a:pPr marL="609600" indent="-609600">
              <a:spcBef>
                <a:spcPct val="80000"/>
              </a:spcBef>
              <a:buFontTx/>
              <a:buAutoNum type="arabicPeriod"/>
            </a:pPr>
            <a:r>
              <a:rPr lang="cs-CZ" sz="2800" b="1" dirty="0"/>
              <a:t>Věda = 2 + 3 + pochybování  ….. + 1</a:t>
            </a:r>
          </a:p>
          <a:p>
            <a:pPr marL="609600" indent="-609600" algn="r">
              <a:buFontTx/>
              <a:buNone/>
            </a:pPr>
            <a:endParaRPr lang="cs-CZ" sz="2800" b="1" dirty="0"/>
          </a:p>
          <a:p>
            <a:pPr marL="609600" indent="-609600" algn="r">
              <a:buFontTx/>
              <a:buNone/>
            </a:pPr>
            <a:endParaRPr lang="cs-CZ" sz="1000" b="1" dirty="0"/>
          </a:p>
          <a:p>
            <a:pPr marL="609600" indent="-609600" algn="r">
              <a:buFontTx/>
              <a:buNone/>
            </a:pPr>
            <a:r>
              <a:rPr lang="cs-CZ" sz="2000" b="1" dirty="0"/>
              <a:t>Charles </a:t>
            </a:r>
            <a:r>
              <a:rPr lang="cs-CZ" sz="2000" b="1" dirty="0" err="1"/>
              <a:t>Peirce</a:t>
            </a:r>
            <a:r>
              <a:rPr lang="cs-CZ" sz="1800" b="1" dirty="0"/>
              <a:t> –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Fixation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Belief</a:t>
            </a:r>
            <a:r>
              <a:rPr lang="cs-CZ" sz="1800" dirty="0"/>
              <a:t> http://www.peirce.org/writings/p107.html</a:t>
            </a:r>
            <a:r>
              <a:rPr lang="cs-CZ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365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1458913" y="4652963"/>
            <a:ext cx="6837362" cy="431800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400" b="1" dirty="0"/>
              <a:t>JAK POSUZOVAT PLATNOST POZNATKŮ?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458913" y="2490788"/>
            <a:ext cx="6964362" cy="1651000"/>
            <a:chOff x="995" y="1445"/>
            <a:chExt cx="4387" cy="1040"/>
          </a:xfrm>
        </p:grpSpPr>
        <p:sp>
          <p:nvSpPr>
            <p:cNvPr id="13319" name="Rectangle 6"/>
            <p:cNvSpPr>
              <a:spLocks noChangeArrowheads="1"/>
            </p:cNvSpPr>
            <p:nvPr/>
          </p:nvSpPr>
          <p:spPr bwMode="auto">
            <a:xfrm>
              <a:off x="995" y="1824"/>
              <a:ext cx="855" cy="288"/>
            </a:xfrm>
            <a:prstGeom prst="rect">
              <a:avLst/>
            </a:prstGeom>
            <a:solidFill>
              <a:srgbClr val="F4C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600" b="1" dirty="0"/>
                <a:t>PSY/PED</a:t>
              </a:r>
              <a:endParaRPr lang="cs-CZ" sz="1800" b="1" dirty="0"/>
            </a:p>
          </p:txBody>
        </p:sp>
        <p:sp>
          <p:nvSpPr>
            <p:cNvPr id="13320" name="Rectangle 7"/>
            <p:cNvSpPr>
              <a:spLocks noChangeArrowheads="1"/>
            </p:cNvSpPr>
            <p:nvPr/>
          </p:nvSpPr>
          <p:spPr bwMode="auto">
            <a:xfrm>
              <a:off x="1691" y="1445"/>
              <a:ext cx="680" cy="288"/>
            </a:xfrm>
            <a:prstGeom prst="rect">
              <a:avLst/>
            </a:prstGeom>
            <a:solidFill>
              <a:srgbClr val="99CC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400" b="1" dirty="0"/>
                <a:t>VĚDA</a:t>
              </a:r>
              <a:endParaRPr lang="cs-CZ" sz="1800" b="1" dirty="0"/>
            </a:p>
          </p:txBody>
        </p:sp>
        <p:sp>
          <p:nvSpPr>
            <p:cNvPr id="13321" name="Rectangle 8"/>
            <p:cNvSpPr>
              <a:spLocks noChangeArrowheads="1"/>
            </p:cNvSpPr>
            <p:nvPr/>
          </p:nvSpPr>
          <p:spPr bwMode="auto">
            <a:xfrm>
              <a:off x="2639" y="1824"/>
              <a:ext cx="951" cy="288"/>
            </a:xfrm>
            <a:prstGeom prst="rect">
              <a:avLst/>
            </a:prstGeom>
            <a:solidFill>
              <a:srgbClr val="FFCC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800" b="1"/>
                <a:t>VÝZKUM</a:t>
              </a:r>
            </a:p>
          </p:txBody>
        </p:sp>
        <p:sp>
          <p:nvSpPr>
            <p:cNvPr id="13322" name="Rectangle 9"/>
            <p:cNvSpPr>
              <a:spLocks noChangeArrowheads="1"/>
            </p:cNvSpPr>
            <p:nvPr/>
          </p:nvSpPr>
          <p:spPr bwMode="auto">
            <a:xfrm>
              <a:off x="1679" y="2197"/>
              <a:ext cx="709" cy="288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400" b="1" dirty="0"/>
                <a:t>PROFESE</a:t>
              </a:r>
              <a:endParaRPr lang="cs-CZ" sz="1800" b="1" dirty="0"/>
            </a:p>
          </p:txBody>
        </p:sp>
        <p:sp>
          <p:nvSpPr>
            <p:cNvPr id="13323" name="Rectangle 10"/>
            <p:cNvSpPr>
              <a:spLocks noChangeArrowheads="1"/>
            </p:cNvSpPr>
            <p:nvPr/>
          </p:nvSpPr>
          <p:spPr bwMode="auto">
            <a:xfrm>
              <a:off x="3860" y="1479"/>
              <a:ext cx="1522" cy="288"/>
            </a:xfrm>
            <a:prstGeom prst="rect">
              <a:avLst/>
            </a:prstGeom>
            <a:solidFill>
              <a:srgbClr val="99CC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400" b="1" dirty="0"/>
                <a:t>VĚDECKÉ POZNATKY</a:t>
              </a:r>
            </a:p>
          </p:txBody>
        </p:sp>
        <p:sp>
          <p:nvSpPr>
            <p:cNvPr id="13324" name="Rectangle 11"/>
            <p:cNvSpPr>
              <a:spLocks noChangeArrowheads="1"/>
            </p:cNvSpPr>
            <p:nvPr/>
          </p:nvSpPr>
          <p:spPr bwMode="auto">
            <a:xfrm>
              <a:off x="3849" y="2192"/>
              <a:ext cx="1511" cy="288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400" b="1" dirty="0"/>
                <a:t>PRAKTICKÉ POZNATKY</a:t>
              </a:r>
            </a:p>
          </p:txBody>
        </p:sp>
        <p:cxnSp>
          <p:nvCxnSpPr>
            <p:cNvPr id="13325" name="AutoShape 12"/>
            <p:cNvCxnSpPr>
              <a:cxnSpLocks noChangeShapeType="1"/>
              <a:stCxn id="13319" idx="0"/>
              <a:endCxn id="13320" idx="1"/>
            </p:cNvCxnSpPr>
            <p:nvPr/>
          </p:nvCxnSpPr>
          <p:spPr bwMode="auto">
            <a:xfrm flipV="1">
              <a:off x="1423" y="1589"/>
              <a:ext cx="256" cy="22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6" name="AutoShape 13"/>
            <p:cNvCxnSpPr>
              <a:cxnSpLocks noChangeShapeType="1"/>
              <a:stCxn id="13319" idx="2"/>
              <a:endCxn id="13322" idx="1"/>
            </p:cNvCxnSpPr>
            <p:nvPr/>
          </p:nvCxnSpPr>
          <p:spPr bwMode="auto">
            <a:xfrm>
              <a:off x="1423" y="2124"/>
              <a:ext cx="244" cy="21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7" name="AutoShape 14"/>
            <p:cNvCxnSpPr>
              <a:cxnSpLocks noChangeShapeType="1"/>
              <a:stCxn id="13320" idx="3"/>
              <a:endCxn id="13321" idx="1"/>
            </p:cNvCxnSpPr>
            <p:nvPr/>
          </p:nvCxnSpPr>
          <p:spPr bwMode="auto">
            <a:xfrm>
              <a:off x="2383" y="1589"/>
              <a:ext cx="244" cy="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8" name="AutoShape 15"/>
            <p:cNvCxnSpPr>
              <a:cxnSpLocks noChangeShapeType="1"/>
              <a:stCxn id="13322" idx="3"/>
              <a:endCxn id="13321" idx="1"/>
            </p:cNvCxnSpPr>
            <p:nvPr/>
          </p:nvCxnSpPr>
          <p:spPr bwMode="auto">
            <a:xfrm flipV="1">
              <a:off x="2400" y="1968"/>
              <a:ext cx="227" cy="37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9" name="AutoShape 16"/>
            <p:cNvCxnSpPr>
              <a:cxnSpLocks noChangeShapeType="1"/>
              <a:stCxn id="13321" idx="3"/>
              <a:endCxn id="13323" idx="1"/>
            </p:cNvCxnSpPr>
            <p:nvPr/>
          </p:nvCxnSpPr>
          <p:spPr bwMode="auto">
            <a:xfrm flipV="1">
              <a:off x="3602" y="1623"/>
              <a:ext cx="246" cy="34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30" name="AutoShape 17"/>
            <p:cNvCxnSpPr>
              <a:cxnSpLocks noChangeShapeType="1"/>
              <a:stCxn id="13321" idx="3"/>
              <a:endCxn id="13324" idx="1"/>
            </p:cNvCxnSpPr>
            <p:nvPr/>
          </p:nvCxnSpPr>
          <p:spPr bwMode="auto">
            <a:xfrm>
              <a:off x="3602" y="1968"/>
              <a:ext cx="235" cy="36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31" name="AutoShape 18"/>
            <p:cNvSpPr>
              <a:spLocks noChangeArrowheads="1"/>
            </p:cNvSpPr>
            <p:nvPr/>
          </p:nvSpPr>
          <p:spPr bwMode="auto">
            <a:xfrm>
              <a:off x="1932" y="1796"/>
              <a:ext cx="225" cy="344"/>
            </a:xfrm>
            <a:prstGeom prst="upDownArrow">
              <a:avLst>
                <a:gd name="adj1" fmla="val 50000"/>
                <a:gd name="adj2" fmla="val 30578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2" name="AutoShape 19"/>
            <p:cNvSpPr>
              <a:spLocks noChangeArrowheads="1"/>
            </p:cNvSpPr>
            <p:nvPr/>
          </p:nvSpPr>
          <p:spPr bwMode="auto">
            <a:xfrm>
              <a:off x="4519" y="1808"/>
              <a:ext cx="225" cy="344"/>
            </a:xfrm>
            <a:prstGeom prst="upDownArrow">
              <a:avLst>
                <a:gd name="adj1" fmla="val 50000"/>
                <a:gd name="adj2" fmla="val 30578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01" name="Rectangle 21"/>
          <p:cNvSpPr>
            <a:spLocks noChangeArrowheads="1"/>
          </p:cNvSpPr>
          <p:nvPr/>
        </p:nvSpPr>
        <p:spPr bwMode="auto">
          <a:xfrm>
            <a:off x="1331640" y="5219700"/>
            <a:ext cx="7091635" cy="431800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400" b="1" dirty="0"/>
              <a:t>JAK VYTVOŘIT POZNATEK - UDĚLAT DOBROU </a:t>
            </a:r>
            <a:r>
              <a:rPr lang="cs-CZ" sz="1400" dirty="0"/>
              <a:t>ZÁVĚREČNOU </a:t>
            </a:r>
            <a:r>
              <a:rPr lang="cs-CZ" sz="1400" b="1" dirty="0"/>
              <a:t>PRÁCI?</a:t>
            </a:r>
          </a:p>
        </p:txBody>
      </p:sp>
      <p:sp>
        <p:nvSpPr>
          <p:cNvPr id="13318" name="Text Box 22"/>
          <p:cNvSpPr txBox="1">
            <a:spLocks noChangeArrowheads="1"/>
          </p:cNvSpPr>
          <p:nvPr/>
        </p:nvSpPr>
        <p:spPr bwMode="auto">
          <a:xfrm>
            <a:off x="4643438" y="5848350"/>
            <a:ext cx="4241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cs-CZ" sz="1000" b="1" dirty="0"/>
              <a:t>AJ: </a:t>
            </a:r>
            <a:r>
              <a:rPr lang="en-US" sz="1000" b="1" dirty="0"/>
              <a:t>methodology, findings, science, profession, research, validity, thesis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Metodologie</a:t>
            </a:r>
          </a:p>
        </p:txBody>
      </p:sp>
    </p:spTree>
    <p:extLst>
      <p:ext uri="{BB962C8B-B14F-4D97-AF65-F5344CB8AC3E}">
        <p14:creationId xmlns:p14="http://schemas.microsoft.com/office/powerpoint/2010/main" val="40154425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animBg="1" autoUpdateAnimBg="0"/>
      <p:bldP spid="71701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1436688" y="2752725"/>
            <a:ext cx="1084262" cy="911225"/>
          </a:xfrm>
          <a:prstGeom prst="irregularSeal1">
            <a:avLst/>
          </a:prstGeom>
          <a:solidFill>
            <a:srgbClr val="99CC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cs-CZ" sz="1600" b="1"/>
              <a:t>JEVY</a:t>
            </a:r>
            <a:endParaRPr lang="cs-CZ" sz="1800" b="1"/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7392988" y="3000474"/>
            <a:ext cx="1265237" cy="307777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b="1" dirty="0"/>
              <a:t>TEORIE</a:t>
            </a:r>
          </a:p>
        </p:txBody>
      </p:sp>
      <p:grpSp>
        <p:nvGrpSpPr>
          <p:cNvPr id="2053" name="Group 4"/>
          <p:cNvGrpSpPr>
            <a:grpSpLocks/>
          </p:cNvGrpSpPr>
          <p:nvPr/>
        </p:nvGrpSpPr>
        <p:grpSpPr bwMode="auto">
          <a:xfrm>
            <a:off x="1187450" y="3822700"/>
            <a:ext cx="3538538" cy="1335088"/>
            <a:chOff x="651" y="2232"/>
            <a:chExt cx="2229" cy="841"/>
          </a:xfrm>
        </p:grpSpPr>
        <p:sp>
          <p:nvSpPr>
            <p:cNvPr id="2074" name="AutoShape 5"/>
            <p:cNvSpPr>
              <a:spLocks/>
            </p:cNvSpPr>
            <p:nvPr/>
          </p:nvSpPr>
          <p:spPr bwMode="auto">
            <a:xfrm rot="5400000">
              <a:off x="1656" y="1344"/>
              <a:ext cx="336" cy="2112"/>
            </a:xfrm>
            <a:prstGeom prst="leftBrace">
              <a:avLst>
                <a:gd name="adj1" fmla="val 52381"/>
                <a:gd name="adj2" fmla="val 28602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2075" name="Group 6"/>
            <p:cNvGrpSpPr>
              <a:grpSpLocks/>
            </p:cNvGrpSpPr>
            <p:nvPr/>
          </p:nvGrpSpPr>
          <p:grpSpPr bwMode="auto">
            <a:xfrm>
              <a:off x="651" y="2769"/>
              <a:ext cx="2099" cy="304"/>
              <a:chOff x="651" y="2961"/>
              <a:chExt cx="2099" cy="304"/>
            </a:xfrm>
          </p:grpSpPr>
          <p:sp>
            <p:nvSpPr>
              <p:cNvPr id="2076" name="Rectangle 7"/>
              <p:cNvSpPr>
                <a:spLocks noChangeArrowheads="1"/>
              </p:cNvSpPr>
              <p:nvPr/>
            </p:nvSpPr>
            <p:spPr bwMode="auto">
              <a:xfrm rot="-2400000">
                <a:off x="651" y="2961"/>
                <a:ext cx="632" cy="255"/>
              </a:xfrm>
              <a:prstGeom prst="rect">
                <a:avLst/>
              </a:prstGeom>
              <a:solidFill>
                <a:srgbClr val="FFCC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600" b="1"/>
                  <a:t>VZOREK</a:t>
                </a:r>
              </a:p>
            </p:txBody>
          </p:sp>
          <p:sp>
            <p:nvSpPr>
              <p:cNvPr id="2077" name="Rectangle 8"/>
              <p:cNvSpPr>
                <a:spLocks noChangeArrowheads="1"/>
              </p:cNvSpPr>
              <p:nvPr/>
            </p:nvSpPr>
            <p:spPr bwMode="auto">
              <a:xfrm rot="-2400000">
                <a:off x="1048" y="2990"/>
                <a:ext cx="768" cy="255"/>
              </a:xfrm>
              <a:prstGeom prst="rect">
                <a:avLst/>
              </a:prstGeom>
              <a:solidFill>
                <a:srgbClr val="3399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600" b="1"/>
                  <a:t>METODA</a:t>
                </a:r>
              </a:p>
            </p:txBody>
          </p:sp>
          <p:sp>
            <p:nvSpPr>
              <p:cNvPr id="2078" name="Rectangle 9"/>
              <p:cNvSpPr>
                <a:spLocks noChangeArrowheads="1"/>
              </p:cNvSpPr>
              <p:nvPr/>
            </p:nvSpPr>
            <p:spPr bwMode="auto">
              <a:xfrm rot="-2400000">
                <a:off x="1656" y="2962"/>
                <a:ext cx="593" cy="255"/>
              </a:xfrm>
              <a:prstGeom prst="rect">
                <a:avLst/>
              </a:prstGeom>
              <a:solidFill>
                <a:srgbClr val="FF66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600" b="1"/>
                  <a:t>DESIGN</a:t>
                </a:r>
              </a:p>
            </p:txBody>
          </p:sp>
          <p:sp>
            <p:nvSpPr>
              <p:cNvPr id="2079" name="Rectangle 10"/>
              <p:cNvSpPr>
                <a:spLocks noChangeArrowheads="1"/>
              </p:cNvSpPr>
              <p:nvPr/>
            </p:nvSpPr>
            <p:spPr bwMode="auto">
              <a:xfrm rot="-2400000">
                <a:off x="2047" y="3010"/>
                <a:ext cx="703" cy="255"/>
              </a:xfrm>
              <a:prstGeom prst="rect">
                <a:avLst/>
              </a:prstGeom>
              <a:solidFill>
                <a:srgbClr val="99CC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600" b="1"/>
                  <a:t>ANALÝZA</a:t>
                </a:r>
              </a:p>
            </p:txBody>
          </p:sp>
        </p:grpSp>
      </p:grpSp>
      <p:sp>
        <p:nvSpPr>
          <p:cNvPr id="2055" name="AutoShape 12"/>
          <p:cNvSpPr>
            <a:spLocks noChangeArrowheads="1"/>
          </p:cNvSpPr>
          <p:nvPr/>
        </p:nvSpPr>
        <p:spPr bwMode="auto">
          <a:xfrm>
            <a:off x="5449888" y="2260600"/>
            <a:ext cx="2163762" cy="533400"/>
          </a:xfrm>
          <a:custGeom>
            <a:avLst/>
            <a:gdLst>
              <a:gd name="T0" fmla="*/ 1433492 w 21600"/>
              <a:gd name="T1" fmla="*/ 0 h 21600"/>
              <a:gd name="T2" fmla="*/ 0 w 21600"/>
              <a:gd name="T3" fmla="*/ 266700 h 21600"/>
              <a:gd name="T4" fmla="*/ 1433492 w 21600"/>
              <a:gd name="T5" fmla="*/ 533400 h 21600"/>
              <a:gd name="T6" fmla="*/ 2163762 w 21600"/>
              <a:gd name="T7" fmla="*/ 2667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3150 h 21600"/>
              <a:gd name="T14" fmla="*/ 16436 w 21600"/>
              <a:gd name="T15" fmla="*/ 1845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4310" y="0"/>
                </a:moveTo>
                <a:lnTo>
                  <a:pt x="14310" y="3150"/>
                </a:lnTo>
                <a:lnTo>
                  <a:pt x="3375" y="3150"/>
                </a:lnTo>
                <a:lnTo>
                  <a:pt x="3375" y="18450"/>
                </a:lnTo>
                <a:lnTo>
                  <a:pt x="14310" y="18450"/>
                </a:lnTo>
                <a:lnTo>
                  <a:pt x="1431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3150"/>
                </a:moveTo>
                <a:lnTo>
                  <a:pt x="1350" y="18450"/>
                </a:lnTo>
                <a:lnTo>
                  <a:pt x="2700" y="18450"/>
                </a:lnTo>
                <a:lnTo>
                  <a:pt x="2700" y="3150"/>
                </a:lnTo>
                <a:close/>
              </a:path>
              <a:path w="21600" h="21600">
                <a:moveTo>
                  <a:pt x="0" y="3150"/>
                </a:moveTo>
                <a:lnTo>
                  <a:pt x="0" y="18450"/>
                </a:lnTo>
                <a:lnTo>
                  <a:pt x="675" y="18450"/>
                </a:lnTo>
                <a:lnTo>
                  <a:pt x="675" y="3150"/>
                </a:ln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cs-CZ" sz="1600" b="1" dirty="0"/>
              <a:t>INDUKCE</a:t>
            </a:r>
          </a:p>
        </p:txBody>
      </p:sp>
      <p:grpSp>
        <p:nvGrpSpPr>
          <p:cNvPr id="2056" name="Group 13"/>
          <p:cNvGrpSpPr>
            <a:grpSpLocks/>
          </p:cNvGrpSpPr>
          <p:nvPr/>
        </p:nvGrpSpPr>
        <p:grpSpPr bwMode="auto">
          <a:xfrm>
            <a:off x="5461000" y="3568698"/>
            <a:ext cx="2117725" cy="831850"/>
            <a:chOff x="3487" y="2072"/>
            <a:chExt cx="1334" cy="524"/>
          </a:xfrm>
        </p:grpSpPr>
        <p:sp>
          <p:nvSpPr>
            <p:cNvPr id="2072" name="Rectangle 14"/>
            <p:cNvSpPr>
              <a:spLocks noChangeArrowheads="1"/>
            </p:cNvSpPr>
            <p:nvPr/>
          </p:nvSpPr>
          <p:spPr bwMode="auto">
            <a:xfrm>
              <a:off x="3959" y="2402"/>
              <a:ext cx="859" cy="194"/>
            </a:xfrm>
            <a:prstGeom prst="rect">
              <a:avLst/>
            </a:prstGeom>
            <a:solidFill>
              <a:srgbClr val="FFCC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400" b="1" dirty="0"/>
                <a:t>HYPOTÉZY</a:t>
              </a:r>
            </a:p>
          </p:txBody>
        </p:sp>
        <p:sp>
          <p:nvSpPr>
            <p:cNvPr id="2073" name="AutoShape 15"/>
            <p:cNvSpPr>
              <a:spLocks noChangeArrowheads="1"/>
            </p:cNvSpPr>
            <p:nvPr/>
          </p:nvSpPr>
          <p:spPr bwMode="auto">
            <a:xfrm flipH="1">
              <a:off x="3487" y="2072"/>
              <a:ext cx="1334" cy="336"/>
            </a:xfrm>
            <a:custGeom>
              <a:avLst/>
              <a:gdLst>
                <a:gd name="T0" fmla="*/ 884 w 21600"/>
                <a:gd name="T1" fmla="*/ 0 h 21600"/>
                <a:gd name="T2" fmla="*/ 0 w 21600"/>
                <a:gd name="T3" fmla="*/ 168 h 21600"/>
                <a:gd name="T4" fmla="*/ 884 w 21600"/>
                <a:gd name="T5" fmla="*/ 336 h 21600"/>
                <a:gd name="T6" fmla="*/ 1334 w 21600"/>
                <a:gd name="T7" fmla="*/ 168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8 w 21600"/>
                <a:gd name="T13" fmla="*/ 3150 h 21600"/>
                <a:gd name="T14" fmla="*/ 16435 w 21600"/>
                <a:gd name="T15" fmla="*/ 184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4310" y="0"/>
                  </a:moveTo>
                  <a:lnTo>
                    <a:pt x="14310" y="3150"/>
                  </a:lnTo>
                  <a:lnTo>
                    <a:pt x="3375" y="3150"/>
                  </a:lnTo>
                  <a:lnTo>
                    <a:pt x="3375" y="18450"/>
                  </a:lnTo>
                  <a:lnTo>
                    <a:pt x="14310" y="18450"/>
                  </a:lnTo>
                  <a:lnTo>
                    <a:pt x="1431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3150"/>
                  </a:moveTo>
                  <a:lnTo>
                    <a:pt x="1350" y="18450"/>
                  </a:lnTo>
                  <a:lnTo>
                    <a:pt x="2700" y="18450"/>
                  </a:lnTo>
                  <a:lnTo>
                    <a:pt x="2700" y="3150"/>
                  </a:lnTo>
                  <a:close/>
                </a:path>
                <a:path w="21600" h="21600">
                  <a:moveTo>
                    <a:pt x="0" y="3150"/>
                  </a:moveTo>
                  <a:lnTo>
                    <a:pt x="0" y="18450"/>
                  </a:lnTo>
                  <a:lnTo>
                    <a:pt x="675" y="18450"/>
                  </a:lnTo>
                  <a:lnTo>
                    <a:pt x="675" y="3150"/>
                  </a:lnTo>
                  <a:close/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cs-CZ" sz="1600" b="1" dirty="0"/>
                <a:t>DEDUKCE</a:t>
              </a:r>
            </a:p>
          </p:txBody>
        </p:sp>
      </p:grpSp>
      <p:grpSp>
        <p:nvGrpSpPr>
          <p:cNvPr id="2057" name="Group 16"/>
          <p:cNvGrpSpPr>
            <a:grpSpLocks/>
          </p:cNvGrpSpPr>
          <p:nvPr/>
        </p:nvGrpSpPr>
        <p:grpSpPr bwMode="auto">
          <a:xfrm>
            <a:off x="2668588" y="2933700"/>
            <a:ext cx="2773362" cy="595313"/>
            <a:chOff x="1728" y="1672"/>
            <a:chExt cx="1747" cy="375"/>
          </a:xfrm>
        </p:grpSpPr>
        <p:grpSp>
          <p:nvGrpSpPr>
            <p:cNvPr id="2064" name="Group 17"/>
            <p:cNvGrpSpPr>
              <a:grpSpLocks/>
            </p:cNvGrpSpPr>
            <p:nvPr/>
          </p:nvGrpSpPr>
          <p:grpSpPr bwMode="auto">
            <a:xfrm>
              <a:off x="2862" y="1672"/>
              <a:ext cx="613" cy="375"/>
              <a:chOff x="2862" y="1960"/>
              <a:chExt cx="613" cy="375"/>
            </a:xfrm>
          </p:grpSpPr>
          <p:sp>
            <p:nvSpPr>
              <p:cNvPr id="2069" name="Rectangle 18"/>
              <p:cNvSpPr>
                <a:spLocks noChangeArrowheads="1"/>
              </p:cNvSpPr>
              <p:nvPr/>
            </p:nvSpPr>
            <p:spPr bwMode="auto">
              <a:xfrm>
                <a:off x="3008" y="2080"/>
                <a:ext cx="467" cy="255"/>
              </a:xfrm>
              <a:prstGeom prst="rect">
                <a:avLst/>
              </a:prstGeom>
              <a:solidFill>
                <a:srgbClr val="99CC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800" b="1"/>
                  <a:t>DATA</a:t>
                </a:r>
              </a:p>
            </p:txBody>
          </p:sp>
          <p:sp>
            <p:nvSpPr>
              <p:cNvPr id="2070" name="Rectangle 19"/>
              <p:cNvSpPr>
                <a:spLocks noChangeArrowheads="1"/>
              </p:cNvSpPr>
              <p:nvPr/>
            </p:nvSpPr>
            <p:spPr bwMode="auto">
              <a:xfrm>
                <a:off x="2935" y="2020"/>
                <a:ext cx="467" cy="255"/>
              </a:xfrm>
              <a:prstGeom prst="rect">
                <a:avLst/>
              </a:prstGeom>
              <a:solidFill>
                <a:srgbClr val="6699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800" b="1"/>
                  <a:t>DATA</a:t>
                </a:r>
              </a:p>
            </p:txBody>
          </p:sp>
          <p:sp>
            <p:nvSpPr>
              <p:cNvPr id="2071" name="Rectangle 20"/>
              <p:cNvSpPr>
                <a:spLocks noChangeArrowheads="1"/>
              </p:cNvSpPr>
              <p:nvPr/>
            </p:nvSpPr>
            <p:spPr bwMode="auto">
              <a:xfrm>
                <a:off x="2862" y="1960"/>
                <a:ext cx="467" cy="255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600" b="1"/>
                  <a:t>DATA</a:t>
                </a:r>
                <a:endParaRPr lang="cs-CZ" sz="1800" b="1"/>
              </a:p>
            </p:txBody>
          </p:sp>
        </p:grpSp>
        <p:grpSp>
          <p:nvGrpSpPr>
            <p:cNvPr id="2065" name="Group 21"/>
            <p:cNvGrpSpPr>
              <a:grpSpLocks/>
            </p:cNvGrpSpPr>
            <p:nvPr/>
          </p:nvGrpSpPr>
          <p:grpSpPr bwMode="auto">
            <a:xfrm>
              <a:off x="1728" y="1776"/>
              <a:ext cx="1056" cy="192"/>
              <a:chOff x="1728" y="1776"/>
              <a:chExt cx="1056" cy="192"/>
            </a:xfrm>
          </p:grpSpPr>
          <p:sp>
            <p:nvSpPr>
              <p:cNvPr id="2066" name="Line 22"/>
              <p:cNvSpPr>
                <a:spLocks noChangeShapeType="1"/>
              </p:cNvSpPr>
              <p:nvPr/>
            </p:nvSpPr>
            <p:spPr bwMode="auto">
              <a:xfrm>
                <a:off x="1728" y="1776"/>
                <a:ext cx="864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067" name="Line 23"/>
              <p:cNvSpPr>
                <a:spLocks noChangeShapeType="1"/>
              </p:cNvSpPr>
              <p:nvPr/>
            </p:nvSpPr>
            <p:spPr bwMode="auto">
              <a:xfrm>
                <a:off x="1824" y="1872"/>
                <a:ext cx="864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068" name="Line 24"/>
              <p:cNvSpPr>
                <a:spLocks noChangeShapeType="1"/>
              </p:cNvSpPr>
              <p:nvPr/>
            </p:nvSpPr>
            <p:spPr bwMode="auto">
              <a:xfrm>
                <a:off x="1920" y="1968"/>
                <a:ext cx="864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sp>
        <p:nvSpPr>
          <p:cNvPr id="2058" name="Text Box 26"/>
          <p:cNvSpPr txBox="1">
            <a:spLocks noChangeArrowheads="1"/>
          </p:cNvSpPr>
          <p:nvPr/>
        </p:nvSpPr>
        <p:spPr bwMode="auto">
          <a:xfrm>
            <a:off x="4572000" y="5695950"/>
            <a:ext cx="431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en-US" sz="1000" b="1"/>
              <a:t>AJ: phenomena, </a:t>
            </a:r>
            <a:r>
              <a:rPr lang="cs-CZ" sz="1000" b="1"/>
              <a:t>(empirical) </a:t>
            </a:r>
            <a:r>
              <a:rPr lang="en-US" sz="1000" b="1"/>
              <a:t>data, facts, induction, theory, deduction, hypotheses, sample, method, design, analysis, exploratory and confirmatory research, statistics</a:t>
            </a:r>
          </a:p>
        </p:txBody>
      </p: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4524375" y="1693863"/>
            <a:ext cx="3881438" cy="3124200"/>
            <a:chOff x="2897" y="891"/>
            <a:chExt cx="2445" cy="1968"/>
          </a:xfrm>
        </p:grpSpPr>
        <p:sp>
          <p:nvSpPr>
            <p:cNvPr id="2060" name="AutoShape 28"/>
            <p:cNvSpPr>
              <a:spLocks noChangeArrowheads="1"/>
            </p:cNvSpPr>
            <p:nvPr/>
          </p:nvSpPr>
          <p:spPr bwMode="auto">
            <a:xfrm>
              <a:off x="2897" y="891"/>
              <a:ext cx="2365" cy="1154"/>
            </a:xfrm>
            <a:custGeom>
              <a:avLst/>
              <a:gdLst>
                <a:gd name="T0" fmla="*/ 1174 w 21600"/>
                <a:gd name="T1" fmla="*/ 0 h 21600"/>
                <a:gd name="T2" fmla="*/ 109 w 21600"/>
                <a:gd name="T3" fmla="*/ 577 h 21600"/>
                <a:gd name="T4" fmla="*/ 1175 w 21600"/>
                <a:gd name="T5" fmla="*/ 106 h 21600"/>
                <a:gd name="T6" fmla="*/ 2660 w 21600"/>
                <a:gd name="T7" fmla="*/ 567 h 21600"/>
                <a:gd name="T8" fmla="*/ 2262 w 21600"/>
                <a:gd name="T9" fmla="*/ 767 h 21600"/>
                <a:gd name="T10" fmla="*/ 1851 w 21600"/>
                <a:gd name="T11" fmla="*/ 57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0 w 21600"/>
                <a:gd name="T19" fmla="*/ 3163 h 21600"/>
                <a:gd name="T20" fmla="*/ 18440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608" y="10673"/>
                  </a:moveTo>
                  <a:cubicBezTo>
                    <a:pt x="19538" y="5857"/>
                    <a:pt x="15615" y="1991"/>
                    <a:pt x="10800" y="1991"/>
                  </a:cubicBezTo>
                  <a:cubicBezTo>
                    <a:pt x="5934" y="1991"/>
                    <a:pt x="1991" y="5934"/>
                    <a:pt x="1991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03" y="-1"/>
                    <a:pt x="21513" y="4740"/>
                    <a:pt x="21598" y="10644"/>
                  </a:cubicBezTo>
                  <a:lnTo>
                    <a:pt x="24298" y="10605"/>
                  </a:lnTo>
                  <a:lnTo>
                    <a:pt x="20656" y="14353"/>
                  </a:lnTo>
                  <a:lnTo>
                    <a:pt x="16908" y="10711"/>
                  </a:lnTo>
                  <a:lnTo>
                    <a:pt x="19608" y="10673"/>
                  </a:lnTo>
                  <a:close/>
                </a:path>
              </a:pathLst>
            </a:custGeom>
            <a:solidFill>
              <a:srgbClr val="CCFFCC"/>
            </a:solidFill>
            <a:ln w="19050">
              <a:solidFill>
                <a:schemeClr val="folHlink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61" name="AutoShape 29"/>
            <p:cNvSpPr>
              <a:spLocks noChangeArrowheads="1"/>
            </p:cNvSpPr>
            <p:nvPr/>
          </p:nvSpPr>
          <p:spPr bwMode="auto">
            <a:xfrm rot="10800000">
              <a:off x="2977" y="1705"/>
              <a:ext cx="2365" cy="1154"/>
            </a:xfrm>
            <a:custGeom>
              <a:avLst/>
              <a:gdLst>
                <a:gd name="T0" fmla="*/ 1174 w 21600"/>
                <a:gd name="T1" fmla="*/ 0 h 21600"/>
                <a:gd name="T2" fmla="*/ 109 w 21600"/>
                <a:gd name="T3" fmla="*/ 577 h 21600"/>
                <a:gd name="T4" fmla="*/ 1175 w 21600"/>
                <a:gd name="T5" fmla="*/ 106 h 21600"/>
                <a:gd name="T6" fmla="*/ 2660 w 21600"/>
                <a:gd name="T7" fmla="*/ 567 h 21600"/>
                <a:gd name="T8" fmla="*/ 2262 w 21600"/>
                <a:gd name="T9" fmla="*/ 767 h 21600"/>
                <a:gd name="T10" fmla="*/ 1851 w 21600"/>
                <a:gd name="T11" fmla="*/ 57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0 w 21600"/>
                <a:gd name="T19" fmla="*/ 3163 h 21600"/>
                <a:gd name="T20" fmla="*/ 18440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608" y="10673"/>
                  </a:moveTo>
                  <a:cubicBezTo>
                    <a:pt x="19538" y="5857"/>
                    <a:pt x="15615" y="1991"/>
                    <a:pt x="10800" y="1991"/>
                  </a:cubicBezTo>
                  <a:cubicBezTo>
                    <a:pt x="5934" y="1991"/>
                    <a:pt x="1991" y="5934"/>
                    <a:pt x="1991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03" y="-1"/>
                    <a:pt x="21513" y="4740"/>
                    <a:pt x="21598" y="10644"/>
                  </a:cubicBezTo>
                  <a:lnTo>
                    <a:pt x="24298" y="10605"/>
                  </a:lnTo>
                  <a:lnTo>
                    <a:pt x="20656" y="14353"/>
                  </a:lnTo>
                  <a:lnTo>
                    <a:pt x="16908" y="10711"/>
                  </a:lnTo>
                  <a:lnTo>
                    <a:pt x="19608" y="10673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FF5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62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3533" y="955"/>
              <a:ext cx="1083" cy="186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82532"/>
                </a:avLst>
              </a:prstTxWarp>
            </a:bodyPr>
            <a:lstStyle/>
            <a:p>
              <a:pPr algn="ctr"/>
              <a:r>
                <a:rPr lang="cs-CZ" sz="14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Narrow"/>
                </a:rPr>
                <a:t>EXPLORAČNÍ VÝZKUM</a:t>
              </a:r>
            </a:p>
          </p:txBody>
        </p:sp>
        <p:sp>
          <p:nvSpPr>
            <p:cNvPr id="2063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3622" y="2663"/>
              <a:ext cx="1077" cy="145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87058"/>
                </a:avLst>
              </a:prstTxWarp>
            </a:bodyPr>
            <a:lstStyle/>
            <a:p>
              <a:pPr algn="ctr"/>
              <a:r>
                <a:rPr lang="cs-CZ" sz="1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Narrow"/>
                </a:rPr>
                <a:t>KONFIRMAČNÍ VÝZKUM</a:t>
              </a: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Když se řekne… věda</a:t>
            </a:r>
          </a:p>
        </p:txBody>
      </p:sp>
    </p:spTree>
    <p:extLst>
      <p:ext uri="{BB962C8B-B14F-4D97-AF65-F5344CB8AC3E}">
        <p14:creationId xmlns:p14="http://schemas.microsoft.com/office/powerpoint/2010/main" val="5357508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5117516" y="1524624"/>
            <a:ext cx="1166813" cy="1644650"/>
            <a:chOff x="3210" y="694"/>
            <a:chExt cx="735" cy="1124"/>
          </a:xfrm>
        </p:grpSpPr>
        <p:sp>
          <p:nvSpPr>
            <p:cNvPr id="3098" name="AutoShape 16"/>
            <p:cNvSpPr>
              <a:spLocks noChangeArrowheads="1"/>
            </p:cNvSpPr>
            <p:nvPr/>
          </p:nvSpPr>
          <p:spPr bwMode="auto">
            <a:xfrm>
              <a:off x="3210" y="694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 dirty="0"/>
                <a:t>DESKRIPCE</a:t>
              </a:r>
            </a:p>
          </p:txBody>
        </p:sp>
        <p:sp>
          <p:nvSpPr>
            <p:cNvPr id="3099" name="AutoShape 17"/>
            <p:cNvSpPr>
              <a:spLocks noChangeArrowheads="1"/>
            </p:cNvSpPr>
            <p:nvPr/>
          </p:nvSpPr>
          <p:spPr bwMode="auto">
            <a:xfrm>
              <a:off x="3219" y="1078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 dirty="0"/>
                <a:t>PREDIKCE</a:t>
              </a:r>
            </a:p>
          </p:txBody>
        </p:sp>
        <p:sp>
          <p:nvSpPr>
            <p:cNvPr id="3100" name="AutoShape 18"/>
            <p:cNvSpPr>
              <a:spLocks noChangeArrowheads="1"/>
            </p:cNvSpPr>
            <p:nvPr/>
          </p:nvSpPr>
          <p:spPr bwMode="auto">
            <a:xfrm>
              <a:off x="3210" y="1462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VYSVĚTLENÍ</a:t>
              </a:r>
            </a:p>
          </p:txBody>
        </p:sp>
      </p:grp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5110885" y="3355181"/>
            <a:ext cx="1152525" cy="1082675"/>
            <a:chOff x="3210" y="1904"/>
            <a:chExt cx="726" cy="740"/>
          </a:xfrm>
        </p:grpSpPr>
        <p:sp>
          <p:nvSpPr>
            <p:cNvPr id="3096" name="AutoShape 20"/>
            <p:cNvSpPr>
              <a:spLocks noChangeArrowheads="1"/>
            </p:cNvSpPr>
            <p:nvPr/>
          </p:nvSpPr>
          <p:spPr bwMode="auto">
            <a:xfrm>
              <a:off x="3210" y="1904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NENÁHODNÝ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VÝBĚR</a:t>
              </a:r>
            </a:p>
          </p:txBody>
        </p:sp>
        <p:sp>
          <p:nvSpPr>
            <p:cNvPr id="3097" name="AutoShape 21"/>
            <p:cNvSpPr>
              <a:spLocks noChangeArrowheads="1"/>
            </p:cNvSpPr>
            <p:nvPr/>
          </p:nvSpPr>
          <p:spPr bwMode="auto">
            <a:xfrm>
              <a:off x="3210" y="2288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NÁHODNÝ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VÝBĚR</a:t>
              </a: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5116901" y="4679950"/>
            <a:ext cx="1152525" cy="1644650"/>
            <a:chOff x="3210" y="2734"/>
            <a:chExt cx="726" cy="1124"/>
          </a:xfrm>
        </p:grpSpPr>
        <p:sp>
          <p:nvSpPr>
            <p:cNvPr id="3093" name="AutoShape 23"/>
            <p:cNvSpPr>
              <a:spLocks noChangeArrowheads="1"/>
            </p:cNvSpPr>
            <p:nvPr/>
          </p:nvSpPr>
          <p:spPr bwMode="auto">
            <a:xfrm>
              <a:off x="3210" y="2734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POZOROVÁNÍ</a:t>
              </a:r>
            </a:p>
          </p:txBody>
        </p:sp>
        <p:sp>
          <p:nvSpPr>
            <p:cNvPr id="3094" name="AutoShape 24"/>
            <p:cNvSpPr>
              <a:spLocks noChangeArrowheads="1"/>
            </p:cNvSpPr>
            <p:nvPr/>
          </p:nvSpPr>
          <p:spPr bwMode="auto">
            <a:xfrm>
              <a:off x="3210" y="3118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DOTAZOVÁNÍ</a:t>
              </a:r>
            </a:p>
          </p:txBody>
        </p:sp>
        <p:sp>
          <p:nvSpPr>
            <p:cNvPr id="3095" name="AutoShape 25"/>
            <p:cNvSpPr>
              <a:spLocks noChangeArrowheads="1"/>
            </p:cNvSpPr>
            <p:nvPr/>
          </p:nvSpPr>
          <p:spPr bwMode="auto">
            <a:xfrm>
              <a:off x="3210" y="3502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ANALÝZA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PRODUKTŮ</a:t>
              </a:r>
            </a:p>
          </p:txBody>
        </p:sp>
      </p:grpSp>
      <p:grpSp>
        <p:nvGrpSpPr>
          <p:cNvPr id="5" name="Group 61"/>
          <p:cNvGrpSpPr>
            <a:grpSpLocks/>
          </p:cNvGrpSpPr>
          <p:nvPr/>
        </p:nvGrpSpPr>
        <p:grpSpPr bwMode="auto">
          <a:xfrm>
            <a:off x="1222372" y="2578894"/>
            <a:ext cx="1593850" cy="3027362"/>
            <a:chOff x="774" y="1410"/>
            <a:chExt cx="1004" cy="1907"/>
          </a:xfrm>
        </p:grpSpPr>
        <p:sp>
          <p:nvSpPr>
            <p:cNvPr id="3089" name="AutoShape 8"/>
            <p:cNvSpPr>
              <a:spLocks noChangeArrowheads="1"/>
            </p:cNvSpPr>
            <p:nvPr/>
          </p:nvSpPr>
          <p:spPr bwMode="auto">
            <a:xfrm>
              <a:off x="774" y="1410"/>
              <a:ext cx="1002" cy="508"/>
            </a:xfrm>
            <a:prstGeom prst="homePlate">
              <a:avLst>
                <a:gd name="adj" fmla="val 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600" b="1"/>
                <a:t>NÁPAD</a:t>
              </a:r>
            </a:p>
          </p:txBody>
        </p:sp>
        <p:sp>
          <p:nvSpPr>
            <p:cNvPr id="3090" name="AutoShape 9"/>
            <p:cNvSpPr>
              <a:spLocks noChangeArrowheads="1"/>
            </p:cNvSpPr>
            <p:nvPr/>
          </p:nvSpPr>
          <p:spPr bwMode="auto">
            <a:xfrm>
              <a:off x="774" y="1986"/>
              <a:ext cx="1002" cy="508"/>
            </a:xfrm>
            <a:prstGeom prst="homePlate">
              <a:avLst>
                <a:gd name="adj" fmla="val 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600" b="1"/>
                <a:t>VÝZKUMNÁ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600" b="1"/>
                <a:t>OTÁZKA</a:t>
              </a:r>
            </a:p>
          </p:txBody>
        </p:sp>
        <p:sp>
          <p:nvSpPr>
            <p:cNvPr id="3091" name="AutoShape 10"/>
            <p:cNvSpPr>
              <a:spLocks noChangeArrowheads="1"/>
            </p:cNvSpPr>
            <p:nvPr/>
          </p:nvSpPr>
          <p:spPr bwMode="auto">
            <a:xfrm>
              <a:off x="774" y="2562"/>
              <a:ext cx="1002" cy="508"/>
            </a:xfrm>
            <a:prstGeom prst="homePlate">
              <a:avLst>
                <a:gd name="adj" fmla="val 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600" b="1"/>
                <a:t>HYPOTÉZY</a:t>
              </a:r>
            </a:p>
          </p:txBody>
        </p:sp>
        <p:sp>
          <p:nvSpPr>
            <p:cNvPr id="51228" name="Text Box 28"/>
            <p:cNvSpPr txBox="1">
              <a:spLocks noChangeArrowheads="1"/>
            </p:cNvSpPr>
            <p:nvPr/>
          </p:nvSpPr>
          <p:spPr bwMode="auto">
            <a:xfrm>
              <a:off x="808" y="3125"/>
              <a:ext cx="97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cs-CZ" sz="1400" b="1" dirty="0">
                  <a:latin typeface="Garamond" pitchFamily="18" charset="0"/>
                </a:rPr>
                <a:t>Co chci zkoumat?</a:t>
              </a:r>
              <a:endParaRPr lang="cs-CZ" sz="1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3405576" y="1737349"/>
            <a:ext cx="2287588" cy="5100637"/>
            <a:chOff x="2112" y="872"/>
            <a:chExt cx="1441" cy="3213"/>
          </a:xfrm>
        </p:grpSpPr>
        <p:sp>
          <p:nvSpPr>
            <p:cNvPr id="3085" name="AutoShape 12"/>
            <p:cNvSpPr>
              <a:spLocks noChangeArrowheads="1"/>
            </p:cNvSpPr>
            <p:nvPr/>
          </p:nvSpPr>
          <p:spPr bwMode="auto">
            <a:xfrm>
              <a:off x="2112" y="872"/>
              <a:ext cx="1002" cy="768"/>
            </a:xfrm>
            <a:prstGeom prst="homePlate">
              <a:avLst>
                <a:gd name="adj" fmla="val 0"/>
              </a:avLst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TYP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VÝZKUMU</a:t>
              </a:r>
            </a:p>
          </p:txBody>
        </p:sp>
        <p:sp>
          <p:nvSpPr>
            <p:cNvPr id="3086" name="AutoShape 13"/>
            <p:cNvSpPr>
              <a:spLocks noChangeArrowheads="1"/>
            </p:cNvSpPr>
            <p:nvPr/>
          </p:nvSpPr>
          <p:spPr bwMode="auto">
            <a:xfrm>
              <a:off x="2112" y="1890"/>
              <a:ext cx="1002" cy="768"/>
            </a:xfrm>
            <a:prstGeom prst="homePlate">
              <a:avLst>
                <a:gd name="adj" fmla="val 0"/>
              </a:avLst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VÝBĚR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ZKOUMANÝCH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OSOB</a:t>
              </a:r>
            </a:p>
          </p:txBody>
        </p:sp>
        <p:sp>
          <p:nvSpPr>
            <p:cNvPr id="3087" name="AutoShape 14"/>
            <p:cNvSpPr>
              <a:spLocks noChangeArrowheads="1"/>
            </p:cNvSpPr>
            <p:nvPr/>
          </p:nvSpPr>
          <p:spPr bwMode="auto">
            <a:xfrm>
              <a:off x="2112" y="2926"/>
              <a:ext cx="1002" cy="768"/>
            </a:xfrm>
            <a:prstGeom prst="homePlate">
              <a:avLst>
                <a:gd name="adj" fmla="val 0"/>
              </a:avLst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METODA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SBĚRU DAT</a:t>
              </a:r>
            </a:p>
          </p:txBody>
        </p:sp>
        <p:sp>
          <p:nvSpPr>
            <p:cNvPr id="51233" name="Text Box 33"/>
            <p:cNvSpPr txBox="1">
              <a:spLocks noChangeArrowheads="1"/>
            </p:cNvSpPr>
            <p:nvPr/>
          </p:nvSpPr>
          <p:spPr bwMode="auto">
            <a:xfrm>
              <a:off x="2440" y="3893"/>
              <a:ext cx="111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cs-CZ" sz="1400" b="1">
                  <a:latin typeface="Garamond" pitchFamily="18" charset="0"/>
                </a:rPr>
                <a:t>Jak to chci zkoumat?</a:t>
              </a:r>
              <a:endParaRPr lang="cs-CZ" sz="14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6651625" y="2669155"/>
            <a:ext cx="1609725" cy="3027363"/>
            <a:chOff x="4276" y="1554"/>
            <a:chExt cx="1014" cy="1907"/>
          </a:xfrm>
        </p:grpSpPr>
        <p:sp>
          <p:nvSpPr>
            <p:cNvPr id="3082" name="Text Box 38"/>
            <p:cNvSpPr txBox="1">
              <a:spLocks noChangeArrowheads="1"/>
            </p:cNvSpPr>
            <p:nvPr/>
          </p:nvSpPr>
          <p:spPr bwMode="auto">
            <a:xfrm>
              <a:off x="4370" y="3269"/>
              <a:ext cx="83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r>
                <a:rPr lang="cs-CZ" sz="1400" b="1">
                  <a:latin typeface="Garamond" pitchFamily="18" charset="0"/>
                </a:rPr>
                <a:t>Co jsem zjistil?</a:t>
              </a:r>
            </a:p>
          </p:txBody>
        </p:sp>
        <p:sp>
          <p:nvSpPr>
            <p:cNvPr id="3083" name="AutoShape 43"/>
            <p:cNvSpPr>
              <a:spLocks noChangeArrowheads="1"/>
            </p:cNvSpPr>
            <p:nvPr/>
          </p:nvSpPr>
          <p:spPr bwMode="auto">
            <a:xfrm>
              <a:off x="4276" y="1554"/>
              <a:ext cx="1014" cy="740"/>
            </a:xfrm>
            <a:prstGeom prst="homePlate">
              <a:avLst>
                <a:gd name="adj" fmla="val 0"/>
              </a:avLst>
            </a:prstGeom>
            <a:solidFill>
              <a:srgbClr val="F4C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ANALÝZA A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INTERPRETACE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DAT</a:t>
              </a:r>
            </a:p>
          </p:txBody>
        </p:sp>
        <p:sp>
          <p:nvSpPr>
            <p:cNvPr id="3084" name="AutoShape 44"/>
            <p:cNvSpPr>
              <a:spLocks noChangeArrowheads="1"/>
            </p:cNvSpPr>
            <p:nvPr/>
          </p:nvSpPr>
          <p:spPr bwMode="auto">
            <a:xfrm>
              <a:off x="4276" y="2418"/>
              <a:ext cx="1014" cy="740"/>
            </a:xfrm>
            <a:prstGeom prst="homePlate">
              <a:avLst>
                <a:gd name="adj" fmla="val 0"/>
              </a:avLst>
            </a:prstGeom>
            <a:solidFill>
              <a:srgbClr val="F4C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KOMUNIKACE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VÝSLEDKŮ</a:t>
              </a:r>
            </a:p>
          </p:txBody>
        </p:sp>
      </p:grp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MAPA VÝZKUMU</a:t>
            </a:r>
            <a:br>
              <a:rPr lang="cs-CZ" dirty="0"/>
            </a:br>
            <a:r>
              <a:rPr lang="cs-CZ" dirty="0"/>
              <a:t>CO VŠECHNO PATŘÍ DO VÝZKUMU?</a:t>
            </a:r>
          </a:p>
        </p:txBody>
      </p:sp>
    </p:spTree>
    <p:extLst>
      <p:ext uri="{BB962C8B-B14F-4D97-AF65-F5344CB8AC3E}">
        <p14:creationId xmlns:p14="http://schemas.microsoft.com/office/powerpoint/2010/main" val="23946643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Případová studie – obvyklý typ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b="1" dirty="0"/>
              <a:t>Případem</a:t>
            </a:r>
            <a:r>
              <a:rPr lang="cs-CZ" dirty="0"/>
              <a:t> je rozuměna snaha popsat </a:t>
            </a:r>
            <a:r>
              <a:rPr lang="pl-PL" dirty="0"/>
              <a:t>např. osobu, organizaci, instituci, komunitu, ale i třeba program, politický postup, proces (Yin, 2014, s. 237)</a:t>
            </a:r>
          </a:p>
          <a:p>
            <a:r>
              <a:rPr lang="cs-CZ" dirty="0"/>
              <a:t>může se provádět </a:t>
            </a:r>
            <a:r>
              <a:rPr lang="cs-CZ" b="1" dirty="0"/>
              <a:t>pomocí různých metod</a:t>
            </a:r>
            <a:r>
              <a:rPr lang="cs-CZ" dirty="0"/>
              <a:t> (pozorováním, individuálními rozhovory, diskusí v  ohniskové skupině, obsahovou analýzou dokumentace,  dotazníkovým šetřením atd.). </a:t>
            </a:r>
          </a:p>
          <a:p>
            <a:r>
              <a:rPr lang="cs-CZ" dirty="0"/>
              <a:t>Jedná se o  přístup celostní, holistický, jenž se snaží poznat konstitutivní složky případu, zachytit zkoumaný případ (či několik případů) </a:t>
            </a:r>
            <a:r>
              <a:rPr lang="cs-CZ" b="1" dirty="0"/>
              <a:t>v kontextu reálného života a dospět k jeho hlubšímu porozumění</a:t>
            </a:r>
            <a:r>
              <a:rPr lang="cs-CZ" dirty="0"/>
              <a:t>.</a:t>
            </a:r>
          </a:p>
          <a:p>
            <a:r>
              <a:rPr lang="cs-CZ" dirty="0"/>
              <a:t>Nejběžnější, ale nikoli nejpřesnější charakteristika říká, že jde o </a:t>
            </a:r>
            <a:r>
              <a:rPr lang="cs-CZ" b="1" dirty="0"/>
              <a:t>popis jedné nebo dvou osob</a:t>
            </a:r>
            <a:r>
              <a:rPr lang="cs-CZ" dirty="0"/>
              <a:t> (v medicíně pak pacientů) se stejnými nebo podobnými problémy, účelem kterého je buď uvést novou představu, nebo potvrdit předchozí nález (</a:t>
            </a:r>
            <a:r>
              <a:rPr lang="cs-CZ" dirty="0" err="1"/>
              <a:t>Mihál</a:t>
            </a:r>
            <a:r>
              <a:rPr lang="cs-CZ" dirty="0"/>
              <a:t>, 2003).</a:t>
            </a:r>
          </a:p>
          <a:p>
            <a:r>
              <a:rPr lang="cs-CZ" dirty="0"/>
              <a:t>Nebo obecněji: jde o </a:t>
            </a:r>
            <a:r>
              <a:rPr lang="cs-CZ" b="1" dirty="0"/>
              <a:t>detailní studium jednoho nebo několika málo případů</a:t>
            </a:r>
            <a:r>
              <a:rPr lang="cs-CZ" dirty="0"/>
              <a:t>, jimiž se snažíme zachytit složitost případu a popsat vztahy v jejich celistvosti. Předpokládá se, že důkladným prozkoumáním jednoho případu lépe porozumíme jiným podobným případům (</a:t>
            </a:r>
            <a:r>
              <a:rPr lang="cs-CZ" dirty="0" err="1"/>
              <a:t>Hendl</a:t>
            </a:r>
            <a:r>
              <a:rPr lang="cs-CZ" dirty="0"/>
              <a:t>, 2005, s. 104).</a:t>
            </a:r>
          </a:p>
          <a:p>
            <a:endParaRPr lang="cs-CZ" sz="2200" dirty="0"/>
          </a:p>
          <a:p>
            <a:r>
              <a:rPr lang="cs-CZ" sz="2200" dirty="0"/>
              <a:t>Více viz Mareš, Jiří. (2015). Tvorba případových studií pro výzkumné účely. </a:t>
            </a:r>
            <a:r>
              <a:rPr lang="cs-CZ" sz="2200" i="1" dirty="0"/>
              <a:t>Pedagogika</a:t>
            </a:r>
            <a:r>
              <a:rPr lang="cs-CZ" sz="2200" dirty="0"/>
              <a:t>, </a:t>
            </a:r>
            <a:r>
              <a:rPr lang="cs-CZ" sz="2200" i="1" dirty="0"/>
              <a:t>65</a:t>
            </a:r>
            <a:r>
              <a:rPr lang="cs-CZ" sz="2200" dirty="0"/>
              <a:t>(2), 113-142. Dostupné z </a:t>
            </a:r>
            <a:r>
              <a:rPr lang="cs-CZ" sz="2200" dirty="0">
                <a:hlinkClick r:id="rId2"/>
              </a:rPr>
              <a:t>http://pages.pedf.cuni.cz/pedagogika/?p=11212&amp;lang=cs</a:t>
            </a:r>
            <a:r>
              <a:rPr lang="cs-CZ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0879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Případová studie - typy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b="1" dirty="0"/>
              <a:t>Deskriptivní (popisující) případová studie</a:t>
            </a:r>
            <a:r>
              <a:rPr lang="cs-CZ" dirty="0"/>
              <a:t>. Používá se k  podrobnému, komplexnímu popisu nějakého jevu reálného života v tom kontextu, v němž se běžně vyskytuje a probíhá.</a:t>
            </a:r>
          </a:p>
          <a:p>
            <a:r>
              <a:rPr lang="cs-CZ" b="1" dirty="0" err="1"/>
              <a:t>Exploratorní</a:t>
            </a:r>
            <a:r>
              <a:rPr lang="cs-CZ" b="1" dirty="0"/>
              <a:t> (průzkumná) případová studie.</a:t>
            </a:r>
            <a:r>
              <a:rPr lang="cs-CZ" dirty="0"/>
              <a:t> Používá se, když hledáme odpověď na  předpokládané příčinné vztahy, které se odehrávají v reálném životě a jsou příliš složité na  to, abychom je zkoumali pomocí dotazníků nebo je modelovali v experimentu. Hledáme strukturu případu, vytváříme si pracovní hypotézy, připravujeme si materiál pro další, přesněji zacílený výzkum.</a:t>
            </a:r>
          </a:p>
          <a:p>
            <a:r>
              <a:rPr lang="cs-CZ" b="1" dirty="0"/>
              <a:t>Explanační (vysvětlující) případová studie. </a:t>
            </a:r>
            <a:r>
              <a:rPr lang="cs-CZ" dirty="0"/>
              <a:t>Používá se, když (kromě přesného popisu faktů o  zkoumaném případu) hledáme mezi konkurujícími si, „soupeřícími“ vysvětleními zjištěných vztahů ta, která dokáží důvěryhodně a  přesvědčivě tyto vztahy vysvětlit, a přitom odpovídají všem známým faktům. Nemusí jít jen o  jedno „jedině správné“ vysvětlení.</a:t>
            </a:r>
          </a:p>
          <a:p>
            <a:r>
              <a:rPr lang="cs-CZ" b="1" dirty="0"/>
              <a:t>Instrumentální případová studie. </a:t>
            </a:r>
            <a:r>
              <a:rPr lang="cs-CZ" dirty="0"/>
              <a:t>Používá se, když chce výzkumník prozkoumat konkrétní podoby nějakého obecného jevu. Vyhledá jeden nebo několik případů, které tento obecný jev reprezentují, a  důkladně je prostuduje. Cílem výzkumu je hlouběji porozumět teoretickým otázkám typu „jak“ a „proč“ to v reálném životě funguje. Výzkumník se ve svých úvahách snaží jít nad empirická data.</a:t>
            </a:r>
          </a:p>
          <a:p>
            <a:r>
              <a:rPr lang="cs-CZ" dirty="0"/>
              <a:t>Opakem je </a:t>
            </a:r>
            <a:r>
              <a:rPr lang="cs-CZ" b="1" dirty="0" err="1"/>
              <a:t>intrinzitní</a:t>
            </a:r>
            <a:r>
              <a:rPr lang="cs-CZ" b="1" dirty="0"/>
              <a:t> případová studie. </a:t>
            </a:r>
            <a:r>
              <a:rPr lang="cs-CZ" dirty="0"/>
              <a:t>Používá se, když vztah k obecnějšímu rámci není podstatný. Výzkumník studuje jen jeden ojedinělý případ a snaží se u něj jít do velké hloubky. Cílem je pochopit fungování jednotlivých dílčích částí, poznat vnitřní aspekty a na základě toho porozumět svébytnému fungování tohoto celku. Nejde ani o ověřování pracovních hypotéz, ani o vytváření obecnější teorie.</a:t>
            </a:r>
          </a:p>
          <a:p>
            <a:r>
              <a:rPr lang="cs-CZ" b="1" dirty="0"/>
              <a:t>Evaluační případová studie. </a:t>
            </a:r>
            <a:r>
              <a:rPr lang="cs-CZ" dirty="0"/>
              <a:t>Používá se, když sice popisujeme nějaký jev, hledáme příčinné vztahy, snažíme se jev vysvětlit, ale především nám jde o jeho zhodnocení podle určitých kritérií. Obvykle se hodnotí nějaký program či intervenční zásah. </a:t>
            </a:r>
          </a:p>
        </p:txBody>
      </p:sp>
    </p:spTree>
    <p:extLst>
      <p:ext uri="{BB962C8B-B14F-4D97-AF65-F5344CB8AC3E}">
        <p14:creationId xmlns:p14="http://schemas.microsoft.com/office/powerpoint/2010/main" val="1012027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metod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(kde hledat dotazníky – příklad)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>
            <a:spAutoFit/>
          </a:bodyPr>
          <a:lstStyle/>
          <a:p>
            <a:pPr marL="377825" indent="-377825" defTabSz="1008063">
              <a:lnSpc>
                <a:spcPct val="93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b="1" dirty="0"/>
              <a:t>Mgr. </a:t>
            </a:r>
            <a:r>
              <a:rPr lang="cs-CZ" b="1" dirty="0" err="1"/>
              <a:t>et</a:t>
            </a:r>
            <a:r>
              <a:rPr lang="cs-CZ" b="1" dirty="0"/>
              <a:t> Mgr. </a:t>
            </a:r>
            <a:r>
              <a:rPr lang="en-GB" b="1" dirty="0"/>
              <a:t>Jan </a:t>
            </a:r>
            <a:r>
              <a:rPr lang="en-GB" b="1" dirty="0" err="1"/>
              <a:t>Mareš</a:t>
            </a:r>
            <a:r>
              <a:rPr lang="cs-CZ" b="1" dirty="0"/>
              <a:t>, </a:t>
            </a:r>
            <a:r>
              <a:rPr lang="cs-CZ" b="1" dirty="0" err="1"/>
              <a:t>Ph.D</a:t>
            </a:r>
            <a:r>
              <a:rPr lang="cs-CZ" b="1" dirty="0"/>
              <a:t>.</a:t>
            </a:r>
          </a:p>
          <a:p>
            <a:pPr marL="377825" indent="-377825" defTabSz="1008063">
              <a:lnSpc>
                <a:spcPct val="93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endParaRPr lang="cs-CZ" b="1" dirty="0"/>
          </a:p>
          <a:p>
            <a:pPr marL="819150" lvl="1" indent="-315913" defTabSz="1008063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dirty="0"/>
              <a:t>mares@</a:t>
            </a:r>
            <a:r>
              <a:rPr lang="cs-CZ" dirty="0" err="1"/>
              <a:t>ped</a:t>
            </a:r>
            <a:r>
              <a:rPr lang="en-GB" dirty="0"/>
              <a:t>.</a:t>
            </a:r>
            <a:r>
              <a:rPr lang="en-GB" dirty="0" err="1"/>
              <a:t>muni.cz</a:t>
            </a:r>
            <a:r>
              <a:rPr lang="en-GB" dirty="0"/>
              <a:t> </a:t>
            </a:r>
            <a:endParaRPr lang="cs-CZ" dirty="0"/>
          </a:p>
          <a:p>
            <a:pPr marL="819150" lvl="1" indent="-315913" defTabSz="1008063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dirty="0"/>
              <a:t>diskusní fórum předmětu</a:t>
            </a:r>
            <a:endParaRPr lang="en-GB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>
            <a:spAutoFit/>
          </a:bodyPr>
          <a:lstStyle/>
          <a:p>
            <a:pPr defTabSz="1008063">
              <a:lnSpc>
                <a:spcPct val="93000"/>
              </a:lnSpc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en-GB"/>
              <a:t>Kontakt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0" y="260648"/>
            <a:ext cx="9136360" cy="630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práce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dirty="0"/>
              <a:t>Projekt práce – součást dohody s vedoucím práce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cs-CZ" dirty="0"/>
              <a:t>popis řešeného problému;  </a:t>
            </a:r>
          </a:p>
          <a:p>
            <a:r>
              <a:rPr lang="cs-CZ" dirty="0"/>
              <a:t>uvedení do kontextu problému v rámci současného stavu oboru (přehled literatury); </a:t>
            </a:r>
          </a:p>
          <a:p>
            <a:r>
              <a:rPr lang="cs-CZ" dirty="0"/>
              <a:t>určit cíle práce;</a:t>
            </a:r>
          </a:p>
          <a:p>
            <a:r>
              <a:rPr lang="cs-CZ" dirty="0"/>
              <a:t>objasnit, jak se bude postupovat, aby se cílů dosáhlo.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dirty="0"/>
              <a:t>Struktura práce – součást šablony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000" dirty="0"/>
              <a:t>Úvod (představení tématu v širším kontextu)</a:t>
            </a:r>
          </a:p>
          <a:p>
            <a:pPr>
              <a:lnSpc>
                <a:spcPct val="90000"/>
              </a:lnSpc>
            </a:pPr>
            <a:r>
              <a:rPr lang="cs-CZ" sz="2000" dirty="0"/>
              <a:t>Část teoretická (přehled současných informací o tématu; přehledová studie) – v závěru souhrn, který je východiskem pro výzkumnou či praktickou aplikaci</a:t>
            </a:r>
          </a:p>
          <a:p>
            <a:pPr>
              <a:lnSpc>
                <a:spcPct val="90000"/>
              </a:lnSpc>
            </a:pPr>
            <a:r>
              <a:rPr lang="cs-CZ" sz="2000" b="1" dirty="0"/>
              <a:t>Část praktická </a:t>
            </a:r>
            <a:r>
              <a:rPr lang="cs-CZ" sz="2000" dirty="0"/>
              <a:t>(výzkumná) – formulace problému, výzkumné otázky (a z nich vyplývající hypotézy), popis zvolených metod, popis zkoumaných osob, popis výsledků, </a:t>
            </a:r>
          </a:p>
          <a:p>
            <a:pPr>
              <a:lnSpc>
                <a:spcPct val="90000"/>
              </a:lnSpc>
            </a:pPr>
            <a:r>
              <a:rPr lang="cs-CZ" sz="2000" dirty="0"/>
              <a:t>Diskuse (co všechno mohlo ovlivnit výsledky, jaké jsou zkušenosti a co mělo být uděláno jinak i v porovnání s podobnými studiemi))</a:t>
            </a:r>
          </a:p>
          <a:p>
            <a:pPr>
              <a:lnSpc>
                <a:spcPct val="90000"/>
              </a:lnSpc>
            </a:pPr>
            <a:r>
              <a:rPr lang="cs-CZ" sz="2000" dirty="0"/>
              <a:t>Závěr (stručný)</a:t>
            </a:r>
          </a:p>
          <a:p>
            <a:pPr>
              <a:lnSpc>
                <a:spcPct val="90000"/>
              </a:lnSpc>
            </a:pPr>
            <a:r>
              <a:rPr lang="cs-CZ" sz="2000" dirty="0"/>
              <a:t>Literatura</a:t>
            </a:r>
          </a:p>
          <a:p>
            <a:pPr>
              <a:lnSpc>
                <a:spcPct val="90000"/>
              </a:lnSpc>
            </a:pPr>
            <a:r>
              <a:rPr lang="cs-CZ" sz="2000" dirty="0"/>
              <a:t>Přílohy</a:t>
            </a:r>
          </a:p>
          <a:p>
            <a:pPr>
              <a:lnSpc>
                <a:spcPct val="90000"/>
              </a:lnSpc>
            </a:pPr>
            <a:endParaRPr lang="cs-CZ" sz="2000" dirty="0"/>
          </a:p>
          <a:p>
            <a:pPr>
              <a:lnSpc>
                <a:spcPct val="90000"/>
              </a:lnSpc>
            </a:pPr>
            <a:r>
              <a:rPr lang="cs-CZ" sz="2000" dirty="0"/>
              <a:t>Popis standardu na </a:t>
            </a:r>
            <a:r>
              <a:rPr lang="cs-CZ" sz="2000" dirty="0" err="1"/>
              <a:t>KPsy</a:t>
            </a:r>
            <a:r>
              <a:rPr lang="cs-CZ" sz="2000" dirty="0"/>
              <a:t> PdF MU prací viz </a:t>
            </a:r>
            <a:r>
              <a:rPr lang="cs-CZ" sz="2000" dirty="0">
                <a:hlinkClick r:id="rId3"/>
              </a:rPr>
              <a:t>https://psychologie.ped.muni.cz/media/3264934/pokyny_pro_zaverecne_prace_kpsy_ver_2.pdf</a:t>
            </a:r>
            <a:r>
              <a:rPr lang="cs-CZ" sz="2000" dirty="0"/>
              <a:t> </a:t>
            </a:r>
          </a:p>
        </p:txBody>
      </p:sp>
      <p:pic>
        <p:nvPicPr>
          <p:cNvPr id="1026" name="Picture 2" descr="Spool of thre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38992"/>
            <a:ext cx="2788656" cy="185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ED707C8C-FD7C-194D-AA5F-4CFB25C0093A}"/>
                  </a:ext>
                </a:extLst>
              </p14:cNvPr>
              <p14:cNvContentPartPr/>
              <p14:nvPr/>
            </p14:nvContentPartPr>
            <p14:xfrm>
              <a:off x="367566" y="1688967"/>
              <a:ext cx="432360" cy="3123360"/>
            </p14:xfrm>
          </p:contentPart>
        </mc:Choice>
        <mc:Fallback xmlns=""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ED707C8C-FD7C-194D-AA5F-4CFB25C0093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8566" y="1679967"/>
                <a:ext cx="450000" cy="31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124BEFCB-721D-624F-803F-1F8047675385}"/>
                  </a:ext>
                </a:extLst>
              </p14:cNvPr>
              <p14:cNvContentPartPr/>
              <p14:nvPr/>
            </p14:nvContentPartPr>
            <p14:xfrm>
              <a:off x="87846" y="2532087"/>
              <a:ext cx="115200" cy="32112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124BEFCB-721D-624F-803F-1F804767538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846" y="2523087"/>
                <a:ext cx="132840" cy="33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Skupina 15">
            <a:extLst>
              <a:ext uri="{FF2B5EF4-FFF2-40B4-BE49-F238E27FC236}">
                <a16:creationId xmlns:a16="http://schemas.microsoft.com/office/drawing/2014/main" id="{C4EA3EA0-DDE2-D343-B911-B9272FFC76F1}"/>
              </a:ext>
            </a:extLst>
          </p:cNvPr>
          <p:cNvGrpSpPr/>
          <p:nvPr/>
        </p:nvGrpSpPr>
        <p:grpSpPr>
          <a:xfrm>
            <a:off x="259566" y="2550807"/>
            <a:ext cx="289440" cy="304560"/>
            <a:chOff x="259566" y="2550807"/>
            <a:chExt cx="289440" cy="30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Rukopis 9">
                  <a:extLst>
                    <a:ext uri="{FF2B5EF4-FFF2-40B4-BE49-F238E27FC236}">
                      <a16:creationId xmlns:a16="http://schemas.microsoft.com/office/drawing/2014/main" id="{A58E27EE-3A61-4841-BBFC-9B0C5B3BD0C7}"/>
                    </a:ext>
                  </a:extLst>
                </p14:cNvPr>
                <p14:cNvContentPartPr/>
                <p14:nvPr/>
              </p14:nvContentPartPr>
              <p14:xfrm>
                <a:off x="259566" y="2571687"/>
                <a:ext cx="151560" cy="283680"/>
              </p14:xfrm>
            </p:contentPart>
          </mc:Choice>
          <mc:Fallback xmlns="">
            <p:pic>
              <p:nvPicPr>
                <p:cNvPr id="10" name="Rukopis 9">
                  <a:extLst>
                    <a:ext uri="{FF2B5EF4-FFF2-40B4-BE49-F238E27FC236}">
                      <a16:creationId xmlns:a16="http://schemas.microsoft.com/office/drawing/2014/main" id="{A58E27EE-3A61-4841-BBFC-9B0C5B3BD0C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50926" y="2562687"/>
                  <a:ext cx="16920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Rukopis 10">
                  <a:extLst>
                    <a:ext uri="{FF2B5EF4-FFF2-40B4-BE49-F238E27FC236}">
                      <a16:creationId xmlns:a16="http://schemas.microsoft.com/office/drawing/2014/main" id="{3DCCFC57-6C3B-3B43-AE7D-65BD67B4224A}"/>
                    </a:ext>
                  </a:extLst>
                </p14:cNvPr>
                <p14:cNvContentPartPr/>
                <p14:nvPr/>
              </p14:nvContentPartPr>
              <p14:xfrm>
                <a:off x="279726" y="2550807"/>
                <a:ext cx="124920" cy="23760"/>
              </p14:xfrm>
            </p:contentPart>
          </mc:Choice>
          <mc:Fallback xmlns="">
            <p:pic>
              <p:nvPicPr>
                <p:cNvPr id="11" name="Rukopis 10">
                  <a:extLst>
                    <a:ext uri="{FF2B5EF4-FFF2-40B4-BE49-F238E27FC236}">
                      <a16:creationId xmlns:a16="http://schemas.microsoft.com/office/drawing/2014/main" id="{3DCCFC57-6C3B-3B43-AE7D-65BD67B4224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71086" y="2541807"/>
                  <a:ext cx="1425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Rukopis 12">
                  <a:extLst>
                    <a:ext uri="{FF2B5EF4-FFF2-40B4-BE49-F238E27FC236}">
                      <a16:creationId xmlns:a16="http://schemas.microsoft.com/office/drawing/2014/main" id="{7981CA1B-ADEB-A148-BB0F-6AFFDB2561CE}"/>
                    </a:ext>
                  </a:extLst>
                </p14:cNvPr>
                <p14:cNvContentPartPr/>
                <p14:nvPr/>
              </p14:nvContentPartPr>
              <p14:xfrm>
                <a:off x="460446" y="2734407"/>
                <a:ext cx="58320" cy="114480"/>
              </p14:xfrm>
            </p:contentPart>
          </mc:Choice>
          <mc:Fallback xmlns="">
            <p:pic>
              <p:nvPicPr>
                <p:cNvPr id="13" name="Rukopis 12">
                  <a:extLst>
                    <a:ext uri="{FF2B5EF4-FFF2-40B4-BE49-F238E27FC236}">
                      <a16:creationId xmlns:a16="http://schemas.microsoft.com/office/drawing/2014/main" id="{7981CA1B-ADEB-A148-BB0F-6AFFDB2561C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51806" y="2725767"/>
                  <a:ext cx="759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Rukopis 14">
                  <a:extLst>
                    <a:ext uri="{FF2B5EF4-FFF2-40B4-BE49-F238E27FC236}">
                      <a16:creationId xmlns:a16="http://schemas.microsoft.com/office/drawing/2014/main" id="{59314D37-F178-FF4F-86B9-E19DF5771DF9}"/>
                    </a:ext>
                  </a:extLst>
                </p14:cNvPr>
                <p14:cNvContentPartPr/>
                <p14:nvPr/>
              </p14:nvContentPartPr>
              <p14:xfrm>
                <a:off x="548646" y="2842407"/>
                <a:ext cx="360" cy="360"/>
              </p14:xfrm>
            </p:contentPart>
          </mc:Choice>
          <mc:Fallback xmlns="">
            <p:pic>
              <p:nvPicPr>
                <p:cNvPr id="15" name="Rukopis 14">
                  <a:extLst>
                    <a:ext uri="{FF2B5EF4-FFF2-40B4-BE49-F238E27FC236}">
                      <a16:creationId xmlns:a16="http://schemas.microsoft.com/office/drawing/2014/main" id="{59314D37-F178-FF4F-86B9-E19DF5771DF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40006" y="283376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/>
              <a:t>Práce s literaturou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cs-CZ" sz="2400" dirty="0"/>
              <a:t>K tématu je vhodné si obstarat </a:t>
            </a:r>
            <a:r>
              <a:rPr lang="cs-CZ" sz="2400" u="sng" dirty="0"/>
              <a:t>přiměřené</a:t>
            </a:r>
            <a:r>
              <a:rPr lang="cs-CZ" sz="2400" dirty="0"/>
              <a:t> množství literatury ;)</a:t>
            </a:r>
          </a:p>
          <a:p>
            <a:r>
              <a:rPr lang="cs-CZ" sz="2400" dirty="0"/>
              <a:t>Literaturu může doporučit vedoucí, důležitý je i vlastní výběr</a:t>
            </a:r>
          </a:p>
          <a:p>
            <a:r>
              <a:rPr lang="cs-CZ" sz="2400" dirty="0"/>
              <a:t>Kde v době </a:t>
            </a:r>
            <a:r>
              <a:rPr lang="cs-CZ" sz="2400" dirty="0" err="1"/>
              <a:t>Covidu</a:t>
            </a:r>
            <a:r>
              <a:rPr lang="cs-CZ" sz="2400" dirty="0"/>
              <a:t> a zavřených knihoven seženu literaturu?</a:t>
            </a:r>
          </a:p>
          <a:p>
            <a:pPr lvl="1"/>
            <a:r>
              <a:rPr lang="cs-CZ" sz="2100" dirty="0"/>
              <a:t>V online studovně knihovny MU </a:t>
            </a:r>
            <a:r>
              <a:rPr lang="cs-CZ" sz="2100" dirty="0">
                <a:hlinkClick r:id="rId3"/>
              </a:rPr>
              <a:t>„e-prezenčka“ </a:t>
            </a:r>
            <a:r>
              <a:rPr lang="cs-CZ" sz="2100" dirty="0"/>
              <a:t>(na čtyři hodiny knihu z katalogu knihoven na MU)</a:t>
            </a:r>
          </a:p>
          <a:p>
            <a:r>
              <a:rPr lang="cs-CZ" sz="2400" dirty="0"/>
              <a:t>Průběžně je velmi dobré psát si poznámky a vytvářet seznam literatury </a:t>
            </a:r>
          </a:p>
          <a:p>
            <a:pPr lvl="1"/>
            <a:r>
              <a:rPr lang="cs-CZ" sz="2000" dirty="0"/>
              <a:t>(„Odkud, </a:t>
            </a:r>
            <a:r>
              <a:rPr lang="cs-CZ" sz="2000" dirty="0" err="1"/>
              <a:t>doprčic</a:t>
            </a:r>
            <a:r>
              <a:rPr lang="cs-CZ" sz="2000" dirty="0"/>
              <a:t>, byla ta modrá knížka? A tohle jsem našel kde?“)</a:t>
            </a:r>
          </a:p>
          <a:p>
            <a:pPr lvl="1"/>
            <a:r>
              <a:rPr lang="cs-CZ" sz="2000" dirty="0"/>
              <a:t>Od začátku podle normy APA</a:t>
            </a:r>
          </a:p>
          <a:p>
            <a:pPr lvl="2"/>
            <a:r>
              <a:rPr lang="cs-CZ" sz="1800" dirty="0"/>
              <a:t>Užitečný on-line nástroj </a:t>
            </a:r>
            <a:r>
              <a:rPr lang="cs-CZ" sz="1800" dirty="0">
                <a:hlinkClick r:id="rId4"/>
              </a:rPr>
              <a:t>http://www.citace.com/</a:t>
            </a:r>
            <a:r>
              <a:rPr lang="cs-CZ" sz="1800" dirty="0"/>
              <a:t>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Šipka doprava 2"/>
          <p:cNvSpPr/>
          <p:nvPr/>
        </p:nvSpPr>
        <p:spPr>
          <a:xfrm rot="18511805">
            <a:off x="6732240" y="2132856"/>
            <a:ext cx="360040" cy="21602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0967"/>
            <a:ext cx="9113289" cy="663839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/>
              <a:t>Práce s literaturou (2)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 lnSpcReduction="2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Zdroje – dostupné nejčastěji v knihovnách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 err="1"/>
              <a:t>PedF</a:t>
            </a:r>
            <a:r>
              <a:rPr lang="cs-CZ" sz="2000" dirty="0"/>
              <a:t> MU - </a:t>
            </a:r>
            <a:r>
              <a:rPr lang="cs-CZ" sz="2000" dirty="0">
                <a:hlinkClick r:id="rId3"/>
              </a:rPr>
              <a:t>http://katedry.ped.muni.cz/knihovna</a:t>
            </a:r>
            <a:endParaRPr lang="cs-CZ" sz="2000" dirty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b="1" dirty="0"/>
              <a:t>Odborné knihy</a:t>
            </a:r>
            <a:r>
              <a:rPr lang="cs-CZ" sz="2000" dirty="0"/>
              <a:t> – monografie (učebnice konzultovat s vedoucím)</a:t>
            </a:r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cs-CZ" sz="1800" dirty="0"/>
              <a:t>V angličtině - </a:t>
            </a:r>
            <a:r>
              <a:rPr lang="cs-CZ" sz="1800" dirty="0">
                <a:hlinkClick r:id="rId3"/>
              </a:rPr>
              <a:t>http://katedry.ped.muni.cz/knihovna</a:t>
            </a:r>
            <a:r>
              <a:rPr lang="cs-CZ" sz="1800" dirty="0"/>
              <a:t> (doporučuji encyklopedie a </a:t>
            </a:r>
            <a:r>
              <a:rPr lang="cs-CZ" sz="1800" dirty="0" err="1"/>
              <a:t>Taylor</a:t>
            </a:r>
            <a:r>
              <a:rPr lang="cs-CZ" sz="1800" dirty="0"/>
              <a:t> &amp; Francis – kolekce </a:t>
            </a:r>
            <a:r>
              <a:rPr lang="cs-CZ" sz="1800" dirty="0" err="1"/>
              <a:t>Social</a:t>
            </a:r>
            <a:r>
              <a:rPr lang="cs-CZ" sz="1800" dirty="0"/>
              <a:t> Science &amp; </a:t>
            </a:r>
            <a:r>
              <a:rPr lang="cs-CZ" sz="1800" dirty="0" err="1"/>
              <a:t>Humanities</a:t>
            </a:r>
            <a:r>
              <a:rPr lang="cs-CZ" sz="1800" dirty="0"/>
              <a:t> </a:t>
            </a:r>
            <a:r>
              <a:rPr lang="cs-CZ" sz="1800" dirty="0" err="1"/>
              <a:t>Library</a:t>
            </a:r>
            <a:r>
              <a:rPr lang="cs-CZ" sz="1800" dirty="0"/>
              <a:t>)</a:t>
            </a:r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cs-CZ" sz="1800" dirty="0"/>
              <a:t>Google </a:t>
            </a:r>
            <a:r>
              <a:rPr lang="cs-CZ" sz="1800" dirty="0" err="1"/>
              <a:t>books</a:t>
            </a:r>
            <a:r>
              <a:rPr lang="cs-CZ" sz="1800" dirty="0"/>
              <a:t> </a:t>
            </a:r>
            <a:r>
              <a:rPr lang="cs-CZ" sz="1800" dirty="0">
                <a:hlinkClick r:id="rId4"/>
              </a:rPr>
              <a:t>http://books.google.cz/</a:t>
            </a:r>
            <a:endParaRPr lang="cs-CZ" sz="1800" dirty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b="1" dirty="0"/>
              <a:t>Odborné časopisy</a:t>
            </a:r>
            <a:r>
              <a:rPr lang="cs-CZ" sz="2000" dirty="0"/>
              <a:t> – </a:t>
            </a:r>
            <a:r>
              <a:rPr lang="cs-CZ" sz="2000" dirty="0">
                <a:hlinkClick r:id="rId5"/>
              </a:rPr>
              <a:t>Pedagogika</a:t>
            </a:r>
            <a:r>
              <a:rPr lang="cs-CZ" sz="2000" dirty="0"/>
              <a:t>, </a:t>
            </a:r>
            <a:r>
              <a:rPr lang="cs-CZ" sz="2000" dirty="0">
                <a:hlinkClick r:id="rId6"/>
              </a:rPr>
              <a:t>Čs. psychologie</a:t>
            </a:r>
            <a:r>
              <a:rPr lang="cs-CZ" sz="2000" dirty="0"/>
              <a:t>, </a:t>
            </a:r>
            <a:r>
              <a:rPr lang="cs-CZ" sz="2000" dirty="0">
                <a:hlinkClick r:id="rId7"/>
              </a:rPr>
              <a:t>e-psychologie</a:t>
            </a:r>
            <a:r>
              <a:rPr lang="cs-CZ" sz="2000" dirty="0"/>
              <a:t>, Studia </a:t>
            </a:r>
            <a:r>
              <a:rPr lang="cs-CZ" sz="2000" dirty="0" err="1"/>
              <a:t>Paedagogica</a:t>
            </a:r>
            <a:r>
              <a:rPr lang="cs-CZ" sz="2000" dirty="0"/>
              <a:t>, </a:t>
            </a:r>
            <a:r>
              <a:rPr lang="cs-CZ" sz="2000" dirty="0">
                <a:hlinkClick r:id="rId8"/>
              </a:rPr>
              <a:t>Školský </a:t>
            </a:r>
            <a:r>
              <a:rPr lang="cs-CZ" sz="2000" dirty="0" err="1">
                <a:hlinkClick r:id="rId8"/>
              </a:rPr>
              <a:t>psychológ</a:t>
            </a:r>
            <a:r>
              <a:rPr lang="cs-CZ" sz="2000" dirty="0"/>
              <a:t>, </a:t>
            </a:r>
            <a:r>
              <a:rPr lang="cs-CZ" sz="2000" dirty="0">
                <a:hlinkClick r:id="rId9"/>
              </a:rPr>
              <a:t>Orbis </a:t>
            </a:r>
            <a:r>
              <a:rPr lang="cs-CZ" sz="2000" dirty="0" err="1">
                <a:hlinkClick r:id="rId9"/>
              </a:rPr>
              <a:t>Scholae</a:t>
            </a:r>
            <a:r>
              <a:rPr lang="cs-CZ" sz="2000" dirty="0"/>
              <a:t>, </a:t>
            </a:r>
            <a:r>
              <a:rPr lang="cs-CZ" sz="2000" dirty="0">
                <a:hlinkClick r:id="rId10"/>
              </a:rPr>
              <a:t>Pedagogika.sk</a:t>
            </a:r>
            <a:r>
              <a:rPr lang="cs-CZ" sz="2000" dirty="0"/>
              <a:t>, </a:t>
            </a:r>
            <a:r>
              <a:rPr lang="cs-CZ" sz="2000" dirty="0" err="1">
                <a:hlinkClick r:id="rId11"/>
              </a:rPr>
              <a:t>Journal</a:t>
            </a:r>
            <a:r>
              <a:rPr lang="cs-CZ" sz="2000" dirty="0">
                <a:hlinkClick r:id="rId11"/>
              </a:rPr>
              <a:t> </a:t>
            </a:r>
            <a:r>
              <a:rPr lang="cs-CZ" sz="2000" dirty="0" err="1">
                <a:hlinkClick r:id="rId11"/>
              </a:rPr>
              <a:t>of</a:t>
            </a:r>
            <a:r>
              <a:rPr lang="cs-CZ" sz="2000" dirty="0">
                <a:hlinkClick r:id="rId11"/>
              </a:rPr>
              <a:t> Pedagogy / Pedagogický </a:t>
            </a:r>
            <a:r>
              <a:rPr lang="cs-CZ" sz="2000" dirty="0" err="1">
                <a:hlinkClick r:id="rId11"/>
              </a:rPr>
              <a:t>casopis</a:t>
            </a:r>
            <a:r>
              <a:rPr lang="cs-CZ" sz="2000" dirty="0"/>
              <a:t>...</a:t>
            </a:r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cs-CZ" sz="1600" dirty="0" err="1"/>
              <a:t>Scholar</a:t>
            </a:r>
            <a:r>
              <a:rPr lang="cs-CZ" sz="1600" dirty="0"/>
              <a:t> </a:t>
            </a:r>
            <a:r>
              <a:rPr lang="cs-CZ" sz="1600" dirty="0" err="1"/>
              <a:t>google</a:t>
            </a:r>
            <a:r>
              <a:rPr lang="cs-CZ" sz="1600" dirty="0"/>
              <a:t> </a:t>
            </a:r>
            <a:r>
              <a:rPr lang="cs-CZ" sz="1600" dirty="0">
                <a:hlinkClick r:id="rId12"/>
              </a:rPr>
              <a:t>http://scholar.google.cz/</a:t>
            </a:r>
            <a:endParaRPr lang="cs-CZ" sz="1600" dirty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b="1" dirty="0"/>
              <a:t>Sborníky z konferencí</a:t>
            </a:r>
            <a:r>
              <a:rPr lang="cs-CZ" sz="2000" dirty="0"/>
              <a:t> </a:t>
            </a:r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cs-CZ" sz="1800" dirty="0"/>
              <a:t>např. ČAPV,…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Vzdělávací portály – </a:t>
            </a:r>
            <a:r>
              <a:rPr lang="cs-CZ" sz="2000" dirty="0">
                <a:hlinkClick r:id="rId13"/>
              </a:rPr>
              <a:t>http://www.</a:t>
            </a:r>
            <a:r>
              <a:rPr lang="cs-CZ" sz="2000" dirty="0" err="1">
                <a:hlinkClick r:id="rId13"/>
              </a:rPr>
              <a:t>ceskaskola.cz</a:t>
            </a:r>
            <a:r>
              <a:rPr lang="cs-CZ" sz="2000" dirty="0">
                <a:hlinkClick r:id="rId13"/>
              </a:rPr>
              <a:t>/</a:t>
            </a:r>
            <a:r>
              <a:rPr lang="cs-CZ" sz="2000" dirty="0"/>
              <a:t> (…)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Stránky občanských sdružení a neziskových organizací </a:t>
            </a:r>
            <a:r>
              <a:rPr lang="cs-CZ" sz="2000" dirty="0">
                <a:hlinkClick r:id="rId14"/>
              </a:rPr>
              <a:t>www.nadani.cz</a:t>
            </a:r>
            <a:r>
              <a:rPr lang="cs-CZ" sz="2000" dirty="0"/>
              <a:t> aj.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Veřejné zdroje informací – MŠMT, weby škol, ČŠI atd.</a:t>
            </a:r>
          </a:p>
          <a:p>
            <a:pPr lvl="2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1800" dirty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cs-CZ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0568" y="116632"/>
            <a:ext cx="10297144" cy="672994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 rot="19244123">
            <a:off x="7144734" y="4485496"/>
            <a:ext cx="2123728" cy="95410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r>
              <a:rPr lang="cs-CZ" sz="2000" dirty="0">
                <a:solidFill>
                  <a:schemeClr val="bg1"/>
                </a:solidFill>
              </a:rPr>
              <a:t>Legislativa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13355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32656"/>
            <a:ext cx="8692697" cy="563372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 rot="19244123">
            <a:off x="313712" y="4477666"/>
            <a:ext cx="2123728" cy="15696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r>
              <a:rPr lang="cs-CZ" sz="2000" dirty="0">
                <a:solidFill>
                  <a:schemeClr val="bg1"/>
                </a:solidFill>
              </a:rPr>
              <a:t>Veřejně dostupné informace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88534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0"/>
            <a:ext cx="8314704" cy="622155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 rot="19244123">
            <a:off x="313712" y="4477666"/>
            <a:ext cx="2123728" cy="15696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r>
              <a:rPr lang="cs-CZ" sz="2000" dirty="0">
                <a:solidFill>
                  <a:schemeClr val="bg1"/>
                </a:solidFill>
              </a:rPr>
              <a:t>Veřejně dostupné informace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9751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694688" y="548680"/>
            <a:ext cx="7315200" cy="685800"/>
          </a:xfrm>
        </p:spPr>
        <p:txBody>
          <a:bodyPr/>
          <a:lstStyle/>
          <a:p>
            <a:r>
              <a:rPr lang="cs-CZ" sz="2400" dirty="0"/>
              <a:t>K čemu je dobrá?</a:t>
            </a:r>
          </a:p>
          <a:p>
            <a:r>
              <a:rPr lang="cs-CZ" sz="2400" dirty="0"/>
              <a:t>Jak vybrat téma a jak s ním pracovat?</a:t>
            </a:r>
          </a:p>
          <a:p>
            <a:r>
              <a:rPr lang="cs-CZ" sz="2400" dirty="0"/>
              <a:t>Jak vybrat vedoucího?</a:t>
            </a:r>
          </a:p>
          <a:p>
            <a:r>
              <a:rPr lang="cs-CZ" sz="2400" dirty="0"/>
              <a:t>Metodologie práce.</a:t>
            </a:r>
          </a:p>
          <a:p>
            <a:r>
              <a:rPr lang="cs-CZ" sz="2400" dirty="0"/>
              <a:t>Práce s literaturou.</a:t>
            </a:r>
          </a:p>
          <a:p>
            <a:r>
              <a:rPr lang="cs-CZ" sz="2400" dirty="0"/>
              <a:t>Struktura práce.</a:t>
            </a:r>
          </a:p>
          <a:p>
            <a:r>
              <a:rPr lang="cs-CZ" sz="2400" dirty="0"/>
              <a:t>Technické aspekty práce.</a:t>
            </a:r>
          </a:p>
          <a:p>
            <a:r>
              <a:rPr lang="cs-CZ" sz="2400" dirty="0"/>
              <a:t>Prezentace práce a její obhajoba</a:t>
            </a:r>
            <a:r>
              <a:rPr lang="cs-CZ" dirty="0"/>
              <a:t>.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Závěrečná práce – obsah setkání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/>
              <a:t>Práce s literaturou (3)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 dirty="0"/>
              <a:t>Nutnost definovat klíčová slova (a jejich varianty) i v angličtině – užitečná pomůcka - slovníky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Vyhledávání</a:t>
            </a:r>
          </a:p>
          <a:p>
            <a:pPr lvl="1">
              <a:lnSpc>
                <a:spcPct val="90000"/>
              </a:lnSpc>
            </a:pPr>
            <a:r>
              <a:rPr lang="cs-CZ" sz="2000" dirty="0"/>
              <a:t>V katalogu knihovny </a:t>
            </a:r>
            <a:r>
              <a:rPr lang="cs-CZ" sz="2000" dirty="0" err="1"/>
              <a:t>PedF</a:t>
            </a:r>
            <a:r>
              <a:rPr lang="cs-CZ" sz="2000" dirty="0"/>
              <a:t> MU a dalších</a:t>
            </a:r>
          </a:p>
          <a:p>
            <a:pPr lvl="1">
              <a:lnSpc>
                <a:spcPct val="90000"/>
              </a:lnSpc>
            </a:pPr>
            <a:r>
              <a:rPr lang="cs-CZ" sz="2000" dirty="0"/>
              <a:t>V českém </a:t>
            </a:r>
            <a:r>
              <a:rPr lang="cs-CZ" sz="2000" dirty="0" err="1"/>
              <a:t>interentu</a:t>
            </a:r>
            <a:r>
              <a:rPr lang="cs-CZ" sz="2000" dirty="0"/>
              <a:t> (seznam, </a:t>
            </a:r>
            <a:r>
              <a:rPr lang="cs-CZ" sz="2000" dirty="0" err="1"/>
              <a:t>google</a:t>
            </a:r>
            <a:r>
              <a:rPr lang="cs-CZ" sz="2000" dirty="0"/>
              <a:t>)</a:t>
            </a:r>
          </a:p>
          <a:p>
            <a:pPr lvl="1">
              <a:lnSpc>
                <a:spcPct val="90000"/>
              </a:lnSpc>
            </a:pPr>
            <a:r>
              <a:rPr lang="cs-CZ" sz="2000" dirty="0"/>
              <a:t>V anglických odborných časopisech </a:t>
            </a:r>
          </a:p>
          <a:p>
            <a:pPr lvl="2">
              <a:lnSpc>
                <a:spcPct val="90000"/>
              </a:lnSpc>
            </a:pPr>
            <a:r>
              <a:rPr lang="cs-CZ" sz="1800" dirty="0">
                <a:hlinkClick r:id="rId3"/>
              </a:rPr>
              <a:t>http://katedry.ped.muni.cz/knihovna/e-zdroje/databaze</a:t>
            </a:r>
            <a:endParaRPr lang="cs-CZ" sz="1800" dirty="0"/>
          </a:p>
          <a:p>
            <a:pPr lvl="3">
              <a:lnSpc>
                <a:spcPct val="90000"/>
              </a:lnSpc>
            </a:pPr>
            <a:r>
              <a:rPr lang="cs-CZ" sz="1600" dirty="0"/>
              <a:t>EBSCO, </a:t>
            </a:r>
          </a:p>
          <a:p>
            <a:pPr lvl="3">
              <a:lnSpc>
                <a:spcPct val="90000"/>
              </a:lnSpc>
            </a:pPr>
            <a:r>
              <a:rPr lang="cs-CZ" sz="1600" dirty="0"/>
              <a:t>SCOPUS</a:t>
            </a:r>
          </a:p>
          <a:p>
            <a:pPr lvl="3">
              <a:lnSpc>
                <a:spcPct val="90000"/>
              </a:lnSpc>
            </a:pPr>
            <a:r>
              <a:rPr lang="cs-CZ" sz="1600" dirty="0"/>
              <a:t>ERIC - </a:t>
            </a:r>
            <a:r>
              <a:rPr lang="cs-CZ" sz="1600" dirty="0" err="1"/>
              <a:t>Educational</a:t>
            </a:r>
            <a:r>
              <a:rPr lang="cs-CZ" sz="1600" dirty="0"/>
              <a:t> </a:t>
            </a:r>
            <a:r>
              <a:rPr lang="cs-CZ" sz="1600" dirty="0" err="1"/>
              <a:t>Resource</a:t>
            </a:r>
            <a:r>
              <a:rPr lang="cs-CZ" sz="1600" dirty="0"/>
              <a:t> </a:t>
            </a:r>
            <a:r>
              <a:rPr lang="cs-CZ" sz="1600" dirty="0" err="1"/>
              <a:t>Information</a:t>
            </a:r>
            <a:r>
              <a:rPr lang="cs-CZ" sz="1600" dirty="0"/>
              <a:t> Center </a:t>
            </a:r>
          </a:p>
          <a:p>
            <a:pPr lvl="3">
              <a:lnSpc>
                <a:spcPct val="90000"/>
              </a:lnSpc>
            </a:pPr>
            <a:r>
              <a:rPr lang="cs-CZ" sz="1600" dirty="0"/>
              <a:t>JSTOR (…)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24"/>
            <a:ext cx="9156973" cy="6612909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 rot="19244123">
            <a:off x="313712" y="4631554"/>
            <a:ext cx="2123728" cy="126188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r>
              <a:rPr lang="cs-CZ" sz="2000" dirty="0">
                <a:solidFill>
                  <a:schemeClr val="bg1"/>
                </a:solidFill>
              </a:rPr>
              <a:t>Odborné zdroje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01468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37505"/>
            <a:ext cx="7698630" cy="646150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 rot="19244123">
            <a:off x="197767" y="4534673"/>
            <a:ext cx="2123728" cy="126188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r>
              <a:rPr lang="cs-CZ" sz="2000" dirty="0">
                <a:solidFill>
                  <a:schemeClr val="bg1"/>
                </a:solidFill>
              </a:rPr>
              <a:t>Odborné zdroje</a:t>
            </a:r>
          </a:p>
          <a:p>
            <a:pPr algn="ctr"/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648"/>
            <a:ext cx="9009837" cy="590893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 rot="19244123">
            <a:off x="313712" y="4631554"/>
            <a:ext cx="2123728" cy="126188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r>
              <a:rPr lang="cs-CZ" sz="2000" dirty="0">
                <a:solidFill>
                  <a:schemeClr val="bg1"/>
                </a:solidFill>
              </a:rPr>
              <a:t>Odborné zdroje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0304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40"/>
            <a:ext cx="11245054" cy="747495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 rot="19244123">
            <a:off x="313712" y="4631554"/>
            <a:ext cx="2123728" cy="126188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r>
              <a:rPr lang="cs-CZ" sz="2000" dirty="0">
                <a:solidFill>
                  <a:schemeClr val="bg1"/>
                </a:solidFill>
              </a:rPr>
              <a:t>Odborné zdroje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77597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časopisy</a:t>
            </a:r>
          </a:p>
        </p:txBody>
      </p:sp>
      <p:sp>
        <p:nvSpPr>
          <p:cNvPr id="5" name="TextovéPole 4"/>
          <p:cNvSpPr txBox="1"/>
          <p:nvPr/>
        </p:nvSpPr>
        <p:spPr>
          <a:xfrm rot="19244123">
            <a:off x="313712" y="4631554"/>
            <a:ext cx="2123728" cy="126188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r>
              <a:rPr lang="cs-CZ" sz="2000" dirty="0">
                <a:solidFill>
                  <a:schemeClr val="bg1"/>
                </a:solidFill>
              </a:rPr>
              <a:t>Odborné zdroje</a:t>
            </a:r>
          </a:p>
          <a:p>
            <a:pPr algn="ctr"/>
            <a:endParaRPr lang="cs-CZ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8160693" cy="618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691" y="260648"/>
            <a:ext cx="8993309" cy="5670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568952" cy="617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260648"/>
            <a:ext cx="8810669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/>
              <a:t>K čemu je dobrá?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dirty="0"/>
              <a:t>Rozměr „oficiální“ ve vztahu k odborné komunitě i rozměr individuální.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Vypracováním závěrečné práce má student veřejně prokázat schopnost samostatně využívat teoretické, metodologické i praktické poznatky získané během studia a aplikovat je při řešení konkrétního problému.</a:t>
            </a:r>
          </a:p>
          <a:p>
            <a:pPr lvl="1">
              <a:lnSpc>
                <a:spcPct val="90000"/>
              </a:lnSpc>
            </a:pPr>
            <a:endParaRPr lang="cs-CZ" dirty="0"/>
          </a:p>
          <a:p>
            <a:pPr lvl="1">
              <a:lnSpc>
                <a:spcPct val="90000"/>
              </a:lnSpc>
            </a:pPr>
            <a:r>
              <a:rPr lang="cs-CZ" dirty="0"/>
              <a:t>Téma práce by mělo autora bavit a mít pro něj i praktický význam. Jedná se o vztah, který by měl vydržet navzdory nepříznivým vlivům nejméně půl roku ;)</a:t>
            </a:r>
          </a:p>
          <a:p>
            <a:pPr>
              <a:lnSpc>
                <a:spcPct val="90000"/>
              </a:lnSpc>
            </a:pPr>
            <a:endParaRPr 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/>
              <a:t>Technické aspekty práce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cs-CZ" sz="2400" dirty="0"/>
              <a:t>Nepracujte s programovým vybavením, se kterým neumíte ;)</a:t>
            </a:r>
          </a:p>
          <a:p>
            <a:r>
              <a:rPr lang="cs-CZ" sz="2400" dirty="0"/>
              <a:t>Zálohujte průběžně svou práci a nejméně 2x a na různé datové nosiče (</a:t>
            </a:r>
            <a:r>
              <a:rPr lang="cs-CZ" sz="2400" dirty="0" err="1"/>
              <a:t>flash</a:t>
            </a:r>
            <a:r>
              <a:rPr lang="cs-CZ" sz="2400" dirty="0"/>
              <a:t> disk, </a:t>
            </a:r>
            <a:r>
              <a:rPr lang="cs-CZ" sz="2400" dirty="0" err="1"/>
              <a:t>cloud</a:t>
            </a:r>
            <a:r>
              <a:rPr lang="cs-CZ" sz="2400" dirty="0"/>
              <a:t>) a aspoň jednu zálohu mějte jinde, než máte PC (krádež, požár… ;)</a:t>
            </a:r>
          </a:p>
          <a:p>
            <a:r>
              <a:rPr lang="cs-CZ" sz="2400" dirty="0"/>
              <a:t>Udržujte i archiv starších verzí práce… pro případ, že aktuální dokument zhavaruje</a:t>
            </a:r>
          </a:p>
          <a:p>
            <a:r>
              <a:rPr lang="cs-CZ" sz="2400" dirty="0"/>
              <a:t>Sežeňte si někoho, kdo si po Vás práci přečte (20x viděná hloupost je „neviditelná“)</a:t>
            </a:r>
          </a:p>
          <a:p>
            <a:r>
              <a:rPr lang="cs-CZ" sz="2400" dirty="0"/>
              <a:t>Nezapomeňte zkontrolovat titulní stranu ;)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Kontrola citací a plagiátů </a:t>
            </a:r>
            <a:br>
              <a:rPr lang="cs-CZ" sz="2800" dirty="0"/>
            </a:br>
            <a:r>
              <a:rPr lang="cs-CZ" sz="2800" dirty="0"/>
              <a:t>(IS -Soubory – Úschovna)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8332" y="1219200"/>
            <a:ext cx="8464287" cy="5442773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1403648" y="1988840"/>
            <a:ext cx="432048" cy="360040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7452320" y="6165304"/>
            <a:ext cx="432048" cy="360040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1403648" y="4145386"/>
            <a:ext cx="648072" cy="360040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20526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/>
              <a:t>Prezentace práce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400"/>
              <a:t>Naučte se o své práci mluvit (5-6 vět které stručně popíší podstatu problému a Váš přístup k němu)</a:t>
            </a:r>
          </a:p>
          <a:p>
            <a:pPr>
              <a:lnSpc>
                <a:spcPct val="80000"/>
              </a:lnSpc>
            </a:pPr>
            <a:r>
              <a:rPr lang="cs-CZ" sz="2400"/>
              <a:t>Na obhajobu si nachystejte stručný projev, který popíše:</a:t>
            </a:r>
          </a:p>
          <a:p>
            <a:pPr lvl="1">
              <a:lnSpc>
                <a:spcPct val="80000"/>
              </a:lnSpc>
            </a:pPr>
            <a:r>
              <a:rPr lang="cs-CZ" sz="2000"/>
              <a:t>Problém</a:t>
            </a:r>
          </a:p>
          <a:p>
            <a:pPr lvl="1">
              <a:lnSpc>
                <a:spcPct val="80000"/>
              </a:lnSpc>
            </a:pPr>
            <a:r>
              <a:rPr lang="cs-CZ" sz="2000"/>
              <a:t>Metodu</a:t>
            </a:r>
          </a:p>
          <a:p>
            <a:pPr lvl="1">
              <a:lnSpc>
                <a:spcPct val="80000"/>
              </a:lnSpc>
            </a:pPr>
            <a:r>
              <a:rPr lang="cs-CZ" sz="2000"/>
              <a:t>Výsledky </a:t>
            </a:r>
          </a:p>
          <a:p>
            <a:pPr lvl="1">
              <a:lnSpc>
                <a:spcPct val="80000"/>
              </a:lnSpc>
            </a:pPr>
            <a:endParaRPr lang="cs-CZ" sz="2000"/>
          </a:p>
          <a:p>
            <a:pPr>
              <a:lnSpc>
                <a:spcPct val="80000"/>
              </a:lnSpc>
            </a:pPr>
            <a:r>
              <a:rPr lang="cs-CZ" sz="2400"/>
              <a:t>Oponent není Váš nepřítel, ale člověk, který je placen za to, aby na Vaší práci našel to dobré i to špatné… a že může mít jiný názor pro Vás může být přínosné ;)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Cena dr. Jana Berana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Od letošního akademického roku bude nejlepší práce oceněna cenou dr. Jana Berana (1944-2020)</a:t>
            </a:r>
          </a:p>
          <a:p>
            <a:pPr lvl="1"/>
            <a:r>
              <a:rPr lang="cs-CZ" dirty="0" smtClean="0"/>
              <a:t>Připomínka našeho kolegy a mentora, zakladatele kurzů CŽV VP a MP na PdF MU</a:t>
            </a:r>
          </a:p>
          <a:p>
            <a:pPr lvl="2"/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ojs.cuni.cz/pedagogika/article/view/1889/1507</a:t>
            </a:r>
            <a:endParaRPr lang="cs-CZ" dirty="0" smtClean="0"/>
          </a:p>
          <a:p>
            <a:pPr lvl="1"/>
            <a:r>
              <a:rPr lang="cs-CZ" dirty="0" smtClean="0"/>
              <a:t>Nominace – vedoucí práce ;)</a:t>
            </a:r>
          </a:p>
          <a:p>
            <a:pPr lvl="1"/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414908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484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/>
              <a:t>Literatura (výběr)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1800"/>
              <a:t>GAVORA, P. </a:t>
            </a:r>
            <a:r>
              <a:rPr lang="cs-CZ" sz="1800" i="1"/>
              <a:t>Úvod do pedagogického výzkumu</a:t>
            </a:r>
            <a:r>
              <a:rPr lang="cs-CZ" sz="1800"/>
              <a:t>. Brno: Paido, 2000.</a:t>
            </a:r>
          </a:p>
          <a:p>
            <a:pPr>
              <a:lnSpc>
                <a:spcPct val="80000"/>
              </a:lnSpc>
            </a:pPr>
            <a:r>
              <a:rPr lang="cs-CZ" sz="1800"/>
              <a:t>GAVORA, P. </a:t>
            </a:r>
            <a:r>
              <a:rPr lang="cs-CZ" sz="1800" i="1"/>
              <a:t>Výzkumné metody v pedagogice</a:t>
            </a:r>
            <a:r>
              <a:rPr lang="cs-CZ" sz="1800"/>
              <a:t>. Brno: Paido, 1996.</a:t>
            </a:r>
          </a:p>
          <a:p>
            <a:pPr>
              <a:lnSpc>
                <a:spcPct val="80000"/>
              </a:lnSpc>
            </a:pPr>
            <a:r>
              <a:rPr lang="cs-CZ" sz="1800"/>
              <a:t>E-učebnica metodológie kvantitatívneho výskumu - </a:t>
            </a:r>
            <a:r>
              <a:rPr lang="cs-CZ" sz="1800">
                <a:hlinkClick r:id="rId3"/>
              </a:rPr>
              <a:t>http://www.e-metodologia.fedu.uniba.sk/</a:t>
            </a:r>
            <a:r>
              <a:rPr lang="cs-CZ" sz="1800"/>
              <a:t> </a:t>
            </a:r>
          </a:p>
          <a:p>
            <a:pPr>
              <a:lnSpc>
                <a:spcPct val="80000"/>
              </a:lnSpc>
            </a:pPr>
            <a:r>
              <a:rPr lang="cs-CZ" sz="1800"/>
              <a:t>ŠVAŘÍČEK, R., ŠEĎOVÁ, K. (Eds.) </a:t>
            </a:r>
            <a:r>
              <a:rPr lang="cs-CZ" sz="1800" i="1"/>
              <a:t>Kvalitativní výzkum v pedagogických vědách: pravidla hry</a:t>
            </a:r>
            <a:r>
              <a:rPr lang="cs-CZ" sz="1800"/>
              <a:t>. Praha : Portál, 2007. </a:t>
            </a:r>
          </a:p>
          <a:p>
            <a:pPr>
              <a:lnSpc>
                <a:spcPct val="80000"/>
              </a:lnSpc>
            </a:pPr>
            <a:endParaRPr lang="cs-CZ" sz="1800"/>
          </a:p>
          <a:p>
            <a:pPr>
              <a:lnSpc>
                <a:spcPct val="80000"/>
              </a:lnSpc>
            </a:pPr>
            <a:r>
              <a:rPr lang="cs-CZ" sz="1800"/>
              <a:t>MAREŠ, J., GAVORA, P. </a:t>
            </a:r>
            <a:r>
              <a:rPr lang="cs-CZ" sz="1800" i="1"/>
              <a:t>Anglicko - český pedagogický slovník.</a:t>
            </a:r>
            <a:r>
              <a:rPr lang="cs-CZ" sz="1800"/>
              <a:t> Praha: Portál, 1999. </a:t>
            </a:r>
          </a:p>
          <a:p>
            <a:pPr>
              <a:lnSpc>
                <a:spcPct val="80000"/>
              </a:lnSpc>
            </a:pPr>
            <a:r>
              <a:rPr lang="cs-CZ" sz="1800"/>
              <a:t>PRůCHA, J., WALTEROVÁ, E., MAREŠ, J. </a:t>
            </a:r>
            <a:r>
              <a:rPr lang="cs-CZ" sz="1800" i="1"/>
              <a:t>Pedagogický slovník</a:t>
            </a:r>
            <a:r>
              <a:rPr lang="cs-CZ" sz="1800"/>
              <a:t>. Praha: Portál, 1995. </a:t>
            </a:r>
          </a:p>
          <a:p>
            <a:pPr>
              <a:lnSpc>
                <a:spcPct val="80000"/>
              </a:lnSpc>
            </a:pPr>
            <a:endParaRPr lang="cs-CZ" sz="1800"/>
          </a:p>
          <a:p>
            <a:pPr>
              <a:lnSpc>
                <a:spcPct val="80000"/>
              </a:lnSpc>
            </a:pPr>
            <a:r>
              <a:rPr lang="cs-CZ" sz="1800"/>
              <a:t>SPOUSTA, Vladimír. </a:t>
            </a:r>
            <a:r>
              <a:rPr lang="cs-CZ" sz="1800" i="1"/>
              <a:t>Vádemékum autora odborné a vědecké práce (se zaměřením na práce pedagogické)</a:t>
            </a:r>
            <a:r>
              <a:rPr lang="cs-CZ" sz="1800"/>
              <a:t>. Brno: Masarykova univerzita, 2001. 158 s.</a:t>
            </a:r>
          </a:p>
          <a:p>
            <a:pPr>
              <a:lnSpc>
                <a:spcPct val="80000"/>
              </a:lnSpc>
            </a:pPr>
            <a:r>
              <a:rPr lang="cs-CZ" sz="1800"/>
              <a:t>ČMEJRKOVÁ, S.; DANEŠ, F.; SVĚTLÁ, D. </a:t>
            </a:r>
            <a:r>
              <a:rPr lang="cs-CZ" sz="1800" i="1"/>
              <a:t>Jak napsat odborný text</a:t>
            </a:r>
            <a:r>
              <a:rPr lang="cs-CZ" sz="1800"/>
              <a:t>. Praha: LEDA, 1999. 255 s. </a:t>
            </a:r>
          </a:p>
          <a:p>
            <a:pPr>
              <a:lnSpc>
                <a:spcPct val="80000"/>
              </a:lnSpc>
            </a:pPr>
            <a:r>
              <a:rPr lang="cs-CZ" sz="1800"/>
              <a:t>ECO, Umberto. </a:t>
            </a:r>
            <a:r>
              <a:rPr lang="cs-CZ" sz="1800" i="1"/>
              <a:t>Jak napsat diplomovou práci</a:t>
            </a:r>
            <a:r>
              <a:rPr lang="cs-CZ" sz="1800"/>
              <a:t>. Olomouc: Votobia, 1997. 271 s. </a:t>
            </a:r>
          </a:p>
          <a:p>
            <a:pPr>
              <a:lnSpc>
                <a:spcPct val="80000"/>
              </a:lnSpc>
            </a:pPr>
            <a:endParaRPr lang="cs-CZ" sz="18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/>
              <a:t>Internetové zdroje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hlinkClick r:id="rId3"/>
              </a:rPr>
              <a:t> </a:t>
            </a:r>
            <a:endParaRPr lang="cs-CZ" dirty="0"/>
          </a:p>
          <a:p>
            <a:r>
              <a:rPr lang="cs-CZ" dirty="0"/>
              <a:t>Odkazy na stránkách </a:t>
            </a:r>
            <a:r>
              <a:rPr lang="cs-CZ" dirty="0" err="1"/>
              <a:t>Kpsych</a:t>
            </a:r>
            <a:r>
              <a:rPr lang="cs-CZ" dirty="0"/>
              <a:t> </a:t>
            </a:r>
            <a:r>
              <a:rPr lang="cs-CZ" dirty="0" err="1"/>
              <a:t>PedF</a:t>
            </a:r>
            <a:r>
              <a:rPr lang="cs-CZ" dirty="0"/>
              <a:t> MU</a:t>
            </a:r>
          </a:p>
          <a:p>
            <a:pPr lvl="1"/>
            <a:r>
              <a:rPr lang="cs-CZ" sz="1800" dirty="0">
                <a:hlinkClick r:id="rId4"/>
              </a:rPr>
              <a:t>http://psychologie.ped.muni.cz/studium/diplomove-prace</a:t>
            </a:r>
            <a:r>
              <a:rPr lang="cs-CZ" sz="1800" dirty="0"/>
              <a:t> </a:t>
            </a:r>
          </a:p>
          <a:p>
            <a:endParaRPr lang="cs-CZ" sz="2400" dirty="0">
              <a:hlinkClick r:id="rId5"/>
            </a:endParaRPr>
          </a:p>
          <a:p>
            <a:r>
              <a:rPr lang="cs-CZ" sz="2400" b="1" dirty="0"/>
              <a:t>Archiv kvalifikačních prací</a:t>
            </a:r>
            <a:endParaRPr lang="cs-CZ" sz="2400" dirty="0">
              <a:hlinkClick r:id="rId5"/>
            </a:endParaRPr>
          </a:p>
          <a:p>
            <a:pPr lvl="1"/>
            <a:r>
              <a:rPr lang="cs-CZ" sz="2100" dirty="0">
                <a:hlinkClick r:id="rId5"/>
              </a:rPr>
              <a:t>https://theses.cz</a:t>
            </a:r>
            <a:r>
              <a:rPr lang="cs-CZ" sz="2100" dirty="0" smtClean="0">
                <a:hlinkClick r:id="rId5"/>
              </a:rPr>
              <a:t>/</a:t>
            </a:r>
            <a:endParaRPr lang="cs-CZ" sz="2100" dirty="0" smtClean="0"/>
          </a:p>
          <a:p>
            <a:endParaRPr lang="cs-CZ" sz="2100" dirty="0" smtClean="0"/>
          </a:p>
          <a:p>
            <a:r>
              <a:rPr lang="cs-CZ" sz="2100" b="1" dirty="0" smtClean="0"/>
              <a:t>Pokyny k závěrečné zkoušce</a:t>
            </a:r>
          </a:p>
          <a:p>
            <a:pPr lvl="1"/>
            <a:r>
              <a:rPr lang="cs-CZ" sz="1800" dirty="0">
                <a:hlinkClick r:id="rId6"/>
              </a:rPr>
              <a:t>https://</a:t>
            </a:r>
            <a:r>
              <a:rPr lang="cs-CZ" sz="1800" dirty="0" smtClean="0">
                <a:hlinkClick r:id="rId6"/>
              </a:rPr>
              <a:t>www.ped.muni.cz/czv/pro-ucastniky-czv/zaverecne-zkousky-a-zaverecna-prace</a:t>
            </a:r>
            <a:r>
              <a:rPr lang="cs-CZ" sz="1800" dirty="0" smtClean="0"/>
              <a:t> (obecné informace studijního oddělení)</a:t>
            </a:r>
            <a:endParaRPr lang="cs-CZ" sz="1800" dirty="0"/>
          </a:p>
          <a:p>
            <a:pPr lvl="1"/>
            <a:r>
              <a:rPr lang="cs-CZ" sz="1800" dirty="0">
                <a:hlinkClick r:id="rId7"/>
              </a:rPr>
              <a:t>https://</a:t>
            </a:r>
            <a:r>
              <a:rPr lang="cs-CZ" sz="1800" dirty="0" smtClean="0">
                <a:hlinkClick r:id="rId7"/>
              </a:rPr>
              <a:t>psychologie.ped.muni.cz/studium/celozivotni-vzdelavani</a:t>
            </a:r>
            <a:r>
              <a:rPr lang="cs-CZ" sz="1800" dirty="0" smtClean="0"/>
              <a:t> (okruhy ke zkoušce)</a:t>
            </a:r>
            <a:endParaRPr lang="cs-CZ" sz="18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5724525" y="1628775"/>
            <a:ext cx="2808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solidFill>
                  <a:schemeClr val="tx2"/>
                </a:solidFill>
              </a:rPr>
              <a:t>Děkuji za pozornost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dirty="0"/>
              <a:t>Závěrečná práce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Rozsah práce má být 30 (min. 15) stran a </a:t>
            </a:r>
            <a:r>
              <a:rPr lang="cs-CZ" b="1" dirty="0"/>
              <a:t>zveřejněn v </a:t>
            </a:r>
            <a:r>
              <a:rPr lang="cs-CZ" b="1" dirty="0" err="1"/>
              <a:t>ISu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V souvislosti s GDPR se v některých případech prací </a:t>
            </a:r>
            <a:r>
              <a:rPr lang="cs-CZ" b="1" dirty="0"/>
              <a:t>osobní a interní údaje se stávají neveřejnou přílohou práce</a:t>
            </a:r>
            <a:r>
              <a:rPr lang="cs-CZ" dirty="0"/>
              <a:t> (cca 15 stran) a jsou součástí obhajoby a závěrečné zkoušky</a:t>
            </a:r>
          </a:p>
          <a:p>
            <a:pPr lvl="1"/>
            <a:r>
              <a:rPr lang="cs-CZ" dirty="0"/>
              <a:t>Tj. původní rozsah 30 stran je zachován a některé práce budou mít i nadále tuto podobu (tj. obsahují jen veřejně dostupné informace a nepracují s citlivými daty (např. je možná anonymizace))</a:t>
            </a:r>
          </a:p>
          <a:p>
            <a:pPr lvl="1"/>
            <a:r>
              <a:rPr lang="cs-CZ" dirty="0"/>
              <a:t>Rozhodnutí o obsahu neveřejné přílohy konzultovat s vedoucím práce, sporné případy s dr. Marešem (GDPR koordinátor </a:t>
            </a:r>
            <a:r>
              <a:rPr lang="cs-CZ" dirty="0" err="1"/>
              <a:t>KPsy</a:t>
            </a:r>
            <a:r>
              <a:rPr lang="cs-CZ" dirty="0"/>
              <a:t> ;) </a:t>
            </a:r>
          </a:p>
          <a:p>
            <a:r>
              <a:rPr lang="cs-CZ" dirty="0"/>
              <a:t>Šablona práce k dispozici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1981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08720"/>
            <a:ext cx="7848872" cy="494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45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Jak vybrat téma a jak s ním pracovat?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/>
              <a:t>Výběr tématu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cs-CZ" sz="2400" dirty="0"/>
              <a:t>Jedná se „umění možného“ – výběr:</a:t>
            </a:r>
          </a:p>
          <a:p>
            <a:pPr lvl="1"/>
            <a:r>
              <a:rPr lang="cs-CZ" sz="2000" dirty="0"/>
              <a:t>Mezi tématy obvyklými a častými („to se mi líbí“)</a:t>
            </a:r>
          </a:p>
          <a:p>
            <a:pPr lvl="1"/>
            <a:r>
              <a:rPr lang="cs-CZ" sz="2000" dirty="0"/>
              <a:t>Výběr tématu vlastního („tohle mne zajímá“ či „tohle ve škole využijeme“)</a:t>
            </a:r>
          </a:p>
          <a:p>
            <a:pPr lvl="1"/>
            <a:endParaRPr lang="cs-CZ" sz="2000" dirty="0"/>
          </a:p>
          <a:p>
            <a:r>
              <a:rPr lang="cs-CZ" sz="2400" dirty="0"/>
              <a:t>Téma: </a:t>
            </a:r>
          </a:p>
          <a:p>
            <a:pPr lvl="1"/>
            <a:r>
              <a:rPr lang="cs-CZ" sz="2000" dirty="0"/>
              <a:t>Musí být dostatečně úzké, aby bylo možno je v rozumném čase a s rozumným úsilím zvládnout (pozor na „obecná“ témata!)</a:t>
            </a:r>
          </a:p>
          <a:p>
            <a:pPr lvl="1"/>
            <a:r>
              <a:rPr lang="cs-CZ" sz="2000" dirty="0"/>
              <a:t>Mělo by souviset s vlastní praxí („užitečnost“)</a:t>
            </a:r>
          </a:p>
          <a:p>
            <a:pPr lvl="1"/>
            <a:r>
              <a:rPr lang="cs-CZ" sz="2000" dirty="0"/>
              <a:t>Mělo by být pro autora atraktivní</a:t>
            </a:r>
          </a:p>
          <a:p>
            <a:pPr lvl="1"/>
            <a:endParaRPr lang="cs-CZ" sz="2000" dirty="0"/>
          </a:p>
          <a:p>
            <a:r>
              <a:rPr lang="cs-CZ" sz="2400" b="1" dirty="0"/>
              <a:t>Obojí ovlivňuje i </a:t>
            </a:r>
            <a:r>
              <a:rPr lang="cs-CZ" sz="2400" b="1" dirty="0" err="1"/>
              <a:t>přidělění</a:t>
            </a:r>
            <a:r>
              <a:rPr lang="cs-CZ" sz="2400" b="1" dirty="0"/>
              <a:t> vedoucího práce (i možného konzultanta ;)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43C203-1000-D749-9575-44172C5EE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Mám téma. A jak sehnat vedoucího?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0E5929-0BF7-3D4F-9121-32865CF64D0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Vyplnit formulář na </a:t>
            </a:r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forms.gle/bkkNtVMPHMY6RfPGA</a:t>
            </a:r>
            <a:r>
              <a:rPr lang="cs-CZ" dirty="0" smtClean="0"/>
              <a:t> </a:t>
            </a:r>
            <a:endParaRPr lang="cs-CZ" dirty="0"/>
          </a:p>
          <a:p>
            <a:r>
              <a:rPr lang="cs-CZ" dirty="0"/>
              <a:t>dr. Kohoutek a dr. Mareš </a:t>
            </a:r>
            <a:r>
              <a:rPr lang="cs-CZ" dirty="0" smtClean="0"/>
              <a:t>osloví </a:t>
            </a:r>
            <a:r>
              <a:rPr lang="cs-CZ" dirty="0"/>
              <a:t>vedoucí z </a:t>
            </a:r>
            <a:r>
              <a:rPr lang="cs-CZ" dirty="0" err="1"/>
              <a:t>Kpsy</a:t>
            </a:r>
            <a:r>
              <a:rPr lang="cs-CZ" dirty="0"/>
              <a:t> PdF i z okruhu externích vyučujících (např. doc. </a:t>
            </a:r>
            <a:r>
              <a:rPr lang="cs-CZ" dirty="0" err="1"/>
              <a:t>Portešová</a:t>
            </a:r>
            <a:r>
              <a:rPr lang="cs-CZ" dirty="0"/>
              <a:t>)</a:t>
            </a:r>
          </a:p>
          <a:p>
            <a:r>
              <a:rPr lang="cs-CZ" i="1" dirty="0"/>
              <a:t>(Pozor! Metodici prevence píší mail dr. Kohoutkovi </a:t>
            </a:r>
            <a:r>
              <a:rPr lang="cs-CZ" i="1" dirty="0">
                <a:sym typeface="Wingdings" pitchFamily="2" charset="2"/>
              </a:rPr>
              <a:t> )</a:t>
            </a:r>
            <a:endParaRPr lang="cs-CZ" i="1" dirty="0"/>
          </a:p>
          <a:p>
            <a:r>
              <a:rPr lang="cs-CZ" dirty="0"/>
              <a:t>Dostanete od nich kontaktní mail s možnostmi konzultací</a:t>
            </a:r>
          </a:p>
          <a:p>
            <a:r>
              <a:rPr lang="cs-CZ" dirty="0"/>
              <a:t>Vlastní téma musí být vypsáno v </a:t>
            </a:r>
            <a:r>
              <a:rPr lang="cs-CZ" dirty="0" err="1"/>
              <a:t>ISu</a:t>
            </a:r>
            <a:r>
              <a:rPr lang="cs-CZ" dirty="0"/>
              <a:t> až </a:t>
            </a:r>
            <a:r>
              <a:rPr lang="cs-CZ" dirty="0" smtClean="0"/>
              <a:t>15.3.2022 </a:t>
            </a:r>
            <a:r>
              <a:rPr lang="cs-CZ" dirty="0"/>
              <a:t>(viz </a:t>
            </a:r>
            <a:r>
              <a:rPr lang="cs-CZ" dirty="0">
                <a:hlinkClick r:id="rId3"/>
              </a:rPr>
              <a:t>pokyny stud. odd. k SZZ </a:t>
            </a:r>
            <a:r>
              <a:rPr lang="cs-CZ" dirty="0"/>
              <a:t>) ; vlastní zkouška v červnu </a:t>
            </a:r>
            <a:r>
              <a:rPr lang="cs-CZ" dirty="0" smtClean="0"/>
              <a:t>2022 </a:t>
            </a:r>
            <a:r>
              <a:rPr lang="cs-CZ" dirty="0"/>
              <a:t>(typicky </a:t>
            </a:r>
            <a:r>
              <a:rPr lang="cs-CZ" dirty="0" smtClean="0"/>
              <a:t>1. </a:t>
            </a:r>
            <a:r>
              <a:rPr lang="cs-CZ" dirty="0"/>
              <a:t>t</a:t>
            </a:r>
            <a:r>
              <a:rPr lang="cs-CZ" dirty="0" smtClean="0"/>
              <a:t>ýden</a:t>
            </a:r>
            <a:r>
              <a:rPr lang="cs-CZ" dirty="0"/>
              <a:t>, ale neslibujeme</a:t>
            </a:r>
            <a:r>
              <a:rPr lang="cs-CZ" dirty="0" smtClean="0"/>
              <a:t>… ;)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18293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á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555</TotalTime>
  <Words>2614</Words>
  <Application>Microsoft Office PowerPoint</Application>
  <PresentationFormat>Předvádění na obrazovce (4:3)</PresentationFormat>
  <Paragraphs>299</Paragraphs>
  <Slides>46</Slides>
  <Notes>22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5" baseType="lpstr">
      <vt:lpstr>Arial</vt:lpstr>
      <vt:lpstr>Arial Narrow</vt:lpstr>
      <vt:lpstr>Garamond</vt:lpstr>
      <vt:lpstr>Times New Roman</vt:lpstr>
      <vt:lpstr>Tw Cen MT</vt:lpstr>
      <vt:lpstr>Verdana</vt:lpstr>
      <vt:lpstr>Wingdings</vt:lpstr>
      <vt:lpstr>Wingdings 2</vt:lpstr>
      <vt:lpstr>Medián</vt:lpstr>
      <vt:lpstr>Závěrečná práce</vt:lpstr>
      <vt:lpstr>Kontakt</vt:lpstr>
      <vt:lpstr>Závěrečná práce – obsah setkání</vt:lpstr>
      <vt:lpstr>K čemu je dobrá?</vt:lpstr>
      <vt:lpstr>Závěrečná práce</vt:lpstr>
      <vt:lpstr>Prezentace aplikace PowerPoint</vt:lpstr>
      <vt:lpstr>Jak vybrat téma a jak s ním pracovat?</vt:lpstr>
      <vt:lpstr>Výběr tématu</vt:lpstr>
      <vt:lpstr>Mám téma. A jak sehnat vedoucího?</vt:lpstr>
      <vt:lpstr>Název práce</vt:lpstr>
      <vt:lpstr>Vstupní uvažování nad problémem</vt:lpstr>
      <vt:lpstr>Metodologie</vt:lpstr>
      <vt:lpstr>JAK VZNIKAJÍ POZNATKY?</vt:lpstr>
      <vt:lpstr>Metodologie</vt:lpstr>
      <vt:lpstr>Když se řekne… věda</vt:lpstr>
      <vt:lpstr>MAPA VÝZKUMU CO VŠECHNO PATŘÍ DO VÝZKUMU?</vt:lpstr>
      <vt:lpstr>Případová studie – obvyklý typ práce</vt:lpstr>
      <vt:lpstr>Případová studie - typy</vt:lpstr>
      <vt:lpstr>Příklady metod</vt:lpstr>
      <vt:lpstr>Prezentace aplikace PowerPoint</vt:lpstr>
      <vt:lpstr>Projekt práce</vt:lpstr>
      <vt:lpstr>Projekt práce – součást dohody s vedoucím práce</vt:lpstr>
      <vt:lpstr>Struktura práce – součást šablony</vt:lpstr>
      <vt:lpstr>Práce s literaturou</vt:lpstr>
      <vt:lpstr>Prezentace aplikace PowerPoint</vt:lpstr>
      <vt:lpstr>Práce s literaturou (2)</vt:lpstr>
      <vt:lpstr>Prezentace aplikace PowerPoint</vt:lpstr>
      <vt:lpstr>Prezentace aplikace PowerPoint</vt:lpstr>
      <vt:lpstr>Prezentace aplikace PowerPoint</vt:lpstr>
      <vt:lpstr>Práce s literaturou (3)</vt:lpstr>
      <vt:lpstr>Prezentace aplikace PowerPoint</vt:lpstr>
      <vt:lpstr>Prezentace aplikace PowerPoint</vt:lpstr>
      <vt:lpstr>Prezentace aplikace PowerPoint</vt:lpstr>
      <vt:lpstr>Prezentace aplikace PowerPoint</vt:lpstr>
      <vt:lpstr>časopisy</vt:lpstr>
      <vt:lpstr>Prezentace aplikace PowerPoint</vt:lpstr>
      <vt:lpstr>Prezentace aplikace PowerPoint</vt:lpstr>
      <vt:lpstr>Prezentace aplikace PowerPoint</vt:lpstr>
      <vt:lpstr>Prezentace aplikace PowerPoint</vt:lpstr>
      <vt:lpstr>Technické aspekty práce</vt:lpstr>
      <vt:lpstr>Kontrola citací a plagiátů  (IS -Soubory – Úschovna)</vt:lpstr>
      <vt:lpstr>Prezentace práce</vt:lpstr>
      <vt:lpstr>Cena dr. Jana Berana</vt:lpstr>
      <vt:lpstr>Literatura (výběr)</vt:lpstr>
      <vt:lpstr>Internetové zdroje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Závěrečná práce</dc:title>
  <dc:creator>Jan Mares</dc:creator>
  <cp:lastModifiedBy>lektor</cp:lastModifiedBy>
  <cp:revision>56</cp:revision>
  <dcterms:created xsi:type="dcterms:W3CDTF">2007-10-05T07:25:22Z</dcterms:created>
  <dcterms:modified xsi:type="dcterms:W3CDTF">2021-11-05T07:50:50Z</dcterms:modified>
</cp:coreProperties>
</file>