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1" r:id="rId4"/>
    <p:sldId id="286" r:id="rId5"/>
    <p:sldId id="285" r:id="rId6"/>
    <p:sldId id="270" r:id="rId7"/>
    <p:sldId id="261" r:id="rId8"/>
    <p:sldId id="259" r:id="rId9"/>
    <p:sldId id="268" r:id="rId10"/>
    <p:sldId id="262" r:id="rId11"/>
    <p:sldId id="263" r:id="rId12"/>
    <p:sldId id="265" r:id="rId13"/>
    <p:sldId id="266" r:id="rId14"/>
    <p:sldId id="267" r:id="rId15"/>
    <p:sldId id="258" r:id="rId16"/>
    <p:sldId id="272" r:id="rId17"/>
    <p:sldId id="281" r:id="rId18"/>
    <p:sldId id="287" r:id="rId19"/>
    <p:sldId id="273" r:id="rId20"/>
    <p:sldId id="280" r:id="rId21"/>
    <p:sldId id="275" r:id="rId22"/>
    <p:sldId id="278" r:id="rId23"/>
    <p:sldId id="282" r:id="rId24"/>
    <p:sldId id="283" r:id="rId25"/>
    <p:sldId id="264"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initials="J"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‹Nr.›</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227294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156067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166065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‹Nr.›</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5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243781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29827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255239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249134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677C2C-58D9-4B28-8CD7-82C4B8392C35}" type="datetimeFigureOut">
              <a:rPr lang="cs-CZ" smtClean="0"/>
              <a:pPr/>
              <a:t>14.09.2021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76BA49-18B2-4307-BB8D-94989AD7DCA1}" type="slidenum">
              <a:rPr lang="cs-CZ" smtClean="0"/>
              <a:pPr/>
              <a:t>‹Nr.›</a:t>
            </a:fld>
            <a:endParaRPr lang="cs-CZ"/>
          </a:p>
        </p:txBody>
      </p:sp>
    </p:spTree>
    <p:extLst>
      <p:ext uri="{BB962C8B-B14F-4D97-AF65-F5344CB8AC3E}">
        <p14:creationId xmlns:p14="http://schemas.microsoft.com/office/powerpoint/2010/main" val="42185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9677C2C-58D9-4B28-8CD7-82C4B8392C35}" type="datetimeFigureOut">
              <a:rPr lang="cs-CZ" smtClean="0"/>
              <a:pPr/>
              <a:t>14.09.2021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76BA49-18B2-4307-BB8D-94989AD7DCA1}" type="slidenum">
              <a:rPr lang="cs-CZ" smtClean="0"/>
              <a:pPr/>
              <a:t>‹Nr.›</a:t>
            </a:fld>
            <a:endParaRPr lang="cs-CZ"/>
          </a:p>
        </p:txBody>
      </p:sp>
    </p:spTree>
    <p:extLst>
      <p:ext uri="{BB962C8B-B14F-4D97-AF65-F5344CB8AC3E}">
        <p14:creationId xmlns:p14="http://schemas.microsoft.com/office/powerpoint/2010/main" val="69875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677C2C-58D9-4B28-8CD7-82C4B8392C35}" type="datetimeFigureOut">
              <a:rPr lang="cs-CZ" smtClean="0"/>
              <a:pPr/>
              <a:t>14.09.2021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76BA49-18B2-4307-BB8D-94989AD7DCA1}" type="slidenum">
              <a:rPr lang="cs-CZ" smtClean="0"/>
              <a:pPr/>
              <a:t>‹Nr.›</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0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4C29D-54F0-4C1F-8306-2CB19705B469}"/>
              </a:ext>
            </a:extLst>
          </p:cNvPr>
          <p:cNvSpPr>
            <a:spLocks noGrp="1"/>
          </p:cNvSpPr>
          <p:nvPr>
            <p:ph type="ctrTitle"/>
          </p:nvPr>
        </p:nvSpPr>
        <p:spPr/>
        <p:txBody>
          <a:bodyPr>
            <a:normAutofit fontScale="90000"/>
          </a:bodyPr>
          <a:lstStyle/>
          <a:p>
            <a:r>
              <a:rPr lang="cs-CZ" dirty="0" err="1"/>
              <a:t>LiLa</a:t>
            </a:r>
            <a:r>
              <a:rPr lang="cs-CZ" dirty="0"/>
              <a:t> – </a:t>
            </a:r>
            <a:r>
              <a:rPr lang="cs-CZ" dirty="0" err="1"/>
              <a:t>methodisches</a:t>
            </a:r>
            <a:r>
              <a:rPr lang="cs-CZ" dirty="0"/>
              <a:t> </a:t>
            </a:r>
            <a:r>
              <a:rPr lang="cs-CZ" dirty="0" err="1"/>
              <a:t>Portal</a:t>
            </a:r>
            <a:r>
              <a:rPr lang="cs-CZ" dirty="0"/>
              <a:t> </a:t>
            </a:r>
            <a:r>
              <a:rPr lang="cs-CZ" dirty="0" err="1"/>
              <a:t>für</a:t>
            </a:r>
            <a:r>
              <a:rPr lang="cs-CZ" dirty="0"/>
              <a:t> </a:t>
            </a:r>
            <a:r>
              <a:rPr lang="cs-CZ" dirty="0" err="1"/>
              <a:t>Didaktisierung</a:t>
            </a:r>
            <a:r>
              <a:rPr lang="cs-CZ" dirty="0"/>
              <a:t> von </a:t>
            </a:r>
            <a:r>
              <a:rPr lang="cs-CZ" dirty="0" err="1"/>
              <a:t>authentischen</a:t>
            </a:r>
            <a:r>
              <a:rPr lang="cs-CZ" dirty="0"/>
              <a:t> </a:t>
            </a:r>
            <a:r>
              <a:rPr lang="cs-CZ" dirty="0" err="1"/>
              <a:t>Texten</a:t>
            </a:r>
            <a:r>
              <a:rPr lang="cs-CZ" dirty="0"/>
              <a:t> </a:t>
            </a:r>
            <a:r>
              <a:rPr lang="cs-CZ" dirty="0" err="1"/>
              <a:t>im</a:t>
            </a:r>
            <a:r>
              <a:rPr lang="cs-CZ" dirty="0"/>
              <a:t> </a:t>
            </a:r>
            <a:r>
              <a:rPr lang="cs-CZ" dirty="0" err="1"/>
              <a:t>DaF-Unterricht</a:t>
            </a:r>
            <a:endParaRPr lang="cs-CZ" dirty="0"/>
          </a:p>
        </p:txBody>
      </p:sp>
      <p:sp>
        <p:nvSpPr>
          <p:cNvPr id="3" name="Untertitel 2">
            <a:extLst>
              <a:ext uri="{FF2B5EF4-FFF2-40B4-BE49-F238E27FC236}">
                <a16:creationId xmlns:a16="http://schemas.microsoft.com/office/drawing/2014/main" id="{D9D3D206-3BD0-454F-957B-017E97309FB7}"/>
              </a:ext>
            </a:extLst>
          </p:cNvPr>
          <p:cNvSpPr>
            <a:spLocks noGrp="1"/>
          </p:cNvSpPr>
          <p:nvPr>
            <p:ph type="subTitle" idx="1"/>
          </p:nvPr>
        </p:nvSpPr>
        <p:spPr>
          <a:xfrm>
            <a:off x="1100051" y="4455620"/>
            <a:ext cx="10058400" cy="1526080"/>
          </a:xfrm>
        </p:spPr>
        <p:txBody>
          <a:bodyPr>
            <a:normAutofit/>
          </a:bodyPr>
          <a:lstStyle/>
          <a:p>
            <a:r>
              <a:rPr lang="cs-CZ" dirty="0"/>
              <a:t>Petr pytlík</a:t>
            </a:r>
          </a:p>
          <a:p>
            <a:r>
              <a:rPr lang="cs-CZ" dirty="0" err="1"/>
              <a:t>Zusammen</a:t>
            </a:r>
            <a:r>
              <a:rPr lang="cs-CZ" dirty="0"/>
              <a:t> </a:t>
            </a:r>
            <a:r>
              <a:rPr lang="cs-CZ" dirty="0" err="1"/>
              <a:t>mit</a:t>
            </a:r>
            <a:r>
              <a:rPr lang="cs-CZ" dirty="0"/>
              <a:t> Jana </a:t>
            </a:r>
            <a:r>
              <a:rPr lang="cs-CZ" dirty="0" err="1"/>
              <a:t>veličková</a:t>
            </a:r>
            <a:r>
              <a:rPr lang="cs-CZ" dirty="0"/>
              <a:t> </a:t>
            </a:r>
            <a:r>
              <a:rPr lang="cs-CZ" dirty="0" err="1"/>
              <a:t>und</a:t>
            </a:r>
            <a:r>
              <a:rPr lang="cs-CZ" dirty="0"/>
              <a:t> Vojtěch </a:t>
            </a:r>
            <a:r>
              <a:rPr lang="cs-CZ" dirty="0" err="1"/>
              <a:t>štilec</a:t>
            </a:r>
            <a:endParaRPr lang="cs-CZ" dirty="0"/>
          </a:p>
          <a:p>
            <a:r>
              <a:rPr lang="cs-CZ" dirty="0"/>
              <a:t>(</a:t>
            </a:r>
            <a:r>
              <a:rPr lang="cs-CZ" dirty="0" err="1"/>
              <a:t>Pädagogische</a:t>
            </a:r>
            <a:r>
              <a:rPr lang="cs-CZ" dirty="0"/>
              <a:t> </a:t>
            </a:r>
            <a:r>
              <a:rPr lang="cs-CZ" dirty="0" err="1"/>
              <a:t>fakultät</a:t>
            </a:r>
            <a:r>
              <a:rPr lang="cs-CZ" dirty="0"/>
              <a:t> der </a:t>
            </a:r>
            <a:r>
              <a:rPr lang="cs-CZ" dirty="0" err="1"/>
              <a:t>masaryk-universität</a:t>
            </a:r>
            <a:r>
              <a:rPr lang="cs-CZ" dirty="0"/>
              <a:t> Brno)</a:t>
            </a:r>
          </a:p>
          <a:p>
            <a:endParaRPr lang="cs-CZ" dirty="0"/>
          </a:p>
          <a:p>
            <a:endParaRPr lang="cs-CZ" dirty="0"/>
          </a:p>
        </p:txBody>
      </p:sp>
    </p:spTree>
    <p:extLst>
      <p:ext uri="{BB962C8B-B14F-4D97-AF65-F5344CB8AC3E}">
        <p14:creationId xmlns:p14="http://schemas.microsoft.com/office/powerpoint/2010/main" val="121248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43F89-233F-4190-90F1-0E3E62D8432D}"/>
              </a:ext>
            </a:extLst>
          </p:cNvPr>
          <p:cNvSpPr>
            <a:spLocks noGrp="1"/>
          </p:cNvSpPr>
          <p:nvPr>
            <p:ph type="title"/>
          </p:nvPr>
        </p:nvSpPr>
        <p:spPr/>
        <p:txBody>
          <a:bodyPr/>
          <a:lstStyle/>
          <a:p>
            <a:r>
              <a:rPr lang="cs-CZ" dirty="0" err="1"/>
              <a:t>Textfragmente</a:t>
            </a:r>
            <a:r>
              <a:rPr lang="cs-CZ" dirty="0"/>
              <a:t>/</a:t>
            </a:r>
            <a:r>
              <a:rPr lang="cs-CZ" dirty="0" err="1"/>
              <a:t>Abkürz</a:t>
            </a:r>
            <a:r>
              <a:rPr lang="cs-CZ" dirty="0"/>
              <a:t>.</a:t>
            </a:r>
          </a:p>
        </p:txBody>
      </p:sp>
      <p:pic>
        <p:nvPicPr>
          <p:cNvPr id="5" name="Inhaltsplatzhalter 4">
            <a:extLst>
              <a:ext uri="{FF2B5EF4-FFF2-40B4-BE49-F238E27FC236}">
                <a16:creationId xmlns:a16="http://schemas.microsoft.com/office/drawing/2014/main" id="{38E1784B-9773-4CC6-A05A-044F7431FD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536" y="1737360"/>
            <a:ext cx="6379213" cy="3588307"/>
          </a:xfrm>
        </p:spPr>
      </p:pic>
      <p:pic>
        <p:nvPicPr>
          <p:cNvPr id="7" name="Grafik 6">
            <a:extLst>
              <a:ext uri="{FF2B5EF4-FFF2-40B4-BE49-F238E27FC236}">
                <a16:creationId xmlns:a16="http://schemas.microsoft.com/office/drawing/2014/main" id="{7BA9E2F5-1B94-4DB6-8E38-B60B86936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443" y="465851"/>
            <a:ext cx="3333542" cy="5926297"/>
          </a:xfrm>
          <a:prstGeom prst="rect">
            <a:avLst/>
          </a:prstGeom>
        </p:spPr>
      </p:pic>
    </p:spTree>
    <p:extLst>
      <p:ext uri="{BB962C8B-B14F-4D97-AF65-F5344CB8AC3E}">
        <p14:creationId xmlns:p14="http://schemas.microsoft.com/office/powerpoint/2010/main" val="240645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96FD7-291E-4CE2-A756-4AB22EFEF6E6}"/>
              </a:ext>
            </a:extLst>
          </p:cNvPr>
          <p:cNvSpPr>
            <a:spLocks noGrp="1"/>
          </p:cNvSpPr>
          <p:nvPr>
            <p:ph type="title"/>
          </p:nvPr>
        </p:nvSpPr>
        <p:spPr/>
        <p:txBody>
          <a:bodyPr/>
          <a:lstStyle/>
          <a:p>
            <a:r>
              <a:rPr lang="cs-CZ" dirty="0"/>
              <a:t>Texte-</a:t>
            </a:r>
            <a:r>
              <a:rPr lang="cs-CZ" dirty="0" err="1"/>
              <a:t>Gewirr</a:t>
            </a:r>
            <a:endParaRPr lang="cs-CZ" dirty="0"/>
          </a:p>
        </p:txBody>
      </p:sp>
      <p:pic>
        <p:nvPicPr>
          <p:cNvPr id="5" name="Inhaltsplatzhalter 4">
            <a:extLst>
              <a:ext uri="{FF2B5EF4-FFF2-40B4-BE49-F238E27FC236}">
                <a16:creationId xmlns:a16="http://schemas.microsoft.com/office/drawing/2014/main" id="{BE62B3AF-2D32-446A-9404-075E1F149A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74965" y="286603"/>
            <a:ext cx="4880715" cy="5797927"/>
          </a:xfrm>
        </p:spPr>
      </p:pic>
    </p:spTree>
    <p:extLst>
      <p:ext uri="{BB962C8B-B14F-4D97-AF65-F5344CB8AC3E}">
        <p14:creationId xmlns:p14="http://schemas.microsoft.com/office/powerpoint/2010/main" val="26958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81C36-A7E0-422B-8AD9-66B1DBA6835C}"/>
              </a:ext>
            </a:extLst>
          </p:cNvPr>
          <p:cNvSpPr>
            <a:spLocks noGrp="1"/>
          </p:cNvSpPr>
          <p:nvPr>
            <p:ph type="title"/>
          </p:nvPr>
        </p:nvSpPr>
        <p:spPr/>
        <p:txBody>
          <a:bodyPr/>
          <a:lstStyle/>
          <a:p>
            <a:r>
              <a:rPr lang="cs-CZ" dirty="0" err="1"/>
              <a:t>Eingeschränkte</a:t>
            </a:r>
            <a:r>
              <a:rPr lang="cs-CZ" dirty="0"/>
              <a:t> </a:t>
            </a:r>
            <a:r>
              <a:rPr lang="cs-CZ" dirty="0" err="1"/>
              <a:t>Sichtbarkeit</a:t>
            </a:r>
            <a:r>
              <a:rPr lang="cs-CZ" dirty="0"/>
              <a:t> - </a:t>
            </a:r>
            <a:r>
              <a:rPr lang="cs-CZ" dirty="0" err="1"/>
              <a:t>Piktogramm</a:t>
            </a:r>
            <a:endParaRPr lang="cs-CZ" dirty="0"/>
          </a:p>
        </p:txBody>
      </p:sp>
      <p:pic>
        <p:nvPicPr>
          <p:cNvPr id="5" name="Inhaltsplatzhalter 4">
            <a:extLst>
              <a:ext uri="{FF2B5EF4-FFF2-40B4-BE49-F238E27FC236}">
                <a16:creationId xmlns:a16="http://schemas.microsoft.com/office/drawing/2014/main" id="{67AD56EA-B7B4-491B-8633-7F0C7F40EC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9098" y="1846263"/>
            <a:ext cx="5374129" cy="4022725"/>
          </a:xfrm>
        </p:spPr>
      </p:pic>
    </p:spTree>
    <p:extLst>
      <p:ext uri="{BB962C8B-B14F-4D97-AF65-F5344CB8AC3E}">
        <p14:creationId xmlns:p14="http://schemas.microsoft.com/office/powerpoint/2010/main" val="352881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DBFD3-6DE3-4B13-80ED-C67CFBB3B71D}"/>
              </a:ext>
            </a:extLst>
          </p:cNvPr>
          <p:cNvSpPr>
            <a:spLocks noGrp="1"/>
          </p:cNvSpPr>
          <p:nvPr>
            <p:ph type="title"/>
          </p:nvPr>
        </p:nvSpPr>
        <p:spPr/>
        <p:txBody>
          <a:bodyPr/>
          <a:lstStyle/>
          <a:p>
            <a:r>
              <a:rPr lang="cs-CZ" dirty="0" err="1"/>
              <a:t>Moderne</a:t>
            </a:r>
            <a:r>
              <a:rPr lang="cs-CZ" dirty="0"/>
              <a:t> </a:t>
            </a:r>
            <a:r>
              <a:rPr lang="cs-CZ" dirty="0" err="1"/>
              <a:t>Technologien</a:t>
            </a:r>
            <a:r>
              <a:rPr lang="cs-CZ" dirty="0"/>
              <a:t>,</a:t>
            </a:r>
            <a:br>
              <a:rPr lang="cs-CZ" dirty="0"/>
            </a:br>
            <a:r>
              <a:rPr lang="cs-CZ" dirty="0"/>
              <a:t>Online-</a:t>
            </a:r>
            <a:r>
              <a:rPr lang="cs-CZ" dirty="0" err="1"/>
              <a:t>Suche</a:t>
            </a:r>
            <a:r>
              <a:rPr lang="cs-CZ" dirty="0"/>
              <a:t> (Google smog)</a:t>
            </a:r>
          </a:p>
        </p:txBody>
      </p:sp>
      <p:pic>
        <p:nvPicPr>
          <p:cNvPr id="5" name="Inhaltsplatzhalter 4">
            <a:extLst>
              <a:ext uri="{FF2B5EF4-FFF2-40B4-BE49-F238E27FC236}">
                <a16:creationId xmlns:a16="http://schemas.microsoft.com/office/drawing/2014/main" id="{4D1E2C15-4D5F-4102-BD55-346FAF8463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1502" y="584199"/>
            <a:ext cx="3054178" cy="5429651"/>
          </a:xfrm>
        </p:spPr>
      </p:pic>
    </p:spTree>
    <p:extLst>
      <p:ext uri="{BB962C8B-B14F-4D97-AF65-F5344CB8AC3E}">
        <p14:creationId xmlns:p14="http://schemas.microsoft.com/office/powerpoint/2010/main" val="169981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933FA-E99C-4536-8473-6AD70F50DBF6}"/>
              </a:ext>
            </a:extLst>
          </p:cNvPr>
          <p:cNvSpPr>
            <a:spLocks noGrp="1"/>
          </p:cNvSpPr>
          <p:nvPr>
            <p:ph type="title"/>
          </p:nvPr>
        </p:nvSpPr>
        <p:spPr/>
        <p:txBody>
          <a:bodyPr/>
          <a:lstStyle/>
          <a:p>
            <a:r>
              <a:rPr lang="cs-CZ" dirty="0"/>
              <a:t>Kontext </a:t>
            </a:r>
            <a:r>
              <a:rPr lang="cs-CZ" dirty="0" err="1"/>
              <a:t>verstehen</a:t>
            </a:r>
            <a:endParaRPr lang="cs-CZ" dirty="0"/>
          </a:p>
        </p:txBody>
      </p:sp>
      <p:pic>
        <p:nvPicPr>
          <p:cNvPr id="5" name="Inhaltsplatzhalter 4">
            <a:extLst>
              <a:ext uri="{FF2B5EF4-FFF2-40B4-BE49-F238E27FC236}">
                <a16:creationId xmlns:a16="http://schemas.microsoft.com/office/drawing/2014/main" id="{6BB127B4-7E40-47F5-9A72-F3CBFC20A13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3438" y="1846263"/>
            <a:ext cx="8045450" cy="4022725"/>
          </a:xfrm>
        </p:spPr>
      </p:pic>
    </p:spTree>
    <p:extLst>
      <p:ext uri="{BB962C8B-B14F-4D97-AF65-F5344CB8AC3E}">
        <p14:creationId xmlns:p14="http://schemas.microsoft.com/office/powerpoint/2010/main" val="398273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EFDDF-8FA1-4B05-9938-53D00D290CE5}"/>
              </a:ext>
            </a:extLst>
          </p:cNvPr>
          <p:cNvSpPr>
            <a:spLocks noGrp="1"/>
          </p:cNvSpPr>
          <p:nvPr>
            <p:ph type="title"/>
          </p:nvPr>
        </p:nvSpPr>
        <p:spPr/>
        <p:txBody>
          <a:bodyPr>
            <a:normAutofit/>
          </a:bodyPr>
          <a:lstStyle/>
          <a:p>
            <a:r>
              <a:rPr lang="cs-CZ" dirty="0" err="1"/>
              <a:t>Zusammenfassung</a:t>
            </a:r>
            <a:r>
              <a:rPr lang="cs-CZ" dirty="0"/>
              <a:t> von LL </a:t>
            </a:r>
            <a:r>
              <a:rPr lang="cs-CZ" dirty="0" err="1"/>
              <a:t>und</a:t>
            </a:r>
            <a:r>
              <a:rPr lang="cs-CZ" dirty="0"/>
              <a:t> </a:t>
            </a:r>
            <a:r>
              <a:rPr lang="cs-CZ" dirty="0" err="1"/>
              <a:t>Ausgangssituation</a:t>
            </a:r>
            <a:r>
              <a:rPr lang="cs-CZ" dirty="0"/>
              <a:t> </a:t>
            </a:r>
            <a:r>
              <a:rPr lang="cs-CZ" dirty="0" err="1"/>
              <a:t>für</a:t>
            </a:r>
            <a:r>
              <a:rPr lang="cs-CZ" dirty="0"/>
              <a:t> </a:t>
            </a:r>
            <a:r>
              <a:rPr lang="cs-CZ" dirty="0" err="1"/>
              <a:t>LiLa</a:t>
            </a:r>
            <a:endParaRPr lang="cs-CZ" dirty="0"/>
          </a:p>
        </p:txBody>
      </p:sp>
      <p:sp>
        <p:nvSpPr>
          <p:cNvPr id="3" name="Inhaltsplatzhalter 2">
            <a:extLst>
              <a:ext uri="{FF2B5EF4-FFF2-40B4-BE49-F238E27FC236}">
                <a16:creationId xmlns:a16="http://schemas.microsoft.com/office/drawing/2014/main" id="{BFC6132C-D949-4803-8978-083463393552}"/>
              </a:ext>
            </a:extLst>
          </p:cNvPr>
          <p:cNvSpPr>
            <a:spLocks noGrp="1"/>
          </p:cNvSpPr>
          <p:nvPr>
            <p:ph idx="1"/>
          </p:nvPr>
        </p:nvSpPr>
        <p:spPr/>
        <p:txBody>
          <a:bodyPr/>
          <a:lstStyle/>
          <a:p>
            <a:r>
              <a:rPr lang="cs-CZ" dirty="0"/>
              <a:t>- </a:t>
            </a:r>
            <a:r>
              <a:rPr lang="cs-CZ" dirty="0" err="1"/>
              <a:t>eingeschränkte</a:t>
            </a:r>
            <a:r>
              <a:rPr lang="cs-CZ" dirty="0"/>
              <a:t> </a:t>
            </a:r>
            <a:r>
              <a:rPr lang="cs-CZ" dirty="0" err="1"/>
              <a:t>Wahrnehmungsbedingungen</a:t>
            </a:r>
            <a:r>
              <a:rPr lang="cs-CZ" dirty="0"/>
              <a:t> (</a:t>
            </a:r>
            <a:r>
              <a:rPr lang="cs-CZ" dirty="0" err="1"/>
              <a:t>unvollständige</a:t>
            </a:r>
            <a:r>
              <a:rPr lang="cs-CZ" dirty="0"/>
              <a:t> Texte)</a:t>
            </a:r>
          </a:p>
          <a:p>
            <a:r>
              <a:rPr lang="cs-CZ" dirty="0"/>
              <a:t>- Stress, </a:t>
            </a:r>
            <a:r>
              <a:rPr lang="cs-CZ" dirty="0" err="1"/>
              <a:t>Lärm</a:t>
            </a:r>
            <a:r>
              <a:rPr lang="cs-CZ" dirty="0"/>
              <a:t>, </a:t>
            </a:r>
            <a:r>
              <a:rPr lang="cs-CZ" dirty="0" err="1"/>
              <a:t>Bewegung</a:t>
            </a:r>
            <a:r>
              <a:rPr lang="cs-CZ" dirty="0"/>
              <a:t>, </a:t>
            </a:r>
            <a:r>
              <a:rPr lang="cs-CZ" dirty="0" err="1"/>
              <a:t>Notsituation</a:t>
            </a:r>
            <a:r>
              <a:rPr lang="cs-CZ" dirty="0"/>
              <a:t>…</a:t>
            </a:r>
          </a:p>
          <a:p>
            <a:r>
              <a:rPr lang="cs-CZ" dirty="0"/>
              <a:t>- </a:t>
            </a:r>
            <a:r>
              <a:rPr lang="cs-CZ" dirty="0" err="1"/>
              <a:t>bekannte</a:t>
            </a:r>
            <a:r>
              <a:rPr lang="cs-CZ" dirty="0"/>
              <a:t> </a:t>
            </a:r>
            <a:r>
              <a:rPr lang="cs-CZ" dirty="0" err="1"/>
              <a:t>und</a:t>
            </a:r>
            <a:r>
              <a:rPr lang="cs-CZ" dirty="0"/>
              <a:t> </a:t>
            </a:r>
            <a:r>
              <a:rPr lang="cs-CZ" dirty="0" err="1"/>
              <a:t>unbekannte</a:t>
            </a:r>
            <a:r>
              <a:rPr lang="cs-CZ" dirty="0"/>
              <a:t> </a:t>
            </a:r>
            <a:r>
              <a:rPr lang="cs-CZ" dirty="0" err="1"/>
              <a:t>Zeichen</a:t>
            </a:r>
            <a:r>
              <a:rPr lang="cs-CZ" dirty="0"/>
              <a:t> </a:t>
            </a:r>
            <a:r>
              <a:rPr lang="cs-CZ" dirty="0" err="1"/>
              <a:t>nebeneinander</a:t>
            </a:r>
            <a:r>
              <a:rPr lang="cs-CZ" dirty="0"/>
              <a:t> (A1-C2)</a:t>
            </a:r>
          </a:p>
          <a:p>
            <a:r>
              <a:rPr lang="cs-CZ" dirty="0"/>
              <a:t>- </a:t>
            </a:r>
            <a:r>
              <a:rPr lang="cs-CZ" dirty="0" err="1"/>
              <a:t>kontextbezogenes</a:t>
            </a:r>
            <a:r>
              <a:rPr lang="cs-CZ" dirty="0"/>
              <a:t> </a:t>
            </a:r>
            <a:r>
              <a:rPr lang="cs-CZ" dirty="0" err="1"/>
              <a:t>Verständnis</a:t>
            </a:r>
            <a:endParaRPr lang="cs-CZ" dirty="0"/>
          </a:p>
          <a:p>
            <a:r>
              <a:rPr lang="cs-CZ" dirty="0"/>
              <a:t>- </a:t>
            </a:r>
            <a:r>
              <a:rPr lang="cs-CZ" dirty="0" err="1"/>
              <a:t>Verwendung</a:t>
            </a:r>
            <a:r>
              <a:rPr lang="cs-CZ" dirty="0"/>
              <a:t> von </a:t>
            </a:r>
            <a:r>
              <a:rPr lang="cs-CZ" dirty="0" err="1"/>
              <a:t>modernen</a:t>
            </a:r>
            <a:r>
              <a:rPr lang="cs-CZ" dirty="0"/>
              <a:t> </a:t>
            </a:r>
            <a:r>
              <a:rPr lang="cs-CZ" dirty="0" err="1"/>
              <a:t>Technologien</a:t>
            </a:r>
            <a:r>
              <a:rPr lang="cs-CZ" dirty="0"/>
              <a:t> (Online-</a:t>
            </a:r>
            <a:r>
              <a:rPr lang="cs-CZ" dirty="0" err="1"/>
              <a:t>Suche</a:t>
            </a:r>
            <a:r>
              <a:rPr lang="cs-CZ" dirty="0"/>
              <a:t>, </a:t>
            </a:r>
            <a:r>
              <a:rPr lang="cs-CZ" dirty="0" err="1"/>
              <a:t>Wörterbuch-Suche</a:t>
            </a:r>
            <a:r>
              <a:rPr lang="cs-CZ" dirty="0"/>
              <a:t>…)</a:t>
            </a:r>
          </a:p>
          <a:p>
            <a:r>
              <a:rPr lang="cs-CZ" dirty="0"/>
              <a:t>- </a:t>
            </a:r>
            <a:r>
              <a:rPr lang="cs-CZ" dirty="0" err="1"/>
              <a:t>induktives</a:t>
            </a:r>
            <a:r>
              <a:rPr lang="cs-CZ" dirty="0"/>
              <a:t> </a:t>
            </a:r>
            <a:r>
              <a:rPr lang="cs-CZ" dirty="0" err="1"/>
              <a:t>Denken</a:t>
            </a:r>
            <a:endParaRPr lang="cs-CZ" dirty="0"/>
          </a:p>
          <a:p>
            <a:r>
              <a:rPr lang="cs-CZ" dirty="0"/>
              <a:t>- </a:t>
            </a:r>
            <a:r>
              <a:rPr lang="cs-CZ" dirty="0" err="1"/>
              <a:t>Abkürzungen</a:t>
            </a:r>
            <a:r>
              <a:rPr lang="cs-CZ" dirty="0"/>
              <a:t>, </a:t>
            </a:r>
            <a:r>
              <a:rPr lang="cs-CZ" dirty="0" err="1"/>
              <a:t>Textfragmente</a:t>
            </a:r>
            <a:r>
              <a:rPr lang="cs-CZ" dirty="0"/>
              <a:t>, </a:t>
            </a:r>
            <a:r>
              <a:rPr lang="cs-CZ" dirty="0" err="1"/>
              <a:t>beschädigte</a:t>
            </a:r>
            <a:r>
              <a:rPr lang="cs-CZ" dirty="0"/>
              <a:t> Texte </a:t>
            </a:r>
            <a:r>
              <a:rPr lang="cs-CZ" dirty="0" err="1"/>
              <a:t>usw</a:t>
            </a:r>
            <a:r>
              <a:rPr lang="cs-CZ" dirty="0"/>
              <a:t>.</a:t>
            </a:r>
          </a:p>
          <a:p>
            <a:endParaRPr lang="cs-CZ" dirty="0"/>
          </a:p>
        </p:txBody>
      </p:sp>
    </p:spTree>
    <p:extLst>
      <p:ext uri="{BB962C8B-B14F-4D97-AF65-F5344CB8AC3E}">
        <p14:creationId xmlns:p14="http://schemas.microsoft.com/office/powerpoint/2010/main" val="287025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B6636-711A-472F-8F92-9A31FB721260}"/>
              </a:ext>
            </a:extLst>
          </p:cNvPr>
          <p:cNvSpPr>
            <a:spLocks noGrp="1"/>
          </p:cNvSpPr>
          <p:nvPr>
            <p:ph type="title"/>
          </p:nvPr>
        </p:nvSpPr>
        <p:spPr/>
        <p:txBody>
          <a:bodyPr>
            <a:normAutofit fontScale="90000"/>
          </a:bodyPr>
          <a:lstStyle/>
          <a:p>
            <a:r>
              <a:rPr lang="cs-CZ" dirty="0"/>
              <a:t>B) </a:t>
            </a:r>
            <a:r>
              <a:rPr lang="cs-CZ" sz="4400" dirty="0" err="1"/>
              <a:t>LiLa</a:t>
            </a:r>
            <a:r>
              <a:rPr lang="cs-CZ" sz="4400" dirty="0"/>
              <a:t> – </a:t>
            </a:r>
            <a:r>
              <a:rPr lang="cs-CZ" sz="4400" dirty="0" err="1"/>
              <a:t>methodisches</a:t>
            </a:r>
            <a:r>
              <a:rPr lang="cs-CZ" sz="4400" dirty="0"/>
              <a:t> </a:t>
            </a:r>
            <a:r>
              <a:rPr lang="cs-CZ" sz="4400" dirty="0" err="1"/>
              <a:t>Portal</a:t>
            </a:r>
            <a:r>
              <a:rPr lang="cs-CZ" sz="4400" dirty="0"/>
              <a:t> </a:t>
            </a:r>
            <a:r>
              <a:rPr lang="cs-CZ" sz="4400" dirty="0" err="1"/>
              <a:t>für</a:t>
            </a:r>
            <a:r>
              <a:rPr lang="cs-CZ" sz="4400" dirty="0"/>
              <a:t> </a:t>
            </a:r>
            <a:r>
              <a:rPr lang="cs-CZ" sz="4400" dirty="0" err="1"/>
              <a:t>Didaktisierung</a:t>
            </a:r>
            <a:r>
              <a:rPr lang="cs-CZ" sz="4400" dirty="0"/>
              <a:t> von </a:t>
            </a:r>
            <a:r>
              <a:rPr lang="cs-CZ" sz="4400" dirty="0" err="1"/>
              <a:t>authentischen</a:t>
            </a:r>
            <a:r>
              <a:rPr lang="cs-CZ" sz="4400" dirty="0"/>
              <a:t> </a:t>
            </a:r>
            <a:r>
              <a:rPr lang="cs-CZ" sz="4400" dirty="0" err="1"/>
              <a:t>Texten</a:t>
            </a:r>
            <a:r>
              <a:rPr lang="cs-CZ" sz="4400" dirty="0"/>
              <a:t> </a:t>
            </a:r>
            <a:r>
              <a:rPr lang="cs-CZ" sz="4400" dirty="0" err="1"/>
              <a:t>im</a:t>
            </a:r>
            <a:r>
              <a:rPr lang="cs-CZ" sz="4400" dirty="0"/>
              <a:t> </a:t>
            </a:r>
            <a:r>
              <a:rPr lang="cs-CZ" sz="4400" dirty="0" err="1"/>
              <a:t>DaF-Unterricht</a:t>
            </a:r>
            <a:endParaRPr lang="cs-CZ" sz="4400" dirty="0"/>
          </a:p>
        </p:txBody>
      </p:sp>
      <p:sp>
        <p:nvSpPr>
          <p:cNvPr id="3" name="Zástupný obsah 2">
            <a:extLst>
              <a:ext uri="{FF2B5EF4-FFF2-40B4-BE49-F238E27FC236}">
                <a16:creationId xmlns:a16="http://schemas.microsoft.com/office/drawing/2014/main" id="{E141B888-8A26-4BF3-89D1-7D09BEA24063}"/>
              </a:ext>
            </a:extLst>
          </p:cNvPr>
          <p:cNvSpPr>
            <a:spLocks noGrp="1"/>
          </p:cNvSpPr>
          <p:nvPr>
            <p:ph idx="1"/>
          </p:nvPr>
        </p:nvSpPr>
        <p:spPr>
          <a:xfrm>
            <a:off x="1097280" y="1845734"/>
            <a:ext cx="10058400" cy="4406476"/>
          </a:xfrm>
        </p:spPr>
        <p:txBody>
          <a:bodyPr>
            <a:normAutofit fontScale="92500" lnSpcReduction="10000"/>
          </a:bodyPr>
          <a:lstStyle/>
          <a:p>
            <a:r>
              <a:rPr lang="cs-CZ" sz="2600" dirty="0"/>
              <a:t>- Text = </a:t>
            </a:r>
          </a:p>
          <a:p>
            <a:pPr marL="556133" lvl="1" indent="-263525">
              <a:buFont typeface="Arial" panose="020B0604020202020204" pitchFamily="34" charset="0"/>
              <a:buChar char="•"/>
            </a:pPr>
            <a:r>
              <a:rPr lang="cs-CZ" sz="2600" dirty="0"/>
              <a:t>in </a:t>
            </a:r>
            <a:r>
              <a:rPr lang="de-DE" sz="2600" dirty="0"/>
              <a:t>akustisch</a:t>
            </a:r>
            <a:r>
              <a:rPr lang="cs-CZ" sz="2600" dirty="0" err="1"/>
              <a:t>er</a:t>
            </a:r>
            <a:r>
              <a:rPr lang="cs-CZ" sz="2600" dirty="0"/>
              <a:t> </a:t>
            </a:r>
            <a:r>
              <a:rPr lang="cs-CZ" sz="2600" dirty="0" err="1"/>
              <a:t>Form</a:t>
            </a:r>
            <a:r>
              <a:rPr lang="de-DE" sz="2600" dirty="0"/>
              <a:t> </a:t>
            </a:r>
            <a:r>
              <a:rPr lang="cs-CZ" sz="2600" dirty="0"/>
              <a:t>(z. B. </a:t>
            </a:r>
            <a:r>
              <a:rPr lang="cs-CZ" sz="2600" dirty="0" err="1"/>
              <a:t>Lied</a:t>
            </a:r>
            <a:r>
              <a:rPr lang="cs-CZ" sz="2600" dirty="0"/>
              <a:t>) </a:t>
            </a:r>
          </a:p>
          <a:p>
            <a:pPr marL="556133" lvl="1" indent="-263525">
              <a:buFont typeface="Arial" panose="020B0604020202020204" pitchFamily="34" charset="0"/>
              <a:buChar char="•"/>
            </a:pPr>
            <a:r>
              <a:rPr lang="cs-CZ" sz="2600" dirty="0"/>
              <a:t>In </a:t>
            </a:r>
            <a:r>
              <a:rPr lang="cs-CZ" sz="2600" dirty="0" err="1"/>
              <a:t>visueller</a:t>
            </a:r>
            <a:r>
              <a:rPr lang="cs-CZ" sz="2600" dirty="0"/>
              <a:t> </a:t>
            </a:r>
            <a:r>
              <a:rPr lang="cs-CZ" sz="2600" dirty="0" err="1"/>
              <a:t>Form</a:t>
            </a:r>
            <a:r>
              <a:rPr lang="cs-CZ" sz="2600" dirty="0"/>
              <a:t> (z. B. </a:t>
            </a:r>
            <a:r>
              <a:rPr lang="cs-CZ" sz="2600" dirty="0" err="1"/>
              <a:t>Bild</a:t>
            </a:r>
            <a:r>
              <a:rPr lang="cs-CZ" sz="2600" dirty="0"/>
              <a:t>)</a:t>
            </a:r>
          </a:p>
          <a:p>
            <a:pPr marL="556133" lvl="1" indent="-263525">
              <a:buFont typeface="Arial" panose="020B0604020202020204" pitchFamily="34" charset="0"/>
              <a:buChar char="•"/>
            </a:pPr>
            <a:r>
              <a:rPr lang="de-DE" sz="2600" dirty="0"/>
              <a:t>schriftlich</a:t>
            </a:r>
            <a:r>
              <a:rPr lang="cs-CZ" sz="2600" dirty="0"/>
              <a:t> </a:t>
            </a:r>
            <a:r>
              <a:rPr lang="cs-CZ" sz="2600" dirty="0" err="1"/>
              <a:t>gebunden</a:t>
            </a:r>
            <a:r>
              <a:rPr lang="de-DE" sz="2600" dirty="0"/>
              <a:t> (z. B. Jugendbuch)</a:t>
            </a:r>
          </a:p>
          <a:p>
            <a:pPr marL="556133" lvl="1" indent="-263525">
              <a:buFont typeface="Arial" panose="020B0604020202020204" pitchFamily="34" charset="0"/>
              <a:buChar char="•"/>
            </a:pPr>
            <a:r>
              <a:rPr lang="cs-CZ" sz="2600" dirty="0"/>
              <a:t>in </a:t>
            </a:r>
            <a:r>
              <a:rPr lang="de-DE" sz="2600" dirty="0"/>
              <a:t>audiovisuell</a:t>
            </a:r>
            <a:r>
              <a:rPr lang="cs-CZ" sz="2600" dirty="0" err="1"/>
              <a:t>er</a:t>
            </a:r>
            <a:r>
              <a:rPr lang="cs-CZ" sz="2600" dirty="0"/>
              <a:t> </a:t>
            </a:r>
            <a:r>
              <a:rPr lang="cs-CZ" sz="2600" dirty="0" err="1"/>
              <a:t>Form</a:t>
            </a:r>
            <a:r>
              <a:rPr lang="cs-CZ" sz="2600" dirty="0"/>
              <a:t> (z. B. Video)</a:t>
            </a:r>
          </a:p>
          <a:p>
            <a:pPr marL="556133" lvl="1" indent="-263525">
              <a:buFont typeface="Arial" panose="020B0604020202020204" pitchFamily="34" charset="0"/>
              <a:buChar char="•"/>
            </a:pPr>
            <a:r>
              <a:rPr lang="cs-CZ" sz="2600" dirty="0" err="1"/>
              <a:t>Darstellungsliteratur</a:t>
            </a:r>
            <a:r>
              <a:rPr lang="cs-CZ" sz="2600" dirty="0"/>
              <a:t> (z. B. </a:t>
            </a:r>
            <a:r>
              <a:rPr lang="cs-CZ" sz="2600" dirty="0" err="1"/>
              <a:t>Theater</a:t>
            </a:r>
            <a:r>
              <a:rPr lang="cs-CZ" sz="2600" dirty="0"/>
              <a:t>) </a:t>
            </a:r>
            <a:endParaRPr lang="cs-CZ" sz="2600" dirty="0">
              <a:highlight>
                <a:srgbClr val="00FF00"/>
              </a:highlight>
            </a:endParaRP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600" b="1" dirty="0" err="1"/>
              <a:t>Praktische</a:t>
            </a:r>
            <a:r>
              <a:rPr lang="cs-CZ" sz="2600" b="1" dirty="0"/>
              <a:t> </a:t>
            </a:r>
            <a:r>
              <a:rPr lang="cs-CZ" sz="2600" b="1" dirty="0" err="1"/>
              <a:t>Motivation</a:t>
            </a:r>
            <a:r>
              <a:rPr lang="cs-CZ" sz="2600" b="1" dirty="0"/>
              <a:t>: </a:t>
            </a:r>
          </a:p>
          <a:p>
            <a:pPr marL="635508" lvl="1" indent="-342900">
              <a:buFont typeface="Arial" panose="020B0604020202020204" pitchFamily="34" charset="0"/>
              <a:buChar char="•"/>
            </a:pPr>
            <a:r>
              <a:rPr lang="cs-CZ" sz="2600" dirty="0" err="1"/>
              <a:t>Unterricht</a:t>
            </a:r>
            <a:r>
              <a:rPr lang="cs-CZ" sz="2600" dirty="0"/>
              <a:t> </a:t>
            </a:r>
            <a:r>
              <a:rPr lang="cs-CZ" sz="2600" dirty="0" err="1"/>
              <a:t>bereichern</a:t>
            </a:r>
            <a:r>
              <a:rPr lang="cs-CZ" sz="2600" dirty="0"/>
              <a:t> - </a:t>
            </a:r>
            <a:r>
              <a:rPr lang="cs-CZ" sz="2600" dirty="0" err="1"/>
              <a:t>Als</a:t>
            </a:r>
            <a:r>
              <a:rPr lang="cs-CZ" sz="2600" dirty="0"/>
              <a:t> </a:t>
            </a:r>
            <a:r>
              <a:rPr lang="cs-CZ" sz="2600" dirty="0" err="1"/>
              <a:t>langlährige</a:t>
            </a:r>
            <a:r>
              <a:rPr lang="cs-CZ" sz="2600" dirty="0"/>
              <a:t> </a:t>
            </a:r>
            <a:r>
              <a:rPr lang="cs-CZ" sz="2600" dirty="0" err="1"/>
              <a:t>Lehrer</a:t>
            </a:r>
            <a:r>
              <a:rPr lang="cs-CZ" sz="2600" dirty="0"/>
              <a:t> </a:t>
            </a:r>
            <a:r>
              <a:rPr lang="cs-CZ" sz="2600" dirty="0" err="1"/>
              <a:t>haben</a:t>
            </a:r>
            <a:r>
              <a:rPr lang="cs-CZ" sz="2600" dirty="0"/>
              <a:t> </a:t>
            </a:r>
            <a:r>
              <a:rPr lang="cs-CZ" sz="2600" dirty="0" err="1"/>
              <a:t>wir</a:t>
            </a:r>
            <a:r>
              <a:rPr lang="cs-CZ" sz="2600" dirty="0"/>
              <a:t> nach </a:t>
            </a:r>
            <a:r>
              <a:rPr lang="cs-CZ" sz="2600" dirty="0" err="1"/>
              <a:t>einem</a:t>
            </a:r>
            <a:r>
              <a:rPr lang="cs-CZ" sz="2600" dirty="0"/>
              <a:t> </a:t>
            </a:r>
            <a:r>
              <a:rPr lang="cs-CZ" sz="2600" dirty="0" err="1"/>
              <a:t>Weg</a:t>
            </a:r>
            <a:r>
              <a:rPr lang="cs-CZ" sz="2600" dirty="0"/>
              <a:t> </a:t>
            </a:r>
            <a:r>
              <a:rPr lang="cs-CZ" sz="2600" dirty="0" err="1"/>
              <a:t>gesucht</a:t>
            </a:r>
            <a:r>
              <a:rPr lang="cs-CZ" sz="2600" dirty="0"/>
              <a:t>, den </a:t>
            </a:r>
            <a:r>
              <a:rPr lang="cs-CZ" sz="2600" dirty="0" err="1"/>
              <a:t>Unterricht</a:t>
            </a:r>
            <a:r>
              <a:rPr lang="cs-CZ" sz="2600" dirty="0"/>
              <a:t> </a:t>
            </a:r>
            <a:r>
              <a:rPr lang="cs-CZ" sz="2600" dirty="0" err="1"/>
              <a:t>authentischer</a:t>
            </a:r>
            <a:r>
              <a:rPr lang="cs-CZ" sz="2600" dirty="0"/>
              <a:t> </a:t>
            </a:r>
            <a:r>
              <a:rPr lang="cs-CZ" sz="2600" dirty="0" err="1"/>
              <a:t>zu</a:t>
            </a:r>
            <a:r>
              <a:rPr lang="cs-CZ" sz="2600" dirty="0"/>
              <a:t> machen </a:t>
            </a:r>
            <a:r>
              <a:rPr lang="cs-CZ" sz="2600" dirty="0" err="1"/>
              <a:t>und</a:t>
            </a:r>
            <a:r>
              <a:rPr lang="cs-CZ" sz="2600" dirty="0"/>
              <a:t> </a:t>
            </a:r>
            <a:r>
              <a:rPr lang="cs-CZ" sz="2600" dirty="0" err="1"/>
              <a:t>auch</a:t>
            </a:r>
            <a:r>
              <a:rPr lang="cs-CZ" sz="2600" dirty="0"/>
              <a:t> </a:t>
            </a:r>
            <a:r>
              <a:rPr lang="cs-CZ" sz="2600" dirty="0" err="1"/>
              <a:t>aus</a:t>
            </a:r>
            <a:r>
              <a:rPr lang="cs-CZ" sz="2600" dirty="0"/>
              <a:t> dem </a:t>
            </a:r>
            <a:r>
              <a:rPr lang="cs-CZ" sz="2600" dirty="0" err="1"/>
              <a:t>Klassenzimmer</a:t>
            </a:r>
            <a:r>
              <a:rPr lang="cs-CZ" sz="2600" dirty="0"/>
              <a:t> </a:t>
            </a:r>
            <a:r>
              <a:rPr lang="cs-CZ" sz="2600" dirty="0" err="1"/>
              <a:t>herauszutreten</a:t>
            </a:r>
            <a:r>
              <a:rPr lang="cs-CZ" sz="2600" dirty="0"/>
              <a:t>.</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83722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EFDDF-8FA1-4B05-9938-53D00D290CE5}"/>
              </a:ext>
            </a:extLst>
          </p:cNvPr>
          <p:cNvSpPr>
            <a:spLocks noGrp="1"/>
          </p:cNvSpPr>
          <p:nvPr>
            <p:ph type="title"/>
          </p:nvPr>
        </p:nvSpPr>
        <p:spPr/>
        <p:txBody>
          <a:bodyPr/>
          <a:lstStyle/>
          <a:p>
            <a:r>
              <a:rPr lang="cs-CZ" dirty="0" err="1"/>
              <a:t>LiLa</a:t>
            </a:r>
            <a:r>
              <a:rPr lang="cs-CZ" dirty="0"/>
              <a:t> – </a:t>
            </a:r>
            <a:r>
              <a:rPr lang="de-DE" dirty="0"/>
              <a:t>Zur Struktur des Portals</a:t>
            </a:r>
            <a:endParaRPr lang="cs-CZ" dirty="0"/>
          </a:p>
        </p:txBody>
      </p:sp>
      <p:sp>
        <p:nvSpPr>
          <p:cNvPr id="3" name="Inhaltsplatzhalter 2">
            <a:extLst>
              <a:ext uri="{FF2B5EF4-FFF2-40B4-BE49-F238E27FC236}">
                <a16:creationId xmlns:a16="http://schemas.microsoft.com/office/drawing/2014/main" id="{BFC6132C-D949-4803-8978-083463393552}"/>
              </a:ext>
            </a:extLst>
          </p:cNvPr>
          <p:cNvSpPr>
            <a:spLocks noGrp="1"/>
          </p:cNvSpPr>
          <p:nvPr>
            <p:ph idx="1"/>
          </p:nvPr>
        </p:nvSpPr>
        <p:spPr>
          <a:xfrm>
            <a:off x="1097280" y="1845733"/>
            <a:ext cx="10058400" cy="4393141"/>
          </a:xfrm>
        </p:spPr>
        <p:txBody>
          <a:bodyPr>
            <a:normAutofit lnSpcReduction="10000"/>
          </a:bodyPr>
          <a:lstStyle/>
          <a:p>
            <a:r>
              <a:rPr lang="cs-CZ" dirty="0"/>
              <a:t>- </a:t>
            </a:r>
            <a:r>
              <a:rPr lang="cs-CZ" b="1" dirty="0" err="1"/>
              <a:t>methodisch-didaktischer</a:t>
            </a:r>
            <a:r>
              <a:rPr lang="cs-CZ" b="1" dirty="0"/>
              <a:t> </a:t>
            </a:r>
            <a:r>
              <a:rPr lang="cs-CZ" b="1" dirty="0" err="1"/>
              <a:t>Teil</a:t>
            </a:r>
            <a:r>
              <a:rPr lang="cs-CZ" b="1" dirty="0"/>
              <a:t> </a:t>
            </a:r>
            <a:r>
              <a:rPr lang="cs-CZ" dirty="0"/>
              <a:t>– </a:t>
            </a:r>
            <a:r>
              <a:rPr lang="cs-CZ" dirty="0" err="1"/>
              <a:t>Entstehungsgeschichte</a:t>
            </a:r>
            <a:r>
              <a:rPr lang="cs-CZ" dirty="0"/>
              <a:t> des </a:t>
            </a:r>
            <a:r>
              <a:rPr lang="cs-CZ" dirty="0" err="1"/>
              <a:t>Portals</a:t>
            </a:r>
            <a:r>
              <a:rPr lang="cs-CZ" dirty="0"/>
              <a:t> </a:t>
            </a:r>
            <a:r>
              <a:rPr lang="cs-CZ" dirty="0" err="1"/>
              <a:t>und</a:t>
            </a:r>
            <a:r>
              <a:rPr lang="cs-CZ" dirty="0"/>
              <a:t> </a:t>
            </a:r>
            <a:r>
              <a:rPr lang="cs-CZ" dirty="0" err="1"/>
              <a:t>Tagebuch</a:t>
            </a:r>
            <a:r>
              <a:rPr lang="cs-CZ" dirty="0"/>
              <a:t>, </a:t>
            </a:r>
            <a:r>
              <a:rPr lang="cs-CZ" dirty="0" err="1"/>
              <a:t>Pilotagen</a:t>
            </a:r>
            <a:r>
              <a:rPr lang="cs-CZ" dirty="0"/>
              <a:t>, </a:t>
            </a:r>
            <a:r>
              <a:rPr lang="cs-CZ" dirty="0" err="1"/>
              <a:t>wissenschaftliche</a:t>
            </a:r>
            <a:r>
              <a:rPr lang="cs-CZ" dirty="0"/>
              <a:t> Texte </a:t>
            </a:r>
            <a:r>
              <a:rPr lang="cs-CZ" dirty="0" err="1"/>
              <a:t>zu</a:t>
            </a:r>
            <a:r>
              <a:rPr lang="cs-CZ" dirty="0"/>
              <a:t> </a:t>
            </a:r>
            <a:r>
              <a:rPr lang="cs-CZ" dirty="0" err="1"/>
              <a:t>Linguistic</a:t>
            </a:r>
            <a:r>
              <a:rPr lang="cs-CZ" dirty="0"/>
              <a:t> </a:t>
            </a:r>
            <a:r>
              <a:rPr lang="cs-CZ" dirty="0" err="1"/>
              <a:t>Landcapes</a:t>
            </a:r>
            <a:r>
              <a:rPr lang="cs-CZ" dirty="0"/>
              <a:t>, </a:t>
            </a:r>
            <a:r>
              <a:rPr lang="cs-CZ" dirty="0" err="1"/>
              <a:t>zu</a:t>
            </a:r>
            <a:r>
              <a:rPr lang="cs-CZ" dirty="0"/>
              <a:t> Text-</a:t>
            </a:r>
            <a:r>
              <a:rPr lang="cs-CZ" dirty="0" err="1"/>
              <a:t>Bild</a:t>
            </a:r>
            <a:r>
              <a:rPr lang="cs-CZ" dirty="0"/>
              <a:t>-</a:t>
            </a:r>
            <a:r>
              <a:rPr lang="cs-CZ" dirty="0" err="1"/>
              <a:t>Didaktisierungen</a:t>
            </a:r>
            <a:r>
              <a:rPr lang="cs-CZ" dirty="0"/>
              <a:t> </a:t>
            </a:r>
          </a:p>
          <a:p>
            <a:r>
              <a:rPr lang="cs-CZ" dirty="0"/>
              <a:t>- </a:t>
            </a:r>
            <a:r>
              <a:rPr lang="cs-CZ" b="1" dirty="0" err="1"/>
              <a:t>praktischer</a:t>
            </a:r>
            <a:r>
              <a:rPr lang="cs-CZ" b="1" dirty="0"/>
              <a:t> </a:t>
            </a:r>
            <a:r>
              <a:rPr lang="cs-CZ" b="1" dirty="0" err="1"/>
              <a:t>Teil</a:t>
            </a:r>
            <a:r>
              <a:rPr lang="cs-CZ" b="1" dirty="0"/>
              <a:t> </a:t>
            </a:r>
            <a:r>
              <a:rPr lang="cs-CZ" dirty="0"/>
              <a:t>– kurze (</a:t>
            </a:r>
            <a:r>
              <a:rPr lang="cs-CZ" dirty="0" err="1"/>
              <a:t>ice</a:t>
            </a:r>
            <a:r>
              <a:rPr lang="cs-CZ" dirty="0"/>
              <a:t> </a:t>
            </a:r>
            <a:r>
              <a:rPr lang="cs-CZ" dirty="0" err="1"/>
              <a:t>brakers</a:t>
            </a:r>
            <a:r>
              <a:rPr lang="cs-CZ" dirty="0"/>
              <a:t>) </a:t>
            </a:r>
            <a:r>
              <a:rPr lang="cs-CZ" dirty="0" err="1"/>
              <a:t>und</a:t>
            </a:r>
            <a:r>
              <a:rPr lang="cs-CZ" dirty="0"/>
              <a:t> </a:t>
            </a:r>
            <a:r>
              <a:rPr lang="cs-CZ" dirty="0" err="1"/>
              <a:t>längere</a:t>
            </a:r>
            <a:r>
              <a:rPr lang="cs-CZ" dirty="0"/>
              <a:t> </a:t>
            </a:r>
            <a:r>
              <a:rPr lang="cs-CZ" dirty="0" err="1"/>
              <a:t>Didaktisierungen</a:t>
            </a:r>
            <a:r>
              <a:rPr lang="cs-CZ" dirty="0"/>
              <a:t>, </a:t>
            </a:r>
            <a:r>
              <a:rPr lang="cs-CZ" dirty="0" err="1"/>
              <a:t>die</a:t>
            </a:r>
            <a:r>
              <a:rPr lang="cs-CZ" dirty="0"/>
              <a:t> </a:t>
            </a:r>
            <a:r>
              <a:rPr lang="cs-CZ" dirty="0" err="1"/>
              <a:t>Lehrenden</a:t>
            </a:r>
            <a:r>
              <a:rPr lang="cs-CZ" dirty="0"/>
              <a:t> </a:t>
            </a:r>
            <a:r>
              <a:rPr lang="cs-CZ" dirty="0" err="1"/>
              <a:t>können</a:t>
            </a:r>
            <a:r>
              <a:rPr lang="cs-CZ" dirty="0"/>
              <a:t> </a:t>
            </a:r>
            <a:r>
              <a:rPr lang="cs-CZ" dirty="0" err="1"/>
              <a:t>die</a:t>
            </a:r>
            <a:r>
              <a:rPr lang="cs-CZ" dirty="0"/>
              <a:t> </a:t>
            </a:r>
            <a:r>
              <a:rPr lang="cs-CZ" dirty="0" err="1"/>
              <a:t>Didaktisierungen</a:t>
            </a:r>
            <a:r>
              <a:rPr lang="cs-CZ" dirty="0"/>
              <a:t> </a:t>
            </a:r>
            <a:r>
              <a:rPr lang="cs-CZ" dirty="0" err="1"/>
              <a:t>selbst</a:t>
            </a:r>
            <a:r>
              <a:rPr lang="cs-CZ" dirty="0"/>
              <a:t> </a:t>
            </a:r>
            <a:r>
              <a:rPr lang="cs-CZ" dirty="0" err="1"/>
              <a:t>anpassen</a:t>
            </a:r>
            <a:r>
              <a:rPr lang="cs-CZ" dirty="0"/>
              <a:t> (</a:t>
            </a:r>
            <a:r>
              <a:rPr lang="cs-CZ" dirty="0" err="1"/>
              <a:t>abkürzen</a:t>
            </a:r>
            <a:r>
              <a:rPr lang="cs-CZ" dirty="0"/>
              <a:t>, </a:t>
            </a:r>
            <a:r>
              <a:rPr lang="cs-CZ" dirty="0" err="1"/>
              <a:t>umgestalten</a:t>
            </a:r>
            <a:r>
              <a:rPr lang="cs-CZ" dirty="0"/>
              <a:t>…) </a:t>
            </a:r>
          </a:p>
          <a:p>
            <a:endParaRPr lang="cs-CZ" dirty="0"/>
          </a:p>
          <a:p>
            <a:r>
              <a:rPr lang="cs-CZ" b="1" dirty="0" err="1"/>
              <a:t>Hauptziel</a:t>
            </a:r>
            <a:r>
              <a:rPr lang="cs-CZ" b="1" dirty="0"/>
              <a:t> des </a:t>
            </a:r>
            <a:r>
              <a:rPr lang="cs-CZ" b="1" dirty="0" err="1"/>
              <a:t>Portals</a:t>
            </a:r>
            <a:r>
              <a:rPr lang="cs-CZ" b="1" dirty="0"/>
              <a:t>: </a:t>
            </a:r>
            <a:r>
              <a:rPr lang="cs-CZ" b="1" i="1" u="sng" dirty="0" err="1"/>
              <a:t>Unterrichtende</a:t>
            </a:r>
            <a:r>
              <a:rPr lang="cs-CZ" b="1" i="1" u="sng" dirty="0"/>
              <a:t> </a:t>
            </a:r>
            <a:r>
              <a:rPr lang="cs-CZ" b="1" i="1" u="sng" dirty="0" err="1"/>
              <a:t>inspirieren</a:t>
            </a:r>
            <a:endParaRPr lang="cs-CZ" b="1" i="1" u="sng" dirty="0"/>
          </a:p>
          <a:p>
            <a:r>
              <a:rPr lang="cs-CZ" b="1" dirty="0" err="1"/>
              <a:t>Ziele</a:t>
            </a:r>
            <a:r>
              <a:rPr lang="cs-CZ" b="1" dirty="0"/>
              <a:t> des </a:t>
            </a:r>
            <a:r>
              <a:rPr lang="cs-CZ" b="1" dirty="0" err="1"/>
              <a:t>methodisch-didaktischen</a:t>
            </a:r>
            <a:r>
              <a:rPr lang="cs-CZ" b="1" dirty="0"/>
              <a:t> </a:t>
            </a:r>
            <a:r>
              <a:rPr lang="cs-CZ" b="1" dirty="0" err="1"/>
              <a:t>Teiles</a:t>
            </a:r>
            <a:r>
              <a:rPr lang="cs-CZ" b="1" dirty="0"/>
              <a:t> </a:t>
            </a:r>
            <a:r>
              <a:rPr lang="cs-CZ" dirty="0"/>
              <a:t>– </a:t>
            </a:r>
            <a:r>
              <a:rPr lang="cs-CZ" dirty="0" err="1"/>
              <a:t>tiefere</a:t>
            </a:r>
            <a:r>
              <a:rPr lang="cs-CZ" dirty="0"/>
              <a:t> </a:t>
            </a:r>
            <a:r>
              <a:rPr lang="cs-CZ" dirty="0" err="1"/>
              <a:t>Einischt</a:t>
            </a:r>
            <a:r>
              <a:rPr lang="cs-CZ" dirty="0"/>
              <a:t> in </a:t>
            </a:r>
            <a:r>
              <a:rPr lang="cs-CZ" dirty="0" err="1"/>
              <a:t>Theorie</a:t>
            </a:r>
            <a:r>
              <a:rPr lang="cs-CZ" dirty="0"/>
              <a:t> </a:t>
            </a:r>
            <a:r>
              <a:rPr lang="cs-CZ" dirty="0" err="1"/>
              <a:t>gewinnen</a:t>
            </a:r>
            <a:r>
              <a:rPr lang="cs-CZ" dirty="0"/>
              <a:t>, </a:t>
            </a:r>
            <a:r>
              <a:rPr lang="cs-CZ" dirty="0" err="1"/>
              <a:t>die</a:t>
            </a:r>
            <a:r>
              <a:rPr lang="cs-CZ" dirty="0"/>
              <a:t> </a:t>
            </a:r>
            <a:r>
              <a:rPr lang="cs-CZ" dirty="0" err="1"/>
              <a:t>Lehrenden</a:t>
            </a:r>
            <a:r>
              <a:rPr lang="cs-CZ" dirty="0"/>
              <a:t> </a:t>
            </a:r>
            <a:r>
              <a:rPr lang="cs-CZ" dirty="0" err="1"/>
              <a:t>erfahren</a:t>
            </a:r>
            <a:r>
              <a:rPr lang="cs-CZ" dirty="0"/>
              <a:t> </a:t>
            </a:r>
            <a:r>
              <a:rPr lang="cs-CZ" dirty="0" err="1"/>
              <a:t>über</a:t>
            </a:r>
            <a:r>
              <a:rPr lang="cs-CZ" dirty="0"/>
              <a:t> </a:t>
            </a:r>
            <a:r>
              <a:rPr lang="cs-CZ" b="1" dirty="0" err="1"/>
              <a:t>mögliche</a:t>
            </a:r>
            <a:r>
              <a:rPr lang="cs-CZ" b="1" dirty="0"/>
              <a:t> </a:t>
            </a:r>
            <a:r>
              <a:rPr lang="cs-CZ" b="1" dirty="0" err="1"/>
              <a:t>Verwendung</a:t>
            </a:r>
            <a:r>
              <a:rPr lang="cs-CZ" b="1" dirty="0"/>
              <a:t> von </a:t>
            </a:r>
            <a:r>
              <a:rPr lang="cs-CZ" b="1" dirty="0" err="1"/>
              <a:t>öffentlichen</a:t>
            </a:r>
            <a:r>
              <a:rPr lang="cs-CZ" b="1" dirty="0"/>
              <a:t> </a:t>
            </a:r>
            <a:r>
              <a:rPr lang="cs-CZ" b="1" dirty="0" err="1"/>
              <a:t>Texten</a:t>
            </a:r>
            <a:r>
              <a:rPr lang="cs-CZ" b="1" dirty="0"/>
              <a:t> </a:t>
            </a:r>
            <a:r>
              <a:rPr lang="cs-CZ" b="1" dirty="0" err="1"/>
              <a:t>im</a:t>
            </a:r>
            <a:r>
              <a:rPr lang="cs-CZ" b="1" dirty="0"/>
              <a:t> </a:t>
            </a:r>
            <a:r>
              <a:rPr lang="cs-CZ" b="1" dirty="0" err="1"/>
              <a:t>Unterricht</a:t>
            </a:r>
            <a:r>
              <a:rPr lang="cs-CZ" b="1" dirty="0"/>
              <a:t> (</a:t>
            </a:r>
            <a:r>
              <a:rPr lang="cs-CZ" b="1" dirty="0" err="1"/>
              <a:t>samt</a:t>
            </a:r>
            <a:r>
              <a:rPr lang="cs-CZ" b="1" dirty="0"/>
              <a:t> </a:t>
            </a:r>
            <a:r>
              <a:rPr lang="cs-CZ" b="1" dirty="0" err="1"/>
              <a:t>Anweisung</a:t>
            </a:r>
            <a:r>
              <a:rPr lang="cs-CZ" b="1" dirty="0"/>
              <a:t> </a:t>
            </a:r>
            <a:r>
              <a:rPr lang="cs-CZ" b="1" dirty="0" err="1"/>
              <a:t>zu</a:t>
            </a:r>
            <a:r>
              <a:rPr lang="cs-CZ" b="1" dirty="0"/>
              <a:t> </a:t>
            </a:r>
            <a:r>
              <a:rPr lang="cs-CZ" b="1" dirty="0" err="1"/>
              <a:t>unseren</a:t>
            </a:r>
            <a:r>
              <a:rPr lang="cs-CZ" b="1" dirty="0"/>
              <a:t> </a:t>
            </a:r>
            <a:r>
              <a:rPr lang="cs-CZ" b="1" dirty="0" err="1"/>
              <a:t>Didaktisierungen</a:t>
            </a:r>
            <a:r>
              <a:rPr lang="cs-CZ" b="1" dirty="0"/>
              <a:t>) </a:t>
            </a:r>
            <a:r>
              <a:rPr lang="cs-CZ" dirty="0" err="1"/>
              <a:t>und</a:t>
            </a:r>
            <a:r>
              <a:rPr lang="cs-CZ" dirty="0"/>
              <a:t> </a:t>
            </a:r>
            <a:r>
              <a:rPr lang="cs-CZ" dirty="0" err="1"/>
              <a:t>erhalten</a:t>
            </a:r>
            <a:r>
              <a:rPr lang="cs-CZ" dirty="0"/>
              <a:t> </a:t>
            </a:r>
            <a:r>
              <a:rPr lang="cs-CZ" b="1" dirty="0" err="1"/>
              <a:t>Tipps</a:t>
            </a:r>
            <a:r>
              <a:rPr lang="cs-CZ" b="1" dirty="0"/>
              <a:t> </a:t>
            </a:r>
            <a:r>
              <a:rPr lang="cs-CZ" b="1" dirty="0" err="1"/>
              <a:t>für</a:t>
            </a:r>
            <a:r>
              <a:rPr lang="cs-CZ" b="1" dirty="0"/>
              <a:t> </a:t>
            </a:r>
            <a:r>
              <a:rPr lang="cs-CZ" b="1" dirty="0" err="1"/>
              <a:t>eigene</a:t>
            </a:r>
            <a:r>
              <a:rPr lang="cs-CZ" b="1" dirty="0"/>
              <a:t> </a:t>
            </a:r>
            <a:r>
              <a:rPr lang="cs-CZ" b="1" dirty="0" err="1"/>
              <a:t>Didaktisierungen</a:t>
            </a:r>
            <a:endParaRPr lang="cs-CZ" b="1" dirty="0"/>
          </a:p>
          <a:p>
            <a:r>
              <a:rPr lang="cs-CZ" b="1" dirty="0" err="1"/>
              <a:t>Ziele</a:t>
            </a:r>
            <a:r>
              <a:rPr lang="cs-CZ" b="1" dirty="0"/>
              <a:t> des </a:t>
            </a:r>
            <a:r>
              <a:rPr lang="cs-CZ" b="1" dirty="0" err="1"/>
              <a:t>praktischen</a:t>
            </a:r>
            <a:r>
              <a:rPr lang="cs-CZ" b="1" dirty="0"/>
              <a:t> </a:t>
            </a:r>
            <a:r>
              <a:rPr lang="cs-CZ" b="1" dirty="0" err="1"/>
              <a:t>Teiles</a:t>
            </a:r>
            <a:r>
              <a:rPr lang="cs-CZ" b="1" dirty="0"/>
              <a:t> </a:t>
            </a:r>
            <a:r>
              <a:rPr lang="cs-CZ" dirty="0"/>
              <a:t>– </a:t>
            </a:r>
            <a:r>
              <a:rPr lang="cs-CZ" dirty="0" err="1"/>
              <a:t>praktische</a:t>
            </a:r>
            <a:r>
              <a:rPr lang="cs-CZ" dirty="0"/>
              <a:t> </a:t>
            </a:r>
            <a:r>
              <a:rPr lang="cs-CZ" dirty="0" err="1"/>
              <a:t>Verwendung</a:t>
            </a:r>
            <a:r>
              <a:rPr lang="cs-CZ" dirty="0"/>
              <a:t> </a:t>
            </a:r>
            <a:r>
              <a:rPr lang="cs-CZ" dirty="0" err="1"/>
              <a:t>im</a:t>
            </a:r>
            <a:r>
              <a:rPr lang="cs-CZ" dirty="0"/>
              <a:t> </a:t>
            </a:r>
            <a:r>
              <a:rPr lang="cs-CZ" dirty="0" err="1"/>
              <a:t>Unterricht</a:t>
            </a:r>
            <a:r>
              <a:rPr lang="cs-CZ" dirty="0"/>
              <a:t> – Feedback </a:t>
            </a:r>
            <a:r>
              <a:rPr lang="cs-CZ" dirty="0" err="1"/>
              <a:t>erwünscht</a:t>
            </a:r>
            <a:endParaRPr lang="cs-CZ" dirty="0"/>
          </a:p>
          <a:p>
            <a:r>
              <a:rPr lang="cs-CZ" b="1" dirty="0" err="1"/>
              <a:t>Zielgruppe</a:t>
            </a:r>
            <a:r>
              <a:rPr lang="cs-CZ" b="1" dirty="0"/>
              <a:t>: </a:t>
            </a:r>
            <a:r>
              <a:rPr lang="cs-CZ" dirty="0"/>
              <a:t>in der </a:t>
            </a:r>
            <a:r>
              <a:rPr lang="cs-CZ" dirty="0" err="1"/>
              <a:t>ersten</a:t>
            </a:r>
            <a:r>
              <a:rPr lang="cs-CZ" dirty="0"/>
              <a:t> </a:t>
            </a:r>
            <a:r>
              <a:rPr lang="cs-CZ" dirty="0" err="1"/>
              <a:t>Phase</a:t>
            </a:r>
            <a:r>
              <a:rPr lang="cs-CZ" dirty="0"/>
              <a:t> </a:t>
            </a:r>
            <a:r>
              <a:rPr lang="cs-CZ" dirty="0" err="1"/>
              <a:t>die</a:t>
            </a:r>
            <a:r>
              <a:rPr lang="cs-CZ" dirty="0"/>
              <a:t> </a:t>
            </a:r>
            <a:r>
              <a:rPr lang="cs-CZ" dirty="0" err="1"/>
              <a:t>Studierenden</a:t>
            </a:r>
            <a:r>
              <a:rPr lang="cs-CZ" dirty="0"/>
              <a:t> der Masaryk-</a:t>
            </a:r>
            <a:r>
              <a:rPr lang="cs-CZ" dirty="0" err="1"/>
              <a:t>Universität</a:t>
            </a:r>
            <a:r>
              <a:rPr lang="cs-CZ" dirty="0"/>
              <a:t>, </a:t>
            </a:r>
            <a:r>
              <a:rPr lang="cs-CZ" dirty="0" err="1"/>
              <a:t>die</a:t>
            </a:r>
            <a:r>
              <a:rPr lang="cs-CZ" dirty="0"/>
              <a:t> </a:t>
            </a:r>
            <a:r>
              <a:rPr lang="cs-CZ" dirty="0" err="1"/>
              <a:t>das</a:t>
            </a:r>
            <a:r>
              <a:rPr lang="cs-CZ" dirty="0"/>
              <a:t> </a:t>
            </a:r>
            <a:r>
              <a:rPr lang="cs-CZ" dirty="0" err="1"/>
              <a:t>Portal</a:t>
            </a:r>
            <a:r>
              <a:rPr lang="cs-CZ" dirty="0"/>
              <a:t> in </a:t>
            </a:r>
            <a:r>
              <a:rPr lang="cs-CZ" dirty="0" err="1"/>
              <a:t>Kursen</a:t>
            </a:r>
            <a:r>
              <a:rPr lang="cs-CZ" dirty="0"/>
              <a:t> </a:t>
            </a:r>
            <a:r>
              <a:rPr lang="cs-CZ" dirty="0" err="1"/>
              <a:t>mitgestalten</a:t>
            </a:r>
            <a:r>
              <a:rPr lang="cs-CZ" dirty="0"/>
              <a:t> </a:t>
            </a:r>
            <a:r>
              <a:rPr lang="cs-CZ" dirty="0" err="1"/>
              <a:t>werden</a:t>
            </a:r>
            <a:r>
              <a:rPr lang="cs-CZ" dirty="0"/>
              <a:t>, </a:t>
            </a:r>
            <a:r>
              <a:rPr lang="cs-CZ" dirty="0" err="1"/>
              <a:t>zweite</a:t>
            </a:r>
            <a:r>
              <a:rPr lang="cs-CZ" dirty="0"/>
              <a:t> </a:t>
            </a:r>
            <a:r>
              <a:rPr lang="cs-CZ" dirty="0" err="1"/>
              <a:t>Phase</a:t>
            </a:r>
            <a:r>
              <a:rPr lang="cs-CZ" dirty="0"/>
              <a:t>: </a:t>
            </a:r>
            <a:r>
              <a:rPr lang="cs-CZ" dirty="0" err="1"/>
              <a:t>Deutschlehrer</a:t>
            </a:r>
            <a:endParaRPr lang="cs-CZ" dirty="0"/>
          </a:p>
          <a:p>
            <a:endParaRPr lang="cs-CZ" dirty="0"/>
          </a:p>
        </p:txBody>
      </p:sp>
    </p:spTree>
    <p:extLst>
      <p:ext uri="{BB962C8B-B14F-4D97-AF65-F5344CB8AC3E}">
        <p14:creationId xmlns:p14="http://schemas.microsoft.com/office/powerpoint/2010/main" val="42599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78328-707B-4777-B54B-72860A312365}"/>
              </a:ext>
            </a:extLst>
          </p:cNvPr>
          <p:cNvSpPr>
            <a:spLocks noGrp="1"/>
          </p:cNvSpPr>
          <p:nvPr>
            <p:ph type="title"/>
          </p:nvPr>
        </p:nvSpPr>
        <p:spPr/>
        <p:txBody>
          <a:bodyPr/>
          <a:lstStyle/>
          <a:p>
            <a:r>
              <a:rPr lang="cs-CZ" dirty="0" err="1"/>
              <a:t>Methodisches</a:t>
            </a:r>
            <a:r>
              <a:rPr lang="cs-CZ" dirty="0"/>
              <a:t> </a:t>
            </a:r>
            <a:r>
              <a:rPr lang="cs-CZ" dirty="0" err="1"/>
              <a:t>Verfahren</a:t>
            </a:r>
            <a:r>
              <a:rPr lang="cs-CZ" dirty="0"/>
              <a:t>: 3-Phasen</a:t>
            </a:r>
          </a:p>
        </p:txBody>
      </p:sp>
      <p:sp>
        <p:nvSpPr>
          <p:cNvPr id="3" name="Inhaltsplatzhalter 2">
            <a:extLst>
              <a:ext uri="{FF2B5EF4-FFF2-40B4-BE49-F238E27FC236}">
                <a16:creationId xmlns:a16="http://schemas.microsoft.com/office/drawing/2014/main" id="{92A42FF7-C755-4F12-BB83-4CE585BBF58F}"/>
              </a:ext>
            </a:extLst>
          </p:cNvPr>
          <p:cNvSpPr>
            <a:spLocks noGrp="1"/>
          </p:cNvSpPr>
          <p:nvPr>
            <p:ph idx="1"/>
          </p:nvPr>
        </p:nvSpPr>
        <p:spPr/>
        <p:txBody>
          <a:bodyPr>
            <a:normAutofit lnSpcReduction="10000"/>
          </a:bodyPr>
          <a:lstStyle/>
          <a:p>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das</a:t>
            </a:r>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traditionelle</a:t>
            </a:r>
            <a:r>
              <a:rPr lang="cs-CZ" sz="1800" b="1" dirty="0">
                <a:effectLst/>
                <a:latin typeface="Times New Roman" panose="02020603050405020304" pitchFamily="18" charset="0"/>
                <a:ea typeface="Times New Roman" panose="02020603050405020304" pitchFamily="18" charset="0"/>
              </a:rPr>
              <a:t> 3-Phasen-Modell </a:t>
            </a:r>
            <a:r>
              <a:rPr lang="cs-CZ" sz="1800" b="1" dirty="0" err="1">
                <a:effectLst/>
                <a:latin typeface="Times New Roman" panose="02020603050405020304" pitchFamily="18" charset="0"/>
                <a:ea typeface="Times New Roman" panose="02020603050405020304" pitchFamily="18" charset="0"/>
              </a:rPr>
              <a:t>besteht</a:t>
            </a:r>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aus</a:t>
            </a:r>
            <a:r>
              <a:rPr lang="cs-CZ" sz="1800" b="1" dirty="0">
                <a:effectLst/>
                <a:latin typeface="Times New Roman" panose="02020603050405020304" pitchFamily="18" charset="0"/>
                <a:ea typeface="Times New Roman" panose="02020603050405020304" pitchFamily="18" charset="0"/>
              </a:rPr>
              <a:t>:</a:t>
            </a:r>
          </a:p>
          <a:p>
            <a:r>
              <a:rPr lang="cs-CZ" sz="1800" b="1" dirty="0">
                <a:latin typeface="Times New Roman" panose="02020603050405020304" pitchFamily="18" charset="0"/>
                <a:ea typeface="Times New Roman" panose="02020603050405020304" pitchFamily="18" charset="0"/>
              </a:rPr>
              <a:t>1. </a:t>
            </a:r>
            <a:r>
              <a:rPr lang="cs-CZ" sz="1800" b="1" dirty="0" err="1">
                <a:latin typeface="Times New Roman" panose="02020603050405020304" pitchFamily="18" charset="0"/>
                <a:ea typeface="Times New Roman" panose="02020603050405020304" pitchFamily="18" charset="0"/>
              </a:rPr>
              <a:t>Phase</a:t>
            </a:r>
            <a:r>
              <a:rPr lang="cs-CZ" sz="1800" b="1" dirty="0">
                <a:latin typeface="Times New Roman" panose="02020603050405020304" pitchFamily="18" charset="0"/>
                <a:ea typeface="Times New Roman" panose="02020603050405020304" pitchFamily="18" charset="0"/>
              </a:rPr>
              <a:t> – vor der </a:t>
            </a:r>
            <a:r>
              <a:rPr lang="cs-CZ" sz="1800" b="1" dirty="0" err="1">
                <a:latin typeface="Times New Roman" panose="02020603050405020304" pitchFamily="18" charset="0"/>
                <a:ea typeface="Times New Roman" panose="02020603050405020304" pitchFamily="18" charset="0"/>
              </a:rPr>
              <a:t>Rezeption</a:t>
            </a:r>
            <a:endParaRPr lang="cs-CZ" sz="1800" b="1" dirty="0">
              <a:latin typeface="Times New Roman" panose="02020603050405020304" pitchFamily="18" charset="0"/>
              <a:ea typeface="Times New Roman" panose="02020603050405020304" pitchFamily="18" charset="0"/>
            </a:endParaRPr>
          </a:p>
          <a:p>
            <a:r>
              <a:rPr lang="cs-CZ" sz="1800" b="1" dirty="0">
                <a:effectLst/>
                <a:latin typeface="Times New Roman" panose="02020603050405020304" pitchFamily="18" charset="0"/>
                <a:ea typeface="Times New Roman" panose="02020603050405020304" pitchFamily="18" charset="0"/>
              </a:rPr>
              <a:t>2. </a:t>
            </a:r>
            <a:r>
              <a:rPr lang="cs-CZ" sz="1800" b="1" dirty="0" err="1">
                <a:effectLst/>
                <a:latin typeface="Times New Roman" panose="02020603050405020304" pitchFamily="18" charset="0"/>
                <a:ea typeface="Times New Roman" panose="02020603050405020304" pitchFamily="18" charset="0"/>
              </a:rPr>
              <a:t>Phase</a:t>
            </a:r>
            <a:r>
              <a:rPr lang="cs-CZ" sz="1800" b="1" dirty="0">
                <a:effectLst/>
                <a:latin typeface="Times New Roman" panose="02020603050405020304" pitchFamily="18" charset="0"/>
                <a:ea typeface="Times New Roman" panose="02020603050405020304" pitchFamily="18" charset="0"/>
              </a:rPr>
              <a:t> – </a:t>
            </a:r>
            <a:r>
              <a:rPr lang="cs-CZ" sz="1800" b="1" dirty="0" err="1">
                <a:effectLst/>
                <a:latin typeface="Times New Roman" panose="02020603050405020304" pitchFamily="18" charset="0"/>
                <a:ea typeface="Times New Roman" panose="02020603050405020304" pitchFamily="18" charset="0"/>
              </a:rPr>
              <a:t>während</a:t>
            </a:r>
            <a:r>
              <a:rPr lang="cs-CZ" sz="1800" b="1" dirty="0">
                <a:effectLst/>
                <a:latin typeface="Times New Roman" panose="02020603050405020304" pitchFamily="18" charset="0"/>
                <a:ea typeface="Times New Roman" panose="02020603050405020304" pitchFamily="18" charset="0"/>
              </a:rPr>
              <a:t> der </a:t>
            </a:r>
            <a:r>
              <a:rPr lang="cs-CZ" sz="1800" b="1" dirty="0" err="1">
                <a:effectLst/>
                <a:latin typeface="Times New Roman" panose="02020603050405020304" pitchFamily="18" charset="0"/>
                <a:ea typeface="Times New Roman" panose="02020603050405020304" pitchFamily="18" charset="0"/>
              </a:rPr>
              <a:t>Rezeption</a:t>
            </a:r>
            <a:endParaRPr lang="cs-CZ" sz="1800" b="1" dirty="0">
              <a:effectLst/>
              <a:latin typeface="Times New Roman" panose="02020603050405020304" pitchFamily="18" charset="0"/>
              <a:ea typeface="Times New Roman" panose="02020603050405020304" pitchFamily="18" charset="0"/>
            </a:endParaRPr>
          </a:p>
          <a:p>
            <a:r>
              <a:rPr lang="cs-CZ" sz="1800" b="1" dirty="0">
                <a:latin typeface="Times New Roman" panose="02020603050405020304" pitchFamily="18" charset="0"/>
                <a:ea typeface="Times New Roman" panose="02020603050405020304" pitchFamily="18" charset="0"/>
              </a:rPr>
              <a:t>3. </a:t>
            </a:r>
            <a:r>
              <a:rPr lang="cs-CZ" sz="1800" b="1" dirty="0" err="1">
                <a:latin typeface="Times New Roman" panose="02020603050405020304" pitchFamily="18" charset="0"/>
                <a:ea typeface="Times New Roman" panose="02020603050405020304" pitchFamily="18" charset="0"/>
              </a:rPr>
              <a:t>Phase</a:t>
            </a:r>
            <a:r>
              <a:rPr lang="cs-CZ" sz="1800" b="1" dirty="0">
                <a:latin typeface="Times New Roman" panose="02020603050405020304" pitchFamily="18" charset="0"/>
                <a:ea typeface="Times New Roman" panose="02020603050405020304" pitchFamily="18" charset="0"/>
              </a:rPr>
              <a:t> – nach der </a:t>
            </a:r>
            <a:r>
              <a:rPr lang="cs-CZ" sz="1800" b="1" dirty="0" err="1">
                <a:latin typeface="Times New Roman" panose="02020603050405020304" pitchFamily="18" charset="0"/>
                <a:ea typeface="Times New Roman" panose="02020603050405020304" pitchFamily="18" charset="0"/>
              </a:rPr>
              <a:t>Rezeption</a:t>
            </a:r>
            <a:endParaRPr lang="cs-CZ" sz="1800" b="1" dirty="0">
              <a:effectLst/>
              <a:latin typeface="Times New Roman" panose="02020603050405020304" pitchFamily="18" charset="0"/>
              <a:ea typeface="Times New Roman" panose="02020603050405020304" pitchFamily="18" charset="0"/>
            </a:endParaRPr>
          </a:p>
          <a:p>
            <a:r>
              <a:rPr lang="cs-CZ" sz="1800" dirty="0" err="1">
                <a:latin typeface="Times New Roman" panose="02020603050405020304" pitchFamily="18" charset="0"/>
                <a:ea typeface="Times New Roman" panose="02020603050405020304" pitchFamily="18" charset="0"/>
              </a:rPr>
              <a:t>Weitere</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Modelle</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die</a:t>
            </a:r>
            <a:r>
              <a:rPr lang="cs-CZ" sz="1800" dirty="0">
                <a:latin typeface="Times New Roman" panose="02020603050405020304" pitchFamily="18" charset="0"/>
                <a:ea typeface="Times New Roman" panose="02020603050405020304" pitchFamily="18" charset="0"/>
              </a:rPr>
              <a:t> den 3-Phasen-Modell </a:t>
            </a:r>
            <a:r>
              <a:rPr lang="cs-CZ" sz="1800" dirty="0" err="1">
                <a:latin typeface="Times New Roman" panose="02020603050405020304" pitchFamily="18" charset="0"/>
                <a:ea typeface="Times New Roman" panose="02020603050405020304" pitchFamily="18" charset="0"/>
              </a:rPr>
              <a:t>näher</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liegen</a:t>
            </a:r>
            <a:r>
              <a:rPr lang="cs-CZ" sz="1800" dirty="0">
                <a:latin typeface="Times New Roman" panose="02020603050405020304" pitchFamily="18" charset="0"/>
                <a:ea typeface="Times New Roman" panose="02020603050405020304" pitchFamily="18" charset="0"/>
              </a:rPr>
              <a:t>:</a:t>
            </a:r>
          </a:p>
          <a:p>
            <a:r>
              <a:rPr lang="de-DE" sz="1800" dirty="0">
                <a:effectLst/>
                <a:latin typeface="Times New Roman" panose="02020603050405020304" pitchFamily="18" charset="0"/>
                <a:ea typeface="Times New Roman" panose="02020603050405020304" pitchFamily="18" charset="0"/>
              </a:rPr>
              <a:t>Möller-</a:t>
            </a:r>
            <a:r>
              <a:rPr lang="de-DE" sz="1800" dirty="0" err="1">
                <a:effectLst/>
                <a:latin typeface="Times New Roman" panose="02020603050405020304" pitchFamily="18" charset="0"/>
                <a:ea typeface="Times New Roman" panose="02020603050405020304" pitchFamily="18" charset="0"/>
              </a:rPr>
              <a:t>Frorath</a:t>
            </a:r>
            <a:r>
              <a:rPr lang="de-DE" sz="1800" dirty="0">
                <a:effectLst/>
                <a:latin typeface="Times New Roman" panose="02020603050405020304" pitchFamily="18" charset="0"/>
                <a:ea typeface="Times New Roman" panose="02020603050405020304" pitchFamily="18" charset="0"/>
              </a:rPr>
              <a:t> stellt beispielsweise das fünfstufige Modell vor: </a:t>
            </a:r>
            <a:r>
              <a:rPr lang="de-DE" sz="1800" i="1" dirty="0">
                <a:effectLst/>
                <a:latin typeface="Times New Roman" panose="02020603050405020304" pitchFamily="18" charset="0"/>
                <a:ea typeface="Times New Roman" panose="02020603050405020304" pitchFamily="18" charset="0"/>
              </a:rPr>
              <a:t>Wortschatz einführen, anwenden, erschließen, einüben und wiederholen </a:t>
            </a:r>
            <a:r>
              <a:rPr lang="de-DE" sz="1800" dirty="0">
                <a:effectLst/>
                <a:latin typeface="Times New Roman" panose="02020603050405020304" pitchFamily="18" charset="0"/>
                <a:ea typeface="Times New Roman" panose="02020603050405020304" pitchFamily="18" charset="0"/>
              </a:rPr>
              <a:t>(Möller-</a:t>
            </a:r>
            <a:r>
              <a:rPr lang="de-DE" sz="1800" dirty="0" err="1">
                <a:effectLst/>
                <a:latin typeface="Times New Roman" panose="02020603050405020304" pitchFamily="18" charset="0"/>
                <a:ea typeface="Times New Roman" panose="02020603050405020304" pitchFamily="18" charset="0"/>
              </a:rPr>
              <a:t>Frorath</a:t>
            </a:r>
            <a:r>
              <a:rPr lang="de-DE" sz="1800" dirty="0">
                <a:effectLst/>
                <a:latin typeface="Times New Roman" panose="02020603050405020304" pitchFamily="18" charset="0"/>
                <a:ea typeface="Times New Roman" panose="02020603050405020304" pitchFamily="18" charset="0"/>
              </a:rPr>
              <a:t> 2013:62), </a:t>
            </a:r>
            <a:endParaRPr lang="cs-CZ"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Bayerlein (Bayerlein 1997: 59) übernimmt ein drei-phasen Modell (</a:t>
            </a:r>
            <a:r>
              <a:rPr lang="de-DE" sz="1800" i="1" dirty="0">
                <a:effectLst/>
                <a:latin typeface="Times New Roman" panose="02020603050405020304" pitchFamily="18" charset="0"/>
                <a:ea typeface="Times New Roman" panose="02020603050405020304" pitchFamily="18" charset="0"/>
              </a:rPr>
              <a:t>Orientierung, Vermittlung und Kontrolle</a:t>
            </a:r>
            <a:r>
              <a:rPr lang="de-DE"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de-DE" sz="1800" dirty="0" err="1">
                <a:effectLst/>
                <a:latin typeface="Times New Roman" panose="02020603050405020304" pitchFamily="18" charset="0"/>
                <a:ea typeface="Times New Roman" panose="02020603050405020304" pitchFamily="18" charset="0"/>
              </a:rPr>
              <a:t>Tinnefeld</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Tinnefeld</a:t>
            </a:r>
            <a:r>
              <a:rPr lang="de-DE" sz="1800" dirty="0">
                <a:effectLst/>
                <a:latin typeface="Times New Roman" panose="02020603050405020304" pitchFamily="18" charset="0"/>
                <a:ea typeface="Times New Roman" panose="02020603050405020304" pitchFamily="18" charset="0"/>
              </a:rPr>
              <a:t> 2016: 111) definiert ein ähnliches dreistufiges Modell (</a:t>
            </a:r>
            <a:r>
              <a:rPr lang="de-DE" sz="1800" i="1" dirty="0">
                <a:effectLst/>
                <a:latin typeface="Times New Roman" panose="02020603050405020304" pitchFamily="18" charset="0"/>
                <a:ea typeface="Times New Roman" panose="02020603050405020304" pitchFamily="18" charset="0"/>
              </a:rPr>
              <a:t>Einführen – Einüben – Kontrolle</a:t>
            </a:r>
            <a:r>
              <a:rPr lang="de-DE" sz="1800" dirty="0">
                <a:effectLst/>
                <a:latin typeface="Times New Roman" panose="02020603050405020304" pitchFamily="18" charset="0"/>
                <a:ea typeface="Times New Roman" panose="02020603050405020304" pitchFamily="18" charset="0"/>
              </a:rPr>
              <a:t>).</a:t>
            </a:r>
            <a:endParaRPr lang="cs-CZ" dirty="0"/>
          </a:p>
        </p:txBody>
      </p:sp>
    </p:spTree>
    <p:extLst>
      <p:ext uri="{BB962C8B-B14F-4D97-AF65-F5344CB8AC3E}">
        <p14:creationId xmlns:p14="http://schemas.microsoft.com/office/powerpoint/2010/main" val="393431546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F2F9E8-4F4E-407C-8C35-4D76261632A4}"/>
              </a:ext>
            </a:extLst>
          </p:cNvPr>
          <p:cNvSpPr>
            <a:spLocks noGrp="1"/>
          </p:cNvSpPr>
          <p:nvPr>
            <p:ph type="title"/>
          </p:nvPr>
        </p:nvSpPr>
        <p:spPr/>
        <p:txBody>
          <a:bodyPr/>
          <a:lstStyle/>
          <a:p>
            <a:pPr marL="263525" indent="-263525">
              <a:lnSpc>
                <a:spcPct val="70000"/>
              </a:lnSpc>
              <a:spcBef>
                <a:spcPts val="1200"/>
              </a:spcBef>
              <a:spcAft>
                <a:spcPts val="200"/>
              </a:spcAft>
              <a:buClr>
                <a:schemeClr val="accent1"/>
              </a:buClr>
              <a:buSzPct val="100000"/>
              <a:buFont typeface="Arial" panose="020B0604020202020204" pitchFamily="34" charset="0"/>
              <a:buChar char="•"/>
            </a:pPr>
            <a:r>
              <a:rPr lang="cs-CZ" dirty="0" err="1"/>
              <a:t>Methodisches</a:t>
            </a:r>
            <a:r>
              <a:rPr lang="cs-CZ" dirty="0"/>
              <a:t> </a:t>
            </a:r>
            <a:r>
              <a:rPr lang="cs-CZ" dirty="0" err="1"/>
              <a:t>Verfahren</a:t>
            </a:r>
            <a:r>
              <a:rPr lang="cs-CZ" dirty="0"/>
              <a:t>: 3-Phasen</a:t>
            </a:r>
            <a:endParaRPr lang="cs-CZ" sz="2000" dirty="0">
              <a:latin typeface="+mn-lt"/>
              <a:ea typeface="+mn-ea"/>
              <a:cs typeface="+mn-cs"/>
            </a:endParaRPr>
          </a:p>
        </p:txBody>
      </p:sp>
      <p:sp>
        <p:nvSpPr>
          <p:cNvPr id="3" name="Zástupný obsah 2">
            <a:extLst>
              <a:ext uri="{FF2B5EF4-FFF2-40B4-BE49-F238E27FC236}">
                <a16:creationId xmlns:a16="http://schemas.microsoft.com/office/drawing/2014/main" id="{702D204B-B367-49B9-BE84-683472599C7F}"/>
              </a:ext>
            </a:extLst>
          </p:cNvPr>
          <p:cNvSpPr>
            <a:spLocks noGrp="1"/>
          </p:cNvSpPr>
          <p:nvPr>
            <p:ph idx="1"/>
          </p:nvPr>
        </p:nvSpPr>
        <p:spPr>
          <a:xfrm>
            <a:off x="1097280" y="1845734"/>
            <a:ext cx="10058400" cy="4463626"/>
          </a:xfrm>
        </p:spPr>
        <p:txBody>
          <a:bodyPr>
            <a:normAutofit fontScale="92500"/>
          </a:bodyPr>
          <a:lstStyle/>
          <a:p>
            <a:pPr>
              <a:buFont typeface="Wingdings" panose="05000000000000000000" pitchFamily="2" charset="2"/>
              <a:buChar char="§"/>
            </a:pPr>
            <a:r>
              <a:rPr lang="de-DE" sz="2200" dirty="0"/>
              <a:t>„vor der Textrezeption“</a:t>
            </a:r>
            <a:r>
              <a:rPr lang="cs-CZ" sz="2200" dirty="0"/>
              <a:t> (</a:t>
            </a:r>
            <a:r>
              <a:rPr lang="cs-CZ" sz="2200" dirty="0" err="1"/>
              <a:t>Einstieg</a:t>
            </a:r>
            <a:r>
              <a:rPr lang="cs-CZ" sz="2200" dirty="0"/>
              <a:t>/</a:t>
            </a:r>
            <a:r>
              <a:rPr lang="cs-CZ" sz="2200" dirty="0" err="1"/>
              <a:t>Hinführung</a:t>
            </a:r>
            <a:r>
              <a:rPr lang="cs-CZ" sz="2200" dirty="0"/>
              <a:t> </a:t>
            </a:r>
            <a:r>
              <a:rPr lang="cs-CZ" sz="2200" dirty="0" err="1"/>
              <a:t>zum</a:t>
            </a:r>
            <a:r>
              <a:rPr lang="cs-CZ" sz="2200" dirty="0"/>
              <a:t> </a:t>
            </a:r>
            <a:r>
              <a:rPr lang="cs-CZ" sz="2200" dirty="0" err="1"/>
              <a:t>Thema</a:t>
            </a:r>
            <a:r>
              <a:rPr lang="cs-CZ" sz="2200" dirty="0"/>
              <a:t>)</a:t>
            </a:r>
          </a:p>
          <a:p>
            <a:pPr lvl="1"/>
            <a:r>
              <a:rPr lang="de-DE" sz="2200" dirty="0"/>
              <a:t>Vorbereitungsphase </a:t>
            </a:r>
            <a:r>
              <a:rPr lang="cs-CZ" sz="2200" dirty="0"/>
              <a:t>(</a:t>
            </a:r>
            <a:r>
              <a:rPr lang="cs-CZ" sz="2200" dirty="0" err="1"/>
              <a:t>Vorentlastung</a:t>
            </a:r>
            <a:r>
              <a:rPr lang="cs-CZ" sz="2200" dirty="0"/>
              <a:t>, </a:t>
            </a:r>
            <a:r>
              <a:rPr lang="cs-CZ" sz="2200" dirty="0" err="1"/>
              <a:t>Vermutungen</a:t>
            </a:r>
            <a:r>
              <a:rPr lang="cs-CZ" sz="2200" dirty="0"/>
              <a:t> </a:t>
            </a:r>
            <a:r>
              <a:rPr lang="cs-CZ" sz="2200" dirty="0" err="1"/>
              <a:t>an</a:t>
            </a:r>
            <a:r>
              <a:rPr lang="cs-CZ" sz="2200" dirty="0"/>
              <a:t> Text </a:t>
            </a:r>
            <a:r>
              <a:rPr lang="cs-CZ" sz="2200" dirty="0" err="1"/>
              <a:t>anstellen</a:t>
            </a:r>
            <a:r>
              <a:rPr lang="cs-CZ" sz="2200" dirty="0"/>
              <a:t>) – </a:t>
            </a:r>
            <a:r>
              <a:rPr lang="cs-CZ" sz="2200" b="1" dirty="0" err="1"/>
              <a:t>Ziel</a:t>
            </a:r>
            <a:r>
              <a:rPr lang="cs-CZ" sz="2200" b="1" dirty="0"/>
              <a:t>: </a:t>
            </a:r>
            <a:r>
              <a:rPr lang="de-DE" sz="2200" dirty="0"/>
              <a:t>Voraussetzungen dafür geschaffen, einen </a:t>
            </a:r>
            <a:r>
              <a:rPr lang="cs-CZ" sz="2200" dirty="0" err="1"/>
              <a:t>authentischen</a:t>
            </a:r>
            <a:r>
              <a:rPr lang="cs-CZ" sz="2200" dirty="0"/>
              <a:t> </a:t>
            </a:r>
            <a:r>
              <a:rPr lang="de-DE" sz="2200" dirty="0"/>
              <a:t>Text in der FS verstehen </a:t>
            </a:r>
            <a:r>
              <a:rPr lang="cs-CZ" sz="2200" dirty="0" err="1"/>
              <a:t>zu</a:t>
            </a:r>
            <a:r>
              <a:rPr lang="cs-CZ" sz="2200" dirty="0"/>
              <a:t> </a:t>
            </a:r>
            <a:r>
              <a:rPr lang="de-DE" sz="2200" dirty="0"/>
              <a:t>können</a:t>
            </a:r>
            <a:endParaRPr lang="cs-CZ" sz="2200" dirty="0"/>
          </a:p>
          <a:p>
            <a:pPr lvl="1"/>
            <a:r>
              <a:rPr lang="de-DE" sz="2200" dirty="0"/>
              <a:t>Motivationsphase</a:t>
            </a:r>
            <a:r>
              <a:rPr lang="cs-CZ" sz="2200" dirty="0"/>
              <a:t> – </a:t>
            </a:r>
            <a:r>
              <a:rPr lang="cs-CZ" sz="2200" b="1" dirty="0" err="1"/>
              <a:t>Ziel</a:t>
            </a:r>
            <a:r>
              <a:rPr lang="cs-CZ" sz="2200" b="1" dirty="0"/>
              <a:t>: </a:t>
            </a:r>
            <a:r>
              <a:rPr lang="de-DE" sz="2200" dirty="0"/>
              <a:t>die Lernenden für den Text motiviere</a:t>
            </a:r>
            <a:r>
              <a:rPr lang="cs-CZ" sz="2200" dirty="0"/>
              <a:t>n, </a:t>
            </a:r>
            <a:r>
              <a:rPr lang="de-DE" sz="2200" dirty="0"/>
              <a:t>ihr Interesse</a:t>
            </a:r>
            <a:r>
              <a:rPr lang="cs-CZ" sz="2200" dirty="0"/>
              <a:t> </a:t>
            </a:r>
            <a:r>
              <a:rPr lang="cs-CZ" sz="2200" dirty="0" err="1"/>
              <a:t>und</a:t>
            </a:r>
            <a:r>
              <a:rPr lang="cs-CZ" sz="2200" dirty="0"/>
              <a:t> </a:t>
            </a:r>
            <a:r>
              <a:rPr lang="cs-CZ" sz="2200" dirty="0" err="1"/>
              <a:t>Neugier</a:t>
            </a:r>
            <a:r>
              <a:rPr lang="de-DE" sz="2200" dirty="0"/>
              <a:t> wecken</a:t>
            </a:r>
            <a:r>
              <a:rPr lang="cs-CZ" sz="2200" dirty="0"/>
              <a:t> </a:t>
            </a:r>
            <a:r>
              <a:rPr lang="cs-CZ" sz="2200" dirty="0" err="1"/>
              <a:t>und</a:t>
            </a:r>
            <a:r>
              <a:rPr lang="de-DE" sz="2200" dirty="0"/>
              <a:t> Erwartung</a:t>
            </a:r>
            <a:r>
              <a:rPr lang="cs-CZ" sz="2200" dirty="0"/>
              <a:t>en …</a:t>
            </a:r>
          </a:p>
          <a:p>
            <a:pPr>
              <a:buFont typeface="Wingdings" panose="05000000000000000000" pitchFamily="2" charset="2"/>
              <a:buChar char="§"/>
            </a:pPr>
            <a:r>
              <a:rPr lang="de-DE" sz="2200" dirty="0"/>
              <a:t>„während der Textrezeption“</a:t>
            </a:r>
            <a:r>
              <a:rPr lang="cs-CZ" sz="2200" dirty="0"/>
              <a:t> (</a:t>
            </a:r>
            <a:r>
              <a:rPr lang="de-DE" sz="2200" dirty="0"/>
              <a:t>Präsentationsphase</a:t>
            </a:r>
            <a:r>
              <a:rPr lang="cs-CZ" sz="2200" dirty="0"/>
              <a:t>)</a:t>
            </a:r>
            <a:r>
              <a:rPr lang="de-DE" sz="2200" dirty="0"/>
              <a:t> – </a:t>
            </a:r>
            <a:r>
              <a:rPr lang="cs-CZ" sz="2200" b="1" dirty="0" err="1"/>
              <a:t>Ziel</a:t>
            </a:r>
            <a:r>
              <a:rPr lang="cs-CZ" sz="2200" b="1" dirty="0"/>
              <a:t>: </a:t>
            </a:r>
            <a:r>
              <a:rPr lang="de-DE" sz="2200" dirty="0"/>
              <a:t>Verstehen der</a:t>
            </a:r>
            <a:r>
              <a:rPr lang="cs-CZ" sz="2200" dirty="0"/>
              <a:t> </a:t>
            </a:r>
            <a:r>
              <a:rPr lang="cs-CZ" sz="2200" dirty="0" err="1"/>
              <a:t>ausgewählten</a:t>
            </a:r>
            <a:r>
              <a:rPr lang="de-DE" sz="2200" dirty="0"/>
              <a:t> Mitteilungen des Textes</a:t>
            </a:r>
            <a:endParaRPr lang="cs-CZ" sz="2200" dirty="0"/>
          </a:p>
          <a:p>
            <a:pPr>
              <a:buFont typeface="Wingdings" panose="05000000000000000000" pitchFamily="2" charset="2"/>
              <a:buChar char="§"/>
            </a:pPr>
            <a:r>
              <a:rPr lang="de-DE" sz="2200" dirty="0"/>
              <a:t>„nach der Textrezeption“</a:t>
            </a:r>
            <a:endParaRPr lang="cs-CZ" sz="2200" dirty="0"/>
          </a:p>
          <a:p>
            <a:pPr lvl="1"/>
            <a:r>
              <a:rPr lang="de-DE" sz="2200" dirty="0"/>
              <a:t>„offene Phase“ / „Sammelphase“</a:t>
            </a:r>
            <a:r>
              <a:rPr lang="cs-CZ" sz="2200" dirty="0"/>
              <a:t> – </a:t>
            </a:r>
            <a:r>
              <a:rPr lang="cs-CZ" sz="2200" b="1" dirty="0" err="1"/>
              <a:t>Ziel</a:t>
            </a:r>
            <a:r>
              <a:rPr lang="cs-CZ" sz="2200" b="1" dirty="0"/>
              <a:t>: </a:t>
            </a:r>
            <a:r>
              <a:rPr lang="cs-CZ" sz="2200" dirty="0" err="1"/>
              <a:t>Äußerung</a:t>
            </a:r>
            <a:r>
              <a:rPr lang="cs-CZ" sz="2200" dirty="0"/>
              <a:t> der </a:t>
            </a:r>
            <a:r>
              <a:rPr lang="cs-CZ" sz="2200" dirty="0" err="1"/>
              <a:t>Lernenden</a:t>
            </a:r>
            <a:r>
              <a:rPr lang="cs-CZ" sz="2200" dirty="0"/>
              <a:t> </a:t>
            </a:r>
            <a:r>
              <a:rPr lang="cs-CZ" sz="2200" dirty="0" err="1"/>
              <a:t>zum</a:t>
            </a:r>
            <a:r>
              <a:rPr lang="cs-CZ" sz="2200" dirty="0"/>
              <a:t> Text </a:t>
            </a:r>
            <a:r>
              <a:rPr lang="cs-CZ" sz="2200" dirty="0" err="1"/>
              <a:t>sammeln</a:t>
            </a:r>
            <a:r>
              <a:rPr lang="cs-CZ" sz="2200" dirty="0"/>
              <a:t>, </a:t>
            </a:r>
            <a:r>
              <a:rPr lang="cs-CZ" sz="2200" dirty="0" err="1"/>
              <a:t>Vermutungen</a:t>
            </a:r>
            <a:r>
              <a:rPr lang="cs-CZ" sz="2200" dirty="0"/>
              <a:t> </a:t>
            </a:r>
            <a:r>
              <a:rPr lang="cs-CZ" sz="2200" dirty="0" err="1"/>
              <a:t>aufgreifen</a:t>
            </a:r>
            <a:r>
              <a:rPr lang="cs-CZ" sz="2200" dirty="0"/>
              <a:t>  („</a:t>
            </a:r>
            <a:r>
              <a:rPr lang="de-DE" sz="2200" dirty="0"/>
              <a:t>Haben sich unsere Vermutungen </a:t>
            </a:r>
            <a:r>
              <a:rPr lang="cs-CZ" sz="2200" dirty="0" err="1"/>
              <a:t>an</a:t>
            </a:r>
            <a:r>
              <a:rPr lang="cs-CZ" sz="2200" dirty="0"/>
              <a:t> den Text </a:t>
            </a:r>
            <a:r>
              <a:rPr lang="cs-CZ" sz="2200" dirty="0" err="1"/>
              <a:t>aus</a:t>
            </a:r>
            <a:r>
              <a:rPr lang="cs-CZ" sz="2200" dirty="0"/>
              <a:t> der </a:t>
            </a:r>
            <a:r>
              <a:rPr lang="cs-CZ" sz="2200" dirty="0" err="1"/>
              <a:t>Vorbereitungsphase</a:t>
            </a:r>
            <a:r>
              <a:rPr lang="cs-CZ" sz="2200" dirty="0"/>
              <a:t> </a:t>
            </a:r>
            <a:r>
              <a:rPr lang="de-DE" sz="2200" dirty="0"/>
              <a:t>bestätigt?</a:t>
            </a:r>
            <a:r>
              <a:rPr lang="cs-CZ" sz="2200" dirty="0"/>
              <a:t>“</a:t>
            </a:r>
          </a:p>
          <a:p>
            <a:pPr lvl="1"/>
            <a:r>
              <a:rPr lang="de-DE" sz="2200" dirty="0"/>
              <a:t>Erarbeitungsphase</a:t>
            </a:r>
            <a:r>
              <a:rPr lang="cs-CZ" sz="2200" dirty="0"/>
              <a:t> – </a:t>
            </a:r>
            <a:r>
              <a:rPr lang="cs-CZ" sz="2200" b="1" dirty="0" err="1"/>
              <a:t>Ziel</a:t>
            </a:r>
            <a:r>
              <a:rPr lang="cs-CZ" sz="2200" dirty="0"/>
              <a:t>: </a:t>
            </a:r>
            <a:r>
              <a:rPr lang="de-DE" sz="2200" dirty="0"/>
              <a:t>Schlüsselstellen</a:t>
            </a:r>
            <a:r>
              <a:rPr lang="cs-CZ" sz="2200" dirty="0"/>
              <a:t> </a:t>
            </a:r>
            <a:r>
              <a:rPr lang="cs-CZ" sz="2200" dirty="0" err="1"/>
              <a:t>erarbeiten</a:t>
            </a:r>
            <a:endParaRPr lang="cs-CZ" sz="2200" dirty="0"/>
          </a:p>
          <a:p>
            <a:pPr lvl="1"/>
            <a:r>
              <a:rPr lang="de-DE" sz="2200" dirty="0"/>
              <a:t>produktiv-schöpferische Phase</a:t>
            </a:r>
            <a:r>
              <a:rPr lang="cs-CZ" sz="2200" dirty="0"/>
              <a:t> – </a:t>
            </a:r>
            <a:r>
              <a:rPr lang="cs-CZ" sz="2200" b="1" dirty="0" err="1"/>
              <a:t>Ziel</a:t>
            </a:r>
            <a:r>
              <a:rPr lang="cs-CZ" sz="2200" b="1" dirty="0"/>
              <a:t>: </a:t>
            </a:r>
            <a:r>
              <a:rPr lang="cs-CZ" sz="2200" dirty="0"/>
              <a:t>den Text </a:t>
            </a:r>
            <a:r>
              <a:rPr lang="de-DE" sz="2200" dirty="0"/>
              <a:t>kreativ</a:t>
            </a:r>
            <a:r>
              <a:rPr lang="cs-CZ" sz="2200" dirty="0"/>
              <a:t> </a:t>
            </a:r>
            <a:r>
              <a:rPr lang="cs-CZ" sz="2200" dirty="0" err="1"/>
              <a:t>bearbeiten</a:t>
            </a:r>
            <a:endParaRPr lang="cs-CZ" sz="2200" dirty="0"/>
          </a:p>
          <a:p>
            <a:endParaRPr lang="cs-CZ" dirty="0"/>
          </a:p>
        </p:txBody>
      </p:sp>
    </p:spTree>
    <p:extLst>
      <p:ext uri="{BB962C8B-B14F-4D97-AF65-F5344CB8AC3E}">
        <p14:creationId xmlns:p14="http://schemas.microsoft.com/office/powerpoint/2010/main" val="235328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01F730-862D-4B21-AAEF-77B71605B066}"/>
              </a:ext>
            </a:extLst>
          </p:cNvPr>
          <p:cNvSpPr>
            <a:spLocks noGrp="1"/>
          </p:cNvSpPr>
          <p:nvPr>
            <p:ph type="title"/>
          </p:nvPr>
        </p:nvSpPr>
        <p:spPr/>
        <p:txBody>
          <a:bodyPr/>
          <a:lstStyle/>
          <a:p>
            <a:r>
              <a:rPr lang="cs-CZ" dirty="0"/>
              <a:t>Struktur</a:t>
            </a:r>
          </a:p>
        </p:txBody>
      </p:sp>
      <p:sp>
        <p:nvSpPr>
          <p:cNvPr id="3" name="Zástupný obsah 2">
            <a:extLst>
              <a:ext uri="{FF2B5EF4-FFF2-40B4-BE49-F238E27FC236}">
                <a16:creationId xmlns:a16="http://schemas.microsoft.com/office/drawing/2014/main" id="{4896BA8F-9533-46DA-A2EB-392DECBE5DEA}"/>
              </a:ext>
            </a:extLst>
          </p:cNvPr>
          <p:cNvSpPr>
            <a:spLocks noGrp="1"/>
          </p:cNvSpPr>
          <p:nvPr>
            <p:ph idx="1"/>
          </p:nvPr>
        </p:nvSpPr>
        <p:spPr>
          <a:xfrm>
            <a:off x="1097280" y="1845733"/>
            <a:ext cx="10058400" cy="4335991"/>
          </a:xfrm>
        </p:spPr>
        <p:txBody>
          <a:bodyPr>
            <a:normAutofit/>
          </a:bodyPr>
          <a:lstStyle/>
          <a:p>
            <a:pPr>
              <a:buFont typeface="Arial" panose="020B0604020202020204" pitchFamily="34" charset="0"/>
              <a:buChar char="•"/>
            </a:pPr>
            <a:endParaRPr lang="cs-CZ" dirty="0"/>
          </a:p>
          <a:p>
            <a:r>
              <a:rPr lang="cs-CZ" dirty="0"/>
              <a:t>A) F</a:t>
            </a:r>
            <a:r>
              <a:rPr lang="de-DE" dirty="0" err="1"/>
              <a:t>achdidaktische</a:t>
            </a:r>
            <a:r>
              <a:rPr lang="de-DE" dirty="0"/>
              <a:t> </a:t>
            </a:r>
            <a:r>
              <a:rPr lang="cs-CZ" dirty="0" err="1"/>
              <a:t>Einleitung</a:t>
            </a:r>
            <a:r>
              <a:rPr lang="cs-CZ" dirty="0"/>
              <a:t>, kurz </a:t>
            </a:r>
            <a:r>
              <a:rPr lang="cs-CZ" dirty="0" err="1"/>
              <a:t>über</a:t>
            </a:r>
            <a:r>
              <a:rPr lang="cs-CZ" dirty="0"/>
              <a:t> </a:t>
            </a:r>
            <a:r>
              <a:rPr lang="cs-CZ" dirty="0" err="1"/>
              <a:t>linguistic</a:t>
            </a:r>
            <a:r>
              <a:rPr lang="cs-CZ" dirty="0"/>
              <a:t> </a:t>
            </a:r>
            <a:r>
              <a:rPr lang="cs-CZ" dirty="0" err="1"/>
              <a:t>landcapes</a:t>
            </a:r>
            <a:r>
              <a:rPr lang="cs-CZ" dirty="0"/>
              <a:t>, </a:t>
            </a:r>
            <a:r>
              <a:rPr lang="cs-CZ" dirty="0" err="1"/>
              <a:t>Wahrnehmung</a:t>
            </a:r>
            <a:r>
              <a:rPr lang="cs-CZ" dirty="0"/>
              <a:t> von </a:t>
            </a:r>
            <a:r>
              <a:rPr lang="cs-CZ" dirty="0" err="1"/>
              <a:t>öffentlichen</a:t>
            </a:r>
            <a:r>
              <a:rPr lang="cs-CZ" dirty="0"/>
              <a:t> </a:t>
            </a:r>
            <a:r>
              <a:rPr lang="cs-CZ" dirty="0" err="1"/>
              <a:t>Texten</a:t>
            </a:r>
            <a:endParaRPr lang="cs-CZ" dirty="0"/>
          </a:p>
          <a:p>
            <a:endParaRPr lang="cs-CZ" dirty="0"/>
          </a:p>
          <a:p>
            <a:r>
              <a:rPr lang="cs-CZ" dirty="0"/>
              <a:t>B) </a:t>
            </a:r>
            <a:r>
              <a:rPr lang="cs-CZ" dirty="0" err="1"/>
              <a:t>Vorstellung</a:t>
            </a:r>
            <a:r>
              <a:rPr lang="cs-CZ" dirty="0"/>
              <a:t> des </a:t>
            </a:r>
            <a:r>
              <a:rPr lang="cs-CZ" dirty="0" err="1"/>
              <a:t>Portals</a:t>
            </a:r>
            <a:r>
              <a:rPr lang="cs-CZ" dirty="0"/>
              <a:t> – </a:t>
            </a:r>
            <a:r>
              <a:rPr lang="cs-CZ" dirty="0" err="1"/>
              <a:t>teoretischer</a:t>
            </a:r>
            <a:r>
              <a:rPr lang="cs-CZ" dirty="0"/>
              <a:t> </a:t>
            </a:r>
            <a:r>
              <a:rPr lang="cs-CZ" dirty="0" err="1"/>
              <a:t>und</a:t>
            </a:r>
            <a:r>
              <a:rPr lang="cs-CZ" dirty="0"/>
              <a:t> </a:t>
            </a:r>
            <a:r>
              <a:rPr lang="cs-CZ" dirty="0" err="1"/>
              <a:t>praktischer</a:t>
            </a:r>
            <a:r>
              <a:rPr lang="cs-CZ" dirty="0"/>
              <a:t> </a:t>
            </a:r>
            <a:r>
              <a:rPr lang="cs-CZ" dirty="0" err="1"/>
              <a:t>Teil</a:t>
            </a:r>
            <a:endParaRPr lang="cs-CZ" dirty="0"/>
          </a:p>
          <a:p>
            <a:endParaRPr lang="cs-CZ" dirty="0"/>
          </a:p>
          <a:p>
            <a:r>
              <a:rPr lang="cs-CZ" dirty="0"/>
              <a:t>C) </a:t>
            </a:r>
            <a:r>
              <a:rPr lang="cs-CZ" dirty="0" err="1"/>
              <a:t>Reflexion</a:t>
            </a:r>
            <a:r>
              <a:rPr lang="cs-CZ" dirty="0"/>
              <a:t>/</a:t>
            </a:r>
            <a:r>
              <a:rPr lang="cs-CZ" dirty="0" err="1"/>
              <a:t>Pilotage</a:t>
            </a:r>
            <a:r>
              <a:rPr lang="cs-CZ" dirty="0"/>
              <a:t> – 3 </a:t>
            </a:r>
            <a:r>
              <a:rPr lang="cs-CZ" dirty="0" err="1"/>
              <a:t>Perspektiven</a:t>
            </a:r>
            <a:endParaRPr lang="cs-CZ" dirty="0"/>
          </a:p>
        </p:txBody>
      </p:sp>
    </p:spTree>
    <p:extLst>
      <p:ext uri="{BB962C8B-B14F-4D97-AF65-F5344CB8AC3E}">
        <p14:creationId xmlns:p14="http://schemas.microsoft.com/office/powerpoint/2010/main" val="350512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41E82-5685-4F30-932D-7AE7EE65C50D}"/>
              </a:ext>
            </a:extLst>
          </p:cNvPr>
          <p:cNvSpPr>
            <a:spLocks noGrp="1"/>
          </p:cNvSpPr>
          <p:nvPr>
            <p:ph type="title"/>
          </p:nvPr>
        </p:nvSpPr>
        <p:spPr/>
        <p:txBody>
          <a:bodyPr>
            <a:normAutofit/>
          </a:bodyPr>
          <a:lstStyle/>
          <a:p>
            <a:r>
              <a:rPr lang="cs-CZ" dirty="0"/>
              <a:t>U1 – </a:t>
            </a:r>
            <a:r>
              <a:rPr lang="cs-CZ" dirty="0" err="1"/>
              <a:t>Didaktisierung</a:t>
            </a:r>
            <a:r>
              <a:rPr lang="cs-CZ" dirty="0"/>
              <a:t> </a:t>
            </a:r>
            <a:r>
              <a:rPr lang="cs-CZ" dirty="0" err="1"/>
              <a:t>eines</a:t>
            </a:r>
            <a:r>
              <a:rPr lang="cs-CZ" dirty="0"/>
              <a:t> </a:t>
            </a:r>
            <a:r>
              <a:rPr lang="cs-CZ" dirty="0" err="1"/>
              <a:t>Photos</a:t>
            </a:r>
            <a:r>
              <a:rPr lang="cs-CZ" dirty="0"/>
              <a:t> </a:t>
            </a:r>
            <a:r>
              <a:rPr lang="cs-CZ" dirty="0" err="1"/>
              <a:t>aus</a:t>
            </a:r>
            <a:r>
              <a:rPr lang="cs-CZ" dirty="0"/>
              <a:t> der U-</a:t>
            </a:r>
            <a:r>
              <a:rPr lang="cs-CZ" dirty="0" err="1"/>
              <a:t>Bahn</a:t>
            </a:r>
            <a:r>
              <a:rPr lang="cs-CZ" dirty="0"/>
              <a:t> in </a:t>
            </a:r>
            <a:r>
              <a:rPr lang="cs-CZ" dirty="0" err="1"/>
              <a:t>Wien</a:t>
            </a:r>
            <a:endParaRPr lang="cs-CZ" dirty="0"/>
          </a:p>
        </p:txBody>
      </p:sp>
    </p:spTree>
    <p:extLst>
      <p:ext uri="{BB962C8B-B14F-4D97-AF65-F5344CB8AC3E}">
        <p14:creationId xmlns:p14="http://schemas.microsoft.com/office/powerpoint/2010/main" val="379189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a:t>C) </a:t>
            </a:r>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a:buFontTx/>
              <a:buChar char="-"/>
            </a:pPr>
            <a:r>
              <a:rPr lang="cs-CZ" sz="3200" dirty="0" err="1"/>
              <a:t>Drei</a:t>
            </a:r>
            <a:r>
              <a:rPr lang="cs-CZ" sz="3200" dirty="0"/>
              <a:t> </a:t>
            </a:r>
            <a:r>
              <a:rPr lang="cs-CZ" sz="3200" dirty="0" err="1"/>
              <a:t>Perspektiven</a:t>
            </a:r>
            <a:r>
              <a:rPr lang="cs-CZ" sz="3200" dirty="0"/>
              <a:t>: </a:t>
            </a:r>
          </a:p>
          <a:p>
            <a:pPr lvl="1">
              <a:buFontTx/>
              <a:buChar char="-"/>
            </a:pPr>
            <a:r>
              <a:rPr lang="cs-CZ" sz="2400" dirty="0"/>
              <a:t> </a:t>
            </a:r>
            <a:r>
              <a:rPr lang="cs-CZ" sz="2400" dirty="0" err="1"/>
              <a:t>Forscher</a:t>
            </a:r>
            <a:r>
              <a:rPr lang="cs-CZ" sz="2400" dirty="0"/>
              <a:t>/</a:t>
            </a:r>
            <a:r>
              <a:rPr lang="cs-CZ" sz="2400" dirty="0" err="1"/>
              <a:t>Lehrkraft</a:t>
            </a:r>
            <a:endParaRPr lang="cs-CZ" sz="2400" dirty="0"/>
          </a:p>
          <a:p>
            <a:pPr lvl="1">
              <a:buFontTx/>
              <a:buChar char="-"/>
            </a:pPr>
            <a:r>
              <a:rPr lang="cs-CZ" sz="2400" dirty="0"/>
              <a:t> </a:t>
            </a:r>
            <a:r>
              <a:rPr lang="cs-CZ" sz="2400" dirty="0" err="1"/>
              <a:t>Lernende</a:t>
            </a:r>
            <a:endParaRPr lang="cs-CZ" sz="2400" dirty="0"/>
          </a:p>
          <a:p>
            <a:pPr lvl="1">
              <a:buFontTx/>
              <a:buChar char="-"/>
            </a:pPr>
            <a:r>
              <a:rPr lang="cs-CZ" sz="2400" dirty="0"/>
              <a:t> </a:t>
            </a:r>
            <a:r>
              <a:rPr lang="cs-CZ" sz="2400" dirty="0" err="1"/>
              <a:t>Lehrer</a:t>
            </a:r>
            <a:r>
              <a:rPr lang="cs-CZ" sz="2400" dirty="0"/>
              <a:t> </a:t>
            </a:r>
            <a:r>
              <a:rPr lang="cs-CZ" sz="2400" dirty="0" err="1"/>
              <a:t>aus</a:t>
            </a:r>
            <a:r>
              <a:rPr lang="cs-CZ" sz="2400" dirty="0"/>
              <a:t> der </a:t>
            </a:r>
            <a:r>
              <a:rPr lang="cs-CZ" sz="2400" dirty="0" err="1"/>
              <a:t>Praxis</a:t>
            </a:r>
            <a:r>
              <a:rPr lang="cs-CZ" sz="2400" dirty="0"/>
              <a:t> </a:t>
            </a:r>
          </a:p>
          <a:p>
            <a:pPr marL="0" indent="0">
              <a:buNone/>
            </a:pPr>
            <a:r>
              <a:rPr lang="cs-CZ" dirty="0"/>
              <a:t> </a:t>
            </a:r>
          </a:p>
        </p:txBody>
      </p:sp>
    </p:spTree>
    <p:extLst>
      <p:ext uri="{BB962C8B-B14F-4D97-AF65-F5344CB8AC3E}">
        <p14:creationId xmlns:p14="http://schemas.microsoft.com/office/powerpoint/2010/main" val="28988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Lehrkraft</a:t>
            </a:r>
            <a:r>
              <a:rPr lang="cs-CZ" b="1" dirty="0"/>
              <a:t>/</a:t>
            </a:r>
            <a:r>
              <a:rPr lang="cs-CZ" b="1" dirty="0" err="1"/>
              <a:t>Forscher</a:t>
            </a:r>
            <a:r>
              <a:rPr lang="cs-CZ" b="1" dirty="0"/>
              <a:t> :</a:t>
            </a:r>
          </a:p>
          <a:p>
            <a:pPr marL="0" indent="0">
              <a:buNone/>
            </a:pPr>
            <a:endParaRPr lang="cs-CZ" b="1" dirty="0"/>
          </a:p>
          <a:p>
            <a:pPr lvl="1">
              <a:buFont typeface="Wingdings" panose="05000000000000000000" pitchFamily="2" charset="2"/>
              <a:buChar char="§"/>
            </a:pPr>
            <a:r>
              <a:rPr lang="cs-CZ" sz="2000" b="1" dirty="0"/>
              <a:t>POSITIV: </a:t>
            </a:r>
            <a:r>
              <a:rPr lang="cs-CZ" sz="2000" dirty="0" err="1"/>
              <a:t>Anbindung</a:t>
            </a:r>
            <a:r>
              <a:rPr lang="cs-CZ" sz="2000" dirty="0"/>
              <a:t> </a:t>
            </a:r>
            <a:r>
              <a:rPr lang="cs-CZ" sz="2000" dirty="0" err="1"/>
              <a:t>an</a:t>
            </a:r>
            <a:r>
              <a:rPr lang="cs-CZ" sz="2000" dirty="0"/>
              <a:t> </a:t>
            </a:r>
            <a:r>
              <a:rPr lang="cs-CZ" sz="2000" dirty="0" err="1"/>
              <a:t>die</a:t>
            </a:r>
            <a:r>
              <a:rPr lang="cs-CZ" sz="2000" dirty="0"/>
              <a:t> </a:t>
            </a:r>
            <a:r>
              <a:rPr lang="cs-CZ" sz="2000" dirty="0" err="1"/>
              <a:t>realitätsnahe</a:t>
            </a:r>
            <a:r>
              <a:rPr lang="cs-CZ" sz="2000" dirty="0"/>
              <a:t> </a:t>
            </a:r>
            <a:r>
              <a:rPr lang="cs-CZ" sz="2000" dirty="0" err="1"/>
              <a:t>Inhalte</a:t>
            </a:r>
            <a:r>
              <a:rPr lang="cs-CZ" sz="2000" dirty="0"/>
              <a:t>, </a:t>
            </a:r>
            <a:r>
              <a:rPr lang="cs-CZ" sz="2000" dirty="0" err="1"/>
              <a:t>zeitlich</a:t>
            </a:r>
            <a:r>
              <a:rPr lang="cs-CZ" sz="2000" dirty="0"/>
              <a:t> </a:t>
            </a:r>
            <a:r>
              <a:rPr lang="cs-CZ" sz="2000" dirty="0" err="1"/>
              <a:t>nicht</a:t>
            </a:r>
            <a:r>
              <a:rPr lang="cs-CZ" sz="2000" dirty="0"/>
              <a:t> so </a:t>
            </a:r>
            <a:r>
              <a:rPr lang="cs-CZ" sz="2000" dirty="0" err="1"/>
              <a:t>aufwendig</a:t>
            </a:r>
            <a:r>
              <a:rPr lang="cs-CZ" sz="2000" dirty="0"/>
              <a:t> (</a:t>
            </a:r>
            <a:r>
              <a:rPr lang="cs-CZ" sz="2000" dirty="0" err="1"/>
              <a:t>bzw</a:t>
            </a:r>
            <a:r>
              <a:rPr lang="cs-CZ" sz="2000" dirty="0"/>
              <a:t>. nach der </a:t>
            </a:r>
            <a:r>
              <a:rPr lang="cs-CZ" sz="2000" dirty="0" err="1"/>
              <a:t>Wahl</a:t>
            </a:r>
            <a:r>
              <a:rPr lang="cs-CZ" sz="2000" dirty="0"/>
              <a:t> der </a:t>
            </a:r>
            <a:r>
              <a:rPr lang="cs-CZ" sz="2000" dirty="0" err="1"/>
              <a:t>Lehrkraft</a:t>
            </a:r>
            <a:r>
              <a:rPr lang="cs-CZ" sz="2000" dirty="0"/>
              <a:t>), </a:t>
            </a:r>
            <a:r>
              <a:rPr lang="cs-CZ" sz="2000" dirty="0" err="1"/>
              <a:t>trotzdem</a:t>
            </a:r>
            <a:r>
              <a:rPr lang="cs-CZ" sz="2000" dirty="0"/>
              <a:t> </a:t>
            </a:r>
            <a:r>
              <a:rPr lang="cs-CZ" sz="2000" dirty="0" err="1"/>
              <a:t>inhaltsreich</a:t>
            </a:r>
            <a:r>
              <a:rPr lang="cs-CZ" sz="2000" dirty="0"/>
              <a:t>.</a:t>
            </a:r>
          </a:p>
          <a:p>
            <a:pPr lvl="1">
              <a:buFont typeface="Wingdings" panose="05000000000000000000" pitchFamily="2" charset="2"/>
              <a:buChar char="§"/>
            </a:pP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r>
              <a:rPr lang="cs-CZ" sz="2000" b="1" dirty="0"/>
              <a:t>ZU VERBESSERN</a:t>
            </a:r>
            <a:r>
              <a:rPr lang="cs-CZ" sz="2000" dirty="0"/>
              <a:t>: </a:t>
            </a:r>
            <a:r>
              <a:rPr lang="cs-CZ" sz="2000" dirty="0" err="1"/>
              <a:t>Handreichung</a:t>
            </a:r>
            <a:r>
              <a:rPr lang="cs-CZ" sz="2000" dirty="0"/>
              <a:t> </a:t>
            </a:r>
            <a:r>
              <a:rPr lang="cs-CZ" sz="2000" dirty="0" err="1"/>
              <a:t>für</a:t>
            </a:r>
            <a:r>
              <a:rPr lang="cs-CZ" sz="2000" dirty="0"/>
              <a:t> </a:t>
            </a:r>
            <a:r>
              <a:rPr lang="cs-CZ" sz="2000" dirty="0" err="1"/>
              <a:t>die</a:t>
            </a:r>
            <a:r>
              <a:rPr lang="cs-CZ" sz="2000" dirty="0"/>
              <a:t> </a:t>
            </a:r>
            <a:r>
              <a:rPr lang="cs-CZ" sz="2000" dirty="0" err="1"/>
              <a:t>Lehrer</a:t>
            </a:r>
            <a:r>
              <a:rPr lang="cs-CZ" sz="2000" dirty="0"/>
              <a:t> </a:t>
            </a:r>
            <a:r>
              <a:rPr lang="cs-CZ" sz="2000" dirty="0" err="1"/>
              <a:t>übersichtlich</a:t>
            </a:r>
            <a:r>
              <a:rPr lang="cs-CZ" sz="2000" dirty="0"/>
              <a:t> </a:t>
            </a:r>
            <a:r>
              <a:rPr lang="cs-CZ" sz="2000" dirty="0" err="1"/>
              <a:t>und</a:t>
            </a:r>
            <a:r>
              <a:rPr lang="cs-CZ" sz="2000" dirty="0"/>
              <a:t>  </a:t>
            </a:r>
            <a:r>
              <a:rPr lang="cs-CZ" sz="2000" dirty="0" err="1"/>
              <a:t>einfacher</a:t>
            </a:r>
            <a:r>
              <a:rPr lang="cs-CZ" sz="2000" dirty="0"/>
              <a:t> </a:t>
            </a:r>
            <a:r>
              <a:rPr lang="cs-CZ" sz="2000" dirty="0" err="1"/>
              <a:t>zugestalten</a:t>
            </a: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r>
              <a:rPr lang="de-DE" sz="2000" b="1" dirty="0"/>
              <a:t>KOMMENTAR</a:t>
            </a:r>
            <a:r>
              <a:rPr lang="de-DE" sz="2000" dirty="0"/>
              <a:t>: </a:t>
            </a:r>
            <a:r>
              <a:rPr lang="cs-CZ" sz="2000" dirty="0" err="1"/>
              <a:t>muss</a:t>
            </a:r>
            <a:r>
              <a:rPr lang="cs-CZ" sz="2000" dirty="0"/>
              <a:t> g</a:t>
            </a:r>
            <a:r>
              <a:rPr lang="de-DE" sz="2000" dirty="0" err="1"/>
              <a:t>ut</a:t>
            </a:r>
            <a:r>
              <a:rPr lang="cs-CZ" sz="2000" dirty="0"/>
              <a:t> </a:t>
            </a:r>
            <a:r>
              <a:rPr lang="cs-CZ" sz="2000" dirty="0" err="1"/>
              <a:t>und</a:t>
            </a:r>
            <a:r>
              <a:rPr lang="cs-CZ" sz="2000" dirty="0"/>
              <a:t> </a:t>
            </a:r>
            <a:r>
              <a:rPr lang="cs-CZ" sz="2000" dirty="0" err="1"/>
              <a:t>sinnvoll</a:t>
            </a:r>
            <a:r>
              <a:rPr lang="de-DE" sz="2000" dirty="0"/>
              <a:t> in die Unterrichtsplanung (</a:t>
            </a:r>
            <a:r>
              <a:rPr lang="cs-CZ" sz="2000" dirty="0"/>
              <a:t>nach den </a:t>
            </a:r>
            <a:r>
              <a:rPr lang="cs-CZ" sz="2000" dirty="0" err="1"/>
              <a:t>Zielen</a:t>
            </a:r>
            <a:r>
              <a:rPr lang="de-DE" sz="2000" dirty="0"/>
              <a:t>) ein</a:t>
            </a:r>
            <a:r>
              <a:rPr lang="cs-CZ" sz="2000" dirty="0" err="1"/>
              <a:t>ge</a:t>
            </a:r>
            <a:r>
              <a:rPr lang="de-DE" sz="2000" dirty="0"/>
              <a:t>bette</a:t>
            </a:r>
            <a:r>
              <a:rPr lang="cs-CZ" sz="2000" dirty="0"/>
              <a:t>t </a:t>
            </a:r>
            <a:r>
              <a:rPr lang="cs-CZ" sz="2000" dirty="0" err="1"/>
              <a:t>werden</a:t>
            </a:r>
            <a:r>
              <a:rPr lang="de-DE" sz="2000" dirty="0"/>
              <a:t>, </a:t>
            </a:r>
            <a:r>
              <a:rPr lang="cs-CZ" sz="2000" dirty="0" err="1"/>
              <a:t>mit</a:t>
            </a:r>
            <a:r>
              <a:rPr lang="cs-CZ" sz="2000" dirty="0"/>
              <a:t> </a:t>
            </a:r>
            <a:r>
              <a:rPr lang="de-DE" sz="2000" dirty="0" err="1"/>
              <a:t>flie</a:t>
            </a:r>
            <a:r>
              <a:rPr lang="cs-CZ" sz="2000" dirty="0" err="1"/>
              <a:t>ße</a:t>
            </a:r>
            <a:r>
              <a:rPr lang="de-DE" sz="2000" dirty="0" err="1"/>
              <a:t>nde</a:t>
            </a:r>
            <a:r>
              <a:rPr lang="cs-CZ" sz="2000" dirty="0"/>
              <a:t>n</a:t>
            </a:r>
            <a:r>
              <a:rPr lang="de-DE" sz="2000" dirty="0"/>
              <a:t> Übergänge</a:t>
            </a:r>
            <a:r>
              <a:rPr lang="cs-CZ" sz="2000" dirty="0"/>
              <a:t>n</a:t>
            </a:r>
            <a:r>
              <a:rPr lang="de-DE" sz="2000" dirty="0"/>
              <a:t> </a:t>
            </a:r>
            <a:r>
              <a:rPr lang="cs-CZ" sz="2000" dirty="0" err="1"/>
              <a:t>zu</a:t>
            </a:r>
            <a:r>
              <a:rPr lang="cs-CZ" sz="2000" dirty="0"/>
              <a:t> </a:t>
            </a:r>
            <a:r>
              <a:rPr lang="cs-CZ" sz="2000" dirty="0" err="1"/>
              <a:t>anderen</a:t>
            </a:r>
            <a:r>
              <a:rPr lang="cs-CZ" sz="2000" dirty="0"/>
              <a:t> </a:t>
            </a:r>
            <a:r>
              <a:rPr lang="cs-CZ" sz="2000" dirty="0" err="1"/>
              <a:t>Unterrichtsphasen</a:t>
            </a:r>
            <a:r>
              <a:rPr lang="cs-CZ" sz="2000" dirty="0"/>
              <a:t> </a:t>
            </a:r>
            <a:endParaRPr lang="de-DE" sz="2000" dirty="0"/>
          </a:p>
          <a:p>
            <a:pPr marL="201168" lvl="1" indent="0">
              <a:buNone/>
            </a:pPr>
            <a:endParaRPr lang="cs-CZ" dirty="0"/>
          </a:p>
        </p:txBody>
      </p:sp>
    </p:spTree>
    <p:extLst>
      <p:ext uri="{BB962C8B-B14F-4D97-AF65-F5344CB8AC3E}">
        <p14:creationId xmlns:p14="http://schemas.microsoft.com/office/powerpoint/2010/main" val="378782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a:xfrm>
            <a:off x="1097280" y="263527"/>
            <a:ext cx="10058400" cy="1450757"/>
          </a:xfrm>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Lernende</a:t>
            </a:r>
            <a:r>
              <a:rPr lang="cs-CZ" b="1" dirty="0"/>
              <a:t>:</a:t>
            </a:r>
          </a:p>
          <a:p>
            <a:pPr marL="179388" indent="-179388">
              <a:buFont typeface="Wingdings" panose="05000000000000000000" pitchFamily="2" charset="2"/>
              <a:buChar char="§"/>
              <a:tabLst>
                <a:tab pos="179388" algn="l"/>
              </a:tabLst>
            </a:pPr>
            <a:r>
              <a:rPr lang="cs-CZ" b="1" dirty="0"/>
              <a:t> POSITIV: </a:t>
            </a:r>
            <a:r>
              <a:rPr lang="cs-CZ" dirty="0"/>
              <a:t>Aha-</a:t>
            </a:r>
            <a:r>
              <a:rPr lang="cs-CZ" dirty="0" err="1"/>
              <a:t>Effekt</a:t>
            </a:r>
            <a:r>
              <a:rPr lang="cs-CZ" dirty="0"/>
              <a:t> – </a:t>
            </a:r>
            <a:r>
              <a:rPr lang="cs-CZ" dirty="0" err="1"/>
              <a:t>sprachliche</a:t>
            </a:r>
            <a:r>
              <a:rPr lang="cs-CZ" dirty="0"/>
              <a:t> </a:t>
            </a:r>
            <a:r>
              <a:rPr lang="cs-CZ" dirty="0" err="1"/>
              <a:t>Zusammenhänge</a:t>
            </a:r>
            <a:r>
              <a:rPr lang="cs-CZ" dirty="0"/>
              <a:t> </a:t>
            </a:r>
            <a:r>
              <a:rPr lang="cs-CZ" dirty="0" err="1"/>
              <a:t>verstehen</a:t>
            </a:r>
            <a:r>
              <a:rPr lang="cs-CZ" dirty="0"/>
              <a:t> (Komposita, </a:t>
            </a:r>
            <a:r>
              <a:rPr lang="cs-CZ" dirty="0" err="1"/>
              <a:t>Namen</a:t>
            </a:r>
            <a:r>
              <a:rPr lang="cs-CZ" dirty="0"/>
              <a:t> von </a:t>
            </a:r>
            <a:r>
              <a:rPr lang="cs-CZ" dirty="0" err="1"/>
              <a:t>öffentlichen</a:t>
            </a:r>
            <a:r>
              <a:rPr lang="cs-CZ" dirty="0"/>
              <a:t> </a:t>
            </a:r>
            <a:r>
              <a:rPr lang="cs-CZ" dirty="0" err="1"/>
              <a:t>Institutionen</a:t>
            </a:r>
            <a:r>
              <a:rPr lang="cs-CZ" dirty="0"/>
              <a:t> </a:t>
            </a:r>
            <a:r>
              <a:rPr lang="cs-CZ" dirty="0" err="1"/>
              <a:t>usw</a:t>
            </a:r>
            <a:r>
              <a:rPr lang="cs-CZ" dirty="0"/>
              <a:t>.), </a:t>
            </a:r>
            <a:r>
              <a:rPr lang="cs-CZ" dirty="0" err="1"/>
              <a:t>kulturbedingte</a:t>
            </a:r>
            <a:r>
              <a:rPr lang="cs-CZ" dirty="0"/>
              <a:t> </a:t>
            </a:r>
            <a:r>
              <a:rPr lang="cs-CZ" dirty="0" err="1"/>
              <a:t>Inhalte</a:t>
            </a:r>
            <a:r>
              <a:rPr lang="cs-CZ" dirty="0"/>
              <a:t> </a:t>
            </a:r>
            <a:r>
              <a:rPr lang="cs-CZ" dirty="0" err="1"/>
              <a:t>besser</a:t>
            </a:r>
            <a:r>
              <a:rPr lang="cs-CZ" dirty="0"/>
              <a:t> </a:t>
            </a:r>
            <a:r>
              <a:rPr lang="cs-CZ" dirty="0" err="1"/>
              <a:t>verstehen</a:t>
            </a:r>
            <a:r>
              <a:rPr lang="cs-CZ" dirty="0"/>
              <a:t>. </a:t>
            </a:r>
            <a:r>
              <a:rPr lang="cs-CZ" dirty="0" err="1"/>
              <a:t>Praktisch</a:t>
            </a:r>
            <a:r>
              <a:rPr lang="cs-CZ" dirty="0"/>
              <a:t> </a:t>
            </a:r>
            <a:r>
              <a:rPr lang="cs-CZ" dirty="0" err="1"/>
              <a:t>und</a:t>
            </a:r>
            <a:r>
              <a:rPr lang="cs-CZ" dirty="0"/>
              <a:t> </a:t>
            </a:r>
            <a:r>
              <a:rPr lang="cs-CZ" dirty="0" err="1"/>
              <a:t>dank</a:t>
            </a:r>
            <a:r>
              <a:rPr lang="cs-CZ" dirty="0"/>
              <a:t> der </a:t>
            </a:r>
            <a:r>
              <a:rPr lang="cs-CZ" dirty="0" err="1"/>
              <a:t>realitätsnahen</a:t>
            </a:r>
            <a:r>
              <a:rPr lang="cs-CZ" dirty="0"/>
              <a:t> </a:t>
            </a:r>
            <a:r>
              <a:rPr lang="cs-CZ" dirty="0" err="1"/>
              <a:t>Inhalten</a:t>
            </a:r>
            <a:r>
              <a:rPr lang="cs-CZ" dirty="0"/>
              <a:t> </a:t>
            </a:r>
            <a:r>
              <a:rPr lang="cs-CZ" dirty="0" err="1"/>
              <a:t>im</a:t>
            </a:r>
            <a:r>
              <a:rPr lang="cs-CZ" dirty="0"/>
              <a:t> </a:t>
            </a:r>
            <a:r>
              <a:rPr lang="cs-CZ" dirty="0" err="1"/>
              <a:t>realen</a:t>
            </a:r>
            <a:r>
              <a:rPr lang="cs-CZ" dirty="0"/>
              <a:t> </a:t>
            </a:r>
            <a:r>
              <a:rPr lang="cs-CZ" dirty="0" err="1"/>
              <a:t>Leben</a:t>
            </a:r>
            <a:r>
              <a:rPr lang="cs-CZ" dirty="0"/>
              <a:t> z. B. </a:t>
            </a:r>
            <a:r>
              <a:rPr lang="cs-CZ" dirty="0" err="1"/>
              <a:t>beim</a:t>
            </a:r>
            <a:r>
              <a:rPr lang="cs-CZ" dirty="0"/>
              <a:t> </a:t>
            </a:r>
            <a:r>
              <a:rPr lang="cs-CZ" dirty="0" err="1"/>
              <a:t>Reisen</a:t>
            </a:r>
            <a:r>
              <a:rPr lang="cs-CZ" dirty="0"/>
              <a:t> </a:t>
            </a:r>
            <a:r>
              <a:rPr lang="cs-CZ" dirty="0" err="1"/>
              <a:t>anwendbar</a:t>
            </a:r>
            <a:r>
              <a:rPr lang="cs-CZ" dirty="0"/>
              <a:t>.</a:t>
            </a:r>
          </a:p>
          <a:p>
            <a:pPr marL="179388" indent="-179388">
              <a:buFont typeface="Wingdings" panose="05000000000000000000" pitchFamily="2" charset="2"/>
              <a:buChar char="§"/>
              <a:tabLst>
                <a:tab pos="179388" algn="l"/>
              </a:tabLst>
            </a:pPr>
            <a:endParaRPr lang="cs-CZ" dirty="0"/>
          </a:p>
          <a:p>
            <a:pPr marL="179388" indent="-179388">
              <a:buFont typeface="Wingdings" panose="05000000000000000000" pitchFamily="2" charset="2"/>
              <a:buChar char="§"/>
              <a:tabLst>
                <a:tab pos="179388" algn="l"/>
              </a:tabLst>
            </a:pPr>
            <a:r>
              <a:rPr lang="cs-CZ" b="1" dirty="0"/>
              <a:t> ZU VERBESSERN: </a:t>
            </a:r>
            <a:r>
              <a:rPr lang="cs-CZ" dirty="0" err="1"/>
              <a:t>Aufgabenstellung</a:t>
            </a:r>
            <a:r>
              <a:rPr lang="cs-CZ" dirty="0"/>
              <a:t> </a:t>
            </a:r>
            <a:r>
              <a:rPr lang="cs-CZ" dirty="0" err="1"/>
              <a:t>präzisieren</a:t>
            </a:r>
            <a:r>
              <a:rPr lang="cs-CZ" dirty="0"/>
              <a:t> – </a:t>
            </a:r>
            <a:r>
              <a:rPr lang="cs-CZ" dirty="0" err="1"/>
              <a:t>bessere</a:t>
            </a:r>
            <a:r>
              <a:rPr lang="cs-CZ" dirty="0"/>
              <a:t> </a:t>
            </a:r>
            <a:r>
              <a:rPr lang="cs-CZ" dirty="0" err="1"/>
              <a:t>Anweisung</a:t>
            </a:r>
            <a:r>
              <a:rPr lang="cs-CZ" dirty="0"/>
              <a:t> </a:t>
            </a:r>
            <a:r>
              <a:rPr lang="cs-CZ" dirty="0" err="1"/>
              <a:t>seitens</a:t>
            </a:r>
            <a:r>
              <a:rPr lang="cs-CZ" dirty="0"/>
              <a:t> des </a:t>
            </a:r>
            <a:r>
              <a:rPr lang="cs-CZ" dirty="0" err="1"/>
              <a:t>Lehrers</a:t>
            </a:r>
            <a:r>
              <a:rPr lang="cs-CZ" dirty="0"/>
              <a:t> </a:t>
            </a:r>
            <a:r>
              <a:rPr lang="cs-CZ" dirty="0" err="1"/>
              <a:t>notwendig</a:t>
            </a:r>
            <a:r>
              <a:rPr lang="cs-CZ" dirty="0"/>
              <a:t> - </a:t>
            </a:r>
            <a:r>
              <a:rPr lang="cs-CZ" dirty="0" err="1"/>
              <a:t>besonders</a:t>
            </a:r>
            <a:r>
              <a:rPr lang="cs-CZ" dirty="0"/>
              <a:t> </a:t>
            </a:r>
            <a:r>
              <a:rPr lang="cs-CZ" dirty="0" err="1"/>
              <a:t>bei</a:t>
            </a:r>
            <a:r>
              <a:rPr lang="cs-CZ" dirty="0"/>
              <a:t> </a:t>
            </a:r>
            <a:r>
              <a:rPr lang="cs-CZ" dirty="0" err="1"/>
              <a:t>Anbindung</a:t>
            </a:r>
            <a:r>
              <a:rPr lang="cs-CZ" dirty="0"/>
              <a:t> </a:t>
            </a:r>
            <a:r>
              <a:rPr lang="cs-CZ" dirty="0" err="1"/>
              <a:t>an</a:t>
            </a:r>
            <a:r>
              <a:rPr lang="cs-CZ" dirty="0"/>
              <a:t> </a:t>
            </a:r>
            <a:r>
              <a:rPr lang="cs-CZ" dirty="0" err="1"/>
              <a:t>Grammatik</a:t>
            </a:r>
            <a:r>
              <a:rPr lang="cs-CZ" dirty="0"/>
              <a:t>, </a:t>
            </a:r>
            <a:r>
              <a:rPr lang="cs-CZ" dirty="0" err="1"/>
              <a:t>einfacher</a:t>
            </a:r>
            <a:r>
              <a:rPr lang="cs-CZ" dirty="0"/>
              <a:t> </a:t>
            </a:r>
            <a:r>
              <a:rPr lang="cs-CZ" dirty="0" err="1"/>
              <a:t>formulieren</a:t>
            </a:r>
            <a:r>
              <a:rPr lang="cs-CZ" dirty="0"/>
              <a:t> </a:t>
            </a:r>
          </a:p>
          <a:p>
            <a:pPr marL="179388" indent="-179388">
              <a:buFont typeface="Wingdings" panose="05000000000000000000" pitchFamily="2" charset="2"/>
              <a:buChar char="§"/>
              <a:tabLst>
                <a:tab pos="179388" algn="l"/>
              </a:tabLst>
            </a:pPr>
            <a:endParaRPr lang="cs-CZ" dirty="0"/>
          </a:p>
          <a:p>
            <a:pPr marL="179388" indent="-179388">
              <a:buFont typeface="Wingdings" panose="05000000000000000000" pitchFamily="2" charset="2"/>
              <a:buChar char="§"/>
              <a:tabLst>
                <a:tab pos="179388" algn="l"/>
              </a:tabLst>
            </a:pPr>
            <a:r>
              <a:rPr lang="cs-CZ" b="1" dirty="0"/>
              <a:t> KOMMENTARE: </a:t>
            </a:r>
            <a:r>
              <a:rPr lang="cs-CZ" dirty="0" err="1"/>
              <a:t>Lerndende</a:t>
            </a:r>
            <a:r>
              <a:rPr lang="cs-CZ" dirty="0"/>
              <a:t> </a:t>
            </a:r>
            <a:r>
              <a:rPr lang="cs-CZ" dirty="0" err="1"/>
              <a:t>sind</a:t>
            </a:r>
            <a:r>
              <a:rPr lang="cs-CZ" dirty="0"/>
              <a:t> </a:t>
            </a:r>
            <a:r>
              <a:rPr lang="cs-CZ" dirty="0" err="1"/>
              <a:t>dieses</a:t>
            </a:r>
            <a:r>
              <a:rPr lang="cs-CZ" dirty="0"/>
              <a:t> </a:t>
            </a:r>
            <a:r>
              <a:rPr lang="cs-CZ" dirty="0" err="1"/>
              <a:t>Formates</a:t>
            </a:r>
            <a:r>
              <a:rPr lang="cs-CZ" dirty="0"/>
              <a:t> </a:t>
            </a:r>
            <a:r>
              <a:rPr lang="cs-CZ" dirty="0" err="1"/>
              <a:t>nicht</a:t>
            </a:r>
            <a:r>
              <a:rPr lang="cs-CZ" dirty="0"/>
              <a:t> </a:t>
            </a:r>
            <a:r>
              <a:rPr lang="cs-CZ" dirty="0" err="1"/>
              <a:t>gewohnt</a:t>
            </a:r>
            <a:r>
              <a:rPr lang="cs-CZ" dirty="0"/>
              <a:t>.</a:t>
            </a:r>
            <a:endParaRPr lang="cs-CZ" b="1" dirty="0"/>
          </a:p>
          <a:p>
            <a:pPr marL="0" indent="0">
              <a:buNone/>
            </a:pPr>
            <a:endParaRPr lang="cs-CZ" dirty="0"/>
          </a:p>
        </p:txBody>
      </p:sp>
    </p:spTree>
    <p:extLst>
      <p:ext uri="{BB962C8B-B14F-4D97-AF65-F5344CB8AC3E}">
        <p14:creationId xmlns:p14="http://schemas.microsoft.com/office/powerpoint/2010/main" val="79464188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Lehrer</a:t>
            </a:r>
            <a:r>
              <a:rPr lang="cs-CZ" b="1" dirty="0"/>
              <a:t> </a:t>
            </a:r>
            <a:r>
              <a:rPr lang="cs-CZ" b="1" dirty="0" err="1"/>
              <a:t>aus</a:t>
            </a:r>
            <a:r>
              <a:rPr lang="cs-CZ" b="1" dirty="0"/>
              <a:t> der </a:t>
            </a:r>
            <a:r>
              <a:rPr lang="cs-CZ" b="1" dirty="0" err="1"/>
              <a:t>Praxis</a:t>
            </a:r>
            <a:r>
              <a:rPr lang="cs-CZ" b="1" dirty="0"/>
              <a:t>:</a:t>
            </a:r>
          </a:p>
          <a:p>
            <a:pPr marL="179388" indent="-179388">
              <a:buFont typeface="Wingdings" panose="05000000000000000000" pitchFamily="2" charset="2"/>
              <a:buChar char="§"/>
            </a:pPr>
            <a:r>
              <a:rPr lang="de-DE" b="1" dirty="0"/>
              <a:t>POSITIV: </a:t>
            </a:r>
            <a:r>
              <a:rPr lang="de-DE" dirty="0"/>
              <a:t>flexibel, </a:t>
            </a:r>
            <a:r>
              <a:rPr lang="de-DE" dirty="0" err="1"/>
              <a:t>authe</a:t>
            </a:r>
            <a:r>
              <a:rPr lang="cs-CZ" dirty="0"/>
              <a:t>n</a:t>
            </a:r>
            <a:r>
              <a:rPr lang="de-DE" dirty="0"/>
              <a:t>tisch, offene Fragen sind gut, </a:t>
            </a:r>
            <a:r>
              <a:rPr lang="cs-CZ" dirty="0" err="1"/>
              <a:t>Arbeit</a:t>
            </a:r>
            <a:r>
              <a:rPr lang="cs-CZ" dirty="0"/>
              <a:t> </a:t>
            </a:r>
            <a:r>
              <a:rPr lang="cs-CZ" dirty="0" err="1"/>
              <a:t>mit</a:t>
            </a:r>
            <a:r>
              <a:rPr lang="de-DE" dirty="0"/>
              <a:t> Internet ist gut – soziale Interaktion</a:t>
            </a:r>
            <a:r>
              <a:rPr lang="cs-CZ" dirty="0"/>
              <a:t>, bereits </a:t>
            </a:r>
            <a:r>
              <a:rPr lang="cs-CZ" dirty="0" err="1"/>
              <a:t>bei</a:t>
            </a:r>
            <a:r>
              <a:rPr lang="cs-CZ" dirty="0"/>
              <a:t> </a:t>
            </a:r>
            <a:r>
              <a:rPr lang="cs-CZ" dirty="0" err="1"/>
              <a:t>niedrigeren</a:t>
            </a:r>
            <a:r>
              <a:rPr lang="cs-CZ" dirty="0"/>
              <a:t> </a:t>
            </a:r>
            <a:r>
              <a:rPr lang="cs-CZ" dirty="0" err="1"/>
              <a:t>Niveaus</a:t>
            </a:r>
            <a:r>
              <a:rPr lang="cs-CZ" dirty="0"/>
              <a:t> </a:t>
            </a:r>
            <a:r>
              <a:rPr lang="cs-CZ" dirty="0" err="1"/>
              <a:t>einsetzbar</a:t>
            </a:r>
            <a:r>
              <a:rPr lang="cs-CZ" dirty="0"/>
              <a:t>.</a:t>
            </a:r>
            <a:r>
              <a:rPr lang="de-DE" dirty="0"/>
              <a:t>  </a:t>
            </a:r>
          </a:p>
          <a:p>
            <a:pPr marL="179388" indent="-179388">
              <a:buFont typeface="Wingdings" panose="05000000000000000000" pitchFamily="2" charset="2"/>
              <a:buChar char="§"/>
            </a:pPr>
            <a:r>
              <a:rPr lang="de-DE" b="1" dirty="0"/>
              <a:t>ZU VERBESSERN: </a:t>
            </a:r>
            <a:r>
              <a:rPr lang="cs-CZ" dirty="0" err="1"/>
              <a:t>konkretere</a:t>
            </a:r>
            <a:r>
              <a:rPr lang="cs-CZ" dirty="0"/>
              <a:t> </a:t>
            </a:r>
            <a:r>
              <a:rPr lang="cs-CZ" dirty="0" err="1"/>
              <a:t>Anbindung</a:t>
            </a:r>
            <a:r>
              <a:rPr lang="cs-CZ" dirty="0"/>
              <a:t> </a:t>
            </a:r>
            <a:r>
              <a:rPr lang="cs-CZ" dirty="0" err="1"/>
              <a:t>an</a:t>
            </a:r>
            <a:r>
              <a:rPr lang="cs-CZ" dirty="0"/>
              <a:t> </a:t>
            </a:r>
            <a:r>
              <a:rPr lang="cs-CZ" dirty="0" err="1"/>
              <a:t>die</a:t>
            </a:r>
            <a:r>
              <a:rPr lang="cs-CZ" dirty="0"/>
              <a:t> </a:t>
            </a:r>
            <a:r>
              <a:rPr lang="cs-CZ" dirty="0" err="1"/>
              <a:t>behandelten</a:t>
            </a:r>
            <a:r>
              <a:rPr lang="cs-CZ" dirty="0"/>
              <a:t> </a:t>
            </a:r>
            <a:r>
              <a:rPr lang="cs-CZ" dirty="0" err="1"/>
              <a:t>Themen</a:t>
            </a:r>
            <a:r>
              <a:rPr lang="cs-CZ" dirty="0"/>
              <a:t> in </a:t>
            </a:r>
            <a:r>
              <a:rPr lang="cs-CZ" dirty="0" err="1"/>
              <a:t>Lehrwerken</a:t>
            </a:r>
            <a:r>
              <a:rPr lang="cs-CZ" dirty="0"/>
              <a:t>, </a:t>
            </a:r>
            <a:r>
              <a:rPr lang="cs-CZ" dirty="0" err="1"/>
              <a:t>Zeitplanung</a:t>
            </a:r>
            <a:r>
              <a:rPr lang="cs-CZ" dirty="0"/>
              <a:t> </a:t>
            </a:r>
            <a:r>
              <a:rPr lang="cs-CZ" dirty="0" err="1"/>
              <a:t>bei</a:t>
            </a:r>
            <a:r>
              <a:rPr lang="cs-CZ" dirty="0"/>
              <a:t> </a:t>
            </a:r>
            <a:r>
              <a:rPr lang="cs-CZ" dirty="0" err="1"/>
              <a:t>niedrigeren</a:t>
            </a:r>
            <a:r>
              <a:rPr lang="cs-CZ" dirty="0"/>
              <a:t> </a:t>
            </a:r>
            <a:r>
              <a:rPr lang="cs-CZ" dirty="0" err="1"/>
              <a:t>Niveaus</a:t>
            </a:r>
            <a:r>
              <a:rPr lang="cs-CZ" dirty="0"/>
              <a:t> </a:t>
            </a:r>
            <a:r>
              <a:rPr lang="cs-CZ" dirty="0" err="1"/>
              <a:t>realistischer</a:t>
            </a:r>
            <a:r>
              <a:rPr lang="cs-CZ" dirty="0"/>
              <a:t> machen, in der </a:t>
            </a:r>
            <a:r>
              <a:rPr lang="cs-CZ" dirty="0" err="1"/>
              <a:t>Vorbereitungsphase</a:t>
            </a:r>
            <a:r>
              <a:rPr lang="cs-CZ" dirty="0"/>
              <a:t> </a:t>
            </a:r>
            <a:r>
              <a:rPr lang="cs-CZ" dirty="0" err="1"/>
              <a:t>mehr</a:t>
            </a:r>
            <a:r>
              <a:rPr lang="cs-CZ" dirty="0"/>
              <a:t> </a:t>
            </a:r>
            <a:r>
              <a:rPr lang="cs-CZ" dirty="0" err="1"/>
              <a:t>Gruppenarbeit</a:t>
            </a:r>
            <a:r>
              <a:rPr lang="cs-CZ" dirty="0"/>
              <a:t> </a:t>
            </a:r>
            <a:r>
              <a:rPr lang="cs-CZ" dirty="0" err="1"/>
              <a:t>bzw</a:t>
            </a:r>
            <a:r>
              <a:rPr lang="cs-CZ" dirty="0"/>
              <a:t>. </a:t>
            </a:r>
            <a:r>
              <a:rPr lang="cs-CZ" dirty="0" err="1"/>
              <a:t>Paararbeit</a:t>
            </a:r>
            <a:r>
              <a:rPr lang="cs-CZ" dirty="0"/>
              <a:t> </a:t>
            </a:r>
            <a:r>
              <a:rPr lang="cs-CZ" dirty="0" err="1"/>
              <a:t>miteinbeziehen</a:t>
            </a:r>
            <a:r>
              <a:rPr lang="cs-CZ" dirty="0"/>
              <a:t>, </a:t>
            </a:r>
            <a:r>
              <a:rPr lang="cs-CZ" dirty="0" err="1"/>
              <a:t>gemeinsamen</a:t>
            </a:r>
            <a:r>
              <a:rPr lang="cs-CZ" dirty="0"/>
              <a:t> </a:t>
            </a:r>
            <a:r>
              <a:rPr lang="cs-CZ" dirty="0" err="1"/>
              <a:t>Abschluss</a:t>
            </a:r>
            <a:r>
              <a:rPr lang="cs-CZ" dirty="0"/>
              <a:t>/</a:t>
            </a:r>
            <a:r>
              <a:rPr lang="cs-CZ" dirty="0" err="1"/>
              <a:t>Austausch</a:t>
            </a:r>
            <a:r>
              <a:rPr lang="cs-CZ" dirty="0"/>
              <a:t> </a:t>
            </a:r>
            <a:r>
              <a:rPr lang="cs-CZ" dirty="0" err="1"/>
              <a:t>mit</a:t>
            </a:r>
            <a:r>
              <a:rPr lang="cs-CZ" dirty="0"/>
              <a:t> den </a:t>
            </a:r>
            <a:r>
              <a:rPr lang="cs-CZ" dirty="0" err="1"/>
              <a:t>Schülern</a:t>
            </a:r>
            <a:r>
              <a:rPr lang="cs-CZ" dirty="0"/>
              <a:t> machen, </a:t>
            </a:r>
            <a:r>
              <a:rPr lang="cs-CZ" dirty="0" err="1"/>
              <a:t>tschechische</a:t>
            </a:r>
            <a:r>
              <a:rPr lang="cs-CZ" dirty="0"/>
              <a:t> </a:t>
            </a:r>
            <a:r>
              <a:rPr lang="cs-CZ" dirty="0" err="1"/>
              <a:t>Übersetzungen</a:t>
            </a:r>
            <a:r>
              <a:rPr lang="cs-CZ" dirty="0"/>
              <a:t> </a:t>
            </a:r>
            <a:r>
              <a:rPr lang="cs-CZ" dirty="0" err="1"/>
              <a:t>nicht</a:t>
            </a:r>
            <a:r>
              <a:rPr lang="cs-CZ" dirty="0"/>
              <a:t> </a:t>
            </a:r>
            <a:r>
              <a:rPr lang="cs-CZ" dirty="0" err="1"/>
              <a:t>nötig</a:t>
            </a:r>
            <a:r>
              <a:rPr lang="cs-CZ" dirty="0"/>
              <a:t>, </a:t>
            </a:r>
            <a:r>
              <a:rPr lang="cs-CZ" dirty="0" err="1"/>
              <a:t>Sozialformen</a:t>
            </a:r>
            <a:r>
              <a:rPr lang="cs-CZ" dirty="0"/>
              <a:t> </a:t>
            </a:r>
            <a:r>
              <a:rPr lang="cs-CZ" dirty="0" err="1"/>
              <a:t>expliziter</a:t>
            </a:r>
            <a:r>
              <a:rPr lang="cs-CZ" dirty="0"/>
              <a:t> machen, </a:t>
            </a:r>
            <a:r>
              <a:rPr lang="de-DE" dirty="0"/>
              <a:t>methodische Anleitung notwendig – besonders bei Anbindung an Grammatik, nicht „siezen“, einfacher </a:t>
            </a:r>
            <a:r>
              <a:rPr lang="cs-CZ" dirty="0"/>
              <a:t>f</a:t>
            </a:r>
            <a:r>
              <a:rPr lang="de-DE" dirty="0" err="1"/>
              <a:t>ormulieren</a:t>
            </a:r>
            <a:r>
              <a:rPr lang="cs-CZ" dirty="0"/>
              <a:t>.</a:t>
            </a:r>
            <a:r>
              <a:rPr lang="de-DE" dirty="0"/>
              <a:t> </a:t>
            </a:r>
          </a:p>
          <a:p>
            <a:pPr marL="179388" indent="-179388">
              <a:buFont typeface="Wingdings" panose="05000000000000000000" pitchFamily="2" charset="2"/>
              <a:buChar char="§"/>
            </a:pPr>
            <a:r>
              <a:rPr lang="de-DE" b="1" dirty="0"/>
              <a:t>KOMMENTARE: </a:t>
            </a:r>
            <a:r>
              <a:rPr lang="de-DE" dirty="0"/>
              <a:t>geeignet als E</a:t>
            </a:r>
            <a:r>
              <a:rPr lang="cs-CZ" dirty="0"/>
              <a:t>r</a:t>
            </a:r>
            <a:r>
              <a:rPr lang="de-DE" dirty="0" err="1"/>
              <a:t>gänzungsmaterialien</a:t>
            </a:r>
            <a:r>
              <a:rPr lang="de-DE" dirty="0"/>
              <a:t>, Lösungsschlüssel wäre gut, ich bevorzuge kürzere Didaktisierungen, der Lehrer muss es gut in die Stunde integrieren – sonst sind die Lernenden wenig motiviert</a:t>
            </a:r>
            <a:r>
              <a:rPr lang="cs-CZ" dirty="0"/>
              <a:t>, </a:t>
            </a:r>
            <a:r>
              <a:rPr lang="cs-CZ" dirty="0" err="1"/>
              <a:t>Vorschlag</a:t>
            </a:r>
            <a:r>
              <a:rPr lang="cs-CZ" dirty="0"/>
              <a:t>: </a:t>
            </a:r>
            <a:r>
              <a:rPr lang="cs-CZ" dirty="0" err="1"/>
              <a:t>die</a:t>
            </a:r>
            <a:r>
              <a:rPr lang="cs-CZ" dirty="0"/>
              <a:t> </a:t>
            </a:r>
            <a:r>
              <a:rPr lang="cs-CZ" dirty="0" err="1"/>
              <a:t>Schüler</a:t>
            </a:r>
            <a:r>
              <a:rPr lang="cs-CZ" dirty="0"/>
              <a:t> Mind-</a:t>
            </a:r>
            <a:r>
              <a:rPr lang="cs-CZ" dirty="0" err="1"/>
              <a:t>Maps</a:t>
            </a:r>
            <a:r>
              <a:rPr lang="cs-CZ" dirty="0"/>
              <a:t> </a:t>
            </a:r>
            <a:r>
              <a:rPr lang="cs-CZ" dirty="0" err="1"/>
              <a:t>zu</a:t>
            </a:r>
            <a:r>
              <a:rPr lang="cs-CZ" dirty="0"/>
              <a:t> den </a:t>
            </a:r>
            <a:r>
              <a:rPr lang="cs-CZ" dirty="0" err="1"/>
              <a:t>jeweilligen</a:t>
            </a:r>
            <a:r>
              <a:rPr lang="cs-CZ" dirty="0"/>
              <a:t> </a:t>
            </a:r>
            <a:r>
              <a:rPr lang="cs-CZ" dirty="0" err="1"/>
              <a:t>Themen</a:t>
            </a:r>
            <a:r>
              <a:rPr lang="cs-CZ" dirty="0"/>
              <a:t> </a:t>
            </a:r>
            <a:r>
              <a:rPr lang="cs-CZ" dirty="0" err="1"/>
              <a:t>erstellen</a:t>
            </a:r>
            <a:r>
              <a:rPr lang="cs-CZ" dirty="0"/>
              <a:t> </a:t>
            </a:r>
            <a:r>
              <a:rPr lang="cs-CZ" dirty="0" err="1"/>
              <a:t>lassen</a:t>
            </a:r>
            <a:r>
              <a:rPr lang="cs-CZ" dirty="0"/>
              <a:t>.</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78661223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3E9F1-6A3B-4532-80EE-896C4332AD27}"/>
              </a:ext>
            </a:extLst>
          </p:cNvPr>
          <p:cNvSpPr>
            <a:spLocks noGrp="1"/>
          </p:cNvSpPr>
          <p:nvPr>
            <p:ph type="title"/>
          </p:nvPr>
        </p:nvSpPr>
        <p:spPr/>
        <p:txBody>
          <a:bodyPr>
            <a:normAutofit fontScale="90000"/>
          </a:bodyPr>
          <a:lstStyle/>
          <a:p>
            <a:r>
              <a:rPr lang="cs-CZ" dirty="0" err="1"/>
              <a:t>Vorteile</a:t>
            </a:r>
            <a:r>
              <a:rPr lang="cs-CZ" dirty="0"/>
              <a:t> der </a:t>
            </a:r>
            <a:r>
              <a:rPr lang="cs-CZ" dirty="0" err="1"/>
              <a:t>Arbeit</a:t>
            </a:r>
            <a:r>
              <a:rPr lang="cs-CZ" dirty="0"/>
              <a:t> </a:t>
            </a:r>
            <a:r>
              <a:rPr lang="cs-CZ" dirty="0" err="1"/>
              <a:t>mit</a:t>
            </a:r>
            <a:r>
              <a:rPr lang="cs-CZ" dirty="0"/>
              <a:t> </a:t>
            </a:r>
            <a:r>
              <a:rPr lang="cs-CZ" dirty="0" err="1"/>
              <a:t>öffentlichen</a:t>
            </a:r>
            <a:r>
              <a:rPr lang="cs-CZ" dirty="0"/>
              <a:t> </a:t>
            </a:r>
            <a:r>
              <a:rPr lang="cs-CZ" dirty="0" err="1"/>
              <a:t>Texten</a:t>
            </a:r>
            <a:r>
              <a:rPr lang="cs-CZ" dirty="0"/>
              <a:t> </a:t>
            </a:r>
            <a:r>
              <a:rPr lang="cs-CZ" dirty="0" err="1"/>
              <a:t>im</a:t>
            </a:r>
            <a:r>
              <a:rPr lang="cs-CZ" dirty="0"/>
              <a:t> </a:t>
            </a:r>
            <a:r>
              <a:rPr lang="cs-CZ" dirty="0" err="1"/>
              <a:t>Fremdspracheunterricht</a:t>
            </a:r>
            <a:r>
              <a:rPr lang="cs-CZ" dirty="0"/>
              <a:t> </a:t>
            </a:r>
            <a:r>
              <a:rPr lang="cs-CZ" sz="2700" dirty="0"/>
              <a:t>(</a:t>
            </a:r>
            <a:r>
              <a:rPr lang="cs-CZ" sz="2800" dirty="0" err="1"/>
              <a:t>Badstübner-Kizik</a:t>
            </a:r>
            <a:r>
              <a:rPr lang="cs-CZ" sz="2800" dirty="0"/>
              <a:t>: 2018</a:t>
            </a:r>
            <a:r>
              <a:rPr lang="cs-CZ" sz="2700" dirty="0"/>
              <a:t>)</a:t>
            </a:r>
            <a:endParaRPr lang="cs-CZ" dirty="0"/>
          </a:p>
        </p:txBody>
      </p:sp>
      <p:sp>
        <p:nvSpPr>
          <p:cNvPr id="3" name="Inhaltsplatzhalter 2">
            <a:extLst>
              <a:ext uri="{FF2B5EF4-FFF2-40B4-BE49-F238E27FC236}">
                <a16:creationId xmlns:a16="http://schemas.microsoft.com/office/drawing/2014/main" id="{498E57AA-9405-4BCD-ADBE-E1CEA54F9864}"/>
              </a:ext>
            </a:extLst>
          </p:cNvPr>
          <p:cNvSpPr>
            <a:spLocks noGrp="1"/>
          </p:cNvSpPr>
          <p:nvPr>
            <p:ph idx="1"/>
          </p:nvPr>
        </p:nvSpPr>
        <p:spPr/>
        <p:txBody>
          <a:bodyPr>
            <a:normAutofit fontScale="92500" lnSpcReduction="10000"/>
          </a:bodyPr>
          <a:lstStyle/>
          <a:p>
            <a:r>
              <a:rPr lang="de-DE" b="1" dirty="0"/>
              <a:t>Die Vorteile der Arbeit in und mit </a:t>
            </a:r>
            <a:r>
              <a:rPr lang="cs-CZ" b="1" dirty="0" err="1"/>
              <a:t>öffentlichen</a:t>
            </a:r>
            <a:r>
              <a:rPr lang="cs-CZ" b="1" dirty="0"/>
              <a:t> </a:t>
            </a:r>
            <a:r>
              <a:rPr lang="cs-CZ" b="1" dirty="0" err="1"/>
              <a:t>Texten</a:t>
            </a:r>
            <a:endParaRPr lang="cs-CZ" b="1" dirty="0"/>
          </a:p>
          <a:p>
            <a:r>
              <a:rPr lang="de-DE" dirty="0"/>
              <a:t>– in einer großen thematischen Vielseitigkeit und den vielfachen Vernetzungsmöglichkeiten</a:t>
            </a:r>
            <a:r>
              <a:rPr lang="cs-CZ" dirty="0"/>
              <a:t>, </a:t>
            </a:r>
            <a:r>
              <a:rPr lang="de-DE" dirty="0"/>
              <a:t>realitäts- und lebensnaher Inhalte,</a:t>
            </a:r>
            <a:endParaRPr lang="cs-CZ" dirty="0"/>
          </a:p>
          <a:p>
            <a:r>
              <a:rPr lang="de-DE" dirty="0"/>
              <a:t>– in der Kürze und relativen Überschaubarkeit der einzelnen involvierten</a:t>
            </a:r>
            <a:r>
              <a:rPr lang="cs-CZ" dirty="0"/>
              <a:t> </a:t>
            </a:r>
            <a:r>
              <a:rPr lang="de-DE" dirty="0"/>
              <a:t>Textsorten und ihrer Kombinationen,</a:t>
            </a:r>
            <a:endParaRPr lang="cs-CZ" dirty="0"/>
          </a:p>
          <a:p>
            <a:r>
              <a:rPr lang="de-DE" dirty="0"/>
              <a:t>– in den medial und modal abwechslungsreichen kreativen Formen sowie</a:t>
            </a:r>
            <a:r>
              <a:rPr lang="cs-CZ" dirty="0"/>
              <a:t> </a:t>
            </a:r>
            <a:r>
              <a:rPr lang="de-DE" dirty="0"/>
              <a:t>insbesondere in einem hohen Anteil an Bildern und Symbolen, der sprachliche</a:t>
            </a:r>
            <a:r>
              <a:rPr lang="cs-CZ" dirty="0"/>
              <a:t> </a:t>
            </a:r>
            <a:r>
              <a:rPr lang="de-DE" b="1" dirty="0"/>
              <a:t>Arbeit auf unterschiedlichen Niveaustufen ermöglicht</a:t>
            </a:r>
            <a:r>
              <a:rPr lang="de-DE" dirty="0"/>
              <a:t>,</a:t>
            </a:r>
            <a:endParaRPr lang="cs-CZ" dirty="0"/>
          </a:p>
          <a:p>
            <a:r>
              <a:rPr lang="de-DE" dirty="0"/>
              <a:t>– in einer grundsätzlichen Offenheit für Interventionen und Reaktionen,</a:t>
            </a:r>
            <a:endParaRPr lang="cs-CZ" dirty="0"/>
          </a:p>
          <a:p>
            <a:r>
              <a:rPr lang="de-DE" dirty="0"/>
              <a:t>– in der relativ guten Möglichkeit, einzelne Elemente für didaktische Zwecke</a:t>
            </a:r>
            <a:r>
              <a:rPr lang="cs-CZ" dirty="0"/>
              <a:t> </a:t>
            </a:r>
            <a:r>
              <a:rPr lang="de-DE" dirty="0"/>
              <a:t>zu isolieren, zu konservieren, in unterschiedliche Zusammenhänge zu transferieren</a:t>
            </a:r>
            <a:r>
              <a:rPr lang="cs-CZ" dirty="0"/>
              <a:t> </a:t>
            </a:r>
            <a:r>
              <a:rPr lang="de-DE" dirty="0"/>
              <a:t>und ggf. neu zusammenzusetzen sowie</a:t>
            </a:r>
            <a:endParaRPr lang="cs-CZ" dirty="0"/>
          </a:p>
        </p:txBody>
      </p:sp>
    </p:spTree>
    <p:extLst>
      <p:ext uri="{BB962C8B-B14F-4D97-AF65-F5344CB8AC3E}">
        <p14:creationId xmlns:p14="http://schemas.microsoft.com/office/powerpoint/2010/main" val="274070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42CF1-32A9-40E0-ABFF-E79CCE1E6232}"/>
              </a:ext>
            </a:extLst>
          </p:cNvPr>
          <p:cNvSpPr>
            <a:spLocks noGrp="1"/>
          </p:cNvSpPr>
          <p:nvPr>
            <p:ph type="title"/>
          </p:nvPr>
        </p:nvSpPr>
        <p:spPr/>
        <p:txBody>
          <a:bodyPr/>
          <a:lstStyle/>
          <a:p>
            <a:r>
              <a:rPr lang="cs-CZ" dirty="0" err="1"/>
              <a:t>Vielen</a:t>
            </a:r>
            <a:r>
              <a:rPr lang="cs-CZ" dirty="0"/>
              <a:t> </a:t>
            </a:r>
            <a:r>
              <a:rPr lang="cs-CZ" dirty="0" err="1"/>
              <a:t>Dank</a:t>
            </a:r>
            <a:r>
              <a:rPr lang="cs-CZ" dirty="0"/>
              <a:t> </a:t>
            </a:r>
            <a:r>
              <a:rPr lang="cs-CZ" dirty="0" err="1"/>
              <a:t>für</a:t>
            </a:r>
            <a:r>
              <a:rPr lang="cs-CZ" dirty="0"/>
              <a:t> </a:t>
            </a:r>
            <a:r>
              <a:rPr lang="cs-CZ" dirty="0" err="1"/>
              <a:t>Ihre</a:t>
            </a:r>
            <a:r>
              <a:rPr lang="cs-CZ" dirty="0"/>
              <a:t> </a:t>
            </a:r>
            <a:r>
              <a:rPr lang="cs-CZ" dirty="0" err="1"/>
              <a:t>Aufmerksamkeit</a:t>
            </a:r>
            <a:r>
              <a:rPr lang="cs-CZ" dirty="0"/>
              <a:t>.</a:t>
            </a:r>
          </a:p>
        </p:txBody>
      </p:sp>
      <p:sp>
        <p:nvSpPr>
          <p:cNvPr id="3" name="Zástupný obsah 2">
            <a:extLst>
              <a:ext uri="{FF2B5EF4-FFF2-40B4-BE49-F238E27FC236}">
                <a16:creationId xmlns:a16="http://schemas.microsoft.com/office/drawing/2014/main" id="{DEF81CA1-8195-47EC-956A-1B0DEC506FE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56728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Inhaltsplatzhalter 4" descr="Ein Bild, das Baum, draußen, Himmel, Text enthält.&#10;&#10;Automatisch generierte Beschreibung">
            <a:extLst>
              <a:ext uri="{FF2B5EF4-FFF2-40B4-BE49-F238E27FC236}">
                <a16:creationId xmlns:a16="http://schemas.microsoft.com/office/drawing/2014/main" id="{E069FB04-862B-4459-B4B8-255BB75E31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58" r="2" b="13414"/>
          <a:stretch/>
        </p:blipFill>
        <p:spPr>
          <a:xfrm>
            <a:off x="20" y="-12128"/>
            <a:ext cx="4654276" cy="6870127"/>
          </a:xfrm>
          <a:prstGeom prst="rect">
            <a:avLst/>
          </a:prstGeom>
        </p:spPr>
      </p:pic>
      <p:sp>
        <p:nvSpPr>
          <p:cNvPr id="10" name="Content Placeholder 9">
            <a:extLst>
              <a:ext uri="{FF2B5EF4-FFF2-40B4-BE49-F238E27FC236}">
                <a16:creationId xmlns:a16="http://schemas.microsoft.com/office/drawing/2014/main" id="{21C86D87-445E-403A-AF61-1D1AFBA89619}"/>
              </a:ext>
            </a:extLst>
          </p:cNvPr>
          <p:cNvSpPr>
            <a:spLocks noGrp="1"/>
          </p:cNvSpPr>
          <p:nvPr>
            <p:ph idx="1"/>
          </p:nvPr>
        </p:nvSpPr>
        <p:spPr>
          <a:xfrm>
            <a:off x="5181601" y="1810139"/>
            <a:ext cx="6368142" cy="4058955"/>
          </a:xfrm>
        </p:spPr>
        <p:txBody>
          <a:bodyPr>
            <a:normAutofit fontScale="85000" lnSpcReduction="20000"/>
          </a:bodyPr>
          <a:lstStyle/>
          <a:p>
            <a:r>
              <a:rPr lang="cs-CZ" sz="4400" dirty="0"/>
              <a:t>- </a:t>
            </a:r>
            <a:r>
              <a:rPr lang="cs-CZ" sz="2400" dirty="0" err="1"/>
              <a:t>Linguistic</a:t>
            </a:r>
            <a:r>
              <a:rPr lang="cs-CZ" sz="2400" dirty="0"/>
              <a:t> </a:t>
            </a:r>
            <a:r>
              <a:rPr lang="cs-CZ" sz="2400" dirty="0" err="1"/>
              <a:t>Landscapes</a:t>
            </a:r>
            <a:r>
              <a:rPr lang="cs-CZ" sz="2400" dirty="0"/>
              <a:t> </a:t>
            </a:r>
            <a:r>
              <a:rPr lang="cs-CZ" sz="2400" dirty="0" err="1"/>
              <a:t>sind</a:t>
            </a:r>
            <a:r>
              <a:rPr lang="cs-CZ" sz="2400" dirty="0"/>
              <a:t> </a:t>
            </a:r>
            <a:r>
              <a:rPr lang="cs-CZ" sz="2400" dirty="0" err="1"/>
              <a:t>ein</a:t>
            </a:r>
            <a:r>
              <a:rPr lang="cs-CZ" sz="2400" dirty="0"/>
              <a:t> </a:t>
            </a:r>
            <a:r>
              <a:rPr lang="cs-CZ" sz="2400" dirty="0" err="1"/>
              <a:t>Konzept</a:t>
            </a:r>
            <a:r>
              <a:rPr lang="cs-CZ" sz="2400" dirty="0"/>
              <a:t>, </a:t>
            </a:r>
            <a:r>
              <a:rPr lang="cs-CZ" sz="2400" dirty="0" err="1"/>
              <a:t>ein</a:t>
            </a:r>
            <a:r>
              <a:rPr lang="cs-CZ" sz="2400" dirty="0"/>
              <a:t> Prisma, durch </a:t>
            </a:r>
            <a:r>
              <a:rPr lang="cs-CZ" sz="2400" dirty="0" err="1"/>
              <a:t>das</a:t>
            </a:r>
            <a:r>
              <a:rPr lang="cs-CZ" sz="2400" dirty="0"/>
              <a:t> man „</a:t>
            </a:r>
            <a:r>
              <a:rPr lang="cs-CZ" sz="2400" b="1" dirty="0" err="1"/>
              <a:t>Städte</a:t>
            </a:r>
            <a:r>
              <a:rPr lang="cs-CZ" sz="2400" b="1" dirty="0"/>
              <a:t> </a:t>
            </a:r>
            <a:r>
              <a:rPr lang="cs-CZ" sz="2400" b="1" dirty="0" err="1"/>
              <a:t>lesen</a:t>
            </a:r>
            <a:r>
              <a:rPr lang="cs-CZ" sz="2400" dirty="0"/>
              <a:t>“ kann</a:t>
            </a:r>
          </a:p>
          <a:p>
            <a:r>
              <a:rPr lang="cs-CZ" sz="2400" dirty="0"/>
              <a:t>- </a:t>
            </a:r>
            <a:r>
              <a:rPr lang="cs-CZ" sz="2400" dirty="0" err="1"/>
              <a:t>das</a:t>
            </a:r>
            <a:r>
              <a:rPr lang="cs-CZ" sz="2400" dirty="0"/>
              <a:t> </a:t>
            </a:r>
            <a:r>
              <a:rPr lang="cs-CZ" sz="2400" dirty="0" err="1"/>
              <a:t>Konzept</a:t>
            </a:r>
            <a:r>
              <a:rPr lang="cs-CZ" sz="2400" dirty="0"/>
              <a:t> der LL </a:t>
            </a:r>
            <a:r>
              <a:rPr lang="cs-CZ" sz="2400" dirty="0" err="1"/>
              <a:t>geht</a:t>
            </a:r>
            <a:r>
              <a:rPr lang="cs-CZ" sz="2400" dirty="0"/>
              <a:t> von </a:t>
            </a:r>
            <a:r>
              <a:rPr lang="cs-CZ" sz="2400" dirty="0" err="1"/>
              <a:t>einem</a:t>
            </a:r>
            <a:r>
              <a:rPr lang="cs-CZ" sz="2400" dirty="0"/>
              <a:t> </a:t>
            </a:r>
            <a:r>
              <a:rPr lang="cs-CZ" sz="2400" dirty="0" err="1"/>
              <a:t>grundlegend</a:t>
            </a:r>
            <a:r>
              <a:rPr lang="cs-CZ" sz="2400" dirty="0"/>
              <a:t> </a:t>
            </a:r>
            <a:r>
              <a:rPr lang="de-DE" sz="2400" dirty="0"/>
              <a:t>erweiterten Textbegriff</a:t>
            </a:r>
            <a:r>
              <a:rPr lang="cs-CZ" sz="2400" dirty="0"/>
              <a:t> </a:t>
            </a:r>
            <a:r>
              <a:rPr lang="cs-CZ" sz="2400" dirty="0" err="1"/>
              <a:t>heraus</a:t>
            </a:r>
            <a:r>
              <a:rPr lang="cs-CZ" sz="2400" dirty="0"/>
              <a:t> (</a:t>
            </a:r>
            <a:r>
              <a:rPr lang="de-DE" sz="2400" dirty="0" err="1"/>
              <a:t>Altmayer</a:t>
            </a:r>
            <a:r>
              <a:rPr lang="cs-CZ" sz="2400" dirty="0"/>
              <a:t>, 2002)</a:t>
            </a:r>
          </a:p>
          <a:p>
            <a:r>
              <a:rPr lang="cs-CZ" sz="2400" dirty="0"/>
              <a:t>- </a:t>
            </a:r>
            <a:r>
              <a:rPr lang="cs-CZ" sz="2400" dirty="0" err="1"/>
              <a:t>Zuerst</a:t>
            </a:r>
            <a:r>
              <a:rPr lang="cs-CZ" sz="2400" dirty="0"/>
              <a:t> </a:t>
            </a:r>
            <a:r>
              <a:rPr lang="cs-CZ" sz="2400" dirty="0" err="1"/>
              <a:t>verwendet</a:t>
            </a:r>
            <a:r>
              <a:rPr lang="cs-CZ" sz="2400" dirty="0"/>
              <a:t> </a:t>
            </a:r>
            <a:r>
              <a:rPr lang="de-DE" sz="2400" dirty="0"/>
              <a:t>im Kontext der </a:t>
            </a:r>
            <a:r>
              <a:rPr lang="de-DE" sz="2400" b="1" dirty="0"/>
              <a:t>Mehrsprachigkeitsforschung </a:t>
            </a:r>
            <a:r>
              <a:rPr lang="cs-CZ" sz="2400" b="1" dirty="0"/>
              <a:t>in den 1990er </a:t>
            </a:r>
            <a:r>
              <a:rPr lang="cs-CZ" sz="2400" b="1" dirty="0" err="1"/>
              <a:t>Jahren</a:t>
            </a:r>
            <a:r>
              <a:rPr lang="cs-CZ" sz="2400" b="1" dirty="0"/>
              <a:t> </a:t>
            </a:r>
          </a:p>
          <a:p>
            <a:r>
              <a:rPr lang="cs-CZ" sz="2400" dirty="0"/>
              <a:t>- In den </a:t>
            </a:r>
            <a:r>
              <a:rPr lang="cs-CZ" sz="2400" dirty="0" err="1"/>
              <a:t>letzten</a:t>
            </a:r>
            <a:r>
              <a:rPr lang="cs-CZ" sz="2400" dirty="0"/>
              <a:t> </a:t>
            </a:r>
            <a:r>
              <a:rPr lang="cs-CZ" sz="2400" dirty="0" err="1"/>
              <a:t>Jahren</a:t>
            </a:r>
            <a:r>
              <a:rPr lang="cs-CZ" sz="2400" dirty="0"/>
              <a:t> </a:t>
            </a:r>
            <a:r>
              <a:rPr lang="cs-CZ" sz="2400" dirty="0" err="1"/>
              <a:t>wurde</a:t>
            </a:r>
            <a:r>
              <a:rPr lang="cs-CZ" sz="2400" dirty="0"/>
              <a:t> </a:t>
            </a:r>
            <a:r>
              <a:rPr lang="cs-CZ" sz="2400" dirty="0" err="1"/>
              <a:t>das</a:t>
            </a:r>
            <a:r>
              <a:rPr lang="cs-CZ" sz="2400" dirty="0"/>
              <a:t> </a:t>
            </a:r>
            <a:r>
              <a:rPr lang="cs-CZ" sz="2400" dirty="0" err="1"/>
              <a:t>Konzept</a:t>
            </a:r>
            <a:r>
              <a:rPr lang="cs-CZ" sz="2400" dirty="0"/>
              <a:t> </a:t>
            </a:r>
            <a:r>
              <a:rPr lang="cs-CZ" sz="2400" dirty="0" err="1"/>
              <a:t>auch</a:t>
            </a:r>
            <a:r>
              <a:rPr lang="cs-CZ" sz="2400" dirty="0"/>
              <a:t> </a:t>
            </a:r>
            <a:r>
              <a:rPr lang="cs-CZ" sz="2400" dirty="0" err="1"/>
              <a:t>erweitert</a:t>
            </a:r>
            <a:r>
              <a:rPr lang="cs-CZ" sz="2400" dirty="0"/>
              <a:t>, </a:t>
            </a:r>
            <a:r>
              <a:rPr lang="cs-CZ" sz="2400" dirty="0" err="1"/>
              <a:t>konzentriert</a:t>
            </a:r>
            <a:r>
              <a:rPr lang="cs-CZ" sz="2400" dirty="0"/>
              <a:t> </a:t>
            </a:r>
            <a:r>
              <a:rPr lang="cs-CZ" sz="2400" dirty="0" err="1"/>
              <a:t>sich</a:t>
            </a:r>
            <a:r>
              <a:rPr lang="cs-CZ" sz="2400" dirty="0"/>
              <a:t> </a:t>
            </a:r>
            <a:r>
              <a:rPr lang="cs-CZ" sz="2400" dirty="0" err="1"/>
              <a:t>immer</a:t>
            </a:r>
            <a:r>
              <a:rPr lang="cs-CZ" sz="2400" dirty="0"/>
              <a:t> </a:t>
            </a:r>
            <a:r>
              <a:rPr lang="cs-CZ" sz="2400" dirty="0" err="1"/>
              <a:t>noch</a:t>
            </a:r>
            <a:r>
              <a:rPr lang="cs-CZ" sz="2400" dirty="0"/>
              <a:t> </a:t>
            </a:r>
            <a:r>
              <a:rPr lang="cs-CZ" sz="2400" dirty="0" err="1"/>
              <a:t>primär</a:t>
            </a:r>
            <a:r>
              <a:rPr lang="cs-CZ" sz="2400" dirty="0"/>
              <a:t> </a:t>
            </a:r>
            <a:r>
              <a:rPr lang="cs-CZ" sz="2400" dirty="0" err="1"/>
              <a:t>auf</a:t>
            </a:r>
            <a:r>
              <a:rPr lang="cs-CZ" sz="2400" dirty="0"/>
              <a:t> </a:t>
            </a:r>
            <a:r>
              <a:rPr lang="cs-CZ" sz="2400" dirty="0" err="1"/>
              <a:t>die</a:t>
            </a:r>
            <a:r>
              <a:rPr lang="cs-CZ" sz="2400" dirty="0"/>
              <a:t> </a:t>
            </a:r>
            <a:r>
              <a:rPr lang="cs-CZ" sz="2400" b="1" dirty="0" err="1"/>
              <a:t>Mehrsprachigkeit</a:t>
            </a:r>
            <a:r>
              <a:rPr lang="cs-CZ" sz="2400" b="1" dirty="0"/>
              <a:t> </a:t>
            </a:r>
            <a:r>
              <a:rPr lang="cs-CZ" sz="2400" b="1" dirty="0" err="1"/>
              <a:t>im</a:t>
            </a:r>
            <a:r>
              <a:rPr lang="cs-CZ" sz="2400" b="1" dirty="0"/>
              <a:t> </a:t>
            </a:r>
            <a:r>
              <a:rPr lang="cs-CZ" sz="2400" b="1" dirty="0" err="1"/>
              <a:t>öffentlichen</a:t>
            </a:r>
            <a:r>
              <a:rPr lang="cs-CZ" sz="2400" b="1" dirty="0"/>
              <a:t> </a:t>
            </a:r>
            <a:r>
              <a:rPr lang="cs-CZ" sz="2400" b="1" dirty="0" err="1"/>
              <a:t>Raum</a:t>
            </a:r>
            <a:endParaRPr lang="cs-CZ" sz="2400" b="1" dirty="0"/>
          </a:p>
          <a:p>
            <a:r>
              <a:rPr lang="cs-CZ" sz="2400" b="1" dirty="0"/>
              <a:t>- </a:t>
            </a:r>
            <a:r>
              <a:rPr lang="cs-CZ" sz="2400" dirty="0"/>
              <a:t> </a:t>
            </a:r>
            <a:r>
              <a:rPr lang="cs-CZ" sz="2400" dirty="0" err="1"/>
              <a:t>im</a:t>
            </a:r>
            <a:r>
              <a:rPr lang="cs-CZ" sz="2400" dirty="0"/>
              <a:t> </a:t>
            </a:r>
            <a:r>
              <a:rPr lang="cs-CZ" sz="2400" dirty="0" err="1"/>
              <a:t>erweiterten</a:t>
            </a:r>
            <a:r>
              <a:rPr lang="cs-CZ" sz="2400" dirty="0"/>
              <a:t> </a:t>
            </a:r>
            <a:r>
              <a:rPr lang="cs-CZ" sz="2400" dirty="0" err="1"/>
              <a:t>Sinne</a:t>
            </a:r>
            <a:r>
              <a:rPr lang="cs-CZ" sz="2400" dirty="0"/>
              <a:t> </a:t>
            </a:r>
            <a:r>
              <a:rPr lang="cs-CZ" sz="2400" dirty="0" err="1"/>
              <a:t>umfasst</a:t>
            </a:r>
            <a:r>
              <a:rPr lang="cs-CZ" sz="2400" dirty="0"/>
              <a:t> </a:t>
            </a:r>
            <a:r>
              <a:rPr lang="cs-CZ" sz="2400" dirty="0" err="1"/>
              <a:t>das</a:t>
            </a:r>
            <a:r>
              <a:rPr lang="cs-CZ" sz="2400" dirty="0"/>
              <a:t> </a:t>
            </a:r>
            <a:r>
              <a:rPr lang="cs-CZ" sz="2400" dirty="0" err="1"/>
              <a:t>Konzept</a:t>
            </a:r>
            <a:r>
              <a:rPr lang="cs-CZ" sz="2400" dirty="0"/>
              <a:t> </a:t>
            </a:r>
            <a:r>
              <a:rPr lang="cs-CZ" sz="2400" b="1" dirty="0"/>
              <a:t>Texte </a:t>
            </a:r>
            <a:r>
              <a:rPr lang="cs-CZ" sz="2400" b="1" dirty="0" err="1"/>
              <a:t>im</a:t>
            </a:r>
            <a:r>
              <a:rPr lang="cs-CZ" sz="2400" b="1" dirty="0"/>
              <a:t> </a:t>
            </a:r>
            <a:r>
              <a:rPr lang="cs-CZ" sz="2400" b="1" dirty="0" err="1"/>
              <a:t>öffentlichen</a:t>
            </a:r>
            <a:r>
              <a:rPr lang="cs-CZ" sz="2400" b="1" dirty="0"/>
              <a:t> </a:t>
            </a:r>
            <a:r>
              <a:rPr lang="cs-CZ" sz="2400" b="1" dirty="0" err="1"/>
              <a:t>Raum</a:t>
            </a:r>
            <a:r>
              <a:rPr lang="cs-CZ" sz="2400" dirty="0"/>
              <a:t>, </a:t>
            </a:r>
            <a:r>
              <a:rPr lang="cs-CZ" sz="2400" b="1" dirty="0" err="1"/>
              <a:t>ihre</a:t>
            </a:r>
            <a:r>
              <a:rPr lang="cs-CZ" sz="2400" b="1" dirty="0"/>
              <a:t> </a:t>
            </a:r>
            <a:r>
              <a:rPr lang="cs-CZ" sz="2400" b="1" dirty="0" err="1"/>
              <a:t>sprachliche</a:t>
            </a:r>
            <a:r>
              <a:rPr lang="cs-CZ" sz="2400" b="1" dirty="0"/>
              <a:t> </a:t>
            </a:r>
            <a:r>
              <a:rPr lang="cs-CZ" sz="2400" b="1" dirty="0" err="1"/>
              <a:t>sowie</a:t>
            </a:r>
            <a:r>
              <a:rPr lang="cs-CZ" sz="2400" b="1" dirty="0"/>
              <a:t> </a:t>
            </a:r>
            <a:r>
              <a:rPr lang="cs-CZ" sz="2400" b="1" dirty="0" err="1"/>
              <a:t>interkulturelle</a:t>
            </a:r>
            <a:r>
              <a:rPr lang="cs-CZ" sz="2400" b="1" dirty="0"/>
              <a:t> </a:t>
            </a:r>
            <a:r>
              <a:rPr lang="cs-CZ" sz="2400" b="1" dirty="0" err="1"/>
              <a:t>Dimension</a:t>
            </a:r>
            <a:r>
              <a:rPr lang="cs-CZ" sz="2400" b="1" dirty="0"/>
              <a:t> </a:t>
            </a:r>
            <a:r>
              <a:rPr lang="cs-CZ" sz="2400" dirty="0" err="1"/>
              <a:t>und</a:t>
            </a:r>
            <a:r>
              <a:rPr lang="cs-CZ" sz="2400" b="1" dirty="0"/>
              <a:t> </a:t>
            </a:r>
            <a:r>
              <a:rPr lang="cs-CZ" sz="2400" dirty="0"/>
              <a:t>– </a:t>
            </a:r>
            <a:r>
              <a:rPr lang="cs-CZ" sz="2400" dirty="0" err="1"/>
              <a:t>für</a:t>
            </a:r>
            <a:r>
              <a:rPr lang="cs-CZ" sz="2400" dirty="0"/>
              <a:t> </a:t>
            </a:r>
            <a:r>
              <a:rPr lang="cs-CZ" sz="2400" dirty="0" err="1"/>
              <a:t>uns</a:t>
            </a:r>
            <a:r>
              <a:rPr lang="cs-CZ" sz="2400" dirty="0"/>
              <a:t> </a:t>
            </a:r>
            <a:r>
              <a:rPr lang="cs-CZ" sz="2400" dirty="0" err="1"/>
              <a:t>spezifisch</a:t>
            </a:r>
            <a:r>
              <a:rPr lang="cs-CZ" sz="2400" dirty="0"/>
              <a:t> - </a:t>
            </a:r>
            <a:r>
              <a:rPr lang="cs-CZ" sz="2400" b="1" dirty="0" err="1"/>
              <a:t>ihr</a:t>
            </a:r>
            <a:r>
              <a:rPr lang="cs-CZ" sz="2400" b="1" dirty="0"/>
              <a:t> </a:t>
            </a:r>
            <a:r>
              <a:rPr lang="cs-CZ" sz="2400" b="1" dirty="0" err="1"/>
              <a:t>Potential</a:t>
            </a:r>
            <a:r>
              <a:rPr lang="cs-CZ" sz="2400" b="1" dirty="0"/>
              <a:t> </a:t>
            </a:r>
            <a:r>
              <a:rPr lang="cs-CZ" sz="2400" b="1" dirty="0" err="1"/>
              <a:t>für</a:t>
            </a:r>
            <a:r>
              <a:rPr lang="cs-CZ" sz="2400" b="1" dirty="0"/>
              <a:t> den </a:t>
            </a:r>
            <a:r>
              <a:rPr lang="cs-CZ" sz="2400" b="1" dirty="0" err="1"/>
              <a:t>DaF-Unterricht</a:t>
            </a:r>
            <a:endParaRPr lang="cs-CZ" sz="2400" b="1" dirty="0"/>
          </a:p>
          <a:p>
            <a:endParaRPr lang="cs-CZ" sz="2400" dirty="0"/>
          </a:p>
          <a:p>
            <a:endParaRPr lang="cs-CZ" sz="2400" dirty="0"/>
          </a:p>
          <a:p>
            <a:endParaRPr lang="en-US" sz="4400" dirty="0"/>
          </a:p>
        </p:txBody>
      </p:sp>
      <p:sp>
        <p:nvSpPr>
          <p:cNvPr id="2" name="TextovéPole 1">
            <a:extLst>
              <a:ext uri="{FF2B5EF4-FFF2-40B4-BE49-F238E27FC236}">
                <a16:creationId xmlns:a16="http://schemas.microsoft.com/office/drawing/2014/main" id="{BF36EF56-19DB-40A1-BBA2-2770AB9ECAF1}"/>
              </a:ext>
            </a:extLst>
          </p:cNvPr>
          <p:cNvSpPr txBox="1"/>
          <p:nvPr/>
        </p:nvSpPr>
        <p:spPr>
          <a:xfrm>
            <a:off x="5114731" y="438537"/>
            <a:ext cx="6435011" cy="830997"/>
          </a:xfrm>
          <a:prstGeom prst="rect">
            <a:avLst/>
          </a:prstGeom>
          <a:noFill/>
        </p:spPr>
        <p:txBody>
          <a:bodyPr wrap="square" rtlCol="0">
            <a:spAutoFit/>
          </a:bodyPr>
          <a:lstStyle/>
          <a:p>
            <a:r>
              <a:rPr lang="cs-CZ" sz="3000" dirty="0"/>
              <a:t>A) kurz </a:t>
            </a:r>
            <a:r>
              <a:rPr lang="cs-CZ" sz="3000" dirty="0" err="1"/>
              <a:t>über</a:t>
            </a:r>
            <a:r>
              <a:rPr lang="cs-CZ" sz="3000" dirty="0"/>
              <a:t> </a:t>
            </a:r>
            <a:r>
              <a:rPr lang="cs-CZ" sz="3000" dirty="0" err="1"/>
              <a:t>Linguistic</a:t>
            </a:r>
            <a:r>
              <a:rPr lang="cs-CZ" sz="3000" dirty="0"/>
              <a:t> </a:t>
            </a:r>
            <a:r>
              <a:rPr lang="cs-CZ" sz="3000" dirty="0" err="1"/>
              <a:t>Landscapes</a:t>
            </a:r>
            <a:endParaRPr lang="cs-CZ" sz="3000" dirty="0"/>
          </a:p>
          <a:p>
            <a:endParaRPr lang="cs-CZ" dirty="0"/>
          </a:p>
        </p:txBody>
      </p:sp>
    </p:spTree>
    <p:extLst>
      <p:ext uri="{BB962C8B-B14F-4D97-AF65-F5344CB8AC3E}">
        <p14:creationId xmlns:p14="http://schemas.microsoft.com/office/powerpoint/2010/main" val="19765180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16E9-DFD0-442C-8F83-7A0CA428F648}"/>
              </a:ext>
            </a:extLst>
          </p:cNvPr>
          <p:cNvSpPr>
            <a:spLocks noGrp="1"/>
          </p:cNvSpPr>
          <p:nvPr>
            <p:ph type="title"/>
          </p:nvPr>
        </p:nvSpPr>
        <p:spPr/>
        <p:txBody>
          <a:bodyPr/>
          <a:lstStyle/>
          <a:p>
            <a:r>
              <a:rPr lang="cs-CZ" dirty="0" err="1"/>
              <a:t>Weitere</a:t>
            </a:r>
            <a:r>
              <a:rPr lang="cs-CZ" dirty="0"/>
              <a:t> </a:t>
            </a:r>
            <a:r>
              <a:rPr lang="cs-CZ" dirty="0" err="1"/>
              <a:t>Funktionen</a:t>
            </a:r>
            <a:r>
              <a:rPr lang="cs-CZ" dirty="0"/>
              <a:t> der </a:t>
            </a:r>
            <a:r>
              <a:rPr lang="de-DE" dirty="0"/>
              <a:t>„</a:t>
            </a:r>
            <a:r>
              <a:rPr lang="de-DE" dirty="0" err="1"/>
              <a:t>linguistic</a:t>
            </a:r>
            <a:r>
              <a:rPr lang="de-DE" dirty="0"/>
              <a:t> </a:t>
            </a:r>
            <a:r>
              <a:rPr lang="de-DE" dirty="0" err="1"/>
              <a:t>landscapes</a:t>
            </a:r>
            <a:r>
              <a:rPr lang="de-DE" dirty="0"/>
              <a:t>“ </a:t>
            </a:r>
            <a:endParaRPr lang="cs-CZ" dirty="0"/>
          </a:p>
        </p:txBody>
      </p:sp>
      <p:sp>
        <p:nvSpPr>
          <p:cNvPr id="3" name="Inhaltsplatzhalter 2">
            <a:extLst>
              <a:ext uri="{FF2B5EF4-FFF2-40B4-BE49-F238E27FC236}">
                <a16:creationId xmlns:a16="http://schemas.microsoft.com/office/drawing/2014/main" id="{B965BAD6-DF23-448C-ADD9-E1F86440470C}"/>
              </a:ext>
            </a:extLst>
          </p:cNvPr>
          <p:cNvSpPr>
            <a:spLocks noGrp="1"/>
          </p:cNvSpPr>
          <p:nvPr>
            <p:ph idx="1"/>
          </p:nvPr>
        </p:nvSpPr>
        <p:spPr/>
        <p:txBody>
          <a:bodyPr/>
          <a:lstStyle/>
          <a:p>
            <a:r>
              <a:rPr lang="cs-CZ" dirty="0"/>
              <a:t>- </a:t>
            </a:r>
            <a:r>
              <a:rPr lang="de-DE" dirty="0"/>
              <a:t>öffentliche Texte auch in scheinbar homogenen Landschaften </a:t>
            </a:r>
            <a:r>
              <a:rPr lang="cs-CZ" dirty="0" err="1"/>
              <a:t>zeichnen</a:t>
            </a:r>
            <a:r>
              <a:rPr lang="cs-CZ" dirty="0"/>
              <a:t> </a:t>
            </a:r>
            <a:r>
              <a:rPr lang="cs-CZ" dirty="0" err="1"/>
              <a:t>sich</a:t>
            </a:r>
            <a:r>
              <a:rPr lang="cs-CZ" dirty="0"/>
              <a:t> </a:t>
            </a:r>
            <a:r>
              <a:rPr lang="cs-CZ" dirty="0" err="1"/>
              <a:t>ebenfalls</a:t>
            </a:r>
            <a:r>
              <a:rPr lang="cs-CZ" dirty="0"/>
              <a:t> </a:t>
            </a:r>
            <a:r>
              <a:rPr lang="de-DE" dirty="0"/>
              <a:t>durch komplexe Mehrsprachigkeit aus (vgl. </a:t>
            </a:r>
            <a:r>
              <a:rPr lang="de-DE" dirty="0" err="1"/>
              <a:t>Griasheva</a:t>
            </a:r>
            <a:r>
              <a:rPr lang="de-DE" dirty="0"/>
              <a:t> 2015) oder im Gegensatz dazu</a:t>
            </a:r>
            <a:endParaRPr lang="cs-CZ" dirty="0"/>
          </a:p>
          <a:p>
            <a:r>
              <a:rPr lang="cs-CZ" dirty="0"/>
              <a:t>- </a:t>
            </a:r>
            <a:r>
              <a:rPr lang="de-DE" dirty="0"/>
              <a:t>öffentliche Sprachlandschaften, „</a:t>
            </a:r>
            <a:r>
              <a:rPr lang="de-DE" dirty="0" err="1"/>
              <a:t>linguistic</a:t>
            </a:r>
            <a:r>
              <a:rPr lang="de-DE" dirty="0"/>
              <a:t> </a:t>
            </a:r>
            <a:r>
              <a:rPr lang="de-DE" dirty="0" err="1"/>
              <a:t>landscapes</a:t>
            </a:r>
            <a:r>
              <a:rPr lang="de-DE" dirty="0"/>
              <a:t>“ </a:t>
            </a:r>
            <a:r>
              <a:rPr lang="cs-CZ" dirty="0" err="1"/>
              <a:t>neutralisieren</a:t>
            </a:r>
            <a:r>
              <a:rPr lang="cs-CZ" dirty="0"/>
              <a:t> </a:t>
            </a:r>
            <a:r>
              <a:rPr lang="cs-CZ" dirty="0" err="1"/>
              <a:t>die</a:t>
            </a:r>
            <a:r>
              <a:rPr lang="cs-CZ" dirty="0"/>
              <a:t> </a:t>
            </a:r>
            <a:r>
              <a:rPr lang="de-DE" dirty="0"/>
              <a:t>Multikulturalität der Gesellschaft sprachlich (</a:t>
            </a:r>
            <a:r>
              <a:rPr lang="de-DE" dirty="0" err="1"/>
              <a:t>Mulayawan</a:t>
            </a:r>
            <a:r>
              <a:rPr lang="de-DE" dirty="0"/>
              <a:t> 2017, </a:t>
            </a:r>
            <a:r>
              <a:rPr lang="de-DE" dirty="0" err="1"/>
              <a:t>Hult</a:t>
            </a:r>
            <a:r>
              <a:rPr lang="de-DE" dirty="0"/>
              <a:t> 2013). </a:t>
            </a:r>
            <a:endParaRPr lang="cs-CZ" dirty="0"/>
          </a:p>
          <a:p>
            <a:endParaRPr lang="cs-CZ" dirty="0"/>
          </a:p>
          <a:p>
            <a:r>
              <a:rPr lang="de-DE" dirty="0"/>
              <a:t>Jedenfalls sind die Zusammenhänge zwischen kultureller Realität in der Gesellschaft und deren Ausdruck in öffentlichen Sprachlandschaften häufig </a:t>
            </a:r>
            <a:r>
              <a:rPr lang="de-DE" b="1" dirty="0"/>
              <a:t>asymmetrisch</a:t>
            </a:r>
            <a:r>
              <a:rPr lang="de-DE" dirty="0"/>
              <a:t> und in der Literatur wird deshalb oft über </a:t>
            </a:r>
            <a:r>
              <a:rPr lang="de-DE" b="1" u="sng" dirty="0"/>
              <a:t>Konstruieren des öffentlichen Sprachraumes </a:t>
            </a:r>
            <a:r>
              <a:rPr lang="de-DE" dirty="0"/>
              <a:t>gesprochen (Jaworski &amp; Yeung, 2010; </a:t>
            </a:r>
            <a:r>
              <a:rPr lang="de-DE" dirty="0" err="1"/>
              <a:t>Stroud</a:t>
            </a:r>
            <a:r>
              <a:rPr lang="de-DE" dirty="0"/>
              <a:t> &amp; </a:t>
            </a:r>
            <a:r>
              <a:rPr lang="de-DE" dirty="0" err="1"/>
              <a:t>Mpendukana</a:t>
            </a:r>
            <a:r>
              <a:rPr lang="de-DE" dirty="0"/>
              <a:t>, 2009;  </a:t>
            </a:r>
            <a:r>
              <a:rPr lang="de-DE" dirty="0" err="1"/>
              <a:t>Hult</a:t>
            </a:r>
            <a:r>
              <a:rPr lang="de-DE" dirty="0"/>
              <a:t> 2013, Gaiser &amp; Matras 2016). </a:t>
            </a:r>
            <a:endParaRPr lang="cs-CZ" dirty="0"/>
          </a:p>
        </p:txBody>
      </p:sp>
    </p:spTree>
    <p:extLst>
      <p:ext uri="{BB962C8B-B14F-4D97-AF65-F5344CB8AC3E}">
        <p14:creationId xmlns:p14="http://schemas.microsoft.com/office/powerpoint/2010/main" val="14754437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5EB54-3E8D-4671-A8F0-42C8370E2306}"/>
              </a:ext>
            </a:extLst>
          </p:cNvPr>
          <p:cNvSpPr>
            <a:spLocks noGrp="1"/>
          </p:cNvSpPr>
          <p:nvPr>
            <p:ph type="title"/>
          </p:nvPr>
        </p:nvSpPr>
        <p:spPr/>
        <p:txBody>
          <a:bodyPr/>
          <a:lstStyle/>
          <a:p>
            <a:r>
              <a:rPr lang="cs-CZ" dirty="0" err="1"/>
              <a:t>Methodische</a:t>
            </a:r>
            <a:r>
              <a:rPr lang="cs-CZ" dirty="0"/>
              <a:t> </a:t>
            </a:r>
            <a:r>
              <a:rPr lang="cs-CZ" dirty="0" err="1"/>
              <a:t>Überlegungen</a:t>
            </a:r>
            <a:r>
              <a:rPr lang="cs-CZ" dirty="0"/>
              <a:t> </a:t>
            </a:r>
            <a:r>
              <a:rPr lang="cs-CZ" dirty="0" err="1"/>
              <a:t>zur</a:t>
            </a:r>
            <a:r>
              <a:rPr lang="cs-CZ" dirty="0"/>
              <a:t> </a:t>
            </a:r>
            <a:r>
              <a:rPr lang="cs-CZ" dirty="0" err="1"/>
              <a:t>Verwendung</a:t>
            </a:r>
            <a:r>
              <a:rPr lang="cs-CZ" dirty="0"/>
              <a:t> des LL-</a:t>
            </a:r>
            <a:r>
              <a:rPr lang="cs-CZ" dirty="0" err="1"/>
              <a:t>Konzeptes</a:t>
            </a:r>
            <a:r>
              <a:rPr lang="cs-CZ" dirty="0"/>
              <a:t> </a:t>
            </a:r>
            <a:r>
              <a:rPr lang="cs-CZ" dirty="0" err="1"/>
              <a:t>im</a:t>
            </a:r>
            <a:r>
              <a:rPr lang="cs-CZ" dirty="0"/>
              <a:t> FSU</a:t>
            </a:r>
          </a:p>
        </p:txBody>
      </p:sp>
      <p:sp>
        <p:nvSpPr>
          <p:cNvPr id="3" name="Inhaltsplatzhalter 2">
            <a:extLst>
              <a:ext uri="{FF2B5EF4-FFF2-40B4-BE49-F238E27FC236}">
                <a16:creationId xmlns:a16="http://schemas.microsoft.com/office/drawing/2014/main" id="{D3A96673-2E80-426C-8EDA-1EEDF572BA0D}"/>
              </a:ext>
            </a:extLst>
          </p:cNvPr>
          <p:cNvSpPr>
            <a:spLocks noGrp="1"/>
          </p:cNvSpPr>
          <p:nvPr>
            <p:ph idx="1"/>
          </p:nvPr>
        </p:nvSpPr>
        <p:spPr/>
        <p:txBody>
          <a:bodyPr>
            <a:normAutofit/>
          </a:bodyPr>
          <a:lstStyle/>
          <a:p>
            <a:r>
              <a:rPr lang="cs-CZ" sz="1800" dirty="0">
                <a:effectLst/>
                <a:latin typeface="Times New Roman" panose="02020603050405020304" pitchFamily="18" charset="0"/>
                <a:ea typeface="Calibri" panose="020F0502020204030204" pitchFamily="34" charset="0"/>
              </a:rPr>
              <a:t> - </a:t>
            </a:r>
            <a:r>
              <a:rPr lang="de-DE" b="1" dirty="0"/>
              <a:t>Gemeinsame</a:t>
            </a:r>
            <a:r>
              <a:rPr lang="cs-CZ" b="1" dirty="0"/>
              <a:t>r</a:t>
            </a:r>
            <a:r>
              <a:rPr lang="de-DE" b="1" dirty="0"/>
              <a:t> Europäische</a:t>
            </a:r>
            <a:r>
              <a:rPr lang="cs-CZ" b="1" dirty="0"/>
              <a:t>r</a:t>
            </a:r>
            <a:r>
              <a:rPr lang="de-DE" b="1" dirty="0"/>
              <a:t> Referenzrahmen</a:t>
            </a:r>
            <a:r>
              <a:rPr lang="cs-CZ" b="1" dirty="0"/>
              <a:t> (</a:t>
            </a:r>
            <a:r>
              <a:rPr lang="cs-CZ" b="1" dirty="0" err="1"/>
              <a:t>übliche</a:t>
            </a:r>
            <a:r>
              <a:rPr lang="cs-CZ" b="1" dirty="0"/>
              <a:t> </a:t>
            </a:r>
            <a:r>
              <a:rPr lang="cs-CZ" b="1" dirty="0" err="1"/>
              <a:t>Interpretation</a:t>
            </a:r>
            <a:r>
              <a:rPr lang="cs-CZ" b="1" dirty="0"/>
              <a:t>): </a:t>
            </a:r>
            <a:r>
              <a:rPr lang="cs-CZ" dirty="0" err="1"/>
              <a:t>Voraussetzung</a:t>
            </a:r>
            <a:r>
              <a:rPr lang="cs-CZ" dirty="0"/>
              <a:t> des </a:t>
            </a:r>
            <a:r>
              <a:rPr lang="de-DE" dirty="0"/>
              <a:t>das Lernen einer Fremdsprache den Schülern die Möglichkeit geben, sich mit anderen in Verbindung zu setzen, andere Sprachen und Kulturen und das Anderssein zu erleben</a:t>
            </a:r>
            <a:r>
              <a:rPr lang="cs-CZ" dirty="0"/>
              <a:t> </a:t>
            </a:r>
            <a:r>
              <a:rPr lang="de-DE" dirty="0"/>
              <a:t>(</a:t>
            </a:r>
            <a:r>
              <a:rPr lang="de-DE" dirty="0" err="1"/>
              <a:t>Verhelst</a:t>
            </a:r>
            <a:r>
              <a:rPr lang="de-DE" dirty="0"/>
              <a:t>/van Avermaet/</a:t>
            </a:r>
            <a:r>
              <a:rPr lang="de-DE" dirty="0" err="1"/>
              <a:t>Takala</a:t>
            </a:r>
            <a:r>
              <a:rPr lang="de-DE" dirty="0"/>
              <a:t>/Figueras/North 2009)</a:t>
            </a:r>
            <a:endParaRPr lang="cs-CZ" dirty="0"/>
          </a:p>
          <a:p>
            <a:r>
              <a:rPr lang="cs-CZ" dirty="0"/>
              <a:t>- </a:t>
            </a:r>
            <a:r>
              <a:rPr lang="de-DE" dirty="0"/>
              <a:t>die Anforderung</a:t>
            </a:r>
            <a:r>
              <a:rPr lang="cs-CZ" dirty="0"/>
              <a:t> </a:t>
            </a:r>
            <a:r>
              <a:rPr lang="cs-CZ" dirty="0" err="1"/>
              <a:t>an</a:t>
            </a:r>
            <a:r>
              <a:rPr lang="cs-CZ" dirty="0"/>
              <a:t> den FSU</a:t>
            </a:r>
            <a:r>
              <a:rPr lang="de-DE" dirty="0"/>
              <a:t>, den Schülern </a:t>
            </a:r>
            <a:r>
              <a:rPr lang="de-DE" b="1" dirty="0"/>
              <a:t>einen möglichst unvermittelten Kontakt </a:t>
            </a:r>
            <a:r>
              <a:rPr lang="de-DE" dirty="0"/>
              <a:t>mit der Zielsprache zu ermöglichen. Das sei besonders wichtig, wenn das Lernen in nicht-immersiven Kontexten stattfindet, in denen die Zielsprache nicht vorhanden ist (</a:t>
            </a:r>
            <a:r>
              <a:rPr lang="de-DE" dirty="0" err="1"/>
              <a:t>Aladjem</a:t>
            </a:r>
            <a:r>
              <a:rPr lang="de-DE" dirty="0"/>
              <a:t>/Bibiana 2016). </a:t>
            </a:r>
            <a:endParaRPr lang="cs-CZ" dirty="0"/>
          </a:p>
          <a:p>
            <a:r>
              <a:rPr lang="cs-CZ" dirty="0"/>
              <a:t>- </a:t>
            </a:r>
            <a:r>
              <a:rPr lang="cs-CZ" b="1" dirty="0" err="1"/>
              <a:t>Symbolische</a:t>
            </a:r>
            <a:r>
              <a:rPr lang="cs-CZ" b="1" dirty="0"/>
              <a:t> </a:t>
            </a:r>
            <a:r>
              <a:rPr lang="cs-CZ" b="1" dirty="0" err="1"/>
              <a:t>Kompetenz</a:t>
            </a:r>
            <a:r>
              <a:rPr lang="cs-CZ" b="1" dirty="0"/>
              <a:t> </a:t>
            </a:r>
            <a:r>
              <a:rPr lang="cs-CZ" b="1" dirty="0" err="1"/>
              <a:t>entwickeln</a:t>
            </a:r>
            <a:r>
              <a:rPr lang="cs-CZ" dirty="0"/>
              <a:t>: </a:t>
            </a:r>
            <a:r>
              <a:rPr lang="en-US" dirty="0"/>
              <a:t>awareness of the symbolic values of words, ability to find the most appropriate subject position, ability to grasp the larger social and historical significance of events and to understand the cultural memories evoked by symbolic systems, ability to perform and create alternative realities by reframing the issues. </a:t>
            </a:r>
            <a:r>
              <a:rPr lang="de-DE" dirty="0"/>
              <a:t>(</a:t>
            </a:r>
            <a:r>
              <a:rPr lang="de-DE" dirty="0" err="1"/>
              <a:t>Kramsch</a:t>
            </a:r>
            <a:r>
              <a:rPr lang="de-DE" dirty="0"/>
              <a:t> 2009, S. 113). </a:t>
            </a:r>
            <a:endParaRPr lang="cs-CZ" dirty="0"/>
          </a:p>
          <a:p>
            <a:endParaRPr lang="cs-CZ" dirty="0"/>
          </a:p>
        </p:txBody>
      </p:sp>
    </p:spTree>
    <p:extLst>
      <p:ext uri="{BB962C8B-B14F-4D97-AF65-F5344CB8AC3E}">
        <p14:creationId xmlns:p14="http://schemas.microsoft.com/office/powerpoint/2010/main" val="288869794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9E376-E74A-4F6C-B255-416A17BCEAD8}"/>
              </a:ext>
            </a:extLst>
          </p:cNvPr>
          <p:cNvSpPr>
            <a:spLocks noGrp="1"/>
          </p:cNvSpPr>
          <p:nvPr>
            <p:ph type="title"/>
          </p:nvPr>
        </p:nvSpPr>
        <p:spPr/>
        <p:txBody>
          <a:bodyPr/>
          <a:lstStyle/>
          <a:p>
            <a:r>
              <a:rPr lang="cs-CZ" dirty="0"/>
              <a:t>LL </a:t>
            </a:r>
            <a:r>
              <a:rPr lang="cs-CZ" dirty="0" err="1"/>
              <a:t>im</a:t>
            </a:r>
            <a:r>
              <a:rPr lang="cs-CZ" dirty="0"/>
              <a:t> FSU</a:t>
            </a:r>
          </a:p>
        </p:txBody>
      </p:sp>
      <p:sp>
        <p:nvSpPr>
          <p:cNvPr id="3" name="Zástupný obsah 2">
            <a:extLst>
              <a:ext uri="{FF2B5EF4-FFF2-40B4-BE49-F238E27FC236}">
                <a16:creationId xmlns:a16="http://schemas.microsoft.com/office/drawing/2014/main" id="{73D00C51-C10A-4FAB-BB73-02F3C15B7D5B}"/>
              </a:ext>
            </a:extLst>
          </p:cNvPr>
          <p:cNvSpPr>
            <a:spLocks noGrp="1"/>
          </p:cNvSpPr>
          <p:nvPr>
            <p:ph idx="1"/>
          </p:nvPr>
        </p:nvSpPr>
        <p:spPr>
          <a:xfrm>
            <a:off x="1097280" y="1845734"/>
            <a:ext cx="10058400" cy="4497916"/>
          </a:xfrm>
        </p:spPr>
        <p:txBody>
          <a:bodyPr>
            <a:noAutofit/>
          </a:bodyPr>
          <a:lstStyle/>
          <a:p>
            <a:pPr>
              <a:lnSpc>
                <a:spcPct val="120000"/>
              </a:lnSpc>
              <a:buFont typeface="Arial" panose="020B0604020202020204" pitchFamily="34" charset="0"/>
              <a:buChar char="•"/>
            </a:pPr>
            <a:r>
              <a:rPr lang="cs-CZ" dirty="0"/>
              <a:t> </a:t>
            </a:r>
            <a:r>
              <a:rPr lang="de-DE" dirty="0"/>
              <a:t>LL </a:t>
            </a:r>
            <a:r>
              <a:rPr lang="cs-CZ" dirty="0"/>
              <a:t>= </a:t>
            </a:r>
            <a:r>
              <a:rPr lang="de-DE" dirty="0"/>
              <a:t>außerschulischer Lernort für den Fremd- und Zweitsprachenunterricht</a:t>
            </a:r>
            <a:endParaRPr lang="cs-CZ" dirty="0"/>
          </a:p>
          <a:p>
            <a:pPr>
              <a:lnSpc>
                <a:spcPct val="120000"/>
              </a:lnSpc>
              <a:buFont typeface="Arial" panose="020B0604020202020204" pitchFamily="34" charset="0"/>
              <a:buChar char="•"/>
            </a:pPr>
            <a:r>
              <a:rPr lang="cs-CZ" dirty="0"/>
              <a:t> </a:t>
            </a:r>
            <a:r>
              <a:rPr lang="cs-CZ" dirty="0" err="1"/>
              <a:t>kulturwissenschaftliche</a:t>
            </a:r>
            <a:r>
              <a:rPr lang="cs-CZ" dirty="0"/>
              <a:t> </a:t>
            </a:r>
            <a:r>
              <a:rPr lang="cs-CZ" dirty="0" err="1"/>
              <a:t>Basis</a:t>
            </a:r>
            <a:r>
              <a:rPr lang="cs-CZ" dirty="0"/>
              <a:t> (</a:t>
            </a:r>
            <a:r>
              <a:rPr lang="cs-CZ" dirty="0" err="1"/>
              <a:t>Kulturwissenschaften</a:t>
            </a:r>
            <a:r>
              <a:rPr lang="cs-CZ" dirty="0"/>
              <a:t>/</a:t>
            </a:r>
            <a:r>
              <a:rPr lang="cs-CZ" dirty="0" err="1"/>
              <a:t>Kulturdidaktik</a:t>
            </a:r>
            <a:r>
              <a:rPr lang="cs-CZ" dirty="0"/>
              <a:t>)</a:t>
            </a:r>
          </a:p>
          <a:p>
            <a:pPr>
              <a:lnSpc>
                <a:spcPct val="120000"/>
              </a:lnSpc>
              <a:buFont typeface="Arial" panose="020B0604020202020204" pitchFamily="34" charset="0"/>
              <a:buChar char="•"/>
            </a:pPr>
            <a:r>
              <a:rPr lang="cs-CZ" dirty="0"/>
              <a:t> </a:t>
            </a:r>
            <a:r>
              <a:rPr lang="cs-CZ" b="1" dirty="0" err="1"/>
              <a:t>Vielfältige</a:t>
            </a:r>
            <a:r>
              <a:rPr lang="cs-CZ" b="1" dirty="0"/>
              <a:t> </a:t>
            </a:r>
            <a:r>
              <a:rPr lang="cs-CZ" b="1" dirty="0" err="1"/>
              <a:t>Anwendung</a:t>
            </a:r>
            <a:r>
              <a:rPr lang="cs-CZ" b="1" dirty="0"/>
              <a:t> von LL </a:t>
            </a:r>
            <a:r>
              <a:rPr lang="cs-CZ" b="1" dirty="0" err="1"/>
              <a:t>im</a:t>
            </a:r>
            <a:r>
              <a:rPr lang="cs-CZ" b="1" dirty="0"/>
              <a:t> FSU: </a:t>
            </a:r>
          </a:p>
          <a:p>
            <a:pPr lvl="1">
              <a:lnSpc>
                <a:spcPct val="120000"/>
              </a:lnSpc>
              <a:buFont typeface="Arial" panose="020B0604020202020204" pitchFamily="34" charset="0"/>
              <a:buChar char="•"/>
            </a:pPr>
            <a:r>
              <a:rPr lang="cs-CZ" sz="2000" dirty="0"/>
              <a:t> </a:t>
            </a:r>
            <a:r>
              <a:rPr lang="de-DE" sz="2000" dirty="0"/>
              <a:t>Erarbeitung lexikalischer und grammatischer Phänomene auf Schildern und Plakaten</a:t>
            </a:r>
          </a:p>
          <a:p>
            <a:pPr lvl="1">
              <a:lnSpc>
                <a:spcPct val="120000"/>
              </a:lnSpc>
              <a:buFont typeface="Arial" panose="020B0604020202020204" pitchFamily="34" charset="0"/>
              <a:buChar char="•"/>
            </a:pPr>
            <a:r>
              <a:rPr lang="cs-CZ" sz="2000" dirty="0"/>
              <a:t> </a:t>
            </a:r>
            <a:r>
              <a:rPr lang="de-DE" sz="2000" dirty="0"/>
              <a:t>Erschließung tieferliegender historischer und symbolischer Bedeutungsschichten im öffentlichen Raum</a:t>
            </a:r>
            <a:endParaRPr lang="cs-CZ" sz="2000" dirty="0"/>
          </a:p>
          <a:p>
            <a:pPr lvl="1">
              <a:lnSpc>
                <a:spcPct val="120000"/>
              </a:lnSpc>
              <a:buFont typeface="Arial" panose="020B0604020202020204" pitchFamily="34" charset="0"/>
              <a:buChar char="•"/>
            </a:pPr>
            <a:r>
              <a:rPr lang="cs-CZ" sz="2000" dirty="0"/>
              <a:t> </a:t>
            </a:r>
            <a:r>
              <a:rPr lang="de-DE" sz="2000" dirty="0"/>
              <a:t>Diskussion notwendiger Wahrnehmungs- und </a:t>
            </a:r>
            <a:r>
              <a:rPr lang="de-DE" sz="2000" dirty="0" err="1"/>
              <a:t>Verstehenskompetenzen</a:t>
            </a:r>
            <a:endParaRPr lang="cs-CZ" sz="2000" dirty="0"/>
          </a:p>
          <a:p>
            <a:pPr lvl="1">
              <a:lnSpc>
                <a:spcPct val="120000"/>
              </a:lnSpc>
              <a:buFont typeface="Arial" panose="020B0604020202020204" pitchFamily="34" charset="0"/>
              <a:buChar char="•"/>
            </a:pPr>
            <a:r>
              <a:rPr lang="cs-CZ" sz="2000" dirty="0"/>
              <a:t> </a:t>
            </a:r>
            <a:r>
              <a:rPr lang="cs-CZ" sz="2000" dirty="0" err="1"/>
              <a:t>Umgang</a:t>
            </a:r>
            <a:r>
              <a:rPr lang="cs-CZ" sz="2000" dirty="0"/>
              <a:t> </a:t>
            </a:r>
            <a:r>
              <a:rPr lang="cs-CZ" sz="2000" dirty="0" err="1"/>
              <a:t>mit</a:t>
            </a:r>
            <a:r>
              <a:rPr lang="cs-CZ" sz="2000" dirty="0"/>
              <a:t> </a:t>
            </a:r>
            <a:r>
              <a:rPr lang="cs-CZ" sz="2000" dirty="0" err="1"/>
              <a:t>sprachlicher</a:t>
            </a:r>
            <a:r>
              <a:rPr lang="cs-CZ" sz="2000" dirty="0"/>
              <a:t> </a:t>
            </a:r>
            <a:r>
              <a:rPr lang="cs-CZ" sz="2000" dirty="0" err="1"/>
              <a:t>Kreativität</a:t>
            </a:r>
            <a:r>
              <a:rPr lang="cs-CZ" sz="2000" dirty="0"/>
              <a:t> </a:t>
            </a:r>
          </a:p>
          <a:p>
            <a:pPr lvl="1">
              <a:lnSpc>
                <a:spcPct val="120000"/>
              </a:lnSpc>
              <a:buFont typeface="Arial" panose="020B0604020202020204" pitchFamily="34" charset="0"/>
              <a:buChar char="•"/>
            </a:pPr>
            <a:r>
              <a:rPr lang="cs-CZ" sz="2000" dirty="0"/>
              <a:t>…</a:t>
            </a:r>
          </a:p>
          <a:p>
            <a:pPr marL="201168" lvl="1" indent="0" algn="r">
              <a:lnSpc>
                <a:spcPct val="120000"/>
              </a:lnSpc>
              <a:buNone/>
            </a:pPr>
            <a:r>
              <a:rPr lang="cs-CZ" sz="2000" dirty="0"/>
              <a:t>					(</a:t>
            </a:r>
            <a:r>
              <a:rPr lang="cs-CZ" sz="2000" dirty="0" err="1"/>
              <a:t>Badstübner-Kizik</a:t>
            </a:r>
            <a:r>
              <a:rPr lang="cs-CZ" sz="2000" dirty="0"/>
              <a:t> &amp; Janíková, 2018)</a:t>
            </a:r>
            <a:endParaRPr lang="de-DE" sz="2000" dirty="0"/>
          </a:p>
          <a:p>
            <a:pPr>
              <a:lnSpc>
                <a:spcPct val="120000"/>
              </a:lnSpc>
            </a:pPr>
            <a:endParaRPr lang="cs-CZ" dirty="0"/>
          </a:p>
          <a:p>
            <a:pPr>
              <a:lnSpc>
                <a:spcPct val="120000"/>
              </a:lnSpc>
            </a:pPr>
            <a:endParaRPr lang="cs-CZ" dirty="0"/>
          </a:p>
        </p:txBody>
      </p:sp>
    </p:spTree>
    <p:extLst>
      <p:ext uri="{BB962C8B-B14F-4D97-AF65-F5344CB8AC3E}">
        <p14:creationId xmlns:p14="http://schemas.microsoft.com/office/powerpoint/2010/main" val="124959755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F2F02-66CE-40B8-AC0C-EEF7B4794344}"/>
              </a:ext>
            </a:extLst>
          </p:cNvPr>
          <p:cNvSpPr>
            <a:spLocks noGrp="1"/>
          </p:cNvSpPr>
          <p:nvPr>
            <p:ph type="title"/>
          </p:nvPr>
        </p:nvSpPr>
        <p:spPr>
          <a:xfrm>
            <a:off x="117446" y="272460"/>
            <a:ext cx="11593585" cy="725379"/>
          </a:xfrm>
        </p:spPr>
        <p:txBody>
          <a:bodyPr/>
          <a:lstStyle/>
          <a:p>
            <a:r>
              <a:rPr lang="cs-CZ" dirty="0"/>
              <a:t>SITUATION: </a:t>
            </a:r>
            <a:r>
              <a:rPr lang="cs-CZ" sz="4000" dirty="0" err="1"/>
              <a:t>Wahrnehmung</a:t>
            </a:r>
            <a:r>
              <a:rPr lang="cs-CZ" sz="4000" dirty="0"/>
              <a:t> von </a:t>
            </a:r>
            <a:r>
              <a:rPr lang="cs-CZ" sz="4000" dirty="0" err="1"/>
              <a:t>fremden</a:t>
            </a:r>
            <a:r>
              <a:rPr lang="cs-CZ" sz="4000" dirty="0"/>
              <a:t> </a:t>
            </a:r>
            <a:r>
              <a:rPr lang="cs-CZ" sz="4000" dirty="0" err="1"/>
              <a:t>Zeichen</a:t>
            </a:r>
            <a:endParaRPr lang="cs-CZ" sz="4000" dirty="0"/>
          </a:p>
        </p:txBody>
      </p:sp>
      <p:pic>
        <p:nvPicPr>
          <p:cNvPr id="9" name="Inhaltsplatzhalter 8">
            <a:extLst>
              <a:ext uri="{FF2B5EF4-FFF2-40B4-BE49-F238E27FC236}">
                <a16:creationId xmlns:a16="http://schemas.microsoft.com/office/drawing/2014/main" id="{701EA1FF-D490-43F1-94A2-2ECB1E4A3D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0194" y="997672"/>
            <a:ext cx="8237989" cy="5185013"/>
          </a:xfrm>
        </p:spPr>
      </p:pic>
    </p:spTree>
    <p:extLst>
      <p:ext uri="{BB962C8B-B14F-4D97-AF65-F5344CB8AC3E}">
        <p14:creationId xmlns:p14="http://schemas.microsoft.com/office/powerpoint/2010/main" val="167170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24459-E3EB-4EE6-BF5B-6427FE6D34B3}"/>
              </a:ext>
            </a:extLst>
          </p:cNvPr>
          <p:cNvSpPr>
            <a:spLocks noGrp="1"/>
          </p:cNvSpPr>
          <p:nvPr>
            <p:ph type="title"/>
          </p:nvPr>
        </p:nvSpPr>
        <p:spPr/>
        <p:txBody>
          <a:bodyPr/>
          <a:lstStyle/>
          <a:p>
            <a:r>
              <a:rPr lang="cs-CZ" dirty="0" err="1"/>
              <a:t>Rezeption</a:t>
            </a:r>
            <a:r>
              <a:rPr lang="cs-CZ" dirty="0"/>
              <a:t> der </a:t>
            </a:r>
            <a:r>
              <a:rPr lang="cs-CZ" dirty="0" err="1"/>
              <a:t>öffentlichen</a:t>
            </a:r>
            <a:r>
              <a:rPr lang="cs-CZ" dirty="0"/>
              <a:t> Texte </a:t>
            </a:r>
            <a:r>
              <a:rPr lang="cs-CZ" sz="3200" dirty="0"/>
              <a:t>(</a:t>
            </a:r>
            <a:r>
              <a:rPr lang="cs-CZ" sz="3200" dirty="0" err="1"/>
              <a:t>Badstübner-Kizik</a:t>
            </a:r>
            <a:r>
              <a:rPr lang="cs-CZ" sz="3200" dirty="0"/>
              <a:t>: 2018)</a:t>
            </a:r>
          </a:p>
        </p:txBody>
      </p:sp>
      <p:sp>
        <p:nvSpPr>
          <p:cNvPr id="3" name="Inhaltsplatzhalter 2">
            <a:extLst>
              <a:ext uri="{FF2B5EF4-FFF2-40B4-BE49-F238E27FC236}">
                <a16:creationId xmlns:a16="http://schemas.microsoft.com/office/drawing/2014/main" id="{DC2BD79C-C299-4ECC-9038-E83B7EA71C18}"/>
              </a:ext>
            </a:extLst>
          </p:cNvPr>
          <p:cNvSpPr>
            <a:spLocks noGrp="1"/>
          </p:cNvSpPr>
          <p:nvPr>
            <p:ph idx="1"/>
          </p:nvPr>
        </p:nvSpPr>
        <p:spPr/>
        <p:txBody>
          <a:bodyPr>
            <a:normAutofit fontScale="92500" lnSpcReduction="10000"/>
          </a:bodyPr>
          <a:lstStyle/>
          <a:p>
            <a:r>
              <a:rPr lang="cs-CZ" dirty="0"/>
              <a:t>- </a:t>
            </a:r>
            <a:r>
              <a:rPr lang="de-DE" dirty="0"/>
              <a:t>Öffentliche Texte werden in aller Regel unverbindlich durchstreift (</a:t>
            </a:r>
            <a:r>
              <a:rPr lang="de-DE" b="1" dirty="0"/>
              <a:t>Skimming</a:t>
            </a:r>
            <a:r>
              <a:rPr lang="de-DE" dirty="0"/>
              <a:t>) oder mit einem gezielten Interesse durchsucht (</a:t>
            </a:r>
            <a:r>
              <a:rPr lang="de-DE" b="1" dirty="0"/>
              <a:t>Scanning</a:t>
            </a:r>
            <a:r>
              <a:rPr lang="de-DE" dirty="0"/>
              <a:t>)</a:t>
            </a:r>
            <a:endParaRPr lang="cs-CZ" dirty="0"/>
          </a:p>
          <a:p>
            <a:r>
              <a:rPr lang="cs-CZ" dirty="0"/>
              <a:t>- </a:t>
            </a:r>
            <a:r>
              <a:rPr lang="de-DE" dirty="0"/>
              <a:t>Öffentliche Texte werden </a:t>
            </a:r>
            <a:r>
              <a:rPr lang="cs-CZ" dirty="0" err="1"/>
              <a:t>oft</a:t>
            </a:r>
            <a:r>
              <a:rPr lang="cs-CZ" dirty="0"/>
              <a:t> in </a:t>
            </a:r>
            <a:r>
              <a:rPr lang="cs-CZ" dirty="0" err="1"/>
              <a:t>ungeeigneten</a:t>
            </a:r>
            <a:r>
              <a:rPr lang="cs-CZ" dirty="0"/>
              <a:t> </a:t>
            </a:r>
            <a:r>
              <a:rPr lang="cs-CZ" dirty="0" err="1"/>
              <a:t>Bedingungen</a:t>
            </a:r>
            <a:r>
              <a:rPr lang="cs-CZ" dirty="0"/>
              <a:t> </a:t>
            </a:r>
            <a:r>
              <a:rPr lang="cs-CZ" dirty="0" err="1"/>
              <a:t>rezipiert</a:t>
            </a:r>
            <a:r>
              <a:rPr lang="cs-CZ" dirty="0"/>
              <a:t> (</a:t>
            </a:r>
            <a:r>
              <a:rPr lang="cs-CZ" dirty="0" err="1"/>
              <a:t>eingeschänkte</a:t>
            </a:r>
            <a:r>
              <a:rPr lang="cs-CZ" dirty="0"/>
              <a:t> </a:t>
            </a:r>
            <a:r>
              <a:rPr lang="cs-CZ" dirty="0" err="1"/>
              <a:t>Sichtbarkeit</a:t>
            </a:r>
            <a:r>
              <a:rPr lang="cs-CZ" dirty="0"/>
              <a:t>, </a:t>
            </a:r>
            <a:r>
              <a:rPr lang="cs-CZ" dirty="0" err="1"/>
              <a:t>Lärm</a:t>
            </a:r>
            <a:r>
              <a:rPr lang="cs-CZ" dirty="0"/>
              <a:t>, Stress…)</a:t>
            </a:r>
          </a:p>
          <a:p>
            <a:r>
              <a:rPr lang="cs-CZ" dirty="0"/>
              <a:t>- </a:t>
            </a:r>
            <a:r>
              <a:rPr lang="cs-CZ" dirty="0" err="1"/>
              <a:t>Individualisierte</a:t>
            </a:r>
            <a:r>
              <a:rPr lang="cs-CZ" dirty="0"/>
              <a:t> </a:t>
            </a:r>
            <a:r>
              <a:rPr lang="cs-CZ" dirty="0" err="1"/>
              <a:t>Wahrnehmung</a:t>
            </a:r>
            <a:r>
              <a:rPr lang="cs-CZ" dirty="0"/>
              <a:t> - d</a:t>
            </a:r>
            <a:r>
              <a:rPr lang="de-DE" dirty="0" err="1"/>
              <a:t>ie</a:t>
            </a:r>
            <a:r>
              <a:rPr lang="de-DE" dirty="0"/>
              <a:t> Wirkung individuell unterschiedlich wirksamer visueller (z.B. Licht, Farbe) oder verbaler Reize (z.B. ein bekannter Name) </a:t>
            </a:r>
            <a:endParaRPr lang="cs-CZ" dirty="0"/>
          </a:p>
          <a:p>
            <a:r>
              <a:rPr lang="cs-CZ" dirty="0"/>
              <a:t>- Komplexe </a:t>
            </a:r>
            <a:r>
              <a:rPr lang="cs-CZ" dirty="0" err="1"/>
              <a:t>Wahrnehmung</a:t>
            </a:r>
            <a:r>
              <a:rPr lang="cs-CZ" dirty="0"/>
              <a:t> - </a:t>
            </a:r>
            <a:r>
              <a:rPr lang="de-DE" b="1" dirty="0"/>
              <a:t>alle Wahrnehmungskanäle sind wichtig</a:t>
            </a:r>
            <a:endParaRPr lang="cs-CZ" b="1" dirty="0"/>
          </a:p>
          <a:p>
            <a:r>
              <a:rPr lang="cs-CZ" dirty="0"/>
              <a:t> - </a:t>
            </a:r>
            <a:r>
              <a:rPr lang="de-DE" dirty="0"/>
              <a:t>Neben und Miteinander unterschiedlicher Sprachen, sprachlicher Varietäten und Register</a:t>
            </a:r>
            <a:endParaRPr lang="cs-CZ" dirty="0"/>
          </a:p>
          <a:p>
            <a:r>
              <a:rPr lang="cs-CZ" dirty="0"/>
              <a:t>- </a:t>
            </a:r>
            <a:r>
              <a:rPr lang="cs-CZ" dirty="0" err="1"/>
              <a:t>neben</a:t>
            </a:r>
            <a:r>
              <a:rPr lang="cs-CZ" dirty="0"/>
              <a:t> </a:t>
            </a:r>
            <a:r>
              <a:rPr lang="cs-CZ" dirty="0" err="1"/>
              <a:t>sprachlichen</a:t>
            </a:r>
            <a:r>
              <a:rPr lang="cs-CZ" dirty="0"/>
              <a:t> </a:t>
            </a:r>
            <a:r>
              <a:rPr lang="cs-CZ" dirty="0" err="1"/>
              <a:t>und</a:t>
            </a:r>
            <a:r>
              <a:rPr lang="cs-CZ" dirty="0"/>
              <a:t> </a:t>
            </a:r>
            <a:r>
              <a:rPr lang="cs-CZ" dirty="0" err="1"/>
              <a:t>wahrnehmungsbezogenen</a:t>
            </a:r>
            <a:r>
              <a:rPr lang="cs-CZ" dirty="0"/>
              <a:t> </a:t>
            </a:r>
            <a:r>
              <a:rPr lang="cs-CZ" dirty="0" err="1"/>
              <a:t>Kompetenzen</a:t>
            </a:r>
            <a:r>
              <a:rPr lang="cs-CZ" dirty="0"/>
              <a:t> </a:t>
            </a:r>
            <a:r>
              <a:rPr lang="cs-CZ" dirty="0" err="1"/>
              <a:t>wird</a:t>
            </a:r>
            <a:r>
              <a:rPr lang="cs-CZ" dirty="0"/>
              <a:t> </a:t>
            </a:r>
            <a:r>
              <a:rPr lang="cs-CZ" dirty="0" err="1"/>
              <a:t>auch</a:t>
            </a:r>
            <a:r>
              <a:rPr lang="cs-CZ" dirty="0"/>
              <a:t> </a:t>
            </a:r>
            <a:r>
              <a:rPr lang="de-DE" b="1" dirty="0"/>
              <a:t>symbolische Kompetenz</a:t>
            </a:r>
            <a:r>
              <a:rPr lang="cs-CZ" b="1" dirty="0"/>
              <a:t> </a:t>
            </a:r>
            <a:r>
              <a:rPr lang="cs-CZ" dirty="0" err="1"/>
              <a:t>akzentuiert</a:t>
            </a:r>
            <a:endParaRPr lang="cs-CZ" dirty="0"/>
          </a:p>
          <a:p>
            <a:r>
              <a:rPr lang="cs-CZ" dirty="0"/>
              <a:t>- </a:t>
            </a:r>
            <a:r>
              <a:rPr lang="cs-CZ" dirty="0" err="1"/>
              <a:t>die</a:t>
            </a:r>
            <a:r>
              <a:rPr lang="cs-CZ" dirty="0"/>
              <a:t> </a:t>
            </a:r>
            <a:r>
              <a:rPr lang="cs-CZ" dirty="0" err="1"/>
              <a:t>öffentlichen</a:t>
            </a:r>
            <a:r>
              <a:rPr lang="cs-CZ" dirty="0"/>
              <a:t> Texte </a:t>
            </a:r>
            <a:r>
              <a:rPr lang="cs-CZ" dirty="0" err="1"/>
              <a:t>bringen</a:t>
            </a:r>
            <a:r>
              <a:rPr lang="cs-CZ" dirty="0"/>
              <a:t> </a:t>
            </a:r>
            <a:r>
              <a:rPr lang="cs-CZ" dirty="0" err="1"/>
              <a:t>uns</a:t>
            </a:r>
            <a:r>
              <a:rPr lang="cs-CZ" dirty="0"/>
              <a:t> </a:t>
            </a:r>
            <a:r>
              <a:rPr lang="cs-CZ" b="1" dirty="0" err="1"/>
              <a:t>aus</a:t>
            </a:r>
            <a:r>
              <a:rPr lang="cs-CZ" b="1" dirty="0"/>
              <a:t> der „</a:t>
            </a:r>
            <a:r>
              <a:rPr lang="cs-CZ" b="1" dirty="0" err="1"/>
              <a:t>comfort</a:t>
            </a:r>
            <a:r>
              <a:rPr lang="cs-CZ" b="1" dirty="0"/>
              <a:t> </a:t>
            </a:r>
            <a:r>
              <a:rPr lang="cs-CZ" b="1" dirty="0" err="1"/>
              <a:t>zone</a:t>
            </a:r>
            <a:r>
              <a:rPr lang="cs-CZ" b="1" dirty="0"/>
              <a:t>“ </a:t>
            </a:r>
            <a:r>
              <a:rPr lang="cs-CZ" dirty="0"/>
              <a:t>des </a:t>
            </a:r>
            <a:r>
              <a:rPr lang="cs-CZ" dirty="0" err="1"/>
              <a:t>üblichen</a:t>
            </a:r>
            <a:r>
              <a:rPr lang="cs-CZ" dirty="0"/>
              <a:t> </a:t>
            </a:r>
            <a:r>
              <a:rPr lang="cs-CZ" dirty="0" err="1"/>
              <a:t>Sprachunterrichts</a:t>
            </a:r>
            <a:r>
              <a:rPr lang="cs-CZ" dirty="0"/>
              <a:t> </a:t>
            </a:r>
            <a:r>
              <a:rPr lang="cs-CZ" dirty="0" err="1"/>
              <a:t>und</a:t>
            </a:r>
            <a:r>
              <a:rPr lang="cs-CZ" dirty="0"/>
              <a:t> der </a:t>
            </a:r>
            <a:r>
              <a:rPr lang="cs-CZ" dirty="0" err="1"/>
              <a:t>Lehrbücher</a:t>
            </a:r>
            <a:r>
              <a:rPr lang="cs-CZ" dirty="0"/>
              <a:t> – </a:t>
            </a:r>
            <a:r>
              <a:rPr lang="cs-CZ" dirty="0" err="1"/>
              <a:t>erschwerte</a:t>
            </a:r>
            <a:r>
              <a:rPr lang="cs-CZ" dirty="0"/>
              <a:t> </a:t>
            </a:r>
            <a:r>
              <a:rPr lang="cs-CZ" dirty="0" err="1"/>
              <a:t>Wahrnehmungsbedingungen</a:t>
            </a:r>
            <a:endParaRPr lang="cs-CZ" dirty="0"/>
          </a:p>
          <a:p>
            <a:pPr marL="0" indent="0">
              <a:buNone/>
            </a:pPr>
            <a:endParaRPr lang="cs-CZ" dirty="0"/>
          </a:p>
        </p:txBody>
      </p:sp>
    </p:spTree>
    <p:extLst>
      <p:ext uri="{BB962C8B-B14F-4D97-AF65-F5344CB8AC3E}">
        <p14:creationId xmlns:p14="http://schemas.microsoft.com/office/powerpoint/2010/main" val="17093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6F593-DA21-429D-B21F-E03859A65AF3}"/>
              </a:ext>
            </a:extLst>
          </p:cNvPr>
          <p:cNvSpPr>
            <a:spLocks noGrp="1"/>
          </p:cNvSpPr>
          <p:nvPr>
            <p:ph type="title"/>
          </p:nvPr>
        </p:nvSpPr>
        <p:spPr/>
        <p:txBody>
          <a:bodyPr/>
          <a:lstStyle/>
          <a:p>
            <a:r>
              <a:rPr lang="cs-CZ" dirty="0"/>
              <a:t>INPUTS</a:t>
            </a:r>
          </a:p>
        </p:txBody>
      </p:sp>
      <p:sp>
        <p:nvSpPr>
          <p:cNvPr id="3" name="Inhaltsplatzhalter 2">
            <a:extLst>
              <a:ext uri="{FF2B5EF4-FFF2-40B4-BE49-F238E27FC236}">
                <a16:creationId xmlns:a16="http://schemas.microsoft.com/office/drawing/2014/main" id="{E163F04F-A6DF-4B49-A809-002DECF3AE1D}"/>
              </a:ext>
            </a:extLst>
          </p:cNvPr>
          <p:cNvSpPr>
            <a:spLocks noGrp="1"/>
          </p:cNvSpPr>
          <p:nvPr>
            <p:ph idx="1"/>
          </p:nvPr>
        </p:nvSpPr>
        <p:spPr/>
        <p:txBody>
          <a:bodyPr/>
          <a:lstStyle/>
          <a:p>
            <a:endParaRPr lang="cs-CZ" dirty="0"/>
          </a:p>
          <a:p>
            <a:r>
              <a:rPr lang="cs-CZ" b="1" dirty="0"/>
              <a:t>- </a:t>
            </a:r>
            <a:r>
              <a:rPr lang="cs-CZ" b="1" dirty="0" err="1"/>
              <a:t>die</a:t>
            </a:r>
            <a:r>
              <a:rPr lang="cs-CZ" b="1" dirty="0"/>
              <a:t> </a:t>
            </a:r>
            <a:r>
              <a:rPr lang="cs-CZ" b="1" dirty="0" err="1"/>
              <a:t>Lehrenden</a:t>
            </a:r>
            <a:r>
              <a:rPr lang="cs-CZ" b="1" dirty="0"/>
              <a:t> </a:t>
            </a:r>
            <a:r>
              <a:rPr lang="cs-CZ" b="1" dirty="0" err="1"/>
              <a:t>fotografieren</a:t>
            </a:r>
            <a:r>
              <a:rPr lang="cs-CZ" b="1" dirty="0"/>
              <a:t> </a:t>
            </a:r>
            <a:r>
              <a:rPr lang="cs-CZ" b="1" dirty="0" err="1"/>
              <a:t>selbst</a:t>
            </a:r>
            <a:r>
              <a:rPr lang="cs-CZ" b="1" dirty="0"/>
              <a:t> – </a:t>
            </a:r>
            <a:r>
              <a:rPr lang="cs-CZ" b="1" dirty="0" err="1"/>
              <a:t>mit</a:t>
            </a:r>
            <a:r>
              <a:rPr lang="cs-CZ" b="1" dirty="0"/>
              <a:t> </a:t>
            </a:r>
            <a:r>
              <a:rPr lang="cs-CZ" b="1" dirty="0" err="1"/>
              <a:t>einem</a:t>
            </a:r>
            <a:r>
              <a:rPr lang="cs-CZ" b="1" dirty="0"/>
              <a:t> (</a:t>
            </a:r>
            <a:r>
              <a:rPr lang="cs-CZ" b="1" dirty="0" err="1"/>
              <a:t>im</a:t>
            </a:r>
            <a:r>
              <a:rPr lang="cs-CZ" b="1" dirty="0"/>
              <a:t> </a:t>
            </a:r>
            <a:r>
              <a:rPr lang="cs-CZ" b="1" dirty="0" err="1"/>
              <a:t>Voraus</a:t>
            </a:r>
            <a:r>
              <a:rPr lang="cs-CZ" b="1" dirty="0"/>
              <a:t>) </a:t>
            </a:r>
            <a:r>
              <a:rPr lang="cs-CZ" b="1" dirty="0" err="1"/>
              <a:t>bestimmten</a:t>
            </a:r>
            <a:r>
              <a:rPr lang="cs-CZ" b="1" dirty="0"/>
              <a:t> </a:t>
            </a:r>
            <a:r>
              <a:rPr lang="cs-CZ" b="1" dirty="0" err="1"/>
              <a:t>Ziel</a:t>
            </a:r>
            <a:r>
              <a:rPr lang="cs-CZ" b="1" dirty="0"/>
              <a:t>, oder „</a:t>
            </a:r>
            <a:r>
              <a:rPr lang="cs-CZ" b="1" dirty="0" err="1"/>
              <a:t>zufälligerweise</a:t>
            </a:r>
            <a:r>
              <a:rPr lang="cs-CZ" b="1" dirty="0"/>
              <a:t>“ – </a:t>
            </a:r>
            <a:r>
              <a:rPr lang="cs-CZ" b="1" dirty="0" err="1"/>
              <a:t>die</a:t>
            </a:r>
            <a:r>
              <a:rPr lang="cs-CZ" b="1" dirty="0"/>
              <a:t> </a:t>
            </a:r>
            <a:r>
              <a:rPr lang="cs-CZ" b="1" dirty="0" err="1"/>
              <a:t>Auswahl</a:t>
            </a:r>
            <a:r>
              <a:rPr lang="cs-CZ" b="1" dirty="0"/>
              <a:t> </a:t>
            </a:r>
            <a:r>
              <a:rPr lang="cs-CZ" b="1" dirty="0" err="1"/>
              <a:t>erfolgt</a:t>
            </a:r>
            <a:r>
              <a:rPr lang="cs-CZ" b="1" dirty="0"/>
              <a:t> </a:t>
            </a:r>
            <a:r>
              <a:rPr lang="cs-CZ" b="1" dirty="0" err="1"/>
              <a:t>erst</a:t>
            </a:r>
            <a:r>
              <a:rPr lang="cs-CZ" b="1" dirty="0"/>
              <a:t> </a:t>
            </a:r>
            <a:r>
              <a:rPr lang="cs-CZ" b="1" dirty="0" err="1"/>
              <a:t>später</a:t>
            </a:r>
            <a:r>
              <a:rPr lang="cs-CZ" b="1" dirty="0"/>
              <a:t> </a:t>
            </a:r>
            <a:r>
              <a:rPr lang="cs-CZ" b="1" dirty="0" err="1"/>
              <a:t>beim</a:t>
            </a:r>
            <a:r>
              <a:rPr lang="cs-CZ" b="1" dirty="0"/>
              <a:t> </a:t>
            </a:r>
            <a:r>
              <a:rPr lang="cs-CZ" b="1" dirty="0" err="1"/>
              <a:t>Didaktisieren</a:t>
            </a:r>
            <a:r>
              <a:rPr lang="cs-CZ" b="1" dirty="0"/>
              <a:t> (</a:t>
            </a:r>
            <a:r>
              <a:rPr lang="cs-CZ" b="1" dirty="0" err="1"/>
              <a:t>Vorteile</a:t>
            </a:r>
            <a:r>
              <a:rPr lang="cs-CZ" b="1" dirty="0"/>
              <a:t> x </a:t>
            </a:r>
            <a:r>
              <a:rPr lang="cs-CZ" b="1" dirty="0" err="1"/>
              <a:t>Nachteile</a:t>
            </a:r>
            <a:r>
              <a:rPr lang="cs-CZ" b="1" dirty="0"/>
              <a:t>)</a:t>
            </a:r>
          </a:p>
          <a:p>
            <a:r>
              <a:rPr lang="cs-CZ" dirty="0"/>
              <a:t> </a:t>
            </a:r>
          </a:p>
          <a:p>
            <a:r>
              <a:rPr lang="cs-CZ" dirty="0"/>
              <a:t>- </a:t>
            </a:r>
            <a:r>
              <a:rPr lang="cs-CZ" dirty="0" err="1"/>
              <a:t>Schüler</a:t>
            </a:r>
            <a:r>
              <a:rPr lang="cs-CZ" dirty="0"/>
              <a:t> </a:t>
            </a:r>
            <a:r>
              <a:rPr lang="cs-CZ" dirty="0" err="1"/>
              <a:t>fotografieren</a:t>
            </a:r>
            <a:r>
              <a:rPr lang="cs-CZ" dirty="0"/>
              <a:t> </a:t>
            </a:r>
            <a:r>
              <a:rPr lang="cs-CZ" dirty="0" err="1"/>
              <a:t>lassen</a:t>
            </a:r>
            <a:r>
              <a:rPr lang="cs-CZ" dirty="0"/>
              <a:t> – </a:t>
            </a:r>
            <a:r>
              <a:rPr lang="cs-CZ" dirty="0" err="1"/>
              <a:t>mit</a:t>
            </a:r>
            <a:r>
              <a:rPr lang="cs-CZ" dirty="0"/>
              <a:t> </a:t>
            </a:r>
            <a:r>
              <a:rPr lang="cs-CZ" dirty="0" err="1"/>
              <a:t>einer</a:t>
            </a:r>
            <a:r>
              <a:rPr lang="cs-CZ" dirty="0"/>
              <a:t> </a:t>
            </a:r>
            <a:r>
              <a:rPr lang="cs-CZ" dirty="0" err="1"/>
              <a:t>konkreten</a:t>
            </a:r>
            <a:r>
              <a:rPr lang="cs-CZ" dirty="0"/>
              <a:t> </a:t>
            </a:r>
            <a:r>
              <a:rPr lang="cs-CZ" dirty="0" err="1"/>
              <a:t>Aufgabe</a:t>
            </a:r>
            <a:r>
              <a:rPr lang="cs-CZ" dirty="0"/>
              <a:t>: </a:t>
            </a:r>
            <a:r>
              <a:rPr lang="cs-CZ" dirty="0" err="1"/>
              <a:t>Fotografieren</a:t>
            </a:r>
            <a:r>
              <a:rPr lang="cs-CZ" dirty="0"/>
              <a:t> </a:t>
            </a:r>
            <a:r>
              <a:rPr lang="cs-CZ" dirty="0" err="1"/>
              <a:t>Sie</a:t>
            </a:r>
            <a:r>
              <a:rPr lang="cs-CZ" dirty="0"/>
              <a:t>, </a:t>
            </a:r>
            <a:r>
              <a:rPr lang="cs-CZ" dirty="0" err="1"/>
              <a:t>was</a:t>
            </a:r>
            <a:r>
              <a:rPr lang="cs-CZ" dirty="0"/>
              <a:t> </a:t>
            </a:r>
            <a:r>
              <a:rPr lang="cs-CZ" dirty="0" err="1"/>
              <a:t>Sie</a:t>
            </a:r>
            <a:r>
              <a:rPr lang="cs-CZ" dirty="0"/>
              <a:t> gut </a:t>
            </a:r>
            <a:r>
              <a:rPr lang="cs-CZ" dirty="0" err="1"/>
              <a:t>verstehen</a:t>
            </a:r>
            <a:r>
              <a:rPr lang="cs-CZ" dirty="0"/>
              <a:t>, </a:t>
            </a:r>
            <a:r>
              <a:rPr lang="cs-CZ" dirty="0" err="1"/>
              <a:t>was</a:t>
            </a:r>
            <a:r>
              <a:rPr lang="cs-CZ" dirty="0"/>
              <a:t> </a:t>
            </a:r>
            <a:r>
              <a:rPr lang="cs-CZ" dirty="0" err="1"/>
              <a:t>Sie</a:t>
            </a:r>
            <a:r>
              <a:rPr lang="cs-CZ" dirty="0"/>
              <a:t> </a:t>
            </a:r>
            <a:r>
              <a:rPr lang="cs-CZ" dirty="0" err="1"/>
              <a:t>nicht</a:t>
            </a:r>
            <a:r>
              <a:rPr lang="cs-CZ" dirty="0"/>
              <a:t> </a:t>
            </a:r>
            <a:r>
              <a:rPr lang="cs-CZ" dirty="0" err="1"/>
              <a:t>verstehen,was</a:t>
            </a:r>
            <a:r>
              <a:rPr lang="cs-CZ" dirty="0"/>
              <a:t> </a:t>
            </a:r>
            <a:r>
              <a:rPr lang="cs-CZ" dirty="0" err="1"/>
              <a:t>ein</a:t>
            </a:r>
            <a:r>
              <a:rPr lang="cs-CZ" dirty="0"/>
              <a:t> </a:t>
            </a:r>
            <a:r>
              <a:rPr lang="cs-CZ" dirty="0" err="1"/>
              <a:t>Thema</a:t>
            </a:r>
            <a:r>
              <a:rPr lang="cs-CZ" dirty="0"/>
              <a:t> </a:t>
            </a:r>
            <a:r>
              <a:rPr lang="cs-CZ" dirty="0" err="1"/>
              <a:t>betrifft</a:t>
            </a:r>
            <a:r>
              <a:rPr lang="cs-CZ" dirty="0"/>
              <a:t> </a:t>
            </a:r>
            <a:r>
              <a:rPr lang="cs-CZ" dirty="0" err="1"/>
              <a:t>u.a</a:t>
            </a:r>
            <a:r>
              <a:rPr lang="cs-CZ" dirty="0"/>
              <a:t>.</a:t>
            </a:r>
          </a:p>
        </p:txBody>
      </p:sp>
    </p:spTree>
    <p:extLst>
      <p:ext uri="{BB962C8B-B14F-4D97-AF65-F5344CB8AC3E}">
        <p14:creationId xmlns:p14="http://schemas.microsoft.com/office/powerpoint/2010/main" val="382844353"/>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5.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6.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7.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0</TotalTime>
  <Words>1703</Words>
  <Application>Microsoft Office PowerPoint</Application>
  <PresentationFormat>Breitbild</PresentationFormat>
  <Paragraphs>137</Paragraphs>
  <Slides>26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Calibri Light</vt:lpstr>
      <vt:lpstr>Times New Roman</vt:lpstr>
      <vt:lpstr>Wingdings</vt:lpstr>
      <vt:lpstr>Rückblick</vt:lpstr>
      <vt:lpstr>LiLa – methodisches Portal für Didaktisierung von authentischen Texten im DaF-Unterricht</vt:lpstr>
      <vt:lpstr>Struktur</vt:lpstr>
      <vt:lpstr>PowerPoint-Präsentation</vt:lpstr>
      <vt:lpstr>Weitere Funktionen der „linguistic landscapes“ </vt:lpstr>
      <vt:lpstr>Methodische Überlegungen zur Verwendung des LL-Konzeptes im FSU</vt:lpstr>
      <vt:lpstr>LL im FSU</vt:lpstr>
      <vt:lpstr>SITUATION: Wahrnehmung von fremden Zeichen</vt:lpstr>
      <vt:lpstr>Rezeption der öffentlichen Texte (Badstübner-Kizik: 2018)</vt:lpstr>
      <vt:lpstr>INPUTS</vt:lpstr>
      <vt:lpstr>Textfragmente/Abkürz.</vt:lpstr>
      <vt:lpstr>Texte-Gewirr</vt:lpstr>
      <vt:lpstr>Eingeschränkte Sichtbarkeit - Piktogramm</vt:lpstr>
      <vt:lpstr>Moderne Technologien, Online-Suche (Google smog)</vt:lpstr>
      <vt:lpstr>Kontext verstehen</vt:lpstr>
      <vt:lpstr>Zusammenfassung von LL und Ausgangssituation für LiLa</vt:lpstr>
      <vt:lpstr>B) LiLa – methodisches Portal für Didaktisierung von authentischen Texten im DaF-Unterricht</vt:lpstr>
      <vt:lpstr>LiLa – Zur Struktur des Portals</vt:lpstr>
      <vt:lpstr>Methodisches Verfahren: 3-Phasen</vt:lpstr>
      <vt:lpstr>Methodisches Verfahren: 3-Phasen</vt:lpstr>
      <vt:lpstr>U1 – Didaktisierung eines Photos aus der U-Bahn in Wien</vt:lpstr>
      <vt:lpstr>C) Reflexion der Pilotierung/Erprobung </vt:lpstr>
      <vt:lpstr>Reflexion der Pilotierung/Erprobung </vt:lpstr>
      <vt:lpstr>Reflexion der Pilotierung/Erprobung </vt:lpstr>
      <vt:lpstr>Reflexion der Pilotierung/Erprobung </vt:lpstr>
      <vt:lpstr>Vorteile der Arbeit mit öffentlichen Texten im Fremdspracheunterricht (Badstübner-Kizik: 2018)</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LiLa – methodisches Portal für Didaktisierung von authentischen Texten im DaF-Unterricht</dc:title>
  <dc:creator>Jana</dc:creator>
  <cp:lastModifiedBy>Petr Pytlik</cp:lastModifiedBy>
  <cp:revision>27</cp:revision>
  <dcterms:created xsi:type="dcterms:W3CDTF">2019-05-22T11:42:45Z</dcterms:created>
  <dcterms:modified xsi:type="dcterms:W3CDTF">2021-09-14T18:40:13Z</dcterms:modified>
</cp:coreProperties>
</file>