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52"/>
  </p:notesMasterIdLst>
  <p:sldIdLst>
    <p:sldId id="256" r:id="rId2"/>
    <p:sldId id="257" r:id="rId3"/>
    <p:sldId id="318" r:id="rId4"/>
    <p:sldId id="319" r:id="rId5"/>
    <p:sldId id="320" r:id="rId6"/>
    <p:sldId id="317" r:id="rId7"/>
    <p:sldId id="321" r:id="rId8"/>
    <p:sldId id="271" r:id="rId9"/>
    <p:sldId id="258" r:id="rId10"/>
    <p:sldId id="259" r:id="rId11"/>
    <p:sldId id="260" r:id="rId12"/>
    <p:sldId id="337" r:id="rId13"/>
    <p:sldId id="336" r:id="rId14"/>
    <p:sldId id="269" r:id="rId15"/>
    <p:sldId id="261" r:id="rId16"/>
    <p:sldId id="262" r:id="rId17"/>
    <p:sldId id="263" r:id="rId18"/>
    <p:sldId id="264" r:id="rId19"/>
    <p:sldId id="338" r:id="rId20"/>
    <p:sldId id="311" r:id="rId21"/>
    <p:sldId id="283" r:id="rId22"/>
    <p:sldId id="328" r:id="rId23"/>
    <p:sldId id="284" r:id="rId24"/>
    <p:sldId id="286" r:id="rId25"/>
    <p:sldId id="287" r:id="rId26"/>
    <p:sldId id="288" r:id="rId27"/>
    <p:sldId id="324" r:id="rId28"/>
    <p:sldId id="290" r:id="rId29"/>
    <p:sldId id="291" r:id="rId30"/>
    <p:sldId id="292" r:id="rId31"/>
    <p:sldId id="293" r:id="rId32"/>
    <p:sldId id="325" r:id="rId33"/>
    <p:sldId id="294" r:id="rId34"/>
    <p:sldId id="295" r:id="rId35"/>
    <p:sldId id="296" r:id="rId36"/>
    <p:sldId id="297" r:id="rId37"/>
    <p:sldId id="298" r:id="rId38"/>
    <p:sldId id="299" r:id="rId39"/>
    <p:sldId id="300" r:id="rId40"/>
    <p:sldId id="301" r:id="rId41"/>
    <p:sldId id="266" r:id="rId42"/>
    <p:sldId id="265" r:id="rId43"/>
    <p:sldId id="305" r:id="rId44"/>
    <p:sldId id="331" r:id="rId45"/>
    <p:sldId id="327" r:id="rId46"/>
    <p:sldId id="334" r:id="rId47"/>
    <p:sldId id="335" r:id="rId48"/>
    <p:sldId id="303" r:id="rId49"/>
    <p:sldId id="304" r:id="rId50"/>
    <p:sldId id="270" r:id="rId5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a Veličková" initials="JV" lastIdx="4" clrIdx="0">
    <p:extLst>
      <p:ext uri="{19B8F6BF-5375-455C-9EA6-DF929625EA0E}">
        <p15:presenceInfo xmlns:p15="http://schemas.microsoft.com/office/powerpoint/2012/main" userId="Jana Veličkov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530D04-8927-4F1F-B9E2-CA7E6BF639CE}" type="doc">
      <dgm:prSet loTypeId="urn:microsoft.com/office/officeart/2005/8/layout/hierarchy3" loCatId="hierarchy" qsTypeId="urn:microsoft.com/office/officeart/2005/8/quickstyle/simple1" qsCatId="simple" csTypeId="urn:microsoft.com/office/officeart/2005/8/colors/colorful1" csCatId="colorful"/>
      <dgm:spPr/>
      <dgm:t>
        <a:bodyPr/>
        <a:lstStyle/>
        <a:p>
          <a:endParaRPr lang="en-US"/>
        </a:p>
      </dgm:t>
    </dgm:pt>
    <dgm:pt modelId="{025FC047-10A3-49D2-9106-279DBD9B2E70}">
      <dgm:prSet/>
      <dgm:spPr/>
      <dgm:t>
        <a:bodyPr/>
        <a:lstStyle/>
        <a:p>
          <a:r>
            <a:rPr lang="de-DE" b="1"/>
            <a:t>Vorbereitungs</a:t>
          </a:r>
          <a:r>
            <a:rPr lang="cs-CZ" b="1"/>
            <a:t>phase </a:t>
          </a:r>
          <a:endParaRPr lang="en-US"/>
        </a:p>
      </dgm:t>
    </dgm:pt>
    <dgm:pt modelId="{D5DA9603-7608-47F0-9033-6C2E23A99BE4}" type="parTrans" cxnId="{3F8D524C-2DA4-4622-AEE7-941C55445502}">
      <dgm:prSet/>
      <dgm:spPr/>
      <dgm:t>
        <a:bodyPr/>
        <a:lstStyle/>
        <a:p>
          <a:endParaRPr lang="en-US"/>
        </a:p>
      </dgm:t>
    </dgm:pt>
    <dgm:pt modelId="{31C4EAE6-9B5C-4341-955A-E899C867F99D}" type="sibTrans" cxnId="{3F8D524C-2DA4-4622-AEE7-941C55445502}">
      <dgm:prSet/>
      <dgm:spPr/>
      <dgm:t>
        <a:bodyPr/>
        <a:lstStyle/>
        <a:p>
          <a:endParaRPr lang="en-US"/>
        </a:p>
      </dgm:t>
    </dgm:pt>
    <dgm:pt modelId="{B8485163-23C8-4E07-8821-33FFACAC10B2}">
      <dgm:prSet/>
      <dgm:spPr/>
      <dgm:t>
        <a:bodyPr/>
        <a:lstStyle/>
        <a:p>
          <a:r>
            <a:rPr lang="de-DE" b="1"/>
            <a:t>Motivationsphase</a:t>
          </a:r>
          <a:endParaRPr lang="en-US"/>
        </a:p>
      </dgm:t>
    </dgm:pt>
    <dgm:pt modelId="{D8ACFB4E-26AB-488B-B9F0-C1BA735383BD}" type="parTrans" cxnId="{2DD865B5-C2E2-4B5C-824E-AF8375B71765}">
      <dgm:prSet/>
      <dgm:spPr/>
      <dgm:t>
        <a:bodyPr/>
        <a:lstStyle/>
        <a:p>
          <a:endParaRPr lang="en-US"/>
        </a:p>
      </dgm:t>
    </dgm:pt>
    <dgm:pt modelId="{BD4F8389-BF1E-4D61-9A88-4E1E43ED6C09}" type="sibTrans" cxnId="{2DD865B5-C2E2-4B5C-824E-AF8375B71765}">
      <dgm:prSet/>
      <dgm:spPr/>
      <dgm:t>
        <a:bodyPr/>
        <a:lstStyle/>
        <a:p>
          <a:endParaRPr lang="en-US"/>
        </a:p>
      </dgm:t>
    </dgm:pt>
    <dgm:pt modelId="{FE90BBFF-2700-454F-9FB4-1800597AAB36}" type="pres">
      <dgm:prSet presAssocID="{0D530D04-8927-4F1F-B9E2-CA7E6BF639CE}" presName="diagram" presStyleCnt="0">
        <dgm:presLayoutVars>
          <dgm:chPref val="1"/>
          <dgm:dir/>
          <dgm:animOne val="branch"/>
          <dgm:animLvl val="lvl"/>
          <dgm:resizeHandles/>
        </dgm:presLayoutVars>
      </dgm:prSet>
      <dgm:spPr/>
    </dgm:pt>
    <dgm:pt modelId="{B2CA2FF8-7D73-40B0-AE78-A9F289C97647}" type="pres">
      <dgm:prSet presAssocID="{025FC047-10A3-49D2-9106-279DBD9B2E70}" presName="root" presStyleCnt="0"/>
      <dgm:spPr/>
    </dgm:pt>
    <dgm:pt modelId="{A79303E3-1C24-4CB3-818A-E847FCC92506}" type="pres">
      <dgm:prSet presAssocID="{025FC047-10A3-49D2-9106-279DBD9B2E70}" presName="rootComposite" presStyleCnt="0"/>
      <dgm:spPr/>
    </dgm:pt>
    <dgm:pt modelId="{9F17290E-53E5-481C-9745-8D346336151B}" type="pres">
      <dgm:prSet presAssocID="{025FC047-10A3-49D2-9106-279DBD9B2E70}" presName="rootText" presStyleLbl="node1" presStyleIdx="0" presStyleCnt="2"/>
      <dgm:spPr/>
    </dgm:pt>
    <dgm:pt modelId="{691E51EB-F15D-412A-B485-83F7D2CAF22C}" type="pres">
      <dgm:prSet presAssocID="{025FC047-10A3-49D2-9106-279DBD9B2E70}" presName="rootConnector" presStyleLbl="node1" presStyleIdx="0" presStyleCnt="2"/>
      <dgm:spPr/>
    </dgm:pt>
    <dgm:pt modelId="{8979D11E-61D8-49C6-B871-D23B7DB5AFB2}" type="pres">
      <dgm:prSet presAssocID="{025FC047-10A3-49D2-9106-279DBD9B2E70}" presName="childShape" presStyleCnt="0"/>
      <dgm:spPr/>
    </dgm:pt>
    <dgm:pt modelId="{AA603D68-DFE0-4A19-B4A9-F7BFDC742F31}" type="pres">
      <dgm:prSet presAssocID="{B8485163-23C8-4E07-8821-33FFACAC10B2}" presName="root" presStyleCnt="0"/>
      <dgm:spPr/>
    </dgm:pt>
    <dgm:pt modelId="{9FB0E5FD-8497-4202-A4C0-BB6696868316}" type="pres">
      <dgm:prSet presAssocID="{B8485163-23C8-4E07-8821-33FFACAC10B2}" presName="rootComposite" presStyleCnt="0"/>
      <dgm:spPr/>
    </dgm:pt>
    <dgm:pt modelId="{C2F7FD68-674A-4D45-AF7B-C93A627DA5DC}" type="pres">
      <dgm:prSet presAssocID="{B8485163-23C8-4E07-8821-33FFACAC10B2}" presName="rootText" presStyleLbl="node1" presStyleIdx="1" presStyleCnt="2"/>
      <dgm:spPr/>
    </dgm:pt>
    <dgm:pt modelId="{EDF184F4-B79A-4E14-B318-3D04BF1AF83C}" type="pres">
      <dgm:prSet presAssocID="{B8485163-23C8-4E07-8821-33FFACAC10B2}" presName="rootConnector" presStyleLbl="node1" presStyleIdx="1" presStyleCnt="2"/>
      <dgm:spPr/>
    </dgm:pt>
    <dgm:pt modelId="{00CB3045-0559-4126-983B-2D5F271C9B06}" type="pres">
      <dgm:prSet presAssocID="{B8485163-23C8-4E07-8821-33FFACAC10B2}" presName="childShape" presStyleCnt="0"/>
      <dgm:spPr/>
    </dgm:pt>
  </dgm:ptLst>
  <dgm:cxnLst>
    <dgm:cxn modelId="{76211F06-5078-4A8F-822A-B249F218FF9A}" type="presOf" srcId="{025FC047-10A3-49D2-9106-279DBD9B2E70}" destId="{691E51EB-F15D-412A-B485-83F7D2CAF22C}" srcOrd="1" destOrd="0" presId="urn:microsoft.com/office/officeart/2005/8/layout/hierarchy3"/>
    <dgm:cxn modelId="{57C56822-720D-463E-9043-7C42308E1552}" type="presOf" srcId="{025FC047-10A3-49D2-9106-279DBD9B2E70}" destId="{9F17290E-53E5-481C-9745-8D346336151B}" srcOrd="0" destOrd="0" presId="urn:microsoft.com/office/officeart/2005/8/layout/hierarchy3"/>
    <dgm:cxn modelId="{4AC8EA3C-8010-41DC-A9B2-E2E70E1C4CED}" type="presOf" srcId="{B8485163-23C8-4E07-8821-33FFACAC10B2}" destId="{C2F7FD68-674A-4D45-AF7B-C93A627DA5DC}" srcOrd="0" destOrd="0" presId="urn:microsoft.com/office/officeart/2005/8/layout/hierarchy3"/>
    <dgm:cxn modelId="{3F8D524C-2DA4-4622-AEE7-941C55445502}" srcId="{0D530D04-8927-4F1F-B9E2-CA7E6BF639CE}" destId="{025FC047-10A3-49D2-9106-279DBD9B2E70}" srcOrd="0" destOrd="0" parTransId="{D5DA9603-7608-47F0-9033-6C2E23A99BE4}" sibTransId="{31C4EAE6-9B5C-4341-955A-E899C867F99D}"/>
    <dgm:cxn modelId="{2DD865B5-C2E2-4B5C-824E-AF8375B71765}" srcId="{0D530D04-8927-4F1F-B9E2-CA7E6BF639CE}" destId="{B8485163-23C8-4E07-8821-33FFACAC10B2}" srcOrd="1" destOrd="0" parTransId="{D8ACFB4E-26AB-488B-B9F0-C1BA735383BD}" sibTransId="{BD4F8389-BF1E-4D61-9A88-4E1E43ED6C09}"/>
    <dgm:cxn modelId="{5A0F98BD-3632-413C-B920-DB22A6CCA91A}" type="presOf" srcId="{B8485163-23C8-4E07-8821-33FFACAC10B2}" destId="{EDF184F4-B79A-4E14-B318-3D04BF1AF83C}" srcOrd="1" destOrd="0" presId="urn:microsoft.com/office/officeart/2005/8/layout/hierarchy3"/>
    <dgm:cxn modelId="{748F15DD-A4ED-4B64-BECE-EF5AB6FC4AA1}" type="presOf" srcId="{0D530D04-8927-4F1F-B9E2-CA7E6BF639CE}" destId="{FE90BBFF-2700-454F-9FB4-1800597AAB36}" srcOrd="0" destOrd="0" presId="urn:microsoft.com/office/officeart/2005/8/layout/hierarchy3"/>
    <dgm:cxn modelId="{F5841440-6D56-4529-BDD6-1C8F05D3869C}" type="presParOf" srcId="{FE90BBFF-2700-454F-9FB4-1800597AAB36}" destId="{B2CA2FF8-7D73-40B0-AE78-A9F289C97647}" srcOrd="0" destOrd="0" presId="urn:microsoft.com/office/officeart/2005/8/layout/hierarchy3"/>
    <dgm:cxn modelId="{258A2CBE-1E1F-41F6-93E8-66A4FCC05B2A}" type="presParOf" srcId="{B2CA2FF8-7D73-40B0-AE78-A9F289C97647}" destId="{A79303E3-1C24-4CB3-818A-E847FCC92506}" srcOrd="0" destOrd="0" presId="urn:microsoft.com/office/officeart/2005/8/layout/hierarchy3"/>
    <dgm:cxn modelId="{4FF60FAB-DC3B-48E5-B4B5-25E7AFA73AB7}" type="presParOf" srcId="{A79303E3-1C24-4CB3-818A-E847FCC92506}" destId="{9F17290E-53E5-481C-9745-8D346336151B}" srcOrd="0" destOrd="0" presId="urn:microsoft.com/office/officeart/2005/8/layout/hierarchy3"/>
    <dgm:cxn modelId="{6F2DEF1E-7ECE-415A-B9F1-F5404A6A84EB}" type="presParOf" srcId="{A79303E3-1C24-4CB3-818A-E847FCC92506}" destId="{691E51EB-F15D-412A-B485-83F7D2CAF22C}" srcOrd="1" destOrd="0" presId="urn:microsoft.com/office/officeart/2005/8/layout/hierarchy3"/>
    <dgm:cxn modelId="{931E36CF-803E-4307-BCC0-25D72A02ECAB}" type="presParOf" srcId="{B2CA2FF8-7D73-40B0-AE78-A9F289C97647}" destId="{8979D11E-61D8-49C6-B871-D23B7DB5AFB2}" srcOrd="1" destOrd="0" presId="urn:microsoft.com/office/officeart/2005/8/layout/hierarchy3"/>
    <dgm:cxn modelId="{4A7C626B-4422-4B36-9E90-5949E42082FC}" type="presParOf" srcId="{FE90BBFF-2700-454F-9FB4-1800597AAB36}" destId="{AA603D68-DFE0-4A19-B4A9-F7BFDC742F31}" srcOrd="1" destOrd="0" presId="urn:microsoft.com/office/officeart/2005/8/layout/hierarchy3"/>
    <dgm:cxn modelId="{304C239A-89A7-4D4D-9B78-16D5A6675AB4}" type="presParOf" srcId="{AA603D68-DFE0-4A19-B4A9-F7BFDC742F31}" destId="{9FB0E5FD-8497-4202-A4C0-BB6696868316}" srcOrd="0" destOrd="0" presId="urn:microsoft.com/office/officeart/2005/8/layout/hierarchy3"/>
    <dgm:cxn modelId="{5A2A4411-5085-49F7-813D-6CB0F19FDC81}" type="presParOf" srcId="{9FB0E5FD-8497-4202-A4C0-BB6696868316}" destId="{C2F7FD68-674A-4D45-AF7B-C93A627DA5DC}" srcOrd="0" destOrd="0" presId="urn:microsoft.com/office/officeart/2005/8/layout/hierarchy3"/>
    <dgm:cxn modelId="{0630572A-DAE5-473F-B213-43D0B78DB80E}" type="presParOf" srcId="{9FB0E5FD-8497-4202-A4C0-BB6696868316}" destId="{EDF184F4-B79A-4E14-B318-3D04BF1AF83C}" srcOrd="1" destOrd="0" presId="urn:microsoft.com/office/officeart/2005/8/layout/hierarchy3"/>
    <dgm:cxn modelId="{481245FB-A7E6-4436-8696-D8F8997D37A9}" type="presParOf" srcId="{AA603D68-DFE0-4A19-B4A9-F7BFDC742F31}" destId="{00CB3045-0559-4126-983B-2D5F271C9B06}"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C124C1-695F-4CCD-8906-ADF03AA6BA6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41EA1D0D-353D-48D5-A785-B2A468217591}">
      <dgm:prSet custT="1"/>
      <dgm:spPr/>
      <dgm:t>
        <a:bodyPr/>
        <a:lstStyle/>
        <a:p>
          <a:r>
            <a:rPr lang="de-DE" sz="2000" b="0" dirty="0"/>
            <a:t>Märchen</a:t>
          </a:r>
          <a:endParaRPr lang="en-US" sz="2000" dirty="0"/>
        </a:p>
      </dgm:t>
    </dgm:pt>
    <dgm:pt modelId="{7FE148F7-CBFE-4F71-A021-7F366DA855A5}" type="parTrans" cxnId="{49393665-C962-4703-A215-3C59D9002A96}">
      <dgm:prSet/>
      <dgm:spPr/>
      <dgm:t>
        <a:bodyPr/>
        <a:lstStyle/>
        <a:p>
          <a:endParaRPr lang="en-US" sz="2400"/>
        </a:p>
      </dgm:t>
    </dgm:pt>
    <dgm:pt modelId="{F18A100E-8900-4187-AC7A-A99C5F23B9D3}" type="sibTrans" cxnId="{49393665-C962-4703-A215-3C59D9002A96}">
      <dgm:prSet/>
      <dgm:spPr/>
      <dgm:t>
        <a:bodyPr/>
        <a:lstStyle/>
        <a:p>
          <a:endParaRPr lang="en-US" sz="2400"/>
        </a:p>
      </dgm:t>
    </dgm:pt>
    <dgm:pt modelId="{17B51781-B626-4E2B-AEB2-39EF4F0235B9}">
      <dgm:prSet custT="1"/>
      <dgm:spPr/>
      <dgm:t>
        <a:bodyPr/>
        <a:lstStyle/>
        <a:p>
          <a:r>
            <a:rPr lang="de-DE" sz="2000" dirty="0"/>
            <a:t>Bilderbücher</a:t>
          </a:r>
          <a:r>
            <a:rPr lang="cs-CZ" sz="2000" dirty="0"/>
            <a:t>/Comics</a:t>
          </a:r>
          <a:endParaRPr lang="en-US" sz="2000" dirty="0"/>
        </a:p>
      </dgm:t>
    </dgm:pt>
    <dgm:pt modelId="{34C90C05-4F48-47EF-A327-19C76FAB2E00}" type="parTrans" cxnId="{C9127DA5-8EE2-4B8C-A692-6D8A23A74EC6}">
      <dgm:prSet/>
      <dgm:spPr/>
      <dgm:t>
        <a:bodyPr/>
        <a:lstStyle/>
        <a:p>
          <a:endParaRPr lang="en-US" sz="2400"/>
        </a:p>
      </dgm:t>
    </dgm:pt>
    <dgm:pt modelId="{98C43BF4-6833-4B8F-BF40-6D65E03B9E9E}" type="sibTrans" cxnId="{C9127DA5-8EE2-4B8C-A692-6D8A23A74EC6}">
      <dgm:prSet/>
      <dgm:spPr/>
      <dgm:t>
        <a:bodyPr/>
        <a:lstStyle/>
        <a:p>
          <a:endParaRPr lang="en-US" sz="2400"/>
        </a:p>
      </dgm:t>
    </dgm:pt>
    <dgm:pt modelId="{3522F598-64CE-4014-8E38-13CCC77A6EB4}">
      <dgm:prSet custT="1"/>
      <dgm:spPr/>
      <dgm:t>
        <a:bodyPr/>
        <a:lstStyle/>
        <a:p>
          <a:r>
            <a:rPr lang="de-DE" sz="2000" dirty="0"/>
            <a:t>Comics/</a:t>
          </a:r>
          <a:r>
            <a:rPr lang="de-DE" sz="2000" dirty="0" err="1"/>
            <a:t>Caroon</a:t>
          </a:r>
          <a:endParaRPr lang="en-US" sz="2000" dirty="0"/>
        </a:p>
      </dgm:t>
    </dgm:pt>
    <dgm:pt modelId="{EEBBB530-B1C1-4F2E-B3A2-38DA712E7F82}" type="parTrans" cxnId="{D726B130-3FFA-424D-8600-AB26256537E2}">
      <dgm:prSet/>
      <dgm:spPr/>
      <dgm:t>
        <a:bodyPr/>
        <a:lstStyle/>
        <a:p>
          <a:endParaRPr lang="en-US" sz="2400"/>
        </a:p>
      </dgm:t>
    </dgm:pt>
    <dgm:pt modelId="{7C887BB5-01AD-40F0-ABC8-8184494D4483}" type="sibTrans" cxnId="{D726B130-3FFA-424D-8600-AB26256537E2}">
      <dgm:prSet/>
      <dgm:spPr/>
      <dgm:t>
        <a:bodyPr/>
        <a:lstStyle/>
        <a:p>
          <a:endParaRPr lang="en-US" sz="2400"/>
        </a:p>
      </dgm:t>
    </dgm:pt>
    <dgm:pt modelId="{B96F535B-9DF0-4F10-B03C-0C99BFB3298E}">
      <dgm:prSet custT="1"/>
      <dgm:spPr/>
      <dgm:t>
        <a:bodyPr/>
        <a:lstStyle/>
        <a:p>
          <a:r>
            <a:rPr lang="de-DE" sz="2000" dirty="0"/>
            <a:t>Lyrik</a:t>
          </a:r>
          <a:r>
            <a:rPr lang="cs-CZ" sz="2000" dirty="0"/>
            <a:t> (z. B. </a:t>
          </a:r>
          <a:r>
            <a:rPr lang="cs-CZ" sz="2000" dirty="0" err="1"/>
            <a:t>konkrete</a:t>
          </a:r>
          <a:r>
            <a:rPr lang="cs-CZ" sz="2000" dirty="0"/>
            <a:t> Poesie)</a:t>
          </a:r>
          <a:endParaRPr lang="en-US" sz="2000" dirty="0"/>
        </a:p>
      </dgm:t>
    </dgm:pt>
    <dgm:pt modelId="{C206B067-9504-43A2-B79F-9EF23E272017}" type="parTrans" cxnId="{A024B7F4-3EB9-4619-9432-EAE802C17FE6}">
      <dgm:prSet/>
      <dgm:spPr/>
      <dgm:t>
        <a:bodyPr/>
        <a:lstStyle/>
        <a:p>
          <a:endParaRPr lang="en-US" sz="2400"/>
        </a:p>
      </dgm:t>
    </dgm:pt>
    <dgm:pt modelId="{D29ECA90-83D1-4DB9-8C79-6B77C7AFBEEF}" type="sibTrans" cxnId="{A024B7F4-3EB9-4619-9432-EAE802C17FE6}">
      <dgm:prSet/>
      <dgm:spPr/>
      <dgm:t>
        <a:bodyPr/>
        <a:lstStyle/>
        <a:p>
          <a:endParaRPr lang="en-US" sz="2400"/>
        </a:p>
      </dgm:t>
    </dgm:pt>
    <dgm:pt modelId="{76F38787-BA97-4EFA-B9A9-B37686AF64A5}">
      <dgm:prSet custT="1"/>
      <dgm:spPr/>
      <dgm:t>
        <a:bodyPr/>
        <a:lstStyle/>
        <a:p>
          <a:r>
            <a:rPr lang="cs-CZ" sz="2000" dirty="0" err="1"/>
            <a:t>Kurzerzählungen</a:t>
          </a:r>
          <a:endParaRPr lang="en-US" sz="2000" dirty="0"/>
        </a:p>
      </dgm:t>
    </dgm:pt>
    <dgm:pt modelId="{2B0FEB04-CCBE-473A-AE1F-84B318835672}" type="parTrans" cxnId="{3928363C-9F86-4529-BCD9-E881242BAFB9}">
      <dgm:prSet/>
      <dgm:spPr/>
      <dgm:t>
        <a:bodyPr/>
        <a:lstStyle/>
        <a:p>
          <a:endParaRPr lang="en-US" sz="2400"/>
        </a:p>
      </dgm:t>
    </dgm:pt>
    <dgm:pt modelId="{E04867AA-27B3-4131-B906-23C1C65A97A3}" type="sibTrans" cxnId="{3928363C-9F86-4529-BCD9-E881242BAFB9}">
      <dgm:prSet/>
      <dgm:spPr/>
      <dgm:t>
        <a:bodyPr/>
        <a:lstStyle/>
        <a:p>
          <a:endParaRPr lang="en-US" sz="2400"/>
        </a:p>
      </dgm:t>
    </dgm:pt>
    <dgm:pt modelId="{06AE9066-F1C0-4900-9383-D87685847E95}">
      <dgm:prSet custT="1"/>
      <dgm:spPr/>
      <dgm:t>
        <a:bodyPr/>
        <a:lstStyle/>
        <a:p>
          <a:r>
            <a:rPr lang="cs-CZ" sz="2000" b="0" kern="1200" dirty="0" err="1">
              <a:solidFill>
                <a:srgbClr val="FFFFFF"/>
              </a:solidFill>
              <a:latin typeface="Tw Cen MT"/>
              <a:ea typeface="+mn-ea"/>
              <a:cs typeface="+mn-cs"/>
            </a:rPr>
            <a:t>Lieder</a:t>
          </a:r>
          <a:endParaRPr lang="cs-CZ" sz="2000" b="0" kern="1200" dirty="0">
            <a:solidFill>
              <a:srgbClr val="FFFFFF"/>
            </a:solidFill>
            <a:latin typeface="Tw Cen MT"/>
            <a:ea typeface="+mn-ea"/>
            <a:cs typeface="+mn-cs"/>
          </a:endParaRPr>
        </a:p>
      </dgm:t>
    </dgm:pt>
    <dgm:pt modelId="{517E7062-F1AA-40D0-95F6-1464A48049FB}" type="parTrans" cxnId="{BFCEE202-B51A-4763-A2B1-016458B35597}">
      <dgm:prSet/>
      <dgm:spPr/>
      <dgm:t>
        <a:bodyPr/>
        <a:lstStyle/>
        <a:p>
          <a:endParaRPr lang="cs-CZ"/>
        </a:p>
      </dgm:t>
    </dgm:pt>
    <dgm:pt modelId="{774B56AE-EC49-4800-A1DC-224A37648809}" type="sibTrans" cxnId="{BFCEE202-B51A-4763-A2B1-016458B35597}">
      <dgm:prSet/>
      <dgm:spPr/>
      <dgm:t>
        <a:bodyPr/>
        <a:lstStyle/>
        <a:p>
          <a:endParaRPr lang="cs-CZ"/>
        </a:p>
      </dgm:t>
    </dgm:pt>
    <dgm:pt modelId="{65D6ADDB-256F-4E7C-A6C6-ECE430D63639}" type="pres">
      <dgm:prSet presAssocID="{C6C124C1-695F-4CCD-8906-ADF03AA6BA61}" presName="Name0" presStyleCnt="0">
        <dgm:presLayoutVars>
          <dgm:dir/>
          <dgm:animLvl val="lvl"/>
          <dgm:resizeHandles val="exact"/>
        </dgm:presLayoutVars>
      </dgm:prSet>
      <dgm:spPr/>
    </dgm:pt>
    <dgm:pt modelId="{EF4795E3-8053-4C56-9211-CBB6F1AF398D}" type="pres">
      <dgm:prSet presAssocID="{41EA1D0D-353D-48D5-A785-B2A468217591}" presName="linNode" presStyleCnt="0"/>
      <dgm:spPr/>
    </dgm:pt>
    <dgm:pt modelId="{2DA4902A-FACB-4115-879A-EF99EA6151A3}" type="pres">
      <dgm:prSet presAssocID="{41EA1D0D-353D-48D5-A785-B2A468217591}" presName="parentText" presStyleLbl="node1" presStyleIdx="0" presStyleCnt="6">
        <dgm:presLayoutVars>
          <dgm:chMax val="1"/>
          <dgm:bulletEnabled val="1"/>
        </dgm:presLayoutVars>
      </dgm:prSet>
      <dgm:spPr/>
    </dgm:pt>
    <dgm:pt modelId="{F0715501-53F0-49B0-B530-078BA5A079F2}" type="pres">
      <dgm:prSet presAssocID="{F18A100E-8900-4187-AC7A-A99C5F23B9D3}" presName="sp" presStyleCnt="0"/>
      <dgm:spPr/>
    </dgm:pt>
    <dgm:pt modelId="{3AB858DF-5E51-4087-B537-C2AE998E8C43}" type="pres">
      <dgm:prSet presAssocID="{17B51781-B626-4E2B-AEB2-39EF4F0235B9}" presName="linNode" presStyleCnt="0"/>
      <dgm:spPr/>
    </dgm:pt>
    <dgm:pt modelId="{BC917821-5087-4380-B842-10E8D9881851}" type="pres">
      <dgm:prSet presAssocID="{17B51781-B626-4E2B-AEB2-39EF4F0235B9}" presName="parentText" presStyleLbl="node1" presStyleIdx="1" presStyleCnt="6">
        <dgm:presLayoutVars>
          <dgm:chMax val="1"/>
          <dgm:bulletEnabled val="1"/>
        </dgm:presLayoutVars>
      </dgm:prSet>
      <dgm:spPr/>
    </dgm:pt>
    <dgm:pt modelId="{AE06A28D-B676-49D7-808D-098260F60426}" type="pres">
      <dgm:prSet presAssocID="{98C43BF4-6833-4B8F-BF40-6D65E03B9E9E}" presName="sp" presStyleCnt="0"/>
      <dgm:spPr/>
    </dgm:pt>
    <dgm:pt modelId="{A2E77498-BCEE-4C7D-B56C-3AFF4AFEAB7D}" type="pres">
      <dgm:prSet presAssocID="{3522F598-64CE-4014-8E38-13CCC77A6EB4}" presName="linNode" presStyleCnt="0"/>
      <dgm:spPr/>
    </dgm:pt>
    <dgm:pt modelId="{04DE4986-B53A-4826-8CCD-DB7733FF932F}" type="pres">
      <dgm:prSet presAssocID="{3522F598-64CE-4014-8E38-13CCC77A6EB4}" presName="parentText" presStyleLbl="node1" presStyleIdx="2" presStyleCnt="6">
        <dgm:presLayoutVars>
          <dgm:chMax val="1"/>
          <dgm:bulletEnabled val="1"/>
        </dgm:presLayoutVars>
      </dgm:prSet>
      <dgm:spPr/>
    </dgm:pt>
    <dgm:pt modelId="{715D344E-B229-434F-90F8-490C51C60AAE}" type="pres">
      <dgm:prSet presAssocID="{7C887BB5-01AD-40F0-ABC8-8184494D4483}" presName="sp" presStyleCnt="0"/>
      <dgm:spPr/>
    </dgm:pt>
    <dgm:pt modelId="{C8EBD70A-CD3C-4425-B37C-C33612EFA5C6}" type="pres">
      <dgm:prSet presAssocID="{B96F535B-9DF0-4F10-B03C-0C99BFB3298E}" presName="linNode" presStyleCnt="0"/>
      <dgm:spPr/>
    </dgm:pt>
    <dgm:pt modelId="{7F668C33-84CF-43E0-931B-BC4378BF1C0B}" type="pres">
      <dgm:prSet presAssocID="{B96F535B-9DF0-4F10-B03C-0C99BFB3298E}" presName="parentText" presStyleLbl="node1" presStyleIdx="3" presStyleCnt="6">
        <dgm:presLayoutVars>
          <dgm:chMax val="1"/>
          <dgm:bulletEnabled val="1"/>
        </dgm:presLayoutVars>
      </dgm:prSet>
      <dgm:spPr/>
    </dgm:pt>
    <dgm:pt modelId="{2F55FB10-287F-4CE0-BA05-A2E6D4641D9C}" type="pres">
      <dgm:prSet presAssocID="{D29ECA90-83D1-4DB9-8C79-6B77C7AFBEEF}" presName="sp" presStyleCnt="0"/>
      <dgm:spPr/>
    </dgm:pt>
    <dgm:pt modelId="{086DD20F-8A33-419E-957D-950C606DA817}" type="pres">
      <dgm:prSet presAssocID="{76F38787-BA97-4EFA-B9A9-B37686AF64A5}" presName="linNode" presStyleCnt="0"/>
      <dgm:spPr/>
    </dgm:pt>
    <dgm:pt modelId="{6ADCC008-7F56-4D44-A9CC-E6318B898FD8}" type="pres">
      <dgm:prSet presAssocID="{76F38787-BA97-4EFA-B9A9-B37686AF64A5}" presName="parentText" presStyleLbl="node1" presStyleIdx="4" presStyleCnt="6">
        <dgm:presLayoutVars>
          <dgm:chMax val="1"/>
          <dgm:bulletEnabled val="1"/>
        </dgm:presLayoutVars>
      </dgm:prSet>
      <dgm:spPr/>
    </dgm:pt>
    <dgm:pt modelId="{D576850B-8233-4360-A7D4-0B0D4F5F1910}" type="pres">
      <dgm:prSet presAssocID="{E04867AA-27B3-4131-B906-23C1C65A97A3}" presName="sp" presStyleCnt="0"/>
      <dgm:spPr/>
    </dgm:pt>
    <dgm:pt modelId="{11E7233B-8CE3-4A2B-9DDE-1DA908E69B38}" type="pres">
      <dgm:prSet presAssocID="{06AE9066-F1C0-4900-9383-D87685847E95}" presName="linNode" presStyleCnt="0"/>
      <dgm:spPr/>
    </dgm:pt>
    <dgm:pt modelId="{F3C35BA2-907F-4A6D-983C-A2CA34D7C061}" type="pres">
      <dgm:prSet presAssocID="{06AE9066-F1C0-4900-9383-D87685847E95}" presName="parentText" presStyleLbl="node1" presStyleIdx="5" presStyleCnt="6">
        <dgm:presLayoutVars>
          <dgm:chMax val="1"/>
          <dgm:bulletEnabled val="1"/>
        </dgm:presLayoutVars>
      </dgm:prSet>
      <dgm:spPr/>
    </dgm:pt>
  </dgm:ptLst>
  <dgm:cxnLst>
    <dgm:cxn modelId="{BFCEE202-B51A-4763-A2B1-016458B35597}" srcId="{C6C124C1-695F-4CCD-8906-ADF03AA6BA61}" destId="{06AE9066-F1C0-4900-9383-D87685847E95}" srcOrd="5" destOrd="0" parTransId="{517E7062-F1AA-40D0-95F6-1464A48049FB}" sibTransId="{774B56AE-EC49-4800-A1DC-224A37648809}"/>
    <dgm:cxn modelId="{41BC602F-B217-4BDE-8B6F-C7426FD6F559}" type="presOf" srcId="{3522F598-64CE-4014-8E38-13CCC77A6EB4}" destId="{04DE4986-B53A-4826-8CCD-DB7733FF932F}" srcOrd="0" destOrd="0" presId="urn:microsoft.com/office/officeart/2005/8/layout/vList5"/>
    <dgm:cxn modelId="{D726B130-3FFA-424D-8600-AB26256537E2}" srcId="{C6C124C1-695F-4CCD-8906-ADF03AA6BA61}" destId="{3522F598-64CE-4014-8E38-13CCC77A6EB4}" srcOrd="2" destOrd="0" parTransId="{EEBBB530-B1C1-4F2E-B3A2-38DA712E7F82}" sibTransId="{7C887BB5-01AD-40F0-ABC8-8184494D4483}"/>
    <dgm:cxn modelId="{3928363C-9F86-4529-BCD9-E881242BAFB9}" srcId="{C6C124C1-695F-4CCD-8906-ADF03AA6BA61}" destId="{76F38787-BA97-4EFA-B9A9-B37686AF64A5}" srcOrd="4" destOrd="0" parTransId="{2B0FEB04-CCBE-473A-AE1F-84B318835672}" sibTransId="{E04867AA-27B3-4131-B906-23C1C65A97A3}"/>
    <dgm:cxn modelId="{91E11F62-D60E-4946-A830-D68076DF6ADC}" type="presOf" srcId="{06AE9066-F1C0-4900-9383-D87685847E95}" destId="{F3C35BA2-907F-4A6D-983C-A2CA34D7C061}" srcOrd="0" destOrd="0" presId="urn:microsoft.com/office/officeart/2005/8/layout/vList5"/>
    <dgm:cxn modelId="{49393665-C962-4703-A215-3C59D9002A96}" srcId="{C6C124C1-695F-4CCD-8906-ADF03AA6BA61}" destId="{41EA1D0D-353D-48D5-A785-B2A468217591}" srcOrd="0" destOrd="0" parTransId="{7FE148F7-CBFE-4F71-A021-7F366DA855A5}" sibTransId="{F18A100E-8900-4187-AC7A-A99C5F23B9D3}"/>
    <dgm:cxn modelId="{0273134E-6AD6-4C12-9289-D34DFB367619}" type="presOf" srcId="{C6C124C1-695F-4CCD-8906-ADF03AA6BA61}" destId="{65D6ADDB-256F-4E7C-A6C6-ECE430D63639}" srcOrd="0" destOrd="0" presId="urn:microsoft.com/office/officeart/2005/8/layout/vList5"/>
    <dgm:cxn modelId="{EE245572-6308-4A18-B8E0-5D2351289E69}" type="presOf" srcId="{17B51781-B626-4E2B-AEB2-39EF4F0235B9}" destId="{BC917821-5087-4380-B842-10E8D9881851}" srcOrd="0" destOrd="0" presId="urn:microsoft.com/office/officeart/2005/8/layout/vList5"/>
    <dgm:cxn modelId="{F1D3F97B-5989-4F20-8E51-04FC9B3EA6F7}" type="presOf" srcId="{B96F535B-9DF0-4F10-B03C-0C99BFB3298E}" destId="{7F668C33-84CF-43E0-931B-BC4378BF1C0B}" srcOrd="0" destOrd="0" presId="urn:microsoft.com/office/officeart/2005/8/layout/vList5"/>
    <dgm:cxn modelId="{23E01399-B470-46FC-9E43-C0C97C3DE00E}" type="presOf" srcId="{76F38787-BA97-4EFA-B9A9-B37686AF64A5}" destId="{6ADCC008-7F56-4D44-A9CC-E6318B898FD8}" srcOrd="0" destOrd="0" presId="urn:microsoft.com/office/officeart/2005/8/layout/vList5"/>
    <dgm:cxn modelId="{C9127DA5-8EE2-4B8C-A692-6D8A23A74EC6}" srcId="{C6C124C1-695F-4CCD-8906-ADF03AA6BA61}" destId="{17B51781-B626-4E2B-AEB2-39EF4F0235B9}" srcOrd="1" destOrd="0" parTransId="{34C90C05-4F48-47EF-A327-19C76FAB2E00}" sibTransId="{98C43BF4-6833-4B8F-BF40-6D65E03B9E9E}"/>
    <dgm:cxn modelId="{E08B0FE5-61FC-460B-8D0F-C1E07EE16FCD}" type="presOf" srcId="{41EA1D0D-353D-48D5-A785-B2A468217591}" destId="{2DA4902A-FACB-4115-879A-EF99EA6151A3}" srcOrd="0" destOrd="0" presId="urn:microsoft.com/office/officeart/2005/8/layout/vList5"/>
    <dgm:cxn modelId="{A024B7F4-3EB9-4619-9432-EAE802C17FE6}" srcId="{C6C124C1-695F-4CCD-8906-ADF03AA6BA61}" destId="{B96F535B-9DF0-4F10-B03C-0C99BFB3298E}" srcOrd="3" destOrd="0" parTransId="{C206B067-9504-43A2-B79F-9EF23E272017}" sibTransId="{D29ECA90-83D1-4DB9-8C79-6B77C7AFBEEF}"/>
    <dgm:cxn modelId="{68C90E81-C568-4D04-B78F-6429F181E519}" type="presParOf" srcId="{65D6ADDB-256F-4E7C-A6C6-ECE430D63639}" destId="{EF4795E3-8053-4C56-9211-CBB6F1AF398D}" srcOrd="0" destOrd="0" presId="urn:microsoft.com/office/officeart/2005/8/layout/vList5"/>
    <dgm:cxn modelId="{639050C5-AEE0-415B-B2DD-F767BE5BACBB}" type="presParOf" srcId="{EF4795E3-8053-4C56-9211-CBB6F1AF398D}" destId="{2DA4902A-FACB-4115-879A-EF99EA6151A3}" srcOrd="0" destOrd="0" presId="urn:microsoft.com/office/officeart/2005/8/layout/vList5"/>
    <dgm:cxn modelId="{5AD3CE96-A0A4-4EEA-8CEC-92053A6C845B}" type="presParOf" srcId="{65D6ADDB-256F-4E7C-A6C6-ECE430D63639}" destId="{F0715501-53F0-49B0-B530-078BA5A079F2}" srcOrd="1" destOrd="0" presId="urn:microsoft.com/office/officeart/2005/8/layout/vList5"/>
    <dgm:cxn modelId="{AB22CF74-FD4D-4A81-A4E3-2D36CCE1D5CC}" type="presParOf" srcId="{65D6ADDB-256F-4E7C-A6C6-ECE430D63639}" destId="{3AB858DF-5E51-4087-B537-C2AE998E8C43}" srcOrd="2" destOrd="0" presId="urn:microsoft.com/office/officeart/2005/8/layout/vList5"/>
    <dgm:cxn modelId="{E11A0CD5-FFE6-4B7A-A12E-DA959AE6D19C}" type="presParOf" srcId="{3AB858DF-5E51-4087-B537-C2AE998E8C43}" destId="{BC917821-5087-4380-B842-10E8D9881851}" srcOrd="0" destOrd="0" presId="urn:microsoft.com/office/officeart/2005/8/layout/vList5"/>
    <dgm:cxn modelId="{E24647B6-E8A4-428B-B4E2-8F50C71D215A}" type="presParOf" srcId="{65D6ADDB-256F-4E7C-A6C6-ECE430D63639}" destId="{AE06A28D-B676-49D7-808D-098260F60426}" srcOrd="3" destOrd="0" presId="urn:microsoft.com/office/officeart/2005/8/layout/vList5"/>
    <dgm:cxn modelId="{85DE9DD5-0BB7-4F01-9894-6F00EAA35809}" type="presParOf" srcId="{65D6ADDB-256F-4E7C-A6C6-ECE430D63639}" destId="{A2E77498-BCEE-4C7D-B56C-3AFF4AFEAB7D}" srcOrd="4" destOrd="0" presId="urn:microsoft.com/office/officeart/2005/8/layout/vList5"/>
    <dgm:cxn modelId="{E89E0093-04B8-4BDD-94D8-C66E568B9A31}" type="presParOf" srcId="{A2E77498-BCEE-4C7D-B56C-3AFF4AFEAB7D}" destId="{04DE4986-B53A-4826-8CCD-DB7733FF932F}" srcOrd="0" destOrd="0" presId="urn:microsoft.com/office/officeart/2005/8/layout/vList5"/>
    <dgm:cxn modelId="{AE37EC47-4E29-4025-AC3D-349EB4EE4B15}" type="presParOf" srcId="{65D6ADDB-256F-4E7C-A6C6-ECE430D63639}" destId="{715D344E-B229-434F-90F8-490C51C60AAE}" srcOrd="5" destOrd="0" presId="urn:microsoft.com/office/officeart/2005/8/layout/vList5"/>
    <dgm:cxn modelId="{2510748F-EB6C-446E-847E-E964D2D49EAE}" type="presParOf" srcId="{65D6ADDB-256F-4E7C-A6C6-ECE430D63639}" destId="{C8EBD70A-CD3C-4425-B37C-C33612EFA5C6}" srcOrd="6" destOrd="0" presId="urn:microsoft.com/office/officeart/2005/8/layout/vList5"/>
    <dgm:cxn modelId="{4C9F51B0-1C1A-4AEC-AA96-8AF372A412BC}" type="presParOf" srcId="{C8EBD70A-CD3C-4425-B37C-C33612EFA5C6}" destId="{7F668C33-84CF-43E0-931B-BC4378BF1C0B}" srcOrd="0" destOrd="0" presId="urn:microsoft.com/office/officeart/2005/8/layout/vList5"/>
    <dgm:cxn modelId="{DF9689BE-A802-4714-A0DD-C3A8795E8B64}" type="presParOf" srcId="{65D6ADDB-256F-4E7C-A6C6-ECE430D63639}" destId="{2F55FB10-287F-4CE0-BA05-A2E6D4641D9C}" srcOrd="7" destOrd="0" presId="urn:microsoft.com/office/officeart/2005/8/layout/vList5"/>
    <dgm:cxn modelId="{E9D0486E-1BE8-4511-8BC3-7A5B7C21E264}" type="presParOf" srcId="{65D6ADDB-256F-4E7C-A6C6-ECE430D63639}" destId="{086DD20F-8A33-419E-957D-950C606DA817}" srcOrd="8" destOrd="0" presId="urn:microsoft.com/office/officeart/2005/8/layout/vList5"/>
    <dgm:cxn modelId="{71C6036F-3575-44DD-AB00-51B414E10DC6}" type="presParOf" srcId="{086DD20F-8A33-419E-957D-950C606DA817}" destId="{6ADCC008-7F56-4D44-A9CC-E6318B898FD8}" srcOrd="0" destOrd="0" presId="urn:microsoft.com/office/officeart/2005/8/layout/vList5"/>
    <dgm:cxn modelId="{D7F21951-6862-4813-B537-E2929F0EFFD2}" type="presParOf" srcId="{65D6ADDB-256F-4E7C-A6C6-ECE430D63639}" destId="{D576850B-8233-4360-A7D4-0B0D4F5F1910}" srcOrd="9" destOrd="0" presId="urn:microsoft.com/office/officeart/2005/8/layout/vList5"/>
    <dgm:cxn modelId="{B404F8AA-178D-4442-9806-E1331EDF425D}" type="presParOf" srcId="{65D6ADDB-256F-4E7C-A6C6-ECE430D63639}" destId="{11E7233B-8CE3-4A2B-9DDE-1DA908E69B38}" srcOrd="10" destOrd="0" presId="urn:microsoft.com/office/officeart/2005/8/layout/vList5"/>
    <dgm:cxn modelId="{0EA9FCBF-C11D-4ECE-B587-CE45C52B08D3}" type="presParOf" srcId="{11E7233B-8CE3-4A2B-9DDE-1DA908E69B38}" destId="{F3C35BA2-907F-4A6D-983C-A2CA34D7C06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7290E-53E5-481C-9745-8D346336151B}">
      <dsp:nvSpPr>
        <dsp:cNvPr id="0" name=""/>
        <dsp:cNvSpPr/>
      </dsp:nvSpPr>
      <dsp:spPr>
        <a:xfrm>
          <a:off x="883" y="2167535"/>
          <a:ext cx="3217057" cy="160852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de-DE" sz="2800" b="1" kern="1200"/>
            <a:t>Vorbereitungs</a:t>
          </a:r>
          <a:r>
            <a:rPr lang="cs-CZ" sz="2800" b="1" kern="1200"/>
            <a:t>phase </a:t>
          </a:r>
          <a:endParaRPr lang="en-US" sz="2800" kern="1200"/>
        </a:p>
      </dsp:txBody>
      <dsp:txXfrm>
        <a:off x="47995" y="2214647"/>
        <a:ext cx="3122833" cy="1514304"/>
      </dsp:txXfrm>
    </dsp:sp>
    <dsp:sp modelId="{C2F7FD68-674A-4D45-AF7B-C93A627DA5DC}">
      <dsp:nvSpPr>
        <dsp:cNvPr id="0" name=""/>
        <dsp:cNvSpPr/>
      </dsp:nvSpPr>
      <dsp:spPr>
        <a:xfrm>
          <a:off x="4022205" y="2167535"/>
          <a:ext cx="3217057" cy="160852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de-DE" sz="2800" b="1" kern="1200"/>
            <a:t>Motivationsphase</a:t>
          </a:r>
          <a:endParaRPr lang="en-US" sz="2800" kern="1200"/>
        </a:p>
      </dsp:txBody>
      <dsp:txXfrm>
        <a:off x="4069317" y="2214647"/>
        <a:ext cx="3122833" cy="15143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4902A-FACB-4115-879A-EF99EA6151A3}">
      <dsp:nvSpPr>
        <dsp:cNvPr id="0" name=""/>
        <dsp:cNvSpPr/>
      </dsp:nvSpPr>
      <dsp:spPr>
        <a:xfrm>
          <a:off x="2316846" y="1716"/>
          <a:ext cx="2606452" cy="99919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de-DE" sz="2000" b="0" kern="1200" dirty="0"/>
            <a:t>Märchen</a:t>
          </a:r>
          <a:endParaRPr lang="en-US" sz="2000" kern="1200" dirty="0"/>
        </a:p>
      </dsp:txBody>
      <dsp:txXfrm>
        <a:off x="2365623" y="50493"/>
        <a:ext cx="2508898" cy="901640"/>
      </dsp:txXfrm>
    </dsp:sp>
    <dsp:sp modelId="{BC917821-5087-4380-B842-10E8D9881851}">
      <dsp:nvSpPr>
        <dsp:cNvPr id="0" name=""/>
        <dsp:cNvSpPr/>
      </dsp:nvSpPr>
      <dsp:spPr>
        <a:xfrm>
          <a:off x="2316846" y="1050870"/>
          <a:ext cx="2606452" cy="99919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de-DE" sz="2000" kern="1200" dirty="0"/>
            <a:t>Bilderbücher</a:t>
          </a:r>
          <a:r>
            <a:rPr lang="cs-CZ" sz="2000" kern="1200" dirty="0"/>
            <a:t>/Comics</a:t>
          </a:r>
          <a:endParaRPr lang="en-US" sz="2000" kern="1200" dirty="0"/>
        </a:p>
      </dsp:txBody>
      <dsp:txXfrm>
        <a:off x="2365623" y="1099647"/>
        <a:ext cx="2508898" cy="901640"/>
      </dsp:txXfrm>
    </dsp:sp>
    <dsp:sp modelId="{04DE4986-B53A-4826-8CCD-DB7733FF932F}">
      <dsp:nvSpPr>
        <dsp:cNvPr id="0" name=""/>
        <dsp:cNvSpPr/>
      </dsp:nvSpPr>
      <dsp:spPr>
        <a:xfrm>
          <a:off x="2316846" y="2100025"/>
          <a:ext cx="2606452" cy="99919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de-DE" sz="2000" kern="1200" dirty="0"/>
            <a:t>Comics/</a:t>
          </a:r>
          <a:r>
            <a:rPr lang="de-DE" sz="2000" kern="1200" dirty="0" err="1"/>
            <a:t>Caroon</a:t>
          </a:r>
          <a:endParaRPr lang="en-US" sz="2000" kern="1200" dirty="0"/>
        </a:p>
      </dsp:txBody>
      <dsp:txXfrm>
        <a:off x="2365623" y="2148802"/>
        <a:ext cx="2508898" cy="901640"/>
      </dsp:txXfrm>
    </dsp:sp>
    <dsp:sp modelId="{7F668C33-84CF-43E0-931B-BC4378BF1C0B}">
      <dsp:nvSpPr>
        <dsp:cNvPr id="0" name=""/>
        <dsp:cNvSpPr/>
      </dsp:nvSpPr>
      <dsp:spPr>
        <a:xfrm>
          <a:off x="2316846" y="3149179"/>
          <a:ext cx="2606452" cy="9991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de-DE" sz="2000" kern="1200" dirty="0"/>
            <a:t>Lyrik</a:t>
          </a:r>
          <a:r>
            <a:rPr lang="cs-CZ" sz="2000" kern="1200" dirty="0"/>
            <a:t> (z. B. </a:t>
          </a:r>
          <a:r>
            <a:rPr lang="cs-CZ" sz="2000" kern="1200" dirty="0" err="1"/>
            <a:t>konkrete</a:t>
          </a:r>
          <a:r>
            <a:rPr lang="cs-CZ" sz="2000" kern="1200" dirty="0"/>
            <a:t> Poesie)</a:t>
          </a:r>
          <a:endParaRPr lang="en-US" sz="2000" kern="1200" dirty="0"/>
        </a:p>
      </dsp:txBody>
      <dsp:txXfrm>
        <a:off x="2365623" y="3197956"/>
        <a:ext cx="2508898" cy="901640"/>
      </dsp:txXfrm>
    </dsp:sp>
    <dsp:sp modelId="{6ADCC008-7F56-4D44-A9CC-E6318B898FD8}">
      <dsp:nvSpPr>
        <dsp:cNvPr id="0" name=""/>
        <dsp:cNvSpPr/>
      </dsp:nvSpPr>
      <dsp:spPr>
        <a:xfrm>
          <a:off x="2316846" y="4198334"/>
          <a:ext cx="2606452" cy="99919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cs-CZ" sz="2000" kern="1200" dirty="0" err="1"/>
            <a:t>Kurzerzählungen</a:t>
          </a:r>
          <a:endParaRPr lang="en-US" sz="2000" kern="1200" dirty="0"/>
        </a:p>
      </dsp:txBody>
      <dsp:txXfrm>
        <a:off x="2365623" y="4247111"/>
        <a:ext cx="2508898" cy="901640"/>
      </dsp:txXfrm>
    </dsp:sp>
    <dsp:sp modelId="{F3C35BA2-907F-4A6D-983C-A2CA34D7C061}">
      <dsp:nvSpPr>
        <dsp:cNvPr id="0" name=""/>
        <dsp:cNvSpPr/>
      </dsp:nvSpPr>
      <dsp:spPr>
        <a:xfrm>
          <a:off x="2316846" y="5247489"/>
          <a:ext cx="2606452" cy="99919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cs-CZ" sz="2000" b="0" kern="1200" dirty="0" err="1">
              <a:solidFill>
                <a:srgbClr val="FFFFFF"/>
              </a:solidFill>
              <a:latin typeface="Tw Cen MT"/>
              <a:ea typeface="+mn-ea"/>
              <a:cs typeface="+mn-cs"/>
            </a:rPr>
            <a:t>Lieder</a:t>
          </a:r>
          <a:endParaRPr lang="cs-CZ" sz="2000" b="0" kern="1200" dirty="0">
            <a:solidFill>
              <a:srgbClr val="FFFFFF"/>
            </a:solidFill>
            <a:latin typeface="Tw Cen MT"/>
            <a:ea typeface="+mn-ea"/>
            <a:cs typeface="+mn-cs"/>
          </a:endParaRPr>
        </a:p>
      </dsp:txBody>
      <dsp:txXfrm>
        <a:off x="2365623" y="5296266"/>
        <a:ext cx="2508898" cy="9016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6539-F44C-4B11-9BB1-EB16F96DFB16}" type="datetimeFigureOut">
              <a:rPr lang="cs-CZ" smtClean="0"/>
              <a:t>24.09.2021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7142A-60CF-4127-84E3-D043B37800FB}" type="slidenum">
              <a:rPr lang="cs-CZ" smtClean="0"/>
              <a:t>‹#›</a:t>
            </a:fld>
            <a:endParaRPr lang="cs-CZ"/>
          </a:p>
        </p:txBody>
      </p:sp>
    </p:spTree>
    <p:extLst>
      <p:ext uri="{BB962C8B-B14F-4D97-AF65-F5344CB8AC3E}">
        <p14:creationId xmlns:p14="http://schemas.microsoft.com/office/powerpoint/2010/main" val="227640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4EC0B30D-C07A-425B-A90C-BA7BEB191079}" type="slidenum">
              <a:rPr lang="cs-CZ" noProof="0" smtClean="0"/>
              <a:t>14</a:t>
            </a:fld>
            <a:endParaRPr lang="cs-CZ" noProof="0" dirty="0"/>
          </a:p>
        </p:txBody>
      </p:sp>
    </p:spTree>
    <p:extLst>
      <p:ext uri="{BB962C8B-B14F-4D97-AF65-F5344CB8AC3E}">
        <p14:creationId xmlns:p14="http://schemas.microsoft.com/office/powerpoint/2010/main" val="2297797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4EC0B30D-C07A-425B-A90C-BA7BEB191079}" type="slidenum">
              <a:rPr lang="cs-CZ" noProof="0" smtClean="0"/>
              <a:t>50</a:t>
            </a:fld>
            <a:endParaRPr lang="cs-CZ" noProof="0" dirty="0"/>
          </a:p>
        </p:txBody>
      </p:sp>
    </p:spTree>
    <p:extLst>
      <p:ext uri="{BB962C8B-B14F-4D97-AF65-F5344CB8AC3E}">
        <p14:creationId xmlns:p14="http://schemas.microsoft.com/office/powerpoint/2010/main" val="418070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Friday, September 24, 2021</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9251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Friday, September 24, 2021</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89063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Friday, September 24, 2021</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10069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Friday, September 24, 2021</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685012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Friday, September 24, 2021</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9223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Friday, September 24, 2021</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23953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Friday, September 24, 2021</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413905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Friday, September 24, 2021</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89411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Friday, September 24, 2021</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95144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Friday, September 24, 2021</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633627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Friday, September 24, 2021</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52654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900" cap="all" spc="300" baseline="0">
                <a:solidFill>
                  <a:schemeClr val="bg1"/>
                </a:solidFill>
              </a:defRPr>
            </a:lvl1pPr>
          </a:lstStyle>
          <a:p>
            <a:fld id="{10076A27-8146-4F75-9851-A83577C6FD8A}" type="datetime2">
              <a:rPr lang="en-US" smtClean="0"/>
              <a:t>Friday, September 24, 2021</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9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422257712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40" r:id="rId4"/>
    <p:sldLayoutId id="2147483741" r:id="rId5"/>
    <p:sldLayoutId id="2147483746" r:id="rId6"/>
    <p:sldLayoutId id="2147483742" r:id="rId7"/>
    <p:sldLayoutId id="2147483743" r:id="rId8"/>
    <p:sldLayoutId id="2147483744" r:id="rId9"/>
    <p:sldLayoutId id="2147483745" r:id="rId10"/>
    <p:sldLayoutId id="2147483747"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uv.cz/uploads/RVP_ZV_2017.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1ff8e73c-10f4-4055-a00b-2ae8490c011e.filesusr.com/ugd/3aa47b_14c3fa8f39b5436f949f1dc9503fe08b.pdf"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youtube.com/watch?v=Qg8HPpqr97U" TargetMode="External"/><Relationship Id="rId2" Type="http://schemas.openxmlformats.org/officeDocument/2006/relationships/hyperlink" Target="https://www.youtube.com/watch?v=ojNsTm8RREQ" TargetMode="External"/><Relationship Id="rId1" Type="http://schemas.openxmlformats.org/officeDocument/2006/relationships/slideLayout" Target="../slideLayouts/slideLayout2.xml"/><Relationship Id="rId4" Type="http://schemas.openxmlformats.org/officeDocument/2006/relationships/hyperlink" Target="https://www.youtube.com/watch?v=3dA4qeylGnw"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19DE0E-F039-443E-AF60-E4B6AA72D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8104091" cy="6857571"/>
          </a:xfrm>
          <a:prstGeom prst="rect">
            <a:avLst/>
          </a:prstGeom>
          <a:gradFill>
            <a:gsLst>
              <a:gs pos="0">
                <a:schemeClr val="accent4">
                  <a:alpha val="80000"/>
                </a:schemeClr>
              </a:gs>
              <a:gs pos="100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74250" y="627728"/>
            <a:ext cx="4355593" cy="8104092"/>
          </a:xfrm>
          <a:prstGeom prst="rect">
            <a:avLst/>
          </a:prstGeom>
          <a:gradFill>
            <a:gsLst>
              <a:gs pos="0">
                <a:schemeClr val="accent5">
                  <a:alpha val="0"/>
                </a:schemeClr>
              </a:gs>
              <a:gs pos="91000">
                <a:schemeClr val="accent2">
                  <a:alpha val="43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
            <a:ext cx="5638801" cy="6886827"/>
          </a:xfrm>
          <a:prstGeom prst="rect">
            <a:avLst/>
          </a:prstGeom>
          <a:gradFill>
            <a:gsLst>
              <a:gs pos="49000">
                <a:schemeClr val="accent6">
                  <a:lumMod val="75000"/>
                  <a:alpha val="0"/>
                </a:schemeClr>
              </a:gs>
              <a:gs pos="99000">
                <a:schemeClr val="accent6">
                  <a:alpha val="79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5993D72-5628-4E5E-BB9F-96066414E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609180" y="724988"/>
            <a:ext cx="5121259" cy="5458067"/>
          </a:xfrm>
          <a:prstGeom prst="ellipse">
            <a:avLst/>
          </a:prstGeom>
          <a:gradFill>
            <a:gsLst>
              <a:gs pos="39000">
                <a:schemeClr val="accent4">
                  <a:lumMod val="20000"/>
                  <a:lumOff val="80000"/>
                  <a:alpha val="0"/>
                </a:schemeClr>
              </a:gs>
              <a:gs pos="100000">
                <a:schemeClr val="accent6">
                  <a:alpha val="2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495C2785-924B-446C-BB61-8E300169CB90}"/>
              </a:ext>
            </a:extLst>
          </p:cNvPr>
          <p:cNvSpPr>
            <a:spLocks noGrp="1"/>
          </p:cNvSpPr>
          <p:nvPr>
            <p:ph type="ctrTitle"/>
          </p:nvPr>
        </p:nvSpPr>
        <p:spPr>
          <a:xfrm>
            <a:off x="968627" y="618338"/>
            <a:ext cx="6292690" cy="2992576"/>
          </a:xfrm>
        </p:spPr>
        <p:txBody>
          <a:bodyPr anchor="t">
            <a:normAutofit/>
          </a:bodyPr>
          <a:lstStyle/>
          <a:p>
            <a:pPr algn="l"/>
            <a:r>
              <a:rPr lang="cs-CZ" dirty="0">
                <a:solidFill>
                  <a:schemeClr val="bg1"/>
                </a:solidFill>
              </a:rPr>
              <a:t>NJ_M404</a:t>
            </a:r>
            <a:br>
              <a:rPr lang="cs-CZ" dirty="0">
                <a:solidFill>
                  <a:schemeClr val="bg1"/>
                </a:solidFill>
              </a:rPr>
            </a:br>
            <a:r>
              <a:rPr lang="cs-CZ" dirty="0" err="1">
                <a:solidFill>
                  <a:schemeClr val="bg1"/>
                </a:solidFill>
              </a:rPr>
              <a:t>Literaturdidaktik</a:t>
            </a:r>
            <a:br>
              <a:rPr lang="cs-CZ" dirty="0">
                <a:solidFill>
                  <a:schemeClr val="bg1"/>
                </a:solidFill>
              </a:rPr>
            </a:br>
            <a:br>
              <a:rPr lang="cs-CZ" dirty="0">
                <a:solidFill>
                  <a:schemeClr val="bg1"/>
                </a:solidFill>
              </a:rPr>
            </a:br>
            <a:r>
              <a:rPr lang="cs-CZ" sz="3200" b="0" dirty="0">
                <a:solidFill>
                  <a:schemeClr val="bg1"/>
                </a:solidFill>
              </a:rPr>
              <a:t>WS 2021</a:t>
            </a:r>
            <a:endParaRPr lang="cs-CZ" b="0" dirty="0">
              <a:solidFill>
                <a:schemeClr val="bg1"/>
              </a:solidFill>
            </a:endParaRPr>
          </a:p>
        </p:txBody>
      </p:sp>
      <p:sp>
        <p:nvSpPr>
          <p:cNvPr id="3" name="Podnadpis 2">
            <a:extLst>
              <a:ext uri="{FF2B5EF4-FFF2-40B4-BE49-F238E27FC236}">
                <a16:creationId xmlns:a16="http://schemas.microsoft.com/office/drawing/2014/main" id="{8F8501C5-C247-4CA8-A74A-907CA24CC3D8}"/>
              </a:ext>
            </a:extLst>
          </p:cNvPr>
          <p:cNvSpPr>
            <a:spLocks noGrp="1"/>
          </p:cNvSpPr>
          <p:nvPr>
            <p:ph type="subTitle" idx="1"/>
          </p:nvPr>
        </p:nvSpPr>
        <p:spPr>
          <a:xfrm>
            <a:off x="956677" y="2967496"/>
            <a:ext cx="5392495" cy="1248274"/>
          </a:xfrm>
        </p:spPr>
        <p:txBody>
          <a:bodyPr anchor="b">
            <a:normAutofit/>
          </a:bodyPr>
          <a:lstStyle/>
          <a:p>
            <a:pPr algn="l"/>
            <a:r>
              <a:rPr lang="cs-CZ" sz="1800" dirty="0">
                <a:solidFill>
                  <a:schemeClr val="bg1"/>
                </a:solidFill>
              </a:rPr>
              <a:t>Jana </a:t>
            </a:r>
            <a:r>
              <a:rPr lang="cs-CZ" sz="1800" dirty="0" err="1">
                <a:solidFill>
                  <a:schemeClr val="bg1"/>
                </a:solidFill>
              </a:rPr>
              <a:t>veličková</a:t>
            </a:r>
            <a:r>
              <a:rPr lang="cs-CZ" sz="1800" dirty="0">
                <a:solidFill>
                  <a:schemeClr val="bg1"/>
                </a:solidFill>
              </a:rPr>
              <a:t>, </a:t>
            </a:r>
            <a:r>
              <a:rPr lang="cs-CZ" sz="1800" dirty="0" err="1">
                <a:solidFill>
                  <a:schemeClr val="bg1"/>
                </a:solidFill>
              </a:rPr>
              <a:t>petr</a:t>
            </a:r>
            <a:r>
              <a:rPr lang="cs-CZ" sz="1800" dirty="0">
                <a:solidFill>
                  <a:schemeClr val="bg1"/>
                </a:solidFill>
              </a:rPr>
              <a:t> pytlík</a:t>
            </a:r>
          </a:p>
        </p:txBody>
      </p:sp>
      <p:pic>
        <p:nvPicPr>
          <p:cNvPr id="4" name="Picture 3">
            <a:extLst>
              <a:ext uri="{FF2B5EF4-FFF2-40B4-BE49-F238E27FC236}">
                <a16:creationId xmlns:a16="http://schemas.microsoft.com/office/drawing/2014/main" id="{B275FB1D-D67A-4374-AC03-B84247DF82EB}"/>
              </a:ext>
            </a:extLst>
          </p:cNvPr>
          <p:cNvPicPr>
            <a:picLocks noChangeAspect="1"/>
          </p:cNvPicPr>
          <p:nvPr/>
        </p:nvPicPr>
        <p:blipFill rotWithShape="1">
          <a:blip r:embed="rId2"/>
          <a:srcRect l="12097" r="45159"/>
          <a:stretch/>
        </p:blipFill>
        <p:spPr>
          <a:xfrm>
            <a:off x="8104092" y="10"/>
            <a:ext cx="4099858" cy="6857990"/>
          </a:xfrm>
          <a:prstGeom prst="rect">
            <a:avLst/>
          </a:prstGeom>
        </p:spPr>
      </p:pic>
    </p:spTree>
    <p:extLst>
      <p:ext uri="{BB962C8B-B14F-4D97-AF65-F5344CB8AC3E}">
        <p14:creationId xmlns:p14="http://schemas.microsoft.com/office/powerpoint/2010/main" val="87751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A1710A-11D9-4C26-8452-2251B76BFA42}"/>
              </a:ext>
            </a:extLst>
          </p:cNvPr>
          <p:cNvSpPr>
            <a:spLocks noGrp="1"/>
          </p:cNvSpPr>
          <p:nvPr>
            <p:ph type="title"/>
          </p:nvPr>
        </p:nvSpPr>
        <p:spPr/>
        <p:txBody>
          <a:bodyPr/>
          <a:lstStyle/>
          <a:p>
            <a:r>
              <a:rPr lang="cs-CZ" dirty="0"/>
              <a:t>ABER…</a:t>
            </a:r>
          </a:p>
        </p:txBody>
      </p:sp>
      <p:sp>
        <p:nvSpPr>
          <p:cNvPr id="3" name="Zástupný obsah 2">
            <a:extLst>
              <a:ext uri="{FF2B5EF4-FFF2-40B4-BE49-F238E27FC236}">
                <a16:creationId xmlns:a16="http://schemas.microsoft.com/office/drawing/2014/main" id="{9C78C5C5-7310-433A-B87F-308F584A05BA}"/>
              </a:ext>
            </a:extLst>
          </p:cNvPr>
          <p:cNvSpPr>
            <a:spLocks noGrp="1"/>
          </p:cNvSpPr>
          <p:nvPr>
            <p:ph idx="1"/>
          </p:nvPr>
        </p:nvSpPr>
        <p:spPr/>
        <p:txBody>
          <a:bodyPr>
            <a:normAutofit fontScale="92500" lnSpcReduction="20000"/>
          </a:bodyPr>
          <a:lstStyle/>
          <a:p>
            <a:r>
              <a:rPr lang="de-DE" dirty="0"/>
              <a:t>Seit Mitte der 80er Jahre hat sich bei dem Literaturunterricht ein neues Verfahren entwickelt: Das</a:t>
            </a:r>
            <a:r>
              <a:rPr lang="cs-CZ" dirty="0"/>
              <a:t> </a:t>
            </a:r>
            <a:r>
              <a:rPr lang="de-DE" dirty="0"/>
              <a:t>ist der sogenannte "produktions- und handlungsorientierte Ansatz". Gemeint ist ein Unterricht, bei</a:t>
            </a:r>
            <a:r>
              <a:rPr lang="cs-CZ" dirty="0"/>
              <a:t> </a:t>
            </a:r>
            <a:r>
              <a:rPr lang="de-DE" dirty="0"/>
              <a:t>dem die Schüler selbst produktiv tätig werden, indem sie Texte ergänzen, umschreiben, imitieren,</a:t>
            </a:r>
            <a:r>
              <a:rPr lang="cs-CZ" dirty="0"/>
              <a:t> </a:t>
            </a:r>
            <a:r>
              <a:rPr lang="de-DE" dirty="0"/>
              <a:t>szenisch umsetzen und in andere Medien transformieren (z.B. Malen, Vertonen, Filmen, Bildcollagen</a:t>
            </a:r>
            <a:r>
              <a:rPr lang="cs-CZ" dirty="0"/>
              <a:t> </a:t>
            </a:r>
            <a:r>
              <a:rPr lang="de-DE" dirty="0"/>
              <a:t>erstellen …).</a:t>
            </a:r>
            <a:endParaRPr lang="cs-CZ" dirty="0"/>
          </a:p>
          <a:p>
            <a:endParaRPr lang="cs-CZ" dirty="0"/>
          </a:p>
          <a:p>
            <a:r>
              <a:rPr lang="de-DE" dirty="0"/>
              <a:t>"Literatur ist eine</a:t>
            </a:r>
            <a:r>
              <a:rPr lang="cs-CZ" dirty="0"/>
              <a:t> </a:t>
            </a:r>
            <a:r>
              <a:rPr lang="de-DE" dirty="0"/>
              <a:t>sprachliche Simulation von Lebenswelten".</a:t>
            </a:r>
            <a:r>
              <a:rPr lang="cs-CZ" dirty="0"/>
              <a:t> – Stefan </a:t>
            </a:r>
            <a:r>
              <a:rPr lang="cs-CZ" dirty="0" err="1"/>
              <a:t>Matuschek</a:t>
            </a:r>
            <a:r>
              <a:rPr lang="cs-CZ" dirty="0"/>
              <a:t> (Jena)</a:t>
            </a:r>
          </a:p>
          <a:p>
            <a:r>
              <a:rPr lang="cs-CZ" dirty="0" err="1"/>
              <a:t>Daraus</a:t>
            </a:r>
            <a:r>
              <a:rPr lang="cs-CZ" dirty="0"/>
              <a:t> </a:t>
            </a:r>
            <a:r>
              <a:rPr lang="cs-CZ" dirty="0" err="1"/>
              <a:t>folgt</a:t>
            </a:r>
            <a:r>
              <a:rPr lang="cs-CZ" dirty="0"/>
              <a:t>: </a:t>
            </a:r>
            <a:r>
              <a:rPr lang="de-DE" dirty="0"/>
              <a:t>Literatur will nicht nur Kommunikation sein, sie will auch Erfahrungen, Gefühle und Fantasie anregen,</a:t>
            </a:r>
            <a:r>
              <a:rPr lang="cs-CZ" dirty="0"/>
              <a:t> </a:t>
            </a:r>
            <a:r>
              <a:rPr lang="de-DE" dirty="0"/>
              <a:t>aber sie will auch die Sprache und die Gedanken in einer kreativen und unkonventionellen Art und</a:t>
            </a:r>
            <a:r>
              <a:rPr lang="cs-CZ" dirty="0"/>
              <a:t> </a:t>
            </a:r>
            <a:r>
              <a:rPr lang="de-DE" dirty="0"/>
              <a:t>Weise benutzen.</a:t>
            </a:r>
            <a:endParaRPr lang="cs-CZ" dirty="0"/>
          </a:p>
        </p:txBody>
      </p:sp>
    </p:spTree>
    <p:extLst>
      <p:ext uri="{BB962C8B-B14F-4D97-AF65-F5344CB8AC3E}">
        <p14:creationId xmlns:p14="http://schemas.microsoft.com/office/powerpoint/2010/main" val="1965857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5308D-0B20-4DE2-8C25-18098332341A}"/>
              </a:ext>
            </a:extLst>
          </p:cNvPr>
          <p:cNvSpPr>
            <a:spLocks noGrp="1"/>
          </p:cNvSpPr>
          <p:nvPr>
            <p:ph type="title"/>
          </p:nvPr>
        </p:nvSpPr>
        <p:spPr>
          <a:xfrm>
            <a:off x="1371600" y="1587737"/>
            <a:ext cx="10240903" cy="1233488"/>
          </a:xfrm>
        </p:spPr>
        <p:txBody>
          <a:bodyPr>
            <a:normAutofit fontScale="90000"/>
          </a:bodyPr>
          <a:lstStyle/>
          <a:p>
            <a:r>
              <a:rPr lang="de-DE" dirty="0"/>
              <a:t>Zu welchem Zweck verwendet man also Literatur im Fremdsprachenunterricht?</a:t>
            </a:r>
            <a:endParaRPr lang="cs-CZ" dirty="0"/>
          </a:p>
        </p:txBody>
      </p:sp>
      <p:sp>
        <p:nvSpPr>
          <p:cNvPr id="3" name="Zástupný obsah 2">
            <a:extLst>
              <a:ext uri="{FF2B5EF4-FFF2-40B4-BE49-F238E27FC236}">
                <a16:creationId xmlns:a16="http://schemas.microsoft.com/office/drawing/2014/main" id="{148CFC57-F28C-4E5D-AFAA-A59FDB3324AC}"/>
              </a:ext>
            </a:extLst>
          </p:cNvPr>
          <p:cNvSpPr>
            <a:spLocks noGrp="1"/>
          </p:cNvSpPr>
          <p:nvPr>
            <p:ph idx="1"/>
          </p:nvPr>
        </p:nvSpPr>
        <p:spPr/>
        <p:txBody>
          <a:bodyPr>
            <a:normAutofit/>
          </a:bodyPr>
          <a:lstStyle/>
          <a:p>
            <a:endParaRPr lang="cs-CZ" sz="5400" dirty="0"/>
          </a:p>
          <a:p>
            <a:endParaRPr lang="cs-CZ" sz="5400" dirty="0"/>
          </a:p>
          <a:p>
            <a:pPr marL="0" indent="0" algn="ctr">
              <a:buNone/>
            </a:pPr>
            <a:r>
              <a:rPr lang="cs-CZ" sz="5400" dirty="0"/>
              <a:t>???</a:t>
            </a:r>
          </a:p>
        </p:txBody>
      </p:sp>
    </p:spTree>
    <p:extLst>
      <p:ext uri="{BB962C8B-B14F-4D97-AF65-F5344CB8AC3E}">
        <p14:creationId xmlns:p14="http://schemas.microsoft.com/office/powerpoint/2010/main" val="4059157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691C55-2EBF-4B9F-937C-4619F5CEADC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0E266D0-3A29-46A5-BB2D-6A8C2829FD80}"/>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26412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45EA7F1D-6737-4609-94CE-0E7C0CED7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7A0FCA68-3497-4CB3-8C25-B6AE87EFE0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1999" cy="6858000"/>
          </a:xfrm>
          <a:prstGeom prst="rect">
            <a:avLst/>
          </a:prstGeom>
          <a:gradFill>
            <a:gsLst>
              <a:gs pos="0">
                <a:schemeClr val="accent4">
                  <a:alpha val="61000"/>
                </a:schemeClr>
              </a:gs>
              <a:gs pos="100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CAA3DC6B-18DE-4588-B321-8101DED54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80357" y="0"/>
            <a:ext cx="11711642" cy="6857998"/>
          </a:xfrm>
          <a:prstGeom prst="rect">
            <a:avLst/>
          </a:prstGeom>
          <a:gradFill>
            <a:gsLst>
              <a:gs pos="6000">
                <a:schemeClr val="accent6">
                  <a:lumMod val="75000"/>
                  <a:alpha val="93000"/>
                </a:schemeClr>
              </a:gs>
              <a:gs pos="100000">
                <a:schemeClr val="accent2">
                  <a:lumMod val="60000"/>
                  <a:lumOff val="40000"/>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9AA34BCD-93B4-45FF-9448-87F7C4311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1494"/>
            <a:ext cx="8153399" cy="6399306"/>
          </a:xfrm>
          <a:prstGeom prst="rect">
            <a:avLst/>
          </a:prstGeom>
          <a:gradFill>
            <a:gsLst>
              <a:gs pos="22000">
                <a:schemeClr val="accent2">
                  <a:alpha val="68000"/>
                </a:schemeClr>
              </a:gs>
              <a:gs pos="99000">
                <a:schemeClr val="accent5">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5BF7F8F0-28A9-4A24-96A8-E5E423FBF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chemeClr val="accent6">
                  <a:alpha val="0"/>
                </a:schemeClr>
              </a:gs>
              <a:gs pos="85000">
                <a:schemeClr val="accent6">
                  <a:lumMod val="60000"/>
                  <a:lumOff val="40000"/>
                  <a:alpha val="2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7" name="Rectangle 146">
            <a:extLst>
              <a:ext uri="{FF2B5EF4-FFF2-40B4-BE49-F238E27FC236}">
                <a16:creationId xmlns:a16="http://schemas.microsoft.com/office/drawing/2014/main" id="{ADEE5410-5DAB-442C-8E7B-CDAB35E75B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
            <a:ext cx="12191999" cy="4399229"/>
          </a:xfrm>
          <a:prstGeom prst="rect">
            <a:avLst/>
          </a:prstGeom>
          <a:gradFill>
            <a:gsLst>
              <a:gs pos="22000">
                <a:schemeClr val="accent2">
                  <a:alpha val="49000"/>
                </a:schemeClr>
              </a:gs>
              <a:gs pos="99000">
                <a:schemeClr val="accent5">
                  <a:alpha val="62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0" name="Rectangle 4"/>
          <p:cNvSpPr>
            <a:spLocks noGrp="1" noChangeArrowheads="1"/>
          </p:cNvSpPr>
          <p:nvPr>
            <p:ph type="ctrTitle"/>
          </p:nvPr>
        </p:nvSpPr>
        <p:spPr>
          <a:xfrm>
            <a:off x="2250282" y="1584183"/>
            <a:ext cx="9194096" cy="2431226"/>
          </a:xfrm>
        </p:spPr>
        <p:txBody>
          <a:bodyPr anchor="t">
            <a:normAutofit/>
          </a:bodyPr>
          <a:lstStyle/>
          <a:p>
            <a:pPr algn="r"/>
            <a:r>
              <a:rPr lang="cs-CZ" sz="6600" dirty="0" err="1">
                <a:solidFill>
                  <a:schemeClr val="bg1"/>
                </a:solidFill>
              </a:rPr>
              <a:t>Literaturdidaktik</a:t>
            </a:r>
            <a:br>
              <a:rPr lang="cs-CZ" sz="4400" dirty="0">
                <a:solidFill>
                  <a:schemeClr val="bg1"/>
                </a:solidFill>
              </a:rPr>
            </a:br>
            <a:r>
              <a:rPr lang="cs-CZ" sz="4400" dirty="0">
                <a:solidFill>
                  <a:schemeClr val="bg1"/>
                </a:solidFill>
              </a:rPr>
              <a:t> </a:t>
            </a:r>
          </a:p>
        </p:txBody>
      </p:sp>
    </p:spTree>
    <p:extLst>
      <p:ext uri="{BB962C8B-B14F-4D97-AF65-F5344CB8AC3E}">
        <p14:creationId xmlns:p14="http://schemas.microsoft.com/office/powerpoint/2010/main" val="331354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chor="t">
            <a:normAutofit fontScale="90000"/>
          </a:bodyPr>
          <a:lstStyle/>
          <a:p>
            <a:r>
              <a:rPr lang="cs-CZ" dirty="0"/>
              <a:t>(</a:t>
            </a:r>
            <a:r>
              <a:rPr lang="cs-CZ" dirty="0" err="1"/>
              <a:t>Fremdsprachen</a:t>
            </a:r>
            <a:r>
              <a:rPr lang="cs-CZ" dirty="0"/>
              <a:t>)</a:t>
            </a:r>
            <a:r>
              <a:rPr lang="de-DE" dirty="0"/>
              <a:t>Literaturdidaktik </a:t>
            </a:r>
            <a:br>
              <a:rPr lang="cs-CZ" dirty="0"/>
            </a:br>
            <a:r>
              <a:rPr lang="de-DE" sz="1800" dirty="0"/>
              <a:t>(</a:t>
            </a:r>
            <a:r>
              <a:rPr lang="de-DE" sz="1800" dirty="0" err="1"/>
              <a:t>Surkamp</a:t>
            </a:r>
            <a:r>
              <a:rPr lang="de-DE" sz="1800" dirty="0"/>
              <a:t>, 2010</a:t>
            </a:r>
            <a:r>
              <a:rPr lang="cs-CZ" sz="1800" dirty="0"/>
              <a:t>, S. 137</a:t>
            </a:r>
            <a:r>
              <a:rPr lang="de-DE" sz="1800" dirty="0"/>
              <a:t>)</a:t>
            </a:r>
            <a:endParaRPr lang="cs-CZ" dirty="0"/>
          </a:p>
        </p:txBody>
      </p:sp>
      <p:sp>
        <p:nvSpPr>
          <p:cNvPr id="3" name="Zástupný symbol pro obsah 2"/>
          <p:cNvSpPr>
            <a:spLocks noGrp="1"/>
          </p:cNvSpPr>
          <p:nvPr>
            <p:ph idx="1"/>
          </p:nvPr>
        </p:nvSpPr>
        <p:spPr>
          <a:xfrm>
            <a:off x="1371600" y="1821025"/>
            <a:ext cx="10240903" cy="3956179"/>
          </a:xfrm>
        </p:spPr>
        <p:txBody>
          <a:bodyPr rtlCol="0"/>
          <a:lstStyle/>
          <a:p>
            <a:pPr algn="just"/>
            <a:r>
              <a:rPr lang="de-DE" sz="2200" dirty="0"/>
              <a:t>eine angewandte Wissenschaft</a:t>
            </a:r>
            <a:endParaRPr lang="cs-CZ" sz="2200" dirty="0"/>
          </a:p>
          <a:p>
            <a:pPr algn="just"/>
            <a:r>
              <a:rPr lang="de-DE" dirty="0"/>
              <a:t>„untersucht warum (</a:t>
            </a:r>
            <a:r>
              <a:rPr lang="cs-CZ" b="1" u="sng" dirty="0" err="1"/>
              <a:t>Zwecke</a:t>
            </a:r>
            <a:r>
              <a:rPr lang="cs-CZ" b="1" u="sng" dirty="0"/>
              <a:t>/</a:t>
            </a:r>
            <a:r>
              <a:rPr lang="cs-CZ" b="1" i="1" u="sng" dirty="0" err="1"/>
              <a:t>Ziele</a:t>
            </a:r>
            <a:r>
              <a:rPr lang="de-DE" dirty="0"/>
              <a:t>) und wie  (</a:t>
            </a:r>
            <a:r>
              <a:rPr lang="de-DE" b="1" i="1" u="sng" dirty="0"/>
              <a:t>Methoden</a:t>
            </a:r>
            <a:r>
              <a:rPr lang="de-DE" i="1" dirty="0"/>
              <a:t> der Literaturvermittlung</a:t>
            </a:r>
            <a:r>
              <a:rPr lang="de-DE" dirty="0"/>
              <a:t>) literarische Texte in institutionell organisierten fremdsprachlichen Lehr- und Lernprozessen eingesetzt werden sollten, welche </a:t>
            </a:r>
            <a:r>
              <a:rPr lang="de-DE" b="1" u="sng" dirty="0"/>
              <a:t>Kompetenzen</a:t>
            </a:r>
            <a:r>
              <a:rPr lang="de-DE" dirty="0"/>
              <a:t> durch die Beschäftigung mit Literatur ausgebildet werden können und </a:t>
            </a:r>
            <a:r>
              <a:rPr lang="de-DE" b="1" u="sng" dirty="0"/>
              <a:t>welche Texte </a:t>
            </a:r>
            <a:r>
              <a:rPr lang="de-DE" dirty="0"/>
              <a:t>sich dafür jeweils besonders anbieten“</a:t>
            </a:r>
            <a:r>
              <a:rPr lang="cs-CZ" dirty="0"/>
              <a:t>.</a:t>
            </a:r>
            <a:r>
              <a:rPr lang="de-DE" dirty="0"/>
              <a:t> </a:t>
            </a:r>
            <a:endParaRPr lang="cs-CZ" dirty="0"/>
          </a:p>
          <a:p>
            <a:pPr rtl="0"/>
            <a:endParaRPr lang="cs-CZ" dirty="0"/>
          </a:p>
        </p:txBody>
      </p:sp>
    </p:spTree>
    <p:extLst>
      <p:ext uri="{BB962C8B-B14F-4D97-AF65-F5344CB8AC3E}">
        <p14:creationId xmlns:p14="http://schemas.microsoft.com/office/powerpoint/2010/main" val="147765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E0921-351B-448A-99B2-EDE7355861F1}"/>
              </a:ext>
            </a:extLst>
          </p:cNvPr>
          <p:cNvSpPr>
            <a:spLocks noGrp="1"/>
          </p:cNvSpPr>
          <p:nvPr>
            <p:ph type="title"/>
          </p:nvPr>
        </p:nvSpPr>
        <p:spPr>
          <a:xfrm>
            <a:off x="1371601" y="458592"/>
            <a:ext cx="10240903" cy="656579"/>
          </a:xfrm>
        </p:spPr>
        <p:txBody>
          <a:bodyPr anchor="t">
            <a:normAutofit fontScale="90000"/>
          </a:bodyPr>
          <a:lstStyle/>
          <a:p>
            <a:r>
              <a:rPr lang="cs-CZ" dirty="0" err="1"/>
              <a:t>Zwecke</a:t>
            </a:r>
            <a:r>
              <a:rPr lang="cs-CZ" dirty="0"/>
              <a:t> der </a:t>
            </a:r>
            <a:r>
              <a:rPr lang="cs-CZ" dirty="0" err="1"/>
              <a:t>arbeit</a:t>
            </a:r>
            <a:r>
              <a:rPr lang="cs-CZ" dirty="0"/>
              <a:t> </a:t>
            </a:r>
            <a:r>
              <a:rPr lang="cs-CZ" dirty="0" err="1"/>
              <a:t>mit</a:t>
            </a:r>
            <a:r>
              <a:rPr lang="cs-CZ" dirty="0"/>
              <a:t> </a:t>
            </a:r>
            <a:r>
              <a:rPr lang="cs-CZ" dirty="0" err="1"/>
              <a:t>literarischen</a:t>
            </a:r>
            <a:r>
              <a:rPr lang="cs-CZ" dirty="0"/>
              <a:t> </a:t>
            </a:r>
            <a:r>
              <a:rPr lang="cs-CZ" dirty="0" err="1"/>
              <a:t>texten</a:t>
            </a:r>
            <a:r>
              <a:rPr lang="cs-CZ" dirty="0"/>
              <a:t> NACH </a:t>
            </a:r>
            <a:r>
              <a:rPr lang="cs-CZ" dirty="0" err="1"/>
              <a:t>Martinelli</a:t>
            </a:r>
            <a:r>
              <a:rPr lang="cs-CZ" dirty="0"/>
              <a:t> (2012)</a:t>
            </a:r>
          </a:p>
        </p:txBody>
      </p:sp>
      <p:sp>
        <p:nvSpPr>
          <p:cNvPr id="3" name="Zástupný obsah 2">
            <a:extLst>
              <a:ext uri="{FF2B5EF4-FFF2-40B4-BE49-F238E27FC236}">
                <a16:creationId xmlns:a16="http://schemas.microsoft.com/office/drawing/2014/main" id="{8433C8E3-280E-4AE1-877C-BF849BBA3E79}"/>
              </a:ext>
            </a:extLst>
          </p:cNvPr>
          <p:cNvSpPr>
            <a:spLocks noGrp="1"/>
          </p:cNvSpPr>
          <p:nvPr>
            <p:ph idx="1"/>
          </p:nvPr>
        </p:nvSpPr>
        <p:spPr>
          <a:xfrm>
            <a:off x="981308" y="1443461"/>
            <a:ext cx="10631196" cy="4627657"/>
          </a:xfrm>
        </p:spPr>
        <p:txBody>
          <a:bodyPr>
            <a:normAutofit fontScale="92500" lnSpcReduction="20000"/>
          </a:bodyPr>
          <a:lstStyle/>
          <a:p>
            <a:r>
              <a:rPr lang="cs-CZ" sz="2600" b="1" dirty="0"/>
              <a:t>1. </a:t>
            </a:r>
            <a:r>
              <a:rPr lang="de-DE" sz="2600" b="1" dirty="0"/>
              <a:t>Motivation: </a:t>
            </a:r>
            <a:r>
              <a:rPr lang="de-DE" sz="2600" dirty="0"/>
              <a:t>kurze Gedichte, einfache oder lustige Texte können die Schüler interessieren oder</a:t>
            </a:r>
            <a:r>
              <a:rPr lang="cs-CZ" sz="2600" dirty="0"/>
              <a:t> </a:t>
            </a:r>
            <a:r>
              <a:rPr lang="de-DE" sz="2600" dirty="0"/>
              <a:t>sogar amüsieren; literarische Texte sprechen die Lernenden nicht nur kognitiv, sondern auch</a:t>
            </a:r>
            <a:r>
              <a:rPr lang="cs-CZ" sz="2600" dirty="0"/>
              <a:t> </a:t>
            </a:r>
            <a:r>
              <a:rPr lang="de-DE" sz="2600" dirty="0"/>
              <a:t>emotional an. Wenn der Lehrer einen richtigen Text aussucht, der dem Sprachniveau und</a:t>
            </a:r>
            <a:r>
              <a:rPr lang="cs-CZ" sz="2600" dirty="0"/>
              <a:t> </a:t>
            </a:r>
            <a:r>
              <a:rPr lang="de-DE" sz="2600" dirty="0"/>
              <a:t>Interessen der Schüler entspricht, sind Schüler normalerweise personell engagiert und gespannt</a:t>
            </a:r>
            <a:r>
              <a:rPr lang="cs-CZ" sz="2600" dirty="0"/>
              <a:t> </a:t>
            </a:r>
            <a:r>
              <a:rPr lang="de-DE" sz="2600" dirty="0"/>
              <a:t>bei dem Lesen.</a:t>
            </a:r>
            <a:endParaRPr lang="cs-CZ" sz="2600" dirty="0"/>
          </a:p>
          <a:p>
            <a:pPr marL="0" indent="0">
              <a:buNone/>
            </a:pPr>
            <a:endParaRPr lang="cs-CZ" dirty="0"/>
          </a:p>
          <a:p>
            <a:r>
              <a:rPr lang="de-DE" sz="2600" b="1" dirty="0"/>
              <a:t>2. Landeskundliche Informationen </a:t>
            </a:r>
            <a:r>
              <a:rPr lang="de-DE" sz="2600" dirty="0"/>
              <a:t>über die Zielsprachenkultur vermitteln: die Literatur bietet die</a:t>
            </a:r>
            <a:r>
              <a:rPr lang="cs-CZ" sz="2600" dirty="0"/>
              <a:t> </a:t>
            </a:r>
            <a:r>
              <a:rPr lang="de-DE" sz="2600" dirty="0"/>
              <a:t>Möglichkeit an, die Kultur des Landes durch literarische Texte kennen zu lernen: z. B. bekannte</a:t>
            </a:r>
            <a:r>
              <a:rPr lang="cs-CZ" sz="2600" dirty="0"/>
              <a:t> </a:t>
            </a:r>
            <a:r>
              <a:rPr lang="de-DE" sz="2600" dirty="0"/>
              <a:t>Schriftsteller, dessen Werke die Epoche widerspiegeln / Mentalität, Gebräuche, gesellschaftliche</a:t>
            </a:r>
            <a:r>
              <a:rPr lang="cs-CZ" sz="2600" dirty="0"/>
              <a:t> </a:t>
            </a:r>
            <a:r>
              <a:rPr lang="de-DE" sz="2600" dirty="0"/>
              <a:t>Informationen können in den literarischen Texten übertragen und mitgeteilt werden.</a:t>
            </a:r>
            <a:endParaRPr lang="cs-CZ" sz="2600" dirty="0"/>
          </a:p>
          <a:p>
            <a:endParaRPr lang="cs-CZ" dirty="0"/>
          </a:p>
        </p:txBody>
      </p:sp>
    </p:spTree>
    <p:extLst>
      <p:ext uri="{BB962C8B-B14F-4D97-AF65-F5344CB8AC3E}">
        <p14:creationId xmlns:p14="http://schemas.microsoft.com/office/powerpoint/2010/main" val="3102421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E5037AA-E06D-4920-864C-B021C89C0AE2}"/>
              </a:ext>
            </a:extLst>
          </p:cNvPr>
          <p:cNvSpPr>
            <a:spLocks noGrp="1"/>
          </p:cNvSpPr>
          <p:nvPr>
            <p:ph idx="1"/>
          </p:nvPr>
        </p:nvSpPr>
        <p:spPr>
          <a:xfrm>
            <a:off x="557561" y="587222"/>
            <a:ext cx="10772077" cy="5512495"/>
          </a:xfrm>
        </p:spPr>
        <p:txBody>
          <a:bodyPr>
            <a:noAutofit/>
          </a:bodyPr>
          <a:lstStyle/>
          <a:p>
            <a:r>
              <a:rPr lang="de-DE" sz="2000" b="1" dirty="0"/>
              <a:t>3. Erweiterung und Vertiefung des Wortschatzes: literarische Texte sind besonders reich an</a:t>
            </a:r>
          </a:p>
          <a:p>
            <a:pPr lvl="1"/>
            <a:r>
              <a:rPr lang="de-DE" sz="2000" dirty="0"/>
              <a:t>treffende, präzise Wörter, die man normalerweise nicht in Alltagstexten findet. Man muss nicht</a:t>
            </a:r>
          </a:p>
          <a:p>
            <a:pPr lvl="1"/>
            <a:r>
              <a:rPr lang="de-DE" sz="2000" dirty="0"/>
              <a:t>unbedingt klassische Autoren lesen, es gibt auch gute, moderne Jugendliteratur oder moderne</a:t>
            </a:r>
          </a:p>
          <a:p>
            <a:pPr lvl="1"/>
            <a:r>
              <a:rPr lang="de-DE" sz="2000" dirty="0"/>
              <a:t>Autoren, die interessante Geschichten schreiben und sich selbst gut ausdrücken und über einen</a:t>
            </a:r>
          </a:p>
          <a:p>
            <a:pPr lvl="1"/>
            <a:r>
              <a:rPr lang="de-DE" sz="2000" dirty="0"/>
              <a:t>großen Wortschatz verfügen. Auch einfache Texte können bei niedrigen Sprachniveaus zur</a:t>
            </a:r>
          </a:p>
          <a:p>
            <a:pPr lvl="1"/>
            <a:r>
              <a:rPr lang="de-DE" sz="2000" dirty="0"/>
              <a:t>Erweiterung des Wortschatzes beitragen.</a:t>
            </a:r>
            <a:endParaRPr lang="cs-CZ" sz="2000" dirty="0"/>
          </a:p>
          <a:p>
            <a:pPr marL="457200" lvl="1" indent="0">
              <a:buNone/>
            </a:pPr>
            <a:endParaRPr lang="de-DE" sz="2000" dirty="0"/>
          </a:p>
          <a:p>
            <a:r>
              <a:rPr lang="de-DE" sz="2000" b="1" dirty="0"/>
              <a:t>4. Förderung der Sprachfertigkeiten (Literatur als Teil des Sprachunterrichts): Die Literatur stellt</a:t>
            </a:r>
          </a:p>
          <a:p>
            <a:pPr lvl="1"/>
            <a:r>
              <a:rPr lang="de-DE" sz="2000" dirty="0"/>
              <a:t>einen guten Anlass zur Vertiefung der Sprachfertigkeiten dar. Vor allem das Lesen kann gut</a:t>
            </a:r>
          </a:p>
          <a:p>
            <a:pPr lvl="1"/>
            <a:r>
              <a:rPr lang="de-DE" sz="2000" dirty="0"/>
              <a:t>trainiert werden. Besonders Reime und Gedichte sind gute Mittel, um Aussprache, Betonung und</a:t>
            </a:r>
          </a:p>
          <a:p>
            <a:pPr lvl="1"/>
            <a:r>
              <a:rPr lang="de-DE" sz="2000" dirty="0"/>
              <a:t>Intonation zu üben.</a:t>
            </a:r>
            <a:endParaRPr lang="cs-CZ" sz="2000" dirty="0"/>
          </a:p>
        </p:txBody>
      </p:sp>
    </p:spTree>
    <p:extLst>
      <p:ext uri="{BB962C8B-B14F-4D97-AF65-F5344CB8AC3E}">
        <p14:creationId xmlns:p14="http://schemas.microsoft.com/office/powerpoint/2010/main" val="3881511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E67F1DA-8AAE-4B03-9AE8-1CEAABAC7935}"/>
              </a:ext>
            </a:extLst>
          </p:cNvPr>
          <p:cNvSpPr>
            <a:spLocks noGrp="1"/>
          </p:cNvSpPr>
          <p:nvPr>
            <p:ph idx="1"/>
          </p:nvPr>
        </p:nvSpPr>
        <p:spPr>
          <a:xfrm>
            <a:off x="611533" y="516267"/>
            <a:ext cx="9720073" cy="4892073"/>
          </a:xfrm>
        </p:spPr>
        <p:txBody>
          <a:bodyPr>
            <a:normAutofit/>
          </a:bodyPr>
          <a:lstStyle/>
          <a:p>
            <a:pPr>
              <a:tabLst>
                <a:tab pos="4660900" algn="l"/>
              </a:tabLst>
            </a:pPr>
            <a:r>
              <a:rPr lang="de-DE" b="1" dirty="0"/>
              <a:t>5. Mittel zum Erwerb oder zum Üben der Grammatik</a:t>
            </a:r>
            <a:r>
              <a:rPr lang="de-DE" dirty="0"/>
              <a:t>; Prosatexte, aber auch einfache Lieder und</a:t>
            </a:r>
            <a:r>
              <a:rPr lang="cs-CZ" dirty="0"/>
              <a:t> </a:t>
            </a:r>
            <a:r>
              <a:rPr lang="de-DE" dirty="0"/>
              <a:t>Gedichte eignen sich zum Trainieren syntaktischer und morphologischer Strukturen; ganze Sätze</a:t>
            </a:r>
            <a:r>
              <a:rPr lang="cs-CZ" dirty="0"/>
              <a:t> </a:t>
            </a:r>
            <a:r>
              <a:rPr lang="de-DE" dirty="0"/>
              <a:t>können z. B. auswendig gelernt und besonders durch Reim und Rhythmus einfach eingeprägt werden.</a:t>
            </a:r>
            <a:r>
              <a:rPr lang="cs-CZ" dirty="0"/>
              <a:t> </a:t>
            </a:r>
            <a:r>
              <a:rPr lang="de-DE" dirty="0"/>
              <a:t>Sätze und Abschnitte können z.B. umgeformt werden oder durch Synonymen ausgedrückt.</a:t>
            </a:r>
            <a:endParaRPr lang="cs-CZ" dirty="0"/>
          </a:p>
          <a:p>
            <a:pPr marL="0" indent="0">
              <a:buNone/>
              <a:tabLst>
                <a:tab pos="4660900" algn="l"/>
              </a:tabLst>
            </a:pPr>
            <a:endParaRPr lang="de-DE" dirty="0"/>
          </a:p>
          <a:p>
            <a:pPr>
              <a:tabLst>
                <a:tab pos="4660900" algn="l"/>
              </a:tabLst>
            </a:pPr>
            <a:r>
              <a:rPr lang="de-DE" b="1" dirty="0"/>
              <a:t>6. Anlass zur Diskussion über verschiedene Themen</a:t>
            </a:r>
            <a:r>
              <a:rPr lang="de-DE" dirty="0"/>
              <a:t>, zur Erörterung von Problemen; Pro und Contra</a:t>
            </a:r>
            <a:r>
              <a:rPr lang="cs-CZ" dirty="0"/>
              <a:t> </a:t>
            </a:r>
            <a:r>
              <a:rPr lang="de-DE" dirty="0"/>
              <a:t>Argumente finden, seine eigene Meinung dazu äußern / Stellungnahme… Vertiefung von Themen, die</a:t>
            </a:r>
            <a:r>
              <a:rPr lang="cs-CZ" dirty="0"/>
              <a:t> </a:t>
            </a:r>
            <a:r>
              <a:rPr lang="de-DE" dirty="0"/>
              <a:t>im Fremdsprachenunterricht behandelt worden sind.</a:t>
            </a:r>
            <a:endParaRPr lang="cs-CZ" dirty="0"/>
          </a:p>
        </p:txBody>
      </p:sp>
    </p:spTree>
    <p:extLst>
      <p:ext uri="{BB962C8B-B14F-4D97-AF65-F5344CB8AC3E}">
        <p14:creationId xmlns:p14="http://schemas.microsoft.com/office/powerpoint/2010/main" val="2947518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5CA61D3-9BDF-4F8E-BDC6-C711EF7D29FF}"/>
              </a:ext>
            </a:extLst>
          </p:cNvPr>
          <p:cNvSpPr>
            <a:spLocks noGrp="1"/>
          </p:cNvSpPr>
          <p:nvPr>
            <p:ph idx="1"/>
          </p:nvPr>
        </p:nvSpPr>
        <p:spPr>
          <a:xfrm>
            <a:off x="1024128" y="720969"/>
            <a:ext cx="9720073" cy="5588391"/>
          </a:xfrm>
        </p:spPr>
        <p:txBody>
          <a:bodyPr>
            <a:normAutofit fontScale="92500" lnSpcReduction="10000"/>
          </a:bodyPr>
          <a:lstStyle/>
          <a:p>
            <a:r>
              <a:rPr lang="de-DE" dirty="0"/>
              <a:t>7</a:t>
            </a:r>
            <a:r>
              <a:rPr lang="de-DE" b="1" dirty="0"/>
              <a:t>. Entwicklung der Textanalyse-Kompetenz </a:t>
            </a:r>
            <a:r>
              <a:rPr lang="de-DE" dirty="0"/>
              <a:t>(Literatur als Extrafach außerhalb des</a:t>
            </a:r>
            <a:r>
              <a:rPr lang="cs-CZ" dirty="0"/>
              <a:t> </a:t>
            </a:r>
            <a:r>
              <a:rPr lang="de-DE" dirty="0"/>
              <a:t>Sprachunterrichts): man lernt sprachliche Besonderheiten und stilistische Merkmale in einem Text</a:t>
            </a:r>
            <a:r>
              <a:rPr lang="cs-CZ" dirty="0"/>
              <a:t> </a:t>
            </a:r>
            <a:r>
              <a:rPr lang="de-DE" dirty="0"/>
              <a:t>erkennen.</a:t>
            </a:r>
          </a:p>
          <a:p>
            <a:r>
              <a:rPr lang="de-DE" dirty="0"/>
              <a:t>8</a:t>
            </a:r>
            <a:r>
              <a:rPr lang="de-DE" b="1" dirty="0"/>
              <a:t>. Deutungshypothesen erstellen und Texte interpretieren</a:t>
            </a:r>
            <a:r>
              <a:rPr lang="de-DE" dirty="0"/>
              <a:t>; literarische Texte sind oft nicht</a:t>
            </a:r>
            <a:r>
              <a:rPr lang="cs-CZ" dirty="0"/>
              <a:t> </a:t>
            </a:r>
            <a:r>
              <a:rPr lang="de-DE" dirty="0"/>
              <a:t>eindeutig und können unterschiedlich interpretiert werden. Das ist vielleicht eine der</a:t>
            </a:r>
            <a:r>
              <a:rPr lang="cs-CZ" dirty="0"/>
              <a:t> </a:t>
            </a:r>
            <a:r>
              <a:rPr lang="de-DE" dirty="0"/>
              <a:t>schwierigsten Aufgaben, weil eine korrekte oder plausible Interpretation von der genauen</a:t>
            </a:r>
            <a:r>
              <a:rPr lang="cs-CZ" dirty="0"/>
              <a:t> </a:t>
            </a:r>
            <a:r>
              <a:rPr lang="de-DE" dirty="0"/>
              <a:t>Textverständnis ausgeht und oft nicht nur auf textimmanente, sondern auch auf textexterne</a:t>
            </a:r>
            <a:r>
              <a:rPr lang="cs-CZ" dirty="0"/>
              <a:t> </a:t>
            </a:r>
            <a:r>
              <a:rPr lang="de-DE" dirty="0"/>
              <a:t>Elemente zurückgreift.</a:t>
            </a:r>
          </a:p>
          <a:p>
            <a:r>
              <a:rPr lang="de-DE" dirty="0"/>
              <a:t>9. </a:t>
            </a:r>
            <a:r>
              <a:rPr lang="de-DE" b="1" dirty="0"/>
              <a:t>Kreative Arbeit mit literarischen Texten </a:t>
            </a:r>
            <a:r>
              <a:rPr lang="de-DE" dirty="0"/>
              <a:t>("produktions- oder handlungsorientiertes Vorgehen": im</a:t>
            </a:r>
            <a:r>
              <a:rPr lang="cs-CZ" dirty="0"/>
              <a:t> </a:t>
            </a:r>
            <a:r>
              <a:rPr lang="de-DE" dirty="0"/>
              <a:t>Mittelpunkt steht nicht das Reden über Texte, sondern das, was man mit Texten tun kann): einen</a:t>
            </a:r>
            <a:r>
              <a:rPr lang="cs-CZ" dirty="0"/>
              <a:t> </a:t>
            </a:r>
            <a:r>
              <a:rPr lang="de-DE" dirty="0"/>
              <a:t>Text von den Schülern zu Ende schreiben lassen / eigene literarische Texte nach vorgelegten</a:t>
            </a:r>
            <a:r>
              <a:rPr lang="cs-CZ" dirty="0"/>
              <a:t> </a:t>
            </a:r>
            <a:r>
              <a:rPr lang="de-DE" dirty="0"/>
              <a:t>Mustern schreiben / die Parodie auf einen Text schreiben / den Ausgang der Geschichte ändern /</a:t>
            </a:r>
            <a:r>
              <a:rPr lang="cs-CZ" dirty="0"/>
              <a:t> </a:t>
            </a:r>
            <a:r>
              <a:rPr lang="de-DE" dirty="0"/>
              <a:t>einen Text in ein Theaterstück umwandeln …</a:t>
            </a:r>
            <a:endParaRPr lang="cs-CZ" dirty="0"/>
          </a:p>
        </p:txBody>
      </p:sp>
    </p:spTree>
    <p:extLst>
      <p:ext uri="{BB962C8B-B14F-4D97-AF65-F5344CB8AC3E}">
        <p14:creationId xmlns:p14="http://schemas.microsoft.com/office/powerpoint/2010/main" val="321414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1EB9DF-4A93-4EC5-A07D-3E7ADB3CD086}"/>
              </a:ext>
            </a:extLst>
          </p:cNvPr>
          <p:cNvSpPr>
            <a:spLocks noGrp="1"/>
          </p:cNvSpPr>
          <p:nvPr>
            <p:ph type="title"/>
          </p:nvPr>
        </p:nvSpPr>
        <p:spPr/>
        <p:txBody>
          <a:bodyPr/>
          <a:lstStyle/>
          <a:p>
            <a:r>
              <a:rPr lang="cs-CZ" dirty="0">
                <a:latin typeface="Century Gothic" panose="020B0502020202020204" pitchFamily="34" charset="0"/>
              </a:rPr>
              <a:t>→ </a:t>
            </a:r>
            <a:r>
              <a:rPr lang="cs-CZ" dirty="0" err="1"/>
              <a:t>Ziele</a:t>
            </a:r>
            <a:r>
              <a:rPr lang="cs-CZ" dirty="0"/>
              <a:t> der </a:t>
            </a:r>
            <a:r>
              <a:rPr lang="cs-CZ" dirty="0" err="1"/>
              <a:t>arbeit</a:t>
            </a:r>
            <a:r>
              <a:rPr lang="cs-CZ" dirty="0"/>
              <a:t> </a:t>
            </a:r>
            <a:r>
              <a:rPr lang="cs-CZ" dirty="0" err="1"/>
              <a:t>mit</a:t>
            </a:r>
            <a:r>
              <a:rPr lang="cs-CZ" dirty="0"/>
              <a:t> </a:t>
            </a:r>
            <a:r>
              <a:rPr lang="cs-CZ" dirty="0" err="1"/>
              <a:t>literaríschen</a:t>
            </a:r>
            <a:r>
              <a:rPr lang="cs-CZ" dirty="0"/>
              <a:t> </a:t>
            </a:r>
            <a:r>
              <a:rPr lang="cs-CZ" dirty="0" err="1"/>
              <a:t>zielen</a:t>
            </a:r>
            <a:endParaRPr lang="cs-CZ" dirty="0"/>
          </a:p>
        </p:txBody>
      </p:sp>
      <p:sp>
        <p:nvSpPr>
          <p:cNvPr id="3" name="Zástupný obsah 2">
            <a:extLst>
              <a:ext uri="{FF2B5EF4-FFF2-40B4-BE49-F238E27FC236}">
                <a16:creationId xmlns:a16="http://schemas.microsoft.com/office/drawing/2014/main" id="{E9B94AEC-3F77-456E-B47C-6E40D80AAFE3}"/>
              </a:ext>
            </a:extLst>
          </p:cNvPr>
          <p:cNvSpPr>
            <a:spLocks noGrp="1"/>
          </p:cNvSpPr>
          <p:nvPr>
            <p:ph idx="1"/>
          </p:nvPr>
        </p:nvSpPr>
        <p:spPr/>
        <p:txBody>
          <a:bodyPr/>
          <a:lstStyle/>
          <a:p>
            <a:r>
              <a:rPr lang="cs-CZ" dirty="0" err="1"/>
              <a:t>Sprachliche</a:t>
            </a:r>
            <a:r>
              <a:rPr lang="cs-CZ" dirty="0"/>
              <a:t> </a:t>
            </a:r>
            <a:r>
              <a:rPr lang="cs-CZ" dirty="0" err="1"/>
              <a:t>Ziele</a:t>
            </a:r>
            <a:r>
              <a:rPr lang="cs-CZ" dirty="0"/>
              <a:t> </a:t>
            </a:r>
          </a:p>
          <a:p>
            <a:r>
              <a:rPr lang="cs-CZ" dirty="0"/>
              <a:t>A</a:t>
            </a:r>
            <a:r>
              <a:rPr lang="de-DE" dirty="0" err="1"/>
              <a:t>ußersprachliches</a:t>
            </a:r>
            <a:r>
              <a:rPr lang="de-DE" dirty="0"/>
              <a:t> Ziele</a:t>
            </a:r>
            <a:endParaRPr lang="cs-CZ" dirty="0"/>
          </a:p>
        </p:txBody>
      </p:sp>
    </p:spTree>
    <p:extLst>
      <p:ext uri="{BB962C8B-B14F-4D97-AF65-F5344CB8AC3E}">
        <p14:creationId xmlns:p14="http://schemas.microsoft.com/office/powerpoint/2010/main" val="418011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45397-0588-4CD6-8373-66EB8E972283}"/>
              </a:ext>
            </a:extLst>
          </p:cNvPr>
          <p:cNvSpPr>
            <a:spLocks noGrp="1"/>
          </p:cNvSpPr>
          <p:nvPr>
            <p:ph type="title"/>
          </p:nvPr>
        </p:nvSpPr>
        <p:spPr/>
        <p:txBody>
          <a:bodyPr anchor="t"/>
          <a:lstStyle/>
          <a:p>
            <a:r>
              <a:rPr lang="cs-CZ" dirty="0" err="1"/>
              <a:t>Organisatorisches</a:t>
            </a:r>
            <a:endParaRPr lang="cs-CZ" dirty="0"/>
          </a:p>
        </p:txBody>
      </p:sp>
      <p:sp>
        <p:nvSpPr>
          <p:cNvPr id="3" name="Zástupný obsah 2">
            <a:extLst>
              <a:ext uri="{FF2B5EF4-FFF2-40B4-BE49-F238E27FC236}">
                <a16:creationId xmlns:a16="http://schemas.microsoft.com/office/drawing/2014/main" id="{C32856F2-BEB2-4A7F-B2AA-DD87CD850B2C}"/>
              </a:ext>
            </a:extLst>
          </p:cNvPr>
          <p:cNvSpPr>
            <a:spLocks noGrp="1"/>
          </p:cNvSpPr>
          <p:nvPr>
            <p:ph idx="1"/>
          </p:nvPr>
        </p:nvSpPr>
        <p:spPr>
          <a:xfrm>
            <a:off x="1371600" y="1690396"/>
            <a:ext cx="10240903" cy="3956179"/>
          </a:xfrm>
        </p:spPr>
        <p:txBody>
          <a:bodyPr>
            <a:normAutofit/>
          </a:bodyPr>
          <a:lstStyle/>
          <a:p>
            <a:pPr rtl="0"/>
            <a:r>
              <a:rPr lang="cs-CZ" b="1" dirty="0" err="1"/>
              <a:t>Ziel</a:t>
            </a:r>
            <a:r>
              <a:rPr lang="cs-CZ" b="1" dirty="0"/>
              <a:t> des </a:t>
            </a:r>
            <a:r>
              <a:rPr lang="cs-CZ" b="1" dirty="0" err="1"/>
              <a:t>Kurses</a:t>
            </a:r>
            <a:r>
              <a:rPr lang="cs-CZ" b="1" dirty="0"/>
              <a:t>: </a:t>
            </a:r>
            <a:r>
              <a:rPr lang="de-DE" dirty="0"/>
              <a:t>Entwicklung der Fähigkeit, mit </a:t>
            </a:r>
            <a:r>
              <a:rPr lang="de-DE" dirty="0" err="1"/>
              <a:t>litera</a:t>
            </a:r>
            <a:r>
              <a:rPr lang="cs-CZ" dirty="0"/>
              <a:t>r</a:t>
            </a:r>
            <a:r>
              <a:rPr lang="de-DE" dirty="0" err="1"/>
              <a:t>ischen</a:t>
            </a:r>
            <a:r>
              <a:rPr lang="de-DE" dirty="0"/>
              <a:t> Texten im Unterricht zu arbeiten.</a:t>
            </a:r>
            <a:endParaRPr lang="cs-CZ" dirty="0"/>
          </a:p>
          <a:p>
            <a:pPr rtl="0"/>
            <a:r>
              <a:rPr lang="de-DE" dirty="0"/>
              <a:t>Didaktisierung der </a:t>
            </a:r>
            <a:r>
              <a:rPr lang="cs-CZ" dirty="0" err="1"/>
              <a:t>literarischen</a:t>
            </a:r>
            <a:r>
              <a:rPr lang="cs-CZ" dirty="0"/>
              <a:t> </a:t>
            </a:r>
            <a:r>
              <a:rPr lang="cs-CZ" dirty="0" err="1"/>
              <a:t>Texten</a:t>
            </a:r>
            <a:r>
              <a:rPr lang="cs-CZ" dirty="0"/>
              <a:t> </a:t>
            </a:r>
            <a:r>
              <a:rPr lang="de-DE" dirty="0"/>
              <a:t>nach den</a:t>
            </a:r>
            <a:r>
              <a:rPr lang="cs-CZ" dirty="0"/>
              <a:t> </a:t>
            </a:r>
            <a:r>
              <a:rPr lang="cs-CZ" dirty="0" err="1"/>
              <a:t>jeweiligen</a:t>
            </a:r>
            <a:r>
              <a:rPr lang="de-DE" dirty="0"/>
              <a:t> Gattungen: </a:t>
            </a:r>
            <a:r>
              <a:rPr lang="cs-CZ" dirty="0" err="1"/>
              <a:t>Kurzerzählung</a:t>
            </a:r>
            <a:r>
              <a:rPr lang="cs-CZ" dirty="0"/>
              <a:t>, Lyrik (u. a. </a:t>
            </a:r>
            <a:r>
              <a:rPr lang="cs-CZ" dirty="0" err="1"/>
              <a:t>konkrete</a:t>
            </a:r>
            <a:r>
              <a:rPr lang="cs-CZ" dirty="0"/>
              <a:t> Poesie), </a:t>
            </a:r>
            <a:r>
              <a:rPr lang="cs-CZ" dirty="0" err="1"/>
              <a:t>Märchen</a:t>
            </a:r>
            <a:r>
              <a:rPr lang="cs-CZ" dirty="0"/>
              <a:t>, Comics, </a:t>
            </a:r>
            <a:r>
              <a:rPr lang="cs-CZ" dirty="0" err="1"/>
              <a:t>Lieder</a:t>
            </a:r>
            <a:r>
              <a:rPr lang="cs-CZ" dirty="0"/>
              <a:t>, … </a:t>
            </a:r>
          </a:p>
          <a:p>
            <a:pPr rtl="0"/>
            <a:r>
              <a:rPr lang="cs-CZ" dirty="0" err="1"/>
              <a:t>Kursverlauf</a:t>
            </a:r>
            <a:r>
              <a:rPr lang="cs-CZ" dirty="0"/>
              <a:t> </a:t>
            </a:r>
          </a:p>
          <a:p>
            <a:pPr lvl="1"/>
            <a:r>
              <a:rPr lang="cs-CZ" dirty="0"/>
              <a:t>24</a:t>
            </a:r>
            <a:r>
              <a:rPr lang="de-DE" dirty="0"/>
              <a:t>. </a:t>
            </a:r>
            <a:r>
              <a:rPr lang="cs-CZ" dirty="0"/>
              <a:t>9</a:t>
            </a:r>
            <a:r>
              <a:rPr lang="de-DE" dirty="0"/>
              <a:t>. - Einstieg zur </a:t>
            </a:r>
            <a:r>
              <a:rPr lang="cs-CZ" dirty="0" err="1"/>
              <a:t>Arbeit</a:t>
            </a:r>
            <a:r>
              <a:rPr lang="cs-CZ" dirty="0"/>
              <a:t> </a:t>
            </a:r>
            <a:r>
              <a:rPr lang="cs-CZ" dirty="0" err="1"/>
              <a:t>mit</a:t>
            </a:r>
            <a:r>
              <a:rPr lang="cs-CZ" dirty="0"/>
              <a:t> </a:t>
            </a:r>
            <a:r>
              <a:rPr lang="cs-CZ" dirty="0" err="1"/>
              <a:t>literarischen</a:t>
            </a:r>
            <a:r>
              <a:rPr lang="cs-CZ" dirty="0"/>
              <a:t> </a:t>
            </a:r>
            <a:r>
              <a:rPr lang="cs-CZ" dirty="0" err="1"/>
              <a:t>Texten</a:t>
            </a:r>
            <a:r>
              <a:rPr lang="cs-CZ" dirty="0"/>
              <a:t> </a:t>
            </a:r>
            <a:r>
              <a:rPr lang="cs-CZ" dirty="0" err="1"/>
              <a:t>im</a:t>
            </a:r>
            <a:r>
              <a:rPr lang="cs-CZ" dirty="0"/>
              <a:t> FSU </a:t>
            </a:r>
          </a:p>
          <a:p>
            <a:pPr lvl="1"/>
            <a:r>
              <a:rPr lang="cs-CZ" dirty="0"/>
              <a:t>22</a:t>
            </a:r>
            <a:r>
              <a:rPr lang="de-DE" dirty="0"/>
              <a:t>. 1</a:t>
            </a:r>
            <a:r>
              <a:rPr lang="cs-CZ" dirty="0"/>
              <a:t>0</a:t>
            </a:r>
            <a:r>
              <a:rPr lang="de-DE" dirty="0"/>
              <a:t>. - Präsentationen der Team-Didaktisierungen </a:t>
            </a:r>
          </a:p>
          <a:p>
            <a:pPr lvl="1"/>
            <a:r>
              <a:rPr lang="cs-CZ" dirty="0"/>
              <a:t>26</a:t>
            </a:r>
            <a:r>
              <a:rPr lang="de-DE" dirty="0"/>
              <a:t>. 1</a:t>
            </a:r>
            <a:r>
              <a:rPr lang="cs-CZ" dirty="0"/>
              <a:t>1</a:t>
            </a:r>
            <a:r>
              <a:rPr lang="de-DE" dirty="0"/>
              <a:t>. - Präsentationen der Team-Didaktisierungen </a:t>
            </a:r>
            <a:endParaRPr lang="cs-CZ" dirty="0"/>
          </a:p>
          <a:p>
            <a:pPr marL="0" indent="0">
              <a:buNone/>
            </a:pPr>
            <a:endParaRPr lang="cs-CZ" dirty="0"/>
          </a:p>
          <a:p>
            <a:endParaRPr lang="cs-CZ" dirty="0"/>
          </a:p>
        </p:txBody>
      </p:sp>
    </p:spTree>
    <p:extLst>
      <p:ext uri="{BB962C8B-B14F-4D97-AF65-F5344CB8AC3E}">
        <p14:creationId xmlns:p14="http://schemas.microsoft.com/office/powerpoint/2010/main" val="2709451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1175658" y="444737"/>
            <a:ext cx="10240903" cy="1233488"/>
          </a:xfrm>
        </p:spPr>
        <p:txBody>
          <a:bodyPr>
            <a:normAutofit fontScale="90000"/>
          </a:bodyPr>
          <a:lstStyle/>
          <a:p>
            <a:r>
              <a:rPr lang="de-DE" b="1" dirty="0"/>
              <a:t>Kompetenzerwerb </a:t>
            </a:r>
            <a:r>
              <a:rPr lang="de-DE" sz="1800" dirty="0"/>
              <a:t>(</a:t>
            </a:r>
            <a:r>
              <a:rPr lang="de-DE" sz="1800" dirty="0" err="1"/>
              <a:t>Surkamp</a:t>
            </a:r>
            <a:r>
              <a:rPr lang="de-DE" sz="1800" dirty="0"/>
              <a:t>, </a:t>
            </a:r>
            <a:r>
              <a:rPr lang="cs-CZ" sz="1800" dirty="0"/>
              <a:t>2010, </a:t>
            </a:r>
            <a:r>
              <a:rPr lang="de-DE" sz="1800" dirty="0"/>
              <a:t>S. 138-139)</a:t>
            </a:r>
            <a:br>
              <a:rPr lang="cs-CZ" dirty="0"/>
            </a:br>
            <a:endParaRPr lang="cs-CZ" dirty="0"/>
          </a:p>
        </p:txBody>
      </p:sp>
      <p:sp>
        <p:nvSpPr>
          <p:cNvPr id="9221" name="Rectangle 5"/>
          <p:cNvSpPr>
            <a:spLocks noGrp="1" noChangeArrowheads="1"/>
          </p:cNvSpPr>
          <p:nvPr>
            <p:ph type="body" idx="1"/>
          </p:nvPr>
        </p:nvSpPr>
        <p:spPr>
          <a:xfrm>
            <a:off x="1099456" y="1439206"/>
            <a:ext cx="10036629" cy="4495800"/>
          </a:xfrm>
        </p:spPr>
        <p:txBody>
          <a:bodyPr>
            <a:normAutofit fontScale="92500" lnSpcReduction="20000"/>
          </a:bodyPr>
          <a:lstStyle/>
          <a:p>
            <a:r>
              <a:rPr lang="cs-CZ" sz="2000" b="1" dirty="0"/>
              <a:t>A</a:t>
            </a:r>
            <a:r>
              <a:rPr lang="de-DE" sz="2000" b="1" dirty="0" err="1"/>
              <a:t>ffektive</a:t>
            </a:r>
            <a:r>
              <a:rPr lang="de-DE" sz="2000" b="1" dirty="0"/>
              <a:t> und imaginative Kompetenzen</a:t>
            </a:r>
            <a:r>
              <a:rPr lang="cs-CZ" sz="2000" b="1" dirty="0"/>
              <a:t> - </a:t>
            </a:r>
            <a:r>
              <a:rPr lang="de-DE" sz="2000" dirty="0"/>
              <a:t>Möglichkeit in eine fiktionale Welt eintauchen und sich einfühlen zu können </a:t>
            </a:r>
            <a:endParaRPr lang="cs-CZ" sz="2000" dirty="0"/>
          </a:p>
          <a:p>
            <a:r>
              <a:rPr lang="cs-CZ" sz="2000" b="1" dirty="0"/>
              <a:t>I</a:t>
            </a:r>
            <a:r>
              <a:rPr lang="de-DE" sz="2000" b="1" dirty="0" err="1"/>
              <a:t>nterkulturelle</a:t>
            </a:r>
            <a:r>
              <a:rPr lang="de-DE" sz="2000" b="1" dirty="0"/>
              <a:t> Kommunikationskompetenzen</a:t>
            </a:r>
            <a:r>
              <a:rPr lang="cs-CZ" sz="2000" b="1" dirty="0"/>
              <a:t> – </a:t>
            </a:r>
            <a:r>
              <a:rPr lang="cs-CZ" sz="2000" dirty="0" err="1"/>
              <a:t>kreativer</a:t>
            </a:r>
            <a:r>
              <a:rPr lang="cs-CZ" sz="2000" dirty="0"/>
              <a:t> </a:t>
            </a:r>
            <a:r>
              <a:rPr lang="cs-CZ" sz="2000" dirty="0" err="1"/>
              <a:t>Prozess</a:t>
            </a:r>
            <a:r>
              <a:rPr lang="cs-CZ" sz="2000" dirty="0"/>
              <a:t> der </a:t>
            </a:r>
            <a:r>
              <a:rPr lang="de-DE" sz="2000" dirty="0"/>
              <a:t>Auseinandersetzung mit fremden Perspektiven (Perspektivenwechsel</a:t>
            </a:r>
            <a:r>
              <a:rPr lang="cs-CZ" sz="2000" dirty="0"/>
              <a:t>)</a:t>
            </a:r>
          </a:p>
          <a:p>
            <a:r>
              <a:rPr lang="cs-CZ" sz="2000" b="1" dirty="0"/>
              <a:t>K</a:t>
            </a:r>
            <a:r>
              <a:rPr lang="de-DE" sz="2000" b="1" dirty="0" err="1"/>
              <a:t>ulturelle</a:t>
            </a:r>
            <a:r>
              <a:rPr lang="de-DE" sz="2000" b="1" dirty="0"/>
              <a:t> Kompetenzen</a:t>
            </a:r>
            <a:r>
              <a:rPr lang="de-DE" sz="2000" dirty="0"/>
              <a:t> - die literarischen Texte </a:t>
            </a:r>
            <a:r>
              <a:rPr lang="cs-CZ" sz="2000" dirty="0"/>
              <a:t>= </a:t>
            </a:r>
            <a:r>
              <a:rPr lang="de-DE" sz="2000" dirty="0"/>
              <a:t>Einblicke in die fremden Kulturen (wie die Leute da leben, usw.)</a:t>
            </a:r>
            <a:endParaRPr lang="cs-CZ" sz="2000" dirty="0"/>
          </a:p>
          <a:p>
            <a:r>
              <a:rPr lang="de-DE" sz="2000" b="1" dirty="0"/>
              <a:t>Kommunikative Kompetenz</a:t>
            </a:r>
            <a:r>
              <a:rPr lang="de-DE" sz="2000" dirty="0"/>
              <a:t> (das oberste Ziel des FSU)</a:t>
            </a:r>
            <a:r>
              <a:rPr lang="cs-CZ" sz="2000" dirty="0"/>
              <a:t> - </a:t>
            </a:r>
            <a:r>
              <a:rPr lang="de-DE" sz="2000" dirty="0"/>
              <a:t>Interaktion mit dem Text</a:t>
            </a:r>
            <a:r>
              <a:rPr lang="cs-CZ" sz="2000" dirty="0"/>
              <a:t> = </a:t>
            </a:r>
            <a:r>
              <a:rPr lang="de-DE" sz="2000" dirty="0"/>
              <a:t>Anregung zum Sprechen/Schreiben nutzen kann</a:t>
            </a:r>
            <a:r>
              <a:rPr lang="cs-CZ" sz="2000" dirty="0"/>
              <a:t>.</a:t>
            </a:r>
          </a:p>
          <a:p>
            <a:r>
              <a:rPr lang="de-DE" sz="2000" b="1" dirty="0"/>
              <a:t>Lesekompetenz und literarische Kompetenzen</a:t>
            </a:r>
            <a:r>
              <a:rPr lang="de-DE" sz="2000" dirty="0"/>
              <a:t> </a:t>
            </a:r>
            <a:r>
              <a:rPr lang="cs-CZ" sz="2000" dirty="0"/>
              <a:t>- </a:t>
            </a:r>
            <a:r>
              <a:rPr lang="de-DE" sz="2000" dirty="0"/>
              <a:t>Kenntnisse über die literarischen Gattung</a:t>
            </a:r>
            <a:r>
              <a:rPr lang="cs-CZ" sz="2000" dirty="0"/>
              <a:t>en</a:t>
            </a:r>
          </a:p>
          <a:p>
            <a:r>
              <a:rPr lang="de-DE" sz="2000" b="1" dirty="0"/>
              <a:t>Medienkompetenz </a:t>
            </a:r>
            <a:r>
              <a:rPr lang="cs-CZ" sz="2000" b="1" dirty="0"/>
              <a:t>- </a:t>
            </a:r>
            <a:r>
              <a:rPr lang="de-DE" sz="2000" dirty="0"/>
              <a:t>Texte mehrkanalig </a:t>
            </a:r>
            <a:r>
              <a:rPr lang="cs-CZ" sz="2000" dirty="0"/>
              <a:t>(</a:t>
            </a:r>
            <a:r>
              <a:rPr lang="de-DE" sz="2000" dirty="0"/>
              <a:t>lesend, hörend</a:t>
            </a:r>
            <a:r>
              <a:rPr lang="cs-CZ" sz="2000" dirty="0"/>
              <a:t>)</a:t>
            </a:r>
            <a:r>
              <a:rPr lang="de-DE" sz="2000" dirty="0"/>
              <a:t> wahrnehmen und verstehen können (Comics, Hörtexte, …)</a:t>
            </a:r>
            <a:endParaRPr lang="cs-CZ" sz="2000" dirty="0"/>
          </a:p>
          <a:p>
            <a:r>
              <a:rPr lang="cs-CZ" sz="2000" b="1" dirty="0"/>
              <a:t>N</a:t>
            </a:r>
            <a:r>
              <a:rPr lang="de-DE" sz="2000" b="1" dirty="0" err="1"/>
              <a:t>arrative</a:t>
            </a:r>
            <a:r>
              <a:rPr lang="de-DE" sz="2000" b="1" dirty="0"/>
              <a:t> Kompetenzen</a:t>
            </a:r>
            <a:r>
              <a:rPr lang="de-DE" sz="2000" dirty="0"/>
              <a:t> - die Geschichte rezipieren (erfassen) und produzieren können</a:t>
            </a:r>
            <a:endParaRPr lang="cs-CZ" sz="2000" dirty="0"/>
          </a:p>
          <a:p>
            <a:endParaRPr lang="cs-CZ" sz="2000" dirty="0"/>
          </a:p>
          <a:p>
            <a:endParaRPr lang="cs-CZ" sz="2000" dirty="0"/>
          </a:p>
          <a:p>
            <a:pPr marL="0" indent="0">
              <a:buNone/>
            </a:pPr>
            <a:endParaRPr lang="cs-CZ" sz="2000" b="1" u="sng" dirty="0"/>
          </a:p>
        </p:txBody>
      </p:sp>
    </p:spTree>
    <p:extLst>
      <p:ext uri="{BB962C8B-B14F-4D97-AF65-F5344CB8AC3E}">
        <p14:creationId xmlns:p14="http://schemas.microsoft.com/office/powerpoint/2010/main" val="141495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E84A5-DD5E-499C-AFAC-F50AFF6C9350}"/>
              </a:ext>
            </a:extLst>
          </p:cNvPr>
          <p:cNvSpPr>
            <a:spLocks noGrp="1"/>
          </p:cNvSpPr>
          <p:nvPr>
            <p:ph type="title"/>
          </p:nvPr>
        </p:nvSpPr>
        <p:spPr>
          <a:xfrm>
            <a:off x="1098884" y="870639"/>
            <a:ext cx="10254916" cy="914400"/>
          </a:xfrm>
        </p:spPr>
        <p:txBody>
          <a:bodyPr>
            <a:normAutofit fontScale="90000"/>
          </a:bodyPr>
          <a:lstStyle/>
          <a:p>
            <a:r>
              <a:rPr lang="cs-CZ" sz="4000" b="1" dirty="0" err="1"/>
              <a:t>Kriterien</a:t>
            </a:r>
            <a:r>
              <a:rPr lang="cs-CZ" sz="4000" b="1" dirty="0"/>
              <a:t> der </a:t>
            </a:r>
            <a:r>
              <a:rPr lang="de-DE" sz="4000" b="1" dirty="0"/>
              <a:t>Textauswahl </a:t>
            </a:r>
            <a:br>
              <a:rPr lang="cs-CZ" sz="2400" dirty="0"/>
            </a:br>
            <a:r>
              <a:rPr lang="de-DE" sz="1800" dirty="0"/>
              <a:t>(</a:t>
            </a:r>
            <a:r>
              <a:rPr lang="de-DE" sz="1800" dirty="0" err="1"/>
              <a:t>Surkamp</a:t>
            </a:r>
            <a:r>
              <a:rPr lang="de-DE" sz="1800" dirty="0"/>
              <a:t>, </a:t>
            </a:r>
            <a:r>
              <a:rPr lang="cs-CZ" sz="1800" dirty="0"/>
              <a:t>2010, </a:t>
            </a:r>
            <a:r>
              <a:rPr lang="de-DE" sz="1800" dirty="0"/>
              <a:t>S. 140</a:t>
            </a:r>
            <a:r>
              <a:rPr lang="cs-CZ" sz="1800" dirty="0"/>
              <a:t>; </a:t>
            </a:r>
            <a:r>
              <a:rPr lang="de-DE" sz="1800" dirty="0" err="1"/>
              <a:t>Glaap</a:t>
            </a:r>
            <a:r>
              <a:rPr lang="de-DE" sz="1800" dirty="0"/>
              <a:t> + Rück, </a:t>
            </a:r>
            <a:r>
              <a:rPr lang="cs-CZ" sz="1800" dirty="0"/>
              <a:t>2003, </a:t>
            </a:r>
            <a:r>
              <a:rPr lang="de-DE" sz="1800" dirty="0"/>
              <a:t>S. 135)</a:t>
            </a:r>
            <a:r>
              <a:rPr lang="cs-CZ" sz="1800" dirty="0"/>
              <a:t> </a:t>
            </a:r>
            <a:br>
              <a:rPr lang="cs-CZ" sz="1800" dirty="0"/>
            </a:br>
            <a:r>
              <a:rPr lang="cs-CZ" sz="1800" dirty="0"/>
              <a:t>(</a:t>
            </a:r>
            <a:r>
              <a:rPr lang="cs-CZ" sz="1800" dirty="0" err="1"/>
              <a:t>nur</a:t>
            </a:r>
            <a:r>
              <a:rPr lang="cs-CZ" sz="1800" dirty="0"/>
              <a:t> </a:t>
            </a:r>
            <a:r>
              <a:rPr lang="cs-CZ" sz="1800" dirty="0" err="1"/>
              <a:t>als</a:t>
            </a:r>
            <a:r>
              <a:rPr lang="cs-CZ" sz="1800" dirty="0"/>
              <a:t> </a:t>
            </a:r>
            <a:r>
              <a:rPr lang="cs-CZ" sz="1800" dirty="0" err="1"/>
              <a:t>erster</a:t>
            </a:r>
            <a:r>
              <a:rPr lang="cs-CZ" sz="1800" dirty="0"/>
              <a:t> </a:t>
            </a:r>
            <a:r>
              <a:rPr lang="de-DE" sz="1800" i="1" dirty="0"/>
              <a:t>Orientierungs- und Beurteilungsmaßstab</a:t>
            </a:r>
            <a:r>
              <a:rPr lang="cs-CZ" sz="1800" i="1" dirty="0"/>
              <a:t>)</a:t>
            </a:r>
            <a:br>
              <a:rPr lang="de-DE" sz="2000" dirty="0"/>
            </a:br>
            <a:endParaRPr lang="cs-CZ" sz="2000" dirty="0"/>
          </a:p>
        </p:txBody>
      </p:sp>
      <p:sp>
        <p:nvSpPr>
          <p:cNvPr id="3" name="Zástupný symbol pro obsah 2">
            <a:extLst>
              <a:ext uri="{FF2B5EF4-FFF2-40B4-BE49-F238E27FC236}">
                <a16:creationId xmlns:a16="http://schemas.microsoft.com/office/drawing/2014/main" id="{710E317A-7700-48A5-8F28-3BAD2ECE4314}"/>
              </a:ext>
            </a:extLst>
          </p:cNvPr>
          <p:cNvSpPr>
            <a:spLocks noGrp="1"/>
          </p:cNvSpPr>
          <p:nvPr>
            <p:ph idx="1"/>
          </p:nvPr>
        </p:nvSpPr>
        <p:spPr>
          <a:xfrm>
            <a:off x="1098884" y="1785039"/>
            <a:ext cx="10494402" cy="4495800"/>
          </a:xfrm>
        </p:spPr>
        <p:txBody>
          <a:bodyPr>
            <a:normAutofit/>
          </a:bodyPr>
          <a:lstStyle/>
          <a:p>
            <a:pPr lvl="0"/>
            <a:r>
              <a:rPr lang="de-DE" sz="2200" dirty="0"/>
              <a:t>ist von seinem Äußeren her ansprechend (weckt Neugier)</a:t>
            </a:r>
            <a:endParaRPr lang="cs-CZ" sz="2200" dirty="0"/>
          </a:p>
          <a:p>
            <a:pPr lvl="0"/>
            <a:r>
              <a:rPr lang="de-DE" sz="2200" dirty="0"/>
              <a:t>Umfang bis 90 Seiten im Anfängerunterricht </a:t>
            </a:r>
            <a:endParaRPr lang="cs-CZ" sz="2200" dirty="0"/>
          </a:p>
          <a:p>
            <a:pPr lvl="0"/>
            <a:r>
              <a:rPr lang="de-DE" sz="2200" dirty="0"/>
              <a:t>Thematik altersgemäß, attraktiv, spannend </a:t>
            </a:r>
            <a:endParaRPr lang="cs-CZ" sz="2200" dirty="0"/>
          </a:p>
          <a:p>
            <a:pPr lvl="0"/>
            <a:r>
              <a:rPr lang="de-DE" sz="2200" dirty="0"/>
              <a:t>Inhalt aktuell und für die Zielgruppe relevant </a:t>
            </a:r>
            <a:endParaRPr lang="cs-CZ" sz="2200" dirty="0"/>
          </a:p>
          <a:p>
            <a:pPr lvl="0"/>
            <a:r>
              <a:rPr lang="de-DE" sz="2200" dirty="0"/>
              <a:t>lässt Identifikation zu, verführt</a:t>
            </a:r>
            <a:r>
              <a:rPr lang="cs-CZ" sz="2200" dirty="0"/>
              <a:t> </a:t>
            </a:r>
            <a:r>
              <a:rPr lang="de-DE" sz="2200" dirty="0"/>
              <a:t>jedoch nicht zur unkritischen Identifikation, sondern zu einer kritischen Distanzierung </a:t>
            </a:r>
            <a:endParaRPr lang="cs-CZ" sz="2200" dirty="0"/>
          </a:p>
          <a:p>
            <a:pPr lvl="0"/>
            <a:r>
              <a:rPr lang="de-DE" sz="2200" dirty="0"/>
              <a:t>Sprache anschaulich, nicht zu schwierig, authentisch und situativ</a:t>
            </a:r>
            <a:endParaRPr lang="cs-CZ" sz="2200" dirty="0"/>
          </a:p>
          <a:p>
            <a:pPr lvl="0"/>
            <a:r>
              <a:rPr lang="cs-CZ" sz="2200" dirty="0"/>
              <a:t> …</a:t>
            </a:r>
          </a:p>
          <a:p>
            <a:r>
              <a:rPr lang="cs-CZ" sz="2200" dirty="0" err="1"/>
              <a:t>Lernziele</a:t>
            </a:r>
            <a:r>
              <a:rPr lang="cs-CZ" sz="2200" dirty="0"/>
              <a:t>!!!</a:t>
            </a:r>
          </a:p>
        </p:txBody>
      </p:sp>
    </p:spTree>
    <p:extLst>
      <p:ext uri="{BB962C8B-B14F-4D97-AF65-F5344CB8AC3E}">
        <p14:creationId xmlns:p14="http://schemas.microsoft.com/office/powerpoint/2010/main" val="1885541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6352B-6597-4D14-9AAA-1F33C4FBBB90}"/>
              </a:ext>
            </a:extLst>
          </p:cNvPr>
          <p:cNvSpPr>
            <a:spLocks noGrp="1"/>
          </p:cNvSpPr>
          <p:nvPr>
            <p:ph type="title"/>
          </p:nvPr>
        </p:nvSpPr>
        <p:spPr/>
        <p:txBody>
          <a:bodyPr/>
          <a:lstStyle/>
          <a:p>
            <a:r>
              <a:rPr lang="de-DE" dirty="0"/>
              <a:t>Gemeinsamer europäischer Referenzrahmen für Sprachen</a:t>
            </a:r>
            <a:endParaRPr lang="cs-CZ" dirty="0"/>
          </a:p>
        </p:txBody>
      </p:sp>
      <p:sp>
        <p:nvSpPr>
          <p:cNvPr id="3" name="Zástupný obsah 2">
            <a:extLst>
              <a:ext uri="{FF2B5EF4-FFF2-40B4-BE49-F238E27FC236}">
                <a16:creationId xmlns:a16="http://schemas.microsoft.com/office/drawing/2014/main" id="{FA292739-8FBA-4186-838D-1EDB0AADB903}"/>
              </a:ext>
            </a:extLst>
          </p:cNvPr>
          <p:cNvSpPr>
            <a:spLocks noGrp="1"/>
          </p:cNvSpPr>
          <p:nvPr>
            <p:ph idx="1"/>
          </p:nvPr>
        </p:nvSpPr>
        <p:spPr>
          <a:xfrm>
            <a:off x="1371600" y="2114939"/>
            <a:ext cx="10240903" cy="617375"/>
          </a:xfrm>
        </p:spPr>
        <p:txBody>
          <a:bodyPr/>
          <a:lstStyle/>
          <a:p>
            <a:r>
              <a:rPr lang="cs-CZ" dirty="0"/>
              <a:t>https://www.goethe.de/Z/50/commeuro/303.htm</a:t>
            </a:r>
          </a:p>
        </p:txBody>
      </p:sp>
      <p:sp>
        <p:nvSpPr>
          <p:cNvPr id="4" name="Nadpis 1">
            <a:extLst>
              <a:ext uri="{FF2B5EF4-FFF2-40B4-BE49-F238E27FC236}">
                <a16:creationId xmlns:a16="http://schemas.microsoft.com/office/drawing/2014/main" id="{C25313DA-8F71-4432-A085-46BBB684AE89}"/>
              </a:ext>
            </a:extLst>
          </p:cNvPr>
          <p:cNvSpPr txBox="1">
            <a:spLocks/>
          </p:cNvSpPr>
          <p:nvPr/>
        </p:nvSpPr>
        <p:spPr>
          <a:xfrm>
            <a:off x="1371599" y="3013766"/>
            <a:ext cx="10240903" cy="1233488"/>
          </a:xfrm>
          <a:prstGeom prst="rect">
            <a:avLst/>
          </a:prstGeom>
        </p:spPr>
        <p:txBody>
          <a:bodyPr vert="horz" lIns="0" tIns="0" rIns="0" bIns="0" rtlCol="0" anchor="b">
            <a:normAutofit/>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r>
              <a:rPr lang="cs-CZ" dirty="0"/>
              <a:t>Rámcový vzdělávací program pro základní vzdělávání</a:t>
            </a:r>
          </a:p>
        </p:txBody>
      </p:sp>
      <p:sp>
        <p:nvSpPr>
          <p:cNvPr id="5" name="Zástupný obsah 2">
            <a:extLst>
              <a:ext uri="{FF2B5EF4-FFF2-40B4-BE49-F238E27FC236}">
                <a16:creationId xmlns:a16="http://schemas.microsoft.com/office/drawing/2014/main" id="{541397A6-E89E-447C-A58E-8F1D718925C8}"/>
              </a:ext>
            </a:extLst>
          </p:cNvPr>
          <p:cNvSpPr txBox="1">
            <a:spLocks/>
          </p:cNvSpPr>
          <p:nvPr/>
        </p:nvSpPr>
        <p:spPr>
          <a:xfrm>
            <a:off x="1371599" y="4422711"/>
            <a:ext cx="10240903" cy="3956179"/>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hlinkClick r:id="rId2"/>
              </a:rPr>
              <a:t>http://www.nuv.cz/uploads/RVP_ZV_2017.pdf</a:t>
            </a:r>
            <a:endParaRPr lang="cs-CZ" dirty="0"/>
          </a:p>
          <a:p>
            <a:r>
              <a:rPr lang="cs-CZ" dirty="0"/>
              <a:t>Další cizí jazyk</a:t>
            </a:r>
          </a:p>
        </p:txBody>
      </p:sp>
    </p:spTree>
    <p:extLst>
      <p:ext uri="{BB962C8B-B14F-4D97-AF65-F5344CB8AC3E}">
        <p14:creationId xmlns:p14="http://schemas.microsoft.com/office/powerpoint/2010/main" val="480574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3" name="Rectangle 3"/>
          <p:cNvSpPr>
            <a:spLocks noGrp="1" noChangeArrowheads="1"/>
          </p:cNvSpPr>
          <p:nvPr>
            <p:ph type="title"/>
          </p:nvPr>
        </p:nvSpPr>
        <p:spPr>
          <a:xfrm>
            <a:off x="857860" y="1103125"/>
            <a:ext cx="10343540" cy="914400"/>
          </a:xfrm>
        </p:spPr>
        <p:txBody>
          <a:bodyPr>
            <a:normAutofit fontScale="90000"/>
          </a:bodyPr>
          <a:lstStyle/>
          <a:p>
            <a:r>
              <a:rPr lang="de-DE" b="1" dirty="0"/>
              <a:t>Häppchenliteratur oder Ganzschriften?</a:t>
            </a:r>
            <a:r>
              <a:rPr lang="de-DE" dirty="0"/>
              <a:t> </a:t>
            </a:r>
            <a:r>
              <a:rPr lang="de-DE" sz="2000" dirty="0"/>
              <a:t>(Kast,</a:t>
            </a:r>
            <a:r>
              <a:rPr lang="cs-CZ" sz="2000" dirty="0"/>
              <a:t> 1985,</a:t>
            </a:r>
            <a:r>
              <a:rPr lang="de-DE" sz="2000" dirty="0"/>
              <a:t> S. 61)</a:t>
            </a:r>
            <a:br>
              <a:rPr lang="cs-CZ" dirty="0"/>
            </a:br>
            <a:endParaRPr lang="cs-CZ" dirty="0"/>
          </a:p>
        </p:txBody>
      </p:sp>
      <p:sp>
        <p:nvSpPr>
          <p:cNvPr id="271362" name="Rectangle 2"/>
          <p:cNvSpPr>
            <a:spLocks noGrp="1" noChangeArrowheads="1"/>
          </p:cNvSpPr>
          <p:nvPr>
            <p:ph type="body" idx="1"/>
          </p:nvPr>
        </p:nvSpPr>
        <p:spPr>
          <a:xfrm>
            <a:off x="857860" y="1845368"/>
            <a:ext cx="10953140" cy="4495800"/>
          </a:xfrm>
        </p:spPr>
        <p:txBody>
          <a:bodyPr/>
          <a:lstStyle/>
          <a:p>
            <a:r>
              <a:rPr lang="de-DE" sz="2200" dirty="0"/>
              <a:t>Häppchen = kurze Ausschnitte aus längeren Texten</a:t>
            </a:r>
            <a:r>
              <a:rPr lang="cs-CZ" sz="2200" dirty="0"/>
              <a:t> </a:t>
            </a:r>
            <a:r>
              <a:rPr lang="cs-CZ" sz="2200" dirty="0" err="1"/>
              <a:t>vs</a:t>
            </a:r>
            <a:r>
              <a:rPr lang="cs-CZ" sz="2200" dirty="0"/>
              <a:t> </a:t>
            </a:r>
            <a:r>
              <a:rPr lang="de-DE" sz="2200" dirty="0"/>
              <a:t>ungekürzte Ganzschriften</a:t>
            </a:r>
            <a:r>
              <a:rPr lang="cs-CZ" sz="2200" dirty="0"/>
              <a:t>. </a:t>
            </a:r>
            <a:r>
              <a:rPr lang="de-DE" sz="2200" dirty="0"/>
              <a:t>Kontrovers.</a:t>
            </a:r>
            <a:endParaRPr lang="cs-CZ" sz="2200" dirty="0"/>
          </a:p>
          <a:p>
            <a:r>
              <a:rPr lang="cs-CZ" sz="2200" u="sng" dirty="0" err="1"/>
              <a:t>Vorteile</a:t>
            </a:r>
            <a:r>
              <a:rPr lang="cs-CZ" sz="2200" u="sng" dirty="0"/>
              <a:t> der </a:t>
            </a:r>
            <a:r>
              <a:rPr lang="de-DE" sz="2200" u="sng" dirty="0"/>
              <a:t>Häppchenliteratur</a:t>
            </a:r>
            <a:r>
              <a:rPr lang="cs-CZ" sz="2200" u="sng" dirty="0"/>
              <a:t> </a:t>
            </a:r>
            <a:r>
              <a:rPr lang="de-DE" sz="2200" dirty="0"/>
              <a:t>: Lernende nicht überfordert; vertiefendes Lesen</a:t>
            </a:r>
            <a:r>
              <a:rPr lang="cs-CZ" sz="2200" dirty="0"/>
              <a:t> </a:t>
            </a:r>
            <a:r>
              <a:rPr lang="cs-CZ" sz="2200" dirty="0" err="1"/>
              <a:t>möglich</a:t>
            </a:r>
            <a:r>
              <a:rPr lang="de-DE" sz="2200" dirty="0"/>
              <a:t>;</a:t>
            </a:r>
            <a:r>
              <a:rPr lang="cs-CZ" sz="2200" dirty="0"/>
              <a:t> </a:t>
            </a:r>
            <a:r>
              <a:rPr lang="cs-CZ" sz="2200" dirty="0" err="1"/>
              <a:t>niedriger</a:t>
            </a:r>
            <a:r>
              <a:rPr lang="cs-CZ" sz="2200" dirty="0"/>
              <a:t> </a:t>
            </a:r>
            <a:r>
              <a:rPr lang="cs-CZ" sz="2200" dirty="0" err="1"/>
              <a:t>Zeitaufwand</a:t>
            </a:r>
            <a:r>
              <a:rPr lang="de-DE" sz="2200" dirty="0"/>
              <a:t>; niedrigere Gefahr der Langweile</a:t>
            </a:r>
            <a:r>
              <a:rPr lang="cs-CZ" sz="2200" dirty="0"/>
              <a:t>,…</a:t>
            </a:r>
          </a:p>
          <a:p>
            <a:r>
              <a:rPr lang="de-DE" sz="2200" u="sng" dirty="0"/>
              <a:t>Nachteile</a:t>
            </a:r>
            <a:r>
              <a:rPr lang="cs-CZ" sz="2200" u="sng" dirty="0"/>
              <a:t> der </a:t>
            </a:r>
            <a:r>
              <a:rPr lang="cs-CZ" sz="2200" u="sng" dirty="0" err="1"/>
              <a:t>Häppchenliteratur</a:t>
            </a:r>
            <a:r>
              <a:rPr lang="de-DE" sz="2200" dirty="0"/>
              <a:t>: aus dem Zusammenhang gerissen, verlocken zur pedantischen Analyse, viele Einzelstücke ergeben ein verwirrendes Chaos, …</a:t>
            </a:r>
            <a:endParaRPr lang="cs-CZ" sz="2200" dirty="0"/>
          </a:p>
          <a:p>
            <a:endParaRPr lang="cs-CZ" sz="2000" dirty="0"/>
          </a:p>
        </p:txBody>
      </p:sp>
    </p:spTree>
    <p:extLst>
      <p:ext uri="{BB962C8B-B14F-4D97-AF65-F5344CB8AC3E}">
        <p14:creationId xmlns:p14="http://schemas.microsoft.com/office/powerpoint/2010/main" val="205419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71362">
                                            <p:txEl>
                                              <p:pRg st="1" end="1"/>
                                            </p:txEl>
                                          </p:spTgt>
                                        </p:tgtEl>
                                        <p:attrNameLst>
                                          <p:attrName>style.visibility</p:attrName>
                                        </p:attrNameLst>
                                      </p:cBhvr>
                                      <p:to>
                                        <p:strVal val="visible"/>
                                      </p:to>
                                    </p:set>
                                    <p:animEffect transition="in" filter="wipe(down)">
                                      <p:cBhvr>
                                        <p:cTn id="7" dur="500"/>
                                        <p:tgtEl>
                                          <p:spTgt spid="2713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71362">
                                            <p:txEl>
                                              <p:pRg st="2" end="2"/>
                                            </p:txEl>
                                          </p:spTgt>
                                        </p:tgtEl>
                                        <p:attrNameLst>
                                          <p:attrName>style.visibility</p:attrName>
                                        </p:attrNameLst>
                                      </p:cBhvr>
                                      <p:to>
                                        <p:strVal val="visible"/>
                                      </p:to>
                                    </p:set>
                                    <p:animEffect transition="in" filter="wipe(down)">
                                      <p:cBhvr>
                                        <p:cTn id="12" dur="500"/>
                                        <p:tgtEl>
                                          <p:spTgt spid="2713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DACA2167-95F9-43BF-9B5B-9FC1364E3809}"/>
              </a:ext>
            </a:extLst>
          </p:cNvPr>
          <p:cNvSpPr>
            <a:spLocks noGrp="1"/>
          </p:cNvSpPr>
          <p:nvPr>
            <p:ph type="title"/>
          </p:nvPr>
        </p:nvSpPr>
        <p:spPr>
          <a:xfrm>
            <a:off x="387927" y="1028701"/>
            <a:ext cx="3248863" cy="3020785"/>
          </a:xfrm>
        </p:spPr>
        <p:txBody>
          <a:bodyPr>
            <a:normAutofit/>
          </a:bodyPr>
          <a:lstStyle/>
          <a:p>
            <a:pPr algn="r"/>
            <a:r>
              <a:rPr lang="de-DE" sz="4000" b="1" dirty="0">
                <a:solidFill>
                  <a:schemeClr val="bg1"/>
                </a:solidFill>
              </a:rPr>
              <a:t>3-Phasen-Modell</a:t>
            </a:r>
            <a:endParaRPr lang="cs-CZ" sz="4000" b="1" dirty="0">
              <a:solidFill>
                <a:schemeClr val="bg1"/>
              </a:solidFill>
            </a:endParaRPr>
          </a:p>
        </p:txBody>
      </p:sp>
      <p:sp>
        <p:nvSpPr>
          <p:cNvPr id="3" name="Zástupný symbol pro obsah 2">
            <a:extLst>
              <a:ext uri="{FF2B5EF4-FFF2-40B4-BE49-F238E27FC236}">
                <a16:creationId xmlns:a16="http://schemas.microsoft.com/office/drawing/2014/main" id="{C9085B34-E494-406B-9977-9CBBDB450356}"/>
              </a:ext>
            </a:extLst>
          </p:cNvPr>
          <p:cNvSpPr>
            <a:spLocks noGrp="1"/>
          </p:cNvSpPr>
          <p:nvPr>
            <p:ph idx="1"/>
          </p:nvPr>
        </p:nvSpPr>
        <p:spPr>
          <a:xfrm>
            <a:off x="4777409" y="1028702"/>
            <a:ext cx="6273972" cy="4843462"/>
          </a:xfrm>
        </p:spPr>
        <p:txBody>
          <a:bodyPr>
            <a:noAutofit/>
          </a:bodyPr>
          <a:lstStyle/>
          <a:p>
            <a:r>
              <a:rPr lang="de-DE" sz="3200" dirty="0"/>
              <a:t>Bekanntmachen mit dem Buch</a:t>
            </a:r>
            <a:r>
              <a:rPr lang="cs-CZ" sz="3200" dirty="0"/>
              <a:t> – „vor dem </a:t>
            </a:r>
            <a:r>
              <a:rPr lang="cs-CZ" sz="3200" dirty="0" err="1"/>
              <a:t>Lesen</a:t>
            </a:r>
            <a:r>
              <a:rPr lang="cs-CZ" sz="3200" dirty="0"/>
              <a:t> / vor der </a:t>
            </a:r>
            <a:r>
              <a:rPr lang="cs-CZ" sz="3200" dirty="0" err="1"/>
              <a:t>Lektüre</a:t>
            </a:r>
            <a:r>
              <a:rPr lang="cs-CZ" sz="3200" dirty="0"/>
              <a:t>“</a:t>
            </a:r>
          </a:p>
          <a:p>
            <a:r>
              <a:rPr lang="de-DE" sz="3200" dirty="0"/>
              <a:t>Lesen (zu Hause oder im Unterricht)</a:t>
            </a:r>
            <a:r>
              <a:rPr lang="cs-CZ" sz="3200" dirty="0"/>
              <a:t> – „</a:t>
            </a:r>
            <a:r>
              <a:rPr lang="cs-CZ" sz="3200" dirty="0" err="1"/>
              <a:t>während</a:t>
            </a:r>
            <a:r>
              <a:rPr lang="cs-CZ" sz="3200" dirty="0"/>
              <a:t> des </a:t>
            </a:r>
            <a:r>
              <a:rPr lang="cs-CZ" sz="3200" dirty="0" err="1"/>
              <a:t>Lesens</a:t>
            </a:r>
            <a:r>
              <a:rPr lang="cs-CZ" sz="3200" dirty="0"/>
              <a:t> / </a:t>
            </a:r>
            <a:r>
              <a:rPr lang="cs-CZ" sz="3200" dirty="0" err="1"/>
              <a:t>während</a:t>
            </a:r>
            <a:r>
              <a:rPr lang="cs-CZ" sz="3200" dirty="0"/>
              <a:t> der </a:t>
            </a:r>
            <a:r>
              <a:rPr lang="cs-CZ" sz="3200" dirty="0" err="1"/>
              <a:t>Lektüre</a:t>
            </a:r>
            <a:r>
              <a:rPr lang="cs-CZ" sz="3200" dirty="0"/>
              <a:t>“</a:t>
            </a:r>
          </a:p>
          <a:p>
            <a:r>
              <a:rPr lang="de-DE" sz="3200" dirty="0"/>
              <a:t>Besprechung/Behandlung im Unterricht</a:t>
            </a:r>
            <a:r>
              <a:rPr lang="cs-CZ" sz="3200" dirty="0"/>
              <a:t> – „nach dem </a:t>
            </a:r>
            <a:r>
              <a:rPr lang="cs-CZ" sz="3200" dirty="0" err="1"/>
              <a:t>Lesen</a:t>
            </a:r>
            <a:r>
              <a:rPr lang="cs-CZ" sz="3200" dirty="0"/>
              <a:t> / nach der </a:t>
            </a:r>
            <a:r>
              <a:rPr lang="cs-CZ" sz="3200" dirty="0" err="1"/>
              <a:t>Lektüre</a:t>
            </a:r>
            <a:r>
              <a:rPr lang="cs-CZ" sz="3200" dirty="0"/>
              <a:t>“</a:t>
            </a:r>
          </a:p>
        </p:txBody>
      </p:sp>
    </p:spTree>
    <p:extLst>
      <p:ext uri="{BB962C8B-B14F-4D97-AF65-F5344CB8AC3E}">
        <p14:creationId xmlns:p14="http://schemas.microsoft.com/office/powerpoint/2010/main" val="1385417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70FE359-0C46-492E-ADA0-40669B86D609}"/>
              </a:ext>
            </a:extLst>
          </p:cNvPr>
          <p:cNvSpPr>
            <a:spLocks noGrp="1"/>
          </p:cNvSpPr>
          <p:nvPr>
            <p:ph type="title"/>
          </p:nvPr>
        </p:nvSpPr>
        <p:spPr>
          <a:xfrm>
            <a:off x="457200" y="868280"/>
            <a:ext cx="3390645" cy="3363597"/>
          </a:xfrm>
        </p:spPr>
        <p:txBody>
          <a:bodyPr>
            <a:normAutofit/>
          </a:bodyPr>
          <a:lstStyle/>
          <a:p>
            <a:pPr algn="r"/>
            <a:r>
              <a:rPr lang="de-DE" sz="3200" b="1" dirty="0">
                <a:solidFill>
                  <a:schemeClr val="bg1"/>
                </a:solidFill>
              </a:rPr>
              <a:t>1) VOR De</a:t>
            </a:r>
            <a:r>
              <a:rPr lang="cs-CZ" sz="3200" b="1" dirty="0">
                <a:solidFill>
                  <a:schemeClr val="bg1"/>
                </a:solidFill>
              </a:rPr>
              <a:t>r </a:t>
            </a:r>
            <a:r>
              <a:rPr lang="cs-CZ" sz="3200" b="1" dirty="0" err="1">
                <a:solidFill>
                  <a:schemeClr val="bg1"/>
                </a:solidFill>
              </a:rPr>
              <a:t>lektüre</a:t>
            </a:r>
            <a:r>
              <a:rPr lang="de-DE" sz="3200" b="1" dirty="0">
                <a:solidFill>
                  <a:schemeClr val="bg1"/>
                </a:solidFill>
              </a:rPr>
              <a:t>:</a:t>
            </a:r>
            <a:br>
              <a:rPr lang="cs-CZ" sz="3200" dirty="0">
                <a:solidFill>
                  <a:schemeClr val="bg1"/>
                </a:solidFill>
              </a:rPr>
            </a:br>
            <a:endParaRPr lang="cs-CZ" sz="3200" dirty="0">
              <a:solidFill>
                <a:schemeClr val="bg1"/>
              </a:solidFill>
            </a:endParaRPr>
          </a:p>
        </p:txBody>
      </p:sp>
      <p:graphicFrame>
        <p:nvGraphicFramePr>
          <p:cNvPr id="5" name="Zástupný symbol pro obsah 2">
            <a:extLst>
              <a:ext uri="{FF2B5EF4-FFF2-40B4-BE49-F238E27FC236}">
                <a16:creationId xmlns:a16="http://schemas.microsoft.com/office/drawing/2014/main" id="{A3460C91-0541-4C95-B0BA-9C714F1C8B56}"/>
              </a:ext>
            </a:extLst>
          </p:cNvPr>
          <p:cNvGraphicFramePr>
            <a:graphicFrameLocks noGrp="1"/>
          </p:cNvGraphicFramePr>
          <p:nvPr>
            <p:ph idx="1"/>
            <p:extLst>
              <p:ext uri="{D42A27DB-BD31-4B8C-83A1-F6EECF244321}">
                <p14:modId xmlns:p14="http://schemas.microsoft.com/office/powerpoint/2010/main" val="600926931"/>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1214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F0EF41-906F-4B89-B423-443332BAF463}"/>
              </a:ext>
            </a:extLst>
          </p:cNvPr>
          <p:cNvSpPr>
            <a:spLocks noGrp="1"/>
          </p:cNvSpPr>
          <p:nvPr>
            <p:ph type="title"/>
          </p:nvPr>
        </p:nvSpPr>
        <p:spPr/>
        <p:txBody>
          <a:bodyPr anchor="t"/>
          <a:lstStyle/>
          <a:p>
            <a:r>
              <a:rPr lang="de-DE" b="1"/>
              <a:t>Vorbereitungsphase: </a:t>
            </a:r>
            <a:endParaRPr lang="cs-CZ" dirty="0"/>
          </a:p>
        </p:txBody>
      </p:sp>
      <p:sp>
        <p:nvSpPr>
          <p:cNvPr id="3" name="Zástupný symbol pro obsah 2">
            <a:extLst>
              <a:ext uri="{FF2B5EF4-FFF2-40B4-BE49-F238E27FC236}">
                <a16:creationId xmlns:a16="http://schemas.microsoft.com/office/drawing/2014/main" id="{741122AE-F5C0-4ACF-A050-3C178CF6CBC0}"/>
              </a:ext>
            </a:extLst>
          </p:cNvPr>
          <p:cNvSpPr>
            <a:spLocks noGrp="1"/>
          </p:cNvSpPr>
          <p:nvPr>
            <p:ph idx="1"/>
          </p:nvPr>
        </p:nvSpPr>
        <p:spPr>
          <a:xfrm>
            <a:off x="1066799" y="1646238"/>
            <a:ext cx="10545703" cy="4495800"/>
          </a:xfrm>
        </p:spPr>
        <p:txBody>
          <a:bodyPr/>
          <a:lstStyle/>
          <a:p>
            <a:r>
              <a:rPr lang="de-DE" sz="2200" dirty="0"/>
              <a:t>„Es werden Voraussetzungen dafür geschaffen, einen (auch längeren) Text in der FS verstehen zu können“ (Kast, </a:t>
            </a:r>
            <a:r>
              <a:rPr lang="cs-CZ" sz="2200" dirty="0"/>
              <a:t>1985, </a:t>
            </a:r>
            <a:r>
              <a:rPr lang="de-DE" sz="2200" dirty="0"/>
              <a:t>S. 72) </a:t>
            </a:r>
            <a:endParaRPr lang="cs-CZ" sz="2200" dirty="0"/>
          </a:p>
          <a:p>
            <a:r>
              <a:rPr lang="de-DE" sz="2200" b="1" dirty="0"/>
              <a:t> „Advance </a:t>
            </a:r>
            <a:r>
              <a:rPr lang="de-DE" sz="2200" b="1" dirty="0" err="1"/>
              <a:t>organisers</a:t>
            </a:r>
            <a:r>
              <a:rPr lang="de-DE" sz="2200" b="1" dirty="0"/>
              <a:t>“ </a:t>
            </a:r>
            <a:r>
              <a:rPr lang="de-DE" sz="2200" dirty="0"/>
              <a:t>(</a:t>
            </a:r>
            <a:r>
              <a:rPr lang="cs-CZ" sz="2200" dirty="0"/>
              <a:t>ibid., </a:t>
            </a:r>
            <a:r>
              <a:rPr lang="de-DE" sz="2200" dirty="0"/>
              <a:t>S. 49-60</a:t>
            </a:r>
            <a:r>
              <a:rPr lang="de-DE" sz="2200" b="1" dirty="0"/>
              <a:t>)</a:t>
            </a:r>
            <a:r>
              <a:rPr lang="de-DE" sz="2200" dirty="0"/>
              <a:t> - versuchen den Lernprozess zu verbessern, indem sie im Voraus (in </a:t>
            </a:r>
            <a:r>
              <a:rPr lang="de-DE" sz="2200" dirty="0" err="1"/>
              <a:t>advance</a:t>
            </a:r>
            <a:r>
              <a:rPr lang="de-DE" sz="2200" dirty="0"/>
              <a:t>) die Hindernisse aus dem Weg räumen</a:t>
            </a:r>
            <a:r>
              <a:rPr lang="cs-CZ" sz="2200" dirty="0"/>
              <a:t>, </a:t>
            </a:r>
            <a:r>
              <a:rPr lang="de-DE" sz="2200" dirty="0"/>
              <a:t>die die Arbeit mit dem Text erschweren könnten. </a:t>
            </a:r>
            <a:endParaRPr lang="cs-CZ" sz="2200" dirty="0"/>
          </a:p>
          <a:p>
            <a:endParaRPr lang="cs-CZ" sz="2200" dirty="0"/>
          </a:p>
          <a:p>
            <a:r>
              <a:rPr lang="de-DE" sz="2200" dirty="0"/>
              <a:t>Welche Hindernisse stellen sich den Lernenden in den Weg? - in Bezug auf: Inhalt, Situation, Sprache, Textsorte (vor allem Inhalt und Sprache) </a:t>
            </a:r>
            <a:endParaRPr lang="cs-CZ" sz="2200" dirty="0"/>
          </a:p>
          <a:p>
            <a:endParaRPr lang="cs-CZ" sz="1200" dirty="0"/>
          </a:p>
        </p:txBody>
      </p:sp>
    </p:spTree>
    <p:extLst>
      <p:ext uri="{BB962C8B-B14F-4D97-AF65-F5344CB8AC3E}">
        <p14:creationId xmlns:p14="http://schemas.microsoft.com/office/powerpoint/2010/main" val="427651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3204E7A-0BA3-4854-8B10-33B4B4124D8C}"/>
              </a:ext>
            </a:extLst>
          </p:cNvPr>
          <p:cNvSpPr>
            <a:spLocks noGrp="1"/>
          </p:cNvSpPr>
          <p:nvPr>
            <p:ph idx="1"/>
          </p:nvPr>
        </p:nvSpPr>
        <p:spPr>
          <a:xfrm>
            <a:off x="1063431" y="295319"/>
            <a:ext cx="9103825" cy="5768023"/>
          </a:xfrm>
        </p:spPr>
        <p:txBody>
          <a:bodyPr>
            <a:normAutofit lnSpcReduction="10000"/>
          </a:bodyPr>
          <a:lstStyle/>
          <a:p>
            <a:pPr marL="0" indent="0">
              <a:buNone/>
            </a:pPr>
            <a:r>
              <a:rPr lang="cs-CZ" b="1" dirty="0" err="1"/>
              <a:t>Beispiele</a:t>
            </a:r>
            <a:r>
              <a:rPr lang="cs-CZ" b="1" dirty="0"/>
              <a:t> der </a:t>
            </a:r>
            <a:r>
              <a:rPr lang="de-DE" b="1" dirty="0"/>
              <a:t>Advance</a:t>
            </a:r>
            <a:r>
              <a:rPr lang="cs-CZ" b="1" dirty="0"/>
              <a:t>-</a:t>
            </a:r>
            <a:r>
              <a:rPr lang="de-DE" b="1" dirty="0" err="1"/>
              <a:t>organisers</a:t>
            </a:r>
            <a:r>
              <a:rPr lang="cs-CZ" b="1" dirty="0"/>
              <a:t>-</a:t>
            </a:r>
            <a:r>
              <a:rPr lang="cs-CZ" b="1" dirty="0" err="1"/>
              <a:t>Übungen</a:t>
            </a:r>
            <a:r>
              <a:rPr lang="cs-CZ" b="1" dirty="0"/>
              <a:t>:</a:t>
            </a:r>
          </a:p>
          <a:p>
            <a:r>
              <a:rPr lang="cs-CZ" dirty="0" err="1"/>
              <a:t>Wort-Bild-Karten</a:t>
            </a:r>
            <a:r>
              <a:rPr lang="cs-CZ" dirty="0"/>
              <a:t> (</a:t>
            </a:r>
            <a:r>
              <a:rPr lang="cs-CZ" dirty="0" err="1"/>
              <a:t>zur</a:t>
            </a:r>
            <a:r>
              <a:rPr lang="cs-CZ" dirty="0"/>
              <a:t> </a:t>
            </a:r>
            <a:r>
              <a:rPr lang="cs-CZ" dirty="0" err="1"/>
              <a:t>Vorentlastung</a:t>
            </a:r>
            <a:r>
              <a:rPr lang="cs-CZ" dirty="0"/>
              <a:t> des </a:t>
            </a:r>
            <a:r>
              <a:rPr lang="cs-CZ" dirty="0" err="1"/>
              <a:t>Wortschatzes</a:t>
            </a:r>
            <a:r>
              <a:rPr lang="cs-CZ" dirty="0"/>
              <a:t>)</a:t>
            </a:r>
          </a:p>
          <a:p>
            <a:r>
              <a:rPr lang="cs-CZ" dirty="0" err="1"/>
              <a:t>Gegenstände</a:t>
            </a:r>
            <a:r>
              <a:rPr lang="cs-CZ" dirty="0"/>
              <a:t>, </a:t>
            </a:r>
            <a:r>
              <a:rPr lang="cs-CZ" dirty="0" err="1"/>
              <a:t>die</a:t>
            </a:r>
            <a:r>
              <a:rPr lang="cs-CZ" dirty="0"/>
              <a:t> </a:t>
            </a:r>
            <a:r>
              <a:rPr lang="cs-CZ" dirty="0" err="1"/>
              <a:t>mit</a:t>
            </a:r>
            <a:r>
              <a:rPr lang="cs-CZ" dirty="0"/>
              <a:t> der </a:t>
            </a:r>
            <a:r>
              <a:rPr lang="cs-CZ" dirty="0" err="1"/>
              <a:t>Handlung</a:t>
            </a:r>
            <a:r>
              <a:rPr lang="cs-CZ" dirty="0"/>
              <a:t> des </a:t>
            </a:r>
            <a:r>
              <a:rPr lang="cs-CZ" dirty="0" err="1"/>
              <a:t>Textes</a:t>
            </a:r>
            <a:r>
              <a:rPr lang="cs-CZ" dirty="0"/>
              <a:t> </a:t>
            </a:r>
            <a:r>
              <a:rPr lang="cs-CZ" dirty="0" err="1"/>
              <a:t>zusammenhängen</a:t>
            </a:r>
            <a:r>
              <a:rPr lang="cs-CZ" dirty="0"/>
              <a:t> </a:t>
            </a:r>
          </a:p>
          <a:p>
            <a:r>
              <a:rPr lang="cs-CZ" dirty="0" err="1"/>
              <a:t>Titelanalyse</a:t>
            </a:r>
            <a:r>
              <a:rPr lang="cs-CZ" dirty="0"/>
              <a:t> – </a:t>
            </a:r>
            <a:r>
              <a:rPr lang="cs-CZ" dirty="0" err="1"/>
              <a:t>Botschaften</a:t>
            </a:r>
            <a:r>
              <a:rPr lang="cs-CZ" dirty="0"/>
              <a:t> </a:t>
            </a:r>
            <a:r>
              <a:rPr lang="cs-CZ" dirty="0" err="1"/>
              <a:t>entdecken</a:t>
            </a:r>
            <a:endParaRPr lang="cs-CZ" dirty="0"/>
          </a:p>
          <a:p>
            <a:r>
              <a:rPr lang="cs-CZ" dirty="0" err="1"/>
              <a:t>Assoziogram</a:t>
            </a:r>
            <a:r>
              <a:rPr lang="cs-CZ" dirty="0"/>
              <a:t> </a:t>
            </a:r>
            <a:r>
              <a:rPr lang="cs-CZ" dirty="0" err="1"/>
              <a:t>erstellen</a:t>
            </a:r>
            <a:r>
              <a:rPr lang="cs-CZ" dirty="0"/>
              <a:t> – </a:t>
            </a:r>
            <a:r>
              <a:rPr lang="cs-CZ" dirty="0" err="1"/>
              <a:t>zum</a:t>
            </a:r>
            <a:r>
              <a:rPr lang="cs-CZ" dirty="0"/>
              <a:t> </a:t>
            </a:r>
            <a:r>
              <a:rPr lang="cs-CZ" dirty="0" err="1"/>
              <a:t>Titel</a:t>
            </a:r>
            <a:r>
              <a:rPr lang="cs-CZ" dirty="0"/>
              <a:t>, </a:t>
            </a:r>
            <a:r>
              <a:rPr lang="cs-CZ" dirty="0" err="1"/>
              <a:t>zum</a:t>
            </a:r>
            <a:r>
              <a:rPr lang="cs-CZ" dirty="0"/>
              <a:t> </a:t>
            </a:r>
            <a:r>
              <a:rPr lang="cs-CZ" dirty="0" err="1"/>
              <a:t>Titelbild</a:t>
            </a:r>
            <a:endParaRPr lang="cs-CZ" dirty="0"/>
          </a:p>
          <a:p>
            <a:r>
              <a:rPr lang="cs-CZ" dirty="0" err="1"/>
              <a:t>Assoziationskette</a:t>
            </a:r>
            <a:r>
              <a:rPr lang="cs-CZ" dirty="0"/>
              <a:t> – </a:t>
            </a:r>
            <a:r>
              <a:rPr lang="cs-CZ" dirty="0" err="1"/>
              <a:t>Wortnetze</a:t>
            </a:r>
            <a:r>
              <a:rPr lang="cs-CZ" dirty="0"/>
              <a:t> </a:t>
            </a:r>
            <a:r>
              <a:rPr lang="cs-CZ" dirty="0" err="1"/>
              <a:t>erstellen</a:t>
            </a:r>
            <a:r>
              <a:rPr lang="cs-CZ" dirty="0"/>
              <a:t> </a:t>
            </a:r>
          </a:p>
          <a:p>
            <a:r>
              <a:rPr lang="cs-CZ" dirty="0" err="1"/>
              <a:t>Vorgabe</a:t>
            </a:r>
            <a:r>
              <a:rPr lang="cs-CZ" dirty="0"/>
              <a:t> von </a:t>
            </a:r>
            <a:r>
              <a:rPr lang="cs-CZ" dirty="0" err="1"/>
              <a:t>Schlüsselwörtern</a:t>
            </a:r>
            <a:r>
              <a:rPr lang="cs-CZ" dirty="0"/>
              <a:t>: „Die </a:t>
            </a:r>
            <a:r>
              <a:rPr lang="cs-CZ" dirty="0" err="1"/>
              <a:t>folgenden</a:t>
            </a:r>
            <a:r>
              <a:rPr lang="cs-CZ" dirty="0"/>
              <a:t> </a:t>
            </a:r>
            <a:r>
              <a:rPr lang="cs-CZ" dirty="0" err="1"/>
              <a:t>Wörter</a:t>
            </a:r>
            <a:r>
              <a:rPr lang="cs-CZ" dirty="0"/>
              <a:t> </a:t>
            </a:r>
            <a:r>
              <a:rPr lang="cs-CZ" dirty="0" err="1"/>
              <a:t>gehören</a:t>
            </a:r>
            <a:r>
              <a:rPr lang="cs-CZ" dirty="0"/>
              <a:t> </a:t>
            </a:r>
            <a:r>
              <a:rPr lang="cs-CZ" dirty="0" err="1"/>
              <a:t>zu</a:t>
            </a:r>
            <a:r>
              <a:rPr lang="cs-CZ" dirty="0"/>
              <a:t> </a:t>
            </a:r>
            <a:r>
              <a:rPr lang="cs-CZ" dirty="0" err="1"/>
              <a:t>einer</a:t>
            </a:r>
            <a:r>
              <a:rPr lang="cs-CZ" dirty="0"/>
              <a:t> </a:t>
            </a:r>
            <a:r>
              <a:rPr lang="cs-CZ" dirty="0" err="1"/>
              <a:t>Geschichte</a:t>
            </a:r>
            <a:r>
              <a:rPr lang="cs-CZ" dirty="0"/>
              <a:t>….</a:t>
            </a:r>
            <a:r>
              <a:rPr lang="cs-CZ" dirty="0" err="1"/>
              <a:t>Welche</a:t>
            </a:r>
            <a:r>
              <a:rPr lang="cs-CZ" dirty="0"/>
              <a:t> </a:t>
            </a:r>
            <a:r>
              <a:rPr lang="cs-CZ" dirty="0" err="1"/>
              <a:t>Handlung</a:t>
            </a:r>
            <a:r>
              <a:rPr lang="cs-CZ" dirty="0"/>
              <a:t> </a:t>
            </a:r>
            <a:r>
              <a:rPr lang="cs-CZ" dirty="0" err="1"/>
              <a:t>könnte</a:t>
            </a:r>
            <a:r>
              <a:rPr lang="cs-CZ" dirty="0"/>
              <a:t> </a:t>
            </a:r>
            <a:r>
              <a:rPr lang="cs-CZ" dirty="0" err="1"/>
              <a:t>diese</a:t>
            </a:r>
            <a:r>
              <a:rPr lang="cs-CZ" dirty="0"/>
              <a:t> </a:t>
            </a:r>
            <a:r>
              <a:rPr lang="cs-CZ" dirty="0" err="1"/>
              <a:t>haben</a:t>
            </a:r>
            <a:r>
              <a:rPr lang="cs-CZ" dirty="0"/>
              <a:t>?“</a:t>
            </a:r>
          </a:p>
          <a:p>
            <a:r>
              <a:rPr lang="cs-CZ" dirty="0" err="1"/>
              <a:t>Klappentext</a:t>
            </a:r>
            <a:endParaRPr lang="cs-CZ" dirty="0"/>
          </a:p>
          <a:p>
            <a:r>
              <a:rPr lang="cs-CZ" dirty="0" err="1"/>
              <a:t>Einsatz</a:t>
            </a:r>
            <a:r>
              <a:rPr lang="cs-CZ" dirty="0"/>
              <a:t> von </a:t>
            </a:r>
            <a:r>
              <a:rPr lang="cs-CZ" dirty="0" err="1"/>
              <a:t>Zusatztexten</a:t>
            </a:r>
            <a:r>
              <a:rPr lang="cs-CZ" dirty="0"/>
              <a:t> /</a:t>
            </a:r>
            <a:r>
              <a:rPr lang="cs-CZ" dirty="0" err="1"/>
              <a:t>Verfilmungen</a:t>
            </a:r>
            <a:endParaRPr lang="cs-CZ" dirty="0"/>
          </a:p>
          <a:p>
            <a:r>
              <a:rPr lang="cs-CZ" dirty="0"/>
              <a:t> </a:t>
            </a:r>
            <a:r>
              <a:rPr lang="cs-CZ" dirty="0" err="1"/>
              <a:t>Vokabelhilfen</a:t>
            </a:r>
            <a:endParaRPr lang="cs-CZ" dirty="0"/>
          </a:p>
          <a:p>
            <a:pPr marL="0" indent="0">
              <a:buNone/>
            </a:pPr>
            <a:endParaRPr lang="cs-CZ" sz="2000" dirty="0"/>
          </a:p>
          <a:p>
            <a:endParaRPr lang="cs-CZ" sz="2000" dirty="0"/>
          </a:p>
        </p:txBody>
      </p:sp>
    </p:spTree>
    <p:extLst>
      <p:ext uri="{BB962C8B-B14F-4D97-AF65-F5344CB8AC3E}">
        <p14:creationId xmlns:p14="http://schemas.microsoft.com/office/powerpoint/2010/main" val="1169185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7CB456-6B8A-4C52-B0D3-590B2F6C007B}"/>
              </a:ext>
            </a:extLst>
          </p:cNvPr>
          <p:cNvSpPr>
            <a:spLocks noGrp="1"/>
          </p:cNvSpPr>
          <p:nvPr>
            <p:ph type="title"/>
          </p:nvPr>
        </p:nvSpPr>
        <p:spPr/>
        <p:txBody>
          <a:bodyPr/>
          <a:lstStyle/>
          <a:p>
            <a:r>
              <a:rPr lang="de-DE" b="1"/>
              <a:t>Motivationsphase:</a:t>
            </a:r>
            <a:br>
              <a:rPr lang="cs-CZ"/>
            </a:br>
            <a:endParaRPr lang="cs-CZ" dirty="0"/>
          </a:p>
        </p:txBody>
      </p:sp>
      <p:sp>
        <p:nvSpPr>
          <p:cNvPr id="3" name="Zástupný symbol pro obsah 2">
            <a:extLst>
              <a:ext uri="{FF2B5EF4-FFF2-40B4-BE49-F238E27FC236}">
                <a16:creationId xmlns:a16="http://schemas.microsoft.com/office/drawing/2014/main" id="{0FF7DC5E-B698-46B5-A524-459844BFF0B3}"/>
              </a:ext>
            </a:extLst>
          </p:cNvPr>
          <p:cNvSpPr>
            <a:spLocks noGrp="1"/>
          </p:cNvSpPr>
          <p:nvPr>
            <p:ph idx="1"/>
          </p:nvPr>
        </p:nvSpPr>
        <p:spPr>
          <a:xfrm>
            <a:off x="1208313" y="1569120"/>
            <a:ext cx="10404189" cy="4495800"/>
          </a:xfrm>
        </p:spPr>
        <p:txBody>
          <a:bodyPr/>
          <a:lstStyle/>
          <a:p>
            <a:r>
              <a:rPr lang="de-DE" sz="2200" dirty="0"/>
              <a:t>(eigentlich </a:t>
            </a:r>
            <a:r>
              <a:rPr lang="cs-CZ" sz="2200" dirty="0" err="1"/>
              <a:t>schon</a:t>
            </a:r>
            <a:r>
              <a:rPr lang="cs-CZ" sz="2200" dirty="0"/>
              <a:t> </a:t>
            </a:r>
            <a:r>
              <a:rPr lang="de-DE" sz="2200" dirty="0"/>
              <a:t>in die Vorbereitungsphase eingebettet)</a:t>
            </a:r>
            <a:endParaRPr lang="cs-CZ" sz="2200" dirty="0"/>
          </a:p>
          <a:p>
            <a:pPr lvl="0"/>
            <a:r>
              <a:rPr lang="de-DE" sz="2200" dirty="0"/>
              <a:t>Ziel: </a:t>
            </a:r>
            <a:r>
              <a:rPr lang="cs-CZ" sz="2200" dirty="0"/>
              <a:t>„</a:t>
            </a:r>
            <a:r>
              <a:rPr lang="de-DE" sz="2200" dirty="0"/>
              <a:t>die Lernenden für den Text zu motivieren und ihr Interesse zu wecken, Neugierde und Spannung aufkommen zu lassen, Erwartungshaltung herbeizuführen“ (</a:t>
            </a:r>
            <a:r>
              <a:rPr lang="de-DE" sz="2200" dirty="0" err="1"/>
              <a:t>Riehme</a:t>
            </a:r>
            <a:r>
              <a:rPr lang="de-DE" sz="2200" dirty="0"/>
              <a:t> in Kast, </a:t>
            </a:r>
            <a:r>
              <a:rPr lang="cs-CZ" sz="2200" dirty="0"/>
              <a:t>1985, </a:t>
            </a:r>
            <a:r>
              <a:rPr lang="de-DE" sz="2200" dirty="0"/>
              <a:t>S. 72)</a:t>
            </a:r>
            <a:endParaRPr lang="cs-CZ" sz="2200" dirty="0"/>
          </a:p>
          <a:p>
            <a:pPr lvl="0"/>
            <a:r>
              <a:rPr lang="cs-CZ" sz="2200" dirty="0"/>
              <a:t>D</a:t>
            </a:r>
            <a:r>
              <a:rPr lang="de-DE" sz="2200" dirty="0" err="1"/>
              <a:t>urch</a:t>
            </a:r>
            <a:r>
              <a:rPr lang="de-DE" sz="2200" dirty="0"/>
              <a:t> ungeschicktes methodisches Vorgehen </a:t>
            </a:r>
            <a:r>
              <a:rPr lang="cs-CZ" sz="2200" dirty="0"/>
              <a:t>kann </a:t>
            </a:r>
            <a:r>
              <a:rPr lang="de-DE" sz="2200" dirty="0"/>
              <a:t>den Schülern die Lust vergehen</a:t>
            </a:r>
            <a:r>
              <a:rPr lang="cs-CZ" sz="2200" dirty="0"/>
              <a:t>.</a:t>
            </a:r>
          </a:p>
          <a:p>
            <a:pPr lvl="0"/>
            <a:r>
              <a:rPr lang="cs-CZ" sz="2200" dirty="0"/>
              <a:t>D</a:t>
            </a:r>
            <a:r>
              <a:rPr lang="de-DE" sz="2200" dirty="0"/>
              <a:t>en Einstieg je nach dem Thema, Autor, Lehrer, Schüler wählen und mit folgenden Phasen verknüpfen</a:t>
            </a:r>
            <a:r>
              <a:rPr lang="cs-CZ" sz="2200" dirty="0"/>
              <a:t>.</a:t>
            </a:r>
          </a:p>
          <a:p>
            <a:endParaRPr lang="cs-CZ" sz="2200" dirty="0"/>
          </a:p>
        </p:txBody>
      </p:sp>
    </p:spTree>
    <p:extLst>
      <p:ext uri="{BB962C8B-B14F-4D97-AF65-F5344CB8AC3E}">
        <p14:creationId xmlns:p14="http://schemas.microsoft.com/office/powerpoint/2010/main" val="166255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62468F9-F793-4F22-8D39-1BD76A43907C}"/>
              </a:ext>
            </a:extLst>
          </p:cNvPr>
          <p:cNvSpPr>
            <a:spLocks noGrp="1"/>
          </p:cNvSpPr>
          <p:nvPr>
            <p:ph idx="1"/>
          </p:nvPr>
        </p:nvSpPr>
        <p:spPr>
          <a:xfrm>
            <a:off x="1002471" y="249599"/>
            <a:ext cx="10917385" cy="6143179"/>
          </a:xfrm>
        </p:spPr>
        <p:txBody>
          <a:bodyPr>
            <a:normAutofit fontScale="85000" lnSpcReduction="20000"/>
          </a:bodyPr>
          <a:lstStyle/>
          <a:p>
            <a:pPr lvl="0"/>
            <a:r>
              <a:rPr lang="de-DE" sz="2600" dirty="0"/>
              <a:t>Wie kann man die Schüler motivieren? (Lesemotivation)</a:t>
            </a:r>
            <a:endParaRPr lang="cs-CZ" sz="2600" dirty="0"/>
          </a:p>
          <a:p>
            <a:pPr lvl="1"/>
            <a:r>
              <a:rPr lang="de-DE" sz="2300" dirty="0">
                <a:solidFill>
                  <a:srgbClr val="284C6A"/>
                </a:solidFill>
              </a:rPr>
              <a:t>Die Schüler haben das Buch noch nicht vor sich: </a:t>
            </a:r>
            <a:endParaRPr lang="cs-CZ" sz="2300" dirty="0">
              <a:solidFill>
                <a:srgbClr val="284C6A"/>
              </a:solidFill>
            </a:endParaRPr>
          </a:p>
          <a:p>
            <a:pPr lvl="2"/>
            <a:r>
              <a:rPr lang="cs-CZ" sz="2300" dirty="0" err="1">
                <a:solidFill>
                  <a:srgbClr val="284C6A"/>
                </a:solidFill>
              </a:rPr>
              <a:t>Ein</a:t>
            </a:r>
            <a:r>
              <a:rPr lang="cs-CZ" sz="2300" dirty="0">
                <a:solidFill>
                  <a:srgbClr val="284C6A"/>
                </a:solidFill>
              </a:rPr>
              <a:t> </a:t>
            </a:r>
            <a:r>
              <a:rPr lang="cs-CZ" sz="2300" dirty="0" err="1">
                <a:solidFill>
                  <a:srgbClr val="284C6A"/>
                </a:solidFill>
              </a:rPr>
              <a:t>Bild</a:t>
            </a:r>
            <a:r>
              <a:rPr lang="cs-CZ" sz="2300" dirty="0">
                <a:solidFill>
                  <a:srgbClr val="284C6A"/>
                </a:solidFill>
              </a:rPr>
              <a:t>, </a:t>
            </a:r>
            <a:r>
              <a:rPr lang="cs-CZ" sz="2300" dirty="0" err="1">
                <a:solidFill>
                  <a:srgbClr val="284C6A"/>
                </a:solidFill>
              </a:rPr>
              <a:t>das</a:t>
            </a:r>
            <a:r>
              <a:rPr lang="cs-CZ" sz="2300" dirty="0">
                <a:solidFill>
                  <a:srgbClr val="284C6A"/>
                </a:solidFill>
              </a:rPr>
              <a:t> </a:t>
            </a:r>
            <a:r>
              <a:rPr lang="cs-CZ" sz="2300" dirty="0" err="1">
                <a:solidFill>
                  <a:srgbClr val="284C6A"/>
                </a:solidFill>
              </a:rPr>
              <a:t>mit</a:t>
            </a:r>
            <a:r>
              <a:rPr lang="cs-CZ" sz="2300" dirty="0">
                <a:solidFill>
                  <a:srgbClr val="284C6A"/>
                </a:solidFill>
              </a:rPr>
              <a:t> </a:t>
            </a:r>
            <a:r>
              <a:rPr lang="cs-CZ" sz="2300" dirty="0" err="1">
                <a:solidFill>
                  <a:srgbClr val="284C6A"/>
                </a:solidFill>
              </a:rPr>
              <a:t>Klebezetteln</a:t>
            </a:r>
            <a:r>
              <a:rPr lang="cs-CZ" sz="2300" dirty="0">
                <a:solidFill>
                  <a:srgbClr val="284C6A"/>
                </a:solidFill>
              </a:rPr>
              <a:t> </a:t>
            </a:r>
            <a:r>
              <a:rPr lang="cs-CZ" sz="2300" dirty="0" err="1">
                <a:solidFill>
                  <a:srgbClr val="284C6A"/>
                </a:solidFill>
              </a:rPr>
              <a:t>bedeckt</a:t>
            </a:r>
            <a:r>
              <a:rPr lang="cs-CZ" sz="2300" dirty="0">
                <a:solidFill>
                  <a:srgbClr val="284C6A"/>
                </a:solidFill>
              </a:rPr>
              <a:t> </a:t>
            </a:r>
            <a:r>
              <a:rPr lang="cs-CZ" sz="2300" dirty="0" err="1">
                <a:solidFill>
                  <a:srgbClr val="284C6A"/>
                </a:solidFill>
              </a:rPr>
              <a:t>ist</a:t>
            </a:r>
            <a:r>
              <a:rPr lang="cs-CZ" sz="2300" dirty="0">
                <a:solidFill>
                  <a:srgbClr val="284C6A"/>
                </a:solidFill>
              </a:rPr>
              <a:t>, </a:t>
            </a:r>
            <a:r>
              <a:rPr lang="cs-CZ" sz="2300" dirty="0" err="1">
                <a:solidFill>
                  <a:srgbClr val="284C6A"/>
                </a:solidFill>
              </a:rPr>
              <a:t>zu</a:t>
            </a:r>
            <a:r>
              <a:rPr lang="cs-CZ" sz="2300" dirty="0">
                <a:solidFill>
                  <a:srgbClr val="284C6A"/>
                </a:solidFill>
              </a:rPr>
              <a:t> </a:t>
            </a:r>
            <a:r>
              <a:rPr lang="cs-CZ" sz="2300" dirty="0" err="1">
                <a:solidFill>
                  <a:srgbClr val="284C6A"/>
                </a:solidFill>
              </a:rPr>
              <a:t>entdecken</a:t>
            </a:r>
            <a:r>
              <a:rPr lang="cs-CZ" sz="2300" dirty="0">
                <a:solidFill>
                  <a:srgbClr val="284C6A"/>
                </a:solidFill>
              </a:rPr>
              <a:t>.</a:t>
            </a:r>
          </a:p>
          <a:p>
            <a:pPr lvl="2"/>
            <a:r>
              <a:rPr lang="cs-CZ" sz="2300" dirty="0" err="1">
                <a:solidFill>
                  <a:srgbClr val="284C6A"/>
                </a:solidFill>
              </a:rPr>
              <a:t>Das</a:t>
            </a:r>
            <a:r>
              <a:rPr lang="cs-CZ" sz="2300" dirty="0">
                <a:solidFill>
                  <a:srgbClr val="284C6A"/>
                </a:solidFill>
              </a:rPr>
              <a:t> </a:t>
            </a:r>
            <a:r>
              <a:rPr lang="cs-CZ" sz="2300" dirty="0" err="1">
                <a:solidFill>
                  <a:srgbClr val="284C6A"/>
                </a:solidFill>
              </a:rPr>
              <a:t>Titelbild</a:t>
            </a:r>
            <a:r>
              <a:rPr lang="cs-CZ" sz="2300" dirty="0">
                <a:solidFill>
                  <a:srgbClr val="284C6A"/>
                </a:solidFill>
              </a:rPr>
              <a:t> </a:t>
            </a:r>
            <a:r>
              <a:rPr lang="cs-CZ" sz="2300" dirty="0" err="1">
                <a:solidFill>
                  <a:srgbClr val="284C6A"/>
                </a:solidFill>
              </a:rPr>
              <a:t>wird</a:t>
            </a:r>
            <a:r>
              <a:rPr lang="cs-CZ" sz="2300" dirty="0">
                <a:solidFill>
                  <a:srgbClr val="284C6A"/>
                </a:solidFill>
              </a:rPr>
              <a:t> </a:t>
            </a:r>
            <a:r>
              <a:rPr lang="cs-CZ" sz="2300" dirty="0" err="1">
                <a:solidFill>
                  <a:srgbClr val="284C6A"/>
                </a:solidFill>
              </a:rPr>
              <a:t>beschrieben</a:t>
            </a:r>
            <a:r>
              <a:rPr lang="cs-CZ" sz="2300" dirty="0">
                <a:solidFill>
                  <a:srgbClr val="284C6A"/>
                </a:solidFill>
              </a:rPr>
              <a:t>. </a:t>
            </a:r>
          </a:p>
          <a:p>
            <a:pPr lvl="2"/>
            <a:r>
              <a:rPr lang="cs-CZ" sz="2300" dirty="0" err="1">
                <a:solidFill>
                  <a:srgbClr val="284C6A"/>
                </a:solidFill>
              </a:rPr>
              <a:t>Bilddiktat</a:t>
            </a:r>
            <a:r>
              <a:rPr lang="cs-CZ" sz="2300" dirty="0">
                <a:solidFill>
                  <a:srgbClr val="284C6A"/>
                </a:solidFill>
              </a:rPr>
              <a:t> (</a:t>
            </a:r>
            <a:r>
              <a:rPr lang="cs-CZ" sz="2300" dirty="0" err="1">
                <a:solidFill>
                  <a:srgbClr val="284C6A"/>
                </a:solidFill>
              </a:rPr>
              <a:t>Beschreibung</a:t>
            </a:r>
            <a:r>
              <a:rPr lang="cs-CZ" sz="2300" dirty="0">
                <a:solidFill>
                  <a:srgbClr val="284C6A"/>
                </a:solidFill>
              </a:rPr>
              <a:t> des </a:t>
            </a:r>
            <a:r>
              <a:rPr lang="cs-CZ" sz="2300" dirty="0" err="1">
                <a:solidFill>
                  <a:srgbClr val="284C6A"/>
                </a:solidFill>
              </a:rPr>
              <a:t>Bildes</a:t>
            </a:r>
            <a:r>
              <a:rPr lang="cs-CZ" sz="2300" dirty="0">
                <a:solidFill>
                  <a:srgbClr val="284C6A"/>
                </a:solidFill>
              </a:rPr>
              <a:t> </a:t>
            </a:r>
            <a:r>
              <a:rPr lang="cs-CZ" sz="2300" dirty="0" err="1">
                <a:solidFill>
                  <a:srgbClr val="284C6A"/>
                </a:solidFill>
              </a:rPr>
              <a:t>und</a:t>
            </a:r>
            <a:r>
              <a:rPr lang="cs-CZ" sz="2300" dirty="0">
                <a:solidFill>
                  <a:srgbClr val="284C6A"/>
                </a:solidFill>
              </a:rPr>
              <a:t> </a:t>
            </a:r>
            <a:r>
              <a:rPr lang="cs-CZ" sz="2300" dirty="0" err="1">
                <a:solidFill>
                  <a:srgbClr val="284C6A"/>
                </a:solidFill>
              </a:rPr>
              <a:t>dabei</a:t>
            </a:r>
            <a:r>
              <a:rPr lang="cs-CZ" sz="2300" dirty="0">
                <a:solidFill>
                  <a:srgbClr val="284C6A"/>
                </a:solidFill>
              </a:rPr>
              <a:t> </a:t>
            </a:r>
            <a:r>
              <a:rPr lang="cs-CZ" sz="2300" dirty="0" err="1">
                <a:solidFill>
                  <a:srgbClr val="284C6A"/>
                </a:solidFill>
              </a:rPr>
              <a:t>eine</a:t>
            </a:r>
            <a:r>
              <a:rPr lang="cs-CZ" sz="2300" dirty="0">
                <a:solidFill>
                  <a:srgbClr val="284C6A"/>
                </a:solidFill>
              </a:rPr>
              <a:t> </a:t>
            </a:r>
            <a:r>
              <a:rPr lang="cs-CZ" sz="2300" dirty="0" err="1">
                <a:solidFill>
                  <a:srgbClr val="284C6A"/>
                </a:solidFill>
              </a:rPr>
              <a:t>Skizzierung</a:t>
            </a:r>
            <a:r>
              <a:rPr lang="cs-CZ" sz="2300" dirty="0">
                <a:solidFill>
                  <a:srgbClr val="284C6A"/>
                </a:solidFill>
              </a:rPr>
              <a:t> </a:t>
            </a:r>
            <a:r>
              <a:rPr lang="cs-CZ" sz="2300" dirty="0" err="1">
                <a:solidFill>
                  <a:srgbClr val="284C6A"/>
                </a:solidFill>
              </a:rPr>
              <a:t>anferzigen</a:t>
            </a:r>
            <a:r>
              <a:rPr lang="cs-CZ" sz="2300" dirty="0">
                <a:solidFill>
                  <a:srgbClr val="284C6A"/>
                </a:solidFill>
              </a:rPr>
              <a:t>)</a:t>
            </a:r>
          </a:p>
          <a:p>
            <a:pPr lvl="2"/>
            <a:r>
              <a:rPr lang="cs-CZ" sz="2300" dirty="0" err="1">
                <a:solidFill>
                  <a:srgbClr val="284C6A"/>
                </a:solidFill>
              </a:rPr>
              <a:t>Zitate</a:t>
            </a:r>
            <a:r>
              <a:rPr lang="cs-CZ" sz="2300" dirty="0">
                <a:solidFill>
                  <a:srgbClr val="284C6A"/>
                </a:solidFill>
              </a:rPr>
              <a:t> – </a:t>
            </a:r>
            <a:r>
              <a:rPr lang="cs-CZ" sz="2300" dirty="0" err="1">
                <a:solidFill>
                  <a:srgbClr val="284C6A"/>
                </a:solidFill>
              </a:rPr>
              <a:t>Vorwissen</a:t>
            </a:r>
            <a:r>
              <a:rPr lang="cs-CZ" sz="2300" dirty="0">
                <a:solidFill>
                  <a:srgbClr val="284C6A"/>
                </a:solidFill>
              </a:rPr>
              <a:t> </a:t>
            </a:r>
            <a:r>
              <a:rPr lang="cs-CZ" sz="2300" dirty="0" err="1">
                <a:solidFill>
                  <a:srgbClr val="284C6A"/>
                </a:solidFill>
              </a:rPr>
              <a:t>und</a:t>
            </a:r>
            <a:r>
              <a:rPr lang="cs-CZ" sz="2300" dirty="0">
                <a:solidFill>
                  <a:srgbClr val="284C6A"/>
                </a:solidFill>
              </a:rPr>
              <a:t> </a:t>
            </a:r>
            <a:r>
              <a:rPr lang="cs-CZ" sz="2300" dirty="0" err="1">
                <a:solidFill>
                  <a:srgbClr val="284C6A"/>
                </a:solidFill>
              </a:rPr>
              <a:t>Vermutungen</a:t>
            </a:r>
            <a:r>
              <a:rPr lang="cs-CZ" sz="2300" dirty="0">
                <a:solidFill>
                  <a:srgbClr val="284C6A"/>
                </a:solidFill>
              </a:rPr>
              <a:t> </a:t>
            </a:r>
            <a:r>
              <a:rPr lang="cs-CZ" sz="2300" dirty="0" err="1">
                <a:solidFill>
                  <a:srgbClr val="284C6A"/>
                </a:solidFill>
              </a:rPr>
              <a:t>zum</a:t>
            </a:r>
            <a:r>
              <a:rPr lang="cs-CZ" sz="2300" dirty="0">
                <a:solidFill>
                  <a:srgbClr val="284C6A"/>
                </a:solidFill>
              </a:rPr>
              <a:t> </a:t>
            </a:r>
            <a:r>
              <a:rPr lang="cs-CZ" sz="2300" dirty="0" err="1">
                <a:solidFill>
                  <a:srgbClr val="284C6A"/>
                </a:solidFill>
              </a:rPr>
              <a:t>Zitat</a:t>
            </a:r>
            <a:r>
              <a:rPr lang="cs-CZ" sz="2300" dirty="0">
                <a:solidFill>
                  <a:srgbClr val="284C6A"/>
                </a:solidFill>
              </a:rPr>
              <a:t> </a:t>
            </a:r>
            <a:r>
              <a:rPr lang="cs-CZ" sz="2300" dirty="0" err="1">
                <a:solidFill>
                  <a:srgbClr val="284C6A"/>
                </a:solidFill>
              </a:rPr>
              <a:t>anstellen</a:t>
            </a:r>
            <a:endParaRPr lang="cs-CZ" sz="2300" dirty="0">
              <a:solidFill>
                <a:srgbClr val="284C6A"/>
              </a:solidFill>
            </a:endParaRPr>
          </a:p>
          <a:p>
            <a:pPr lvl="2"/>
            <a:r>
              <a:rPr lang="cs-CZ" sz="2300" dirty="0" err="1">
                <a:solidFill>
                  <a:srgbClr val="284C6A"/>
                </a:solidFill>
              </a:rPr>
              <a:t>Zitatfragmente</a:t>
            </a:r>
            <a:r>
              <a:rPr lang="cs-CZ" sz="2300" dirty="0">
                <a:solidFill>
                  <a:srgbClr val="284C6A"/>
                </a:solidFill>
              </a:rPr>
              <a:t> </a:t>
            </a:r>
            <a:r>
              <a:rPr lang="cs-CZ" sz="2300" dirty="0" err="1">
                <a:solidFill>
                  <a:srgbClr val="284C6A"/>
                </a:solidFill>
              </a:rPr>
              <a:t>zusammensetzen</a:t>
            </a:r>
            <a:r>
              <a:rPr lang="cs-CZ" sz="2300" dirty="0">
                <a:solidFill>
                  <a:srgbClr val="284C6A"/>
                </a:solidFill>
              </a:rPr>
              <a:t> – </a:t>
            </a:r>
            <a:r>
              <a:rPr lang="cs-CZ" sz="2300" dirty="0" err="1">
                <a:solidFill>
                  <a:srgbClr val="284C6A"/>
                </a:solidFill>
              </a:rPr>
              <a:t>zur</a:t>
            </a:r>
            <a:r>
              <a:rPr lang="cs-CZ" sz="2300" dirty="0">
                <a:solidFill>
                  <a:srgbClr val="284C6A"/>
                </a:solidFill>
              </a:rPr>
              <a:t> </a:t>
            </a:r>
            <a:r>
              <a:rPr lang="cs-CZ" sz="2300" dirty="0" err="1">
                <a:solidFill>
                  <a:srgbClr val="284C6A"/>
                </a:solidFill>
              </a:rPr>
              <a:t>Gruppen</a:t>
            </a:r>
            <a:endParaRPr lang="cs-CZ" sz="2300" dirty="0">
              <a:solidFill>
                <a:srgbClr val="284C6A"/>
              </a:solidFill>
            </a:endParaRPr>
          </a:p>
          <a:p>
            <a:pPr lvl="2"/>
            <a:r>
              <a:rPr lang="de-DE" sz="2300" dirty="0">
                <a:solidFill>
                  <a:srgbClr val="284C6A"/>
                </a:solidFill>
              </a:rPr>
              <a:t>Der Lehrer liest den Anfang oder eine Stelle mit ansteigender Spannung vor und bricht vor dem Höhepunkt ab</a:t>
            </a:r>
            <a:r>
              <a:rPr lang="cs-CZ" sz="2300" dirty="0">
                <a:solidFill>
                  <a:srgbClr val="284C6A"/>
                </a:solidFill>
              </a:rPr>
              <a:t>…den Rest </a:t>
            </a:r>
            <a:r>
              <a:rPr lang="cs-CZ" sz="2300" dirty="0" err="1">
                <a:solidFill>
                  <a:srgbClr val="284C6A"/>
                </a:solidFill>
              </a:rPr>
              <a:t>sollen</a:t>
            </a:r>
            <a:r>
              <a:rPr lang="cs-CZ" sz="2300" dirty="0">
                <a:solidFill>
                  <a:srgbClr val="284C6A"/>
                </a:solidFill>
              </a:rPr>
              <a:t> </a:t>
            </a:r>
            <a:r>
              <a:rPr lang="cs-CZ" sz="2300" dirty="0" err="1">
                <a:solidFill>
                  <a:srgbClr val="284C6A"/>
                </a:solidFill>
              </a:rPr>
              <a:t>die</a:t>
            </a:r>
            <a:r>
              <a:rPr lang="cs-CZ" sz="2300" dirty="0">
                <a:solidFill>
                  <a:srgbClr val="284C6A"/>
                </a:solidFill>
              </a:rPr>
              <a:t> </a:t>
            </a:r>
            <a:r>
              <a:rPr lang="cs-CZ" sz="2300" dirty="0" err="1">
                <a:solidFill>
                  <a:srgbClr val="284C6A"/>
                </a:solidFill>
              </a:rPr>
              <a:t>Lernenden</a:t>
            </a:r>
            <a:r>
              <a:rPr lang="de-DE" sz="2300" dirty="0">
                <a:solidFill>
                  <a:srgbClr val="284C6A"/>
                </a:solidFill>
              </a:rPr>
              <a:t> zu Hause lesen</a:t>
            </a:r>
            <a:r>
              <a:rPr lang="cs-CZ" sz="2300" dirty="0">
                <a:solidFill>
                  <a:srgbClr val="284C6A"/>
                </a:solidFill>
              </a:rPr>
              <a:t>.</a:t>
            </a:r>
          </a:p>
          <a:p>
            <a:pPr lvl="2"/>
            <a:r>
              <a:rPr lang="de-DE" sz="2300" dirty="0">
                <a:solidFill>
                  <a:srgbClr val="284C6A"/>
                </a:solidFill>
              </a:rPr>
              <a:t>historische oder kulturelle Einführung (</a:t>
            </a:r>
            <a:r>
              <a:rPr lang="de-DE" sz="2300" dirty="0" err="1">
                <a:solidFill>
                  <a:srgbClr val="284C6A"/>
                </a:solidFill>
              </a:rPr>
              <a:t>Riehme</a:t>
            </a:r>
            <a:r>
              <a:rPr lang="de-DE" sz="2300" dirty="0">
                <a:solidFill>
                  <a:srgbClr val="284C6A"/>
                </a:solidFill>
              </a:rPr>
              <a:t>, 1978 in Kast, </a:t>
            </a:r>
            <a:r>
              <a:rPr lang="cs-CZ" sz="2300" dirty="0">
                <a:solidFill>
                  <a:srgbClr val="284C6A"/>
                </a:solidFill>
              </a:rPr>
              <a:t>1985, </a:t>
            </a:r>
            <a:r>
              <a:rPr lang="de-DE" sz="2300" dirty="0">
                <a:solidFill>
                  <a:srgbClr val="284C6A"/>
                </a:solidFill>
              </a:rPr>
              <a:t>S. 73) - Der Lehrer bespricht den gesellschaftlichen/historischen Rahmen des Buches (kurzer Text, historisches Ereignis, …)</a:t>
            </a:r>
            <a:r>
              <a:rPr lang="cs-CZ" sz="2300" dirty="0">
                <a:solidFill>
                  <a:srgbClr val="284C6A"/>
                </a:solidFill>
              </a:rPr>
              <a:t> – </a:t>
            </a:r>
            <a:r>
              <a:rPr lang="cs-CZ" sz="2300" dirty="0" err="1">
                <a:solidFill>
                  <a:srgbClr val="284C6A"/>
                </a:solidFill>
              </a:rPr>
              <a:t>Bsp</a:t>
            </a:r>
            <a:r>
              <a:rPr lang="cs-CZ" sz="2300" dirty="0">
                <a:solidFill>
                  <a:srgbClr val="284C6A"/>
                </a:solidFill>
              </a:rPr>
              <a:t>. </a:t>
            </a:r>
            <a:r>
              <a:rPr lang="cs-CZ" sz="2300" dirty="0" err="1">
                <a:solidFill>
                  <a:srgbClr val="284C6A"/>
                </a:solidFill>
              </a:rPr>
              <a:t>Zweiter</a:t>
            </a:r>
            <a:r>
              <a:rPr lang="cs-CZ" sz="2300" dirty="0">
                <a:solidFill>
                  <a:srgbClr val="284C6A"/>
                </a:solidFill>
              </a:rPr>
              <a:t> </a:t>
            </a:r>
            <a:r>
              <a:rPr lang="cs-CZ" sz="2300" dirty="0" err="1">
                <a:solidFill>
                  <a:srgbClr val="284C6A"/>
                </a:solidFill>
              </a:rPr>
              <a:t>Weltkrieg</a:t>
            </a:r>
            <a:endParaRPr lang="cs-CZ" sz="2300" dirty="0">
              <a:solidFill>
                <a:srgbClr val="284C6A"/>
              </a:solidFill>
            </a:endParaRPr>
          </a:p>
          <a:p>
            <a:pPr lvl="2"/>
            <a:r>
              <a:rPr lang="de-DE" sz="2300" dirty="0">
                <a:solidFill>
                  <a:srgbClr val="284C6A"/>
                </a:solidFill>
              </a:rPr>
              <a:t>biographische Einführung (</a:t>
            </a:r>
            <a:r>
              <a:rPr lang="de-DE" sz="2300" dirty="0" err="1">
                <a:solidFill>
                  <a:srgbClr val="284C6A"/>
                </a:solidFill>
              </a:rPr>
              <a:t>Riehme</a:t>
            </a:r>
            <a:r>
              <a:rPr lang="de-DE" sz="2300" dirty="0">
                <a:solidFill>
                  <a:srgbClr val="284C6A"/>
                </a:solidFill>
              </a:rPr>
              <a:t>, 1978 in Kast, </a:t>
            </a:r>
            <a:r>
              <a:rPr lang="cs-CZ" sz="2300" dirty="0">
                <a:solidFill>
                  <a:srgbClr val="284C6A"/>
                </a:solidFill>
              </a:rPr>
              <a:t>1985, </a:t>
            </a:r>
            <a:r>
              <a:rPr lang="de-DE" sz="2300" dirty="0">
                <a:solidFill>
                  <a:srgbClr val="284C6A"/>
                </a:solidFill>
              </a:rPr>
              <a:t>S. 73) - Kurzreferat über den Autor (machen die Schüler/der Lehrer)</a:t>
            </a:r>
            <a:r>
              <a:rPr lang="cs-CZ" sz="2300" dirty="0">
                <a:solidFill>
                  <a:srgbClr val="284C6A"/>
                </a:solidFill>
              </a:rPr>
              <a:t> – </a:t>
            </a:r>
            <a:r>
              <a:rPr lang="cs-CZ" sz="2300" dirty="0" err="1">
                <a:solidFill>
                  <a:srgbClr val="284C6A"/>
                </a:solidFill>
              </a:rPr>
              <a:t>Bsp</a:t>
            </a:r>
            <a:r>
              <a:rPr lang="cs-CZ" sz="2300" dirty="0">
                <a:solidFill>
                  <a:srgbClr val="284C6A"/>
                </a:solidFill>
              </a:rPr>
              <a:t>. Hoffmann - </a:t>
            </a:r>
            <a:r>
              <a:rPr lang="cs-CZ" sz="2300" dirty="0" err="1">
                <a:solidFill>
                  <a:srgbClr val="284C6A"/>
                </a:solidFill>
              </a:rPr>
              <a:t>Struwwelpeter</a:t>
            </a:r>
            <a:endParaRPr lang="cs-CZ" sz="2300" dirty="0">
              <a:solidFill>
                <a:srgbClr val="284C6A"/>
              </a:solidFill>
            </a:endParaRPr>
          </a:p>
          <a:p>
            <a:pPr lvl="2"/>
            <a:r>
              <a:rPr lang="de-DE" sz="2300" dirty="0">
                <a:solidFill>
                  <a:srgbClr val="284C6A"/>
                </a:solidFill>
              </a:rPr>
              <a:t>situationsgebundene Einführung: Erfahrungswelt der Lernenden ansprechen - an bestimmte Vorstellungen und Erinnerungen der Lernenden anzuknüpfen </a:t>
            </a:r>
            <a:r>
              <a:rPr lang="cs-CZ" sz="2300" dirty="0">
                <a:solidFill>
                  <a:srgbClr val="284C6A"/>
                </a:solidFill>
              </a:rPr>
              <a:t>– </a:t>
            </a:r>
            <a:r>
              <a:rPr lang="cs-CZ" sz="2300" dirty="0" err="1">
                <a:solidFill>
                  <a:srgbClr val="284C6A"/>
                </a:solidFill>
              </a:rPr>
              <a:t>Bsp</a:t>
            </a:r>
            <a:r>
              <a:rPr lang="cs-CZ" sz="2300" dirty="0">
                <a:solidFill>
                  <a:srgbClr val="284C6A"/>
                </a:solidFill>
              </a:rPr>
              <a:t>. Heidi – </a:t>
            </a:r>
            <a:r>
              <a:rPr lang="cs-CZ" sz="2300" dirty="0" err="1">
                <a:solidFill>
                  <a:srgbClr val="284C6A"/>
                </a:solidFill>
              </a:rPr>
              <a:t>Ferien</a:t>
            </a:r>
            <a:r>
              <a:rPr lang="cs-CZ" sz="2300" dirty="0">
                <a:solidFill>
                  <a:srgbClr val="284C6A"/>
                </a:solidFill>
              </a:rPr>
              <a:t> </a:t>
            </a:r>
            <a:r>
              <a:rPr lang="cs-CZ" sz="2300" dirty="0" err="1">
                <a:solidFill>
                  <a:srgbClr val="284C6A"/>
                </a:solidFill>
              </a:rPr>
              <a:t>bei</a:t>
            </a:r>
            <a:r>
              <a:rPr lang="cs-CZ" sz="2300" dirty="0">
                <a:solidFill>
                  <a:srgbClr val="284C6A"/>
                </a:solidFill>
              </a:rPr>
              <a:t> </a:t>
            </a:r>
            <a:r>
              <a:rPr lang="cs-CZ" sz="2300" dirty="0" err="1">
                <a:solidFill>
                  <a:srgbClr val="284C6A"/>
                </a:solidFill>
              </a:rPr>
              <a:t>Gro</a:t>
            </a:r>
            <a:r>
              <a:rPr lang="el-GR" sz="2300" dirty="0">
                <a:solidFill>
                  <a:srgbClr val="284C6A"/>
                </a:solidFill>
              </a:rPr>
              <a:t>β</a:t>
            </a:r>
            <a:r>
              <a:rPr lang="cs-CZ" sz="2300" dirty="0" err="1">
                <a:solidFill>
                  <a:srgbClr val="284C6A"/>
                </a:solidFill>
              </a:rPr>
              <a:t>eltern</a:t>
            </a:r>
            <a:r>
              <a:rPr lang="de-DE" sz="2300" dirty="0">
                <a:solidFill>
                  <a:srgbClr val="284C6A"/>
                </a:solidFill>
              </a:rPr>
              <a:t> </a:t>
            </a:r>
            <a:endParaRPr lang="cs-CZ" sz="2300" dirty="0">
              <a:solidFill>
                <a:srgbClr val="284C6A"/>
              </a:solidFill>
            </a:endParaRPr>
          </a:p>
          <a:p>
            <a:pPr lvl="2"/>
            <a:r>
              <a:rPr lang="cs-CZ" sz="2300" dirty="0">
                <a:solidFill>
                  <a:srgbClr val="284C6A"/>
                </a:solidFill>
              </a:rPr>
              <a:t> …</a:t>
            </a:r>
          </a:p>
          <a:p>
            <a:endParaRPr lang="cs-CZ" sz="2000" dirty="0"/>
          </a:p>
        </p:txBody>
      </p:sp>
    </p:spTree>
    <p:extLst>
      <p:ext uri="{BB962C8B-B14F-4D97-AF65-F5344CB8AC3E}">
        <p14:creationId xmlns:p14="http://schemas.microsoft.com/office/powerpoint/2010/main" val="2870957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45397-0588-4CD6-8373-66EB8E972283}"/>
              </a:ext>
            </a:extLst>
          </p:cNvPr>
          <p:cNvSpPr>
            <a:spLocks noGrp="1"/>
          </p:cNvSpPr>
          <p:nvPr>
            <p:ph type="title"/>
          </p:nvPr>
        </p:nvSpPr>
        <p:spPr/>
        <p:txBody>
          <a:bodyPr anchor="t"/>
          <a:lstStyle/>
          <a:p>
            <a:r>
              <a:rPr lang="cs-CZ" dirty="0" err="1"/>
              <a:t>abschlussbedingungen</a:t>
            </a:r>
            <a:endParaRPr lang="cs-CZ" dirty="0"/>
          </a:p>
        </p:txBody>
      </p:sp>
      <p:sp>
        <p:nvSpPr>
          <p:cNvPr id="3" name="Zástupný obsah 2">
            <a:extLst>
              <a:ext uri="{FF2B5EF4-FFF2-40B4-BE49-F238E27FC236}">
                <a16:creationId xmlns:a16="http://schemas.microsoft.com/office/drawing/2014/main" id="{C32856F2-BEB2-4A7F-B2AA-DD87CD850B2C}"/>
              </a:ext>
            </a:extLst>
          </p:cNvPr>
          <p:cNvSpPr>
            <a:spLocks noGrp="1"/>
          </p:cNvSpPr>
          <p:nvPr>
            <p:ph idx="1"/>
          </p:nvPr>
        </p:nvSpPr>
        <p:spPr>
          <a:xfrm>
            <a:off x="1371600" y="1690396"/>
            <a:ext cx="10240903" cy="3956179"/>
          </a:xfrm>
        </p:spPr>
        <p:txBody>
          <a:bodyPr/>
          <a:lstStyle/>
          <a:p>
            <a:r>
              <a:rPr lang="cs-CZ" dirty="0" err="1"/>
              <a:t>Mündliche</a:t>
            </a:r>
            <a:r>
              <a:rPr lang="cs-CZ" dirty="0"/>
              <a:t> Team-</a:t>
            </a:r>
            <a:r>
              <a:rPr lang="cs-CZ" dirty="0" err="1"/>
              <a:t>Didaktisierung</a:t>
            </a:r>
            <a:r>
              <a:rPr lang="cs-CZ" dirty="0"/>
              <a:t> </a:t>
            </a:r>
          </a:p>
          <a:p>
            <a:r>
              <a:rPr lang="cs-CZ" dirty="0" err="1"/>
              <a:t>Schriftliche</a:t>
            </a:r>
            <a:r>
              <a:rPr lang="cs-CZ" dirty="0"/>
              <a:t> Team-</a:t>
            </a:r>
            <a:r>
              <a:rPr lang="cs-CZ" dirty="0" err="1"/>
              <a:t>Didaktisierung</a:t>
            </a:r>
            <a:r>
              <a:rPr lang="cs-CZ" dirty="0"/>
              <a:t> </a:t>
            </a:r>
          </a:p>
          <a:p>
            <a:r>
              <a:rPr lang="de-DE" dirty="0"/>
              <a:t>Aktive Mitarbeit im Kurs</a:t>
            </a:r>
            <a:endParaRPr lang="cs-CZ" dirty="0"/>
          </a:p>
        </p:txBody>
      </p:sp>
    </p:spTree>
    <p:extLst>
      <p:ext uri="{BB962C8B-B14F-4D97-AF65-F5344CB8AC3E}">
        <p14:creationId xmlns:p14="http://schemas.microsoft.com/office/powerpoint/2010/main" val="3459891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B990C5A-8B8A-423A-8BDA-E8268161AA24}"/>
              </a:ext>
            </a:extLst>
          </p:cNvPr>
          <p:cNvSpPr>
            <a:spLocks noGrp="1"/>
          </p:cNvSpPr>
          <p:nvPr>
            <p:ph idx="1"/>
          </p:nvPr>
        </p:nvSpPr>
        <p:spPr>
          <a:xfrm>
            <a:off x="1325175" y="767759"/>
            <a:ext cx="10289881" cy="5350011"/>
          </a:xfrm>
        </p:spPr>
        <p:txBody>
          <a:bodyPr>
            <a:normAutofit/>
          </a:bodyPr>
          <a:lstStyle/>
          <a:p>
            <a:pPr lvl="1"/>
            <a:r>
              <a:rPr lang="de-DE" sz="2200" dirty="0">
                <a:solidFill>
                  <a:srgbClr val="284C6A"/>
                </a:solidFill>
              </a:rPr>
              <a:t>Die Bücher werden ausgeteilt: </a:t>
            </a:r>
            <a:endParaRPr lang="cs-CZ" sz="2200" dirty="0">
              <a:solidFill>
                <a:srgbClr val="284C6A"/>
              </a:solidFill>
            </a:endParaRPr>
          </a:p>
          <a:p>
            <a:pPr lvl="2"/>
            <a:r>
              <a:rPr lang="de-DE" sz="2200" dirty="0">
                <a:solidFill>
                  <a:srgbClr val="284C6A"/>
                </a:solidFill>
              </a:rPr>
              <a:t>Anhand von Gesprächsimpulsen - Welche Erwartungen weckt der Titel/der Umschlag/Illustrationen/Klappentext (auf dem Umschlag oder auf der Rückseite) / eine Rezension?</a:t>
            </a:r>
            <a:endParaRPr lang="cs-CZ" sz="2200" dirty="0">
              <a:solidFill>
                <a:srgbClr val="284C6A"/>
              </a:solidFill>
            </a:endParaRPr>
          </a:p>
          <a:p>
            <a:pPr lvl="2"/>
            <a:r>
              <a:rPr lang="de-DE" sz="2200" dirty="0">
                <a:solidFill>
                  <a:srgbClr val="284C6A"/>
                </a:solidFill>
              </a:rPr>
              <a:t>Vermutungen über den Inhalt stellen - Klappentext lesen, Buch durchblättern</a:t>
            </a:r>
            <a:endParaRPr lang="cs-CZ" sz="2200" dirty="0">
              <a:solidFill>
                <a:srgbClr val="284C6A"/>
              </a:solidFill>
            </a:endParaRPr>
          </a:p>
          <a:p>
            <a:pPr lvl="2"/>
            <a:r>
              <a:rPr lang="de-DE" sz="2200" dirty="0">
                <a:solidFill>
                  <a:srgbClr val="284C6A"/>
                </a:solidFill>
              </a:rPr>
              <a:t>Gemeinsames „Ein-Lesen“ des ersten Kapitels/der ersten Seiten </a:t>
            </a:r>
            <a:endParaRPr lang="cs-CZ" sz="2200" dirty="0">
              <a:solidFill>
                <a:srgbClr val="284C6A"/>
              </a:solidFill>
            </a:endParaRPr>
          </a:p>
          <a:p>
            <a:pPr lvl="2"/>
            <a:r>
              <a:rPr lang="cs-CZ" sz="2200" dirty="0">
                <a:solidFill>
                  <a:srgbClr val="284C6A"/>
                </a:solidFill>
              </a:rPr>
              <a:t> …</a:t>
            </a:r>
          </a:p>
          <a:p>
            <a:pPr lvl="2"/>
            <a:endParaRPr lang="cs-CZ" sz="2200" dirty="0">
              <a:solidFill>
                <a:srgbClr val="284C6A"/>
              </a:solidFill>
            </a:endParaRPr>
          </a:p>
          <a:p>
            <a:pPr lvl="0"/>
            <a:r>
              <a:rPr lang="de-DE" sz="2200" dirty="0"/>
              <a:t>„Unbekannte Sachverhalte inhaltlicher oder sprachlicher Art müssen vor der Lektüre geklärt werden, es sei denn, sie sind Teil einer Aufgabenstellung beim Lesen (Festlegung geographischer Angaben, Nachschlagen von unbekannten Begriffen, Fremdwörtern usw.).“ </a:t>
            </a:r>
            <a:r>
              <a:rPr lang="cs-CZ" sz="2200" dirty="0"/>
              <a:t>(</a:t>
            </a:r>
            <a:r>
              <a:rPr lang="de-DE" sz="2200" dirty="0"/>
              <a:t>F</a:t>
            </a:r>
            <a:r>
              <a:rPr lang="cs-CZ" sz="2200" dirty="0" err="1"/>
              <a:t>ranz</a:t>
            </a:r>
            <a:r>
              <a:rPr lang="cs-CZ" sz="2200" dirty="0"/>
              <a:t> </a:t>
            </a:r>
            <a:r>
              <a:rPr lang="cs-CZ" sz="2200" dirty="0">
                <a:sym typeface="Symbol" panose="05050102010706020507" pitchFamily="18" charset="2"/>
              </a:rPr>
              <a:t> </a:t>
            </a:r>
            <a:r>
              <a:rPr lang="de-DE" sz="2200" dirty="0"/>
              <a:t>M</a:t>
            </a:r>
            <a:r>
              <a:rPr lang="cs-CZ" sz="2200" dirty="0" err="1"/>
              <a:t>eier</a:t>
            </a:r>
            <a:r>
              <a:rPr lang="de-DE" sz="2200" dirty="0"/>
              <a:t>, </a:t>
            </a:r>
            <a:r>
              <a:rPr lang="cs-CZ" sz="2200" dirty="0"/>
              <a:t>1978, </a:t>
            </a:r>
            <a:r>
              <a:rPr lang="de-DE" sz="2200" dirty="0"/>
              <a:t>S. 158</a:t>
            </a:r>
            <a:r>
              <a:rPr lang="cs-CZ" sz="2200" dirty="0"/>
              <a:t>)</a:t>
            </a:r>
          </a:p>
          <a:p>
            <a:endParaRPr lang="cs-CZ" sz="2200" dirty="0"/>
          </a:p>
        </p:txBody>
      </p:sp>
    </p:spTree>
    <p:extLst>
      <p:ext uri="{BB962C8B-B14F-4D97-AF65-F5344CB8AC3E}">
        <p14:creationId xmlns:p14="http://schemas.microsoft.com/office/powerpoint/2010/main" val="390463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A79A1773-FC41-4A89-B4B9-7DE60B9FCE0F}"/>
              </a:ext>
            </a:extLst>
          </p:cNvPr>
          <p:cNvSpPr>
            <a:spLocks noGrp="1"/>
          </p:cNvSpPr>
          <p:nvPr>
            <p:ph type="title"/>
          </p:nvPr>
        </p:nvSpPr>
        <p:spPr>
          <a:xfrm>
            <a:off x="387927" y="1028701"/>
            <a:ext cx="3248863" cy="3020785"/>
          </a:xfrm>
        </p:spPr>
        <p:txBody>
          <a:bodyPr>
            <a:normAutofit fontScale="90000"/>
          </a:bodyPr>
          <a:lstStyle/>
          <a:p>
            <a:pPr algn="r">
              <a:lnSpc>
                <a:spcPct val="90000"/>
              </a:lnSpc>
            </a:pPr>
            <a:r>
              <a:rPr lang="de-DE" b="1" dirty="0">
                <a:solidFill>
                  <a:schemeClr val="bg1"/>
                </a:solidFill>
              </a:rPr>
              <a:t>WÄHREND De</a:t>
            </a:r>
            <a:r>
              <a:rPr lang="cs-CZ" b="1" dirty="0">
                <a:solidFill>
                  <a:schemeClr val="bg1"/>
                </a:solidFill>
              </a:rPr>
              <a:t>r </a:t>
            </a:r>
            <a:r>
              <a:rPr lang="cs-CZ" b="1" dirty="0" err="1">
                <a:solidFill>
                  <a:schemeClr val="bg1"/>
                </a:solidFill>
              </a:rPr>
              <a:t>lektüre</a:t>
            </a:r>
            <a:br>
              <a:rPr lang="cs-CZ" sz="2000" b="1" dirty="0">
                <a:solidFill>
                  <a:schemeClr val="bg1"/>
                </a:solidFill>
              </a:rPr>
            </a:br>
            <a:br>
              <a:rPr lang="cs-CZ" sz="2000" b="1" dirty="0">
                <a:solidFill>
                  <a:schemeClr val="bg1"/>
                </a:solidFill>
              </a:rPr>
            </a:br>
            <a:br>
              <a:rPr lang="cs-CZ" sz="2000" dirty="0">
                <a:solidFill>
                  <a:schemeClr val="bg1"/>
                </a:solidFill>
              </a:rPr>
            </a:br>
            <a:r>
              <a:rPr lang="cs-CZ" sz="2000" dirty="0">
                <a:solidFill>
                  <a:schemeClr val="bg1"/>
                </a:solidFill>
              </a:rPr>
              <a:t>(</a:t>
            </a:r>
            <a:r>
              <a:rPr lang="de-DE" sz="2000" dirty="0">
                <a:solidFill>
                  <a:schemeClr val="bg1"/>
                </a:solidFill>
              </a:rPr>
              <a:t>heißt auch Präsentationsphase - Verstehen der wichtigsten Mitteilungen des Textes</a:t>
            </a:r>
            <a:r>
              <a:rPr lang="cs-CZ" sz="2000" dirty="0">
                <a:solidFill>
                  <a:schemeClr val="bg1"/>
                </a:solidFill>
              </a:rPr>
              <a:t>)</a:t>
            </a:r>
            <a:br>
              <a:rPr lang="cs-CZ" sz="2000" dirty="0">
                <a:solidFill>
                  <a:schemeClr val="bg1"/>
                </a:solidFill>
              </a:rPr>
            </a:br>
            <a:br>
              <a:rPr lang="cs-CZ" sz="2000" dirty="0">
                <a:solidFill>
                  <a:schemeClr val="bg1"/>
                </a:solidFill>
              </a:rPr>
            </a:br>
            <a:endParaRPr lang="cs-CZ" sz="2000" dirty="0">
              <a:solidFill>
                <a:schemeClr val="bg1"/>
              </a:solidFill>
            </a:endParaRPr>
          </a:p>
        </p:txBody>
      </p:sp>
      <p:sp>
        <p:nvSpPr>
          <p:cNvPr id="3" name="Zástupný symbol pro obsah 2">
            <a:extLst>
              <a:ext uri="{FF2B5EF4-FFF2-40B4-BE49-F238E27FC236}">
                <a16:creationId xmlns:a16="http://schemas.microsoft.com/office/drawing/2014/main" id="{F83CF9F8-5DD8-4631-BAAA-195CD37E9FAA}"/>
              </a:ext>
            </a:extLst>
          </p:cNvPr>
          <p:cNvSpPr>
            <a:spLocks noGrp="1"/>
          </p:cNvSpPr>
          <p:nvPr>
            <p:ph idx="1"/>
          </p:nvPr>
        </p:nvSpPr>
        <p:spPr>
          <a:xfrm>
            <a:off x="4288970" y="217713"/>
            <a:ext cx="7598229" cy="6520543"/>
          </a:xfrm>
        </p:spPr>
        <p:txBody>
          <a:bodyPr>
            <a:normAutofit fontScale="92500" lnSpcReduction="10000"/>
          </a:bodyPr>
          <a:lstStyle/>
          <a:p>
            <a:pPr>
              <a:lnSpc>
                <a:spcPct val="110000"/>
              </a:lnSpc>
            </a:pPr>
            <a:r>
              <a:rPr lang="cs-CZ" b="1" dirty="0"/>
              <a:t>Art der </a:t>
            </a:r>
            <a:r>
              <a:rPr lang="cs-CZ" b="1" dirty="0" err="1"/>
              <a:t>Textrezeption</a:t>
            </a:r>
            <a:r>
              <a:rPr lang="cs-CZ" dirty="0"/>
              <a:t>: </a:t>
            </a:r>
          </a:p>
          <a:p>
            <a:pPr lvl="1">
              <a:lnSpc>
                <a:spcPct val="110000"/>
              </a:lnSpc>
            </a:pPr>
            <a:r>
              <a:rPr lang="cs-CZ" dirty="0" err="1"/>
              <a:t>Lesen</a:t>
            </a:r>
            <a:r>
              <a:rPr lang="cs-CZ" dirty="0"/>
              <a:t> (</a:t>
            </a:r>
            <a:r>
              <a:rPr lang="cs-CZ" dirty="0" err="1"/>
              <a:t>Textsalat</a:t>
            </a:r>
            <a:r>
              <a:rPr lang="cs-CZ" dirty="0"/>
              <a:t> – </a:t>
            </a:r>
            <a:r>
              <a:rPr lang="cs-CZ" dirty="0" err="1"/>
              <a:t>Textteile</a:t>
            </a:r>
            <a:r>
              <a:rPr lang="cs-CZ" dirty="0"/>
              <a:t> in </a:t>
            </a:r>
            <a:r>
              <a:rPr lang="cs-CZ" dirty="0" err="1"/>
              <a:t>die</a:t>
            </a:r>
            <a:r>
              <a:rPr lang="cs-CZ" dirty="0"/>
              <a:t> </a:t>
            </a:r>
            <a:r>
              <a:rPr lang="cs-CZ" dirty="0" err="1"/>
              <a:t>Richtige</a:t>
            </a:r>
            <a:r>
              <a:rPr lang="cs-CZ" dirty="0"/>
              <a:t> </a:t>
            </a:r>
            <a:r>
              <a:rPr lang="cs-CZ" dirty="0" err="1"/>
              <a:t>Reihenfolge</a:t>
            </a:r>
            <a:r>
              <a:rPr lang="cs-CZ" dirty="0"/>
              <a:t> </a:t>
            </a:r>
            <a:r>
              <a:rPr lang="cs-CZ" dirty="0" err="1"/>
              <a:t>bringen</a:t>
            </a:r>
            <a:r>
              <a:rPr lang="cs-CZ" dirty="0"/>
              <a:t>)</a:t>
            </a:r>
          </a:p>
          <a:p>
            <a:pPr lvl="1">
              <a:lnSpc>
                <a:spcPct val="110000"/>
              </a:lnSpc>
            </a:pPr>
            <a:r>
              <a:rPr lang="cs-CZ" dirty="0" err="1"/>
              <a:t>Hören</a:t>
            </a:r>
            <a:r>
              <a:rPr lang="cs-CZ" dirty="0"/>
              <a:t> (</a:t>
            </a:r>
            <a:r>
              <a:rPr lang="cs-CZ" dirty="0" err="1"/>
              <a:t>Lehrer</a:t>
            </a:r>
            <a:r>
              <a:rPr lang="cs-CZ" dirty="0"/>
              <a:t> </a:t>
            </a:r>
            <a:r>
              <a:rPr lang="cs-CZ" dirty="0" err="1"/>
              <a:t>als</a:t>
            </a:r>
            <a:r>
              <a:rPr lang="cs-CZ" dirty="0"/>
              <a:t> </a:t>
            </a:r>
            <a:r>
              <a:rPr lang="cs-CZ" dirty="0" err="1"/>
              <a:t>Erzähler</a:t>
            </a:r>
            <a:r>
              <a:rPr lang="cs-CZ" dirty="0"/>
              <a:t> / </a:t>
            </a:r>
            <a:r>
              <a:rPr lang="cs-CZ" dirty="0" err="1"/>
              <a:t>Lerner</a:t>
            </a:r>
            <a:r>
              <a:rPr lang="cs-CZ" dirty="0"/>
              <a:t> </a:t>
            </a:r>
            <a:r>
              <a:rPr lang="cs-CZ" dirty="0" err="1"/>
              <a:t>als</a:t>
            </a:r>
            <a:r>
              <a:rPr lang="cs-CZ" dirty="0"/>
              <a:t> </a:t>
            </a:r>
            <a:r>
              <a:rPr lang="cs-CZ" dirty="0" err="1"/>
              <a:t>Erzähler</a:t>
            </a:r>
            <a:r>
              <a:rPr lang="cs-CZ" dirty="0"/>
              <a:t> – </a:t>
            </a:r>
            <a:r>
              <a:rPr lang="cs-CZ" dirty="0" err="1"/>
              <a:t>Wiedergabe</a:t>
            </a:r>
            <a:r>
              <a:rPr lang="cs-CZ" dirty="0"/>
              <a:t> der </a:t>
            </a:r>
            <a:r>
              <a:rPr lang="cs-CZ" dirty="0" err="1"/>
              <a:t>Handlung</a:t>
            </a:r>
            <a:r>
              <a:rPr lang="cs-CZ" dirty="0"/>
              <a:t> </a:t>
            </a:r>
            <a:r>
              <a:rPr lang="cs-CZ" dirty="0" err="1"/>
              <a:t>an</a:t>
            </a:r>
            <a:r>
              <a:rPr lang="cs-CZ" dirty="0"/>
              <a:t> </a:t>
            </a:r>
            <a:r>
              <a:rPr lang="cs-CZ" dirty="0" err="1"/>
              <a:t>andere</a:t>
            </a:r>
            <a:r>
              <a:rPr lang="cs-CZ" dirty="0"/>
              <a:t> </a:t>
            </a:r>
            <a:r>
              <a:rPr lang="cs-CZ" dirty="0" err="1"/>
              <a:t>Mitschüler</a:t>
            </a:r>
            <a:r>
              <a:rPr lang="cs-CZ" dirty="0"/>
              <a:t>)</a:t>
            </a:r>
          </a:p>
          <a:p>
            <a:pPr lvl="1">
              <a:lnSpc>
                <a:spcPct val="110000"/>
              </a:lnSpc>
            </a:pPr>
            <a:r>
              <a:rPr lang="cs-CZ" dirty="0" err="1"/>
              <a:t>Sehen</a:t>
            </a:r>
            <a:endParaRPr lang="cs-CZ" u="sng" dirty="0"/>
          </a:p>
          <a:p>
            <a:pPr lvl="0">
              <a:lnSpc>
                <a:spcPct val="110000"/>
              </a:lnSpc>
            </a:pPr>
            <a:r>
              <a:rPr lang="de-DE" u="sng" dirty="0"/>
              <a:t>nur </a:t>
            </a:r>
            <a:r>
              <a:rPr lang="de-DE" b="1" u="sng" dirty="0"/>
              <a:t>Auszüge</a:t>
            </a:r>
            <a:r>
              <a:rPr lang="de-DE" u="sng" dirty="0"/>
              <a:t> </a:t>
            </a:r>
            <a:r>
              <a:rPr lang="de-DE" dirty="0"/>
              <a:t>/ </a:t>
            </a:r>
            <a:r>
              <a:rPr lang="de-DE" b="1" u="sng" dirty="0"/>
              <a:t>den ganzen Text</a:t>
            </a:r>
            <a:r>
              <a:rPr lang="de-DE" u="sng" dirty="0"/>
              <a:t> </a:t>
            </a:r>
            <a:endParaRPr lang="cs-CZ" u="sng" dirty="0"/>
          </a:p>
          <a:p>
            <a:pPr lvl="0">
              <a:lnSpc>
                <a:spcPct val="110000"/>
              </a:lnSpc>
            </a:pPr>
            <a:r>
              <a:rPr lang="de-DE" b="1" u="sng" dirty="0"/>
              <a:t>ununterbrochen lesen </a:t>
            </a:r>
            <a:r>
              <a:rPr lang="de-DE" dirty="0"/>
              <a:t>(völlig frei ohne weitere Aufträge, nicht zu enge Zeitbegrenzung) / </a:t>
            </a:r>
            <a:r>
              <a:rPr lang="de-DE" b="1" u="sng" dirty="0"/>
              <a:t>in zeitlichen „Etappen" mit regelmäßigen Besprechungen</a:t>
            </a:r>
            <a:r>
              <a:rPr lang="de-DE" b="1" dirty="0"/>
              <a:t> / </a:t>
            </a:r>
            <a:r>
              <a:rPr lang="de-DE" b="1" u="sng" dirty="0"/>
              <a:t>mit durchlaufenden Aufgaben und Orientierungsbesprechungen</a:t>
            </a:r>
            <a:r>
              <a:rPr lang="de-DE" u="sng" dirty="0"/>
              <a:t> </a:t>
            </a:r>
            <a:r>
              <a:rPr lang="de-DE" dirty="0"/>
              <a:t>(Leitfragen - Orientierungshilfe, steuern das Leseverhalten, geeignet für ungeübte Leser, jedoch nicht zu viele und zu schwere) - sog. „Lesen mit dem Bleistift“ - Während des Lesens Fragen beantworten wie z.B. Wer sind die Hauptfiguren? Charakterisiert die Hauptfiguren (Angabe der Seitenzahlen, wo die Charakteristiken zu finden sind), Wo liegt der Höhepunkt? …etc. (siehe Kast,</a:t>
            </a:r>
            <a:r>
              <a:rPr lang="cs-CZ" dirty="0"/>
              <a:t> 1975,</a:t>
            </a:r>
            <a:r>
              <a:rPr lang="de-DE" dirty="0"/>
              <a:t> S.74)</a:t>
            </a:r>
            <a:endParaRPr lang="cs-CZ" dirty="0"/>
          </a:p>
          <a:p>
            <a:pPr>
              <a:lnSpc>
                <a:spcPct val="110000"/>
              </a:lnSpc>
            </a:pPr>
            <a:endParaRPr lang="cs-CZ" sz="1500" dirty="0"/>
          </a:p>
        </p:txBody>
      </p:sp>
    </p:spTree>
    <p:extLst>
      <p:ext uri="{BB962C8B-B14F-4D97-AF65-F5344CB8AC3E}">
        <p14:creationId xmlns:p14="http://schemas.microsoft.com/office/powerpoint/2010/main" val="2581149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9A1773-FC41-4A89-B4B9-7DE60B9FCE0F}"/>
              </a:ext>
            </a:extLst>
          </p:cNvPr>
          <p:cNvSpPr>
            <a:spLocks noGrp="1"/>
          </p:cNvSpPr>
          <p:nvPr>
            <p:ph type="title"/>
          </p:nvPr>
        </p:nvSpPr>
        <p:spPr>
          <a:xfrm>
            <a:off x="1091366" y="1699882"/>
            <a:ext cx="8077200" cy="914400"/>
          </a:xfrm>
        </p:spPr>
        <p:txBody>
          <a:bodyPr>
            <a:normAutofit fontScale="90000"/>
          </a:bodyPr>
          <a:lstStyle/>
          <a:p>
            <a:r>
              <a:rPr lang="de-DE" sz="4000" b="1" dirty="0"/>
              <a:t>WÄHREND D</a:t>
            </a:r>
            <a:r>
              <a:rPr lang="cs-CZ" sz="4000" b="1" dirty="0" err="1"/>
              <a:t>er</a:t>
            </a:r>
            <a:r>
              <a:rPr lang="cs-CZ" sz="4000" b="1" dirty="0"/>
              <a:t> </a:t>
            </a:r>
            <a:r>
              <a:rPr lang="cs-CZ" sz="4000" b="1" dirty="0" err="1"/>
              <a:t>lektüre</a:t>
            </a:r>
            <a:br>
              <a:rPr lang="cs-CZ" dirty="0"/>
            </a:br>
            <a:r>
              <a:rPr lang="cs-CZ" sz="2000" dirty="0"/>
              <a:t>(</a:t>
            </a:r>
            <a:r>
              <a:rPr lang="de-DE" sz="2000" dirty="0"/>
              <a:t>heißt auch Präsentationsphase - Verstehen der wichtigsten Mitteilungen des Textes</a:t>
            </a:r>
            <a:r>
              <a:rPr lang="cs-CZ" sz="2000" dirty="0"/>
              <a:t>)</a:t>
            </a:r>
            <a:br>
              <a:rPr lang="cs-CZ" dirty="0"/>
            </a:br>
            <a:br>
              <a:rPr lang="cs-CZ" dirty="0"/>
            </a:br>
            <a:endParaRPr lang="cs-CZ" dirty="0"/>
          </a:p>
        </p:txBody>
      </p:sp>
      <p:sp>
        <p:nvSpPr>
          <p:cNvPr id="3" name="Zástupný symbol pro obsah 2">
            <a:extLst>
              <a:ext uri="{FF2B5EF4-FFF2-40B4-BE49-F238E27FC236}">
                <a16:creationId xmlns:a16="http://schemas.microsoft.com/office/drawing/2014/main" id="{F83CF9F8-5DD8-4631-BAAA-195CD37E9FAA}"/>
              </a:ext>
            </a:extLst>
          </p:cNvPr>
          <p:cNvSpPr>
            <a:spLocks noGrp="1"/>
          </p:cNvSpPr>
          <p:nvPr>
            <p:ph idx="1"/>
          </p:nvPr>
        </p:nvSpPr>
        <p:spPr>
          <a:xfrm>
            <a:off x="1091366" y="2157082"/>
            <a:ext cx="8077200" cy="4495800"/>
          </a:xfrm>
        </p:spPr>
        <p:txBody>
          <a:bodyPr>
            <a:normAutofit/>
          </a:bodyPr>
          <a:lstStyle/>
          <a:p>
            <a:r>
              <a:rPr lang="cs-CZ" sz="2000" b="1" dirty="0" err="1"/>
              <a:t>Verständnis</a:t>
            </a:r>
            <a:r>
              <a:rPr lang="cs-CZ" sz="2000" b="1" dirty="0"/>
              <a:t> der </a:t>
            </a:r>
            <a:r>
              <a:rPr lang="cs-CZ" sz="2000" b="1" dirty="0" err="1"/>
              <a:t>Sicherung</a:t>
            </a:r>
            <a:r>
              <a:rPr lang="cs-CZ" sz="2000" b="1" dirty="0"/>
              <a:t>: </a:t>
            </a:r>
          </a:p>
          <a:p>
            <a:pPr lvl="1"/>
            <a:r>
              <a:rPr lang="cs-CZ" dirty="0"/>
              <a:t>Durch </a:t>
            </a:r>
            <a:r>
              <a:rPr lang="cs-CZ" dirty="0" err="1"/>
              <a:t>Richtig-Falsch-Aufgaben</a:t>
            </a:r>
            <a:endParaRPr lang="cs-CZ" dirty="0"/>
          </a:p>
          <a:p>
            <a:pPr lvl="1"/>
            <a:r>
              <a:rPr lang="cs-CZ" dirty="0" err="1"/>
              <a:t>Zusammenhänhe</a:t>
            </a:r>
            <a:r>
              <a:rPr lang="cs-CZ" dirty="0"/>
              <a:t> </a:t>
            </a:r>
            <a:r>
              <a:rPr lang="cs-CZ" dirty="0" err="1"/>
              <a:t>herstellen</a:t>
            </a:r>
            <a:r>
              <a:rPr lang="cs-CZ" dirty="0"/>
              <a:t> – </a:t>
            </a:r>
            <a:r>
              <a:rPr lang="cs-CZ" dirty="0" err="1"/>
              <a:t>Verbindung</a:t>
            </a:r>
            <a:r>
              <a:rPr lang="cs-CZ" dirty="0"/>
              <a:t> von </a:t>
            </a:r>
            <a:r>
              <a:rPr lang="cs-CZ" dirty="0" err="1"/>
              <a:t>Satzhälften</a:t>
            </a:r>
            <a:endParaRPr lang="cs-CZ" dirty="0"/>
          </a:p>
          <a:p>
            <a:pPr lvl="1"/>
            <a:r>
              <a:rPr lang="cs-CZ" dirty="0" err="1"/>
              <a:t>Multiple-Choice-Aufgaben</a:t>
            </a:r>
            <a:endParaRPr lang="cs-CZ" dirty="0"/>
          </a:p>
          <a:p>
            <a:pPr lvl="1"/>
            <a:r>
              <a:rPr lang="cs-CZ" dirty="0" err="1"/>
              <a:t>Vokabelerklärungen</a:t>
            </a:r>
            <a:endParaRPr lang="cs-CZ" dirty="0"/>
          </a:p>
          <a:p>
            <a:pPr marL="320040" lvl="1" indent="0">
              <a:buNone/>
            </a:pPr>
            <a:endParaRPr lang="cs-CZ" sz="1600" dirty="0"/>
          </a:p>
        </p:txBody>
      </p:sp>
    </p:spTree>
    <p:extLst>
      <p:ext uri="{BB962C8B-B14F-4D97-AF65-F5344CB8AC3E}">
        <p14:creationId xmlns:p14="http://schemas.microsoft.com/office/powerpoint/2010/main" val="1091976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62E8E97-2FD0-4D69-93DA-24AEC4AEB38D}"/>
              </a:ext>
            </a:extLst>
          </p:cNvPr>
          <p:cNvSpPr>
            <a:spLocks noGrp="1"/>
          </p:cNvSpPr>
          <p:nvPr>
            <p:ph idx="1"/>
          </p:nvPr>
        </p:nvSpPr>
        <p:spPr>
          <a:xfrm>
            <a:off x="1012756" y="565448"/>
            <a:ext cx="9960044" cy="5378152"/>
          </a:xfrm>
        </p:spPr>
        <p:txBody>
          <a:bodyPr>
            <a:normAutofit/>
          </a:bodyPr>
          <a:lstStyle/>
          <a:p>
            <a:pPr lvl="0"/>
            <a:r>
              <a:rPr lang="de-DE" b="1" u="sng" dirty="0"/>
              <a:t>im Unterricht</a:t>
            </a:r>
            <a:r>
              <a:rPr lang="de-DE" u="sng" dirty="0"/>
              <a:t> </a:t>
            </a:r>
            <a:r>
              <a:rPr lang="de-DE" dirty="0"/>
              <a:t>(der Lehrer liest den Text/die Lernenden selbst, bzw. wird vorgespielt) - eher bei kürzeren Texten, oder nur Auszüge)</a:t>
            </a:r>
            <a:endParaRPr lang="cs-CZ" dirty="0"/>
          </a:p>
          <a:p>
            <a:pPr lvl="0"/>
            <a:r>
              <a:rPr lang="de-DE" b="1" u="sng" dirty="0"/>
              <a:t>zu Hause </a:t>
            </a:r>
            <a:r>
              <a:rPr lang="de-DE" dirty="0"/>
              <a:t>(häusliche Lektüre) - kurze Zwischenbesprechung im Unterricht nach einigen Tagen (Verständnisschwierigkeiten klären und Kontrolle für den Lehrer, wer liest), eine zweite kurze Zwischenbesprechung vom Lehrer geleitet (Welche Stelle/welches Kapitel war bisher di</a:t>
            </a:r>
            <a:r>
              <a:rPr lang="cs-CZ" dirty="0"/>
              <a:t>e </a:t>
            </a:r>
            <a:r>
              <a:rPr lang="de-DE" dirty="0"/>
              <a:t>spannendste/</a:t>
            </a:r>
            <a:r>
              <a:rPr lang="cs-CZ" dirty="0"/>
              <a:t> </a:t>
            </a:r>
            <a:r>
              <a:rPr lang="de-DE" dirty="0"/>
              <a:t>interessanteste/langweiligste/</a:t>
            </a:r>
            <a:r>
              <a:rPr lang="cs-CZ" dirty="0"/>
              <a:t> </a:t>
            </a:r>
            <a:r>
              <a:rPr lang="de-DE" dirty="0"/>
              <a:t>schwierigste… - auch Kontrolle über die Lesegeschwindigkeit der Schüler </a:t>
            </a:r>
            <a:endParaRPr lang="cs-CZ" dirty="0"/>
          </a:p>
          <a:p>
            <a:pPr marL="0" indent="0">
              <a:buNone/>
            </a:pPr>
            <a:r>
              <a:rPr lang="de-DE" sz="2200" dirty="0"/>
              <a:t> </a:t>
            </a:r>
            <a:endParaRPr lang="cs-CZ" sz="2200" dirty="0"/>
          </a:p>
          <a:p>
            <a:endParaRPr lang="cs-CZ" sz="2200" dirty="0"/>
          </a:p>
        </p:txBody>
      </p:sp>
    </p:spTree>
    <p:extLst>
      <p:ext uri="{BB962C8B-B14F-4D97-AF65-F5344CB8AC3E}">
        <p14:creationId xmlns:p14="http://schemas.microsoft.com/office/powerpoint/2010/main" val="2538077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B9DD4407-86BA-415F-A7AC-8B9CBB957972}"/>
              </a:ext>
            </a:extLst>
          </p:cNvPr>
          <p:cNvSpPr>
            <a:spLocks noGrp="1"/>
          </p:cNvSpPr>
          <p:nvPr>
            <p:ph idx="1"/>
          </p:nvPr>
        </p:nvSpPr>
        <p:spPr>
          <a:xfrm>
            <a:off x="1058475" y="724703"/>
            <a:ext cx="10480381" cy="4870553"/>
          </a:xfrm>
        </p:spPr>
        <p:txBody>
          <a:bodyPr/>
          <a:lstStyle/>
          <a:p>
            <a:r>
              <a:rPr lang="de-DE" sz="2200" b="1" u="sng" dirty="0"/>
              <a:t>alle zusammen </a:t>
            </a:r>
            <a:r>
              <a:rPr lang="de-DE" sz="2200" b="1" dirty="0"/>
              <a:t>/ </a:t>
            </a:r>
            <a:r>
              <a:rPr lang="de-DE" sz="2200" b="1" u="sng" dirty="0"/>
              <a:t>differenziert</a:t>
            </a:r>
            <a:r>
              <a:rPr lang="de-DE" sz="2200" b="1" dirty="0"/>
              <a:t> (F</a:t>
            </a:r>
            <a:r>
              <a:rPr lang="cs-CZ" sz="2200" b="1" dirty="0" err="1"/>
              <a:t>ranz</a:t>
            </a:r>
            <a:r>
              <a:rPr lang="cs-CZ" sz="2200" b="1" dirty="0"/>
              <a:t> </a:t>
            </a:r>
            <a:r>
              <a:rPr lang="cs-CZ" sz="2200" b="1" dirty="0">
                <a:sym typeface="Symbol" panose="05050102010706020507" pitchFamily="18" charset="2"/>
              </a:rPr>
              <a:t> </a:t>
            </a:r>
            <a:r>
              <a:rPr lang="de-DE" sz="2200" b="1" dirty="0"/>
              <a:t>M</a:t>
            </a:r>
            <a:r>
              <a:rPr lang="cs-CZ" sz="2200" b="1" dirty="0" err="1"/>
              <a:t>eier</a:t>
            </a:r>
            <a:r>
              <a:rPr lang="de-DE" sz="2200" b="1" dirty="0"/>
              <a:t>, </a:t>
            </a:r>
            <a:r>
              <a:rPr lang="cs-CZ" sz="2200" b="1" dirty="0"/>
              <a:t>1978, </a:t>
            </a:r>
            <a:r>
              <a:rPr lang="de-DE" sz="2200" b="1" dirty="0"/>
              <a:t>S. 158) </a:t>
            </a:r>
            <a:endParaRPr lang="cs-CZ" sz="2200" b="1" dirty="0"/>
          </a:p>
          <a:p>
            <a:r>
              <a:rPr lang="de-DE" sz="2200" dirty="0"/>
              <a:t>„in Gruppen aufgeteilt mit konkreten Aufgaben - Strukturierung des Handlungsablaufs; Bericht über Beziehungen von Personen zueinander, Charakter von Personen, Motive ihres Handelns, das zentrale Problem, die Lösung; Untersuchung sprachlicher Besonderheiten usw.)</a:t>
            </a:r>
            <a:r>
              <a:rPr lang="cs-CZ" sz="2200" dirty="0"/>
              <a:t>“</a:t>
            </a:r>
          </a:p>
          <a:p>
            <a:r>
              <a:rPr lang="de-DE" sz="2200" dirty="0"/>
              <a:t>ODER Einzelne Schüler oder Gruppen konzentrieren sich auf ein ausgewähltes Kapitel/Teil </a:t>
            </a:r>
            <a:endParaRPr lang="cs-CZ" sz="2200" dirty="0"/>
          </a:p>
          <a:p>
            <a:endParaRPr lang="cs-CZ" sz="2200" dirty="0"/>
          </a:p>
        </p:txBody>
      </p:sp>
    </p:spTree>
    <p:extLst>
      <p:ext uri="{BB962C8B-B14F-4D97-AF65-F5344CB8AC3E}">
        <p14:creationId xmlns:p14="http://schemas.microsoft.com/office/powerpoint/2010/main" val="9991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C7AA0D-F6DC-4A86-BAA0-075E851CCBE0}"/>
              </a:ext>
            </a:extLst>
          </p:cNvPr>
          <p:cNvSpPr>
            <a:spLocks noGrp="1"/>
          </p:cNvSpPr>
          <p:nvPr>
            <p:ph type="title"/>
          </p:nvPr>
        </p:nvSpPr>
        <p:spPr/>
        <p:txBody>
          <a:bodyPr anchor="t"/>
          <a:lstStyle/>
          <a:p>
            <a:r>
              <a:rPr lang="de-DE" dirty="0"/>
              <a:t>KOOPERATIVES/REZIPROKES LESEN</a:t>
            </a:r>
            <a:endParaRPr lang="cs-CZ" dirty="0"/>
          </a:p>
        </p:txBody>
      </p:sp>
      <p:sp>
        <p:nvSpPr>
          <p:cNvPr id="3" name="Zástupný symbol pro obsah 2">
            <a:extLst>
              <a:ext uri="{FF2B5EF4-FFF2-40B4-BE49-F238E27FC236}">
                <a16:creationId xmlns:a16="http://schemas.microsoft.com/office/drawing/2014/main" id="{A93E09DA-69E1-4E5D-AA0C-803FB590179C}"/>
              </a:ext>
            </a:extLst>
          </p:cNvPr>
          <p:cNvSpPr>
            <a:spLocks noGrp="1"/>
          </p:cNvSpPr>
          <p:nvPr>
            <p:ph idx="1"/>
          </p:nvPr>
        </p:nvSpPr>
        <p:spPr>
          <a:xfrm>
            <a:off x="1371600" y="1581539"/>
            <a:ext cx="10240903" cy="3956179"/>
          </a:xfrm>
        </p:spPr>
        <p:txBody>
          <a:bodyPr>
            <a:normAutofit lnSpcReduction="10000"/>
          </a:bodyPr>
          <a:lstStyle/>
          <a:p>
            <a:r>
              <a:rPr lang="de-DE" dirty="0"/>
              <a:t>„Gemeinsames Lesen in der Gruppe“</a:t>
            </a:r>
            <a:endParaRPr lang="cs-CZ" dirty="0"/>
          </a:p>
          <a:p>
            <a:r>
              <a:rPr lang="de-DE" dirty="0"/>
              <a:t>Einteilung der Schüler/-innen in Vierergruppen </a:t>
            </a:r>
            <a:r>
              <a:rPr lang="cs-CZ" dirty="0"/>
              <a:t>(</a:t>
            </a:r>
            <a:r>
              <a:rPr lang="cs-CZ" dirty="0" err="1"/>
              <a:t>jeder</a:t>
            </a:r>
            <a:r>
              <a:rPr lang="cs-CZ" dirty="0"/>
              <a:t> </a:t>
            </a:r>
            <a:r>
              <a:rPr lang="cs-CZ" dirty="0" err="1"/>
              <a:t>Schüler</a:t>
            </a:r>
            <a:r>
              <a:rPr lang="cs-CZ" dirty="0"/>
              <a:t> </a:t>
            </a:r>
            <a:r>
              <a:rPr lang="cs-CZ" dirty="0" err="1"/>
              <a:t>konzentriert</a:t>
            </a:r>
            <a:r>
              <a:rPr lang="cs-CZ" dirty="0"/>
              <a:t> </a:t>
            </a:r>
            <a:r>
              <a:rPr lang="cs-CZ" dirty="0" err="1"/>
              <a:t>sich</a:t>
            </a:r>
            <a:r>
              <a:rPr lang="cs-CZ" dirty="0"/>
              <a:t> </a:t>
            </a:r>
            <a:r>
              <a:rPr lang="cs-CZ" dirty="0" err="1"/>
              <a:t>auf</a:t>
            </a:r>
            <a:r>
              <a:rPr lang="cs-CZ" dirty="0"/>
              <a:t> </a:t>
            </a:r>
            <a:r>
              <a:rPr lang="cs-CZ" dirty="0" err="1"/>
              <a:t>etwas</a:t>
            </a:r>
            <a:r>
              <a:rPr lang="cs-CZ" dirty="0"/>
              <a:t> </a:t>
            </a:r>
            <a:r>
              <a:rPr lang="cs-CZ" dirty="0" err="1"/>
              <a:t>anderes</a:t>
            </a:r>
            <a:r>
              <a:rPr lang="cs-CZ" dirty="0"/>
              <a:t> – </a:t>
            </a:r>
            <a:r>
              <a:rPr lang="cs-CZ" dirty="0" err="1"/>
              <a:t>Zusammenfassung</a:t>
            </a:r>
            <a:r>
              <a:rPr lang="cs-CZ" dirty="0"/>
              <a:t>, </a:t>
            </a:r>
            <a:r>
              <a:rPr lang="de-DE" dirty="0"/>
              <a:t>schwierige Textstellen,</a:t>
            </a:r>
            <a:r>
              <a:rPr lang="cs-CZ" dirty="0"/>
              <a:t> </a:t>
            </a:r>
            <a:r>
              <a:rPr lang="de-DE" dirty="0"/>
              <a:t>zentrale Begriffe Fragen</a:t>
            </a:r>
            <a:r>
              <a:rPr lang="cs-CZ" dirty="0"/>
              <a:t> </a:t>
            </a:r>
            <a:r>
              <a:rPr lang="cs-CZ" dirty="0" err="1"/>
              <a:t>an</a:t>
            </a:r>
            <a:r>
              <a:rPr lang="cs-CZ" dirty="0"/>
              <a:t> </a:t>
            </a:r>
            <a:r>
              <a:rPr lang="cs-CZ" dirty="0" err="1"/>
              <a:t>Mitschüler</a:t>
            </a:r>
            <a:r>
              <a:rPr lang="cs-CZ" dirty="0"/>
              <a:t> </a:t>
            </a:r>
            <a:r>
              <a:rPr lang="cs-CZ" dirty="0" err="1"/>
              <a:t>verfassen</a:t>
            </a:r>
            <a:r>
              <a:rPr lang="cs-CZ" dirty="0"/>
              <a:t>.</a:t>
            </a:r>
          </a:p>
          <a:p>
            <a:r>
              <a:rPr lang="de-DE" sz="1600" dirty="0"/>
              <a:t>http://bildungsserver.berlin-brandenburg.de/themen/sprachbildung/lesecurriculum/lesen-im-unterricht/lesen-in-allen-faechern/reziprokes-lesen/</a:t>
            </a:r>
          </a:p>
          <a:p>
            <a:r>
              <a:rPr lang="de-DE" sz="1600" dirty="0"/>
              <a:t>http://bildungsserver.berlin-brandenburg.de/fileadmin/bbb/themen/sprachbildung/Lesecurriculum/lesen_in_allen_faechern/Rollenkarten__reziprokes_Lesen.pdf</a:t>
            </a:r>
          </a:p>
          <a:p>
            <a:r>
              <a:rPr lang="de-DE" sz="1600" dirty="0"/>
              <a:t>http://imedias.fhnw.educanet2.ch/kooperatives.lernen/.ws_gen/19/reziprokes_lesen.pdf</a:t>
            </a:r>
            <a:endParaRPr lang="cs-CZ" sz="1600" dirty="0"/>
          </a:p>
        </p:txBody>
      </p:sp>
    </p:spTree>
    <p:extLst>
      <p:ext uri="{BB962C8B-B14F-4D97-AF65-F5344CB8AC3E}">
        <p14:creationId xmlns:p14="http://schemas.microsoft.com/office/powerpoint/2010/main" val="112659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4FA66CE1-5AAF-4150-8BAF-88BC997F9672}"/>
              </a:ext>
            </a:extLst>
          </p:cNvPr>
          <p:cNvSpPr>
            <a:spLocks noGrp="1"/>
          </p:cNvSpPr>
          <p:nvPr>
            <p:ph type="title"/>
          </p:nvPr>
        </p:nvSpPr>
        <p:spPr>
          <a:xfrm>
            <a:off x="387927" y="1028701"/>
            <a:ext cx="3248863" cy="3020785"/>
          </a:xfrm>
        </p:spPr>
        <p:txBody>
          <a:bodyPr>
            <a:normAutofit/>
          </a:bodyPr>
          <a:lstStyle/>
          <a:p>
            <a:pPr algn="r">
              <a:lnSpc>
                <a:spcPct val="90000"/>
              </a:lnSpc>
            </a:pPr>
            <a:r>
              <a:rPr lang="cs-CZ" sz="2200" b="1" dirty="0">
                <a:solidFill>
                  <a:schemeClr val="bg1"/>
                </a:solidFill>
              </a:rPr>
              <a:t>NACH Der </a:t>
            </a:r>
            <a:r>
              <a:rPr lang="cs-CZ" sz="2200" b="1" dirty="0" err="1">
                <a:solidFill>
                  <a:schemeClr val="bg1"/>
                </a:solidFill>
              </a:rPr>
              <a:t>le</a:t>
            </a:r>
            <a:r>
              <a:rPr lang="cs-CZ" sz="2200" dirty="0" err="1">
                <a:solidFill>
                  <a:schemeClr val="bg1"/>
                </a:solidFill>
              </a:rPr>
              <a:t>ktüre</a:t>
            </a:r>
            <a:br>
              <a:rPr lang="cs-CZ" sz="2200" dirty="0">
                <a:solidFill>
                  <a:schemeClr val="bg1"/>
                </a:solidFill>
              </a:rPr>
            </a:br>
            <a:r>
              <a:rPr lang="cs-CZ" sz="2200" b="1" dirty="0">
                <a:solidFill>
                  <a:schemeClr val="bg1"/>
                </a:solidFill>
              </a:rPr>
              <a:t> </a:t>
            </a:r>
            <a:br>
              <a:rPr lang="cs-CZ" sz="2200" dirty="0">
                <a:solidFill>
                  <a:schemeClr val="bg1"/>
                </a:solidFill>
              </a:rPr>
            </a:br>
            <a:r>
              <a:rPr lang="cs-CZ" sz="2200" dirty="0" err="1">
                <a:solidFill>
                  <a:schemeClr val="bg1"/>
                </a:solidFill>
              </a:rPr>
              <a:t>Phase</a:t>
            </a:r>
            <a:r>
              <a:rPr lang="cs-CZ" sz="2200" dirty="0">
                <a:solidFill>
                  <a:schemeClr val="bg1"/>
                </a:solidFill>
              </a:rPr>
              <a:t> der</a:t>
            </a:r>
            <a:r>
              <a:rPr lang="de-DE" sz="2200" dirty="0">
                <a:solidFill>
                  <a:schemeClr val="bg1"/>
                </a:solidFill>
              </a:rPr>
              <a:t> Be</a:t>
            </a:r>
            <a:r>
              <a:rPr lang="cs-CZ" sz="2200" dirty="0" err="1">
                <a:solidFill>
                  <a:schemeClr val="bg1"/>
                </a:solidFill>
              </a:rPr>
              <a:t>handlung</a:t>
            </a:r>
            <a:r>
              <a:rPr lang="cs-CZ" sz="2200" dirty="0">
                <a:solidFill>
                  <a:schemeClr val="bg1"/>
                </a:solidFill>
              </a:rPr>
              <a:t> des </a:t>
            </a:r>
            <a:r>
              <a:rPr lang="cs-CZ" sz="2200" dirty="0" err="1">
                <a:solidFill>
                  <a:schemeClr val="bg1"/>
                </a:solidFill>
              </a:rPr>
              <a:t>Textes</a:t>
            </a:r>
            <a:r>
              <a:rPr lang="de-DE" sz="2200" dirty="0">
                <a:solidFill>
                  <a:schemeClr val="bg1"/>
                </a:solidFill>
              </a:rPr>
              <a:t> im Unterricht </a:t>
            </a:r>
            <a:r>
              <a:rPr lang="cs-CZ" sz="1100" dirty="0">
                <a:solidFill>
                  <a:schemeClr val="bg1"/>
                </a:solidFill>
              </a:rPr>
              <a:t>(</a:t>
            </a:r>
            <a:r>
              <a:rPr lang="de-DE" sz="1100" dirty="0">
                <a:solidFill>
                  <a:schemeClr val="bg1"/>
                </a:solidFill>
              </a:rPr>
              <a:t>Kast, </a:t>
            </a:r>
            <a:r>
              <a:rPr lang="cs-CZ" sz="1100" dirty="0">
                <a:solidFill>
                  <a:schemeClr val="bg1"/>
                </a:solidFill>
              </a:rPr>
              <a:t>1985, </a:t>
            </a:r>
            <a:r>
              <a:rPr lang="de-DE" sz="1100" dirty="0">
                <a:solidFill>
                  <a:schemeClr val="bg1"/>
                </a:solidFill>
              </a:rPr>
              <a:t>S. 75f</a:t>
            </a:r>
            <a:r>
              <a:rPr lang="cs-CZ" sz="2200" dirty="0">
                <a:solidFill>
                  <a:schemeClr val="bg1"/>
                </a:solidFill>
              </a:rPr>
              <a:t>)</a:t>
            </a:r>
            <a:br>
              <a:rPr lang="de-DE" sz="2200" dirty="0">
                <a:solidFill>
                  <a:schemeClr val="bg1"/>
                </a:solidFill>
              </a:rPr>
            </a:br>
            <a:endParaRPr lang="cs-CZ" sz="2200" dirty="0">
              <a:solidFill>
                <a:schemeClr val="bg1"/>
              </a:solidFill>
            </a:endParaRPr>
          </a:p>
        </p:txBody>
      </p:sp>
      <p:sp>
        <p:nvSpPr>
          <p:cNvPr id="3" name="Zástupný symbol pro obsah 2">
            <a:extLst>
              <a:ext uri="{FF2B5EF4-FFF2-40B4-BE49-F238E27FC236}">
                <a16:creationId xmlns:a16="http://schemas.microsoft.com/office/drawing/2014/main" id="{29378788-1C3A-4586-9873-B91F267AD4A7}"/>
              </a:ext>
            </a:extLst>
          </p:cNvPr>
          <p:cNvSpPr>
            <a:spLocks noGrp="1"/>
          </p:cNvSpPr>
          <p:nvPr>
            <p:ph idx="1"/>
          </p:nvPr>
        </p:nvSpPr>
        <p:spPr>
          <a:xfrm>
            <a:off x="4777409" y="1028702"/>
            <a:ext cx="6273972" cy="4843462"/>
          </a:xfrm>
        </p:spPr>
        <p:txBody>
          <a:bodyPr>
            <a:normAutofit/>
          </a:bodyPr>
          <a:lstStyle/>
          <a:p>
            <a:r>
              <a:rPr lang="de-DE" sz="3200" b="1" dirty="0"/>
              <a:t>„offene Phase“ / „Sammelphase“</a:t>
            </a:r>
            <a:endParaRPr lang="cs-CZ" sz="3200" b="1" dirty="0"/>
          </a:p>
          <a:p>
            <a:r>
              <a:rPr lang="de-DE" sz="3200" b="1" dirty="0"/>
              <a:t>Erarbeitungsphase</a:t>
            </a:r>
            <a:endParaRPr lang="cs-CZ" sz="3200" b="1" dirty="0"/>
          </a:p>
          <a:p>
            <a:r>
              <a:rPr lang="de-DE" sz="3200" b="1" dirty="0"/>
              <a:t>produktiv-schöpferische (kreative) Phase</a:t>
            </a:r>
            <a:endParaRPr lang="cs-CZ" sz="3200" b="1" dirty="0"/>
          </a:p>
        </p:txBody>
      </p:sp>
    </p:spTree>
    <p:extLst>
      <p:ext uri="{BB962C8B-B14F-4D97-AF65-F5344CB8AC3E}">
        <p14:creationId xmlns:p14="http://schemas.microsoft.com/office/powerpoint/2010/main" val="258559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0A4F0A-BE13-459F-8662-AEF5D099246F}"/>
              </a:ext>
            </a:extLst>
          </p:cNvPr>
          <p:cNvSpPr>
            <a:spLocks noGrp="1"/>
          </p:cNvSpPr>
          <p:nvPr>
            <p:ph type="title"/>
          </p:nvPr>
        </p:nvSpPr>
        <p:spPr>
          <a:xfrm>
            <a:off x="1066800" y="425936"/>
            <a:ext cx="10240903" cy="1233488"/>
          </a:xfrm>
        </p:spPr>
        <p:txBody>
          <a:bodyPr/>
          <a:lstStyle/>
          <a:p>
            <a:r>
              <a:rPr lang="cs-CZ" sz="3400" b="1" dirty="0"/>
              <a:t>„</a:t>
            </a:r>
            <a:r>
              <a:rPr lang="de-DE" sz="3400" b="1" dirty="0"/>
              <a:t>offene</a:t>
            </a:r>
            <a:r>
              <a:rPr lang="cs-CZ" sz="3400" b="1" dirty="0"/>
              <a:t> </a:t>
            </a:r>
            <a:r>
              <a:rPr lang="de-DE" sz="3400" b="1" dirty="0"/>
              <a:t>Phase“/</a:t>
            </a:r>
            <a:r>
              <a:rPr lang="cs-CZ" sz="3400" b="1" dirty="0"/>
              <a:t> </a:t>
            </a:r>
            <a:r>
              <a:rPr lang="de-DE" sz="3400" b="1" dirty="0"/>
              <a:t>„Sammelphase“</a:t>
            </a:r>
            <a:br>
              <a:rPr lang="cs-CZ" sz="3400" b="1" dirty="0"/>
            </a:br>
            <a:r>
              <a:rPr lang="cs-CZ" sz="1800" b="1" dirty="0"/>
              <a:t>(</a:t>
            </a:r>
            <a:r>
              <a:rPr lang="de-DE" sz="1800" dirty="0" err="1"/>
              <a:t>Scarbath</a:t>
            </a:r>
            <a:r>
              <a:rPr lang="de-DE" sz="1800" dirty="0"/>
              <a:t>, 1979 in Kast,</a:t>
            </a:r>
            <a:r>
              <a:rPr lang="cs-CZ" sz="1800" dirty="0"/>
              <a:t> 1985,</a:t>
            </a:r>
            <a:r>
              <a:rPr lang="de-DE" sz="1800" dirty="0"/>
              <a:t> S. 75) </a:t>
            </a:r>
            <a:endParaRPr lang="cs-CZ" sz="1800" dirty="0"/>
          </a:p>
        </p:txBody>
      </p:sp>
      <p:sp>
        <p:nvSpPr>
          <p:cNvPr id="3" name="Zástupný symbol pro obsah 2">
            <a:extLst>
              <a:ext uri="{FF2B5EF4-FFF2-40B4-BE49-F238E27FC236}">
                <a16:creationId xmlns:a16="http://schemas.microsoft.com/office/drawing/2014/main" id="{C82D5244-C0A9-4A09-A822-6791FB36FCE7}"/>
              </a:ext>
            </a:extLst>
          </p:cNvPr>
          <p:cNvSpPr>
            <a:spLocks noGrp="1"/>
          </p:cNvSpPr>
          <p:nvPr>
            <p:ph idx="1"/>
          </p:nvPr>
        </p:nvSpPr>
        <p:spPr>
          <a:xfrm>
            <a:off x="1066800" y="1936264"/>
            <a:ext cx="8077200" cy="4495800"/>
          </a:xfrm>
        </p:spPr>
        <p:txBody>
          <a:bodyPr/>
          <a:lstStyle/>
          <a:p>
            <a:pPr lvl="0"/>
            <a:r>
              <a:rPr lang="cs-CZ" sz="2200" dirty="0" err="1"/>
              <a:t>Schülerorientierte</a:t>
            </a:r>
            <a:r>
              <a:rPr lang="cs-CZ" sz="2200" dirty="0"/>
              <a:t> </a:t>
            </a:r>
            <a:r>
              <a:rPr lang="cs-CZ" sz="2200" dirty="0" err="1"/>
              <a:t>Phase</a:t>
            </a:r>
            <a:r>
              <a:rPr lang="cs-CZ" sz="2200" dirty="0"/>
              <a:t>: Die </a:t>
            </a:r>
            <a:r>
              <a:rPr lang="cs-CZ" sz="2200" dirty="0" err="1"/>
              <a:t>Lernenden</a:t>
            </a:r>
            <a:r>
              <a:rPr lang="cs-CZ" sz="2200" dirty="0"/>
              <a:t> </a:t>
            </a:r>
            <a:r>
              <a:rPr lang="cs-CZ" sz="2200" dirty="0" err="1"/>
              <a:t>haben</a:t>
            </a:r>
            <a:r>
              <a:rPr lang="cs-CZ" sz="2200" dirty="0"/>
              <a:t> </a:t>
            </a:r>
            <a:r>
              <a:rPr lang="cs-CZ" sz="2200" dirty="0" err="1"/>
              <a:t>die</a:t>
            </a:r>
            <a:r>
              <a:rPr lang="cs-CZ" sz="2200" dirty="0"/>
              <a:t> </a:t>
            </a:r>
            <a:r>
              <a:rPr lang="cs-CZ" sz="2200" dirty="0" err="1"/>
              <a:t>Möglichkeit</a:t>
            </a:r>
            <a:r>
              <a:rPr lang="cs-CZ" sz="2200" dirty="0"/>
              <a:t>, </a:t>
            </a:r>
            <a:r>
              <a:rPr lang="de-DE" sz="2200" dirty="0"/>
              <a:t>sich zu dem Text zu äußern</a:t>
            </a:r>
            <a:r>
              <a:rPr lang="cs-CZ" sz="2200" dirty="0"/>
              <a:t>.</a:t>
            </a:r>
          </a:p>
          <a:p>
            <a:pPr lvl="0"/>
            <a:r>
              <a:rPr lang="cs-CZ" sz="2200" dirty="0"/>
              <a:t>D</a:t>
            </a:r>
            <a:r>
              <a:rPr lang="de-DE" sz="2200" dirty="0"/>
              <a:t>er Lehrer sammelt </a:t>
            </a:r>
            <a:r>
              <a:rPr lang="cs-CZ" sz="2200" dirty="0" err="1"/>
              <a:t>die</a:t>
            </a:r>
            <a:r>
              <a:rPr lang="cs-CZ" sz="2200" dirty="0"/>
              <a:t> </a:t>
            </a:r>
            <a:r>
              <a:rPr lang="de-DE" sz="2200" dirty="0"/>
              <a:t>Wünsche und Eindrücke </a:t>
            </a:r>
            <a:r>
              <a:rPr lang="cs-CZ" sz="2200" dirty="0"/>
              <a:t>der </a:t>
            </a:r>
            <a:r>
              <a:rPr lang="cs-CZ" sz="2200" dirty="0" err="1"/>
              <a:t>Lernenden</a:t>
            </a:r>
            <a:r>
              <a:rPr lang="cs-CZ" sz="2200" dirty="0"/>
              <a:t> („</a:t>
            </a:r>
            <a:r>
              <a:rPr lang="de-DE" sz="2200" dirty="0"/>
              <a:t>Worüber möchtet ihr gern </a:t>
            </a:r>
            <a:r>
              <a:rPr lang="cs-CZ" sz="2200" dirty="0" err="1"/>
              <a:t>sprechen</a:t>
            </a:r>
            <a:r>
              <a:rPr lang="de-DE" sz="2200" dirty="0"/>
              <a:t>? Was hat euch an dem Buch besonders angesprochen/geärgert?</a:t>
            </a:r>
            <a:r>
              <a:rPr lang="cs-CZ" sz="2200" dirty="0"/>
              <a:t>) -</a:t>
            </a:r>
            <a:r>
              <a:rPr lang="de-DE" sz="2200" dirty="0"/>
              <a:t>dadurch </a:t>
            </a:r>
            <a:r>
              <a:rPr lang="cs-CZ" sz="2200" dirty="0" err="1"/>
              <a:t>werden</a:t>
            </a:r>
            <a:r>
              <a:rPr lang="cs-CZ" sz="2200" dirty="0"/>
              <a:t> </a:t>
            </a:r>
            <a:r>
              <a:rPr lang="de-DE" sz="2200" dirty="0"/>
              <a:t>unterschiedliche Schülerperspektive in den Unterricht gebracht </a:t>
            </a:r>
            <a:endParaRPr lang="cs-CZ" sz="2200" dirty="0"/>
          </a:p>
          <a:p>
            <a:pPr lvl="0"/>
            <a:r>
              <a:rPr lang="cs-CZ" sz="2200" dirty="0"/>
              <a:t>+ </a:t>
            </a:r>
            <a:r>
              <a:rPr lang="de-DE" sz="2200" dirty="0"/>
              <a:t>Anknüpfung an die Vorbereitungsphase – </a:t>
            </a:r>
            <a:r>
              <a:rPr lang="cs-CZ" sz="2200" dirty="0"/>
              <a:t>„</a:t>
            </a:r>
            <a:r>
              <a:rPr lang="de-DE" sz="2200" dirty="0"/>
              <a:t>Haben sich unsere Vermutungen bestätigt?</a:t>
            </a:r>
            <a:r>
              <a:rPr lang="cs-CZ" sz="2200" dirty="0"/>
              <a:t>“</a:t>
            </a:r>
          </a:p>
          <a:p>
            <a:endParaRPr lang="cs-CZ" dirty="0"/>
          </a:p>
        </p:txBody>
      </p:sp>
    </p:spTree>
    <p:extLst>
      <p:ext uri="{BB962C8B-B14F-4D97-AF65-F5344CB8AC3E}">
        <p14:creationId xmlns:p14="http://schemas.microsoft.com/office/powerpoint/2010/main" val="253170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86517A-3139-48DA-9AC4-6AD90DDA9B47}"/>
              </a:ext>
            </a:extLst>
          </p:cNvPr>
          <p:cNvSpPr>
            <a:spLocks noGrp="1"/>
          </p:cNvSpPr>
          <p:nvPr>
            <p:ph type="title"/>
          </p:nvPr>
        </p:nvSpPr>
        <p:spPr>
          <a:xfrm>
            <a:off x="888274" y="1881721"/>
            <a:ext cx="10998926" cy="914400"/>
          </a:xfrm>
        </p:spPr>
        <p:txBody>
          <a:bodyPr>
            <a:normAutofit fontScale="90000"/>
          </a:bodyPr>
          <a:lstStyle/>
          <a:p>
            <a:r>
              <a:rPr lang="cs-CZ" i="1" dirty="0"/>
              <a:t>…</a:t>
            </a:r>
            <a:r>
              <a:rPr lang="de-DE" i="1" dirty="0"/>
              <a:t> geht in eine</a:t>
            </a:r>
            <a:r>
              <a:rPr lang="de-DE" b="1" dirty="0"/>
              <a:t> Erarbeitungsphase </a:t>
            </a:r>
            <a:r>
              <a:rPr lang="de-DE" i="1" dirty="0"/>
              <a:t>über</a:t>
            </a:r>
            <a:r>
              <a:rPr lang="de-DE" b="1" dirty="0"/>
              <a:t>,</a:t>
            </a:r>
            <a:r>
              <a:rPr lang="de-DE" dirty="0"/>
              <a:t> in der die wesentlichen Aspekte der Textinterpretation besprochen werden </a:t>
            </a:r>
            <a:br>
              <a:rPr lang="cs-CZ" dirty="0"/>
            </a:br>
            <a:endParaRPr lang="cs-CZ" dirty="0"/>
          </a:p>
        </p:txBody>
      </p:sp>
      <p:sp>
        <p:nvSpPr>
          <p:cNvPr id="3" name="Zástupný symbol pro obsah 2">
            <a:extLst>
              <a:ext uri="{FF2B5EF4-FFF2-40B4-BE49-F238E27FC236}">
                <a16:creationId xmlns:a16="http://schemas.microsoft.com/office/drawing/2014/main" id="{12A418A0-A665-4259-9CB6-5B4B6AEF1822}"/>
              </a:ext>
            </a:extLst>
          </p:cNvPr>
          <p:cNvSpPr>
            <a:spLocks noGrp="1"/>
          </p:cNvSpPr>
          <p:nvPr>
            <p:ph idx="1"/>
          </p:nvPr>
        </p:nvSpPr>
        <p:spPr>
          <a:xfrm>
            <a:off x="746759" y="2796121"/>
            <a:ext cx="10890069" cy="4495800"/>
          </a:xfrm>
        </p:spPr>
        <p:txBody>
          <a:bodyPr/>
          <a:lstStyle/>
          <a:p>
            <a:pPr lvl="1"/>
            <a:r>
              <a:rPr lang="de-DE" sz="2200" dirty="0">
                <a:solidFill>
                  <a:srgbClr val="002060"/>
                </a:solidFill>
              </a:rPr>
              <a:t>von zuvor gestellten Leitfragen ausgehend (im Plenum, in Gruppen) - siehe Kast</a:t>
            </a:r>
            <a:r>
              <a:rPr lang="cs-CZ" sz="2200" dirty="0">
                <a:solidFill>
                  <a:srgbClr val="002060"/>
                </a:solidFill>
              </a:rPr>
              <a:t> (1985, </a:t>
            </a:r>
            <a:r>
              <a:rPr lang="de-DE" sz="2200" dirty="0">
                <a:solidFill>
                  <a:srgbClr val="002060"/>
                </a:solidFill>
              </a:rPr>
              <a:t>S. 76</a:t>
            </a:r>
            <a:r>
              <a:rPr lang="cs-CZ" sz="2200" dirty="0">
                <a:solidFill>
                  <a:srgbClr val="002060"/>
                </a:solidFill>
              </a:rPr>
              <a:t>)</a:t>
            </a:r>
          </a:p>
          <a:p>
            <a:pPr lvl="1"/>
            <a:r>
              <a:rPr lang="de-DE" sz="2200" dirty="0">
                <a:solidFill>
                  <a:srgbClr val="002060"/>
                </a:solidFill>
              </a:rPr>
              <a:t>gemeinsam die Schlüsselstellen lesen und anhand deren die Schwerpunkt des Buches zu erarbeiten </a:t>
            </a:r>
            <a:endParaRPr lang="cs-CZ" sz="2200" dirty="0">
              <a:solidFill>
                <a:srgbClr val="002060"/>
              </a:solidFill>
            </a:endParaRPr>
          </a:p>
          <a:p>
            <a:pPr lvl="1"/>
            <a:r>
              <a:rPr lang="de-DE" sz="2200" dirty="0">
                <a:solidFill>
                  <a:srgbClr val="002060"/>
                </a:solidFill>
              </a:rPr>
              <a:t>in Gruppen - unterschiedliche Aufgabenstellungen, Protokoll erstellen, im Plenum präsentieren </a:t>
            </a:r>
            <a:endParaRPr lang="cs-CZ" sz="2200" dirty="0">
              <a:solidFill>
                <a:srgbClr val="002060"/>
              </a:solidFill>
            </a:endParaRPr>
          </a:p>
          <a:p>
            <a:pPr lvl="1"/>
            <a:endParaRPr lang="cs-CZ" sz="2200" dirty="0">
              <a:solidFill>
                <a:srgbClr val="002060"/>
              </a:solidFill>
            </a:endParaRPr>
          </a:p>
          <a:p>
            <a:endParaRPr lang="cs-CZ" sz="2200" dirty="0"/>
          </a:p>
        </p:txBody>
      </p:sp>
    </p:spTree>
    <p:extLst>
      <p:ext uri="{BB962C8B-B14F-4D97-AF65-F5344CB8AC3E}">
        <p14:creationId xmlns:p14="http://schemas.microsoft.com/office/powerpoint/2010/main" val="83538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3CCF18-70BB-4973-9D3A-DF243D88A5B6}"/>
              </a:ext>
            </a:extLst>
          </p:cNvPr>
          <p:cNvSpPr>
            <a:spLocks noGrp="1"/>
          </p:cNvSpPr>
          <p:nvPr>
            <p:ph type="title"/>
          </p:nvPr>
        </p:nvSpPr>
        <p:spPr/>
        <p:txBody>
          <a:bodyPr>
            <a:normAutofit fontScale="90000"/>
          </a:bodyPr>
          <a:lstStyle/>
          <a:p>
            <a:r>
              <a:rPr lang="cs-CZ" b="1" dirty="0"/>
              <a:t>P</a:t>
            </a:r>
            <a:r>
              <a:rPr lang="de-DE" b="1" dirty="0" err="1"/>
              <a:t>roduktiv</a:t>
            </a:r>
            <a:r>
              <a:rPr lang="de-DE" b="1" dirty="0"/>
              <a:t>-schöpferische (kreative) Phase</a:t>
            </a:r>
            <a:r>
              <a:rPr lang="de-DE" dirty="0"/>
              <a:t> </a:t>
            </a:r>
            <a:r>
              <a:rPr lang="de-DE" sz="1800" dirty="0"/>
              <a:t>(Kast, </a:t>
            </a:r>
            <a:r>
              <a:rPr lang="cs-CZ" sz="1800" dirty="0"/>
              <a:t>1985, </a:t>
            </a:r>
            <a:r>
              <a:rPr lang="de-DE" sz="1800" dirty="0"/>
              <a:t>S. 76-77</a:t>
            </a:r>
            <a:r>
              <a:rPr lang="cs-CZ" sz="1800" dirty="0"/>
              <a:t>)</a:t>
            </a:r>
            <a:br>
              <a:rPr lang="cs-CZ" sz="4000" dirty="0"/>
            </a:br>
            <a:endParaRPr lang="cs-CZ" dirty="0"/>
          </a:p>
        </p:txBody>
      </p:sp>
      <p:sp>
        <p:nvSpPr>
          <p:cNvPr id="3" name="Zástupný symbol pro obsah 2">
            <a:extLst>
              <a:ext uri="{FF2B5EF4-FFF2-40B4-BE49-F238E27FC236}">
                <a16:creationId xmlns:a16="http://schemas.microsoft.com/office/drawing/2014/main" id="{A9B79B3B-9ED1-454C-A4A9-41D619CF47E4}"/>
              </a:ext>
            </a:extLst>
          </p:cNvPr>
          <p:cNvSpPr>
            <a:spLocks noGrp="1"/>
          </p:cNvSpPr>
          <p:nvPr>
            <p:ph idx="1"/>
          </p:nvPr>
        </p:nvSpPr>
        <p:spPr>
          <a:xfrm>
            <a:off x="1045027" y="1625126"/>
            <a:ext cx="10567475" cy="4495800"/>
          </a:xfrm>
        </p:spPr>
        <p:txBody>
          <a:bodyPr>
            <a:normAutofit/>
          </a:bodyPr>
          <a:lstStyle/>
          <a:p>
            <a:pPr lvl="1"/>
            <a:r>
              <a:rPr lang="de-DE" sz="2200" dirty="0">
                <a:solidFill>
                  <a:srgbClr val="002060"/>
                </a:solidFill>
              </a:rPr>
              <a:t>Klappentext entwerfen / bzw. den vorliegenden bearbeiten</a:t>
            </a:r>
            <a:endParaRPr lang="cs-CZ" sz="2200" dirty="0">
              <a:solidFill>
                <a:srgbClr val="002060"/>
              </a:solidFill>
            </a:endParaRPr>
          </a:p>
          <a:p>
            <a:pPr lvl="1"/>
            <a:r>
              <a:rPr lang="de-DE" sz="2200" dirty="0">
                <a:solidFill>
                  <a:srgbClr val="002060"/>
                </a:solidFill>
              </a:rPr>
              <a:t>Rezension schreiben / auf eine Rezension reagieren - Leserbrief schreiben</a:t>
            </a:r>
            <a:r>
              <a:rPr lang="cs-CZ" sz="2200" dirty="0">
                <a:solidFill>
                  <a:srgbClr val="002060"/>
                </a:solidFill>
              </a:rPr>
              <a:t> </a:t>
            </a:r>
            <a:r>
              <a:rPr lang="de-DE" sz="2200" dirty="0">
                <a:solidFill>
                  <a:srgbClr val="002060"/>
                </a:solidFill>
              </a:rPr>
              <a:t>(attraktives Kontrollverfahren zum Textverständnis - der Lehrer erstellt eine fiktive Rezension des Buches, in die er falsche Informationen schreibt</a:t>
            </a:r>
            <a:r>
              <a:rPr lang="cs-CZ" sz="2200" dirty="0">
                <a:solidFill>
                  <a:srgbClr val="002060"/>
                </a:solidFill>
              </a:rPr>
              <a:t>)</a:t>
            </a:r>
          </a:p>
          <a:p>
            <a:pPr lvl="1"/>
            <a:r>
              <a:rPr lang="de-DE" sz="2200" dirty="0">
                <a:solidFill>
                  <a:srgbClr val="002060"/>
                </a:solidFill>
              </a:rPr>
              <a:t>Brief an den Autor (mit der Bitte um Ergänzung der Informationen) / an einen der Helden schreiben</a:t>
            </a:r>
            <a:endParaRPr lang="cs-CZ" sz="2200" dirty="0">
              <a:solidFill>
                <a:srgbClr val="002060"/>
              </a:solidFill>
            </a:endParaRPr>
          </a:p>
          <a:p>
            <a:pPr lvl="1"/>
            <a:r>
              <a:rPr lang="de-DE" sz="2200" dirty="0">
                <a:solidFill>
                  <a:srgbClr val="002060"/>
                </a:solidFill>
              </a:rPr>
              <a:t>Teile des Textes verändern, transformieren „Wie wäre die Handlung verlaufen, wenn…“</a:t>
            </a:r>
            <a:endParaRPr lang="cs-CZ" sz="2200" dirty="0">
              <a:solidFill>
                <a:srgbClr val="002060"/>
              </a:solidFill>
            </a:endParaRPr>
          </a:p>
          <a:p>
            <a:pPr lvl="1"/>
            <a:r>
              <a:rPr lang="de-DE" sz="2200" dirty="0">
                <a:solidFill>
                  <a:srgbClr val="002060"/>
                </a:solidFill>
              </a:rPr>
              <a:t>Thesen formulieren und diese dann im Plenum diskutieren </a:t>
            </a:r>
            <a:endParaRPr lang="cs-CZ" sz="2200" dirty="0">
              <a:solidFill>
                <a:srgbClr val="002060"/>
              </a:solidFill>
            </a:endParaRPr>
          </a:p>
          <a:p>
            <a:pPr lvl="1"/>
            <a:r>
              <a:rPr lang="de-DE" sz="2200" dirty="0">
                <a:solidFill>
                  <a:srgbClr val="002060"/>
                </a:solidFill>
              </a:rPr>
              <a:t>(attraktives/abschreckendes) Umschlagbild entwerfen </a:t>
            </a:r>
            <a:endParaRPr lang="cs-CZ" sz="2200" dirty="0">
              <a:solidFill>
                <a:srgbClr val="002060"/>
              </a:solidFill>
            </a:endParaRPr>
          </a:p>
          <a:p>
            <a:pPr lvl="1"/>
            <a:r>
              <a:rPr lang="de-DE" sz="2200" dirty="0">
                <a:solidFill>
                  <a:srgbClr val="002060"/>
                </a:solidFill>
              </a:rPr>
              <a:t>Werbeplakat gestalten </a:t>
            </a:r>
            <a:endParaRPr lang="cs-CZ" sz="2200" dirty="0">
              <a:solidFill>
                <a:srgbClr val="002060"/>
              </a:solidFill>
            </a:endParaRPr>
          </a:p>
          <a:p>
            <a:pPr lvl="1"/>
            <a:endParaRPr lang="cs-CZ" sz="2200" dirty="0">
              <a:solidFill>
                <a:srgbClr val="002060"/>
              </a:solidFill>
            </a:endParaRPr>
          </a:p>
          <a:p>
            <a:endParaRPr lang="cs-CZ" sz="2200" dirty="0">
              <a:solidFill>
                <a:srgbClr val="002060"/>
              </a:solidFill>
            </a:endParaRPr>
          </a:p>
        </p:txBody>
      </p:sp>
    </p:spTree>
    <p:extLst>
      <p:ext uri="{BB962C8B-B14F-4D97-AF65-F5344CB8AC3E}">
        <p14:creationId xmlns:p14="http://schemas.microsoft.com/office/powerpoint/2010/main" val="227704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45397-0588-4CD6-8373-66EB8E972283}"/>
              </a:ext>
            </a:extLst>
          </p:cNvPr>
          <p:cNvSpPr>
            <a:spLocks noGrp="1"/>
          </p:cNvSpPr>
          <p:nvPr>
            <p:ph type="title"/>
          </p:nvPr>
        </p:nvSpPr>
        <p:spPr/>
        <p:txBody>
          <a:bodyPr anchor="t"/>
          <a:lstStyle/>
          <a:p>
            <a:r>
              <a:rPr lang="cs-CZ" dirty="0" err="1"/>
              <a:t>abschlussbedingungen</a:t>
            </a:r>
            <a:endParaRPr lang="cs-CZ" dirty="0"/>
          </a:p>
        </p:txBody>
      </p:sp>
      <p:sp>
        <p:nvSpPr>
          <p:cNvPr id="3" name="Zástupný obsah 2">
            <a:extLst>
              <a:ext uri="{FF2B5EF4-FFF2-40B4-BE49-F238E27FC236}">
                <a16:creationId xmlns:a16="http://schemas.microsoft.com/office/drawing/2014/main" id="{C32856F2-BEB2-4A7F-B2AA-DD87CD850B2C}"/>
              </a:ext>
            </a:extLst>
          </p:cNvPr>
          <p:cNvSpPr>
            <a:spLocks noGrp="1"/>
          </p:cNvSpPr>
          <p:nvPr>
            <p:ph idx="1"/>
          </p:nvPr>
        </p:nvSpPr>
        <p:spPr>
          <a:xfrm>
            <a:off x="1371600" y="1690396"/>
            <a:ext cx="10240903" cy="4623318"/>
          </a:xfrm>
        </p:spPr>
        <p:txBody>
          <a:bodyPr>
            <a:normAutofit fontScale="92500" lnSpcReduction="10000"/>
          </a:bodyPr>
          <a:lstStyle/>
          <a:p>
            <a:pPr marL="342900" lvl="0" indent="-342900" algn="just">
              <a:lnSpc>
                <a:spcPct val="107000"/>
              </a:lnSpc>
              <a:buFont typeface="Symbol" panose="05050102010706020507" pitchFamily="18" charset="2"/>
              <a:buChar char=""/>
            </a:pPr>
            <a:r>
              <a:rPr lang="de-DE" sz="2600" b="1" dirty="0"/>
              <a:t>Mündliche Team-Didaktisierung </a:t>
            </a:r>
            <a:r>
              <a:rPr lang="de-DE" sz="2600" dirty="0"/>
              <a:t>eines Textes (bzw. Textabschnittes) (präsent im Seminar, zu zweit/dritt) </a:t>
            </a:r>
            <a:endParaRPr lang="cs-CZ" sz="2600" dirty="0"/>
          </a:p>
          <a:p>
            <a:pPr marL="1143000" lvl="2" indent="-228600" algn="just">
              <a:lnSpc>
                <a:spcPct val="107000"/>
              </a:lnSpc>
              <a:buFont typeface="Calibri" panose="020F0502020204030204" pitchFamily="34" charset="0"/>
              <a:buChar char="-"/>
            </a:pPr>
            <a:r>
              <a:rPr lang="de-DE" sz="2600" dirty="0"/>
              <a:t>20 Min. (Die Zeit ist bitte einzuhalten!)</a:t>
            </a:r>
            <a:endParaRPr lang="cs-CZ" sz="2600" dirty="0"/>
          </a:p>
          <a:p>
            <a:pPr marL="1143000" lvl="2" indent="-228600" algn="just">
              <a:lnSpc>
                <a:spcPct val="107000"/>
              </a:lnSpc>
              <a:buFont typeface="Calibri" panose="020F0502020204030204" pitchFamily="34" charset="0"/>
              <a:buChar char="-"/>
            </a:pPr>
            <a:r>
              <a:rPr lang="de-DE" sz="2600" dirty="0"/>
              <a:t>Die zu bearbeiteten Themen bzw. Textsorten sowie die Termine der Präsentationen stehen fest (siehe Studienmaterialien bzw. den interaktiven Syllabus im IS). – Anm.: Diejenigen, die bereits den Kurs L400 besucht haben, bearbeiten nicht das gleiche Buch.</a:t>
            </a:r>
            <a:endParaRPr lang="cs-CZ" sz="2600" dirty="0"/>
          </a:p>
          <a:p>
            <a:pPr marL="1143000" lvl="2" indent="-228600" algn="just">
              <a:lnSpc>
                <a:spcPct val="107000"/>
              </a:lnSpc>
              <a:buFont typeface="Calibri" panose="020F0502020204030204" pitchFamily="34" charset="0"/>
              <a:buChar char="-"/>
            </a:pPr>
            <a:r>
              <a:rPr lang="de-DE" sz="2600" dirty="0"/>
              <a:t>Es wird nicht mit ganzen Texten gearbeitet (auβer Lieder und Lyrik-Formen), sondern nur mit Ausschnitten aus den Texten (d. h. mit ausgewählten Kapiteln, Auszügen, etc.). Die Wahl des konkreten Textausschnitts zum Didaktisieren liegt an Ihnen. </a:t>
            </a:r>
            <a:endParaRPr lang="cs-CZ" sz="2600" dirty="0"/>
          </a:p>
          <a:p>
            <a:pPr marL="1143000" lvl="2" indent="-228600" algn="just">
              <a:lnSpc>
                <a:spcPct val="107000"/>
              </a:lnSpc>
              <a:spcAft>
                <a:spcPts val="800"/>
              </a:spcAft>
              <a:buFont typeface="Calibri" panose="020F0502020204030204" pitchFamily="34" charset="0"/>
              <a:buChar char="-"/>
            </a:pPr>
            <a:r>
              <a:rPr lang="de-DE" sz="2600" dirty="0"/>
              <a:t>Nach der Didaktisierung folgt eine gemeinsame Reflexion im Plenum. </a:t>
            </a:r>
            <a:endParaRPr lang="cs-CZ" sz="2600" dirty="0"/>
          </a:p>
          <a:p>
            <a:endParaRPr lang="cs-CZ" dirty="0"/>
          </a:p>
        </p:txBody>
      </p:sp>
    </p:spTree>
    <p:extLst>
      <p:ext uri="{BB962C8B-B14F-4D97-AF65-F5344CB8AC3E}">
        <p14:creationId xmlns:p14="http://schemas.microsoft.com/office/powerpoint/2010/main" val="2953544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8FA26-66EF-4D30-BA3A-CBE97B7DE676}"/>
              </a:ext>
            </a:extLst>
          </p:cNvPr>
          <p:cNvSpPr>
            <a:spLocks noGrp="1"/>
          </p:cNvSpPr>
          <p:nvPr>
            <p:ph type="title"/>
          </p:nvPr>
        </p:nvSpPr>
        <p:spPr>
          <a:xfrm>
            <a:off x="990600" y="465624"/>
            <a:ext cx="10069286" cy="914400"/>
          </a:xfrm>
        </p:spPr>
        <p:txBody>
          <a:bodyPr>
            <a:normAutofit fontScale="90000"/>
          </a:bodyPr>
          <a:lstStyle/>
          <a:p>
            <a:r>
              <a:rPr lang="cs-CZ" b="1" dirty="0"/>
              <a:t>P</a:t>
            </a:r>
            <a:r>
              <a:rPr lang="de-DE" b="1" dirty="0" err="1"/>
              <a:t>roduktiv</a:t>
            </a:r>
            <a:r>
              <a:rPr lang="de-DE" b="1" dirty="0"/>
              <a:t>-schöpferische (kreative) Phase</a:t>
            </a:r>
            <a:r>
              <a:rPr lang="de-DE" dirty="0"/>
              <a:t> </a:t>
            </a:r>
            <a:r>
              <a:rPr lang="de-DE" sz="1800" dirty="0"/>
              <a:t>(Kast, </a:t>
            </a:r>
            <a:r>
              <a:rPr lang="cs-CZ" sz="1800" dirty="0"/>
              <a:t>1985, </a:t>
            </a:r>
            <a:r>
              <a:rPr lang="de-DE" sz="1800" dirty="0"/>
              <a:t>S. 76-77</a:t>
            </a:r>
            <a:r>
              <a:rPr lang="cs-CZ" sz="1800" dirty="0"/>
              <a:t>)</a:t>
            </a:r>
          </a:p>
        </p:txBody>
      </p:sp>
      <p:sp>
        <p:nvSpPr>
          <p:cNvPr id="3" name="Zástupný symbol pro obsah 2">
            <a:extLst>
              <a:ext uri="{FF2B5EF4-FFF2-40B4-BE49-F238E27FC236}">
                <a16:creationId xmlns:a16="http://schemas.microsoft.com/office/drawing/2014/main" id="{E047AEC3-1518-4786-B6D2-4A601C571617}"/>
              </a:ext>
            </a:extLst>
          </p:cNvPr>
          <p:cNvSpPr>
            <a:spLocks noGrp="1"/>
          </p:cNvSpPr>
          <p:nvPr>
            <p:ph idx="1"/>
          </p:nvPr>
        </p:nvSpPr>
        <p:spPr>
          <a:xfrm>
            <a:off x="990600" y="1727860"/>
            <a:ext cx="10755086" cy="4495800"/>
          </a:xfrm>
        </p:spPr>
        <p:txBody>
          <a:bodyPr>
            <a:normAutofit lnSpcReduction="10000"/>
          </a:bodyPr>
          <a:lstStyle/>
          <a:p>
            <a:pPr lvl="1"/>
            <a:r>
              <a:rPr lang="de-DE" sz="2200" dirty="0">
                <a:solidFill>
                  <a:srgbClr val="002060"/>
                </a:solidFill>
              </a:rPr>
              <a:t>Bilder, Collagen, Bild-Text-Collagen zu bestimmten Stellen anfertigen </a:t>
            </a:r>
            <a:endParaRPr lang="cs-CZ" sz="2200" dirty="0">
              <a:solidFill>
                <a:srgbClr val="002060"/>
              </a:solidFill>
            </a:endParaRPr>
          </a:p>
          <a:p>
            <a:pPr lvl="1"/>
            <a:r>
              <a:rPr lang="de-DE" sz="2200" dirty="0">
                <a:solidFill>
                  <a:srgbClr val="002060"/>
                </a:solidFill>
              </a:rPr>
              <a:t>Dramatisierung des Textes / Rollenspiel (mit Masken…) /pantomimische Darstellung bestimmter Textstellen / als Hörspiel bearbeiten</a:t>
            </a:r>
            <a:endParaRPr lang="cs-CZ" sz="2200" dirty="0">
              <a:solidFill>
                <a:srgbClr val="002060"/>
              </a:solidFill>
            </a:endParaRPr>
          </a:p>
          <a:p>
            <a:pPr lvl="1"/>
            <a:r>
              <a:rPr lang="de-DE" sz="2200" dirty="0">
                <a:solidFill>
                  <a:srgbClr val="002060"/>
                </a:solidFill>
              </a:rPr>
              <a:t>Hintergrundmusik für den Vortrag ausgewählter Textstellen zusammenstellen </a:t>
            </a:r>
            <a:endParaRPr lang="cs-CZ" sz="2200" dirty="0">
              <a:solidFill>
                <a:srgbClr val="002060"/>
              </a:solidFill>
            </a:endParaRPr>
          </a:p>
          <a:p>
            <a:pPr lvl="1"/>
            <a:r>
              <a:rPr lang="de-DE" sz="2200" dirty="0">
                <a:solidFill>
                  <a:srgbClr val="002060"/>
                </a:solidFill>
              </a:rPr>
              <a:t>das Buch mit einer Filmadaption/Verfilmung vergleichen</a:t>
            </a:r>
            <a:endParaRPr lang="cs-CZ" sz="2200" dirty="0">
              <a:solidFill>
                <a:srgbClr val="002060"/>
              </a:solidFill>
            </a:endParaRPr>
          </a:p>
          <a:p>
            <a:pPr lvl="1"/>
            <a:r>
              <a:rPr lang="cs-CZ" sz="2200" dirty="0">
                <a:solidFill>
                  <a:srgbClr val="002060"/>
                </a:solidFill>
              </a:rPr>
              <a:t>…</a:t>
            </a:r>
            <a:r>
              <a:rPr lang="de-DE" sz="2200" dirty="0">
                <a:solidFill>
                  <a:srgbClr val="002060"/>
                </a:solidFill>
              </a:rPr>
              <a:t> </a:t>
            </a:r>
            <a:endParaRPr lang="cs-CZ" sz="2200" dirty="0">
              <a:solidFill>
                <a:srgbClr val="002060"/>
              </a:solidFill>
            </a:endParaRPr>
          </a:p>
          <a:p>
            <a:pPr lvl="1"/>
            <a:r>
              <a:rPr lang="cs-CZ" sz="2200" i="1" dirty="0" err="1">
                <a:solidFill>
                  <a:srgbClr val="002060"/>
                </a:solidFill>
              </a:rPr>
              <a:t>Elfchen</a:t>
            </a:r>
            <a:r>
              <a:rPr lang="cs-CZ" sz="2200" dirty="0">
                <a:solidFill>
                  <a:srgbClr val="002060"/>
                </a:solidFill>
              </a:rPr>
              <a:t> – </a:t>
            </a:r>
            <a:r>
              <a:rPr lang="cs-CZ" sz="2200" dirty="0" err="1">
                <a:solidFill>
                  <a:srgbClr val="002060"/>
                </a:solidFill>
              </a:rPr>
              <a:t>Marinelli</a:t>
            </a:r>
            <a:r>
              <a:rPr lang="cs-CZ" sz="2200" dirty="0">
                <a:solidFill>
                  <a:srgbClr val="002060"/>
                </a:solidFill>
              </a:rPr>
              <a:t> (2012) https://www.lernfoerderung.de/schreiben/gedichte/elfchen-schreiben/</a:t>
            </a:r>
          </a:p>
          <a:p>
            <a:pPr marL="457200" lvl="1" indent="0">
              <a:buNone/>
            </a:pPr>
            <a:r>
              <a:rPr lang="cs-CZ" sz="2200" dirty="0">
                <a:solidFill>
                  <a:srgbClr val="002060"/>
                </a:solidFill>
              </a:rPr>
              <a:t>!! D</a:t>
            </a:r>
            <a:r>
              <a:rPr lang="de-DE" sz="2200" dirty="0" err="1">
                <a:solidFill>
                  <a:srgbClr val="002060"/>
                </a:solidFill>
              </a:rPr>
              <a:t>ie</a:t>
            </a:r>
            <a:r>
              <a:rPr lang="de-DE" sz="2200" dirty="0">
                <a:solidFill>
                  <a:srgbClr val="002060"/>
                </a:solidFill>
              </a:rPr>
              <a:t> Besprechung des Buches in der Klasse sollte nicht viel ins Detail gehen und </a:t>
            </a:r>
            <a:r>
              <a:rPr lang="cs-CZ" sz="2200" dirty="0" err="1">
                <a:solidFill>
                  <a:srgbClr val="002060"/>
                </a:solidFill>
              </a:rPr>
              <a:t>möglichst</a:t>
            </a:r>
            <a:r>
              <a:rPr lang="cs-CZ" sz="2200" dirty="0">
                <a:solidFill>
                  <a:srgbClr val="002060"/>
                </a:solidFill>
              </a:rPr>
              <a:t> </a:t>
            </a:r>
            <a:r>
              <a:rPr lang="cs-CZ" sz="2200" dirty="0" err="1">
                <a:solidFill>
                  <a:srgbClr val="002060"/>
                </a:solidFill>
              </a:rPr>
              <a:t>viel</a:t>
            </a:r>
            <a:r>
              <a:rPr lang="de-DE" sz="2200" dirty="0">
                <a:solidFill>
                  <a:srgbClr val="002060"/>
                </a:solidFill>
              </a:rPr>
              <a:t> schülerorientiert sein, sonst verwischt sich der positive Eindruck der Schüler von dem Buch</a:t>
            </a:r>
            <a:r>
              <a:rPr lang="cs-CZ" sz="2200" dirty="0">
                <a:solidFill>
                  <a:srgbClr val="002060"/>
                </a:solidFill>
              </a:rPr>
              <a:t> (Kast, 1985, S. 77)</a:t>
            </a:r>
          </a:p>
          <a:p>
            <a:pPr lvl="1"/>
            <a:endParaRPr lang="cs-CZ" sz="2200" dirty="0">
              <a:solidFill>
                <a:srgbClr val="002060"/>
              </a:solidFill>
            </a:endParaRPr>
          </a:p>
          <a:p>
            <a:pPr lvl="1"/>
            <a:endParaRPr lang="cs-CZ" sz="2200" dirty="0">
              <a:solidFill>
                <a:srgbClr val="002060"/>
              </a:solidFill>
            </a:endParaRPr>
          </a:p>
          <a:p>
            <a:endParaRPr lang="cs-CZ" dirty="0"/>
          </a:p>
        </p:txBody>
      </p:sp>
    </p:spTree>
    <p:extLst>
      <p:ext uri="{BB962C8B-B14F-4D97-AF65-F5344CB8AC3E}">
        <p14:creationId xmlns:p14="http://schemas.microsoft.com/office/powerpoint/2010/main" val="3770653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C367EA-D483-4B69-8BE7-7F637B211B8F}"/>
              </a:ext>
            </a:extLst>
          </p:cNvPr>
          <p:cNvSpPr>
            <a:spLocks noGrp="1"/>
          </p:cNvSpPr>
          <p:nvPr>
            <p:ph type="title"/>
          </p:nvPr>
        </p:nvSpPr>
        <p:spPr/>
        <p:txBody>
          <a:bodyPr>
            <a:noAutofit/>
          </a:bodyPr>
          <a:lstStyle/>
          <a:p>
            <a:r>
              <a:rPr lang="de-DE" sz="3200" dirty="0"/>
              <a:t>Handlungsorientierter Umgang mit literarischen Texten</a:t>
            </a:r>
            <a:endParaRPr lang="cs-CZ" sz="3200" dirty="0"/>
          </a:p>
        </p:txBody>
      </p:sp>
      <p:sp>
        <p:nvSpPr>
          <p:cNvPr id="3" name="Zástupný obsah 2">
            <a:extLst>
              <a:ext uri="{FF2B5EF4-FFF2-40B4-BE49-F238E27FC236}">
                <a16:creationId xmlns:a16="http://schemas.microsoft.com/office/drawing/2014/main" id="{3A0E777F-8AD3-4466-B65C-43D44A76173F}"/>
              </a:ext>
            </a:extLst>
          </p:cNvPr>
          <p:cNvSpPr>
            <a:spLocks noGrp="1"/>
          </p:cNvSpPr>
          <p:nvPr>
            <p:ph idx="1"/>
          </p:nvPr>
        </p:nvSpPr>
        <p:spPr/>
        <p:txBody>
          <a:bodyPr>
            <a:normAutofit/>
          </a:bodyPr>
          <a:lstStyle/>
          <a:p>
            <a:r>
              <a:rPr lang="de-DE" sz="3200" dirty="0"/>
              <a:t>Besonders im Anfängerunterricht ist das </a:t>
            </a:r>
            <a:r>
              <a:rPr lang="de-DE" sz="3200" u="sng" dirty="0"/>
              <a:t>handlungsorientiertes Vorgehen </a:t>
            </a:r>
            <a:r>
              <a:rPr lang="de-DE" sz="3200" dirty="0"/>
              <a:t>geeignet. Aber auf jedem</a:t>
            </a:r>
            <a:r>
              <a:rPr lang="cs-CZ" sz="3200" dirty="0"/>
              <a:t> </a:t>
            </a:r>
            <a:r>
              <a:rPr lang="de-DE" sz="3200" dirty="0"/>
              <a:t>Sprachniveau können kreative Aufgaben mit Erfolg angewendet werden. In diesen</a:t>
            </a:r>
            <a:r>
              <a:rPr lang="cs-CZ" sz="3200" dirty="0"/>
              <a:t> </a:t>
            </a:r>
            <a:r>
              <a:rPr lang="de-DE" sz="3200" dirty="0"/>
              <a:t>Unterrichtssituationen vermeidet man normalerweise eine </a:t>
            </a:r>
            <a:r>
              <a:rPr lang="de-DE" sz="3200" b="1" dirty="0"/>
              <a:t>summative Beurteilung</a:t>
            </a:r>
            <a:r>
              <a:rPr lang="de-DE" sz="3200" dirty="0"/>
              <a:t>, d.h.: die Leistungen</a:t>
            </a:r>
            <a:r>
              <a:rPr lang="cs-CZ" sz="3200" dirty="0"/>
              <a:t> </a:t>
            </a:r>
            <a:r>
              <a:rPr lang="de-DE" sz="3200" dirty="0"/>
              <a:t>sind notenfrei; die Beurteilung hat nämlich eine </a:t>
            </a:r>
            <a:r>
              <a:rPr lang="de-DE" sz="3200" b="1" dirty="0"/>
              <a:t>formative Funktion</a:t>
            </a:r>
            <a:r>
              <a:rPr lang="de-DE" sz="3200" dirty="0"/>
              <a:t>;</a:t>
            </a:r>
            <a:endParaRPr lang="cs-CZ" sz="3200" dirty="0"/>
          </a:p>
        </p:txBody>
      </p:sp>
    </p:spTree>
    <p:extLst>
      <p:ext uri="{BB962C8B-B14F-4D97-AF65-F5344CB8AC3E}">
        <p14:creationId xmlns:p14="http://schemas.microsoft.com/office/powerpoint/2010/main" val="1127466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E9D2CE-CDEA-4D98-AE79-7E3CACD379D0}"/>
              </a:ext>
            </a:extLst>
          </p:cNvPr>
          <p:cNvSpPr>
            <a:spLocks noGrp="1"/>
          </p:cNvSpPr>
          <p:nvPr>
            <p:ph type="title"/>
          </p:nvPr>
        </p:nvSpPr>
        <p:spPr/>
        <p:txBody>
          <a:bodyPr>
            <a:normAutofit/>
          </a:bodyPr>
          <a:lstStyle/>
          <a:p>
            <a:r>
              <a:rPr lang="cs-CZ" dirty="0"/>
              <a:t>BEISPIELE VON DIDAKTISIERUNGEN</a:t>
            </a:r>
            <a:br>
              <a:rPr lang="cs-CZ" dirty="0"/>
            </a:br>
            <a:r>
              <a:rPr lang="cs-CZ" sz="2200" dirty="0"/>
              <a:t>https://www.luisamartinelli-tedesco.com/9-deutsche-literatur</a:t>
            </a:r>
          </a:p>
        </p:txBody>
      </p:sp>
      <p:sp>
        <p:nvSpPr>
          <p:cNvPr id="5" name="Zástupný obsah 4">
            <a:extLst>
              <a:ext uri="{FF2B5EF4-FFF2-40B4-BE49-F238E27FC236}">
                <a16:creationId xmlns:a16="http://schemas.microsoft.com/office/drawing/2014/main" id="{38EC85A3-E263-4C21-A36E-5CD23A23DA82}"/>
              </a:ext>
            </a:extLst>
          </p:cNvPr>
          <p:cNvSpPr>
            <a:spLocks noGrp="1"/>
          </p:cNvSpPr>
          <p:nvPr>
            <p:ph sz="quarter" idx="4"/>
          </p:nvPr>
        </p:nvSpPr>
        <p:spPr/>
        <p:txBody>
          <a:bodyPr/>
          <a:lstStyle/>
          <a:p>
            <a:endParaRPr lang="cs-CZ"/>
          </a:p>
        </p:txBody>
      </p:sp>
      <p:sp>
        <p:nvSpPr>
          <p:cNvPr id="8" name="Zástupný obsah 7">
            <a:extLst>
              <a:ext uri="{FF2B5EF4-FFF2-40B4-BE49-F238E27FC236}">
                <a16:creationId xmlns:a16="http://schemas.microsoft.com/office/drawing/2014/main" id="{EDF51F23-68A9-4E8C-86C0-C50C0442C63A}"/>
              </a:ext>
            </a:extLst>
          </p:cNvPr>
          <p:cNvSpPr>
            <a:spLocks noGrp="1"/>
          </p:cNvSpPr>
          <p:nvPr>
            <p:ph sz="half" idx="2"/>
          </p:nvPr>
        </p:nvSpPr>
        <p:spPr/>
        <p:txBody>
          <a:bodyPr/>
          <a:lstStyle/>
          <a:p>
            <a:r>
              <a:rPr lang="cs-CZ" dirty="0"/>
              <a:t>Ernst Jandl: </a:t>
            </a:r>
            <a:r>
              <a:rPr lang="cs-CZ" dirty="0" err="1"/>
              <a:t>Im</a:t>
            </a:r>
            <a:r>
              <a:rPr lang="cs-CZ" dirty="0"/>
              <a:t> Park</a:t>
            </a:r>
          </a:p>
          <a:p>
            <a:r>
              <a:rPr lang="cs-CZ" dirty="0"/>
              <a:t>Eugen </a:t>
            </a:r>
            <a:r>
              <a:rPr lang="cs-CZ" dirty="0" err="1"/>
              <a:t>Gomringer</a:t>
            </a:r>
            <a:r>
              <a:rPr lang="cs-CZ" dirty="0"/>
              <a:t>: </a:t>
            </a:r>
            <a:r>
              <a:rPr lang="cs-CZ" dirty="0" err="1"/>
              <a:t>Ordnung</a:t>
            </a:r>
            <a:r>
              <a:rPr lang="cs-CZ" dirty="0"/>
              <a:t>, e</a:t>
            </a:r>
            <a:r>
              <a:rPr lang="de-DE" dirty="0"/>
              <a:t>s – immer wieder gelingt es</a:t>
            </a:r>
            <a:r>
              <a:rPr lang="cs-CZ" dirty="0"/>
              <a:t>, </a:t>
            </a:r>
            <a:r>
              <a:rPr lang="cs-CZ" dirty="0" err="1"/>
              <a:t>Schweigen</a:t>
            </a:r>
            <a:endParaRPr lang="cs-CZ" dirty="0"/>
          </a:p>
          <a:p>
            <a:r>
              <a:rPr lang="cs-CZ" dirty="0"/>
              <a:t>Max </a:t>
            </a:r>
            <a:r>
              <a:rPr lang="cs-CZ" dirty="0" err="1"/>
              <a:t>Bense</a:t>
            </a:r>
            <a:r>
              <a:rPr lang="cs-CZ" dirty="0"/>
              <a:t> - </a:t>
            </a:r>
            <a:r>
              <a:rPr lang="cs-CZ"/>
              <a:t>Wolke</a:t>
            </a:r>
            <a:endParaRPr lang="cs-CZ" dirty="0"/>
          </a:p>
        </p:txBody>
      </p:sp>
    </p:spTree>
    <p:extLst>
      <p:ext uri="{BB962C8B-B14F-4D97-AF65-F5344CB8AC3E}">
        <p14:creationId xmlns:p14="http://schemas.microsoft.com/office/powerpoint/2010/main" val="1595443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86C218-4EB4-433F-A052-66B96FF85297}"/>
              </a:ext>
            </a:extLst>
          </p:cNvPr>
          <p:cNvSpPr>
            <a:spLocks noGrp="1"/>
          </p:cNvSpPr>
          <p:nvPr>
            <p:ph type="title"/>
          </p:nvPr>
        </p:nvSpPr>
        <p:spPr/>
        <p:txBody>
          <a:bodyPr/>
          <a:lstStyle/>
          <a:p>
            <a:r>
              <a:rPr lang="de-DE" dirty="0"/>
              <a:t>Werkzeuge</a:t>
            </a:r>
            <a:r>
              <a:rPr lang="cs-CZ" dirty="0"/>
              <a:t> </a:t>
            </a:r>
            <a:r>
              <a:rPr lang="de-DE" dirty="0"/>
              <a:t>zur</a:t>
            </a:r>
            <a:r>
              <a:rPr lang="cs-CZ" dirty="0"/>
              <a:t> </a:t>
            </a:r>
            <a:r>
              <a:rPr lang="de-DE" dirty="0"/>
              <a:t>Arbeit</a:t>
            </a:r>
            <a:r>
              <a:rPr lang="cs-CZ" dirty="0"/>
              <a:t> </a:t>
            </a:r>
            <a:r>
              <a:rPr lang="de-DE" dirty="0"/>
              <a:t>mi</a:t>
            </a:r>
            <a:r>
              <a:rPr lang="cs-CZ" dirty="0"/>
              <a:t>t </a:t>
            </a:r>
            <a:r>
              <a:rPr lang="de-DE" dirty="0"/>
              <a:t>literarischen</a:t>
            </a:r>
            <a:r>
              <a:rPr lang="cs-CZ" dirty="0"/>
              <a:t> </a:t>
            </a:r>
            <a:r>
              <a:rPr lang="de-DE" dirty="0"/>
              <a:t>Texten</a:t>
            </a:r>
            <a:endParaRPr lang="cs-CZ" dirty="0"/>
          </a:p>
        </p:txBody>
      </p:sp>
      <p:sp>
        <p:nvSpPr>
          <p:cNvPr id="3" name="Zástupný symbol pro obsah 2">
            <a:extLst>
              <a:ext uri="{FF2B5EF4-FFF2-40B4-BE49-F238E27FC236}">
                <a16:creationId xmlns:a16="http://schemas.microsoft.com/office/drawing/2014/main" id="{D84B4221-66D5-4D0B-B34C-02D820013E8B}"/>
              </a:ext>
            </a:extLst>
          </p:cNvPr>
          <p:cNvSpPr>
            <a:spLocks noGrp="1"/>
          </p:cNvSpPr>
          <p:nvPr>
            <p:ph idx="1"/>
          </p:nvPr>
        </p:nvSpPr>
        <p:spPr>
          <a:xfrm>
            <a:off x="1371600" y="2114940"/>
            <a:ext cx="10240903" cy="1139890"/>
          </a:xfrm>
        </p:spPr>
        <p:txBody>
          <a:bodyPr/>
          <a:lstStyle/>
          <a:p>
            <a:r>
              <a:rPr lang="de-DE" dirty="0"/>
              <a:t>https://www.hueber.de/media/36/Werkzeuge-zur-Arbeit-mit-literarischen-Texten.pdf</a:t>
            </a:r>
            <a:endParaRPr lang="cs-CZ" dirty="0"/>
          </a:p>
          <a:p>
            <a:endParaRPr lang="cs-CZ" dirty="0"/>
          </a:p>
        </p:txBody>
      </p:sp>
    </p:spTree>
    <p:extLst>
      <p:ext uri="{BB962C8B-B14F-4D97-AF65-F5344CB8AC3E}">
        <p14:creationId xmlns:p14="http://schemas.microsoft.com/office/powerpoint/2010/main" val="1410028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0E897C-2ABF-4E23-B92B-1220A50BF8AF}"/>
              </a:ext>
            </a:extLst>
          </p:cNvPr>
          <p:cNvSpPr>
            <a:spLocks noGrp="1"/>
          </p:cNvSpPr>
          <p:nvPr>
            <p:ph type="title"/>
          </p:nvPr>
        </p:nvSpPr>
        <p:spPr>
          <a:xfrm>
            <a:off x="457200" y="868280"/>
            <a:ext cx="5736771" cy="5293034"/>
          </a:xfrm>
        </p:spPr>
        <p:txBody>
          <a:bodyPr>
            <a:normAutofit/>
          </a:bodyPr>
          <a:lstStyle/>
          <a:p>
            <a:pPr algn="r"/>
            <a:r>
              <a:rPr lang="cs-CZ" sz="3200" dirty="0" err="1"/>
              <a:t>Textsorten</a:t>
            </a:r>
            <a:r>
              <a:rPr lang="cs-CZ" sz="3200" dirty="0"/>
              <a:t> </a:t>
            </a:r>
            <a:r>
              <a:rPr lang="cs-CZ" sz="3200" dirty="0" err="1"/>
              <a:t>zur</a:t>
            </a:r>
            <a:r>
              <a:rPr lang="cs-CZ" sz="3200" dirty="0"/>
              <a:t> </a:t>
            </a:r>
            <a:r>
              <a:rPr lang="cs-CZ" sz="3200" dirty="0" err="1"/>
              <a:t>auswahl</a:t>
            </a:r>
            <a:r>
              <a:rPr lang="cs-CZ" sz="3200" dirty="0"/>
              <a:t> </a:t>
            </a:r>
            <a:r>
              <a:rPr lang="cs-CZ" sz="3200" dirty="0" err="1"/>
              <a:t>für</a:t>
            </a:r>
            <a:r>
              <a:rPr lang="cs-CZ" sz="3200" dirty="0"/>
              <a:t> </a:t>
            </a:r>
            <a:r>
              <a:rPr lang="cs-CZ" sz="3200" dirty="0" err="1"/>
              <a:t>die</a:t>
            </a:r>
            <a:r>
              <a:rPr lang="cs-CZ" sz="3200" dirty="0"/>
              <a:t> team-</a:t>
            </a:r>
            <a:r>
              <a:rPr lang="cs-CZ" sz="3200" dirty="0" err="1"/>
              <a:t>didaktisierungen</a:t>
            </a:r>
            <a:br>
              <a:rPr lang="cs-CZ" sz="3200" dirty="0"/>
            </a:br>
            <a:br>
              <a:rPr lang="cs-CZ" sz="3200" dirty="0"/>
            </a:br>
            <a:r>
              <a:rPr lang="cs-CZ" sz="2000" dirty="0"/>
              <a:t>(</a:t>
            </a:r>
            <a:r>
              <a:rPr lang="cs-CZ" sz="2000" dirty="0" err="1"/>
              <a:t>textwahl</a:t>
            </a:r>
            <a:r>
              <a:rPr lang="cs-CZ" sz="2000" dirty="0"/>
              <a:t> nach </a:t>
            </a:r>
            <a:r>
              <a:rPr lang="cs-CZ" sz="2000" dirty="0" err="1"/>
              <a:t>absprache</a:t>
            </a:r>
            <a:r>
              <a:rPr lang="cs-CZ" sz="2000" dirty="0"/>
              <a:t> </a:t>
            </a:r>
            <a:r>
              <a:rPr lang="cs-CZ" sz="2000" dirty="0" err="1"/>
              <a:t>mit</a:t>
            </a:r>
            <a:r>
              <a:rPr lang="cs-CZ" sz="2000" dirty="0"/>
              <a:t> </a:t>
            </a:r>
            <a:r>
              <a:rPr lang="cs-CZ" sz="2000" dirty="0" err="1"/>
              <a:t>uns</a:t>
            </a:r>
            <a:r>
              <a:rPr lang="cs-CZ" sz="2000" dirty="0"/>
              <a:t>) </a:t>
            </a:r>
            <a:endParaRPr lang="cs-CZ" sz="3200" dirty="0"/>
          </a:p>
        </p:txBody>
      </p:sp>
      <p:graphicFrame>
        <p:nvGraphicFramePr>
          <p:cNvPr id="5" name="Zástupný obsah 2">
            <a:extLst>
              <a:ext uri="{FF2B5EF4-FFF2-40B4-BE49-F238E27FC236}">
                <a16:creationId xmlns:a16="http://schemas.microsoft.com/office/drawing/2014/main" id="{0277FB5F-DE2A-4DB1-8753-5525E806B1EB}"/>
              </a:ext>
            </a:extLst>
          </p:cNvPr>
          <p:cNvGraphicFramePr>
            <a:graphicFrameLocks noGrp="1"/>
          </p:cNvGraphicFramePr>
          <p:nvPr>
            <p:ph idx="1"/>
            <p:extLst>
              <p:ext uri="{D42A27DB-BD31-4B8C-83A1-F6EECF244321}">
                <p14:modId xmlns:p14="http://schemas.microsoft.com/office/powerpoint/2010/main" val="3623246559"/>
              </p:ext>
            </p:extLst>
          </p:nvPr>
        </p:nvGraphicFramePr>
        <p:xfrm>
          <a:off x="4494654" y="457200"/>
          <a:ext cx="7240146"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4042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A9CD9D-3F6D-4094-8356-2A75849A537F}"/>
              </a:ext>
            </a:extLst>
          </p:cNvPr>
          <p:cNvSpPr>
            <a:spLocks noGrp="1"/>
          </p:cNvSpPr>
          <p:nvPr>
            <p:ph type="title"/>
          </p:nvPr>
        </p:nvSpPr>
        <p:spPr/>
        <p:txBody>
          <a:bodyPr/>
          <a:lstStyle/>
          <a:p>
            <a:r>
              <a:rPr lang="cs-CZ" dirty="0" err="1"/>
              <a:t>Didaktisierung</a:t>
            </a:r>
            <a:r>
              <a:rPr lang="cs-CZ" dirty="0"/>
              <a:t> – </a:t>
            </a:r>
            <a:r>
              <a:rPr lang="cs-CZ" dirty="0" err="1"/>
              <a:t>Vorlage</a:t>
            </a:r>
            <a:r>
              <a:rPr lang="cs-CZ" dirty="0"/>
              <a:t> </a:t>
            </a:r>
          </a:p>
        </p:txBody>
      </p:sp>
      <p:sp>
        <p:nvSpPr>
          <p:cNvPr id="3" name="Zástupný symbol pro obsah 2">
            <a:extLst>
              <a:ext uri="{FF2B5EF4-FFF2-40B4-BE49-F238E27FC236}">
                <a16:creationId xmlns:a16="http://schemas.microsoft.com/office/drawing/2014/main" id="{00B5DAD1-4874-4763-AC83-9353AC8AC870}"/>
              </a:ext>
            </a:extLst>
          </p:cNvPr>
          <p:cNvSpPr>
            <a:spLocks noGrp="1"/>
          </p:cNvSpPr>
          <p:nvPr>
            <p:ph idx="1"/>
          </p:nvPr>
        </p:nvSpPr>
        <p:spPr/>
        <p:txBody>
          <a:bodyPr/>
          <a:lstStyle/>
          <a:p>
            <a:r>
              <a:rPr lang="cs-CZ" dirty="0" err="1"/>
              <a:t>Siehe</a:t>
            </a:r>
            <a:r>
              <a:rPr lang="cs-CZ" dirty="0"/>
              <a:t> IS</a:t>
            </a:r>
          </a:p>
          <a:p>
            <a:endParaRPr lang="cs-CZ" dirty="0"/>
          </a:p>
        </p:txBody>
      </p:sp>
    </p:spTree>
    <p:extLst>
      <p:ext uri="{BB962C8B-B14F-4D97-AF65-F5344CB8AC3E}">
        <p14:creationId xmlns:p14="http://schemas.microsoft.com/office/powerpoint/2010/main" val="275817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86C218-4EB4-433F-A052-66B96FF85297}"/>
              </a:ext>
            </a:extLst>
          </p:cNvPr>
          <p:cNvSpPr>
            <a:spLocks noGrp="1"/>
          </p:cNvSpPr>
          <p:nvPr>
            <p:ph type="title"/>
          </p:nvPr>
        </p:nvSpPr>
        <p:spPr/>
        <p:txBody>
          <a:bodyPr/>
          <a:lstStyle/>
          <a:p>
            <a:r>
              <a:rPr lang="de-DE" dirty="0"/>
              <a:t>Werkzeuge</a:t>
            </a:r>
            <a:r>
              <a:rPr lang="cs-CZ" dirty="0"/>
              <a:t> </a:t>
            </a:r>
            <a:r>
              <a:rPr lang="de-DE" dirty="0"/>
              <a:t>zur</a:t>
            </a:r>
            <a:r>
              <a:rPr lang="cs-CZ" dirty="0"/>
              <a:t> </a:t>
            </a:r>
            <a:r>
              <a:rPr lang="de-DE" dirty="0"/>
              <a:t>Arbeit</a:t>
            </a:r>
            <a:r>
              <a:rPr lang="cs-CZ" dirty="0"/>
              <a:t> </a:t>
            </a:r>
            <a:r>
              <a:rPr lang="de-DE" dirty="0"/>
              <a:t>mi</a:t>
            </a:r>
            <a:r>
              <a:rPr lang="cs-CZ" dirty="0"/>
              <a:t>t </a:t>
            </a:r>
            <a:r>
              <a:rPr lang="de-DE" dirty="0"/>
              <a:t>literarischen</a:t>
            </a:r>
            <a:r>
              <a:rPr lang="cs-CZ" dirty="0"/>
              <a:t> </a:t>
            </a:r>
            <a:r>
              <a:rPr lang="de-DE" dirty="0"/>
              <a:t>Texten</a:t>
            </a:r>
            <a:endParaRPr lang="cs-CZ" dirty="0"/>
          </a:p>
        </p:txBody>
      </p:sp>
      <p:sp>
        <p:nvSpPr>
          <p:cNvPr id="3" name="Zástupný symbol pro obsah 2">
            <a:extLst>
              <a:ext uri="{FF2B5EF4-FFF2-40B4-BE49-F238E27FC236}">
                <a16:creationId xmlns:a16="http://schemas.microsoft.com/office/drawing/2014/main" id="{D84B4221-66D5-4D0B-B34C-02D820013E8B}"/>
              </a:ext>
            </a:extLst>
          </p:cNvPr>
          <p:cNvSpPr>
            <a:spLocks noGrp="1"/>
          </p:cNvSpPr>
          <p:nvPr>
            <p:ph idx="1"/>
          </p:nvPr>
        </p:nvSpPr>
        <p:spPr>
          <a:xfrm>
            <a:off x="1371600" y="2114940"/>
            <a:ext cx="10240903" cy="1139890"/>
          </a:xfrm>
        </p:spPr>
        <p:txBody>
          <a:bodyPr/>
          <a:lstStyle/>
          <a:p>
            <a:r>
              <a:rPr lang="de-DE" dirty="0"/>
              <a:t>https://www.hueber.de/media/36/Werkzeuge-zur-Arbeit-mit-literarischen-Texten.pdf</a:t>
            </a:r>
            <a:endParaRPr lang="cs-CZ" dirty="0"/>
          </a:p>
          <a:p>
            <a:endParaRPr lang="cs-CZ" dirty="0"/>
          </a:p>
        </p:txBody>
      </p:sp>
      <p:sp>
        <p:nvSpPr>
          <p:cNvPr id="4" name="Nadpis 1">
            <a:extLst>
              <a:ext uri="{FF2B5EF4-FFF2-40B4-BE49-F238E27FC236}">
                <a16:creationId xmlns:a16="http://schemas.microsoft.com/office/drawing/2014/main" id="{14554979-4F07-4F95-8069-28B1D655D204}"/>
              </a:ext>
            </a:extLst>
          </p:cNvPr>
          <p:cNvSpPr txBox="1">
            <a:spLocks/>
          </p:cNvSpPr>
          <p:nvPr/>
        </p:nvSpPr>
        <p:spPr>
          <a:xfrm>
            <a:off x="1371599" y="3177052"/>
            <a:ext cx="10240903" cy="1233488"/>
          </a:xfrm>
          <a:prstGeom prst="rect">
            <a:avLst/>
          </a:prstGeom>
        </p:spPr>
        <p:txBody>
          <a:bodyPr vert="horz" lIns="0" tIns="0" rIns="0" bIns="0" rtlCol="0" anchor="b">
            <a:normAutofit/>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r>
              <a:rPr lang="cs-CZ" dirty="0">
                <a:solidFill>
                  <a:srgbClr val="FF0000"/>
                </a:solidFill>
              </a:rPr>
              <a:t>Online </a:t>
            </a:r>
            <a:r>
              <a:rPr lang="cs-CZ" dirty="0" err="1">
                <a:solidFill>
                  <a:srgbClr val="FF0000"/>
                </a:solidFill>
              </a:rPr>
              <a:t>bibliothek</a:t>
            </a:r>
            <a:r>
              <a:rPr lang="cs-CZ" dirty="0">
                <a:solidFill>
                  <a:srgbClr val="FF0000"/>
                </a:solidFill>
              </a:rPr>
              <a:t> </a:t>
            </a:r>
            <a:r>
              <a:rPr lang="cs-CZ" dirty="0" err="1">
                <a:solidFill>
                  <a:srgbClr val="FF0000"/>
                </a:solidFill>
              </a:rPr>
              <a:t>goethe</a:t>
            </a:r>
            <a:r>
              <a:rPr lang="cs-CZ" dirty="0">
                <a:solidFill>
                  <a:srgbClr val="FF0000"/>
                </a:solidFill>
              </a:rPr>
              <a:t> institut</a:t>
            </a:r>
          </a:p>
        </p:txBody>
      </p:sp>
      <p:sp>
        <p:nvSpPr>
          <p:cNvPr id="5" name="Zástupný symbol pro obsah 2">
            <a:extLst>
              <a:ext uri="{FF2B5EF4-FFF2-40B4-BE49-F238E27FC236}">
                <a16:creationId xmlns:a16="http://schemas.microsoft.com/office/drawing/2014/main" id="{F191F71A-60D4-4531-A9E7-BBD24D0AECD6}"/>
              </a:ext>
            </a:extLst>
          </p:cNvPr>
          <p:cNvSpPr txBox="1">
            <a:spLocks/>
          </p:cNvSpPr>
          <p:nvPr/>
        </p:nvSpPr>
        <p:spPr>
          <a:xfrm>
            <a:off x="1371599" y="4585997"/>
            <a:ext cx="10240903" cy="1139890"/>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https://www.goethe.de/ins/cz/cs/kul/bib/onl.html</a:t>
            </a:r>
          </a:p>
          <a:p>
            <a:endParaRPr lang="cs-CZ" dirty="0"/>
          </a:p>
        </p:txBody>
      </p:sp>
    </p:spTree>
    <p:extLst>
      <p:ext uri="{BB962C8B-B14F-4D97-AF65-F5344CB8AC3E}">
        <p14:creationId xmlns:p14="http://schemas.microsoft.com/office/powerpoint/2010/main" val="752044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BF650-A269-42BC-8B00-E8E6EE979DF8}"/>
              </a:ext>
            </a:extLst>
          </p:cNvPr>
          <p:cNvSpPr>
            <a:spLocks noGrp="1"/>
          </p:cNvSpPr>
          <p:nvPr>
            <p:ph type="title"/>
          </p:nvPr>
        </p:nvSpPr>
        <p:spPr/>
        <p:txBody>
          <a:bodyPr/>
          <a:lstStyle/>
          <a:p>
            <a:r>
              <a:rPr lang="cs-CZ" dirty="0"/>
              <a:t>Skupiny, </a:t>
            </a:r>
            <a:r>
              <a:rPr lang="cs-CZ"/>
              <a:t>výběr textů</a:t>
            </a:r>
          </a:p>
        </p:txBody>
      </p:sp>
      <p:sp>
        <p:nvSpPr>
          <p:cNvPr id="3" name="Zástupný obsah 2">
            <a:extLst>
              <a:ext uri="{FF2B5EF4-FFF2-40B4-BE49-F238E27FC236}">
                <a16:creationId xmlns:a16="http://schemas.microsoft.com/office/drawing/2014/main" id="{F70FA771-E975-4D71-9D35-A310CA13DBFB}"/>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9383068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09AB9-9688-4ED6-8057-BF1413700B53}"/>
              </a:ext>
            </a:extLst>
          </p:cNvPr>
          <p:cNvSpPr>
            <a:spLocks noGrp="1"/>
          </p:cNvSpPr>
          <p:nvPr>
            <p:ph type="title"/>
          </p:nvPr>
        </p:nvSpPr>
        <p:spPr/>
        <p:txBody>
          <a:bodyPr anchor="t"/>
          <a:lstStyle/>
          <a:p>
            <a:r>
              <a:rPr lang="cs-CZ" dirty="0" err="1"/>
              <a:t>Quellenverzeichnis</a:t>
            </a:r>
            <a:endParaRPr lang="cs-CZ" dirty="0"/>
          </a:p>
        </p:txBody>
      </p:sp>
      <p:sp>
        <p:nvSpPr>
          <p:cNvPr id="3" name="Zástupný symbol pro obsah 2">
            <a:extLst>
              <a:ext uri="{FF2B5EF4-FFF2-40B4-BE49-F238E27FC236}">
                <a16:creationId xmlns:a16="http://schemas.microsoft.com/office/drawing/2014/main" id="{8828EA49-F99A-4C4F-9D56-61866E7836D6}"/>
              </a:ext>
            </a:extLst>
          </p:cNvPr>
          <p:cNvSpPr>
            <a:spLocks noGrp="1"/>
          </p:cNvSpPr>
          <p:nvPr>
            <p:ph idx="1"/>
          </p:nvPr>
        </p:nvSpPr>
        <p:spPr>
          <a:xfrm>
            <a:off x="1371600" y="1739084"/>
            <a:ext cx="8077200" cy="4495800"/>
          </a:xfrm>
        </p:spPr>
        <p:txBody>
          <a:bodyPr>
            <a:normAutofit fontScale="92500" lnSpcReduction="10000"/>
          </a:bodyPr>
          <a:lstStyle/>
          <a:p>
            <a:r>
              <a:rPr lang="de-DE" sz="1800" dirty="0"/>
              <a:t>Franz, K. &amp; Meier, B. (1978)</a:t>
            </a:r>
            <a:r>
              <a:rPr lang="cs-CZ" sz="1800" dirty="0"/>
              <a:t>.</a:t>
            </a:r>
            <a:r>
              <a:rPr lang="de-DE" sz="1800" dirty="0"/>
              <a:t> </a:t>
            </a:r>
            <a:r>
              <a:rPr lang="de-DE" sz="1800" i="1" dirty="0"/>
              <a:t>Didaktische Aspekte der Kinder- und Jugendliteratur. Pädagogische Welt 32</a:t>
            </a:r>
            <a:r>
              <a:rPr lang="de-DE" sz="1800" dirty="0"/>
              <a:t>(3), S. 154</a:t>
            </a:r>
            <a:r>
              <a:rPr lang="cs-CZ" sz="1800" dirty="0"/>
              <a:t>-</a:t>
            </a:r>
            <a:r>
              <a:rPr lang="de-DE" sz="1800" dirty="0"/>
              <a:t>159.</a:t>
            </a:r>
            <a:endParaRPr lang="cs-CZ" sz="1800" dirty="0"/>
          </a:p>
          <a:p>
            <a:r>
              <a:rPr lang="cs-CZ" sz="1800" dirty="0" err="1"/>
              <a:t>Glaap</a:t>
            </a:r>
            <a:r>
              <a:rPr lang="cs-CZ" sz="1800" dirty="0"/>
              <a:t>, A.-R. </a:t>
            </a:r>
            <a:r>
              <a:rPr lang="cs-CZ" sz="1800" dirty="0">
                <a:sym typeface="Symbol" panose="05050102010706020507" pitchFamily="18" charset="2"/>
              </a:rPr>
              <a:t></a:t>
            </a:r>
            <a:r>
              <a:rPr lang="cs-CZ" sz="1800" dirty="0"/>
              <a:t> </a:t>
            </a:r>
            <a:r>
              <a:rPr lang="cs-CZ" sz="1800" dirty="0" err="1"/>
              <a:t>Rück</a:t>
            </a:r>
            <a:r>
              <a:rPr lang="cs-CZ" sz="1800" dirty="0"/>
              <a:t>, H. (2003). </a:t>
            </a:r>
            <a:r>
              <a:rPr lang="cs-CZ" sz="1800" dirty="0" err="1"/>
              <a:t>Literarisches</a:t>
            </a:r>
            <a:r>
              <a:rPr lang="cs-CZ" sz="1800" dirty="0"/>
              <a:t> Curriculum. In K. R.  </a:t>
            </a:r>
            <a:r>
              <a:rPr lang="cs-CZ" sz="1800" dirty="0" err="1"/>
              <a:t>Bausch</a:t>
            </a:r>
            <a:r>
              <a:rPr lang="cs-CZ" sz="1800" dirty="0"/>
              <a:t>, </a:t>
            </a:r>
            <a:r>
              <a:rPr lang="cs-CZ" sz="1800" dirty="0">
                <a:sym typeface="Symbol" panose="05050102010706020507" pitchFamily="18" charset="2"/>
              </a:rPr>
              <a:t>H.</a:t>
            </a:r>
            <a:r>
              <a:rPr lang="cs-CZ" sz="1800" dirty="0"/>
              <a:t> Christ, </a:t>
            </a:r>
            <a:r>
              <a:rPr lang="cs-CZ" sz="1800" dirty="0">
                <a:sym typeface="Symbol" panose="05050102010706020507" pitchFamily="18" charset="2"/>
              </a:rPr>
              <a:t> H.-J. </a:t>
            </a:r>
            <a:r>
              <a:rPr lang="cs-CZ" sz="1800" dirty="0" err="1"/>
              <a:t>Krumm</a:t>
            </a:r>
            <a:r>
              <a:rPr lang="cs-CZ" sz="1800" dirty="0"/>
              <a:t> (</a:t>
            </a:r>
            <a:r>
              <a:rPr lang="cs-CZ" sz="1800" dirty="0" err="1"/>
              <a:t>Hrsg</a:t>
            </a:r>
            <a:r>
              <a:rPr lang="cs-CZ" sz="1800" dirty="0"/>
              <a:t>.), </a:t>
            </a:r>
            <a:r>
              <a:rPr lang="cs-CZ" sz="1800" i="1" dirty="0" err="1"/>
              <a:t>Handbuch</a:t>
            </a:r>
            <a:r>
              <a:rPr lang="cs-CZ" sz="1800" i="1" dirty="0"/>
              <a:t> </a:t>
            </a:r>
            <a:r>
              <a:rPr lang="cs-CZ" sz="1800" i="1" dirty="0" err="1"/>
              <a:t>Fremdsprachenunterricht</a:t>
            </a:r>
            <a:r>
              <a:rPr lang="cs-CZ" sz="1800" dirty="0"/>
              <a:t>, 4., </a:t>
            </a:r>
            <a:r>
              <a:rPr lang="cs-CZ" sz="1800" dirty="0" err="1"/>
              <a:t>vollständig</a:t>
            </a:r>
            <a:r>
              <a:rPr lang="cs-CZ" sz="1800" dirty="0"/>
              <a:t> </a:t>
            </a:r>
            <a:r>
              <a:rPr lang="cs-CZ" sz="1800" dirty="0" err="1"/>
              <a:t>neu</a:t>
            </a:r>
            <a:r>
              <a:rPr lang="cs-CZ" sz="1800" dirty="0"/>
              <a:t> </a:t>
            </a:r>
            <a:r>
              <a:rPr lang="cs-CZ" sz="1800" dirty="0" err="1"/>
              <a:t>bearbeitete</a:t>
            </a:r>
            <a:r>
              <a:rPr lang="cs-CZ" sz="1800" dirty="0"/>
              <a:t> </a:t>
            </a:r>
            <a:r>
              <a:rPr lang="cs-CZ" sz="1800" dirty="0" err="1"/>
              <a:t>Auflage</a:t>
            </a:r>
            <a:r>
              <a:rPr lang="cs-CZ" sz="1800" dirty="0"/>
              <a:t> (pp. 133-138) </a:t>
            </a:r>
            <a:r>
              <a:rPr lang="cs-CZ" sz="1800" dirty="0" err="1"/>
              <a:t>Tübingen</a:t>
            </a:r>
            <a:r>
              <a:rPr lang="cs-CZ" sz="1800" dirty="0"/>
              <a:t>: </a:t>
            </a:r>
            <a:r>
              <a:rPr lang="cs-CZ" sz="1800" dirty="0" err="1"/>
              <a:t>Francke</a:t>
            </a:r>
            <a:r>
              <a:rPr lang="cs-CZ" sz="1800" dirty="0"/>
              <a:t>.</a:t>
            </a:r>
          </a:p>
          <a:p>
            <a:r>
              <a:rPr lang="de-DE" sz="1800" dirty="0"/>
              <a:t>Kast, B. (1985). </a:t>
            </a:r>
            <a:r>
              <a:rPr lang="de-DE" sz="1800" i="1" dirty="0"/>
              <a:t>Jugendliteratur im kommunikativen Deutschunterricht. </a:t>
            </a:r>
            <a:r>
              <a:rPr lang="de-DE" sz="1800" dirty="0"/>
              <a:t>Berlin: Langenscheidt</a:t>
            </a:r>
            <a:r>
              <a:rPr lang="cs-CZ" sz="1800" dirty="0"/>
              <a:t>.</a:t>
            </a:r>
          </a:p>
          <a:p>
            <a:pPr algn="l"/>
            <a:r>
              <a:rPr lang="cs-CZ" sz="1800" dirty="0" err="1"/>
              <a:t>Martinelli</a:t>
            </a:r>
            <a:r>
              <a:rPr lang="cs-CZ" sz="1800" dirty="0"/>
              <a:t>, L. (</a:t>
            </a:r>
            <a:r>
              <a:rPr lang="de-DE" sz="1800" dirty="0"/>
              <a:t>201</a:t>
            </a:r>
            <a:r>
              <a:rPr lang="cs-CZ" sz="1800" dirty="0"/>
              <a:t>2). </a:t>
            </a:r>
            <a:r>
              <a:rPr lang="cs-CZ" sz="1800" i="1" dirty="0"/>
              <a:t>Literatur </a:t>
            </a:r>
            <a:r>
              <a:rPr lang="cs-CZ" sz="1800" i="1" dirty="0" err="1"/>
              <a:t>im</a:t>
            </a:r>
            <a:r>
              <a:rPr lang="cs-CZ" sz="1800" i="1" dirty="0"/>
              <a:t> </a:t>
            </a:r>
            <a:r>
              <a:rPr lang="cs-CZ" sz="1800" i="1" dirty="0" err="1"/>
              <a:t>DaF-Unterricht</a:t>
            </a:r>
            <a:r>
              <a:rPr lang="cs-CZ" sz="1800" dirty="0"/>
              <a:t>. </a:t>
            </a:r>
            <a:r>
              <a:rPr lang="cs-CZ" sz="1800" dirty="0" err="1"/>
              <a:t>Zum</a:t>
            </a:r>
            <a:r>
              <a:rPr lang="cs-CZ" sz="1800" dirty="0"/>
              <a:t> </a:t>
            </a:r>
            <a:r>
              <a:rPr lang="cs-CZ" sz="1800" dirty="0" err="1"/>
              <a:t>Einsehen</a:t>
            </a:r>
            <a:r>
              <a:rPr lang="cs-CZ" sz="1800" dirty="0"/>
              <a:t> </a:t>
            </a:r>
            <a:r>
              <a:rPr lang="cs-CZ" sz="1800" dirty="0" err="1"/>
              <a:t>unter</a:t>
            </a:r>
            <a:r>
              <a:rPr lang="cs-CZ" sz="1800" dirty="0"/>
              <a:t>: </a:t>
            </a:r>
            <a:r>
              <a:rPr lang="cs-CZ" sz="1800" u="sng" dirty="0">
                <a:solidFill>
                  <a:srgbClr val="0000FF"/>
                </a:solidFill>
                <a:effectLst/>
                <a:latin typeface="Calibri" panose="020F0502020204030204" pitchFamily="34" charset="0"/>
                <a:ea typeface="Times New Roman" panose="02020603050405020304" pitchFamily="18" charset="0"/>
                <a:hlinkClick r:id="rId2"/>
              </a:rPr>
              <a:t>https://1ff8e73c-10f4-4055-a00b-2ae8490c011e.filesusr.com/ugd/3aa47b_14c3fa8f39b5436f949f1dc9503fe08b.pdf</a:t>
            </a:r>
            <a:endParaRPr lang="cs-CZ" sz="1800" dirty="0"/>
          </a:p>
          <a:p>
            <a:pPr algn="l"/>
            <a:r>
              <a:rPr lang="cs-CZ" sz="1800" dirty="0" err="1"/>
              <a:t>Spinner</a:t>
            </a:r>
            <a:r>
              <a:rPr lang="cs-CZ" sz="1800" dirty="0"/>
              <a:t>, K. H. (1990). </a:t>
            </a:r>
            <a:r>
              <a:rPr lang="cs-CZ" sz="1800" i="1" dirty="0" err="1"/>
              <a:t>Vorschläge</a:t>
            </a:r>
            <a:r>
              <a:rPr lang="cs-CZ" sz="1800" i="1" dirty="0"/>
              <a:t> </a:t>
            </a:r>
            <a:r>
              <a:rPr lang="cs-CZ" sz="1800" i="1" dirty="0" err="1"/>
              <a:t>für</a:t>
            </a:r>
            <a:r>
              <a:rPr lang="cs-CZ" sz="1800" i="1" dirty="0"/>
              <a:t> </a:t>
            </a:r>
            <a:r>
              <a:rPr lang="cs-CZ" sz="1800" i="1" dirty="0" err="1"/>
              <a:t>einen</a:t>
            </a:r>
            <a:r>
              <a:rPr lang="cs-CZ" sz="1800" i="1" dirty="0"/>
              <a:t> </a:t>
            </a:r>
            <a:r>
              <a:rPr lang="cs-CZ" sz="1800" i="1" dirty="0" err="1"/>
              <a:t>kreativen</a:t>
            </a:r>
            <a:r>
              <a:rPr lang="cs-CZ" sz="1800" i="1" dirty="0"/>
              <a:t> </a:t>
            </a:r>
            <a:r>
              <a:rPr lang="cs-CZ" sz="1800" i="1" dirty="0" err="1"/>
              <a:t>Literaturunterricht</a:t>
            </a:r>
            <a:r>
              <a:rPr lang="cs-CZ" sz="1800" dirty="0"/>
              <a:t>. </a:t>
            </a:r>
            <a:r>
              <a:rPr lang="de-DE" sz="1800" dirty="0"/>
              <a:t>Frankfurt am Main</a:t>
            </a:r>
            <a:r>
              <a:rPr lang="cs-CZ" sz="1800" dirty="0"/>
              <a:t>:</a:t>
            </a:r>
            <a:r>
              <a:rPr lang="de-DE" sz="1800" dirty="0"/>
              <a:t> Verlag Moritz Diesterweg GmbH &amp; Co.</a:t>
            </a:r>
            <a:endParaRPr lang="cs-CZ" sz="1800" dirty="0"/>
          </a:p>
          <a:p>
            <a:pPr algn="l"/>
            <a:r>
              <a:rPr lang="de-DE" sz="1800" dirty="0" err="1"/>
              <a:t>Surkamp</a:t>
            </a:r>
            <a:r>
              <a:rPr lang="de-DE" sz="1800" dirty="0"/>
              <a:t>, </a:t>
            </a:r>
            <a:r>
              <a:rPr lang="cs-CZ" sz="1800" dirty="0"/>
              <a:t>C. (</a:t>
            </a:r>
            <a:r>
              <a:rPr lang="de-DE" sz="1800" dirty="0"/>
              <a:t>2010</a:t>
            </a:r>
            <a:r>
              <a:rPr lang="cs-CZ" sz="1800" dirty="0"/>
              <a:t>). </a:t>
            </a:r>
            <a:r>
              <a:rPr lang="cs-CZ" sz="1800" dirty="0" err="1"/>
              <a:t>Literaturdidaktik</a:t>
            </a:r>
            <a:r>
              <a:rPr lang="cs-CZ" sz="1800" dirty="0"/>
              <a:t>. In W. </a:t>
            </a:r>
            <a:r>
              <a:rPr lang="cs-CZ" sz="1800" dirty="0" err="1"/>
              <a:t>Hallet</a:t>
            </a:r>
            <a:r>
              <a:rPr lang="cs-CZ" sz="1800" dirty="0"/>
              <a:t>, &amp; F. G. </a:t>
            </a:r>
            <a:r>
              <a:rPr lang="cs-CZ" sz="1800" dirty="0" err="1"/>
              <a:t>Königs</a:t>
            </a:r>
            <a:r>
              <a:rPr lang="cs-CZ" sz="1800" dirty="0"/>
              <a:t> (</a:t>
            </a:r>
            <a:r>
              <a:rPr lang="cs-CZ" sz="1800" dirty="0" err="1"/>
              <a:t>Hrsg</a:t>
            </a:r>
            <a:r>
              <a:rPr lang="cs-CZ" sz="1800" dirty="0"/>
              <a:t>.), </a:t>
            </a:r>
            <a:r>
              <a:rPr lang="cs-CZ" sz="1800" i="1" dirty="0" err="1"/>
              <a:t>Handbuch</a:t>
            </a:r>
            <a:r>
              <a:rPr lang="cs-CZ" sz="1800" i="1" dirty="0"/>
              <a:t> </a:t>
            </a:r>
            <a:r>
              <a:rPr lang="cs-CZ" sz="1800" i="1" dirty="0" err="1"/>
              <a:t>Fremdsprachendidaktik</a:t>
            </a:r>
            <a:r>
              <a:rPr lang="cs-CZ" sz="1800" dirty="0"/>
              <a:t>. (pp. 137-139) </a:t>
            </a:r>
            <a:r>
              <a:rPr lang="cs-CZ" sz="1800" dirty="0" err="1"/>
              <a:t>Berlin</a:t>
            </a:r>
            <a:r>
              <a:rPr lang="cs-CZ" sz="1800" dirty="0"/>
              <a:t>: </a:t>
            </a:r>
            <a:r>
              <a:rPr lang="cs-CZ" sz="1800" dirty="0" err="1"/>
              <a:t>Klett</a:t>
            </a:r>
            <a:r>
              <a:rPr lang="cs-CZ" sz="1800" dirty="0"/>
              <a:t>, </a:t>
            </a:r>
            <a:r>
              <a:rPr lang="cs-CZ" sz="1800" dirty="0" err="1"/>
              <a:t>Kallmeyer</a:t>
            </a:r>
            <a:r>
              <a:rPr lang="cs-CZ" sz="1800" dirty="0"/>
              <a:t>. </a:t>
            </a:r>
          </a:p>
          <a:p>
            <a:endParaRPr lang="cs-CZ" sz="1800" dirty="0"/>
          </a:p>
        </p:txBody>
      </p:sp>
    </p:spTree>
    <p:extLst>
      <p:ext uri="{BB962C8B-B14F-4D97-AF65-F5344CB8AC3E}">
        <p14:creationId xmlns:p14="http://schemas.microsoft.com/office/powerpoint/2010/main" val="278611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DB5758-AD66-49D9-A38F-15C4C34DCEEB}"/>
              </a:ext>
            </a:extLst>
          </p:cNvPr>
          <p:cNvSpPr>
            <a:spLocks noGrp="1"/>
          </p:cNvSpPr>
          <p:nvPr>
            <p:ph type="title"/>
          </p:nvPr>
        </p:nvSpPr>
        <p:spPr/>
        <p:txBody>
          <a:bodyPr/>
          <a:lstStyle/>
          <a:p>
            <a:r>
              <a:rPr lang="cs-CZ" dirty="0" err="1"/>
              <a:t>Zur</a:t>
            </a:r>
            <a:r>
              <a:rPr lang="cs-CZ" dirty="0"/>
              <a:t> </a:t>
            </a:r>
            <a:r>
              <a:rPr lang="cs-CZ" dirty="0" err="1"/>
              <a:t>Nachbearbeitung</a:t>
            </a:r>
            <a:r>
              <a:rPr lang="cs-CZ" dirty="0"/>
              <a:t> </a:t>
            </a:r>
            <a:r>
              <a:rPr lang="cs-CZ" dirty="0" err="1"/>
              <a:t>empfohlen</a:t>
            </a:r>
            <a:r>
              <a:rPr lang="cs-CZ" dirty="0"/>
              <a:t>:</a:t>
            </a:r>
          </a:p>
        </p:txBody>
      </p:sp>
      <p:sp>
        <p:nvSpPr>
          <p:cNvPr id="3" name="Zástupný symbol pro obsah 2">
            <a:extLst>
              <a:ext uri="{FF2B5EF4-FFF2-40B4-BE49-F238E27FC236}">
                <a16:creationId xmlns:a16="http://schemas.microsoft.com/office/drawing/2014/main" id="{C37EE1B7-90A3-4EEA-95D7-CA5AD458700E}"/>
              </a:ext>
            </a:extLst>
          </p:cNvPr>
          <p:cNvSpPr>
            <a:spLocks noGrp="1"/>
          </p:cNvSpPr>
          <p:nvPr>
            <p:ph idx="1"/>
          </p:nvPr>
        </p:nvSpPr>
        <p:spPr/>
        <p:txBody>
          <a:bodyPr/>
          <a:lstStyle/>
          <a:p>
            <a:r>
              <a:rPr lang="cs-CZ" dirty="0">
                <a:hlinkClick r:id="rId2"/>
              </a:rPr>
              <a:t>https://www.schule.at/portale/deutsch-als-zweitsprache-und-ikl/praktisches-didaktisches/detail/gedichte-2.html</a:t>
            </a:r>
          </a:p>
          <a:p>
            <a:r>
              <a:rPr lang="cs-CZ" dirty="0">
                <a:hlinkClick r:id="rId2"/>
              </a:rPr>
              <a:t>https://www.youtube.com/watch?v=ojNsTm8RREQ</a:t>
            </a:r>
            <a:endParaRPr lang="cs-CZ" dirty="0"/>
          </a:p>
          <a:p>
            <a:r>
              <a:rPr lang="cs-CZ" dirty="0">
                <a:hlinkClick r:id="rId3"/>
              </a:rPr>
              <a:t>https://www.youtube.com/watch?v=Qg8HPpqr97U</a:t>
            </a:r>
            <a:endParaRPr lang="cs-CZ" dirty="0"/>
          </a:p>
          <a:p>
            <a:r>
              <a:rPr lang="cs-CZ" dirty="0">
                <a:hlinkClick r:id="rId4"/>
              </a:rPr>
              <a:t>https://www.youtube.com/watch?v=3dA4qeylGnw</a:t>
            </a:r>
            <a:endParaRPr lang="cs-CZ" dirty="0"/>
          </a:p>
          <a:p>
            <a:r>
              <a:rPr lang="cs-CZ" dirty="0" err="1"/>
              <a:t>Spaß</a:t>
            </a:r>
            <a:r>
              <a:rPr lang="cs-CZ" dirty="0"/>
              <a:t> </a:t>
            </a:r>
            <a:r>
              <a:rPr lang="cs-CZ" dirty="0" err="1"/>
              <a:t>am</a:t>
            </a:r>
            <a:r>
              <a:rPr lang="cs-CZ" dirty="0"/>
              <a:t> </a:t>
            </a:r>
            <a:r>
              <a:rPr lang="cs-CZ" dirty="0" err="1"/>
              <a:t>Lesen</a:t>
            </a:r>
            <a:r>
              <a:rPr lang="cs-CZ" dirty="0"/>
              <a:t> </a:t>
            </a:r>
            <a:r>
              <a:rPr lang="cs-CZ" dirty="0" err="1"/>
              <a:t>haben</a:t>
            </a:r>
            <a:r>
              <a:rPr lang="cs-CZ" dirty="0"/>
              <a:t> - https://www.goethe.de/de/spr/mag/20492952.html</a:t>
            </a:r>
          </a:p>
          <a:p>
            <a:endParaRPr lang="cs-CZ" dirty="0"/>
          </a:p>
        </p:txBody>
      </p:sp>
    </p:spTree>
    <p:extLst>
      <p:ext uri="{BB962C8B-B14F-4D97-AF65-F5344CB8AC3E}">
        <p14:creationId xmlns:p14="http://schemas.microsoft.com/office/powerpoint/2010/main" val="81046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45397-0588-4CD6-8373-66EB8E972283}"/>
              </a:ext>
            </a:extLst>
          </p:cNvPr>
          <p:cNvSpPr>
            <a:spLocks noGrp="1"/>
          </p:cNvSpPr>
          <p:nvPr>
            <p:ph type="title"/>
          </p:nvPr>
        </p:nvSpPr>
        <p:spPr/>
        <p:txBody>
          <a:bodyPr anchor="t"/>
          <a:lstStyle/>
          <a:p>
            <a:r>
              <a:rPr lang="cs-CZ" dirty="0" err="1"/>
              <a:t>abschlussbedingungen</a:t>
            </a:r>
            <a:endParaRPr lang="cs-CZ" dirty="0"/>
          </a:p>
        </p:txBody>
      </p:sp>
      <p:sp>
        <p:nvSpPr>
          <p:cNvPr id="3" name="Zástupný obsah 2">
            <a:extLst>
              <a:ext uri="{FF2B5EF4-FFF2-40B4-BE49-F238E27FC236}">
                <a16:creationId xmlns:a16="http://schemas.microsoft.com/office/drawing/2014/main" id="{C32856F2-BEB2-4A7F-B2AA-DD87CD850B2C}"/>
              </a:ext>
            </a:extLst>
          </p:cNvPr>
          <p:cNvSpPr>
            <a:spLocks noGrp="1"/>
          </p:cNvSpPr>
          <p:nvPr>
            <p:ph idx="1"/>
          </p:nvPr>
        </p:nvSpPr>
        <p:spPr>
          <a:xfrm>
            <a:off x="1371600" y="1690396"/>
            <a:ext cx="10240903" cy="4623318"/>
          </a:xfrm>
        </p:spPr>
        <p:txBody>
          <a:bodyPr>
            <a:normAutofit/>
          </a:bodyPr>
          <a:lstStyle/>
          <a:p>
            <a:pPr marL="342900" lvl="0" indent="-342900" algn="just">
              <a:lnSpc>
                <a:spcPct val="107000"/>
              </a:lnSpc>
              <a:buFont typeface="Symbol" panose="05050102010706020507" pitchFamily="18" charset="2"/>
              <a:buChar char=""/>
            </a:pPr>
            <a:r>
              <a:rPr lang="de-DE" b="1" dirty="0"/>
              <a:t>Schriftliche Team-Didaktisierung  </a:t>
            </a:r>
            <a:endParaRPr lang="cs-CZ" b="1" dirty="0"/>
          </a:p>
          <a:p>
            <a:pPr marL="1143000" lvl="2" indent="-228600" algn="just">
              <a:lnSpc>
                <a:spcPct val="107000"/>
              </a:lnSpc>
              <a:buFont typeface="Calibri" panose="020F0502020204030204" pitchFamily="34" charset="0"/>
              <a:buChar char="-"/>
            </a:pPr>
            <a:r>
              <a:rPr lang="de-DE" sz="2400" dirty="0"/>
              <a:t>desselben Textes, den Sie auch mündlich präsentiert haben.</a:t>
            </a:r>
            <a:endParaRPr lang="cs-CZ" sz="2400" dirty="0"/>
          </a:p>
          <a:p>
            <a:pPr marL="1143000" lvl="2" indent="-228600" algn="just">
              <a:lnSpc>
                <a:spcPct val="107000"/>
              </a:lnSpc>
              <a:buFont typeface="Calibri" panose="020F0502020204030204" pitchFamily="34" charset="0"/>
              <a:buChar char="-"/>
            </a:pPr>
            <a:r>
              <a:rPr lang="de-DE" sz="2400" dirty="0"/>
              <a:t>Pro Team wird eine gemeinsame Didaktisierung abgegeben.</a:t>
            </a:r>
            <a:endParaRPr lang="cs-CZ" sz="2400" dirty="0"/>
          </a:p>
          <a:p>
            <a:pPr marL="1143000" lvl="2" indent="-228600" algn="just">
              <a:lnSpc>
                <a:spcPct val="107000"/>
              </a:lnSpc>
              <a:buFont typeface="Calibri" panose="020F0502020204030204" pitchFamily="34" charset="0"/>
              <a:buChar char="-"/>
            </a:pPr>
            <a:r>
              <a:rPr lang="de-DE" sz="2400" dirty="0"/>
              <a:t>Die Vorlage zur Didaktisierung finden Sie in den Studienmaterialien im IS sowie im interaktiven Syllabus (Umfang: Deckblatt + ca. 5 - 7 Seiten + Quellenverzeichnis). </a:t>
            </a:r>
            <a:endParaRPr lang="cs-CZ" sz="2400" dirty="0"/>
          </a:p>
          <a:p>
            <a:pPr marL="1143000" lvl="2" indent="-228600" algn="just">
              <a:lnSpc>
                <a:spcPct val="107000"/>
              </a:lnSpc>
              <a:spcAft>
                <a:spcPts val="800"/>
              </a:spcAft>
              <a:buFont typeface="Calibri" panose="020F0502020204030204" pitchFamily="34" charset="0"/>
              <a:buChar char="-"/>
            </a:pPr>
            <a:r>
              <a:rPr lang="de-DE" sz="2400" dirty="0"/>
              <a:t>Abgabetermin: </a:t>
            </a:r>
            <a:r>
              <a:rPr lang="cs-CZ" sz="2400" b="1" dirty="0"/>
              <a:t>23</a:t>
            </a:r>
            <a:r>
              <a:rPr lang="de-DE" sz="2400" b="1" dirty="0"/>
              <a:t>. 1. 202</a:t>
            </a:r>
            <a:r>
              <a:rPr lang="cs-CZ" sz="2400" b="1" dirty="0"/>
              <a:t>2</a:t>
            </a:r>
            <a:r>
              <a:rPr lang="de-DE" sz="2400" b="1" dirty="0"/>
              <a:t> </a:t>
            </a:r>
            <a:r>
              <a:rPr lang="de-DE" sz="2400" dirty="0"/>
              <a:t>(in den Ordner „Schriftliche Didaktisierung“ in „</a:t>
            </a:r>
            <a:r>
              <a:rPr lang="de-DE" sz="2400" dirty="0" err="1"/>
              <a:t>Odevzdávárna</a:t>
            </a:r>
            <a:r>
              <a:rPr lang="de-DE" sz="2400" dirty="0"/>
              <a:t>“ hochladen).</a:t>
            </a:r>
            <a:endParaRPr lang="cs-CZ" sz="2400" dirty="0"/>
          </a:p>
          <a:p>
            <a:endParaRPr lang="cs-CZ" dirty="0"/>
          </a:p>
        </p:txBody>
      </p:sp>
    </p:spTree>
    <p:extLst>
      <p:ext uri="{BB962C8B-B14F-4D97-AF65-F5344CB8AC3E}">
        <p14:creationId xmlns:p14="http://schemas.microsoft.com/office/powerpoint/2010/main" val="30142931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chor="t"/>
          <a:lstStyle/>
          <a:p>
            <a:r>
              <a:rPr lang="cs-CZ" dirty="0" err="1"/>
              <a:t>Beispiele</a:t>
            </a:r>
            <a:r>
              <a:rPr lang="cs-CZ" dirty="0"/>
              <a:t> der </a:t>
            </a:r>
            <a:r>
              <a:rPr lang="cs-CZ" dirty="0" err="1"/>
              <a:t>Didaktisierungen</a:t>
            </a:r>
            <a:endParaRPr lang="cs-CZ" dirty="0"/>
          </a:p>
        </p:txBody>
      </p:sp>
      <p:sp>
        <p:nvSpPr>
          <p:cNvPr id="3" name="Zástupný symbol pro obsah 2"/>
          <p:cNvSpPr>
            <a:spLocks noGrp="1"/>
          </p:cNvSpPr>
          <p:nvPr>
            <p:ph idx="1"/>
          </p:nvPr>
        </p:nvSpPr>
        <p:spPr>
          <a:xfrm>
            <a:off x="1371600" y="1570654"/>
            <a:ext cx="10240903" cy="3956179"/>
          </a:xfrm>
        </p:spPr>
        <p:txBody>
          <a:bodyPr rtlCol="0">
            <a:normAutofit fontScale="70000" lnSpcReduction="20000"/>
          </a:bodyPr>
          <a:lstStyle/>
          <a:p>
            <a:r>
              <a:rPr lang="de-DE" dirty="0"/>
              <a:t>https://es.hueber.de/sixcms/media.php/36/Didaktisierungen_Berlin_Meyerbeer_26.pdf</a:t>
            </a:r>
            <a:endParaRPr lang="cs-CZ" dirty="0"/>
          </a:p>
          <a:p>
            <a:r>
              <a:rPr lang="de-DE" dirty="0"/>
              <a:t> http://www.goethe.de/ins/fr/pro/classesbilangues/theater_seances/Seance_7_web_pdf_Dt_aout2012.pdf</a:t>
            </a:r>
            <a:endParaRPr lang="cs-CZ" dirty="0"/>
          </a:p>
          <a:p>
            <a:r>
              <a:rPr lang="de-DE" dirty="0" err="1"/>
              <a:t>Didaktisierung</a:t>
            </a:r>
            <a:r>
              <a:rPr lang="de-DE" dirty="0"/>
              <a:t> Gurkenkönig:</a:t>
            </a:r>
            <a:r>
              <a:rPr lang="cs-CZ" dirty="0"/>
              <a:t> </a:t>
            </a:r>
            <a:r>
              <a:rPr lang="de-DE" u="sng" dirty="0"/>
              <a:t>https://www.rowohlt.de/fm90/140/Noestlinger_Gurkenkoenig.pdf</a:t>
            </a:r>
            <a:endParaRPr lang="cs-CZ" dirty="0"/>
          </a:p>
          <a:p>
            <a:r>
              <a:rPr lang="de-DE" dirty="0" err="1"/>
              <a:t>Didaktisierung</a:t>
            </a:r>
            <a:r>
              <a:rPr lang="de-DE" dirty="0"/>
              <a:t> Oma: </a:t>
            </a:r>
            <a:r>
              <a:rPr lang="de-DE" u="sng" dirty="0"/>
              <a:t>http://www.goethe.de/ins/by/pro/lewis/didakt/Didaktisierung_Oma_Haertling.pdf</a:t>
            </a:r>
            <a:endParaRPr lang="cs-CZ" dirty="0"/>
          </a:p>
          <a:p>
            <a:r>
              <a:rPr lang="de-DE" dirty="0" err="1"/>
              <a:t>Didaktisierung</a:t>
            </a:r>
            <a:r>
              <a:rPr lang="de-DE" dirty="0"/>
              <a:t> verschiedener Werke (</a:t>
            </a:r>
            <a:r>
              <a:rPr lang="de-DE" u="sng" dirty="0"/>
              <a:t>nach Autoren geordnet):</a:t>
            </a:r>
            <a:r>
              <a:rPr lang="cs-CZ" u="sng" dirty="0"/>
              <a:t> </a:t>
            </a:r>
            <a:r>
              <a:rPr lang="de-DE" dirty="0"/>
              <a:t>http://www.goethe.de/ins/by/pro/lewis/didakt/Didaktisierung_Oma_Haertling.pdf</a:t>
            </a:r>
            <a:r>
              <a:rPr lang="de-DE" u="sng" dirty="0"/>
              <a:t>  </a:t>
            </a:r>
            <a:endParaRPr lang="cs-CZ" dirty="0"/>
          </a:p>
          <a:p>
            <a:r>
              <a:rPr lang="de-DE" dirty="0" err="1"/>
              <a:t>Didaktisierung</a:t>
            </a:r>
            <a:r>
              <a:rPr lang="de-DE" dirty="0"/>
              <a:t> Ilse ist weg: </a:t>
            </a:r>
            <a:r>
              <a:rPr lang="de-DE" u="sng" dirty="0"/>
              <a:t>https://www.google.cz/url?sa=t&amp;rct=j&amp;q=&amp;esrc=s&amp;source=web&amp;cd=2&amp;ved=0ahUKEwjFiuXBuZbWAhWJAJoKHVq4CU0QFgguMAE&amp;url=http%3A%2F%2Fwww.zsmrpiatek.szkolnastrona.pl%2Fdownload.php%3Ff%3Ddie-ilse-ist-weg.doc&amp;usg=AFQjCNFUFviYKjEG6YOId5z_yLYHjCVuag</a:t>
            </a:r>
            <a:endParaRPr lang="cs-CZ" dirty="0"/>
          </a:p>
          <a:p>
            <a:endParaRPr lang="cs-CZ" dirty="0"/>
          </a:p>
          <a:p>
            <a:pPr rtl="0"/>
            <a:endParaRPr lang="cs-CZ" dirty="0"/>
          </a:p>
        </p:txBody>
      </p:sp>
    </p:spTree>
    <p:extLst>
      <p:ext uri="{BB962C8B-B14F-4D97-AF65-F5344CB8AC3E}">
        <p14:creationId xmlns:p14="http://schemas.microsoft.com/office/powerpoint/2010/main" val="304094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405B8F-C4D5-4CE0-AAAF-585ED63023C7}"/>
              </a:ext>
            </a:extLst>
          </p:cNvPr>
          <p:cNvSpPr>
            <a:spLocks noGrp="1"/>
          </p:cNvSpPr>
          <p:nvPr>
            <p:ph type="title"/>
          </p:nvPr>
        </p:nvSpPr>
        <p:spPr/>
        <p:txBody>
          <a:bodyPr anchor="t"/>
          <a:lstStyle/>
          <a:p>
            <a:r>
              <a:rPr lang="cs-CZ" dirty="0"/>
              <a:t>Zápočet (2 Kr.) – kolokvium (4)</a:t>
            </a:r>
          </a:p>
        </p:txBody>
      </p:sp>
      <p:sp>
        <p:nvSpPr>
          <p:cNvPr id="3" name="Zástupný obsah 2">
            <a:extLst>
              <a:ext uri="{FF2B5EF4-FFF2-40B4-BE49-F238E27FC236}">
                <a16:creationId xmlns:a16="http://schemas.microsoft.com/office/drawing/2014/main" id="{96433531-1F5F-4E69-A1B0-89B3955520A4}"/>
              </a:ext>
            </a:extLst>
          </p:cNvPr>
          <p:cNvSpPr>
            <a:spLocks noGrp="1"/>
          </p:cNvSpPr>
          <p:nvPr>
            <p:ph idx="1"/>
          </p:nvPr>
        </p:nvSpPr>
        <p:spPr>
          <a:xfrm>
            <a:off x="1371599" y="1548882"/>
            <a:ext cx="10240903" cy="4634204"/>
          </a:xfrm>
        </p:spPr>
        <p:txBody>
          <a:bodyPr>
            <a:normAutofit/>
          </a:bodyPr>
          <a:lstStyle/>
          <a:p>
            <a:r>
              <a:rPr lang="de-DE" dirty="0"/>
              <a:t>Für das </a:t>
            </a:r>
            <a:r>
              <a:rPr lang="de-DE" b="1" dirty="0"/>
              <a:t>"</a:t>
            </a:r>
            <a:r>
              <a:rPr lang="de-DE" b="1" dirty="0" err="1"/>
              <a:t>Zapocet</a:t>
            </a:r>
            <a:r>
              <a:rPr lang="de-DE" b="1" dirty="0"/>
              <a:t>" </a:t>
            </a:r>
            <a:r>
              <a:rPr lang="de-DE" dirty="0"/>
              <a:t>müssen die Studierenden einen deutschsprachigen Text für Kinder und Jugendliche nach eigener Wahl im Team didaktisieren, diese Didaktisierung mit dem Team im Seminar präsentieren und anschließend schriftlich festhalten. Da es sich um Teamarbeit handelt, muss in der schriftlichen Didaktisierung genau beschrieben werden, wie sich jedes Team-Mitglied an der Ausarbeitung der Didaktisierung beteiligt hat.</a:t>
            </a:r>
          </a:p>
          <a:p>
            <a:r>
              <a:rPr lang="de-DE" dirty="0"/>
              <a:t>Für das </a:t>
            </a:r>
            <a:r>
              <a:rPr lang="de-DE" b="1" dirty="0"/>
              <a:t>"</a:t>
            </a:r>
            <a:r>
              <a:rPr lang="de-DE" b="1" dirty="0" err="1"/>
              <a:t>Kolokvium</a:t>
            </a:r>
            <a:r>
              <a:rPr lang="de-DE" b="1" dirty="0"/>
              <a:t>" </a:t>
            </a:r>
            <a:r>
              <a:rPr lang="de-DE" dirty="0"/>
              <a:t>muss zusätzlich noch eine individuelle Seminararbeit zu einer Methode </a:t>
            </a:r>
            <a:r>
              <a:rPr lang="cs-CZ" dirty="0"/>
              <a:t>(</a:t>
            </a:r>
            <a:r>
              <a:rPr lang="cs-CZ" dirty="0" err="1"/>
              <a:t>einem</a:t>
            </a:r>
            <a:r>
              <a:rPr lang="cs-CZ" dirty="0"/>
              <a:t> </a:t>
            </a:r>
            <a:r>
              <a:rPr lang="cs-CZ" dirty="0" err="1"/>
              <a:t>Ansatz</a:t>
            </a:r>
            <a:r>
              <a:rPr lang="cs-CZ" dirty="0"/>
              <a:t> </a:t>
            </a:r>
            <a:r>
              <a:rPr lang="cs-CZ" dirty="0" err="1"/>
              <a:t>zu</a:t>
            </a:r>
            <a:r>
              <a:rPr lang="cs-CZ" dirty="0"/>
              <a:t>) </a:t>
            </a:r>
            <a:r>
              <a:rPr lang="de-DE" dirty="0"/>
              <a:t>der Arbeit mit literarischen Texten im DaF-Unterricht ausgearbeitet werden.</a:t>
            </a:r>
          </a:p>
        </p:txBody>
      </p:sp>
    </p:spTree>
    <p:extLst>
      <p:ext uri="{BB962C8B-B14F-4D97-AF65-F5344CB8AC3E}">
        <p14:creationId xmlns:p14="http://schemas.microsoft.com/office/powerpoint/2010/main" val="308115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405B8F-C4D5-4CE0-AAAF-585ED63023C7}"/>
              </a:ext>
            </a:extLst>
          </p:cNvPr>
          <p:cNvSpPr>
            <a:spLocks noGrp="1"/>
          </p:cNvSpPr>
          <p:nvPr>
            <p:ph type="title"/>
          </p:nvPr>
        </p:nvSpPr>
        <p:spPr/>
        <p:txBody>
          <a:bodyPr anchor="t"/>
          <a:lstStyle/>
          <a:p>
            <a:r>
              <a:rPr lang="cs-CZ" dirty="0"/>
              <a:t>kolokvium (4)</a:t>
            </a:r>
          </a:p>
        </p:txBody>
      </p:sp>
      <p:sp>
        <p:nvSpPr>
          <p:cNvPr id="3" name="Zástupný obsah 2">
            <a:extLst>
              <a:ext uri="{FF2B5EF4-FFF2-40B4-BE49-F238E27FC236}">
                <a16:creationId xmlns:a16="http://schemas.microsoft.com/office/drawing/2014/main" id="{96433531-1F5F-4E69-A1B0-89B3955520A4}"/>
              </a:ext>
            </a:extLst>
          </p:cNvPr>
          <p:cNvSpPr>
            <a:spLocks noGrp="1"/>
          </p:cNvSpPr>
          <p:nvPr>
            <p:ph idx="1"/>
          </p:nvPr>
        </p:nvSpPr>
        <p:spPr>
          <a:xfrm>
            <a:off x="1371599" y="1548882"/>
            <a:ext cx="10240903" cy="4634204"/>
          </a:xfrm>
        </p:spPr>
        <p:txBody>
          <a:bodyPr>
            <a:normAutofit fontScale="92500" lnSpcReduction="20000"/>
          </a:bodyPr>
          <a:lstStyle/>
          <a:p>
            <a:pPr marL="0" indent="0">
              <a:buNone/>
            </a:pPr>
            <a:r>
              <a:rPr lang="de-DE" dirty="0"/>
              <a:t>Seminararbeit zu einer Methode</a:t>
            </a:r>
            <a:r>
              <a:rPr lang="cs-CZ" dirty="0"/>
              <a:t> (</a:t>
            </a:r>
            <a:r>
              <a:rPr lang="cs-CZ" dirty="0" err="1"/>
              <a:t>einem</a:t>
            </a:r>
            <a:r>
              <a:rPr lang="cs-CZ" dirty="0"/>
              <a:t> </a:t>
            </a:r>
            <a:r>
              <a:rPr lang="cs-CZ" dirty="0" err="1"/>
              <a:t>Ansatz</a:t>
            </a:r>
            <a:r>
              <a:rPr lang="cs-CZ" dirty="0"/>
              <a:t> </a:t>
            </a:r>
            <a:r>
              <a:rPr lang="cs-CZ" dirty="0" err="1"/>
              <a:t>zu</a:t>
            </a:r>
            <a:r>
              <a:rPr lang="cs-CZ" dirty="0"/>
              <a:t>)</a:t>
            </a:r>
            <a:r>
              <a:rPr lang="de-DE" dirty="0"/>
              <a:t> der Arbeit mit literarischen Texten im DaF-Unterricht (individuell – bei Studierenden mit </a:t>
            </a:r>
            <a:r>
              <a:rPr lang="de-DE" dirty="0" err="1"/>
              <a:t>Kolokvium</a:t>
            </a:r>
            <a:r>
              <a:rPr lang="de-DE" dirty="0"/>
              <a:t>-Abschluss)</a:t>
            </a:r>
          </a:p>
          <a:p>
            <a:r>
              <a:rPr lang="cs-CZ" sz="2200" dirty="0"/>
              <a:t>!!! </a:t>
            </a:r>
            <a:r>
              <a:rPr lang="de-DE" sz="2200" dirty="0"/>
              <a:t>Beispielaktivität</a:t>
            </a:r>
            <a:r>
              <a:rPr lang="cs-CZ" sz="2200" dirty="0"/>
              <a:t>en</a:t>
            </a:r>
          </a:p>
          <a:p>
            <a:r>
              <a:rPr lang="de-DE" sz="2200" dirty="0"/>
              <a:t>Deckblatt + ca. 5</a:t>
            </a:r>
            <a:r>
              <a:rPr lang="cs-CZ" sz="2200" dirty="0"/>
              <a:t>-</a:t>
            </a:r>
            <a:r>
              <a:rPr lang="de-DE" sz="2200" dirty="0"/>
              <a:t>7 Seiten + Quellenverzeichnis </a:t>
            </a:r>
          </a:p>
          <a:p>
            <a:pPr lvl="1"/>
            <a:r>
              <a:rPr lang="de-DE" sz="2200" dirty="0"/>
              <a:t>Der kommunikative Umgang mit Literatur im DaF-Unterricht </a:t>
            </a:r>
          </a:p>
          <a:p>
            <a:pPr lvl="1"/>
            <a:r>
              <a:rPr lang="de-DE" sz="2200" dirty="0"/>
              <a:t>Handlungs- und produktionsorientierte Literaturarbeit</a:t>
            </a:r>
          </a:p>
          <a:p>
            <a:pPr lvl="1"/>
            <a:r>
              <a:rPr lang="de-DE" sz="2200" dirty="0"/>
              <a:t>Transkulturelles Lernen im Literaturunterricht</a:t>
            </a:r>
          </a:p>
          <a:p>
            <a:pPr lvl="1"/>
            <a:r>
              <a:rPr lang="cs-CZ" sz="2200" dirty="0"/>
              <a:t>K</a:t>
            </a:r>
            <a:r>
              <a:rPr lang="de-DE" sz="2200" dirty="0" err="1"/>
              <a:t>ooperative</a:t>
            </a:r>
            <a:r>
              <a:rPr lang="de-DE" sz="2200" dirty="0"/>
              <a:t> Lernformen/Kooperatives Lernen im Literaturunterricht</a:t>
            </a:r>
          </a:p>
          <a:p>
            <a:pPr lvl="1"/>
            <a:r>
              <a:rPr lang="de-DE" sz="2200" dirty="0"/>
              <a:t>Rezeptionsästhetischer Ansatz</a:t>
            </a:r>
          </a:p>
          <a:p>
            <a:pPr lvl="1"/>
            <a:r>
              <a:rPr lang="de-DE" sz="2200" dirty="0"/>
              <a:t>Storyline al seine Variante des Story </a:t>
            </a:r>
            <a:r>
              <a:rPr lang="de-DE" sz="2200" dirty="0" err="1"/>
              <a:t>approach</a:t>
            </a:r>
            <a:r>
              <a:rPr lang="de-DE" sz="2200" dirty="0"/>
              <a:t> + das entdeckende-literarische Konzept </a:t>
            </a:r>
          </a:p>
          <a:p>
            <a:pPr lvl="1"/>
            <a:r>
              <a:rPr lang="de-DE" sz="2200" dirty="0"/>
              <a:t>Erwartung und Antizipation und die didaktischen Folgen</a:t>
            </a:r>
            <a:endParaRPr lang="cs-CZ" sz="2200" dirty="0"/>
          </a:p>
          <a:p>
            <a:pPr lvl="1"/>
            <a:r>
              <a:rPr lang="cs-CZ" sz="2200" dirty="0"/>
              <a:t>…</a:t>
            </a:r>
            <a:endParaRPr lang="de-DE" sz="2200" dirty="0"/>
          </a:p>
          <a:p>
            <a:endParaRPr lang="cs-CZ" dirty="0">
              <a:highlight>
                <a:srgbClr val="FFFF00"/>
              </a:highlight>
            </a:endParaRPr>
          </a:p>
        </p:txBody>
      </p:sp>
      <p:sp>
        <p:nvSpPr>
          <p:cNvPr id="4" name="Rectangle 1">
            <a:extLst>
              <a:ext uri="{FF2B5EF4-FFF2-40B4-BE49-F238E27FC236}">
                <a16:creationId xmlns:a16="http://schemas.microsoft.com/office/drawing/2014/main" id="{4690394E-9E89-444D-BDA4-514C435C08EE}"/>
              </a:ext>
            </a:extLst>
          </p:cNvPr>
          <p:cNvSpPr>
            <a:spLocks noChangeArrowheads="1"/>
          </p:cNvSpPr>
          <p:nvPr/>
        </p:nvSpPr>
        <p:spPr bwMode="auto">
          <a:xfrm>
            <a:off x="0" y="0"/>
            <a:ext cx="12192000" cy="457200"/>
          </a:xfrm>
          <a:prstGeom prst="rect">
            <a:avLst/>
          </a:prstGeom>
          <a:solidFill>
            <a:srgbClr val="FDFD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A0A0A"/>
                </a:solidFill>
                <a:effectLst/>
                <a:latin typeface="Arial Unicode MS"/>
              </a:rPr>
              <a:t>18. 10.</a:t>
            </a:r>
            <a:r>
              <a:rPr kumimoji="0" lang="cs-CZ" altLang="cs-CZ" sz="800" b="0" i="0" u="none" strike="noStrike" cap="none" normalizeH="0" baseline="0">
                <a:ln>
                  <a:noFill/>
                </a:ln>
                <a:solidFill>
                  <a:schemeClr val="tx1"/>
                </a:solidFill>
                <a:effectLst/>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412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45EA7F1D-6737-4609-94CE-0E7C0CED7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7A0FCA68-3497-4CB3-8C25-B6AE87EFE0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1999" cy="6858000"/>
          </a:xfrm>
          <a:prstGeom prst="rect">
            <a:avLst/>
          </a:prstGeom>
          <a:gradFill>
            <a:gsLst>
              <a:gs pos="0">
                <a:schemeClr val="accent4">
                  <a:alpha val="61000"/>
                </a:schemeClr>
              </a:gs>
              <a:gs pos="100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CAA3DC6B-18DE-4588-B321-8101DED54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80357" y="0"/>
            <a:ext cx="11711642" cy="6857998"/>
          </a:xfrm>
          <a:prstGeom prst="rect">
            <a:avLst/>
          </a:prstGeom>
          <a:gradFill>
            <a:gsLst>
              <a:gs pos="6000">
                <a:schemeClr val="accent6">
                  <a:lumMod val="75000"/>
                  <a:alpha val="93000"/>
                </a:schemeClr>
              </a:gs>
              <a:gs pos="100000">
                <a:schemeClr val="accent2">
                  <a:lumMod val="60000"/>
                  <a:lumOff val="40000"/>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9AA34BCD-93B4-45FF-9448-87F7C4311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1494"/>
            <a:ext cx="8153399" cy="6399306"/>
          </a:xfrm>
          <a:prstGeom prst="rect">
            <a:avLst/>
          </a:prstGeom>
          <a:gradFill>
            <a:gsLst>
              <a:gs pos="22000">
                <a:schemeClr val="accent2">
                  <a:alpha val="68000"/>
                </a:schemeClr>
              </a:gs>
              <a:gs pos="99000">
                <a:schemeClr val="accent5">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5BF7F8F0-28A9-4A24-96A8-E5E423FBF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chemeClr val="accent6">
                  <a:alpha val="0"/>
                </a:schemeClr>
              </a:gs>
              <a:gs pos="85000">
                <a:schemeClr val="accent6">
                  <a:lumMod val="60000"/>
                  <a:lumOff val="40000"/>
                  <a:alpha val="2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7" name="Rectangle 146">
            <a:extLst>
              <a:ext uri="{FF2B5EF4-FFF2-40B4-BE49-F238E27FC236}">
                <a16:creationId xmlns:a16="http://schemas.microsoft.com/office/drawing/2014/main" id="{ADEE5410-5DAB-442C-8E7B-CDAB35E75B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
            <a:ext cx="12191999" cy="4399229"/>
          </a:xfrm>
          <a:prstGeom prst="rect">
            <a:avLst/>
          </a:prstGeom>
          <a:gradFill>
            <a:gsLst>
              <a:gs pos="22000">
                <a:schemeClr val="accent2">
                  <a:alpha val="49000"/>
                </a:schemeClr>
              </a:gs>
              <a:gs pos="99000">
                <a:schemeClr val="accent5">
                  <a:alpha val="62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0" name="Rectangle 4"/>
          <p:cNvSpPr>
            <a:spLocks noGrp="1" noChangeArrowheads="1"/>
          </p:cNvSpPr>
          <p:nvPr>
            <p:ph type="ctrTitle"/>
          </p:nvPr>
        </p:nvSpPr>
        <p:spPr>
          <a:xfrm>
            <a:off x="2250282" y="1584183"/>
            <a:ext cx="9194096" cy="2431226"/>
          </a:xfrm>
        </p:spPr>
        <p:txBody>
          <a:bodyPr anchor="t">
            <a:normAutofit fontScale="90000"/>
          </a:bodyPr>
          <a:lstStyle/>
          <a:p>
            <a:pPr algn="r"/>
            <a:r>
              <a:rPr lang="cs-CZ" sz="6600" dirty="0">
                <a:solidFill>
                  <a:schemeClr val="bg1"/>
                </a:solidFill>
              </a:rPr>
              <a:t>Literatur </a:t>
            </a:r>
            <a:br>
              <a:rPr lang="cs-CZ" sz="6600" dirty="0">
                <a:solidFill>
                  <a:schemeClr val="bg1"/>
                </a:solidFill>
              </a:rPr>
            </a:br>
            <a:r>
              <a:rPr lang="cs-CZ" sz="6600" dirty="0" err="1">
                <a:solidFill>
                  <a:schemeClr val="bg1"/>
                </a:solidFill>
              </a:rPr>
              <a:t>im</a:t>
            </a:r>
            <a:r>
              <a:rPr lang="cs-CZ" sz="6600" dirty="0">
                <a:solidFill>
                  <a:schemeClr val="bg1"/>
                </a:solidFill>
              </a:rPr>
              <a:t> </a:t>
            </a:r>
            <a:r>
              <a:rPr lang="cs-CZ" sz="6600" dirty="0" err="1">
                <a:solidFill>
                  <a:schemeClr val="bg1"/>
                </a:solidFill>
              </a:rPr>
              <a:t>daf-unterricht</a:t>
            </a:r>
            <a:br>
              <a:rPr lang="cs-CZ" sz="4400" dirty="0">
                <a:solidFill>
                  <a:schemeClr val="bg1"/>
                </a:solidFill>
              </a:rPr>
            </a:br>
            <a:r>
              <a:rPr lang="cs-CZ" sz="4400" dirty="0">
                <a:solidFill>
                  <a:schemeClr val="bg1"/>
                </a:solidFill>
              </a:rPr>
              <a:t> </a:t>
            </a:r>
          </a:p>
        </p:txBody>
      </p:sp>
    </p:spTree>
    <p:extLst>
      <p:ext uri="{BB962C8B-B14F-4D97-AF65-F5344CB8AC3E}">
        <p14:creationId xmlns:p14="http://schemas.microsoft.com/office/powerpoint/2010/main" val="202246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FDE77-BE1C-4C17-82AC-359248C5DBE5}"/>
              </a:ext>
            </a:extLst>
          </p:cNvPr>
          <p:cNvSpPr>
            <a:spLocks noGrp="1"/>
          </p:cNvSpPr>
          <p:nvPr>
            <p:ph type="title"/>
          </p:nvPr>
        </p:nvSpPr>
        <p:spPr/>
        <p:txBody>
          <a:bodyPr/>
          <a:lstStyle/>
          <a:p>
            <a:r>
              <a:rPr lang="cs-CZ" dirty="0"/>
              <a:t>Literatur </a:t>
            </a:r>
            <a:r>
              <a:rPr lang="cs-CZ" dirty="0" err="1"/>
              <a:t>im</a:t>
            </a:r>
            <a:r>
              <a:rPr lang="cs-CZ" dirty="0"/>
              <a:t> </a:t>
            </a:r>
            <a:r>
              <a:rPr lang="cs-CZ" dirty="0" err="1"/>
              <a:t>DaF-Unterricht</a:t>
            </a:r>
            <a:r>
              <a:rPr lang="cs-CZ" dirty="0"/>
              <a:t> – </a:t>
            </a:r>
            <a:r>
              <a:rPr lang="cs-CZ" dirty="0" err="1"/>
              <a:t>was</a:t>
            </a:r>
            <a:r>
              <a:rPr lang="cs-CZ" dirty="0"/>
              <a:t> </a:t>
            </a:r>
            <a:r>
              <a:rPr lang="cs-CZ" dirty="0" err="1"/>
              <a:t>ist</a:t>
            </a:r>
            <a:r>
              <a:rPr lang="cs-CZ" dirty="0"/>
              <a:t> </a:t>
            </a:r>
            <a:r>
              <a:rPr lang="cs-CZ" dirty="0" err="1"/>
              <a:t>das</a:t>
            </a:r>
            <a:r>
              <a:rPr lang="cs-CZ" dirty="0"/>
              <a:t> </a:t>
            </a:r>
            <a:r>
              <a:rPr lang="cs-CZ" dirty="0" err="1"/>
              <a:t>und</a:t>
            </a:r>
            <a:r>
              <a:rPr lang="cs-CZ" dirty="0"/>
              <a:t> </a:t>
            </a:r>
            <a:r>
              <a:rPr lang="cs-CZ" dirty="0" err="1"/>
              <a:t>was</a:t>
            </a:r>
            <a:r>
              <a:rPr lang="cs-CZ" dirty="0"/>
              <a:t> </a:t>
            </a:r>
            <a:r>
              <a:rPr lang="cs-CZ" dirty="0" err="1"/>
              <a:t>nicht</a:t>
            </a:r>
            <a:r>
              <a:rPr lang="cs-CZ" dirty="0"/>
              <a:t>?</a:t>
            </a:r>
          </a:p>
        </p:txBody>
      </p:sp>
      <p:sp>
        <p:nvSpPr>
          <p:cNvPr id="3" name="Zástupný obsah 2">
            <a:extLst>
              <a:ext uri="{FF2B5EF4-FFF2-40B4-BE49-F238E27FC236}">
                <a16:creationId xmlns:a16="http://schemas.microsoft.com/office/drawing/2014/main" id="{1A0B7F64-B098-45C1-B1CE-8F11455CCE13}"/>
              </a:ext>
            </a:extLst>
          </p:cNvPr>
          <p:cNvSpPr>
            <a:spLocks noGrp="1"/>
          </p:cNvSpPr>
          <p:nvPr>
            <p:ph idx="1"/>
          </p:nvPr>
        </p:nvSpPr>
        <p:spPr/>
        <p:txBody>
          <a:bodyPr>
            <a:normAutofit fontScale="85000" lnSpcReduction="20000"/>
          </a:bodyPr>
          <a:lstStyle/>
          <a:p>
            <a:r>
              <a:rPr lang="cs-CZ" dirty="0"/>
              <a:t>PROBLEME</a:t>
            </a:r>
          </a:p>
          <a:p>
            <a:r>
              <a:rPr lang="cs-CZ" dirty="0"/>
              <a:t>1. </a:t>
            </a:r>
            <a:r>
              <a:rPr lang="cs-CZ" dirty="0" err="1"/>
              <a:t>Literarische</a:t>
            </a:r>
            <a:r>
              <a:rPr lang="cs-CZ" dirty="0"/>
              <a:t> Texte </a:t>
            </a:r>
            <a:r>
              <a:rPr lang="cs-CZ" dirty="0" err="1"/>
              <a:t>werden</a:t>
            </a:r>
            <a:r>
              <a:rPr lang="cs-CZ" dirty="0"/>
              <a:t> </a:t>
            </a:r>
            <a:r>
              <a:rPr lang="cs-CZ" dirty="0" err="1"/>
              <a:t>nur</a:t>
            </a:r>
            <a:r>
              <a:rPr lang="cs-CZ" dirty="0"/>
              <a:t> </a:t>
            </a:r>
            <a:r>
              <a:rPr lang="cs-CZ" dirty="0" err="1"/>
              <a:t>selten</a:t>
            </a:r>
            <a:r>
              <a:rPr lang="cs-CZ" dirty="0"/>
              <a:t> </a:t>
            </a:r>
            <a:r>
              <a:rPr lang="cs-CZ" dirty="0" err="1"/>
              <a:t>im</a:t>
            </a:r>
            <a:r>
              <a:rPr lang="cs-CZ" dirty="0"/>
              <a:t> </a:t>
            </a:r>
            <a:r>
              <a:rPr lang="cs-CZ" dirty="0" err="1"/>
              <a:t>Fremdsprachenuntericht</a:t>
            </a:r>
            <a:r>
              <a:rPr lang="cs-CZ" dirty="0"/>
              <a:t> </a:t>
            </a:r>
            <a:r>
              <a:rPr lang="cs-CZ" dirty="0" err="1"/>
              <a:t>behandelt</a:t>
            </a:r>
            <a:r>
              <a:rPr lang="cs-CZ" dirty="0"/>
              <a:t> – </a:t>
            </a:r>
            <a:r>
              <a:rPr lang="cs-CZ" dirty="0" err="1"/>
              <a:t>wie</a:t>
            </a:r>
            <a:r>
              <a:rPr lang="cs-CZ" dirty="0"/>
              <a:t> </a:t>
            </a:r>
            <a:r>
              <a:rPr lang="cs-CZ" dirty="0" err="1"/>
              <a:t>ist</a:t>
            </a:r>
            <a:r>
              <a:rPr lang="cs-CZ" dirty="0"/>
              <a:t> </a:t>
            </a:r>
            <a:r>
              <a:rPr lang="cs-CZ" dirty="0" err="1"/>
              <a:t>eure</a:t>
            </a:r>
            <a:r>
              <a:rPr lang="cs-CZ" dirty="0"/>
              <a:t> </a:t>
            </a:r>
            <a:r>
              <a:rPr lang="cs-CZ" dirty="0" err="1"/>
              <a:t>eigene</a:t>
            </a:r>
            <a:r>
              <a:rPr lang="cs-CZ" dirty="0"/>
              <a:t> </a:t>
            </a:r>
            <a:r>
              <a:rPr lang="cs-CZ" dirty="0" err="1"/>
              <a:t>Erfahrung</a:t>
            </a:r>
            <a:r>
              <a:rPr lang="cs-CZ" dirty="0"/>
              <a:t>?</a:t>
            </a:r>
          </a:p>
          <a:p>
            <a:pPr algn="l"/>
            <a:r>
              <a:rPr lang="cs-CZ" dirty="0"/>
              <a:t>2. </a:t>
            </a:r>
            <a:r>
              <a:rPr lang="de-DE" dirty="0"/>
              <a:t>In den</a:t>
            </a:r>
            <a:r>
              <a:rPr lang="cs-CZ" dirty="0"/>
              <a:t> </a:t>
            </a:r>
            <a:r>
              <a:rPr lang="de-DE" dirty="0"/>
              <a:t>Lehrwerken findet man selten literarische Texte, weil sie als "ungeeignet" für einen kommunikativen</a:t>
            </a:r>
            <a:r>
              <a:rPr lang="cs-CZ" dirty="0"/>
              <a:t> </a:t>
            </a:r>
            <a:r>
              <a:rPr lang="de-DE" dirty="0"/>
              <a:t>Fremdsprachenunterricht angesehen werden.</a:t>
            </a:r>
            <a:r>
              <a:rPr lang="cs-CZ" dirty="0"/>
              <a:t> </a:t>
            </a:r>
            <a:r>
              <a:rPr lang="de-DE" dirty="0"/>
              <a:t>Man geht von dem Vorurteil aus, dass die</a:t>
            </a:r>
            <a:r>
              <a:rPr lang="cs-CZ" dirty="0"/>
              <a:t> </a:t>
            </a:r>
            <a:r>
              <a:rPr lang="de-DE" dirty="0"/>
              <a:t>Sprache der Literatur eine schwierige Sprache, oder eine "nicht-kommunikative" Sprache ist.</a:t>
            </a:r>
            <a:endParaRPr lang="cs-CZ" dirty="0"/>
          </a:p>
          <a:p>
            <a:r>
              <a:rPr lang="cs-CZ" dirty="0"/>
              <a:t>3. </a:t>
            </a:r>
            <a:r>
              <a:rPr lang="de-DE" dirty="0"/>
              <a:t>Oft wird Literatur einfach unter Leseverstehen oder Landeskunde behandelt.</a:t>
            </a:r>
            <a:r>
              <a:rPr lang="cs-CZ" dirty="0"/>
              <a:t> </a:t>
            </a:r>
            <a:r>
              <a:rPr lang="cs-CZ" dirty="0" err="1"/>
              <a:t>Paralell</a:t>
            </a:r>
            <a:r>
              <a:rPr lang="cs-CZ" dirty="0"/>
              <a:t> </a:t>
            </a:r>
            <a:r>
              <a:rPr lang="cs-CZ" dirty="0" err="1"/>
              <a:t>wird</a:t>
            </a:r>
            <a:r>
              <a:rPr lang="cs-CZ" dirty="0"/>
              <a:t> </a:t>
            </a:r>
            <a:r>
              <a:rPr lang="cs-CZ" dirty="0" err="1"/>
              <a:t>schreiben</a:t>
            </a:r>
            <a:r>
              <a:rPr lang="cs-CZ" dirty="0"/>
              <a:t> </a:t>
            </a:r>
            <a:r>
              <a:rPr lang="cs-CZ" dirty="0" err="1"/>
              <a:t>im</a:t>
            </a:r>
            <a:r>
              <a:rPr lang="cs-CZ" dirty="0"/>
              <a:t> </a:t>
            </a:r>
            <a:r>
              <a:rPr lang="cs-CZ" dirty="0" err="1"/>
              <a:t>Unterricht</a:t>
            </a:r>
            <a:r>
              <a:rPr lang="cs-CZ" dirty="0"/>
              <a:t> </a:t>
            </a:r>
            <a:r>
              <a:rPr lang="cs-CZ" dirty="0" err="1"/>
              <a:t>mit</a:t>
            </a:r>
            <a:r>
              <a:rPr lang="cs-CZ" dirty="0"/>
              <a:t> der </a:t>
            </a:r>
            <a:r>
              <a:rPr lang="cs-CZ" dirty="0" err="1"/>
              <a:t>Kompetenz</a:t>
            </a:r>
            <a:r>
              <a:rPr lang="cs-CZ" dirty="0"/>
              <a:t> </a:t>
            </a:r>
            <a:r>
              <a:rPr lang="cs-CZ" dirty="0" err="1"/>
              <a:t>Schreiben</a:t>
            </a:r>
            <a:r>
              <a:rPr lang="cs-CZ" dirty="0"/>
              <a:t> </a:t>
            </a:r>
            <a:r>
              <a:rPr lang="cs-CZ" dirty="0" err="1"/>
              <a:t>verwechselt</a:t>
            </a:r>
            <a:r>
              <a:rPr lang="cs-CZ" dirty="0"/>
              <a:t>.</a:t>
            </a:r>
          </a:p>
          <a:p>
            <a:endParaRPr lang="cs-CZ" dirty="0"/>
          </a:p>
          <a:p>
            <a:r>
              <a:rPr lang="cs-CZ" dirty="0"/>
              <a:t>DISKUSSION</a:t>
            </a:r>
          </a:p>
        </p:txBody>
      </p:sp>
    </p:spTree>
    <p:extLst>
      <p:ext uri="{BB962C8B-B14F-4D97-AF65-F5344CB8AC3E}">
        <p14:creationId xmlns:p14="http://schemas.microsoft.com/office/powerpoint/2010/main" val="857821189"/>
      </p:ext>
    </p:extLst>
  </p:cSld>
  <p:clrMapOvr>
    <a:masterClrMapping/>
  </p:clrMapOvr>
</p:sld>
</file>

<file path=ppt/theme/theme1.xml><?xml version="1.0" encoding="utf-8"?>
<a:theme xmlns:a="http://schemas.openxmlformats.org/drawingml/2006/main" name="GradientRiseVTI">
  <a:themeElements>
    <a:clrScheme name="AnalogousFromLightSeedRightStep">
      <a:dk1>
        <a:srgbClr val="000000"/>
      </a:dk1>
      <a:lt1>
        <a:srgbClr val="FFFFFF"/>
      </a:lt1>
      <a:dk2>
        <a:srgbClr val="3A3621"/>
      </a:dk2>
      <a:lt2>
        <a:srgbClr val="E2E8E5"/>
      </a:lt2>
      <a:accent1>
        <a:srgbClr val="EA73A4"/>
      </a:accent1>
      <a:accent2>
        <a:srgbClr val="E55454"/>
      </a:accent2>
      <a:accent3>
        <a:srgbClr val="E59053"/>
      </a:accent3>
      <a:accent4>
        <a:srgbClr val="B6A343"/>
      </a:accent4>
      <a:accent5>
        <a:srgbClr val="95AB54"/>
      </a:accent5>
      <a:accent6>
        <a:srgbClr val="69B643"/>
      </a:accent6>
      <a:hlink>
        <a:srgbClr val="578F78"/>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3854</Words>
  <Application>Microsoft Office PowerPoint</Application>
  <PresentationFormat>Širokoúhlá obrazovka</PresentationFormat>
  <Paragraphs>257</Paragraphs>
  <Slides>50</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50</vt:i4>
      </vt:variant>
    </vt:vector>
  </HeadingPairs>
  <TitlesOfParts>
    <vt:vector size="57" baseType="lpstr">
      <vt:lpstr>Arial</vt:lpstr>
      <vt:lpstr>Arial Unicode MS</vt:lpstr>
      <vt:lpstr>Calibri</vt:lpstr>
      <vt:lpstr>Century Gothic</vt:lpstr>
      <vt:lpstr>Symbol</vt:lpstr>
      <vt:lpstr>Tw Cen MT</vt:lpstr>
      <vt:lpstr>GradientRiseVTI</vt:lpstr>
      <vt:lpstr>NJ_M404 Literaturdidaktik  WS 2021</vt:lpstr>
      <vt:lpstr>Organisatorisches</vt:lpstr>
      <vt:lpstr>abschlussbedingungen</vt:lpstr>
      <vt:lpstr>abschlussbedingungen</vt:lpstr>
      <vt:lpstr>abschlussbedingungen</vt:lpstr>
      <vt:lpstr>Zápočet (2 Kr.) – kolokvium (4)</vt:lpstr>
      <vt:lpstr>kolokvium (4)</vt:lpstr>
      <vt:lpstr>Literatur  im daf-unterricht  </vt:lpstr>
      <vt:lpstr>Literatur im DaF-Unterricht – was ist das und was nicht?</vt:lpstr>
      <vt:lpstr>ABER…</vt:lpstr>
      <vt:lpstr>Zu welchem Zweck verwendet man also Literatur im Fremdsprachenunterricht?</vt:lpstr>
      <vt:lpstr>Prezentace aplikace PowerPoint</vt:lpstr>
      <vt:lpstr>Literaturdidaktik  </vt:lpstr>
      <vt:lpstr>(Fremdsprachen)Literaturdidaktik  (Surkamp, 2010, S. 137)</vt:lpstr>
      <vt:lpstr>Zwecke der arbeit mit literarischen texten NACH Martinelli (2012)</vt:lpstr>
      <vt:lpstr>Prezentace aplikace PowerPoint</vt:lpstr>
      <vt:lpstr>Prezentace aplikace PowerPoint</vt:lpstr>
      <vt:lpstr>Prezentace aplikace PowerPoint</vt:lpstr>
      <vt:lpstr>→ Ziele der arbeit mit literaríschen zielen</vt:lpstr>
      <vt:lpstr>Kompetenzerwerb (Surkamp, 2010, S. 138-139) </vt:lpstr>
      <vt:lpstr>Kriterien der Textauswahl  (Surkamp, 2010, S. 140; Glaap + Rück, 2003, S. 135)  (nur als erster Orientierungs- und Beurteilungsmaßstab) </vt:lpstr>
      <vt:lpstr>Gemeinsamer europäischer Referenzrahmen für Sprachen</vt:lpstr>
      <vt:lpstr>Häppchenliteratur oder Ganzschriften? (Kast, 1985, S. 61) </vt:lpstr>
      <vt:lpstr>3-Phasen-Modell</vt:lpstr>
      <vt:lpstr>1) VOR Der lektüre: </vt:lpstr>
      <vt:lpstr>Vorbereitungsphase: </vt:lpstr>
      <vt:lpstr>Prezentace aplikace PowerPoint</vt:lpstr>
      <vt:lpstr>Motivationsphase: </vt:lpstr>
      <vt:lpstr>Prezentace aplikace PowerPoint</vt:lpstr>
      <vt:lpstr>Prezentace aplikace PowerPoint</vt:lpstr>
      <vt:lpstr>WÄHREND Der lektüre   (heißt auch Präsentationsphase - Verstehen der wichtigsten Mitteilungen des Textes)  </vt:lpstr>
      <vt:lpstr>WÄHREND Der lektüre (heißt auch Präsentationsphase - Verstehen der wichtigsten Mitteilungen des Textes)  </vt:lpstr>
      <vt:lpstr>Prezentace aplikace PowerPoint</vt:lpstr>
      <vt:lpstr>Prezentace aplikace PowerPoint</vt:lpstr>
      <vt:lpstr>KOOPERATIVES/REZIPROKES LESEN</vt:lpstr>
      <vt:lpstr>NACH Der lektüre   Phase der Behandlung des Textes im Unterricht (Kast, 1985, S. 75f) </vt:lpstr>
      <vt:lpstr>„offene Phase“/ „Sammelphase“ (Scarbath, 1979 in Kast, 1985, S. 75) </vt:lpstr>
      <vt:lpstr>… geht in eine Erarbeitungsphase über, in der die wesentlichen Aspekte der Textinterpretation besprochen werden  </vt:lpstr>
      <vt:lpstr>Produktiv-schöpferische (kreative) Phase (Kast, 1985, S. 76-77) </vt:lpstr>
      <vt:lpstr>Produktiv-schöpferische (kreative) Phase (Kast, 1985, S. 76-77)</vt:lpstr>
      <vt:lpstr>Handlungsorientierter Umgang mit literarischen Texten</vt:lpstr>
      <vt:lpstr>BEISPIELE VON DIDAKTISIERUNGEN https://www.luisamartinelli-tedesco.com/9-deutsche-literatur</vt:lpstr>
      <vt:lpstr>Werkzeuge zur Arbeit mit literarischen Texten</vt:lpstr>
      <vt:lpstr>Textsorten zur auswahl für die team-didaktisierungen  (textwahl nach absprache mit uns) </vt:lpstr>
      <vt:lpstr>Didaktisierung – Vorlage </vt:lpstr>
      <vt:lpstr>Werkzeuge zur Arbeit mit literarischen Texten</vt:lpstr>
      <vt:lpstr>Skupiny, výběr textů</vt:lpstr>
      <vt:lpstr>Quellenverzeichnis</vt:lpstr>
      <vt:lpstr>Zur Nachbearbeitung empfohlen:</vt:lpstr>
      <vt:lpstr>Beispiele der Didaktisierungen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NJ_M404 Didaktik der kinder- und jugendliteratur  WS 2020</dc:title>
  <dc:creator>Jana Veličková</dc:creator>
  <cp:lastModifiedBy>Petr Pytlík</cp:lastModifiedBy>
  <cp:revision>22</cp:revision>
  <dcterms:created xsi:type="dcterms:W3CDTF">2020-10-15T17:51:34Z</dcterms:created>
  <dcterms:modified xsi:type="dcterms:W3CDTF">2021-09-24T13:17:45Z</dcterms:modified>
</cp:coreProperties>
</file>